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gs" Target="tags/tag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   </a:t>
            </a:r>
            <a:r>
              <a:rPr lang="zh-CN" altLang="en-US"/>
              <a:t>正式授课前进行统一测试。测试内容为上次课布置的预习测试题。本教学环节目的是强化学员进行预习的意识，测试结果记录学员学习成绩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9B41C0-E177-4B4A-8F1E-C1323EDC01B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7F42C8-A0B8-42AC-8174-33BED40556EE}" type="slidenum">
              <a:rPr lang="zh-CN" altLang="en-US"/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CF37FB-E66F-46CF-9D92-098A4316B5AA}" type="slidenum">
              <a:rPr lang="zh-CN" altLang="en-US"/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F31BAE-CFA3-4537-B920-6F8577C43FA5}" type="slidenum">
              <a:rPr lang="zh-CN" altLang="en-US"/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教学指导：接下来的三个常见错误最好在环境中演示效果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222E8E-E4D9-496E-B804-B7DB7683E06B}" type="slidenum">
              <a:rPr lang="zh-CN" altLang="en-US"/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\01 </a:t>
            </a:r>
            <a:r>
              <a:rPr lang="zh-CN" altLang="en-US"/>
              <a:t>教学演示案例</a:t>
            </a:r>
            <a:r>
              <a:rPr lang="en-US" altLang="zh-CN"/>
              <a:t>\</a:t>
            </a:r>
            <a:r>
              <a:rPr lang="zh-CN" altLang="en-US"/>
              <a:t>现场编程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2B7BF-9FC7-4971-99F9-0077527AD00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1E6AFC-8C3D-4B0B-9929-B0AF96544EE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6DEAFE-F1FA-40EE-B529-8C089C0D6E88}" type="slidenum">
              <a:rPr lang="zh-CN" altLang="en-US"/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C44D07-32A1-48FE-A35A-58D426AD0072}" type="slidenum">
              <a:rPr lang="zh-CN" altLang="en-US"/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r>
              <a:rPr lang="zh-CN" altLang="en-US"/>
              <a:t>教学指导：</a:t>
            </a:r>
            <a:endParaRPr lang="zh-CN" altLang="en-US"/>
          </a:p>
          <a:p>
            <a:pPr marL="228600" indent="-228600"/>
            <a:r>
              <a:rPr lang="zh-CN" altLang="en-GB">
                <a:solidFill>
                  <a:srgbClr val="000000"/>
                </a:solidFill>
              </a:rPr>
              <a:t>引入生活案例，打擂台的规则：</a:t>
            </a:r>
            <a:endParaRPr lang="zh-CN" altLang="en-GB">
              <a:solidFill>
                <a:srgbClr val="000000"/>
              </a:solidFill>
            </a:endParaRPr>
          </a:p>
          <a:p>
            <a:pPr marL="228600" indent="-228600"/>
            <a:r>
              <a:rPr lang="zh-CN" altLang="en-US">
                <a:solidFill>
                  <a:srgbClr val="000000"/>
                </a:solidFill>
              </a:rPr>
              <a:t>有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人站在擂台上</a:t>
            </a:r>
            <a:endParaRPr lang="zh-CN" altLang="en-US">
              <a:solidFill>
                <a:srgbClr val="000000"/>
              </a:solidFill>
            </a:endParaRPr>
          </a:p>
          <a:p>
            <a:pPr marL="228600" indent="-228600"/>
            <a:r>
              <a:rPr lang="zh-CN" altLang="en-US">
                <a:solidFill>
                  <a:srgbClr val="000000"/>
                </a:solidFill>
              </a:rPr>
              <a:t>第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</a:rPr>
              <a:t>个人和他比武。如果比他强，则留在擂台上。</a:t>
            </a:r>
            <a:endParaRPr lang="zh-CN" altLang="en-US">
              <a:solidFill>
                <a:srgbClr val="000000"/>
              </a:solidFill>
            </a:endParaRPr>
          </a:p>
          <a:p>
            <a:pPr marL="228600" indent="-228600"/>
            <a:r>
              <a:rPr lang="zh-CN" altLang="en-US">
                <a:solidFill>
                  <a:srgbClr val="000000"/>
                </a:solidFill>
              </a:rPr>
              <a:t>依次类推，第</a:t>
            </a:r>
            <a:r>
              <a:rPr lang="en-US" altLang="zh-CN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个人和擂台上的人比武，谁赢了谁就是擂主－老大！</a:t>
            </a:r>
            <a:endParaRPr lang="zh-CN" altLang="en-US">
              <a:solidFill>
                <a:srgbClr val="000000"/>
              </a:solidFill>
            </a:endParaRPr>
          </a:p>
          <a:p>
            <a:pPr marL="228600" indent="-228600"/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A50EB1-6BA6-4FE2-B08E-407A8C45DDB4}" type="slidenum">
              <a:rPr lang="zh-CN" altLang="en-US"/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5465EC-4100-450B-9999-208D1615E6FD}" type="slidenum">
              <a:rPr lang="zh-CN" altLang="en-US"/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回顾：上次课的教学内容和学员已学过的相关技术内容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作业点评：点评作业的提交情况和共性问题，目的是给学员作业反馈以促进学员完成作业的积极性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D4DCB5-822B-4F7D-8A6B-4CDA981EDAB3}" type="slidenum">
              <a:rPr lang="zh-CN" altLang="en-US"/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4E025-3585-4B9F-835E-1066FE50E91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教学指导；</a:t>
            </a:r>
            <a:endParaRPr lang="en-US" altLang="zh-CN"/>
          </a:p>
          <a:p>
            <a:r>
              <a:rPr lang="zh-CN" altLang="en-US"/>
              <a:t>总结部分</a:t>
            </a:r>
            <a:r>
              <a:rPr lang="zh-CN" altLang="zh-CN"/>
              <a:t>主要达到以下几个目的：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zh-CN" b="1"/>
              <a:t>回顾内容</a:t>
            </a:r>
            <a:r>
              <a:rPr lang="zh-CN" altLang="en-US" b="1"/>
              <a:t>。</a:t>
            </a:r>
            <a:r>
              <a:rPr lang="zh-CN" altLang="en-US">
                <a:solidFill>
                  <a:srgbClr val="C00000"/>
                </a:solidFill>
              </a:rPr>
              <a:t>注意与</a:t>
            </a:r>
            <a:r>
              <a:rPr lang="zh-CN" altLang="zh-CN">
                <a:solidFill>
                  <a:srgbClr val="C00000"/>
                </a:solidFill>
              </a:rPr>
              <a:t>与</a:t>
            </a:r>
            <a:r>
              <a:rPr lang="zh-CN" altLang="en-US">
                <a:solidFill>
                  <a:srgbClr val="C00000"/>
                </a:solidFill>
              </a:rPr>
              <a:t>本章任务和目标</a:t>
            </a:r>
            <a:r>
              <a:rPr lang="zh-CN" altLang="zh-CN">
                <a:solidFill>
                  <a:srgbClr val="C00000"/>
                </a:solidFill>
              </a:rPr>
              <a:t>不一样。</a:t>
            </a:r>
            <a:r>
              <a:rPr lang="zh-CN" altLang="en-US">
                <a:solidFill>
                  <a:srgbClr val="C00000"/>
                </a:solidFill>
              </a:rPr>
              <a:t>本章任务和目标是</a:t>
            </a:r>
            <a:r>
              <a:rPr lang="zh-CN" altLang="zh-CN"/>
              <a:t>是强调</a:t>
            </a:r>
            <a:r>
              <a:rPr lang="zh-CN" altLang="en-US"/>
              <a:t>内容概貌，学到技术，告知要学习什么；总结时，</a:t>
            </a:r>
            <a:r>
              <a:rPr lang="zh-CN" altLang="zh-CN"/>
              <a:t>要格外强调观点，把每一</a:t>
            </a:r>
            <a:r>
              <a:rPr lang="zh-CN" altLang="en-US"/>
              <a:t>个知识点</a:t>
            </a:r>
            <a:r>
              <a:rPr lang="zh-CN" altLang="zh-CN"/>
              <a:t>的观点</a:t>
            </a:r>
            <a:r>
              <a:rPr lang="zh-CN" altLang="en-US"/>
              <a:t>结论</a:t>
            </a:r>
            <a:r>
              <a:rPr lang="zh-CN" altLang="zh-CN"/>
              <a:t>都尽量突出出来。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 b="1"/>
              <a:t>2</a:t>
            </a:r>
            <a:r>
              <a:rPr lang="zh-CN" altLang="en-US" b="1"/>
              <a:t>、</a:t>
            </a:r>
            <a:r>
              <a:rPr lang="zh-CN" altLang="zh-CN" b="1"/>
              <a:t>整理逻辑</a:t>
            </a:r>
            <a:r>
              <a:rPr lang="zh-CN" altLang="en-US" b="1"/>
              <a:t>。</a:t>
            </a:r>
            <a:r>
              <a:rPr lang="zh-CN" altLang="zh-CN"/>
              <a:t>还应该把观点之间的逻辑联系梳理出来</a:t>
            </a:r>
            <a:r>
              <a:rPr lang="zh-CN" altLang="en-US"/>
              <a:t>。</a:t>
            </a:r>
            <a:r>
              <a:rPr lang="zh-CN" altLang="zh-CN"/>
              <a:t>从而使</a:t>
            </a:r>
            <a:r>
              <a:rPr lang="zh-CN" altLang="en-US"/>
              <a:t>知识</a:t>
            </a:r>
            <a:r>
              <a:rPr lang="zh-CN" altLang="zh-CN"/>
              <a:t>系统化、逻辑化。要帮助</a:t>
            </a:r>
            <a:r>
              <a:rPr lang="zh-CN" altLang="en-US"/>
              <a:t>学员</a:t>
            </a:r>
            <a:r>
              <a:rPr lang="zh-CN" altLang="zh-CN"/>
              <a:t>整清逻辑是总结的一大任务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6BFC06-05C2-47CF-BA81-742000BE2C3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837AA5-0005-4476-AE4B-074D15671DC9}" type="slidenum">
              <a:rPr lang="zh-CN" altLang="en-US"/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教学指导：结合图示案例讲解数组基本要素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E830EE-11CA-480D-9BB9-A464C3C7379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3C208D-BEAA-42F0-878F-593BF6B305B0}" type="slidenum">
              <a:rPr lang="zh-CN" altLang="en-US"/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1DFD9B-611E-4876-BF01-9133DF1D9EA9}" type="slidenum">
              <a:rPr lang="zh-CN" altLang="en-US"/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6AF6BF-FFFC-4E9D-96B5-CEDA40342436}" type="slidenum">
              <a:rPr lang="zh-CN" altLang="en-US"/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78D129-76AD-4205-85C0-E323A18BB66F}" type="slidenum">
              <a:rPr lang="zh-CN" altLang="en-US"/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/>
          </a:p>
          <a:p>
            <a:pPr>
              <a:spcBef>
                <a:spcPct val="5000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1AC6EF-2632-45B5-9565-E9918F0F274F}" type="slidenum">
              <a:rPr lang="zh-CN" altLang="en-US"/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pic>
        <p:nvPicPr>
          <p:cNvPr id="23" name="E3_WhiteBG.png" descr="E3_WhiteB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460" y="116840"/>
            <a:ext cx="1249045" cy="43243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009E64"/>
              </a:buClr>
              <a:buFont typeface="Wingdings" panose="05000000000000000000" charset="0"/>
              <a:buChar char="n"/>
              <a:defRPr sz="3200" b="1"/>
            </a:lvl1pPr>
            <a:lvl2pPr marL="1066800" indent="-457200">
              <a:buClr>
                <a:srgbClr val="009E64"/>
              </a:buClr>
              <a:buSzPct val="90000"/>
              <a:buFont typeface="Wingdings" panose="05000000000000000000" charset="0"/>
              <a:buChar char="n"/>
              <a:defRPr sz="2935"/>
            </a:lvl2pPr>
            <a:lvl3pPr marL="1600200" indent="-381000">
              <a:buClr>
                <a:srgbClr val="009E64"/>
              </a:buClr>
              <a:buSzPct val="85000"/>
              <a:buFont typeface="Wingdings" panose="05000000000000000000" charset="0"/>
              <a:buChar char="u"/>
              <a:defRPr sz="2665"/>
            </a:lvl3pPr>
            <a:lvl4pPr marL="2209800" indent="-38100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5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  <a:endParaRPr lang="zh-CN" altLang="en-US" sz="4265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zh-CN" altLang="en-US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zh-CN" altLang="en-US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zh-CN" altLang="en-US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E3_WhiteBG.png" descr="E3_WhiteBG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1460" y="116840"/>
            <a:ext cx="1249045" cy="43243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3352800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600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200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800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6.png"/><Relationship Id="rId2" Type="http://schemas.openxmlformats.org/officeDocument/2006/relationships/image" Target="../media/image18.emf"/><Relationship Id="rId1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.png"/><Relationship Id="rId7" Type="http://schemas.openxmlformats.org/officeDocument/2006/relationships/oleObject" Target="../embeddings/oleObject8.bin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Relationship Id="rId3" Type="http://schemas.openxmlformats.org/officeDocument/2006/relationships/image" Target="../media/image30.emf"/><Relationship Id="rId2" Type="http://schemas.openxmlformats.org/officeDocument/2006/relationships/oleObject" Target="../embeddings/oleObject4.bin"/><Relationship Id="rId11" Type="http://schemas.openxmlformats.org/officeDocument/2006/relationships/notesSlide" Target="../notesSlides/notesSlide18.xml"/><Relationship Id="rId10" Type="http://schemas.openxmlformats.org/officeDocument/2006/relationships/vmlDrawing" Target="../drawings/vmlDrawing4.vml"/><Relationship Id="rId1" Type="http://schemas.openxmlformats.org/officeDocument/2006/relationships/image" Target="../media/image2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130" dirty="0">
                <a:solidFill>
                  <a:schemeClr val="tx2">
                    <a:lumMod val="75000"/>
                  </a:schemeClr>
                </a:solidFill>
                <a:cs typeface="+mn-cs"/>
                <a:sym typeface="+mn-ea"/>
              </a:rPr>
              <a:t>第七章  数组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0129520" y="1082675"/>
            <a:ext cx="3098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782888" y="2133600"/>
            <a:ext cx="3744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b="1"/>
          </a:p>
        </p:txBody>
      </p:sp>
      <p:sp>
        <p:nvSpPr>
          <p:cNvPr id="508933" name="AutoShape 5"/>
          <p:cNvSpPr>
            <a:spLocks noChangeArrowheads="1"/>
          </p:cNvSpPr>
          <p:nvPr/>
        </p:nvSpPr>
        <p:spPr bwMode="auto">
          <a:xfrm>
            <a:off x="2506663" y="2238375"/>
            <a:ext cx="6018212" cy="117030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[ ] score1;             //Java</a:t>
            </a:r>
            <a:r>
              <a:rPr lang="zh-CN" altLang="en-US" b="1" dirty="0">
                <a:ea typeface="宋体" panose="02010600030101010101" pitchFamily="2" charset="-122"/>
              </a:rPr>
              <a:t>成绩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score2[ ];             //C#</a:t>
            </a:r>
            <a:r>
              <a:rPr lang="zh-CN" altLang="en-US" b="1" dirty="0">
                <a:ea typeface="宋体" panose="02010600030101010101" pitchFamily="2" charset="-122"/>
              </a:rPr>
              <a:t>成绩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String</a:t>
            </a:r>
            <a:r>
              <a:rPr lang="en-US" altLang="zh-CN" b="1" dirty="0">
                <a:ea typeface="宋体" panose="02010600030101010101" pitchFamily="2" charset="-122"/>
              </a:rPr>
              <a:t>[ ] name;        //</a:t>
            </a:r>
            <a:r>
              <a:rPr lang="zh-CN" altLang="en-US" b="1" dirty="0">
                <a:ea typeface="宋体" panose="02010600030101010101" pitchFamily="2" charset="-122"/>
              </a:rPr>
              <a:t>学生姓名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508934" name="Text Box 6"/>
          <p:cNvSpPr txBox="1">
            <a:spLocks noChangeArrowheads="1"/>
          </p:cNvSpPr>
          <p:nvPr/>
        </p:nvSpPr>
        <p:spPr bwMode="auto">
          <a:xfrm>
            <a:off x="2927350" y="1247775"/>
            <a:ext cx="6913563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855" indent="-36385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">
              <a:lnSpc>
                <a:spcPct val="13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GB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声明数组</a:t>
            </a:r>
            <a:r>
              <a:rPr lang="en-GB" altLang="zh-CN" sz="28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GB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GB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告诉计算机数据类型是什么</a:t>
            </a:r>
            <a:endParaRPr lang="en-GB" altLang="zh-CN" sz="28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8936" name="Oval 8"/>
          <p:cNvSpPr>
            <a:spLocks noChangeArrowheads="1"/>
          </p:cNvSpPr>
          <p:nvPr/>
        </p:nvSpPr>
        <p:spPr bwMode="auto">
          <a:xfrm>
            <a:off x="2424113" y="1341438"/>
            <a:ext cx="503237" cy="4318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 algn="ctr">
            <a:solidFill>
              <a:schemeClr val="accent5">
                <a:lumMod val="50000"/>
              </a:schemeClr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400" b="1">
                <a:solidFill>
                  <a:schemeClr val="bg1"/>
                </a:solidFill>
                <a:ea typeface="黑体" panose="02010609060101010101" pitchFamily="49" charset="-122"/>
              </a:rPr>
              <a:t>1</a:t>
            </a:r>
            <a:endParaRPr lang="en-US" altLang="zh-CN" sz="2400" b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508937" name="AutoShape 9"/>
          <p:cNvSpPr>
            <a:spLocks noChangeArrowheads="1"/>
          </p:cNvSpPr>
          <p:nvPr/>
        </p:nvSpPr>
        <p:spPr bwMode="auto">
          <a:xfrm>
            <a:off x="3579813" y="4652963"/>
            <a:ext cx="2801937" cy="499672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数据类型    数组名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 ] 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8938" name="AutoShape 10"/>
          <p:cNvSpPr>
            <a:spLocks noChangeArrowheads="1"/>
          </p:cNvSpPr>
          <p:nvPr/>
        </p:nvSpPr>
        <p:spPr bwMode="auto">
          <a:xfrm>
            <a:off x="3579813" y="5445125"/>
            <a:ext cx="2801937" cy="499672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数据类型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 ]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数组名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8939" name="AutoShape 11"/>
          <p:cNvSpPr/>
          <p:nvPr/>
        </p:nvSpPr>
        <p:spPr bwMode="auto">
          <a:xfrm>
            <a:off x="3003550" y="4724400"/>
            <a:ext cx="431800" cy="1081088"/>
          </a:xfrm>
          <a:prstGeom prst="leftBrace">
            <a:avLst>
              <a:gd name="adj1" fmla="val 20864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8942" name="AutoShape 14"/>
          <p:cNvSpPr>
            <a:spLocks noChangeArrowheads="1"/>
          </p:cNvSpPr>
          <p:nvPr/>
        </p:nvSpPr>
        <p:spPr bwMode="auto">
          <a:xfrm>
            <a:off x="6672263" y="3860729"/>
            <a:ext cx="3138487" cy="408130"/>
          </a:xfrm>
          <a:prstGeom prst="wedgeRoundRectCallout">
            <a:avLst>
              <a:gd name="adj1" fmla="val -68"/>
              <a:gd name="adj2" fmla="val 5151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声明数组时不规定数组长度  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组合 12"/>
          <p:cNvGrpSpPr/>
          <p:nvPr/>
        </p:nvGrpSpPr>
        <p:grpSpPr bwMode="auto">
          <a:xfrm>
            <a:off x="1595438" y="3715385"/>
            <a:ext cx="993457" cy="398780"/>
            <a:chOff x="1000100" y="1801921"/>
            <a:chExt cx="993464" cy="398840"/>
          </a:xfrm>
        </p:grpSpPr>
        <p:pic>
          <p:nvPicPr>
            <p:cNvPr id="2459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1801921"/>
              <a:ext cx="693425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6453190" y="4357694"/>
            <a:ext cx="642942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8293735" y="285750"/>
            <a:ext cx="2195195" cy="523875"/>
          </a:xfrm>
        </p:spPr>
        <p:txBody>
          <a:bodyPr/>
          <a:lstStyle/>
          <a:p>
            <a:pPr>
              <a:defRPr/>
            </a:pPr>
            <a:r>
              <a:t>声明数组</a:t>
            </a:r>
            <a:endParaRPr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8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3" grpId="0" bldLvl="0" animBg="1"/>
      <p:bldP spid="508936" grpId="0" bldLvl="0" animBg="1"/>
      <p:bldP spid="508937" grpId="0" bldLvl="0" animBg="1"/>
      <p:bldP spid="508938" grpId="0" bldLvl="0" animBg="1"/>
      <p:bldP spid="508939" grpId="0" bldLvl="0" animBg="1"/>
      <p:bldP spid="50894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0129520" y="1082675"/>
            <a:ext cx="3098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0980" name="AutoShape 4"/>
          <p:cNvSpPr>
            <a:spLocks noChangeArrowheads="1"/>
          </p:cNvSpPr>
          <p:nvPr/>
        </p:nvSpPr>
        <p:spPr bwMode="auto">
          <a:xfrm>
            <a:off x="2506663" y="2073275"/>
            <a:ext cx="5318125" cy="1186933"/>
          </a:xfrm>
          <a:prstGeom prst="roundRect">
            <a:avLst>
              <a:gd name="adj" fmla="val 239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score =</a:t>
            </a:r>
            <a:r>
              <a:rPr lang="en-US" altLang="zh-CN" b="1" dirty="0">
                <a:solidFill>
                  <a:srgbClr val="3333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new</a:t>
            </a:r>
            <a:r>
              <a:rPr lang="en-US" altLang="zh-CN" b="1" dirty="0">
                <a:solidFill>
                  <a:srgbClr val="3333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[30]; 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ea typeface="宋体" panose="02010600030101010101" pitchFamily="2" charset="-122"/>
              </a:rPr>
              <a:t>avgAge</a:t>
            </a:r>
            <a:r>
              <a:rPr lang="en-US" altLang="zh-CN" b="1" dirty="0">
                <a:ea typeface="宋体" panose="02010600030101010101" pitchFamily="2" charset="-122"/>
              </a:rPr>
              <a:t> =</a:t>
            </a:r>
            <a:r>
              <a:rPr lang="en-US" altLang="zh-CN" b="1" dirty="0">
                <a:solidFill>
                  <a:srgbClr val="3333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new 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[6];     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name =</a:t>
            </a:r>
            <a:r>
              <a:rPr lang="en-US" altLang="zh-CN" b="1" dirty="0">
                <a:solidFill>
                  <a:srgbClr val="3333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new</a:t>
            </a:r>
            <a:r>
              <a:rPr lang="en-US" altLang="zh-CN" b="1" dirty="0">
                <a:solidFill>
                  <a:srgbClr val="3333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</a:rPr>
              <a:t>String[30];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graphicFrame>
        <p:nvGraphicFramePr>
          <p:cNvPr id="510981" name="Group 5"/>
          <p:cNvGraphicFramePr>
            <a:graphicFrameLocks noGrp="1"/>
          </p:cNvGraphicFramePr>
          <p:nvPr/>
        </p:nvGraphicFramePr>
        <p:xfrm>
          <a:off x="8377238" y="2205038"/>
          <a:ext cx="1463675" cy="3527425"/>
        </p:xfrm>
        <a:graphic>
          <a:graphicData uri="http://schemas.openxmlformats.org/drawingml/2006/table">
            <a:tbl>
              <a:tblPr/>
              <a:tblGrid>
                <a:gridCol w="146367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0999" name="AutoShape 23"/>
          <p:cNvSpPr/>
          <p:nvPr/>
        </p:nvSpPr>
        <p:spPr bwMode="auto">
          <a:xfrm>
            <a:off x="9983788" y="2062163"/>
            <a:ext cx="215900" cy="3671887"/>
          </a:xfrm>
          <a:prstGeom prst="rightBrace">
            <a:avLst>
              <a:gd name="adj1" fmla="val 141728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1000" name="Text Box 24"/>
          <p:cNvSpPr txBox="1">
            <a:spLocks noChangeArrowheads="1"/>
          </p:cNvSpPr>
          <p:nvPr/>
        </p:nvSpPr>
        <p:spPr bwMode="auto">
          <a:xfrm>
            <a:off x="10093325" y="3716338"/>
            <a:ext cx="755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30</a:t>
            </a:r>
            <a:endParaRPr lang="en-US" altLang="zh-CN" b="1"/>
          </a:p>
        </p:txBody>
      </p:sp>
      <p:sp>
        <p:nvSpPr>
          <p:cNvPr id="511001" name="Text Box 25"/>
          <p:cNvSpPr txBox="1">
            <a:spLocks noChangeArrowheads="1"/>
          </p:cNvSpPr>
          <p:nvPr/>
        </p:nvSpPr>
        <p:spPr bwMode="auto">
          <a:xfrm>
            <a:off x="7751763" y="1773238"/>
            <a:ext cx="1655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……</a:t>
            </a:r>
            <a:endParaRPr lang="en-US" altLang="zh-CN" b="1"/>
          </a:p>
        </p:txBody>
      </p:sp>
      <p:sp>
        <p:nvSpPr>
          <p:cNvPr id="511002" name="Text Box 26"/>
          <p:cNvSpPr txBox="1">
            <a:spLocks noChangeArrowheads="1"/>
          </p:cNvSpPr>
          <p:nvPr/>
        </p:nvSpPr>
        <p:spPr bwMode="auto">
          <a:xfrm>
            <a:off x="2884488" y="1247775"/>
            <a:ext cx="7140575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855" indent="-36385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">
              <a:lnSpc>
                <a:spcPct val="13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GB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分配空间</a:t>
            </a:r>
            <a:r>
              <a:rPr lang="en-GB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GB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告诉计算机分配几个连续的空间</a:t>
            </a:r>
            <a:endParaRPr lang="en-GB" altLang="zh-CN" sz="28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1005" name="Oval 29"/>
          <p:cNvSpPr>
            <a:spLocks noChangeArrowheads="1"/>
          </p:cNvSpPr>
          <p:nvPr/>
        </p:nvSpPr>
        <p:spPr bwMode="auto">
          <a:xfrm>
            <a:off x="2381250" y="1341438"/>
            <a:ext cx="503238" cy="4318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400" b="1">
                <a:solidFill>
                  <a:schemeClr val="bg1"/>
                </a:solidFill>
                <a:ea typeface="黑体" panose="02010609060101010101" pitchFamily="49" charset="-122"/>
              </a:rPr>
              <a:t>2</a:t>
            </a:r>
            <a:endParaRPr lang="en-US" altLang="zh-CN" sz="2400" b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511006" name="AutoShape 30"/>
          <p:cNvSpPr>
            <a:spLocks noChangeArrowheads="1"/>
          </p:cNvSpPr>
          <p:nvPr/>
        </p:nvSpPr>
        <p:spPr bwMode="auto">
          <a:xfrm>
            <a:off x="2514600" y="4729163"/>
            <a:ext cx="5310188" cy="36829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数据类型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 ]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数组名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= 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new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数据类型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大小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]  ;      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11007" name="Text Box 31"/>
          <p:cNvSpPr txBox="1">
            <a:spLocks noChangeArrowheads="1"/>
          </p:cNvSpPr>
          <p:nvPr/>
        </p:nvSpPr>
        <p:spPr bwMode="auto">
          <a:xfrm>
            <a:off x="2855913" y="3937000"/>
            <a:ext cx="3095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黑体" panose="02010609060101010101" pitchFamily="49" charset="-122"/>
              </a:rPr>
              <a:t>声明数组并分配空间</a:t>
            </a:r>
            <a:endParaRPr lang="zh-CN" altLang="en-US" sz="2400" b="1">
              <a:ea typeface="黑体" panose="02010609060101010101" pitchFamily="49" charset="-122"/>
            </a:endParaRPr>
          </a:p>
        </p:txBody>
      </p:sp>
      <p:grpSp>
        <p:nvGrpSpPr>
          <p:cNvPr id="2" name="组合 13"/>
          <p:cNvGrpSpPr/>
          <p:nvPr/>
        </p:nvGrpSpPr>
        <p:grpSpPr bwMode="auto">
          <a:xfrm>
            <a:off x="1595438" y="3715385"/>
            <a:ext cx="993457" cy="398780"/>
            <a:chOff x="1000100" y="1801921"/>
            <a:chExt cx="993464" cy="398840"/>
          </a:xfrm>
        </p:grpSpPr>
        <p:pic>
          <p:nvPicPr>
            <p:cNvPr id="2563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1801921"/>
              <a:ext cx="693425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8258175" y="285750"/>
            <a:ext cx="2230755" cy="523875"/>
          </a:xfrm>
        </p:spPr>
        <p:txBody>
          <a:bodyPr/>
          <a:lstStyle/>
          <a:p>
            <a:pPr>
              <a:defRPr/>
            </a:pPr>
            <a:r>
              <a:t>分配空间</a:t>
            </a:r>
            <a:endParaRPr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0" grpId="0" bldLvl="0" animBg="1"/>
      <p:bldP spid="510999" grpId="0" bldLvl="0" animBg="1"/>
      <p:bldP spid="511000" grpId="0"/>
      <p:bldP spid="511001" grpId="0"/>
      <p:bldP spid="511002" grpId="0"/>
      <p:bldP spid="511005" grpId="0" bldLvl="0" animBg="1"/>
      <p:bldP spid="511006" grpId="0" bldLvl="0" animBg="1"/>
      <p:bldP spid="51100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0129520" y="1082675"/>
            <a:ext cx="3098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2566988" y="2060575"/>
            <a:ext cx="5184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b="1"/>
          </a:p>
        </p:txBody>
      </p:sp>
      <p:sp>
        <p:nvSpPr>
          <p:cNvPr id="513029" name="AutoShape 5"/>
          <p:cNvSpPr>
            <a:spLocks noChangeArrowheads="1"/>
          </p:cNvSpPr>
          <p:nvPr/>
        </p:nvSpPr>
        <p:spPr bwMode="auto">
          <a:xfrm>
            <a:off x="2547938" y="2122488"/>
            <a:ext cx="4484687" cy="152971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score[0] = 89;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score[1] = 79;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score[2] = 76;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13030" name="Text Box 6"/>
          <p:cNvSpPr txBox="1">
            <a:spLocks noChangeArrowheads="1"/>
          </p:cNvSpPr>
          <p:nvPr/>
        </p:nvSpPr>
        <p:spPr bwMode="auto">
          <a:xfrm>
            <a:off x="2927350" y="1196975"/>
            <a:ext cx="6913563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855" indent="-36385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">
              <a:lnSpc>
                <a:spcPct val="13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GB" sz="2800" b="1">
                <a:solidFill>
                  <a:srgbClr val="FF0000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赋值</a:t>
            </a:r>
            <a:r>
              <a:rPr lang="zh-CN" altLang="en-GB" sz="2800" b="1">
                <a:latin typeface="Arial Narrow" panose="020B0606020202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：向分配的格子里放数据</a:t>
            </a:r>
            <a:endParaRPr lang="zh-CN" altLang="en-GB" sz="2800" b="1">
              <a:latin typeface="Arial Narrow" panose="020B0606020202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13031" name="Group 7"/>
          <p:cNvGraphicFramePr>
            <a:graphicFrameLocks noGrp="1"/>
          </p:cNvGraphicFramePr>
          <p:nvPr/>
        </p:nvGraphicFramePr>
        <p:xfrm>
          <a:off x="8305800" y="1916113"/>
          <a:ext cx="1463675" cy="3527425"/>
        </p:xfrm>
        <a:graphic>
          <a:graphicData uri="http://schemas.openxmlformats.org/drawingml/2006/table">
            <a:tbl>
              <a:tblPr/>
              <a:tblGrid>
                <a:gridCol w="146367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3049" name="AutoShape 25"/>
          <p:cNvSpPr/>
          <p:nvPr/>
        </p:nvSpPr>
        <p:spPr bwMode="auto">
          <a:xfrm>
            <a:off x="9840913" y="1773238"/>
            <a:ext cx="215900" cy="3671887"/>
          </a:xfrm>
          <a:prstGeom prst="rightBrace">
            <a:avLst>
              <a:gd name="adj1" fmla="val 141728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3050" name="Text Box 26"/>
          <p:cNvSpPr txBox="1">
            <a:spLocks noChangeArrowheads="1"/>
          </p:cNvSpPr>
          <p:nvPr/>
        </p:nvSpPr>
        <p:spPr bwMode="auto">
          <a:xfrm>
            <a:off x="7680325" y="1484313"/>
            <a:ext cx="165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……</a:t>
            </a:r>
            <a:endParaRPr lang="en-US" altLang="zh-CN" b="1"/>
          </a:p>
        </p:txBody>
      </p:sp>
      <p:sp>
        <p:nvSpPr>
          <p:cNvPr id="513051" name="Text Box 27"/>
          <p:cNvSpPr txBox="1">
            <a:spLocks noChangeArrowheads="1"/>
          </p:cNvSpPr>
          <p:nvPr/>
        </p:nvSpPr>
        <p:spPr bwMode="auto">
          <a:xfrm>
            <a:off x="9948863" y="3357563"/>
            <a:ext cx="755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30</a:t>
            </a:r>
            <a:endParaRPr lang="en-US" altLang="zh-CN" b="1"/>
          </a:p>
        </p:txBody>
      </p:sp>
      <p:sp>
        <p:nvSpPr>
          <p:cNvPr id="513052" name="Text Box 28"/>
          <p:cNvSpPr txBox="1">
            <a:spLocks noChangeArrowheads="1"/>
          </p:cNvSpPr>
          <p:nvPr/>
        </p:nvSpPr>
        <p:spPr bwMode="auto">
          <a:xfrm>
            <a:off x="7104063" y="5013325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</a:rPr>
              <a:t>score[0]</a:t>
            </a:r>
            <a:endParaRPr lang="en-US" altLang="zh-CN" b="1">
              <a:solidFill>
                <a:srgbClr val="3333FF"/>
              </a:solidFill>
            </a:endParaRPr>
          </a:p>
        </p:txBody>
      </p:sp>
      <p:sp>
        <p:nvSpPr>
          <p:cNvPr id="513053" name="Text Box 29"/>
          <p:cNvSpPr txBox="1">
            <a:spLocks noChangeArrowheads="1"/>
          </p:cNvSpPr>
          <p:nvPr/>
        </p:nvSpPr>
        <p:spPr bwMode="auto">
          <a:xfrm>
            <a:off x="7104063" y="4508500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</a:rPr>
              <a:t>score[1]</a:t>
            </a:r>
            <a:endParaRPr lang="en-US" altLang="zh-CN" b="1">
              <a:solidFill>
                <a:srgbClr val="3333FF"/>
              </a:solidFill>
            </a:endParaRPr>
          </a:p>
        </p:txBody>
      </p:sp>
      <p:sp>
        <p:nvSpPr>
          <p:cNvPr id="513054" name="Text Box 30"/>
          <p:cNvSpPr txBox="1">
            <a:spLocks noChangeArrowheads="1"/>
          </p:cNvSpPr>
          <p:nvPr/>
        </p:nvSpPr>
        <p:spPr bwMode="auto">
          <a:xfrm>
            <a:off x="7104063" y="4005263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</a:rPr>
              <a:t>score[2]</a:t>
            </a:r>
            <a:endParaRPr lang="en-US" altLang="zh-CN" b="1">
              <a:solidFill>
                <a:srgbClr val="3333FF"/>
              </a:solidFill>
            </a:endParaRPr>
          </a:p>
        </p:txBody>
      </p:sp>
      <p:sp>
        <p:nvSpPr>
          <p:cNvPr id="513055" name="Text Box 31"/>
          <p:cNvSpPr txBox="1">
            <a:spLocks noChangeArrowheads="1"/>
          </p:cNvSpPr>
          <p:nvPr/>
        </p:nvSpPr>
        <p:spPr bwMode="auto">
          <a:xfrm>
            <a:off x="8401050" y="5013325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     </a:t>
            </a:r>
            <a:r>
              <a:rPr lang="en-US" altLang="zh-CN" b="1">
                <a:solidFill>
                  <a:srgbClr val="FF0000"/>
                </a:solidFill>
              </a:rPr>
              <a:t>89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513056" name="Text Box 32"/>
          <p:cNvSpPr txBox="1">
            <a:spLocks noChangeArrowheads="1"/>
          </p:cNvSpPr>
          <p:nvPr/>
        </p:nvSpPr>
        <p:spPr bwMode="auto">
          <a:xfrm>
            <a:off x="8401050" y="4508500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     </a:t>
            </a:r>
            <a:r>
              <a:rPr lang="en-US" altLang="zh-CN" b="1">
                <a:solidFill>
                  <a:srgbClr val="FF0000"/>
                </a:solidFill>
              </a:rPr>
              <a:t>79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513057" name="Text Box 33"/>
          <p:cNvSpPr txBox="1">
            <a:spLocks noChangeArrowheads="1"/>
          </p:cNvSpPr>
          <p:nvPr/>
        </p:nvSpPr>
        <p:spPr bwMode="auto">
          <a:xfrm>
            <a:off x="8401050" y="3979863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     </a:t>
            </a:r>
            <a:r>
              <a:rPr lang="en-US" altLang="zh-CN" b="1">
                <a:solidFill>
                  <a:srgbClr val="FF0000"/>
                </a:solidFill>
              </a:rPr>
              <a:t>76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513058" name="AutoShape 34"/>
          <p:cNvSpPr>
            <a:spLocks noChangeArrowheads="1"/>
          </p:cNvSpPr>
          <p:nvPr/>
        </p:nvSpPr>
        <p:spPr bwMode="auto">
          <a:xfrm>
            <a:off x="3667125" y="5286304"/>
            <a:ext cx="2981150" cy="408130"/>
          </a:xfrm>
          <a:prstGeom prst="wedgeRoundRectCallout">
            <a:avLst>
              <a:gd name="adj1" fmla="val 732"/>
              <a:gd name="adj2" fmla="val -5438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太麻烦！能不能一起赋值？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13059" name="Oval 35"/>
          <p:cNvSpPr>
            <a:spLocks noChangeArrowheads="1"/>
          </p:cNvSpPr>
          <p:nvPr/>
        </p:nvSpPr>
        <p:spPr bwMode="auto">
          <a:xfrm>
            <a:off x="2381250" y="1354138"/>
            <a:ext cx="503238" cy="4318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400" b="1">
                <a:solidFill>
                  <a:schemeClr val="bg1"/>
                </a:solidFill>
                <a:ea typeface="黑体" panose="02010609060101010101" pitchFamily="49" charset="-122"/>
              </a:rPr>
              <a:t>3</a:t>
            </a:r>
            <a:endParaRPr lang="en-US" altLang="zh-CN" sz="2400" b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V="1">
            <a:off x="5881686" y="4643446"/>
            <a:ext cx="1214446" cy="64294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7425690" y="285750"/>
            <a:ext cx="3063240" cy="571500"/>
          </a:xfrm>
        </p:spPr>
        <p:txBody>
          <a:bodyPr/>
          <a:lstStyle/>
          <a:p>
            <a:pPr>
              <a:defRPr/>
            </a:pPr>
            <a:r>
              <a:rPr dirty="0"/>
              <a:t>数组赋值 </a:t>
            </a:r>
            <a:r>
              <a:rPr lang="en-US" dirty="0"/>
              <a:t>2-1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9" grpId="0" bldLvl="0" animBg="1"/>
      <p:bldP spid="513030" grpId="0"/>
      <p:bldP spid="513049" grpId="0" bldLvl="0" animBg="1"/>
      <p:bldP spid="513050" grpId="0"/>
      <p:bldP spid="513051" grpId="0"/>
      <p:bldP spid="513052" grpId="0"/>
      <p:bldP spid="513053" grpId="0"/>
      <p:bldP spid="513054" grpId="0"/>
      <p:bldP spid="513055" grpId="0"/>
      <p:bldP spid="513056" grpId="0"/>
      <p:bldP spid="513057" grpId="0"/>
      <p:bldP spid="513058" grpId="0" bldLvl="0" animBg="1"/>
      <p:bldP spid="51305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2309813" y="1285875"/>
            <a:ext cx="6880225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2" charset="-122"/>
              </a:rPr>
              <a:t>方法</a:t>
            </a:r>
            <a:r>
              <a:rPr lang="en-US" altLang="zh-CN" sz="2600" b="1">
                <a:ea typeface="微软雅黑" panose="020B0503020204020204" pitchFamily="2" charset="-122"/>
              </a:rPr>
              <a:t>1: </a:t>
            </a:r>
            <a:r>
              <a:rPr lang="zh-CN" altLang="en-US" sz="2600" b="1">
                <a:ea typeface="微软雅黑" panose="020B0503020204020204" pitchFamily="2" charset="-122"/>
              </a:rPr>
              <a:t>边声明边赋值</a:t>
            </a:r>
            <a:endParaRPr lang="zh-CN" altLang="en-US" sz="2600" b="1">
              <a:ea typeface="微软雅黑" panose="020B0503020204020204" pitchFamily="2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600" b="1">
              <a:ea typeface="微软雅黑" panose="020B0503020204020204" pitchFamily="2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600" b="1">
              <a:ea typeface="微软雅黑" panose="020B0503020204020204" pitchFamily="2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600" b="1">
              <a:ea typeface="微软雅黑" panose="020B0503020204020204" pitchFamily="2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2" charset="-122"/>
              </a:rPr>
              <a:t>方法</a:t>
            </a:r>
            <a:r>
              <a:rPr lang="en-US" altLang="zh-CN" sz="2600" b="1">
                <a:ea typeface="微软雅黑" panose="020B0503020204020204" pitchFamily="2" charset="-122"/>
              </a:rPr>
              <a:t>2</a:t>
            </a:r>
            <a:r>
              <a:rPr lang="zh-CN" altLang="en-US" sz="2600" b="1">
                <a:ea typeface="微软雅黑" panose="020B0503020204020204" pitchFamily="2" charset="-122"/>
              </a:rPr>
              <a:t>：动态地从键盘录入信息并赋值</a:t>
            </a:r>
            <a:endParaRPr lang="zh-CN" altLang="en-US" sz="2600" b="1">
              <a:ea typeface="微软雅黑" panose="020B0503020204020204" pitchFamily="2" charset="-122"/>
            </a:endParaRPr>
          </a:p>
        </p:txBody>
      </p:sp>
      <p:sp>
        <p:nvSpPr>
          <p:cNvPr id="515077" name="AutoShape 5"/>
          <p:cNvSpPr>
            <a:spLocks noChangeArrowheads="1"/>
          </p:cNvSpPr>
          <p:nvPr/>
        </p:nvSpPr>
        <p:spPr bwMode="auto">
          <a:xfrm>
            <a:off x="2628900" y="1987550"/>
            <a:ext cx="5862638" cy="451812"/>
          </a:xfrm>
          <a:prstGeom prst="roundRect">
            <a:avLst>
              <a:gd name="adj" fmla="val 36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 ] score = {89, 79, 76};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15078" name="AutoShape 6"/>
          <p:cNvSpPr>
            <a:spLocks noChangeArrowheads="1"/>
          </p:cNvSpPr>
          <p:nvPr/>
        </p:nvSpPr>
        <p:spPr bwMode="auto">
          <a:xfrm>
            <a:off x="2644775" y="4164013"/>
            <a:ext cx="5808663" cy="15297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Scanner input = new Scanner(System.in);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for(int i = 0; i &lt; 30; i ++){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score[i]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= input.nextInt();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15079" name="AutoShape 7"/>
          <p:cNvSpPr>
            <a:spLocks noChangeArrowheads="1"/>
          </p:cNvSpPr>
          <p:nvPr/>
        </p:nvSpPr>
        <p:spPr bwMode="auto">
          <a:xfrm>
            <a:off x="2628900" y="2673350"/>
            <a:ext cx="5862638" cy="4508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 ] score =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new 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 ]{89, 79, 76};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15080" name="Rectangle 8"/>
          <p:cNvSpPr>
            <a:spLocks noGrp="1" noChangeArrowheads="1"/>
          </p:cNvSpPr>
          <p:nvPr>
            <p:ph type="title"/>
          </p:nvPr>
        </p:nvSpPr>
        <p:spPr>
          <a:xfrm>
            <a:off x="7437120" y="285750"/>
            <a:ext cx="3051810" cy="642620"/>
          </a:xfrm>
        </p:spPr>
        <p:txBody>
          <a:bodyPr/>
          <a:lstStyle/>
          <a:p>
            <a:pPr>
              <a:defRPr/>
            </a:pPr>
            <a:r>
              <a:rPr dirty="0"/>
              <a:t>数组赋值 </a:t>
            </a:r>
            <a:r>
              <a:rPr lang="en-US" dirty="0"/>
              <a:t>2-2</a:t>
            </a:r>
            <a:endParaRPr dirty="0"/>
          </a:p>
        </p:txBody>
      </p:sp>
      <p:sp>
        <p:nvSpPr>
          <p:cNvPr id="515081" name="AutoShape 9"/>
          <p:cNvSpPr>
            <a:spLocks noChangeArrowheads="1"/>
          </p:cNvSpPr>
          <p:nvPr/>
        </p:nvSpPr>
        <p:spPr bwMode="auto">
          <a:xfrm>
            <a:off x="7381875" y="2714554"/>
            <a:ext cx="2711450" cy="408130"/>
          </a:xfrm>
          <a:prstGeom prst="wedgeRoundRectCallout">
            <a:avLst>
              <a:gd name="adj1" fmla="val -2018"/>
              <a:gd name="adj2" fmla="val -5170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不能指定数组长度  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6453190" y="2928934"/>
            <a:ext cx="932017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7" grpId="0" bldLvl="0" animBg="1"/>
      <p:bldP spid="515078" grpId="0" bldLvl="0" animBg="1"/>
      <p:bldP spid="515079" grpId="0" bldLvl="0" animBg="1"/>
      <p:bldP spid="51508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0195" name="Group 3"/>
          <p:cNvGraphicFramePr>
            <a:graphicFrameLocks noGrp="1"/>
          </p:cNvGraphicFramePr>
          <p:nvPr/>
        </p:nvGraphicFramePr>
        <p:xfrm>
          <a:off x="8975725" y="3644900"/>
          <a:ext cx="1152525" cy="2520950"/>
        </p:xfrm>
        <a:graphic>
          <a:graphicData uri="http://schemas.openxmlformats.org/drawingml/2006/table">
            <a:tbl>
              <a:tblPr/>
              <a:tblGrid>
                <a:gridCol w="115252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60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90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70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0209" name="AutoShape 17"/>
          <p:cNvSpPr>
            <a:spLocks noChangeArrowheads="1"/>
          </p:cNvSpPr>
          <p:nvPr/>
        </p:nvSpPr>
        <p:spPr bwMode="auto">
          <a:xfrm>
            <a:off x="2147888" y="1687513"/>
            <a:ext cx="7823200" cy="117030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[ ] score = {60, 80, 90, 70, 85};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double </a:t>
            </a:r>
            <a:r>
              <a:rPr lang="en-US" altLang="zh-CN" b="1" dirty="0" err="1">
                <a:ea typeface="宋体" panose="02010600030101010101" pitchFamily="2" charset="-122"/>
              </a:rPr>
              <a:t>avg</a:t>
            </a:r>
            <a:r>
              <a:rPr lang="en-US" altLang="zh-CN" b="1" dirty="0">
                <a:ea typeface="宋体" panose="02010600030101010101" pitchFamily="2" charset="-122"/>
              </a:rPr>
              <a:t>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ea typeface="宋体" panose="02010600030101010101" pitchFamily="2" charset="-122"/>
              </a:rPr>
              <a:t>avg</a:t>
            </a:r>
            <a:r>
              <a:rPr lang="en-US" altLang="zh-CN" b="1" dirty="0">
                <a:ea typeface="宋体" panose="02010600030101010101" pitchFamily="2" charset="-122"/>
              </a:rPr>
              <a:t> = (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score[0] </a:t>
            </a:r>
            <a:r>
              <a:rPr lang="en-US" altLang="zh-CN" b="1" dirty="0">
                <a:ea typeface="宋体" panose="02010600030101010101" pitchFamily="2" charset="-122"/>
              </a:rPr>
              <a:t>+ score[1] + score[2] + score[3] + score[4])/5;  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520210" name="AutoShape 18"/>
          <p:cNvSpPr>
            <a:spLocks noChangeArrowheads="1"/>
          </p:cNvSpPr>
          <p:nvPr/>
        </p:nvSpPr>
        <p:spPr bwMode="auto">
          <a:xfrm>
            <a:off x="2184400" y="3282950"/>
            <a:ext cx="6427788" cy="26092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[ ] score = {60, 80, 90, 70, 85};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sum = 0;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double </a:t>
            </a:r>
            <a:r>
              <a:rPr lang="en-US" altLang="zh-CN" b="1" dirty="0" err="1">
                <a:ea typeface="宋体" panose="02010600030101010101" pitchFamily="2" charset="-122"/>
              </a:rPr>
              <a:t>avg</a:t>
            </a:r>
            <a:r>
              <a:rPr lang="en-US" altLang="zh-CN" b="1" dirty="0">
                <a:ea typeface="宋体" panose="02010600030101010101" pitchFamily="2" charset="-122"/>
              </a:rPr>
              <a:t>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for(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= 0;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&lt;</a:t>
            </a:r>
            <a:r>
              <a:rPr lang="en-US" altLang="zh-CN" b="1" dirty="0">
                <a:solidFill>
                  <a:srgbClr val="3333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score.length</a:t>
            </a:r>
            <a:r>
              <a:rPr lang="en-US" altLang="zh-CN" b="1" dirty="0">
                <a:ea typeface="宋体" panose="02010600030101010101" pitchFamily="2" charset="-122"/>
              </a:rPr>
              <a:t>;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++){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sum = sum +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score[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];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ea typeface="宋体" panose="02010600030101010101" pitchFamily="2" charset="-122"/>
              </a:rPr>
              <a:t>avg</a:t>
            </a:r>
            <a:r>
              <a:rPr lang="en-US" altLang="zh-CN" b="1" dirty="0">
                <a:ea typeface="宋体" panose="02010600030101010101" pitchFamily="2" charset="-122"/>
              </a:rPr>
              <a:t> = sum / </a:t>
            </a:r>
            <a:r>
              <a:rPr lang="en-US" altLang="zh-CN" b="1" dirty="0" err="1">
                <a:ea typeface="宋体" panose="02010600030101010101" pitchFamily="2" charset="-122"/>
              </a:rPr>
              <a:t>score.length</a:t>
            </a:r>
            <a:r>
              <a:rPr lang="en-US" altLang="zh-CN" b="1" dirty="0">
                <a:ea typeface="宋体" panose="02010600030101010101" pitchFamily="2" charset="-122"/>
              </a:rPr>
              <a:t>; 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520211" name="Text Box 19"/>
          <p:cNvSpPr txBox="1">
            <a:spLocks noChangeArrowheads="1"/>
          </p:cNvSpPr>
          <p:nvPr/>
        </p:nvSpPr>
        <p:spPr bwMode="auto">
          <a:xfrm>
            <a:off x="10129838" y="4294188"/>
            <a:ext cx="35877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anose="02010609060101010101" pitchFamily="49" charset="-122"/>
              </a:rPr>
              <a:t>成绩单</a:t>
            </a:r>
            <a:endParaRPr lang="zh-CN" altLang="en-US" b="1">
              <a:ea typeface="黑体" panose="02010609060101010101" pitchFamily="49" charset="-122"/>
            </a:endParaRPr>
          </a:p>
        </p:txBody>
      </p:sp>
      <p:sp>
        <p:nvSpPr>
          <p:cNvPr id="520212" name="AutoShape 20"/>
          <p:cNvSpPr>
            <a:spLocks noChangeArrowheads="1"/>
          </p:cNvSpPr>
          <p:nvPr/>
        </p:nvSpPr>
        <p:spPr bwMode="auto">
          <a:xfrm>
            <a:off x="6383338" y="1628704"/>
            <a:ext cx="3937460" cy="408130"/>
          </a:xfrm>
          <a:prstGeom prst="wedgeRoundRectCallout">
            <a:avLst>
              <a:gd name="adj1" fmla="val -37363"/>
              <a:gd name="adj2" fmla="val 4830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访问数组成员：使用“标识符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[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下标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]”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0213" name="AutoShape 21"/>
          <p:cNvSpPr>
            <a:spLocks noChangeArrowheads="1"/>
          </p:cNvSpPr>
          <p:nvPr/>
        </p:nvSpPr>
        <p:spPr bwMode="auto">
          <a:xfrm>
            <a:off x="5167313" y="5286304"/>
            <a:ext cx="1142190" cy="408130"/>
          </a:xfrm>
          <a:prstGeom prst="wedgeRoundRectCallout">
            <a:avLst>
              <a:gd name="adj1" fmla="val 1520"/>
              <a:gd name="adj2" fmla="val -5111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访问成员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0214" name="AutoShape 22"/>
          <p:cNvSpPr>
            <a:spLocks noChangeArrowheads="1"/>
          </p:cNvSpPr>
          <p:nvPr/>
        </p:nvSpPr>
        <p:spPr bwMode="auto">
          <a:xfrm>
            <a:off x="5095875" y="3714679"/>
            <a:ext cx="2057860" cy="408130"/>
          </a:xfrm>
          <a:prstGeom prst="wedgeRoundRectCallout">
            <a:avLst>
              <a:gd name="adj1" fmla="val 2772"/>
              <a:gd name="adj2" fmla="val 5293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数组的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length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属性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0215" name="Text Box 23"/>
          <p:cNvSpPr txBox="1">
            <a:spLocks noChangeArrowheads="1"/>
          </p:cNvSpPr>
          <p:nvPr/>
        </p:nvSpPr>
        <p:spPr bwMode="auto">
          <a:xfrm>
            <a:off x="2208213" y="1052513"/>
            <a:ext cx="7488237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85825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fontAlgn="b">
              <a:lnSpc>
                <a:spcPct val="13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GB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对数据进行处理：</a:t>
            </a:r>
            <a:r>
              <a:rPr lang="zh-CN" altLang="en-GB" sz="28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en-GB" altLang="zh-CN" sz="28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GB" sz="28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位学生的平均分</a:t>
            </a:r>
            <a:endParaRPr lang="zh-CN" altLang="en-GB" sz="28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0216" name="Oval 24"/>
          <p:cNvSpPr>
            <a:spLocks noChangeArrowheads="1"/>
          </p:cNvSpPr>
          <p:nvPr/>
        </p:nvSpPr>
        <p:spPr bwMode="auto">
          <a:xfrm>
            <a:off x="2279650" y="1052513"/>
            <a:ext cx="503238" cy="4318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400" b="1">
                <a:solidFill>
                  <a:schemeClr val="bg1"/>
                </a:solidFill>
                <a:ea typeface="黑体" panose="02010609060101010101" pitchFamily="49" charset="-122"/>
              </a:rPr>
              <a:t>4</a:t>
            </a:r>
            <a:endParaRPr lang="en-US" altLang="zh-CN" sz="2400" b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7096132" y="2071678"/>
            <a:ext cx="71438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4881554" y="4143380"/>
            <a:ext cx="571504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952992" y="5000636"/>
            <a:ext cx="857256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8306435" y="285750"/>
            <a:ext cx="2182495" cy="523875"/>
          </a:xfrm>
        </p:spPr>
        <p:txBody>
          <a:bodyPr/>
          <a:lstStyle/>
          <a:p>
            <a:pPr>
              <a:defRPr/>
            </a:pPr>
            <a:r>
              <a:rPr dirty="0"/>
              <a:t>处理数据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09" grpId="0" bldLvl="0" animBg="1"/>
      <p:bldP spid="520210" grpId="0" bldLvl="0" animBg="1"/>
      <p:bldP spid="520211" grpId="0"/>
      <p:bldP spid="520212" grpId="0" bldLvl="0" animBg="1"/>
      <p:bldP spid="520213" grpId="0" bldLvl="0" animBg="1"/>
      <p:bldP spid="520214" grpId="0" bldLvl="0" animBg="1"/>
      <p:bldP spid="520215" grpId="0"/>
      <p:bldP spid="52021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7" name="AutoShape 7"/>
          <p:cNvSpPr>
            <a:spLocks noChangeArrowheads="1"/>
          </p:cNvSpPr>
          <p:nvPr/>
        </p:nvSpPr>
        <p:spPr bwMode="auto">
          <a:xfrm>
            <a:off x="2135188" y="1916113"/>
            <a:ext cx="8035925" cy="40481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public static void main(String[ ] </a:t>
            </a:r>
            <a:r>
              <a:rPr lang="en-US" altLang="zh-CN" b="1" dirty="0" err="1">
                <a:ea typeface="宋体" panose="02010600030101010101" pitchFamily="2" charset="-122"/>
              </a:rPr>
              <a:t>args</a:t>
            </a:r>
            <a:r>
              <a:rPr lang="en-US" altLang="zh-CN" b="1" dirty="0">
                <a:ea typeface="宋体" panose="02010600030101010101" pitchFamily="2" charset="-122"/>
              </a:rPr>
              <a:t>) 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[ ] scores = new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[5];</a:t>
            </a:r>
            <a:r>
              <a:rPr lang="en-US" altLang="zh-CN" b="1" dirty="0">
                <a:ea typeface="宋体" panose="02010600030101010101" pitchFamily="2" charset="-122"/>
              </a:rPr>
              <a:t>	//</a:t>
            </a:r>
            <a:r>
              <a:rPr lang="zh-CN" altLang="en-US" b="1" dirty="0">
                <a:ea typeface="宋体" panose="02010600030101010101" pitchFamily="2" charset="-122"/>
              </a:rPr>
              <a:t>成绩数组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sum = 0;			//</a:t>
            </a:r>
            <a:r>
              <a:rPr lang="zh-CN" altLang="en-US" b="1" dirty="0">
                <a:ea typeface="宋体" panose="02010600030101010101" pitchFamily="2" charset="-122"/>
              </a:rPr>
              <a:t>成绩总和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ea typeface="宋体" panose="02010600030101010101" pitchFamily="2" charset="-122"/>
              </a:rPr>
              <a:t>		</a:t>
            </a:r>
            <a:r>
              <a:rPr lang="en-US" altLang="zh-CN" b="1" dirty="0">
                <a:ea typeface="宋体" panose="02010600030101010101" pitchFamily="2" charset="-122"/>
              </a:rPr>
              <a:t>Scanner input = new Scanner(</a:t>
            </a:r>
            <a:r>
              <a:rPr lang="en-US" altLang="zh-CN" b="1" dirty="0" err="1">
                <a:ea typeface="宋体" panose="02010600030101010101" pitchFamily="2" charset="-122"/>
              </a:rPr>
              <a:t>System.in</a:t>
            </a:r>
            <a:r>
              <a:rPr lang="en-US" altLang="zh-CN" b="1" dirty="0">
                <a:ea typeface="宋体" panose="02010600030101010101" pitchFamily="2" charset="-122"/>
              </a:rPr>
              <a:t>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请输入</a:t>
            </a:r>
            <a:r>
              <a:rPr lang="en-US" altLang="zh-CN" b="1" dirty="0">
                <a:ea typeface="宋体" panose="02010600030101010101" pitchFamily="2" charset="-122"/>
              </a:rPr>
              <a:t>5</a:t>
            </a:r>
            <a:r>
              <a:rPr lang="zh-CN" altLang="en-US" b="1" dirty="0">
                <a:ea typeface="宋体" panose="02010600030101010101" pitchFamily="2" charset="-122"/>
              </a:rPr>
              <a:t>位学员的成绩：</a:t>
            </a:r>
            <a:r>
              <a:rPr lang="en-US" altLang="zh-CN" b="1" dirty="0">
                <a:ea typeface="宋体" panose="02010600030101010101" pitchFamily="2" charset="-122"/>
              </a:rPr>
              <a:t>");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for(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= 0;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&lt;</a:t>
            </a:r>
            <a:r>
              <a:rPr lang="en-US" altLang="zh-CN" b="1" dirty="0">
                <a:solidFill>
                  <a:srgbClr val="3333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scores.length</a:t>
            </a:r>
            <a:r>
              <a:rPr lang="en-US" altLang="zh-CN" b="1" dirty="0">
                <a:ea typeface="宋体" panose="02010600030101010101" pitchFamily="2" charset="-122"/>
              </a:rPr>
              <a:t>;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++){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	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scores[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] </a:t>
            </a:r>
            <a:r>
              <a:rPr lang="en-US" altLang="zh-CN" b="1" dirty="0">
                <a:ea typeface="宋体" panose="02010600030101010101" pitchFamily="2" charset="-122"/>
              </a:rPr>
              <a:t>= </a:t>
            </a:r>
            <a:r>
              <a:rPr lang="en-US" altLang="zh-CN" b="1" dirty="0" err="1">
                <a:ea typeface="宋体" panose="02010600030101010101" pitchFamily="2" charset="-122"/>
              </a:rPr>
              <a:t>input.nextInt</a:t>
            </a:r>
            <a:r>
              <a:rPr lang="en-US" altLang="zh-CN" b="1" dirty="0">
                <a:ea typeface="宋体" panose="02010600030101010101" pitchFamily="2" charset="-122"/>
              </a:rPr>
              <a:t>();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	sum = sum +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scores[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];</a:t>
            </a:r>
            <a:r>
              <a:rPr lang="en-US" altLang="zh-CN" b="1" dirty="0">
                <a:ea typeface="宋体" panose="02010600030101010101" pitchFamily="2" charset="-122"/>
              </a:rPr>
              <a:t>	//</a:t>
            </a:r>
            <a:r>
              <a:rPr lang="zh-CN" altLang="en-US" b="1" dirty="0">
                <a:ea typeface="宋体" panose="02010600030101010101" pitchFamily="2" charset="-122"/>
              </a:rPr>
              <a:t>成绩累加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ea typeface="宋体" panose="02010600030101010101" pitchFamily="2" charset="-122"/>
              </a:rPr>
              <a:t>		</a:t>
            </a: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平均分是：</a:t>
            </a:r>
            <a:r>
              <a:rPr lang="en-US" altLang="zh-CN" b="1" dirty="0">
                <a:ea typeface="宋体" panose="02010600030101010101" pitchFamily="2" charset="-122"/>
              </a:rPr>
              <a:t>" + (double)sum</a:t>
            </a:r>
            <a:r>
              <a:rPr lang="en-US" altLang="zh-CN" b="1" dirty="0">
                <a:solidFill>
                  <a:srgbClr val="3333FF"/>
                </a:solidFill>
                <a:ea typeface="宋体" panose="02010600030101010101" pitchFamily="2" charset="-122"/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scores.length</a:t>
            </a:r>
            <a:r>
              <a:rPr lang="en-US" altLang="zh-CN" b="1" dirty="0">
                <a:ea typeface="宋体" panose="02010600030101010101" pitchFamily="2" charset="-122"/>
              </a:rPr>
              <a:t>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}	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522246" name="Rectangle 6"/>
          <p:cNvSpPr>
            <a:spLocks noGrp="1" noChangeArrowheads="1"/>
          </p:cNvSpPr>
          <p:nvPr>
            <p:ph type="title"/>
          </p:nvPr>
        </p:nvSpPr>
        <p:spPr>
          <a:xfrm>
            <a:off x="6501765" y="285750"/>
            <a:ext cx="3987165" cy="523875"/>
          </a:xfrm>
        </p:spPr>
        <p:txBody>
          <a:bodyPr/>
          <a:lstStyle/>
          <a:p>
            <a:pPr>
              <a:defRPr/>
            </a:pPr>
            <a:r>
              <a:t>使用数组求平均分</a:t>
            </a:r>
            <a:endParaRPr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计算全班学员的平均分</a:t>
            </a:r>
            <a:endParaRPr lang="zh-CN" altLang="en-US" dirty="0"/>
          </a:p>
        </p:txBody>
      </p:sp>
      <p:sp>
        <p:nvSpPr>
          <p:cNvPr id="522252" name="Rectangle 12"/>
          <p:cNvSpPr>
            <a:spLocks noChangeArrowheads="1"/>
          </p:cNvSpPr>
          <p:nvPr/>
        </p:nvSpPr>
        <p:spPr bwMode="auto">
          <a:xfrm>
            <a:off x="2881313" y="2354263"/>
            <a:ext cx="5357812" cy="3603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2253" name="Rectangle 13"/>
          <p:cNvSpPr>
            <a:spLocks noChangeArrowheads="1"/>
          </p:cNvSpPr>
          <p:nvPr/>
        </p:nvSpPr>
        <p:spPr bwMode="auto">
          <a:xfrm>
            <a:off x="2881313" y="3357563"/>
            <a:ext cx="5357812" cy="10715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2254" name="Rectangle 14"/>
          <p:cNvSpPr>
            <a:spLocks noChangeArrowheads="1"/>
          </p:cNvSpPr>
          <p:nvPr/>
        </p:nvSpPr>
        <p:spPr bwMode="auto">
          <a:xfrm>
            <a:off x="2881313" y="4497388"/>
            <a:ext cx="5357812" cy="4318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9705" name="组合 8"/>
          <p:cNvGrpSpPr/>
          <p:nvPr/>
        </p:nvGrpSpPr>
        <p:grpSpPr bwMode="auto">
          <a:xfrm>
            <a:off x="1666875" y="857250"/>
            <a:ext cx="979170" cy="422275"/>
            <a:chOff x="1000100" y="1173499"/>
            <a:chExt cx="979913" cy="422603"/>
          </a:xfrm>
        </p:grpSpPr>
        <p:pic>
          <p:nvPicPr>
            <p:cNvPr id="29715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286067" y="1185257"/>
              <a:ext cx="693946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4"/>
          <p:cNvGrpSpPr/>
          <p:nvPr/>
        </p:nvGrpSpPr>
        <p:grpSpPr bwMode="auto">
          <a:xfrm>
            <a:off x="3881438" y="6143625"/>
            <a:ext cx="4572000" cy="428625"/>
            <a:chOff x="3143240" y="5143512"/>
            <a:chExt cx="457203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713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980811" y="5187962"/>
              <a:ext cx="364619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：计算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位学员平均分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7" grpId="0" bldLvl="0" animBg="1"/>
      <p:bldP spid="522252" grpId="0" bldLvl="0" animBg="1"/>
      <p:bldP spid="522253" grpId="0" bldLvl="0" animBg="1"/>
      <p:bldP spid="52225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0129520" y="1082675"/>
            <a:ext cx="3098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4291" name="AutoShape 3"/>
          <p:cNvSpPr>
            <a:spLocks noChangeArrowheads="1"/>
          </p:cNvSpPr>
          <p:nvPr/>
        </p:nvSpPr>
        <p:spPr bwMode="auto">
          <a:xfrm>
            <a:off x="2376488" y="2146300"/>
            <a:ext cx="7248525" cy="2973901"/>
          </a:xfrm>
          <a:prstGeom prst="roundRect">
            <a:avLst>
              <a:gd name="adj" fmla="val 30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class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ErrorDemo1 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public static void main(String[ ] args){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int[ ] score = new int[ ];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score[0] = 89;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score[1] = 63;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System.out.println(score[0]);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}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 </a:t>
            </a:r>
            <a:endParaRPr lang="zh-CN" altLang="en-GB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24293" name="AutoShape 5"/>
          <p:cNvSpPr>
            <a:spLocks noChangeArrowheads="1"/>
          </p:cNvSpPr>
          <p:nvPr/>
        </p:nvSpPr>
        <p:spPr bwMode="auto">
          <a:xfrm>
            <a:off x="7175500" y="4005192"/>
            <a:ext cx="3440890" cy="408130"/>
          </a:xfrm>
          <a:prstGeom prst="wedgeRoundRectCallout">
            <a:avLst>
              <a:gd name="adj1" fmla="val -940"/>
              <a:gd name="adj2" fmla="val -5706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编译出错，没有写明数组的大小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4294" name="Rectangle 6"/>
          <p:cNvSpPr>
            <a:spLocks noChangeArrowheads="1"/>
          </p:cNvSpPr>
          <p:nvPr/>
        </p:nvSpPr>
        <p:spPr bwMode="auto">
          <a:xfrm>
            <a:off x="3381375" y="2928938"/>
            <a:ext cx="3071813" cy="3571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6667504" y="3143248"/>
            <a:ext cx="714380" cy="78581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0729" name="组合 9"/>
          <p:cNvGrpSpPr/>
          <p:nvPr/>
        </p:nvGrpSpPr>
        <p:grpSpPr bwMode="auto">
          <a:xfrm>
            <a:off x="1625600" y="857250"/>
            <a:ext cx="1456373" cy="398780"/>
            <a:chOff x="2962268" y="5103147"/>
            <a:chExt cx="1455765" cy="398840"/>
          </a:xfrm>
        </p:grpSpPr>
        <p:pic>
          <p:nvPicPr>
            <p:cNvPr id="3073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214576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7606665" y="285750"/>
            <a:ext cx="2882265" cy="523875"/>
          </a:xfrm>
        </p:spPr>
        <p:txBody>
          <a:bodyPr/>
          <a:lstStyle/>
          <a:p>
            <a:pPr>
              <a:defRPr/>
            </a:pPr>
            <a:r>
              <a:t>常见错误</a:t>
            </a:r>
            <a:r>
              <a:rPr lang="en-US" altLang="zh-CN"/>
              <a:t>3-1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3" grpId="0" bldLvl="0" animBg="1"/>
      <p:bldP spid="52429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0129520" y="1082675"/>
            <a:ext cx="3098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6339" name="AutoShape 3"/>
          <p:cNvSpPr>
            <a:spLocks noChangeArrowheads="1"/>
          </p:cNvSpPr>
          <p:nvPr/>
        </p:nvSpPr>
        <p:spPr bwMode="auto">
          <a:xfrm>
            <a:off x="2235200" y="1908175"/>
            <a:ext cx="7289800" cy="3341850"/>
          </a:xfrm>
          <a:prstGeom prst="roundRect">
            <a:avLst>
              <a:gd name="adj" fmla="val 675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class ErrorDemo2 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public static void main(String[ ] args) 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int[ ] scores = new int[2];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scores[0] = 90;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scores[1] = 85;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scores[2] = 65;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System.out.println(scores[2]);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}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26341" name="AutoShape 5"/>
          <p:cNvSpPr>
            <a:spLocks noChangeArrowheads="1"/>
          </p:cNvSpPr>
          <p:nvPr/>
        </p:nvSpPr>
        <p:spPr bwMode="auto">
          <a:xfrm>
            <a:off x="6738938" y="2785992"/>
            <a:ext cx="2291540" cy="408130"/>
          </a:xfrm>
          <a:prstGeom prst="wedgeRoundRectCallout">
            <a:avLst>
              <a:gd name="adj1" fmla="val 12187"/>
              <a:gd name="adj2" fmla="val 534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编译出错，数组越界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6342" name="Rectangle 6"/>
          <p:cNvSpPr>
            <a:spLocks noChangeArrowheads="1"/>
          </p:cNvSpPr>
          <p:nvPr/>
        </p:nvSpPr>
        <p:spPr bwMode="auto">
          <a:xfrm>
            <a:off x="3595688" y="3786188"/>
            <a:ext cx="2143125" cy="3571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750" name="Rectangle 11"/>
          <p:cNvSpPr>
            <a:spLocks noChangeArrowheads="1"/>
          </p:cNvSpPr>
          <p:nvPr/>
        </p:nvSpPr>
        <p:spPr bwMode="auto">
          <a:xfrm>
            <a:off x="1524000" y="2330450"/>
            <a:ext cx="309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1" name="Object 2"/>
          <p:cNvGraphicFramePr>
            <a:graphicFrameLocks noChangeAspect="1"/>
          </p:cNvGraphicFramePr>
          <p:nvPr/>
        </p:nvGraphicFramePr>
        <p:xfrm>
          <a:off x="2855913" y="4868863"/>
          <a:ext cx="6767512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name="Visio" r:id="rId1" imgW="5477510" imgH="1990090" progId="Visio.Drawing.11">
                  <p:embed/>
                </p:oleObj>
              </mc:Choice>
              <mc:Fallback>
                <p:oleObj name="Visio" r:id="rId1" imgW="5477510" imgH="1990090" progId="Visio.Drawing.11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868863"/>
                        <a:ext cx="6767512" cy="245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5810248" y="3214686"/>
            <a:ext cx="1071570" cy="64294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1755" name="组合 11"/>
          <p:cNvGrpSpPr/>
          <p:nvPr/>
        </p:nvGrpSpPr>
        <p:grpSpPr bwMode="auto">
          <a:xfrm>
            <a:off x="1625600" y="857250"/>
            <a:ext cx="1456373" cy="398780"/>
            <a:chOff x="2962268" y="5103147"/>
            <a:chExt cx="1455765" cy="398840"/>
          </a:xfrm>
        </p:grpSpPr>
        <p:pic>
          <p:nvPicPr>
            <p:cNvPr id="31759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3214576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7484110" y="285750"/>
            <a:ext cx="3004820" cy="523875"/>
          </a:xfrm>
        </p:spPr>
        <p:txBody>
          <a:bodyPr/>
          <a:lstStyle/>
          <a:p>
            <a:pPr>
              <a:defRPr/>
            </a:pPr>
            <a:r>
              <a:t>常见错误</a:t>
            </a:r>
            <a:r>
              <a:rPr lang="en-US" altLang="zh-CN"/>
              <a:t>3-2</a:t>
            </a:r>
            <a:endParaRPr dirty="0"/>
          </a:p>
        </p:txBody>
      </p:sp>
      <p:pic>
        <p:nvPicPr>
          <p:cNvPr id="17" name="图片 16" descr="图8.5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5072063"/>
            <a:ext cx="7016750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1" grpId="0" bldLvl="0" animBg="1"/>
      <p:bldP spid="52634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 txBox="1">
            <a:spLocks noChangeArrowheads="1"/>
          </p:cNvSpPr>
          <p:nvPr/>
        </p:nvSpPr>
        <p:spPr bwMode="auto">
          <a:xfrm>
            <a:off x="2571750" y="1778000"/>
            <a:ext cx="7642225" cy="26092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lIns="0" rIns="0">
            <a:spAutoFit/>
          </a:bodyPr>
          <a:lstStyle/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 ] score = new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[5];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score = {60, 80, 90, 70, 85};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 ] score2;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score2 = {60, 80, 90, 70, 85};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28393" name="Rectangle 9"/>
          <p:cNvSpPr>
            <a:spLocks noGrp="1" noChangeArrowheads="1"/>
          </p:cNvSpPr>
          <p:nvPr>
            <p:ph type="title"/>
          </p:nvPr>
        </p:nvSpPr>
        <p:spPr>
          <a:xfrm>
            <a:off x="7545070" y="285750"/>
            <a:ext cx="2943860" cy="523875"/>
          </a:xfrm>
        </p:spPr>
        <p:txBody>
          <a:bodyPr/>
          <a:lstStyle/>
          <a:p>
            <a:pPr>
              <a:defRPr/>
            </a:pPr>
            <a:r>
              <a:t>常见错误</a:t>
            </a:r>
            <a:r>
              <a:rPr lang="en-US" altLang="zh-CN"/>
              <a:t>3-3</a:t>
            </a:r>
            <a:endParaRPr dirty="0"/>
          </a:p>
        </p:txBody>
      </p:sp>
      <p:sp>
        <p:nvSpPr>
          <p:cNvPr id="528388" name="AutoShape 4"/>
          <p:cNvSpPr>
            <a:spLocks noChangeArrowheads="1"/>
          </p:cNvSpPr>
          <p:nvPr/>
        </p:nvSpPr>
        <p:spPr bwMode="auto">
          <a:xfrm>
            <a:off x="6881813" y="2500362"/>
            <a:ext cx="3706714" cy="776189"/>
          </a:xfrm>
          <a:prstGeom prst="wedgeRoundRectCallout">
            <a:avLst>
              <a:gd name="adj1" fmla="val -50176"/>
              <a:gd name="adj2" fmla="val -15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编译出错，创建数组并赋值的方式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必须在一条语句中完成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2952750" y="2568575"/>
            <a:ext cx="3529013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8390" name="Rectangle 6"/>
          <p:cNvSpPr>
            <a:spLocks noChangeArrowheads="1"/>
          </p:cNvSpPr>
          <p:nvPr/>
        </p:nvSpPr>
        <p:spPr bwMode="auto">
          <a:xfrm>
            <a:off x="2952750" y="3640138"/>
            <a:ext cx="3500438" cy="3603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6381752" y="3214686"/>
            <a:ext cx="571504" cy="50006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2779" name="组合 9"/>
          <p:cNvGrpSpPr/>
          <p:nvPr/>
        </p:nvGrpSpPr>
        <p:grpSpPr bwMode="auto">
          <a:xfrm>
            <a:off x="1625600" y="857250"/>
            <a:ext cx="1456373" cy="398780"/>
            <a:chOff x="2962268" y="5103147"/>
            <a:chExt cx="1455765" cy="398840"/>
          </a:xfrm>
        </p:grpSpPr>
        <p:pic>
          <p:nvPicPr>
            <p:cNvPr id="32780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214576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8" grpId="0" bldLvl="0" animBg="1"/>
      <p:bldP spid="528389" grpId="0" bldLvl="0" animBg="1"/>
      <p:bldP spid="52839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0" y="285750"/>
            <a:ext cx="1249680" cy="523875"/>
          </a:xfrm>
        </p:spPr>
        <p:txBody>
          <a:bodyPr/>
          <a:lstStyle/>
          <a:p>
            <a:pPr>
              <a:defRPr/>
            </a:pPr>
            <a:r>
              <a:t>小结</a:t>
            </a:r>
            <a:endParaRPr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>
          <a:xfrm>
            <a:off x="1809750" y="1214755"/>
            <a:ext cx="8998585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 </a:t>
            </a:r>
            <a:r>
              <a:rPr lang="zh-CN" altLang="en-US" dirty="0"/>
              <a:t>使用数组的步骤是什么？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有一个数列：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23</a:t>
            </a:r>
            <a:r>
              <a:rPr lang="zh-CN" altLang="en-US" dirty="0"/>
              <a:t>，</a:t>
            </a:r>
            <a:r>
              <a:rPr lang="en-US" altLang="zh-CN" dirty="0"/>
              <a:t>344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循环输出数列的值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求数列中所有数值的和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猜数游戏：从键盘中任意输入一个数据，判断数列中是否包含此数 </a:t>
            </a:r>
            <a:endParaRPr lang="zh-CN" altLang="en-US" dirty="0"/>
          </a:p>
        </p:txBody>
      </p:sp>
      <p:grpSp>
        <p:nvGrpSpPr>
          <p:cNvPr id="33797" name="组合 8"/>
          <p:cNvGrpSpPr/>
          <p:nvPr/>
        </p:nvGrpSpPr>
        <p:grpSpPr bwMode="auto">
          <a:xfrm>
            <a:off x="1595438" y="857250"/>
            <a:ext cx="950595" cy="430213"/>
            <a:chOff x="3643306" y="2500357"/>
            <a:chExt cx="950498" cy="430730"/>
          </a:xfrm>
        </p:grpSpPr>
        <p:pic>
          <p:nvPicPr>
            <p:cNvPr id="33801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900455" y="2501947"/>
              <a:ext cx="693349" cy="39925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3798" name="组合 11"/>
          <p:cNvGrpSpPr/>
          <p:nvPr/>
        </p:nvGrpSpPr>
        <p:grpSpPr bwMode="auto">
          <a:xfrm>
            <a:off x="1595438" y="2505393"/>
            <a:ext cx="1503362" cy="398780"/>
            <a:chOff x="6641147" y="5088888"/>
            <a:chExt cx="1502753" cy="398840"/>
          </a:xfrm>
        </p:grpSpPr>
        <p:pic>
          <p:nvPicPr>
            <p:cNvPr id="33799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6855372" y="5088888"/>
              <a:ext cx="1288528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现场编程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26755" y="285750"/>
            <a:ext cx="2162175" cy="523875"/>
          </a:xfrm>
        </p:spPr>
        <p:txBody>
          <a:bodyPr/>
          <a:lstStyle/>
          <a:p>
            <a:pPr>
              <a:defRPr/>
            </a:pPr>
            <a:r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r>
              <a:rPr lang="zh-CN" altLang="en-US" dirty="0"/>
              <a:t>通常什么情况下使用数组？</a:t>
            </a:r>
            <a:endParaRPr lang="zh-CN" altLang="en-US" dirty="0"/>
          </a:p>
          <a:p>
            <a:r>
              <a:rPr lang="zh-CN" altLang="en-US" dirty="0"/>
              <a:t>如何定义一个</a:t>
            </a:r>
            <a:r>
              <a:rPr lang="en-US" altLang="zh-CN" dirty="0" err="1"/>
              <a:t>int</a:t>
            </a:r>
            <a:r>
              <a:rPr lang="zh-CN" altLang="en-US" dirty="0"/>
              <a:t>数组？</a:t>
            </a:r>
            <a:endParaRPr lang="zh-CN" altLang="en-US" dirty="0"/>
          </a:p>
          <a:p>
            <a:r>
              <a:rPr lang="zh-CN" altLang="en-US" dirty="0"/>
              <a:t>怎样引用一个数组中的元素？</a:t>
            </a:r>
            <a:endParaRPr lang="en-US" altLang="zh-CN" dirty="0"/>
          </a:p>
          <a:p>
            <a:r>
              <a:rPr lang="zh-CN" altLang="en-US" dirty="0"/>
              <a:t>如何为数组元素赋值？</a:t>
            </a:r>
            <a:endParaRPr lang="zh-CN" altLang="en-US" dirty="0"/>
          </a:p>
          <a:p>
            <a:r>
              <a:rPr lang="zh-CN" altLang="en-US" dirty="0"/>
              <a:t>如何获得数组中指定位置的元素值？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15366" name="组合 1"/>
          <p:cNvGrpSpPr/>
          <p:nvPr/>
        </p:nvGrpSpPr>
        <p:grpSpPr bwMode="auto">
          <a:xfrm>
            <a:off x="1524000" y="600075"/>
            <a:ext cx="1607185" cy="736600"/>
            <a:chOff x="0" y="600123"/>
            <a:chExt cx="1607604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04274" cy="39860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集中测试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5368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240" y="285750"/>
            <a:ext cx="539369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显示商品名称</a:t>
            </a:r>
            <a:r>
              <a:rPr lang="en-US" altLang="zh-CN" sz="3200" dirty="0"/>
              <a:t>2-1</a:t>
            </a:r>
            <a:endParaRPr sz="3200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训练要点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数组的使用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在控制台显示</a:t>
            </a:r>
            <a:r>
              <a:rPr lang="en-US" altLang="zh-CN" dirty="0"/>
              <a:t>5</a:t>
            </a:r>
            <a:r>
              <a:rPr lang="zh-CN" altLang="en-US" dirty="0"/>
              <a:t>件特价商品名称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4821" name="组合 7"/>
          <p:cNvGrpSpPr/>
          <p:nvPr/>
        </p:nvGrpSpPr>
        <p:grpSpPr bwMode="auto">
          <a:xfrm>
            <a:off x="1628775" y="857250"/>
            <a:ext cx="1102995" cy="500063"/>
            <a:chOff x="6072198" y="1142984"/>
            <a:chExt cx="1103090" cy="500066"/>
          </a:xfrm>
        </p:grpSpPr>
        <p:pic>
          <p:nvPicPr>
            <p:cNvPr id="3482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2" name="图片 11" descr="图8.6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0" y="3487103"/>
            <a:ext cx="3165475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5095875" y="6000750"/>
            <a:ext cx="2786063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4362289" y="5187962"/>
              <a:ext cx="163069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380" y="285750"/>
            <a:ext cx="541655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显示商品名称</a:t>
            </a:r>
            <a:r>
              <a:rPr lang="en-US" altLang="zh-CN" sz="3200" dirty="0"/>
              <a:t>2-2</a:t>
            </a:r>
            <a:endParaRPr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创建一个长度为</a:t>
            </a:r>
            <a:r>
              <a:rPr lang="en-US" dirty="0"/>
              <a:t>5</a:t>
            </a:r>
            <a:r>
              <a:rPr lang="zh-CN" altLang="en-US" dirty="0"/>
              <a:t>的</a:t>
            </a:r>
            <a:r>
              <a:rPr lang="en-US" dirty="0"/>
              <a:t>String</a:t>
            </a:r>
            <a:r>
              <a:rPr lang="zh-CN" altLang="en-US" dirty="0"/>
              <a:t>数组，存储商品名称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使用循环输出商品名称</a:t>
            </a: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5845" name="组合 19"/>
          <p:cNvGrpSpPr/>
          <p:nvPr/>
        </p:nvGrpSpPr>
        <p:grpSpPr bwMode="auto">
          <a:xfrm>
            <a:off x="1595438" y="857250"/>
            <a:ext cx="1102996" cy="500063"/>
            <a:chOff x="6072198" y="1142984"/>
            <a:chExt cx="1103092" cy="500066"/>
          </a:xfrm>
        </p:grpSpPr>
        <p:pic>
          <p:nvPicPr>
            <p:cNvPr id="35851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2194"/>
              <a:ext cx="693481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" name="组合 19"/>
          <p:cNvGrpSpPr/>
          <p:nvPr/>
        </p:nvGrpSpPr>
        <p:grpSpPr bwMode="auto">
          <a:xfrm>
            <a:off x="4524375" y="5786438"/>
            <a:ext cx="2786063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4435" y="285750"/>
            <a:ext cx="5484495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购物金额结算 </a:t>
            </a:r>
            <a:endParaRPr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1738630" y="1214755"/>
            <a:ext cx="864679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以表格的形式输出</a:t>
            </a:r>
            <a:r>
              <a:rPr lang="en-US" altLang="zh-CN" dirty="0"/>
              <a:t>5</a:t>
            </a:r>
            <a:r>
              <a:rPr lang="zh-CN" altLang="en-US" dirty="0"/>
              <a:t>笔购物金额及总金额 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6869" name="组合 9"/>
          <p:cNvGrpSpPr/>
          <p:nvPr/>
        </p:nvGrpSpPr>
        <p:grpSpPr bwMode="auto">
          <a:xfrm>
            <a:off x="1595438" y="857250"/>
            <a:ext cx="922020" cy="406400"/>
            <a:chOff x="3786182" y="1192962"/>
            <a:chExt cx="922027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784" y="1196772"/>
              <a:ext cx="693425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688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6870" name="图片 16" descr="图8.7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2383155"/>
            <a:ext cx="3000375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8"/>
          <p:cNvGrpSpPr/>
          <p:nvPr/>
        </p:nvGrpSpPr>
        <p:grpSpPr bwMode="auto">
          <a:xfrm>
            <a:off x="1681163" y="2357438"/>
            <a:ext cx="979170" cy="461962"/>
            <a:chOff x="3786182" y="3824735"/>
            <a:chExt cx="979913" cy="461521"/>
          </a:xfrm>
        </p:grpSpPr>
        <p:sp>
          <p:nvSpPr>
            <p:cNvPr id="19" name="TextBox 18"/>
            <p:cNvSpPr txBox="1"/>
            <p:nvPr/>
          </p:nvSpPr>
          <p:spPr>
            <a:xfrm>
              <a:off x="4072149" y="3856296"/>
              <a:ext cx="693946" cy="39839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687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内容占位符 2"/>
          <p:cNvSpPr txBox="1"/>
          <p:nvPr/>
        </p:nvSpPr>
        <p:spPr bwMode="auto">
          <a:xfrm>
            <a:off x="2063750" y="2809875"/>
            <a:ext cx="789178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ea typeface="微软雅黑" panose="020B0503020204020204" pitchFamily="2" charset="-122"/>
              </a:rPr>
              <a:t>实现步骤</a:t>
            </a:r>
            <a:endParaRPr lang="zh-CN" altLang="en-US" sz="2600" b="1" dirty="0">
              <a:ea typeface="微软雅黑" panose="020B0503020204020204" pitchFamily="2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/>
            </a:pPr>
            <a:r>
              <a:rPr lang="zh-CN" altLang="en-US" sz="2400" b="1" dirty="0">
                <a:ea typeface="微软雅黑" panose="020B0503020204020204" pitchFamily="2" charset="-122"/>
              </a:rPr>
              <a:t>创建一个长度为</a:t>
            </a:r>
            <a:r>
              <a:rPr lang="en-US" altLang="zh-CN" sz="2400" b="1" dirty="0">
                <a:ea typeface="微软雅黑" panose="020B0503020204020204" pitchFamily="2" charset="-122"/>
              </a:rPr>
              <a:t>5</a:t>
            </a:r>
            <a:r>
              <a:rPr lang="zh-CN" altLang="en-US" sz="2400" b="1" dirty="0">
                <a:ea typeface="微软雅黑" panose="020B0503020204020204" pitchFamily="2" charset="-122"/>
              </a:rPr>
              <a:t>的</a:t>
            </a:r>
            <a:r>
              <a:rPr lang="en-US" altLang="zh-CN" sz="2400" b="1" dirty="0">
                <a:ea typeface="微软雅黑" panose="020B0503020204020204" pitchFamily="2" charset="-122"/>
              </a:rPr>
              <a:t>double</a:t>
            </a:r>
            <a:r>
              <a:rPr lang="zh-CN" altLang="en-US" sz="2400" b="1" dirty="0">
                <a:ea typeface="微软雅黑" panose="020B0503020204020204" pitchFamily="2" charset="-122"/>
              </a:rPr>
              <a:t>类</a:t>
            </a:r>
            <a:endParaRPr lang="en-US" altLang="zh-CN" sz="2400" b="1" dirty="0">
              <a:ea typeface="微软雅黑" panose="020B0503020204020204" pitchFamily="2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b="1" dirty="0">
                <a:ea typeface="微软雅黑" panose="020B0503020204020204" pitchFamily="2" charset="-122"/>
              </a:rPr>
              <a:t>	</a:t>
            </a:r>
            <a:r>
              <a:rPr lang="zh-CN" altLang="en-US" sz="2400" b="1" dirty="0">
                <a:ea typeface="微软雅黑" panose="020B0503020204020204" pitchFamily="2" charset="-122"/>
              </a:rPr>
              <a:t>型数组，存储购物金额</a:t>
            </a:r>
            <a:r>
              <a:rPr lang="en-US" altLang="zh-CN" sz="2400" b="1" dirty="0">
                <a:ea typeface="微软雅黑" panose="020B0503020204020204" pitchFamily="2" charset="-122"/>
              </a:rPr>
              <a:t>	</a:t>
            </a:r>
            <a:endParaRPr lang="zh-CN" altLang="en-US" sz="2400" b="1" dirty="0">
              <a:ea typeface="微软雅黑" panose="020B0503020204020204" pitchFamily="2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 startAt="2"/>
            </a:pPr>
            <a:r>
              <a:rPr lang="zh-CN" altLang="en-US" sz="2400" b="1" dirty="0">
                <a:ea typeface="微软雅黑" panose="020B0503020204020204" pitchFamily="2" charset="-122"/>
              </a:rPr>
              <a:t>循环输入</a:t>
            </a:r>
            <a:r>
              <a:rPr lang="en-US" altLang="zh-CN" sz="2400" b="1" dirty="0">
                <a:ea typeface="微软雅黑" panose="020B0503020204020204" pitchFamily="2" charset="-122"/>
              </a:rPr>
              <a:t>5</a:t>
            </a:r>
            <a:r>
              <a:rPr lang="zh-CN" altLang="en-US" sz="2400" b="1" dirty="0">
                <a:ea typeface="微软雅黑" panose="020B0503020204020204" pitchFamily="2" charset="-122"/>
              </a:rPr>
              <a:t>笔购物金额，并累</a:t>
            </a:r>
            <a:endParaRPr lang="en-US" altLang="zh-CN" sz="2400" b="1" dirty="0">
              <a:ea typeface="微软雅黑" panose="020B0503020204020204" pitchFamily="2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b="1" dirty="0">
                <a:ea typeface="微软雅黑" panose="020B0503020204020204" pitchFamily="2" charset="-122"/>
              </a:rPr>
              <a:t>	</a:t>
            </a:r>
            <a:r>
              <a:rPr lang="zh-CN" altLang="en-US" sz="2400" b="1" dirty="0">
                <a:ea typeface="微软雅黑" panose="020B0503020204020204" pitchFamily="2" charset="-122"/>
              </a:rPr>
              <a:t>加总金额</a:t>
            </a:r>
            <a:endParaRPr lang="zh-CN" altLang="en-US" sz="2400" b="1" dirty="0">
              <a:ea typeface="微软雅黑" panose="020B0503020204020204" pitchFamily="2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 startAt="3"/>
            </a:pPr>
            <a:r>
              <a:rPr lang="zh-CN" altLang="en-US" sz="2400" b="1" dirty="0">
                <a:ea typeface="微软雅黑" panose="020B0503020204020204" pitchFamily="2" charset="-122"/>
              </a:rPr>
              <a:t>利用循环输出</a:t>
            </a:r>
            <a:r>
              <a:rPr lang="en-US" altLang="zh-CN" sz="2400" b="1" dirty="0">
                <a:ea typeface="微软雅黑" panose="020B0503020204020204" pitchFamily="2" charset="-122"/>
              </a:rPr>
              <a:t>5</a:t>
            </a:r>
            <a:r>
              <a:rPr lang="zh-CN" altLang="en-US" sz="2400" b="1" dirty="0">
                <a:ea typeface="微软雅黑" panose="020B0503020204020204" pitchFamily="2" charset="-122"/>
              </a:rPr>
              <a:t>笔购物金额，</a:t>
            </a:r>
            <a:endParaRPr lang="en-US" altLang="zh-CN" sz="2400" b="1" dirty="0">
              <a:ea typeface="微软雅黑" panose="020B0503020204020204" pitchFamily="2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b="1" dirty="0">
                <a:ea typeface="微软雅黑" panose="020B0503020204020204" pitchFamily="2" charset="-122"/>
              </a:rPr>
              <a:t>	</a:t>
            </a:r>
            <a:r>
              <a:rPr lang="zh-CN" altLang="en-US" sz="2400" b="1" dirty="0">
                <a:ea typeface="微软雅黑" panose="020B0503020204020204" pitchFamily="2" charset="-122"/>
              </a:rPr>
              <a:t>最后输出总金额</a:t>
            </a:r>
            <a:endParaRPr lang="zh-CN" altLang="en-US" sz="2400" b="1" dirty="0">
              <a:ea typeface="微软雅黑" panose="020B0503020204020204" pitchFamily="2" charset="-122"/>
            </a:endParaRPr>
          </a:p>
        </p:txBody>
      </p:sp>
      <p:grpSp>
        <p:nvGrpSpPr>
          <p:cNvPr id="4" name="组合 19"/>
          <p:cNvGrpSpPr/>
          <p:nvPr/>
        </p:nvGrpSpPr>
        <p:grpSpPr bwMode="auto">
          <a:xfrm>
            <a:off x="4667250" y="6384925"/>
            <a:ext cx="2786063" cy="428625"/>
            <a:chOff x="3714744" y="5143513"/>
            <a:chExt cx="2786082" cy="428628"/>
          </a:xfrm>
        </p:grpSpPr>
        <p:sp>
          <p:nvSpPr>
            <p:cNvPr id="28" name="圆角矩形 27"/>
            <p:cNvSpPr/>
            <p:nvPr/>
          </p:nvSpPr>
          <p:spPr bwMode="auto">
            <a:xfrm>
              <a:off x="3714744" y="5143513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3973668" y="5187963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460490" y="285750"/>
            <a:ext cx="4028440" cy="523875"/>
          </a:xfrm>
        </p:spPr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  <a:endParaRPr lang="zh-CN" altLang="en-US"/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7893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7895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7896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7901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7897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6" name="Rectangle 8"/>
          <p:cNvSpPr>
            <a:spLocks noGrp="1" noChangeArrowheads="1"/>
          </p:cNvSpPr>
          <p:nvPr>
            <p:ph type="title"/>
          </p:nvPr>
        </p:nvSpPr>
        <p:spPr>
          <a:xfrm>
            <a:off x="7631430" y="285750"/>
            <a:ext cx="2952750" cy="523875"/>
          </a:xfrm>
        </p:spPr>
        <p:txBody>
          <a:bodyPr/>
          <a:lstStyle/>
          <a:p>
            <a:pPr>
              <a:defRPr/>
            </a:pPr>
            <a:r>
              <a:t>数组排序</a:t>
            </a:r>
            <a:r>
              <a:rPr lang="en-US" altLang="zh-CN"/>
              <a:t>2-1</a:t>
            </a:r>
            <a:endParaRPr lang="en-US" altLang="zh-CN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>
          <a:xfrm>
            <a:off x="1994535" y="3367405"/>
            <a:ext cx="8589645" cy="29908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java.util.Arrays</a:t>
            </a:r>
            <a:r>
              <a:rPr lang="zh-CN" altLang="en-US" dirty="0"/>
              <a:t>类</a:t>
            </a:r>
            <a:endParaRPr lang="zh-CN" altLang="en-US" dirty="0"/>
          </a:p>
          <a:p>
            <a:pPr lvl="1">
              <a:defRPr/>
            </a:pPr>
            <a:r>
              <a:rPr lang="en-US" altLang="zh-CN" dirty="0" err="1"/>
              <a:t>java.util</a:t>
            </a:r>
            <a:r>
              <a:rPr lang="zh-CN" altLang="en-US" dirty="0"/>
              <a:t>包提供了许多工具类</a:t>
            </a:r>
            <a:endParaRPr lang="zh-CN" altLang="en-US" dirty="0"/>
          </a:p>
          <a:p>
            <a:pPr lvl="1">
              <a:defRPr/>
            </a:pPr>
            <a:r>
              <a:rPr lang="en-US" altLang="zh-CN" dirty="0"/>
              <a:t>Arrays</a:t>
            </a:r>
            <a:r>
              <a:rPr lang="zh-CN" altLang="en-US" dirty="0"/>
              <a:t>类提供操作数组的方法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如排序、查询</a:t>
            </a:r>
            <a:endParaRPr lang="zh-CN" altLang="en-US" dirty="0"/>
          </a:p>
          <a:p>
            <a:pPr lvl="1">
              <a:defRPr/>
            </a:pPr>
            <a:r>
              <a:rPr lang="en-US" altLang="zh-CN" dirty="0"/>
              <a:t>Arrays</a:t>
            </a:r>
            <a:r>
              <a:rPr lang="zh-CN" altLang="en-US" dirty="0"/>
              <a:t>类的</a:t>
            </a:r>
            <a:r>
              <a:rPr lang="en-US" altLang="zh-CN" dirty="0"/>
              <a:t>sort()</a:t>
            </a:r>
            <a:r>
              <a:rPr lang="zh-CN" altLang="en-US" dirty="0"/>
              <a:t>方法：对数组进行升序排列</a:t>
            </a:r>
            <a:endParaRPr lang="zh-CN" altLang="en-US" dirty="0"/>
          </a:p>
        </p:txBody>
      </p:sp>
      <p:sp>
        <p:nvSpPr>
          <p:cNvPr id="534533" name="AutoShape 5"/>
          <p:cNvSpPr>
            <a:spLocks noChangeArrowheads="1"/>
          </p:cNvSpPr>
          <p:nvPr/>
        </p:nvSpPr>
        <p:spPr bwMode="auto">
          <a:xfrm>
            <a:off x="4079875" y="6183010"/>
            <a:ext cx="3230563" cy="4508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Arrays.sort(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数组名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34538" name="Rectangle 10"/>
          <p:cNvSpPr>
            <a:spLocks noChangeArrowheads="1"/>
          </p:cNvSpPr>
          <p:nvPr/>
        </p:nvSpPr>
        <p:spPr bwMode="auto">
          <a:xfrm>
            <a:off x="2080260" y="1196975"/>
            <a:ext cx="8016240" cy="10083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循环录入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5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位学员成绩，进行升序排列后输出结果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grpSp>
        <p:nvGrpSpPr>
          <p:cNvPr id="38919" name="组合 8"/>
          <p:cNvGrpSpPr/>
          <p:nvPr/>
        </p:nvGrpSpPr>
        <p:grpSpPr bwMode="auto">
          <a:xfrm>
            <a:off x="1666875" y="857250"/>
            <a:ext cx="979170" cy="422275"/>
            <a:chOff x="1000100" y="1173499"/>
            <a:chExt cx="979913" cy="422603"/>
          </a:xfrm>
        </p:grpSpPr>
        <p:pic>
          <p:nvPicPr>
            <p:cNvPr id="3892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5257"/>
              <a:ext cx="693946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1"/>
          <p:cNvGrpSpPr/>
          <p:nvPr/>
        </p:nvGrpSpPr>
        <p:grpSpPr bwMode="auto">
          <a:xfrm>
            <a:off x="1595438" y="2928934"/>
            <a:ext cx="993457" cy="447675"/>
            <a:chOff x="1000100" y="3235185"/>
            <a:chExt cx="993464" cy="446983"/>
          </a:xfrm>
        </p:grpSpPr>
        <p:pic>
          <p:nvPicPr>
            <p:cNvPr id="3892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3259595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6" name="图片 15" descr="图8.8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105" y="1785938"/>
            <a:ext cx="2976563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3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5" name="AutoShape 3"/>
          <p:cNvSpPr>
            <a:spLocks noChangeArrowheads="1"/>
          </p:cNvSpPr>
          <p:nvPr/>
        </p:nvSpPr>
        <p:spPr bwMode="auto">
          <a:xfrm>
            <a:off x="1966913" y="1285875"/>
            <a:ext cx="8343900" cy="512698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import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java.util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.*;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导入包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[] scores = new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[5];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成绩数组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Scanner input = new Scanner(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System.in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请输入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5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位学员的成绩：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for(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0;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&lt;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scores.length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++){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scores[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]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input.nextInt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Arrays.sort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(scores);	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学员成绩按升序排列：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for(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0;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&lt;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scores.length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++){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(scores[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] + " 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35556" name="AutoShape 4"/>
          <p:cNvSpPr>
            <a:spLocks noChangeArrowheads="1"/>
          </p:cNvSpPr>
          <p:nvPr/>
        </p:nvSpPr>
        <p:spPr bwMode="auto">
          <a:xfrm>
            <a:off x="7381875" y="4214742"/>
            <a:ext cx="2751280" cy="408130"/>
          </a:xfrm>
          <a:prstGeom prst="wedgeRoundRectCallout">
            <a:avLst>
              <a:gd name="adj1" fmla="val -49576"/>
              <a:gd name="adj2" fmla="val 372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数组中的元素被重新排列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35559" name="AutoShape 7"/>
          <p:cNvSpPr>
            <a:spLocks noChangeArrowheads="1"/>
          </p:cNvSpPr>
          <p:nvPr/>
        </p:nvSpPr>
        <p:spPr bwMode="auto">
          <a:xfrm>
            <a:off x="6953250" y="3643242"/>
            <a:ext cx="3670760" cy="408130"/>
          </a:xfrm>
          <a:prstGeom prst="wedgeRoundRectCallout">
            <a:avLst>
              <a:gd name="adj1" fmla="val -297"/>
              <a:gd name="adj2" fmla="val 5584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循环录入学生成绩并存储在数组中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35560" name="AutoShape 8"/>
          <p:cNvSpPr>
            <a:spLocks noChangeArrowheads="1"/>
          </p:cNvSpPr>
          <p:nvPr/>
        </p:nvSpPr>
        <p:spPr bwMode="auto">
          <a:xfrm>
            <a:off x="8096250" y="5300592"/>
            <a:ext cx="2521410" cy="408130"/>
          </a:xfrm>
          <a:prstGeom prst="wedgeRoundRectCallout">
            <a:avLst>
              <a:gd name="adj1" fmla="val -50049"/>
              <a:gd name="adj2" fmla="val 790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循环输出数组中的信息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35561" name="Rectangle 9"/>
          <p:cNvSpPr>
            <a:spLocks noGrp="1" noChangeArrowheads="1"/>
          </p:cNvSpPr>
          <p:nvPr>
            <p:ph type="title"/>
          </p:nvPr>
        </p:nvSpPr>
        <p:spPr>
          <a:xfrm>
            <a:off x="7604125" y="285750"/>
            <a:ext cx="2884805" cy="523875"/>
          </a:xfrm>
        </p:spPr>
        <p:txBody>
          <a:bodyPr/>
          <a:lstStyle/>
          <a:p>
            <a:pPr>
              <a:defRPr/>
            </a:pPr>
            <a:r>
              <a:t>数组排序</a:t>
            </a:r>
            <a:r>
              <a:rPr lang="en-US" altLang="zh-CN"/>
              <a:t>2-2</a:t>
            </a:r>
            <a:endParaRPr dirty="0"/>
          </a:p>
        </p:txBody>
      </p:sp>
      <p:sp>
        <p:nvSpPr>
          <p:cNvPr id="535567" name="Rectangle 15"/>
          <p:cNvSpPr>
            <a:spLocks noChangeArrowheads="1"/>
          </p:cNvSpPr>
          <p:nvPr/>
        </p:nvSpPr>
        <p:spPr bwMode="auto">
          <a:xfrm>
            <a:off x="2705100" y="3143250"/>
            <a:ext cx="3929063" cy="100647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5568" name="Rectangle 16"/>
          <p:cNvSpPr>
            <a:spLocks noChangeArrowheads="1"/>
          </p:cNvSpPr>
          <p:nvPr/>
        </p:nvSpPr>
        <p:spPr bwMode="auto">
          <a:xfrm>
            <a:off x="2705100" y="5233988"/>
            <a:ext cx="4391025" cy="11239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5569" name="Rectangle 17"/>
          <p:cNvSpPr>
            <a:spLocks noChangeArrowheads="1"/>
          </p:cNvSpPr>
          <p:nvPr/>
        </p:nvSpPr>
        <p:spPr bwMode="auto">
          <a:xfrm>
            <a:off x="2705100" y="4500563"/>
            <a:ext cx="3816350" cy="3571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9947" name="组合 14"/>
          <p:cNvGrpSpPr/>
          <p:nvPr/>
        </p:nvGrpSpPr>
        <p:grpSpPr bwMode="auto">
          <a:xfrm>
            <a:off x="1595438" y="857250"/>
            <a:ext cx="993457" cy="414338"/>
            <a:chOff x="1000100" y="2528843"/>
            <a:chExt cx="993464" cy="414475"/>
          </a:xfrm>
        </p:grpSpPr>
        <p:pic>
          <p:nvPicPr>
            <p:cNvPr id="3996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39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7167570" y="5500702"/>
            <a:ext cx="928693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 flipV="1">
            <a:off x="6524628" y="4429132"/>
            <a:ext cx="857256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6453190" y="3786190"/>
            <a:ext cx="500066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组合 14"/>
          <p:cNvGrpSpPr/>
          <p:nvPr/>
        </p:nvGrpSpPr>
        <p:grpSpPr bwMode="auto">
          <a:xfrm>
            <a:off x="3802063" y="6286500"/>
            <a:ext cx="4571821" cy="428625"/>
            <a:chOff x="3143240" y="5143512"/>
            <a:chExt cx="457203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9964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3980685" y="5187962"/>
              <a:ext cx="3724447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：对数组进行升序排序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6" grpId="0" bldLvl="0" animBg="1"/>
      <p:bldP spid="535559" grpId="0" bldLvl="0" animBg="1"/>
      <p:bldP spid="535560" grpId="0" bldLvl="0" animBg="1"/>
      <p:bldP spid="535567" grpId="0" bldLvl="0" animBg="1"/>
      <p:bldP spid="535568" grpId="0" bldLvl="0" animBg="1"/>
      <p:bldP spid="535569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8373745" y="142875"/>
            <a:ext cx="2223135" cy="57150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Arrays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9" name="Group 29"/>
          <p:cNvGraphicFramePr>
            <a:graphicFrameLocks noGrp="1"/>
          </p:cNvGraphicFramePr>
          <p:nvPr/>
        </p:nvGraphicFramePr>
        <p:xfrm>
          <a:off x="1952596" y="1214422"/>
          <a:ext cx="8429625" cy="4044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4925"/>
                <a:gridCol w="4584700"/>
              </a:tblGrid>
              <a:tr h="528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方法名称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boolean</a:t>
                      </a: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 equals(array1,array2)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比较</a:t>
                      </a: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array1</a:t>
                      </a: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和</a:t>
                      </a: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array2</a:t>
                      </a: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两个数组是否相等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  <a:tr h="528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sort(array)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对数组</a:t>
                      </a: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array</a:t>
                      </a: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的元素进行升序排列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7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String </a:t>
                      </a:r>
                      <a:r>
                        <a:rPr kumimoji="0" lang="en-US" altLang="en-US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toString</a:t>
                      </a: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(array)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将一个数组</a:t>
                      </a: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array</a:t>
                      </a: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转换成一个字符串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  <a:tr h="528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void fill(</a:t>
                      </a:r>
                      <a:r>
                        <a:rPr kumimoji="0" lang="en-US" altLang="en-US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array,val</a:t>
                      </a: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)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把数组</a:t>
                      </a: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array</a:t>
                      </a: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所有元素都赋值为</a:t>
                      </a:r>
                      <a:r>
                        <a:rPr kumimoji="0" lang="en-US" alt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val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en-US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copyOf</a:t>
                      </a: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(</a:t>
                      </a:r>
                      <a:r>
                        <a:rPr kumimoji="0" lang="en-US" altLang="en-US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array,length</a:t>
                      </a: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)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把数组</a:t>
                      </a: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array</a:t>
                      </a: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复制成一个长度为</a:t>
                      </a: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length</a:t>
                      </a: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的新数组，返回类型与复制的数组一致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int </a:t>
                      </a:r>
                      <a:r>
                        <a:rPr kumimoji="0" lang="en-US" altLang="en-US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binarySearch</a:t>
                      </a: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(array, </a:t>
                      </a:r>
                      <a:r>
                        <a:rPr kumimoji="0" lang="en-US" altLang="en-US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val</a:t>
                      </a: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)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查询元素值</a:t>
                      </a:r>
                      <a:r>
                        <a:rPr kumimoji="0" lang="en-US" alt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val</a:t>
                      </a: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在数组</a:t>
                      </a: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array</a:t>
                      </a: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中的下标（要求数组中元素已经按升序排列）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8" name="组合 14"/>
          <p:cNvGrpSpPr/>
          <p:nvPr/>
        </p:nvGrpSpPr>
        <p:grpSpPr bwMode="auto">
          <a:xfrm>
            <a:off x="3802063" y="5736679"/>
            <a:ext cx="4571821" cy="428625"/>
            <a:chOff x="3143240" y="5143512"/>
            <a:chExt cx="4572032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3894203" y="5187962"/>
              <a:ext cx="3664119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演示示例</a:t>
              </a:r>
              <a:r>
                <a:rPr lang="en-US" altLang="zh-CN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：使用</a:t>
              </a:r>
              <a:r>
                <a:rPr lang="en-US" altLang="zh-CN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Arrays</a:t>
              </a: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类的各种方法</a:t>
              </a:r>
              <a:endParaRPr lang="zh-CN" altLang="en-US" sz="1600" b="1" spc="3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854325" y="1196975"/>
            <a:ext cx="6913563" cy="323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GB" sz="2400" b="1"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endParaRPr lang="zh-CN" altLang="en-GB" sz="2400" b="1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Blip>
                <a:blip r:embed="rId1"/>
              </a:buBlip>
            </a:pPr>
            <a:endParaRPr lang="zh-CN" altLang="en-GB" sz="2400" b="1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7319963" y="3141663"/>
            <a:ext cx="2447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b="1"/>
          </a:p>
        </p:txBody>
      </p:sp>
      <p:sp>
        <p:nvSpPr>
          <p:cNvPr id="539654" name="WordArt 6"/>
          <p:cNvSpPr>
            <a:spLocks noChangeArrowheads="1" noChangeShapeType="1" noTextEdit="1"/>
          </p:cNvSpPr>
          <p:nvPr/>
        </p:nvSpPr>
        <p:spPr bwMode="auto">
          <a:xfrm>
            <a:off x="4943475" y="2420938"/>
            <a:ext cx="25908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b="1" kern="10">
                <a:ln w="9525">
                  <a:solidFill>
                    <a:srgbClr val="0033CC"/>
                  </a:solidFill>
                  <a:round/>
                </a:ln>
                <a:gradFill rotWithShape="1">
                  <a:gsLst>
                    <a:gs pos="0">
                      <a:srgbClr val="3366FF"/>
                    </a:gs>
                    <a:gs pos="50000">
                      <a:srgbClr val="C6D4FF"/>
                    </a:gs>
                    <a:gs pos="100000">
                      <a:srgbClr val="3366FF"/>
                    </a:gs>
                  </a:gsLst>
                  <a:lin ang="5400000" scaled="1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打擂台</a:t>
            </a:r>
            <a:endParaRPr lang="zh-CN" altLang="en-US" sz="4400" b="1" kern="10">
              <a:ln w="9525">
                <a:solidFill>
                  <a:srgbClr val="0033CC"/>
                </a:solidFill>
                <a:round/>
              </a:ln>
              <a:gradFill rotWithShape="1">
                <a:gsLst>
                  <a:gs pos="0">
                    <a:srgbClr val="3366FF"/>
                  </a:gs>
                  <a:gs pos="50000">
                    <a:srgbClr val="C6D4FF"/>
                  </a:gs>
                  <a:gs pos="100000">
                    <a:srgbClr val="3366FF"/>
                  </a:gs>
                </a:gsLst>
                <a:lin ang="5400000" scaled="1"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2927350" y="2924175"/>
            <a:ext cx="5759450" cy="2233613"/>
            <a:chOff x="658" y="1842"/>
            <a:chExt cx="3628" cy="1407"/>
          </a:xfrm>
        </p:grpSpPr>
        <p:sp>
          <p:nvSpPr>
            <p:cNvPr id="40972" name="AutoShape 9"/>
            <p:cNvSpPr>
              <a:spLocks noChangeArrowheads="1"/>
            </p:cNvSpPr>
            <p:nvPr/>
          </p:nvSpPr>
          <p:spPr bwMode="auto">
            <a:xfrm>
              <a:off x="658" y="2840"/>
              <a:ext cx="1406" cy="363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zh-CN" altLang="en-US" b="1">
                  <a:ea typeface="黑体" panose="02010609060101010101" pitchFamily="49" charset="-122"/>
                </a:rPr>
                <a:t>擂台</a:t>
              </a:r>
              <a:endParaRPr lang="zh-CN" altLang="en-US" b="1">
                <a:ea typeface="黑体" panose="02010609060101010101" pitchFamily="49" charset="-122"/>
              </a:endParaRPr>
            </a:p>
          </p:txBody>
        </p:sp>
        <p:graphicFrame>
          <p:nvGraphicFramePr>
            <p:cNvPr id="40973" name="Object 2"/>
            <p:cNvGraphicFramePr>
              <a:graphicFrameLocks noChangeAspect="1"/>
            </p:cNvGraphicFramePr>
            <p:nvPr/>
          </p:nvGraphicFramePr>
          <p:xfrm>
            <a:off x="1157" y="1842"/>
            <a:ext cx="448" cy="1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8" name="Visio" r:id="rId2" imgW="628650" imgH="1500505" progId="Visio.Drawing.11">
                    <p:embed/>
                  </p:oleObj>
                </mc:Choice>
                <mc:Fallback>
                  <p:oleObj name="Visio" r:id="rId2" imgW="628650" imgH="1500505" progId="Visio.Drawing.11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" y="1842"/>
                          <a:ext cx="448" cy="1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4" name="Object 3"/>
            <p:cNvGraphicFramePr>
              <a:graphicFrameLocks noChangeAspect="1"/>
            </p:cNvGraphicFramePr>
            <p:nvPr/>
          </p:nvGraphicFramePr>
          <p:xfrm>
            <a:off x="2507" y="2342"/>
            <a:ext cx="373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9" name="Visio" r:id="rId4" imgW="628650" imgH="1500505" progId="Visio.Drawing.11">
                    <p:embed/>
                  </p:oleObj>
                </mc:Choice>
                <mc:Fallback>
                  <p:oleObj name="Visio" r:id="rId4" imgW="628650" imgH="1500505" progId="Visio.Drawing.11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7" y="2342"/>
                          <a:ext cx="373" cy="9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5" name="Object 4"/>
            <p:cNvGraphicFramePr>
              <a:graphicFrameLocks noChangeAspect="1"/>
            </p:cNvGraphicFramePr>
            <p:nvPr/>
          </p:nvGraphicFramePr>
          <p:xfrm>
            <a:off x="3470" y="2341"/>
            <a:ext cx="374" cy="9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0" name="Visio" r:id="rId5" imgW="628650" imgH="1500505" progId="Visio.Drawing.11">
                    <p:embed/>
                  </p:oleObj>
                </mc:Choice>
                <mc:Fallback>
                  <p:oleObj name="Visio" r:id="rId5" imgW="628650" imgH="1500505" progId="Visio.Drawing.11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2341"/>
                          <a:ext cx="374" cy="9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6" name="Object 5"/>
            <p:cNvGraphicFramePr>
              <a:graphicFrameLocks noChangeAspect="1"/>
            </p:cNvGraphicFramePr>
            <p:nvPr/>
          </p:nvGraphicFramePr>
          <p:xfrm>
            <a:off x="2990" y="2341"/>
            <a:ext cx="373" cy="9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1" name="Visio" r:id="rId6" imgW="628650" imgH="1500505" progId="Visio.Drawing.11">
                    <p:embed/>
                  </p:oleObj>
                </mc:Choice>
                <mc:Fallback>
                  <p:oleObj name="Visio" r:id="rId6" imgW="628650" imgH="1500505" progId="Visio.Drawing.11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0" y="2341"/>
                          <a:ext cx="373" cy="9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7" name="Object 6"/>
            <p:cNvGraphicFramePr>
              <a:graphicFrameLocks noChangeAspect="1"/>
            </p:cNvGraphicFramePr>
            <p:nvPr/>
          </p:nvGraphicFramePr>
          <p:xfrm>
            <a:off x="3913" y="2341"/>
            <a:ext cx="373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2" name="Visio" r:id="rId7" imgW="628650" imgH="1500505" progId="Visio.Drawing.11">
                    <p:embed/>
                  </p:oleObj>
                </mc:Choice>
                <mc:Fallback>
                  <p:oleObj name="Visio" r:id="rId7" imgW="628650" imgH="1500505" progId="Visio.Drawing.11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3" y="2341"/>
                          <a:ext cx="373" cy="9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66" name="组合 14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4097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9" name="标题 18"/>
          <p:cNvSpPr>
            <a:spLocks noGrp="1"/>
          </p:cNvSpPr>
          <p:nvPr>
            <p:ph type="title"/>
          </p:nvPr>
        </p:nvSpPr>
        <p:spPr>
          <a:xfrm>
            <a:off x="7390765" y="333375"/>
            <a:ext cx="2985770" cy="523875"/>
          </a:xfrm>
        </p:spPr>
        <p:txBody>
          <a:bodyPr/>
          <a:lstStyle/>
          <a:p>
            <a:pPr>
              <a:defRPr/>
            </a:pPr>
            <a:r>
              <a:t>求最大值</a:t>
            </a:r>
            <a:r>
              <a:rPr lang="en-US" altLang="zh-CN"/>
              <a:t>3-1</a:t>
            </a:r>
            <a:endParaRPr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GB"/>
              <a:t>从键盘输入本次</a:t>
            </a:r>
            <a:r>
              <a:rPr lang="en-GB" altLang="zh-CN"/>
              <a:t>Java</a:t>
            </a:r>
            <a:r>
              <a:rPr lang="zh-CN" altLang="en-GB"/>
              <a:t>考试五位学生的成绩，求考试成绩最高分</a:t>
            </a:r>
            <a:endParaRPr lang="zh-CN" altLang="en-GB"/>
          </a:p>
          <a:p>
            <a:pPr>
              <a:defRPr/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2" name="AutoShape 6"/>
          <p:cNvSpPr>
            <a:spLocks noChangeArrowheads="1"/>
          </p:cNvSpPr>
          <p:nvPr/>
        </p:nvSpPr>
        <p:spPr bwMode="auto">
          <a:xfrm>
            <a:off x="6764338" y="1304925"/>
            <a:ext cx="3451225" cy="40481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max = </a:t>
            </a:r>
            <a:r>
              <a:rPr lang="en-US" altLang="zh-CN" b="1" dirty="0" err="1">
                <a:ea typeface="宋体" panose="02010600030101010101" pitchFamily="2" charset="-122"/>
              </a:rPr>
              <a:t>stu</a:t>
            </a:r>
            <a:r>
              <a:rPr lang="en-US" altLang="zh-CN" b="1" dirty="0">
                <a:ea typeface="宋体" panose="02010600030101010101" pitchFamily="2" charset="-122"/>
              </a:rPr>
              <a:t>[0] 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if </a:t>
            </a:r>
            <a:r>
              <a:rPr lang="en-US" altLang="zh-CN" b="1" dirty="0">
                <a:ea typeface="宋体" panose="02010600030101010101" pitchFamily="2" charset="-122"/>
              </a:rPr>
              <a:t> (a[1]&gt;max ){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max=a[1] 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if </a:t>
            </a:r>
            <a:r>
              <a:rPr lang="en-US" altLang="zh-CN" b="1" dirty="0">
                <a:ea typeface="宋体" panose="02010600030101010101" pitchFamily="2" charset="-122"/>
              </a:rPr>
              <a:t> (a[2]&gt;max ){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max=a[2] 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if</a:t>
            </a:r>
            <a:r>
              <a:rPr lang="en-US" altLang="zh-CN" b="1" dirty="0">
                <a:solidFill>
                  <a:srgbClr val="3333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</a:rPr>
              <a:t> (a[3]&gt;max ){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max=a[3] 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……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7319963" y="3141663"/>
            <a:ext cx="2447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b="1"/>
          </a:p>
        </p:txBody>
      </p:sp>
      <p:sp>
        <p:nvSpPr>
          <p:cNvPr id="541703" name="Rectangle 7"/>
          <p:cNvSpPr>
            <a:spLocks noChangeArrowheads="1"/>
          </p:cNvSpPr>
          <p:nvPr/>
        </p:nvSpPr>
        <p:spPr bwMode="auto">
          <a:xfrm>
            <a:off x="7024688" y="1643063"/>
            <a:ext cx="1943100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1704" name="Rectangle 8"/>
          <p:cNvSpPr>
            <a:spLocks noChangeArrowheads="1"/>
          </p:cNvSpPr>
          <p:nvPr/>
        </p:nvSpPr>
        <p:spPr bwMode="auto">
          <a:xfrm>
            <a:off x="7024688" y="2786063"/>
            <a:ext cx="1873250" cy="3571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1705" name="Rectangle 9"/>
          <p:cNvSpPr>
            <a:spLocks noChangeArrowheads="1"/>
          </p:cNvSpPr>
          <p:nvPr/>
        </p:nvSpPr>
        <p:spPr bwMode="auto">
          <a:xfrm>
            <a:off x="7024688" y="3857625"/>
            <a:ext cx="1873250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1706" name="Rectangle 10"/>
          <p:cNvSpPr>
            <a:spLocks noChangeArrowheads="1"/>
          </p:cNvSpPr>
          <p:nvPr/>
        </p:nvSpPr>
        <p:spPr bwMode="auto">
          <a:xfrm>
            <a:off x="7024688" y="2071688"/>
            <a:ext cx="1944687" cy="357187"/>
          </a:xfrm>
          <a:prstGeom prst="rect">
            <a:avLst/>
          </a:prstGeom>
          <a:noFill/>
          <a:ln w="38100" algn="ctr">
            <a:solidFill>
              <a:srgbClr val="3333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7" name="Rectangle 11"/>
          <p:cNvSpPr>
            <a:spLocks noChangeArrowheads="1"/>
          </p:cNvSpPr>
          <p:nvPr/>
        </p:nvSpPr>
        <p:spPr bwMode="auto">
          <a:xfrm>
            <a:off x="7024688" y="3214688"/>
            <a:ext cx="1873250" cy="357187"/>
          </a:xfrm>
          <a:prstGeom prst="rect">
            <a:avLst/>
          </a:prstGeom>
          <a:noFill/>
          <a:ln w="38100" algn="ctr">
            <a:solidFill>
              <a:srgbClr val="3333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8" name="Rectangle 12"/>
          <p:cNvSpPr>
            <a:spLocks noChangeArrowheads="1"/>
          </p:cNvSpPr>
          <p:nvPr/>
        </p:nvSpPr>
        <p:spPr bwMode="auto">
          <a:xfrm>
            <a:off x="7024688" y="4286250"/>
            <a:ext cx="1873250" cy="357188"/>
          </a:xfrm>
          <a:prstGeom prst="rect">
            <a:avLst/>
          </a:prstGeom>
          <a:noFill/>
          <a:ln w="38100" algn="ctr">
            <a:solidFill>
              <a:srgbClr val="3333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9" name="AutoShape 13"/>
          <p:cNvSpPr>
            <a:spLocks noChangeArrowheads="1"/>
          </p:cNvSpPr>
          <p:nvPr/>
        </p:nvSpPr>
        <p:spPr bwMode="auto">
          <a:xfrm>
            <a:off x="4167188" y="3235254"/>
            <a:ext cx="2000250" cy="408130"/>
          </a:xfrm>
          <a:prstGeom prst="wedgeRoundRectCallout">
            <a:avLst>
              <a:gd name="adj1" fmla="val 19936"/>
              <a:gd name="adj2" fmla="val 5096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使用循环来解决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41995" name="组合 14"/>
          <p:cNvGrpSpPr/>
          <p:nvPr/>
        </p:nvGrpSpPr>
        <p:grpSpPr bwMode="auto">
          <a:xfrm>
            <a:off x="1595438" y="857250"/>
            <a:ext cx="993457" cy="447675"/>
            <a:chOff x="1000100" y="3235185"/>
            <a:chExt cx="993464" cy="446983"/>
          </a:xfrm>
        </p:grpSpPr>
        <p:pic>
          <p:nvPicPr>
            <p:cNvPr id="4200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39" y="3259595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1" name="Line 15"/>
          <p:cNvSpPr>
            <a:spLocks noChangeShapeType="1"/>
          </p:cNvSpPr>
          <p:nvPr/>
        </p:nvSpPr>
        <p:spPr bwMode="auto">
          <a:xfrm flipH="1" flipV="1">
            <a:off x="5738808" y="3689032"/>
            <a:ext cx="857258" cy="24003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>
          <a:xfrm>
            <a:off x="7602855" y="285750"/>
            <a:ext cx="2886075" cy="523875"/>
          </a:xfrm>
        </p:spPr>
        <p:txBody>
          <a:bodyPr/>
          <a:lstStyle/>
          <a:p>
            <a:pPr>
              <a:defRPr/>
            </a:pPr>
            <a:r>
              <a:t>求最大值</a:t>
            </a:r>
            <a:r>
              <a:rPr lang="en-US" altLang="zh-CN"/>
              <a:t>3-2</a:t>
            </a:r>
            <a:endParaRPr dirty="0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根据打擂台的规则</a:t>
            </a: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4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2" grpId="0" bldLvl="0" animBg="1"/>
      <p:bldP spid="541703" grpId="0" bldLvl="0" animBg="1"/>
      <p:bldP spid="541704" grpId="0" bldLvl="0" animBg="1"/>
      <p:bldP spid="541705" grpId="0" bldLvl="0" animBg="1"/>
      <p:bldP spid="541706" grpId="0" bldLvl="0" animBg="1"/>
      <p:bldP spid="541707" grpId="0" bldLvl="0" animBg="1"/>
      <p:bldP spid="541708" grpId="0" bldLvl="0" animBg="1"/>
      <p:bldP spid="541709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AutoShape 3"/>
          <p:cNvSpPr>
            <a:spLocks noChangeArrowheads="1"/>
          </p:cNvSpPr>
          <p:nvPr/>
        </p:nvSpPr>
        <p:spPr bwMode="auto">
          <a:xfrm>
            <a:off x="2390775" y="1685925"/>
            <a:ext cx="7842250" cy="29686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ea typeface="宋体" panose="02010600030101010101" pitchFamily="2" charset="-122"/>
              </a:rPr>
              <a:t>//</a:t>
            </a:r>
            <a:r>
              <a:rPr lang="zh-CN" altLang="en-US" b="1" dirty="0">
                <a:ea typeface="宋体" panose="02010600030101010101" pitchFamily="2" charset="-122"/>
              </a:rPr>
              <a:t>计算成绩最大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max = scores[0];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for(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= 1;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&lt; </a:t>
            </a:r>
            <a:r>
              <a:rPr lang="en-US" altLang="zh-CN" b="1" dirty="0" err="1">
                <a:ea typeface="宋体" panose="02010600030101010101" pitchFamily="2" charset="-122"/>
              </a:rPr>
              <a:t>scores.length</a:t>
            </a:r>
            <a:r>
              <a:rPr lang="en-US" altLang="zh-CN" b="1" dirty="0">
                <a:ea typeface="宋体" panose="02010600030101010101" pitchFamily="2" charset="-122"/>
              </a:rPr>
              <a:t>;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++){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if(scores[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] &gt; max){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			max = scores[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];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		}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}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考试成绩最高分为：</a:t>
            </a:r>
            <a:r>
              <a:rPr lang="en-US" altLang="zh-CN" b="1" dirty="0">
                <a:ea typeface="宋体" panose="02010600030101010101" pitchFamily="2" charset="-122"/>
              </a:rPr>
              <a:t>" + max);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543749" name="AutoShape 5"/>
          <p:cNvSpPr>
            <a:spLocks noChangeArrowheads="1"/>
          </p:cNvSpPr>
          <p:nvPr/>
        </p:nvSpPr>
        <p:spPr bwMode="auto">
          <a:xfrm>
            <a:off x="6310313" y="3513067"/>
            <a:ext cx="1142190" cy="408130"/>
          </a:xfrm>
          <a:prstGeom prst="wedgeRoundRectCallout">
            <a:avLst>
              <a:gd name="adj1" fmla="val -1967"/>
              <a:gd name="adj2" fmla="val -5332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循环打擂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43750" name="AutoShape 6"/>
          <p:cNvSpPr>
            <a:spLocks noChangeArrowheads="1"/>
          </p:cNvSpPr>
          <p:nvPr/>
        </p:nvSpPr>
        <p:spPr bwMode="auto">
          <a:xfrm>
            <a:off x="5303838" y="1357242"/>
            <a:ext cx="4817570" cy="408130"/>
          </a:xfrm>
          <a:prstGeom prst="wedgeRoundRectCallout">
            <a:avLst>
              <a:gd name="adj1" fmla="val -133"/>
              <a:gd name="adj2" fmla="val 4471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max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存储擂主初始值：第一个元素为擂主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43752" name="Rectangle 8"/>
          <p:cNvSpPr>
            <a:spLocks noGrp="1" noChangeArrowheads="1"/>
          </p:cNvSpPr>
          <p:nvPr>
            <p:ph type="title"/>
          </p:nvPr>
        </p:nvSpPr>
        <p:spPr>
          <a:xfrm>
            <a:off x="7599045" y="285750"/>
            <a:ext cx="2889885" cy="523875"/>
          </a:xfrm>
        </p:spPr>
        <p:txBody>
          <a:bodyPr/>
          <a:lstStyle/>
          <a:p>
            <a:pPr>
              <a:defRPr/>
            </a:pPr>
            <a:r>
              <a:t>求最大值</a:t>
            </a:r>
            <a:r>
              <a:rPr lang="en-US" altLang="zh-CN"/>
              <a:t>3-3</a:t>
            </a:r>
            <a:endParaRPr dirty="0"/>
          </a:p>
        </p:txBody>
      </p:sp>
      <p:sp>
        <p:nvSpPr>
          <p:cNvPr id="543757" name="Rectangle 13"/>
          <p:cNvSpPr>
            <a:spLocks noChangeArrowheads="1"/>
          </p:cNvSpPr>
          <p:nvPr/>
        </p:nvSpPr>
        <p:spPr bwMode="auto">
          <a:xfrm>
            <a:off x="2738438" y="2155825"/>
            <a:ext cx="2000250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3758" name="Rectangle 14"/>
          <p:cNvSpPr>
            <a:spLocks noChangeArrowheads="1"/>
          </p:cNvSpPr>
          <p:nvPr/>
        </p:nvSpPr>
        <p:spPr bwMode="auto">
          <a:xfrm>
            <a:off x="2738438" y="2798763"/>
            <a:ext cx="2735262" cy="11430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V="1">
            <a:off x="4881553" y="1798615"/>
            <a:ext cx="1071571" cy="42862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5595933" y="3441689"/>
            <a:ext cx="785819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3023" name="组合 18"/>
          <p:cNvGrpSpPr/>
          <p:nvPr/>
        </p:nvGrpSpPr>
        <p:grpSpPr bwMode="auto">
          <a:xfrm>
            <a:off x="1595438" y="857250"/>
            <a:ext cx="993457" cy="414338"/>
            <a:chOff x="1000100" y="2528843"/>
            <a:chExt cx="993464" cy="414475"/>
          </a:xfrm>
        </p:grpSpPr>
        <p:pic>
          <p:nvPicPr>
            <p:cNvPr id="4303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300139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4"/>
          <p:cNvGrpSpPr/>
          <p:nvPr/>
        </p:nvGrpSpPr>
        <p:grpSpPr bwMode="auto">
          <a:xfrm>
            <a:off x="3452813" y="5715000"/>
            <a:ext cx="4572000" cy="428625"/>
            <a:chOff x="3143240" y="5143512"/>
            <a:chExt cx="457203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3031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976684" y="5187962"/>
              <a:ext cx="2857520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 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：计算最大值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9" grpId="0" bldLvl="0" animBg="1"/>
      <p:bldP spid="543750" grpId="0" bldLvl="0" animBg="1"/>
      <p:bldP spid="543757" grpId="0" bldLvl="0" animBg="1"/>
      <p:bldP spid="54375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36" name="Rectangle 12"/>
          <p:cNvSpPr>
            <a:spLocks noGrp="1" noChangeArrowheads="1"/>
          </p:cNvSpPr>
          <p:nvPr>
            <p:ph type="title"/>
          </p:nvPr>
        </p:nvSpPr>
        <p:spPr>
          <a:xfrm>
            <a:off x="6968490" y="285750"/>
            <a:ext cx="3520440" cy="523875"/>
          </a:xfrm>
        </p:spPr>
        <p:txBody>
          <a:bodyPr/>
          <a:lstStyle/>
          <a:p>
            <a:pPr>
              <a:defRPr/>
            </a:pPr>
            <a:r>
              <a:t>回顾与作业点评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写出运行结果</a:t>
            </a:r>
            <a:r>
              <a:rPr lang="zh-CN" altLang="en-GB" sz="2400" dirty="0"/>
              <a:t>？</a:t>
            </a: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点评作业的提交情况和共性问题</a:t>
            </a:r>
            <a:r>
              <a:rPr lang="zh-CN" altLang="en-GB" sz="2400" dirty="0"/>
              <a:t>  </a:t>
            </a:r>
            <a:endParaRPr lang="zh-CN" altLang="en-GB" sz="2400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2351088" y="1857364"/>
            <a:ext cx="4959350" cy="33286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= 0, j = 0;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for(;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&lt;7;i++){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if(j&gt;4) 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 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("**");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 continue;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}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("*");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j++;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487429" name="AutoShape 5"/>
          <p:cNvSpPr>
            <a:spLocks noChangeArrowheads="1"/>
          </p:cNvSpPr>
          <p:nvPr/>
        </p:nvSpPr>
        <p:spPr bwMode="auto">
          <a:xfrm>
            <a:off x="8726488" y="2538402"/>
            <a:ext cx="857250" cy="2113789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*</a:t>
            </a:r>
            <a:endParaRPr lang="zh-CN" altLang="en-US" b="1"/>
          </a:p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*</a:t>
            </a:r>
            <a:endParaRPr lang="zh-CN" altLang="en-US" b="1"/>
          </a:p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*</a:t>
            </a:r>
            <a:endParaRPr lang="zh-CN" altLang="en-US" b="1"/>
          </a:p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*</a:t>
            </a:r>
            <a:endParaRPr lang="zh-CN" altLang="en-US" b="1"/>
          </a:p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*</a:t>
            </a:r>
            <a:endParaRPr lang="zh-CN" altLang="en-US" b="1"/>
          </a:p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**</a:t>
            </a:r>
            <a:endParaRPr lang="zh-CN" altLang="en-US" b="1"/>
          </a:p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**</a:t>
            </a:r>
            <a:endParaRPr lang="zh-CN" altLang="en-US" b="1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381884" y="3500429"/>
            <a:ext cx="128588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667625" y="2906357"/>
            <a:ext cx="781422" cy="380102"/>
          </a:xfrm>
          <a:prstGeom prst="roundRect">
            <a:avLst>
              <a:gd name="adj" fmla="val 531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输出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16393" name="组合 16"/>
          <p:cNvGrpSpPr/>
          <p:nvPr/>
        </p:nvGrpSpPr>
        <p:grpSpPr bwMode="auto">
          <a:xfrm>
            <a:off x="1625600" y="765175"/>
            <a:ext cx="1456373" cy="398780"/>
            <a:chOff x="2962268" y="5103147"/>
            <a:chExt cx="1455765" cy="398840"/>
          </a:xfrm>
        </p:grpSpPr>
        <p:pic>
          <p:nvPicPr>
            <p:cNvPr id="16394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214576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512972" y="5287053"/>
            <a:ext cx="1484857" cy="398780"/>
            <a:chOff x="1004978" y="3858290"/>
            <a:chExt cx="1484857" cy="398780"/>
          </a:xfrm>
        </p:grpSpPr>
        <p:pic>
          <p:nvPicPr>
            <p:cNvPr id="15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1285875" y="3858290"/>
              <a:ext cx="120396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作业点评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8" grpId="0" bldLvl="0" animBg="1"/>
      <p:bldP spid="487429" grpId="0" bldLvl="0" animBg="1"/>
      <p:bldP spid="13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7440930" y="285750"/>
            <a:ext cx="3047365" cy="642620"/>
          </a:xfrm>
        </p:spPr>
        <p:txBody>
          <a:bodyPr/>
          <a:lstStyle/>
          <a:p>
            <a:pPr>
              <a:defRPr/>
            </a:pPr>
            <a:r>
              <a:rPr dirty="0"/>
              <a:t>插入算法 </a:t>
            </a:r>
            <a:r>
              <a:rPr lang="en-US" dirty="0"/>
              <a:t>2-1</a:t>
            </a:r>
            <a:endParaRPr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1675130" y="1212850"/>
            <a:ext cx="946785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有一组学员的成绩</a:t>
            </a:r>
            <a:r>
              <a:rPr lang="en-US"/>
              <a:t>{99</a:t>
            </a:r>
            <a:r>
              <a:rPr lang="zh-CN" altLang="en-US"/>
              <a:t>，</a:t>
            </a:r>
            <a:r>
              <a:rPr lang="en-US" dirty="0"/>
              <a:t>85</a:t>
            </a:r>
            <a:r>
              <a:rPr lang="zh-CN" altLang="en-US" dirty="0"/>
              <a:t>，</a:t>
            </a:r>
            <a:r>
              <a:rPr lang="en-US" dirty="0"/>
              <a:t>82</a:t>
            </a:r>
            <a:r>
              <a:rPr lang="zh-CN" altLang="en-US" dirty="0"/>
              <a:t>，</a:t>
            </a:r>
            <a:r>
              <a:rPr lang="en-US" dirty="0"/>
              <a:t>63</a:t>
            </a:r>
            <a:r>
              <a:rPr lang="zh-CN" altLang="en-US" dirty="0"/>
              <a:t>， </a:t>
            </a:r>
            <a:r>
              <a:rPr lang="en-US" dirty="0"/>
              <a:t>60}</a:t>
            </a:r>
            <a:r>
              <a:rPr lang="zh-CN" altLang="en-US" dirty="0"/>
              <a:t>，将它们按升序排列。要增加一个学员的成绩，将它插入成绩序列，并保持升序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将成绩序列保存在长度为</a:t>
            </a:r>
            <a:r>
              <a:rPr lang="en-US" altLang="zh-CN" dirty="0"/>
              <a:t>6</a:t>
            </a:r>
            <a:r>
              <a:rPr lang="zh-CN" altLang="en-US" dirty="0"/>
              <a:t>的数组中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通过比较找到插入位置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将该位置后的元素后移一个位置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将增加的学员成绩插入到该位置 </a:t>
            </a:r>
            <a:endParaRPr lang="zh-CN" altLang="en-US" dirty="0"/>
          </a:p>
        </p:txBody>
      </p:sp>
      <p:grpSp>
        <p:nvGrpSpPr>
          <p:cNvPr id="44037" name="组合 6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4404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9"/>
          <p:cNvGrpSpPr/>
          <p:nvPr/>
        </p:nvGrpSpPr>
        <p:grpSpPr bwMode="auto">
          <a:xfrm>
            <a:off x="1595438" y="3373120"/>
            <a:ext cx="993457" cy="447675"/>
            <a:chOff x="1000100" y="3235185"/>
            <a:chExt cx="993464" cy="446983"/>
          </a:xfrm>
        </p:grpSpPr>
        <p:pic>
          <p:nvPicPr>
            <p:cNvPr id="4404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00139" y="3259595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44039" name="图片 12" descr="图8.11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035" y="2265045"/>
            <a:ext cx="3750310" cy="169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AutoShape 2"/>
          <p:cNvSpPr>
            <a:spLocks noChangeArrowheads="1"/>
          </p:cNvSpPr>
          <p:nvPr/>
        </p:nvSpPr>
        <p:spPr bwMode="auto">
          <a:xfrm>
            <a:off x="2216150" y="1214438"/>
            <a:ext cx="7666038" cy="5133786"/>
          </a:xfrm>
          <a:prstGeom prst="roundRect">
            <a:avLst>
              <a:gd name="adj" fmla="val 226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[] list = new 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[6]; // </a:t>
            </a:r>
            <a:r>
              <a:rPr lang="zh-CN" altLang="en-US" b="1" dirty="0">
                <a:ea typeface="宋体" panose="02010600030101010101" pitchFamily="2" charset="-122"/>
              </a:rPr>
              <a:t>长度为</a:t>
            </a:r>
            <a:r>
              <a:rPr lang="en-US" altLang="zh-CN" b="1" dirty="0">
                <a:ea typeface="宋体" panose="02010600030101010101" pitchFamily="2" charset="-122"/>
              </a:rPr>
              <a:t>6</a:t>
            </a:r>
            <a:r>
              <a:rPr lang="zh-CN" altLang="en-US" b="1" dirty="0">
                <a:ea typeface="宋体" panose="02010600030101010101" pitchFamily="2" charset="-122"/>
              </a:rPr>
              <a:t>的数组</a:t>
            </a:r>
            <a:r>
              <a:rPr lang="en-US" altLang="zh-CN" b="1" dirty="0">
                <a:ea typeface="宋体" panose="02010600030101010101" pitchFamily="2" charset="-122"/>
              </a:rPr>
              <a:t>	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index = </a:t>
            </a:r>
            <a:r>
              <a:rPr lang="en-US" altLang="zh-CN" b="1" dirty="0" err="1">
                <a:ea typeface="宋体" panose="02010600030101010101" pitchFamily="2" charset="-122"/>
              </a:rPr>
              <a:t>list.length</a:t>
            </a:r>
            <a:r>
              <a:rPr lang="en-US" altLang="zh-CN" b="1" dirty="0">
                <a:ea typeface="宋体" panose="02010600030101010101" pitchFamily="2" charset="-122"/>
              </a:rPr>
              <a:t> -1;	//</a:t>
            </a:r>
            <a:r>
              <a:rPr lang="zh-CN" altLang="en-US" b="1" dirty="0">
                <a:ea typeface="宋体" panose="02010600030101010101" pitchFamily="2" charset="-122"/>
              </a:rPr>
              <a:t>保存新增成绩插入位置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//……</a:t>
            </a:r>
            <a:r>
              <a:rPr lang="zh-CN" altLang="en-US" b="1" dirty="0">
                <a:ea typeface="宋体" panose="02010600030101010101" pitchFamily="2" charset="-122"/>
              </a:rPr>
              <a:t>省略为数组和变量赋值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for(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= 0;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&lt; </a:t>
            </a:r>
            <a:r>
              <a:rPr lang="en-US" altLang="zh-CN" b="1" dirty="0" err="1">
                <a:ea typeface="宋体" panose="02010600030101010101" pitchFamily="2" charset="-122"/>
              </a:rPr>
              <a:t>list.length</a:t>
            </a:r>
            <a:r>
              <a:rPr lang="en-US" altLang="zh-CN" b="1" dirty="0">
                <a:ea typeface="宋体" panose="02010600030101010101" pitchFamily="2" charset="-122"/>
              </a:rPr>
              <a:t>;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++){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     if(num &gt; list[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]){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             index =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;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             break;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     }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}			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for(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j = list.length-1; j &gt; index; j--){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      list[j] = list[j-1];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}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 list[index] = num;//</a:t>
            </a:r>
            <a:r>
              <a:rPr lang="zh-CN" altLang="en-US" b="1" dirty="0">
                <a:ea typeface="宋体" panose="02010600030101010101" pitchFamily="2" charset="-122"/>
              </a:rPr>
              <a:t>插入数据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……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488454" name="Rectangle 6"/>
          <p:cNvSpPr>
            <a:spLocks noGrp="1" noChangeArrowheads="1"/>
          </p:cNvSpPr>
          <p:nvPr>
            <p:ph type="title"/>
          </p:nvPr>
        </p:nvSpPr>
        <p:spPr>
          <a:xfrm>
            <a:off x="7462520" y="285750"/>
            <a:ext cx="3026410" cy="642620"/>
          </a:xfrm>
        </p:spPr>
        <p:txBody>
          <a:bodyPr/>
          <a:lstStyle/>
          <a:p>
            <a:pPr>
              <a:defRPr/>
            </a:pPr>
            <a:r>
              <a:rPr dirty="0"/>
              <a:t>插入算法 </a:t>
            </a:r>
            <a:r>
              <a:rPr lang="en-US" dirty="0"/>
              <a:t>2-2</a:t>
            </a:r>
            <a:endParaRPr dirty="0"/>
          </a:p>
        </p:txBody>
      </p:sp>
      <p:sp>
        <p:nvSpPr>
          <p:cNvPr id="488460" name="Rectangle 12"/>
          <p:cNvSpPr>
            <a:spLocks noChangeArrowheads="1"/>
          </p:cNvSpPr>
          <p:nvPr/>
        </p:nvSpPr>
        <p:spPr bwMode="auto">
          <a:xfrm>
            <a:off x="2640013" y="2428875"/>
            <a:ext cx="5761037" cy="207168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8461" name="Rectangle 13"/>
          <p:cNvSpPr>
            <a:spLocks noChangeArrowheads="1"/>
          </p:cNvSpPr>
          <p:nvPr/>
        </p:nvSpPr>
        <p:spPr bwMode="auto">
          <a:xfrm>
            <a:off x="2640013" y="5643563"/>
            <a:ext cx="5741987" cy="3349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8462" name="Rectangle 14"/>
          <p:cNvSpPr>
            <a:spLocks noChangeArrowheads="1"/>
          </p:cNvSpPr>
          <p:nvPr/>
        </p:nvSpPr>
        <p:spPr bwMode="auto">
          <a:xfrm>
            <a:off x="2640013" y="4572000"/>
            <a:ext cx="5741987" cy="10001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8451" name="AutoShape 3"/>
          <p:cNvSpPr>
            <a:spLocks noChangeArrowheads="1"/>
          </p:cNvSpPr>
          <p:nvPr/>
        </p:nvSpPr>
        <p:spPr bwMode="auto">
          <a:xfrm>
            <a:off x="6953250" y="4857679"/>
            <a:ext cx="1276350" cy="408130"/>
          </a:xfrm>
          <a:prstGeom prst="wedgeRoundRectCallout">
            <a:avLst>
              <a:gd name="adj1" fmla="val 51293"/>
              <a:gd name="adj2" fmla="val -15499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元素后移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88452" name="AutoShape 4"/>
          <p:cNvSpPr>
            <a:spLocks noChangeArrowheads="1"/>
          </p:cNvSpPr>
          <p:nvPr/>
        </p:nvSpPr>
        <p:spPr bwMode="auto">
          <a:xfrm>
            <a:off x="5738813" y="3357492"/>
            <a:ext cx="2735262" cy="408130"/>
          </a:xfrm>
          <a:prstGeom prst="wedgeRoundRectCallout">
            <a:avLst>
              <a:gd name="adj1" fmla="val 18950"/>
              <a:gd name="adj2" fmla="val -46175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找到新元素的插入位置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88453" name="AutoShape 5"/>
          <p:cNvSpPr>
            <a:spLocks noChangeArrowheads="1"/>
          </p:cNvSpPr>
          <p:nvPr/>
        </p:nvSpPr>
        <p:spPr bwMode="auto">
          <a:xfrm>
            <a:off x="6667500" y="5429179"/>
            <a:ext cx="3024188" cy="408130"/>
          </a:xfrm>
          <a:prstGeom prst="wedgeRoundRectCallout">
            <a:avLst>
              <a:gd name="adj1" fmla="val 49794"/>
              <a:gd name="adj2" fmla="val 24818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新元素放在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index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的位置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45067" name="组合 15"/>
          <p:cNvGrpSpPr/>
          <p:nvPr/>
        </p:nvGrpSpPr>
        <p:grpSpPr bwMode="auto">
          <a:xfrm>
            <a:off x="1595438" y="765175"/>
            <a:ext cx="993457" cy="414338"/>
            <a:chOff x="1000100" y="2528843"/>
            <a:chExt cx="993464" cy="414475"/>
          </a:xfrm>
        </p:grpSpPr>
        <p:pic>
          <p:nvPicPr>
            <p:cNvPr id="4508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300139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4524364" y="3486469"/>
            <a:ext cx="1214446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 flipV="1">
            <a:off x="6024562" y="5022544"/>
            <a:ext cx="928694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 flipV="1">
            <a:off x="6024562" y="5686440"/>
            <a:ext cx="642942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组合 14"/>
          <p:cNvGrpSpPr/>
          <p:nvPr/>
        </p:nvGrpSpPr>
        <p:grpSpPr bwMode="auto">
          <a:xfrm>
            <a:off x="3524250" y="6286500"/>
            <a:ext cx="4929188" cy="428625"/>
            <a:chOff x="3143240" y="5143512"/>
            <a:chExt cx="4929240" cy="428628"/>
          </a:xfrm>
        </p:grpSpPr>
        <p:sp>
          <p:nvSpPr>
            <p:cNvPr id="28" name="圆角矩形 2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3714744" y="5143512"/>
              <a:ext cx="435773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5084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 bwMode="auto">
            <a:xfrm>
              <a:off x="3982243" y="5187962"/>
              <a:ext cx="4064043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 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：向数组中插入一个元素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8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8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60" grpId="0" bldLvl="0" animBg="1"/>
      <p:bldP spid="488461" grpId="0" bldLvl="0" animBg="1"/>
      <p:bldP spid="488462" grpId="0" bldLvl="0" animBg="1"/>
      <p:bldP spid="488451" grpId="0" bldLvl="0" animBg="1"/>
      <p:bldP spid="488452" grpId="0" bldLvl="0" animBg="1"/>
      <p:bldP spid="488453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9515" y="285750"/>
            <a:ext cx="5479415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字符逆序输出</a:t>
            </a:r>
            <a:endParaRPr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>
          <a:xfrm>
            <a:off x="1911350" y="1214755"/>
            <a:ext cx="884555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将 一组乱序的字符进行排序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进行升序和逆序输出  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6085" name="组合 9"/>
          <p:cNvGrpSpPr/>
          <p:nvPr/>
        </p:nvGrpSpPr>
        <p:grpSpPr bwMode="auto">
          <a:xfrm>
            <a:off x="1595438" y="857250"/>
            <a:ext cx="922020" cy="406400"/>
            <a:chOff x="3786182" y="1192962"/>
            <a:chExt cx="922027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784" y="1196772"/>
              <a:ext cx="693425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4609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图片 13" descr="图8.12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340" y="2357746"/>
            <a:ext cx="3992562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8"/>
          <p:cNvGrpSpPr/>
          <p:nvPr/>
        </p:nvGrpSpPr>
        <p:grpSpPr bwMode="auto">
          <a:xfrm>
            <a:off x="1681163" y="3429000"/>
            <a:ext cx="979170" cy="461963"/>
            <a:chOff x="3786182" y="3824735"/>
            <a:chExt cx="979913" cy="461521"/>
          </a:xfrm>
        </p:grpSpPr>
        <p:sp>
          <p:nvSpPr>
            <p:cNvPr id="18" name="TextBox 17"/>
            <p:cNvSpPr txBox="1"/>
            <p:nvPr/>
          </p:nvSpPr>
          <p:spPr>
            <a:xfrm>
              <a:off x="4072149" y="3856296"/>
              <a:ext cx="693946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46095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内容占位符 2"/>
          <p:cNvSpPr txBox="1"/>
          <p:nvPr/>
        </p:nvSpPr>
        <p:spPr bwMode="auto">
          <a:xfrm>
            <a:off x="2309813" y="3786190"/>
            <a:ext cx="76454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ea typeface="微软雅黑" panose="020B0503020204020204" pitchFamily="2" charset="-122"/>
              </a:rPr>
              <a:t>实现步骤</a:t>
            </a:r>
            <a:endParaRPr lang="zh-CN" altLang="en-US" sz="2600" b="1" dirty="0">
              <a:ea typeface="微软雅黑" panose="020B0503020204020204" pitchFamily="2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/>
            </a:pPr>
            <a:r>
              <a:rPr lang="zh-CN" altLang="en-US" sz="2400" b="1" dirty="0">
                <a:ea typeface="微软雅黑" panose="020B0503020204020204" pitchFamily="2" charset="-122"/>
              </a:rPr>
              <a:t>创建数组存储原字符序列</a:t>
            </a:r>
            <a:endParaRPr lang="zh-CN" altLang="en-US" sz="2400" b="1" dirty="0">
              <a:ea typeface="微软雅黑" panose="020B0503020204020204" pitchFamily="2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/>
            </a:pPr>
            <a:r>
              <a:rPr lang="zh-CN" altLang="en-US" sz="2400" b="1" dirty="0">
                <a:ea typeface="微软雅黑" panose="020B0503020204020204" pitchFamily="2" charset="-122"/>
              </a:rPr>
              <a:t>利用</a:t>
            </a:r>
            <a:r>
              <a:rPr lang="en-US" altLang="zh-CN" sz="2400" b="1" dirty="0">
                <a:ea typeface="微软雅黑" panose="020B0503020204020204" pitchFamily="2" charset="-122"/>
              </a:rPr>
              <a:t>Arrays</a:t>
            </a:r>
            <a:r>
              <a:rPr lang="zh-CN" altLang="en-US" sz="2400" b="1" dirty="0">
                <a:ea typeface="微软雅黑" panose="020B0503020204020204" pitchFamily="2" charset="-122"/>
              </a:rPr>
              <a:t>类的</a:t>
            </a:r>
            <a:r>
              <a:rPr lang="en-US" altLang="zh-CN" sz="2400" b="1" dirty="0">
                <a:ea typeface="微软雅黑" panose="020B0503020204020204" pitchFamily="2" charset="-122"/>
              </a:rPr>
              <a:t>sort( )</a:t>
            </a:r>
            <a:r>
              <a:rPr lang="zh-CN" altLang="en-US" sz="2400" b="1" dirty="0">
                <a:ea typeface="微软雅黑" panose="020B0503020204020204" pitchFamily="2" charset="-122"/>
              </a:rPr>
              <a:t>方法对数组进行排序，并循环输出</a:t>
            </a:r>
            <a:endParaRPr lang="zh-CN" altLang="en-US" sz="2400" b="1" dirty="0">
              <a:ea typeface="微软雅黑" panose="020B0503020204020204" pitchFamily="2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/>
            </a:pPr>
            <a:r>
              <a:rPr lang="zh-CN" altLang="en-US" sz="2400" b="1" dirty="0">
                <a:ea typeface="微软雅黑" panose="020B0503020204020204" pitchFamily="2" charset="-122"/>
              </a:rPr>
              <a:t>从最后一个元素开始，将数组中的元素逆序输出</a:t>
            </a:r>
            <a:endParaRPr lang="zh-CN" altLang="en-US" sz="2400" b="1" dirty="0">
              <a:ea typeface="微软雅黑" panose="020B0503020204020204" pitchFamily="2" charset="-122"/>
            </a:endParaRPr>
          </a:p>
        </p:txBody>
      </p:sp>
      <p:grpSp>
        <p:nvGrpSpPr>
          <p:cNvPr id="4" name="组合 19"/>
          <p:cNvGrpSpPr/>
          <p:nvPr/>
        </p:nvGrpSpPr>
        <p:grpSpPr bwMode="auto">
          <a:xfrm>
            <a:off x="4595813" y="6313488"/>
            <a:ext cx="2786062" cy="428625"/>
            <a:chOff x="3714744" y="5143512"/>
            <a:chExt cx="278608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68140" y="285750"/>
            <a:ext cx="632079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向有序序列中插入字符</a:t>
            </a:r>
            <a:endParaRPr sz="3200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>
          <a:xfrm>
            <a:off x="1596390" y="1214755"/>
            <a:ext cx="941959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在上一个练习的基础上改进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一组有序的字符序列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f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  <a:r>
              <a:rPr lang="zh-CN" altLang="en-US" dirty="0"/>
              <a:t>，向次字符序列中插入一个新的字符，要求插入之后字符序列仍保持有序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7109" name="组合 9"/>
          <p:cNvGrpSpPr/>
          <p:nvPr/>
        </p:nvGrpSpPr>
        <p:grpSpPr bwMode="auto">
          <a:xfrm>
            <a:off x="1595438" y="857250"/>
            <a:ext cx="922020" cy="406400"/>
            <a:chOff x="3786182" y="1192962"/>
            <a:chExt cx="922027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784" y="1196772"/>
              <a:ext cx="693425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471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/>
          <p:nvPr/>
        </p:nvGrpSpPr>
        <p:grpSpPr bwMode="auto">
          <a:xfrm>
            <a:off x="4667250" y="6333808"/>
            <a:ext cx="2786063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15" name="图片 14" descr="数组—图7.13 上机练习4的运行结果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60" y="3762057"/>
            <a:ext cx="4952715" cy="2346023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482590" y="285750"/>
            <a:ext cx="5006340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求最低价格</a:t>
            </a:r>
            <a:endParaRPr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>
          <a:xfrm>
            <a:off x="1595755" y="1214755"/>
            <a:ext cx="926401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求出</a:t>
            </a:r>
            <a:r>
              <a:rPr lang="en-US" altLang="zh-CN" dirty="0"/>
              <a:t>4</a:t>
            </a:r>
            <a:r>
              <a:rPr lang="zh-CN" altLang="en-US" dirty="0"/>
              <a:t>家店的最低手机价格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8133" name="组合 9"/>
          <p:cNvGrpSpPr/>
          <p:nvPr/>
        </p:nvGrpSpPr>
        <p:grpSpPr bwMode="auto">
          <a:xfrm>
            <a:off x="1595438" y="857250"/>
            <a:ext cx="922020" cy="406400"/>
            <a:chOff x="3786182" y="1192962"/>
            <a:chExt cx="922027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784" y="1196772"/>
              <a:ext cx="693425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4814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8"/>
          <p:cNvGrpSpPr/>
          <p:nvPr/>
        </p:nvGrpSpPr>
        <p:grpSpPr bwMode="auto">
          <a:xfrm>
            <a:off x="1681163" y="3252790"/>
            <a:ext cx="979170" cy="461962"/>
            <a:chOff x="3786182" y="3824735"/>
            <a:chExt cx="979913" cy="461521"/>
          </a:xfrm>
        </p:grpSpPr>
        <p:sp>
          <p:nvSpPr>
            <p:cNvPr id="18" name="TextBox 17"/>
            <p:cNvSpPr txBox="1"/>
            <p:nvPr/>
          </p:nvSpPr>
          <p:spPr>
            <a:xfrm>
              <a:off x="4072149" y="3856296"/>
              <a:ext cx="693946" cy="39839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4814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内容占位符 2"/>
          <p:cNvSpPr txBox="1"/>
          <p:nvPr/>
        </p:nvSpPr>
        <p:spPr bwMode="auto">
          <a:xfrm>
            <a:off x="2063750" y="3857625"/>
            <a:ext cx="7891780" cy="21526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latin typeface="+mn-lt"/>
                <a:ea typeface="微软雅黑" panose="020B0503020204020204" pitchFamily="2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latin typeface="+mn-lt"/>
                <a:ea typeface="微软雅黑" panose="020B0503020204020204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dirty="0"/>
              <a:t>实现步骤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定义数组存储价格，并利用循环输入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定义变量</a:t>
            </a:r>
            <a:r>
              <a:rPr lang="en-US" altLang="zh-CN" dirty="0"/>
              <a:t>min</a:t>
            </a:r>
            <a:r>
              <a:rPr lang="zh-CN" altLang="en-US" dirty="0"/>
              <a:t>保存当前的最低价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将</a:t>
            </a:r>
            <a:r>
              <a:rPr lang="en-US" altLang="zh-CN" dirty="0"/>
              <a:t>min</a:t>
            </a:r>
            <a:r>
              <a:rPr lang="zh-CN" altLang="en-US" dirty="0"/>
              <a:t>和数组中的其余元素依次比较</a:t>
            </a: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" name="组合 19"/>
          <p:cNvGrpSpPr/>
          <p:nvPr/>
        </p:nvGrpSpPr>
        <p:grpSpPr bwMode="auto">
          <a:xfrm>
            <a:off x="4667250" y="6072188"/>
            <a:ext cx="2786063" cy="428625"/>
            <a:chOff x="3714744" y="5143512"/>
            <a:chExt cx="2786082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19" name="图片 18" descr="数组-图7.14 上机练习5的运行结果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215" y="1263635"/>
            <a:ext cx="3337649" cy="300039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469380" y="285750"/>
            <a:ext cx="4019550" cy="523875"/>
          </a:xfrm>
        </p:spPr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  <a:endParaRPr lang="zh-CN" altLang="en-US"/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9157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9159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49160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9165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9161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3673475" y="1071546"/>
            <a:ext cx="6065863" cy="532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是一个变量，存储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相同数据类型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的一组数据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在内存空间划出一串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连续的空间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基本要素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使用步骤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Arrays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类的各种方法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典型应用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defRPr/>
            </a:pP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defRPr/>
            </a:pP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defRPr/>
            </a:pPr>
            <a:endParaRPr lang="zh-CN" altLang="en-US" sz="2000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9255125" y="285750"/>
            <a:ext cx="1233805" cy="523875"/>
          </a:xfrm>
        </p:spPr>
        <p:txBody>
          <a:bodyPr/>
          <a:lstStyle/>
          <a:p>
            <a:pPr>
              <a:defRPr/>
            </a:pPr>
            <a:r>
              <a:t>总结</a:t>
            </a:r>
          </a:p>
        </p:txBody>
      </p:sp>
      <p:sp>
        <p:nvSpPr>
          <p:cNvPr id="51205" name="AutoShape 3"/>
          <p:cNvSpPr/>
          <p:nvPr/>
        </p:nvSpPr>
        <p:spPr bwMode="auto">
          <a:xfrm>
            <a:off x="4952993" y="3566228"/>
            <a:ext cx="142877" cy="857256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51207" name="TextBox 12"/>
          <p:cNvSpPr txBox="1">
            <a:spLocks noChangeArrowheads="1"/>
          </p:cNvSpPr>
          <p:nvPr/>
        </p:nvSpPr>
        <p:spPr bwMode="auto">
          <a:xfrm>
            <a:off x="5087152" y="3475300"/>
            <a:ext cx="193754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1. 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声明数组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2. 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分配空间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3. 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赋值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4. 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处理数据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51209" name="TextBox 15"/>
          <p:cNvSpPr txBox="1">
            <a:spLocks noChangeArrowheads="1"/>
          </p:cNvSpPr>
          <p:nvPr/>
        </p:nvSpPr>
        <p:spPr bwMode="auto">
          <a:xfrm>
            <a:off x="1776395" y="3171766"/>
            <a:ext cx="181927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数组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51210" name="AutoShape 3"/>
          <p:cNvSpPr/>
          <p:nvPr/>
        </p:nvSpPr>
        <p:spPr bwMode="auto">
          <a:xfrm>
            <a:off x="3360739" y="1357298"/>
            <a:ext cx="234931" cy="4447966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3" name="AutoShape 3"/>
          <p:cNvSpPr/>
          <p:nvPr/>
        </p:nvSpPr>
        <p:spPr bwMode="auto">
          <a:xfrm>
            <a:off x="4952993" y="2143116"/>
            <a:ext cx="142876" cy="107157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087152" y="2052188"/>
            <a:ext cx="5580848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标识符：数组的名称，用于区分不同的数组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数组元素：向数组中存放的数据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元素下标：对数组元素进行编号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                 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从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开始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，通过下标可以访问到其中的每个元素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元素类型：数组元素的数据类型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5" name="AutoShape 3"/>
          <p:cNvSpPr/>
          <p:nvPr/>
        </p:nvSpPr>
        <p:spPr bwMode="auto">
          <a:xfrm>
            <a:off x="4952993" y="4857760"/>
            <a:ext cx="142877" cy="857256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5087152" y="4864529"/>
            <a:ext cx="257176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实现数组的排序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求数组最大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最小值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向数组中插入一个元素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02625" y="285750"/>
            <a:ext cx="2186305" cy="523875"/>
          </a:xfrm>
        </p:spPr>
        <p:txBody>
          <a:bodyPr/>
          <a:lstStyle/>
          <a:p>
            <a:pPr>
              <a:defRPr/>
            </a:pPr>
            <a:r>
              <a:t>本章目标</a:t>
            </a:r>
            <a:endParaRPr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掌握数组的基本用法 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掌握数组的几种典型应用</a:t>
            </a:r>
            <a:endParaRPr lang="en-US" altLang="zh-CN" dirty="0"/>
          </a:p>
        </p:txBody>
      </p:sp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99536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1709738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1638300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4660900" y="2598738"/>
            <a:ext cx="5530850" cy="29686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stu1 = 95;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stu2 = 89;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stu3 = 79;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stu4 = 64;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stu5 = 76;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stu6 = 88;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(stu1+stu2+stu3+stu4+stu5…+stu30)/30;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0281920" y="1200150"/>
            <a:ext cx="3098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lang="zh-CN" altLang="en-US" sz="4400" b="1">
              <a:solidFill>
                <a:schemeClr val="tx2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2279650" y="2060575"/>
            <a:ext cx="748823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endParaRPr lang="zh-CN" altLang="en-US" sz="2400" b="1">
              <a:ea typeface="黑体" panose="02010609060101010101" pitchFamily="49" charset="-122"/>
            </a:endParaRPr>
          </a:p>
        </p:txBody>
      </p:sp>
      <p:sp>
        <p:nvSpPr>
          <p:cNvPr id="490503" name="AutoShape 7"/>
          <p:cNvSpPr/>
          <p:nvPr/>
        </p:nvSpPr>
        <p:spPr bwMode="auto">
          <a:xfrm>
            <a:off x="7464425" y="2636838"/>
            <a:ext cx="719138" cy="2447925"/>
          </a:xfrm>
          <a:prstGeom prst="rightBrace">
            <a:avLst>
              <a:gd name="adj1" fmla="val 30037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pPr marL="285750" indent="-285750" eaLnBrk="0" hangingPunct="0">
              <a:buClr>
                <a:srgbClr val="233DA9"/>
              </a:buClr>
              <a:buSzPct val="80000"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0504" name="Text Box 8"/>
          <p:cNvSpPr txBox="1">
            <a:spLocks noChangeArrowheads="1"/>
          </p:cNvSpPr>
          <p:nvPr/>
        </p:nvSpPr>
        <p:spPr bwMode="auto">
          <a:xfrm>
            <a:off x="8328025" y="3650456"/>
            <a:ext cx="1126490" cy="3683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30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个变量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0506" name="AutoShape 10"/>
          <p:cNvSpPr>
            <a:spLocks noChangeArrowheads="1"/>
          </p:cNvSpPr>
          <p:nvPr/>
        </p:nvSpPr>
        <p:spPr bwMode="auto">
          <a:xfrm>
            <a:off x="2452688" y="2878067"/>
            <a:ext cx="1855930" cy="408130"/>
          </a:xfrm>
          <a:prstGeom prst="wedgeRoundRectCallout">
            <a:avLst>
              <a:gd name="adj1" fmla="val -1313"/>
              <a:gd name="adj2" fmla="val 514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30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个变量太繁琐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19464" name="组合 11"/>
          <p:cNvGrpSpPr/>
          <p:nvPr/>
        </p:nvGrpSpPr>
        <p:grpSpPr bwMode="auto">
          <a:xfrm>
            <a:off x="1609725" y="857250"/>
            <a:ext cx="979170" cy="422275"/>
            <a:chOff x="1000100" y="1173499"/>
            <a:chExt cx="979913" cy="422603"/>
          </a:xfrm>
        </p:grpSpPr>
        <p:pic>
          <p:nvPicPr>
            <p:cNvPr id="1947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286067" y="1185257"/>
              <a:ext cx="693946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3452794" y="3357562"/>
            <a:ext cx="114300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6973570" y="285750"/>
            <a:ext cx="3515360" cy="523875"/>
          </a:xfrm>
        </p:spPr>
        <p:txBody>
          <a:bodyPr/>
          <a:lstStyle/>
          <a:p>
            <a:pPr>
              <a:defRPr/>
            </a:pPr>
            <a:r>
              <a:t>为什么需要数组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Java</a:t>
            </a:r>
            <a:r>
              <a:rPr lang="zh-CN" altLang="en-US"/>
              <a:t>考试结束后，老师给张浩分配了一项任务，让他计算全班（</a:t>
            </a:r>
            <a:r>
              <a:rPr lang="en-US" altLang="zh-CN"/>
              <a:t>30</a:t>
            </a:r>
            <a:r>
              <a:rPr lang="zh-CN" altLang="en-US"/>
              <a:t>人）的平均分</a:t>
            </a: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381488" y="5715016"/>
            <a:ext cx="2643205" cy="9220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ea typeface="宋体" panose="02010600030101010101" pitchFamily="2" charset="-122"/>
              </a:rPr>
              <a:t>数组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ea typeface="宋体" panose="02010600030101010101" pitchFamily="2" charset="-122"/>
            </a:endParaRPr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2452688" y="4092504"/>
            <a:ext cx="1831800" cy="408130"/>
          </a:xfrm>
          <a:prstGeom prst="wedgeRoundRectCallout">
            <a:avLst>
              <a:gd name="adj1" fmla="val -1313"/>
              <a:gd name="adj2" fmla="val 514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不利于数据处理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 flipV="1">
            <a:off x="3452794" y="4572008"/>
            <a:ext cx="114300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490503" grpId="0" bldLvl="0" animBg="1"/>
      <p:bldP spid="490504" grpId="0" bldLvl="0" animBg="1"/>
      <p:bldP spid="490506" grpId="0" bldLvl="0" animBg="1"/>
      <p:bldP spid="2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70" name="Rectangle 6"/>
          <p:cNvSpPr>
            <a:spLocks noGrp="1" noChangeArrowheads="1"/>
          </p:cNvSpPr>
          <p:nvPr>
            <p:ph type="title"/>
          </p:nvPr>
        </p:nvSpPr>
        <p:spPr>
          <a:xfrm>
            <a:off x="7117715" y="285750"/>
            <a:ext cx="3371215" cy="523875"/>
          </a:xfrm>
        </p:spPr>
        <p:txBody>
          <a:bodyPr/>
          <a:lstStyle/>
          <a:p>
            <a:pPr>
              <a:defRPr/>
            </a:pPr>
            <a:r>
              <a:t>什么是数组</a:t>
            </a:r>
            <a:r>
              <a:rPr lang="en-US" altLang="zh-CN"/>
              <a:t>2-1</a:t>
            </a:r>
            <a:endParaRPr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数组是一个变量，存储相同数据类型的一组数据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0485" name="Rectangle 8"/>
          <p:cNvSpPr>
            <a:spLocks noChangeArrowheads="1"/>
          </p:cNvSpPr>
          <p:nvPr/>
        </p:nvSpPr>
        <p:spPr bwMode="auto">
          <a:xfrm>
            <a:off x="1524000" y="2430463"/>
            <a:ext cx="309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1" name="Object 2"/>
          <p:cNvGraphicFramePr>
            <a:graphicFrameLocks noChangeAspect="1"/>
          </p:cNvGraphicFramePr>
          <p:nvPr/>
        </p:nvGraphicFramePr>
        <p:xfrm>
          <a:off x="3881438" y="2208213"/>
          <a:ext cx="5429250" cy="264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Visio" r:id="rId1" imgW="4851400" imgH="2184400" progId="Visio.Drawing.11">
                  <p:embed/>
                </p:oleObj>
              </mc:Choice>
              <mc:Fallback>
                <p:oleObj name="Visio" r:id="rId1" imgW="4851400" imgH="2184400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2208213"/>
                        <a:ext cx="5429250" cy="2649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 bwMode="auto">
          <a:xfrm>
            <a:off x="3287713" y="5003800"/>
            <a:ext cx="6586537" cy="863600"/>
            <a:chOff x="1763713" y="5003800"/>
            <a:chExt cx="6586537" cy="863600"/>
          </a:xfrm>
        </p:grpSpPr>
        <p:sp>
          <p:nvSpPr>
            <p:cNvPr id="497675" name="AutoShape 11"/>
            <p:cNvSpPr>
              <a:spLocks noChangeArrowheads="1"/>
            </p:cNvSpPr>
            <p:nvPr/>
          </p:nvSpPr>
          <p:spPr bwMode="auto">
            <a:xfrm>
              <a:off x="1763713" y="5157788"/>
              <a:ext cx="6586537" cy="70961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声明一个变量就是在内存空间划出一块合适的空间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声明一个数组就是在内存空间划出一串连续的空间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20490" name="AutoShape 4"/>
            <p:cNvSpPr>
              <a:spLocks noChangeArrowheads="1"/>
            </p:cNvSpPr>
            <p:nvPr/>
          </p:nvSpPr>
          <p:spPr bwMode="gray">
            <a:xfrm>
              <a:off x="7931150" y="5003800"/>
              <a:ext cx="357188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7103110" y="285750"/>
            <a:ext cx="3385820" cy="523875"/>
          </a:xfrm>
        </p:spPr>
        <p:txBody>
          <a:bodyPr/>
          <a:lstStyle/>
          <a:p>
            <a:pPr>
              <a:defRPr/>
            </a:pPr>
            <a:r>
              <a:t>什么是数组</a:t>
            </a:r>
            <a:r>
              <a:rPr lang="en-US" altLang="zh-CN"/>
              <a:t>2-2</a:t>
            </a:r>
            <a:endParaRPr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数组基本要素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标识符：数组的名称，用于区分不同的数组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数组元素：向数组中存放的数据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元素下标：对数组元素进行编号，从</a:t>
            </a:r>
            <a:r>
              <a:rPr lang="en-US" altLang="zh-CN" dirty="0"/>
              <a:t>0</a:t>
            </a:r>
            <a:r>
              <a:rPr lang="zh-CN" altLang="en-US" dirty="0"/>
              <a:t>开始，数组中的每个元素都可以通过下标来访问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元素类型：数组元素的数据类型  </a:t>
            </a:r>
            <a:endParaRPr lang="zh-CN" altLang="en-US" dirty="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5" name="Object 2"/>
          <p:cNvGraphicFramePr>
            <a:graphicFrameLocks noChangeAspect="1"/>
          </p:cNvGraphicFramePr>
          <p:nvPr/>
        </p:nvGraphicFramePr>
        <p:xfrm>
          <a:off x="3024188" y="3968750"/>
          <a:ext cx="5429250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Visio" r:id="rId1" imgW="4267200" imgH="1714500" progId="Visio.Drawing.11">
                  <p:embed/>
                </p:oleObj>
              </mc:Choice>
              <mc:Fallback>
                <p:oleObj name="Visio" r:id="rId1" imgW="4267200" imgH="1714500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3968750"/>
                        <a:ext cx="5429250" cy="217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 bwMode="auto">
          <a:xfrm>
            <a:off x="3595688" y="5948363"/>
            <a:ext cx="4714875" cy="623887"/>
            <a:chOff x="2071688" y="5948363"/>
            <a:chExt cx="4714875" cy="623887"/>
          </a:xfrm>
        </p:grpSpPr>
        <p:sp>
          <p:nvSpPr>
            <p:cNvPr id="7" name="AutoShape 11"/>
            <p:cNvSpPr>
              <a:spLocks noChangeArrowheads="1"/>
            </p:cNvSpPr>
            <p:nvPr/>
          </p:nvSpPr>
          <p:spPr bwMode="auto">
            <a:xfrm>
              <a:off x="2071688" y="6072188"/>
              <a:ext cx="4714875" cy="50006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数组长度固定不变，避免数组越界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21513" name="AutoShape 4"/>
            <p:cNvSpPr>
              <a:spLocks noChangeArrowheads="1"/>
            </p:cNvSpPr>
            <p:nvPr/>
          </p:nvSpPr>
          <p:spPr bwMode="gray">
            <a:xfrm>
              <a:off x="6361113" y="5948363"/>
              <a:ext cx="357187" cy="3603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25" name="Rectangle 17"/>
          <p:cNvSpPr>
            <a:spLocks noGrp="1" noChangeArrowheads="1"/>
          </p:cNvSpPr>
          <p:nvPr>
            <p:ph type="title"/>
          </p:nvPr>
        </p:nvSpPr>
        <p:spPr>
          <a:xfrm>
            <a:off x="9306560" y="285750"/>
            <a:ext cx="1182370" cy="523875"/>
          </a:xfrm>
        </p:spPr>
        <p:txBody>
          <a:bodyPr/>
          <a:lstStyle/>
          <a:p>
            <a:pPr>
              <a:defRPr/>
            </a:pPr>
            <a:r>
              <a:t>小结</a:t>
            </a:r>
            <a:endParaRPr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使用数组的好处是什么？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下列哪组数据能存储在数组中？数组的类型是什么？ 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“刘星”，“夏雨”，“夏雪”</a:t>
            </a:r>
            <a:endParaRPr lang="zh-CN" altLang="en-US" dirty="0"/>
          </a:p>
          <a:p>
            <a:pPr lvl="1">
              <a:defRPr/>
            </a:pP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98</a:t>
            </a:r>
            <a:r>
              <a:rPr lang="zh-CN" altLang="en-US" dirty="0"/>
              <a:t>，“</a:t>
            </a:r>
            <a:r>
              <a:rPr lang="en-US" altLang="zh-CN" dirty="0"/>
              <a:t>c”</a:t>
            </a:r>
            <a:r>
              <a:rPr lang="zh-CN" altLang="en-US" dirty="0"/>
              <a:t>，</a:t>
            </a:r>
            <a:r>
              <a:rPr lang="en-US" altLang="zh-CN" dirty="0"/>
              <a:t>23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98.1</a:t>
            </a:r>
            <a:r>
              <a:rPr lang="zh-CN" altLang="en-US" dirty="0"/>
              <a:t>，</a:t>
            </a:r>
            <a:r>
              <a:rPr lang="en-US" altLang="zh-CN" dirty="0"/>
              <a:t>341.2</a:t>
            </a:r>
            <a:r>
              <a:rPr lang="zh-CN" altLang="en-US" dirty="0"/>
              <a:t>，</a:t>
            </a:r>
            <a:r>
              <a:rPr lang="en-US" altLang="zh-CN" dirty="0"/>
              <a:t>34.3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03822" name="AutoShape 14"/>
          <p:cNvSpPr>
            <a:spLocks noChangeArrowheads="1"/>
          </p:cNvSpPr>
          <p:nvPr/>
        </p:nvSpPr>
        <p:spPr bwMode="auto">
          <a:xfrm>
            <a:off x="9072563" y="3977252"/>
            <a:ext cx="1176480" cy="408130"/>
          </a:xfrm>
          <a:prstGeom prst="wedgeRoundRectCallout">
            <a:avLst>
              <a:gd name="adj1" fmla="val 902"/>
              <a:gd name="adj2" fmla="val -5336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String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型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3823" name="AutoShape 15"/>
          <p:cNvSpPr>
            <a:spLocks noChangeArrowheads="1"/>
          </p:cNvSpPr>
          <p:nvPr/>
        </p:nvSpPr>
        <p:spPr bwMode="auto">
          <a:xfrm>
            <a:off x="6381750" y="5244077"/>
            <a:ext cx="1265380" cy="408130"/>
          </a:xfrm>
          <a:prstGeom prst="wedgeRoundRectCallout">
            <a:avLst>
              <a:gd name="adj1" fmla="val -17378"/>
              <a:gd name="adj2" fmla="val -4828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double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型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2535" name="组合 16"/>
          <p:cNvGrpSpPr/>
          <p:nvPr/>
        </p:nvGrpSpPr>
        <p:grpSpPr bwMode="auto">
          <a:xfrm>
            <a:off x="1636713" y="857250"/>
            <a:ext cx="950595" cy="430213"/>
            <a:chOff x="3643306" y="2500357"/>
            <a:chExt cx="950498" cy="430730"/>
          </a:xfrm>
        </p:grpSpPr>
        <p:pic>
          <p:nvPicPr>
            <p:cNvPr id="22548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900455" y="2501947"/>
              <a:ext cx="693349" cy="39925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0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415" y="3427730"/>
            <a:ext cx="65722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558" y="4524058"/>
            <a:ext cx="65722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558" y="4077970"/>
            <a:ext cx="534987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Line 12"/>
          <p:cNvSpPr>
            <a:spLocks noChangeShapeType="1"/>
          </p:cNvSpPr>
          <p:nvPr/>
        </p:nvSpPr>
        <p:spPr bwMode="auto">
          <a:xfrm flipH="1" flipV="1">
            <a:off x="6238876" y="4959175"/>
            <a:ext cx="285752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 flipV="1">
            <a:off x="8572513" y="3835218"/>
            <a:ext cx="500066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3216275" y="5697538"/>
            <a:ext cx="5237163" cy="830262"/>
            <a:chOff x="1692275" y="5697538"/>
            <a:chExt cx="5237163" cy="830262"/>
          </a:xfrm>
        </p:grpSpPr>
        <p:sp>
          <p:nvSpPr>
            <p:cNvPr id="503812" name="AutoShape 4"/>
            <p:cNvSpPr>
              <a:spLocks noChangeArrowheads="1"/>
            </p:cNvSpPr>
            <p:nvPr/>
          </p:nvSpPr>
          <p:spPr bwMode="gray">
            <a:xfrm>
              <a:off x="1692275" y="5876925"/>
              <a:ext cx="5237163" cy="650875"/>
            </a:xfrm>
            <a:prstGeom prst="roundRect">
              <a:avLst>
                <a:gd name="adj" fmla="val 37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数组中的所有元素必须属于相同的数据类型      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22547" name="AutoShape 4"/>
            <p:cNvSpPr>
              <a:spLocks noChangeArrowheads="1"/>
            </p:cNvSpPr>
            <p:nvPr/>
          </p:nvSpPr>
          <p:spPr bwMode="gray">
            <a:xfrm>
              <a:off x="6500813" y="5697538"/>
              <a:ext cx="357187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22" grpId="0" bldLvl="0" animBg="1"/>
      <p:bldP spid="50382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2325688" y="1357313"/>
            <a:ext cx="6913562" cy="39782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latin typeface="+mn-lt"/>
                <a:ea typeface="微软雅黑" panose="020B0503020204020204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latin typeface="+mn-lt"/>
                <a:ea typeface="微软雅黑" panose="020B0503020204020204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GB" dirty="0"/>
              <a:t>使用数组四步走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GB" dirty="0"/>
              <a:t>声明数组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GB" dirty="0"/>
              <a:t>分配空间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GB" dirty="0"/>
              <a:t>赋值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GB" dirty="0"/>
              <a:t>处理数据</a:t>
            </a:r>
            <a:endParaRPr lang="zh-CN" altLang="en-GB" dirty="0"/>
          </a:p>
          <a:p>
            <a:pPr lvl="1">
              <a:defRPr/>
            </a:pPr>
            <a:endParaRPr lang="zh-CN" altLang="en-GB" dirty="0"/>
          </a:p>
          <a:p>
            <a:pPr lvl="1">
              <a:defRPr/>
            </a:pPr>
            <a:endParaRPr lang="zh-CN" altLang="en-GB" dirty="0"/>
          </a:p>
        </p:txBody>
      </p:sp>
      <p:sp>
        <p:nvSpPr>
          <p:cNvPr id="506885" name="AutoShape 5"/>
          <p:cNvSpPr>
            <a:spLocks noChangeArrowheads="1"/>
          </p:cNvSpPr>
          <p:nvPr/>
        </p:nvSpPr>
        <p:spPr bwMode="auto">
          <a:xfrm>
            <a:off x="4727575" y="2424113"/>
            <a:ext cx="3379788" cy="4508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 ] a;      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6886" name="AutoShape 6"/>
          <p:cNvSpPr>
            <a:spLocks noChangeArrowheads="1"/>
          </p:cNvSpPr>
          <p:nvPr/>
        </p:nvSpPr>
        <p:spPr bwMode="auto">
          <a:xfrm>
            <a:off x="4727575" y="3276605"/>
            <a:ext cx="3379787" cy="451812"/>
          </a:xfrm>
          <a:prstGeom prst="roundRect">
            <a:avLst>
              <a:gd name="adj" fmla="val 36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a =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new</a:t>
            </a:r>
            <a:r>
              <a:rPr lang="en-US" altLang="zh-CN" b="1" dirty="0" err="1">
                <a:solidFill>
                  <a:srgbClr val="3333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int[5];      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6887" name="AutoShape 7"/>
          <p:cNvSpPr>
            <a:spLocks noChangeArrowheads="1"/>
          </p:cNvSpPr>
          <p:nvPr/>
        </p:nvSpPr>
        <p:spPr bwMode="auto">
          <a:xfrm>
            <a:off x="4727575" y="4129097"/>
            <a:ext cx="3379788" cy="4508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a [0] = 8;      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6888" name="AutoShape 8"/>
          <p:cNvSpPr>
            <a:spLocks noChangeArrowheads="1"/>
          </p:cNvSpPr>
          <p:nvPr/>
        </p:nvSpPr>
        <p:spPr bwMode="auto">
          <a:xfrm>
            <a:off x="4727575" y="4943488"/>
            <a:ext cx="3379788" cy="4508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a [0] = a[0] * 10;      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06911" name="Group 31"/>
          <p:cNvGraphicFramePr>
            <a:graphicFrameLocks noGrp="1"/>
          </p:cNvGraphicFramePr>
          <p:nvPr/>
        </p:nvGraphicFramePr>
        <p:xfrm>
          <a:off x="9324975" y="2701925"/>
          <a:ext cx="1007745" cy="2638426"/>
        </p:xfrm>
        <a:graphic>
          <a:graphicData uri="http://schemas.openxmlformats.org/drawingml/2006/table">
            <a:tbl>
              <a:tblPr/>
              <a:tblGrid>
                <a:gridCol w="100774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6903" name="Text Box 23"/>
          <p:cNvSpPr txBox="1">
            <a:spLocks noChangeArrowheads="1"/>
          </p:cNvSpPr>
          <p:nvPr/>
        </p:nvSpPr>
        <p:spPr bwMode="auto">
          <a:xfrm>
            <a:off x="9685338" y="5294313"/>
            <a:ext cx="43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a</a:t>
            </a:r>
            <a:endParaRPr lang="en-US" altLang="zh-CN" b="1"/>
          </a:p>
        </p:txBody>
      </p:sp>
      <p:sp>
        <p:nvSpPr>
          <p:cNvPr id="506904" name="Text Box 24"/>
          <p:cNvSpPr txBox="1">
            <a:spLocks noChangeArrowheads="1"/>
          </p:cNvSpPr>
          <p:nvPr/>
        </p:nvSpPr>
        <p:spPr bwMode="auto">
          <a:xfrm>
            <a:off x="9612313" y="4862513"/>
            <a:ext cx="576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8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506905" name="Text Box 25"/>
          <p:cNvSpPr txBox="1">
            <a:spLocks noChangeArrowheads="1"/>
          </p:cNvSpPr>
          <p:nvPr/>
        </p:nvSpPr>
        <p:spPr bwMode="auto">
          <a:xfrm>
            <a:off x="9612313" y="4862513"/>
            <a:ext cx="865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</a:rPr>
              <a:t>80</a:t>
            </a:r>
            <a:endParaRPr lang="en-US" altLang="zh-CN" b="1">
              <a:solidFill>
                <a:srgbClr val="3333FF"/>
              </a:solidFill>
            </a:endParaRPr>
          </a:p>
        </p:txBody>
      </p:sp>
      <p:sp>
        <p:nvSpPr>
          <p:cNvPr id="506906" name="Text Box 26"/>
          <p:cNvSpPr txBox="1">
            <a:spLocks noChangeArrowheads="1"/>
          </p:cNvSpPr>
          <p:nvPr/>
        </p:nvSpPr>
        <p:spPr bwMode="auto">
          <a:xfrm>
            <a:off x="8459788" y="4862513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a[0]</a:t>
            </a:r>
            <a:endParaRPr lang="en-US" altLang="zh-CN" b="1"/>
          </a:p>
        </p:txBody>
      </p:sp>
      <p:sp>
        <p:nvSpPr>
          <p:cNvPr id="506907" name="Line 27"/>
          <p:cNvSpPr>
            <a:spLocks noChangeShapeType="1"/>
          </p:cNvSpPr>
          <p:nvPr/>
        </p:nvSpPr>
        <p:spPr bwMode="auto">
          <a:xfrm>
            <a:off x="9036050" y="5078413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350125" y="285750"/>
            <a:ext cx="3126740" cy="523875"/>
          </a:xfrm>
        </p:spPr>
        <p:txBody>
          <a:bodyPr/>
          <a:lstStyle/>
          <a:p>
            <a:pPr>
              <a:defRPr/>
            </a:pPr>
            <a:r>
              <a:t>如何使用数组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6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5" grpId="0" bldLvl="0" animBg="1"/>
      <p:bldP spid="506886" grpId="0" bldLvl="0" animBg="1"/>
      <p:bldP spid="506887" grpId="0" bldLvl="0" animBg="1"/>
      <p:bldP spid="506888" grpId="0" bldLvl="0" animBg="1"/>
      <p:bldP spid="506903" grpId="0"/>
      <p:bldP spid="506904" grpId="0"/>
      <p:bldP spid="506904" grpId="1"/>
      <p:bldP spid="506906" grpId="0"/>
      <p:bldP spid="506907" grpId="0" bldLvl="0" animBg="1"/>
    </p:bldLst>
  </p:timing>
</p:sld>
</file>

<file path=ppt/tags/tag1.xml><?xml version="1.0" encoding="utf-8"?>
<p:tagLst xmlns:p="http://schemas.openxmlformats.org/presentationml/2006/main">
  <p:tag name="KSO_WPP_MARK_KEY" val="83ce4bbf-9079-4d8d-9dea-f5cd0b3b4586"/>
  <p:tag name="COMMONDATA" val="eyJoZGlkIjoiZTA4NzIyN2MxYTlmMzQ1NGE2MjU5NWRkMjhlOGMxYTAifQ=="/>
</p:tagLst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5814</Words>
  <Application>WPS 演示</Application>
  <PresentationFormat>宽屏</PresentationFormat>
  <Paragraphs>744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36</vt:i4>
      </vt:variant>
    </vt:vector>
  </HeadingPairs>
  <TitlesOfParts>
    <vt:vector size="60" baseType="lpstr">
      <vt:lpstr>Arial</vt:lpstr>
      <vt:lpstr>宋体</vt:lpstr>
      <vt:lpstr>Wingdings</vt:lpstr>
      <vt:lpstr>Calibri</vt:lpstr>
      <vt:lpstr>微软雅黑</vt:lpstr>
      <vt:lpstr>Wingdings</vt:lpstr>
      <vt:lpstr>黑体</vt:lpstr>
      <vt:lpstr>Arial</vt:lpstr>
      <vt:lpstr>Times New Roman</vt:lpstr>
      <vt:lpstr>楷体_GB2312</vt:lpstr>
      <vt:lpstr>新宋体</vt:lpstr>
      <vt:lpstr>楷体_GB2312</vt:lpstr>
      <vt:lpstr>Tahoma</vt:lpstr>
      <vt:lpstr>Arial Unicode MS</vt:lpstr>
      <vt:lpstr>Arial Narrow</vt:lpstr>
      <vt:lpstr>Office 主题_2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第七章  数组</vt:lpstr>
      <vt:lpstr>预习检查</vt:lpstr>
      <vt:lpstr>回顾与作业点评</vt:lpstr>
      <vt:lpstr>本章目标</vt:lpstr>
      <vt:lpstr>为什么需要数组</vt:lpstr>
      <vt:lpstr>什么是数组2-1</vt:lpstr>
      <vt:lpstr>什么是数组2-2</vt:lpstr>
      <vt:lpstr>小结</vt:lpstr>
      <vt:lpstr>如何使用数组</vt:lpstr>
      <vt:lpstr>声明数组</vt:lpstr>
      <vt:lpstr>分配空间</vt:lpstr>
      <vt:lpstr>数组赋值 2-1</vt:lpstr>
      <vt:lpstr>数组赋值 2-2</vt:lpstr>
      <vt:lpstr>处理数据</vt:lpstr>
      <vt:lpstr>使用数组求平均分</vt:lpstr>
      <vt:lpstr>常见错误3-1</vt:lpstr>
      <vt:lpstr>常见错误3-2</vt:lpstr>
      <vt:lpstr>常见错误3-3</vt:lpstr>
      <vt:lpstr>小结</vt:lpstr>
      <vt:lpstr>学员操作—显示商品名称2-1</vt:lpstr>
      <vt:lpstr>学员操作—显示商品名称2-2</vt:lpstr>
      <vt:lpstr>学员操作—购物金额结算 </vt:lpstr>
      <vt:lpstr>共性问题集中讲解</vt:lpstr>
      <vt:lpstr>数组排序2-1</vt:lpstr>
      <vt:lpstr>数组排序2-2</vt:lpstr>
      <vt:lpstr>Arrays类</vt:lpstr>
      <vt:lpstr>求最大值3-1</vt:lpstr>
      <vt:lpstr>求最大值3-2</vt:lpstr>
      <vt:lpstr>求最大值3-3</vt:lpstr>
      <vt:lpstr>插入算法 2-1</vt:lpstr>
      <vt:lpstr>插入算法 2-2</vt:lpstr>
      <vt:lpstr>学员操作—字符逆序输出</vt:lpstr>
      <vt:lpstr>学员操作—向有序序列中插入字符</vt:lpstr>
      <vt:lpstr>学员操作—求最低价格</vt:lpstr>
      <vt:lpstr>共性问题集中讲解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张辉</cp:lastModifiedBy>
  <cp:revision>53</cp:revision>
  <dcterms:created xsi:type="dcterms:W3CDTF">2017-10-12T07:19:00Z</dcterms:created>
  <dcterms:modified xsi:type="dcterms:W3CDTF">2022-07-11T05:39:05Z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CEDDA438BF3C4FB5AF78EB64517B4AA3</vt:lpwstr>
  </property>
</Properties>
</file>