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7E371-427A-4BC6-AF9B-F98486508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F021-3720-46E4-99F4-E828B1D059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6449E-43F1-4EB4-B085-1558A0E632D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技术顾问分析使用面向对象思维方式实现的过程，并强调这样做的好处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C7782-7DCB-4B7A-AAF7-6A84C951BB1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83D29-DF20-4168-896C-14E387F585D8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78D339-B50D-4F26-B1B9-FC9A4EBF32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1CC465-18B7-47DB-AAA7-08833368D16F}" type="slidenum">
              <a:rPr lang="zh-CN" altLang="en-US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MyEclipse</a:t>
            </a:r>
            <a:r>
              <a:rPr lang="zh-CN" altLang="en-US"/>
              <a:t>环境中讲解常见错误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56AB4-C67E-4262-859B-B5D404DED3F1}" type="slidenum">
              <a:rPr lang="zh-CN" altLang="en-US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结合示例说明面向对象编程的好处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7410-DF6E-4378-91F8-2FF37AE1F0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、通过分析学员熟悉的</a:t>
            </a:r>
            <a:r>
              <a:rPr lang="en-US" altLang="zh-CN"/>
              <a:t>Windows</a:t>
            </a:r>
            <a:r>
              <a:rPr lang="zh-CN" altLang="en-US"/>
              <a:t>组织文件的方式，提出问题，引出包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、前面的学习过程中，学员对包的使用已经不陌生了，本章总结其概念、用法，这部分内容的讲解时间不超过</a:t>
            </a:r>
            <a:r>
              <a:rPr lang="en-US" altLang="zh-CN"/>
              <a:t>15</a:t>
            </a:r>
            <a:r>
              <a:rPr lang="zh-CN" altLang="en-US"/>
              <a:t>分钟。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53E753-FF55-4BD6-BDDF-60129E4AC4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75FA9-FC18-4BC7-BB77-82889DBCCB69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展示以前创建的项目，所有的</a:t>
            </a:r>
            <a:r>
              <a:rPr lang="en-US" altLang="zh-CN"/>
              <a:t>java</a:t>
            </a:r>
            <a:r>
              <a:rPr lang="zh-CN" altLang="en-US"/>
              <a:t>文档都是在项目文件夹的根目录下，比较乱，不能有重名的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CE562-F1A2-4443-9D95-68534BA9E9E7}" type="slidenum">
              <a:rPr lang="zh-CN" altLang="en-US"/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C7916-0C04-44F4-9D6C-71417D230469}" type="slidenum">
              <a:rPr lang="zh-CN" altLang="en-US"/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MyEclipse</a:t>
            </a:r>
            <a:r>
              <a:rPr lang="zh-CN" altLang="en-US"/>
              <a:t>中现场演示创建包的两种方式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DD1D5-EA1E-47FE-86E5-646C0535CF1F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AF2E91-B127-4F52-9B0E-B90C1E1D387B}" type="slidenum">
              <a:rPr lang="zh-CN" altLang="en-US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AC11-CE07-4EF1-815B-33F5F01574A2}" type="slidenum">
              <a:rPr lang="zh-CN" altLang="en-US"/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1D5EE-04CE-47B7-BAE6-F0176E5ADAFC}" type="slidenum">
              <a:rPr lang="zh-CN" altLang="en-US"/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B75A83-9340-4322-B371-B4ED03204752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首先分析电动狮子玩具，向学员强调用户只需要知道按两个按钮狮子玩具就会“跑”和“叫”，而不需要关注狮子玩具如何实现的“跑”和“叫”，为后面讲解方法及方法调用埋下伏笔（方法定义后可以多次被调用，并且调用者不需要关注方法实现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AutoLion</a:t>
            </a:r>
            <a:r>
              <a:rPr lang="zh-CN" altLang="en-US"/>
              <a:t>类中的方法，认识方法的几个部分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D8698-62CC-4044-8630-940430EC820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分别讲解两种情况。并举例说明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CD991-FE07-4E3F-BBD4-A6C0226252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4B622F-F3E2-4DB7-BA01-A1C26D929C14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BB477-EFEE-493B-985E-FA9ABEA52EAB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PPT</a:t>
            </a:r>
            <a:r>
              <a:rPr lang="zh-CN" altLang="en-US"/>
              <a:t>展示方法调用的两种方式，</a:t>
            </a:r>
            <a:r>
              <a:rPr lang="en-US" altLang="zh-CN"/>
              <a:t>PPT</a:t>
            </a:r>
            <a:r>
              <a:rPr lang="zh-CN" altLang="en-US"/>
              <a:t>上不需要过多讲解每个方法，然后在环境中演示，并使用断点调试的方法，让学员体会程序的执行过程，从而理解方法调用时语句的执行顺序。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33D07-6594-421E-8F50-722FE3AB678E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1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C483C8-39D8-4B55-A220-027DD86003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00" y="238125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881169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类的无参方法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0" y="285751"/>
            <a:ext cx="23606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方法调用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方法是个“黑匣子”，完成某个特定的应用程序功能，并返回结果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方法调用：执行方法中包含的语句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               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auto">
          <a:xfrm>
            <a:off x="3381375" y="2900363"/>
            <a:ext cx="2000250" cy="457200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2308226" y="4389439"/>
            <a:ext cx="7667625" cy="153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ea typeface="微软雅黑" panose="020B0503020204020204" pitchFamily="2" charset="-122"/>
              </a:rPr>
              <a:t>小明过生日，爸爸送他一个电动狮子玩具，编程测试这个狮子能否正常工作            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grpSp>
        <p:nvGrpSpPr>
          <p:cNvPr id="2" name="组合 71"/>
          <p:cNvGrpSpPr/>
          <p:nvPr/>
        </p:nvGrpSpPr>
        <p:grpSpPr bwMode="auto">
          <a:xfrm>
            <a:off x="1595439" y="2900363"/>
            <a:ext cx="1000125" cy="400050"/>
            <a:chOff x="1000100" y="1801286"/>
            <a:chExt cx="1000132" cy="400110"/>
          </a:xfrm>
        </p:grpSpPr>
        <p:pic>
          <p:nvPicPr>
            <p:cNvPr id="2356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72"/>
          <p:cNvGrpSpPr/>
          <p:nvPr/>
        </p:nvGrpSpPr>
        <p:grpSpPr bwMode="auto">
          <a:xfrm>
            <a:off x="1609725" y="3824289"/>
            <a:ext cx="985838" cy="422275"/>
            <a:chOff x="1000100" y="1173499"/>
            <a:chExt cx="986586" cy="422603"/>
          </a:xfrm>
        </p:grpSpPr>
        <p:pic>
          <p:nvPicPr>
            <p:cNvPr id="2356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703" y="285751"/>
            <a:ext cx="2320912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方法调用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0739" name="AutoShape 3"/>
          <p:cNvSpPr>
            <a:spLocks noChangeArrowheads="1"/>
          </p:cNvSpPr>
          <p:nvPr/>
        </p:nvSpPr>
        <p:spPr bwMode="auto">
          <a:xfrm>
            <a:off x="1771651" y="858839"/>
            <a:ext cx="8861425" cy="5687711"/>
          </a:xfrm>
          <a:prstGeom prst="roundRect">
            <a:avLst>
              <a:gd name="adj" fmla="val 16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AutoLion {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String color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黄色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颜色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跑*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public void run(){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正在以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0.1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米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秒的速度向前奔跑。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抢球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*/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dirty="0"/>
              <a:t>   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String robBall(){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String ball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球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return ball;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获得颜色*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public String getColor(){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return color;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显示狮子特性*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public String showLion(){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getColor()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的玩具狮子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!";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5268913" y="1525589"/>
            <a:ext cx="532765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ea typeface="宋体" panose="02010600030101010101" pitchFamily="2" charset="-122"/>
              </a:rPr>
              <a:t>TestLion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public static void </a:t>
            </a:r>
            <a:r>
              <a:rPr lang="en-US" altLang="zh-CN" b="1" dirty="0">
                <a:ea typeface="宋体" panose="02010600030101010101" pitchFamily="2" charset="-122"/>
              </a:rPr>
              <a:t>main(String[ ] </a:t>
            </a:r>
            <a:r>
              <a:rPr lang="en-US" altLang="zh-CN" b="1" dirty="0" err="1"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</a:t>
            </a:r>
            <a:r>
              <a:rPr lang="en-US" altLang="zh-CN" b="1" dirty="0" err="1">
                <a:ea typeface="宋体" panose="02010600030101010101" pitchFamily="2" charset="-122"/>
              </a:rPr>
              <a:t>AutoLion</a:t>
            </a:r>
            <a:r>
              <a:rPr lang="en-US" altLang="zh-CN" b="1" dirty="0">
                <a:ea typeface="宋体" panose="02010600030101010101" pitchFamily="2" charset="-122"/>
              </a:rPr>
              <a:t> lion =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new </a:t>
            </a:r>
            <a:r>
              <a:rPr lang="en-US" altLang="zh-CN" b="1" dirty="0" err="1">
                <a:ea typeface="宋体" panose="02010600030101010101" pitchFamily="2" charset="-122"/>
              </a:rPr>
              <a:t>AutoLion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</a:t>
            </a:r>
            <a:r>
              <a:rPr lang="fr-FR" b="1" dirty="0"/>
              <a:t>String info = </a:t>
            </a:r>
            <a:r>
              <a:rPr lang="en-US" altLang="zh-CN" b="1" dirty="0" err="1">
                <a:ea typeface="宋体" panose="02010600030101010101" pitchFamily="2" charset="-122"/>
              </a:rPr>
              <a:t>lion.showLion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</a:t>
            </a:r>
            <a:r>
              <a:rPr lang="fr-FR" b="1" dirty="0"/>
              <a:t>System.out.println(info);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</a:t>
            </a:r>
            <a:r>
              <a:rPr lang="en-US" altLang="zh-CN" b="1" dirty="0" err="1">
                <a:ea typeface="宋体" panose="02010600030101010101" pitchFamily="2" charset="-122"/>
              </a:rPr>
              <a:t>lion.run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fr-FR" altLang="zh-CN" b="1" dirty="0">
                <a:ea typeface="宋体" panose="02010600030101010101" pitchFamily="2" charset="-122"/>
              </a:rPr>
              <a:t>"</a:t>
            </a:r>
            <a:r>
              <a:rPr lang="zh-CN" altLang="en-US" b="1" dirty="0">
                <a:ea typeface="宋体" panose="02010600030101010101" pitchFamily="2" charset="-122"/>
              </a:rPr>
              <a:t>抢到一个</a:t>
            </a:r>
            <a:r>
              <a:rPr lang="fr-FR" altLang="zh-CN" b="1" dirty="0">
                <a:ea typeface="宋体" panose="02010600030101010101" pitchFamily="2" charset="-122"/>
              </a:rPr>
              <a:t>"+</a:t>
            </a:r>
            <a:endParaRPr lang="fr-FR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fr-FR" altLang="zh-CN" b="1" dirty="0">
                <a:ea typeface="宋体" panose="02010600030101010101" pitchFamily="2" charset="-122"/>
              </a:rPr>
              <a:t>                                             lion.robBall()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auto">
          <a:xfrm>
            <a:off x="5667373" y="4857761"/>
            <a:ext cx="2185987" cy="776287"/>
          </a:xfrm>
          <a:prstGeom prst="wedgeRoundRectCallout">
            <a:avLst>
              <a:gd name="adj1" fmla="val -25395"/>
              <a:gd name="adj2" fmla="val 533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在类的方法中调用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该类另一个方法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452939" y="5643563"/>
            <a:ext cx="1152525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0" name="Rectangle 14"/>
          <p:cNvSpPr>
            <a:spLocks noChangeArrowheads="1"/>
          </p:cNvSpPr>
          <p:nvPr/>
        </p:nvSpPr>
        <p:spPr bwMode="auto">
          <a:xfrm>
            <a:off x="7425221" y="2640013"/>
            <a:ext cx="175418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1" name="Rectangle 15"/>
          <p:cNvSpPr>
            <a:spLocks noChangeArrowheads="1"/>
          </p:cNvSpPr>
          <p:nvPr/>
        </p:nvSpPr>
        <p:spPr bwMode="auto">
          <a:xfrm>
            <a:off x="5953126" y="3354393"/>
            <a:ext cx="12239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8167702" y="4068770"/>
            <a:ext cx="150019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8167703" y="4867290"/>
            <a:ext cx="2143125" cy="776288"/>
          </a:xfrm>
          <a:prstGeom prst="wedgeRoundRectCallout">
            <a:avLst>
              <a:gd name="adj1" fmla="val -25114"/>
              <a:gd name="adj2" fmla="val -494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main()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调用类的方法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5167306" y="5357826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00752" idx="2"/>
          </p:cNvCxnSpPr>
          <p:nvPr/>
        </p:nvCxnSpPr>
        <p:spPr bwMode="auto">
          <a:xfrm rot="16200000" flipH="1">
            <a:off x="8722956" y="4623977"/>
            <a:ext cx="425454" cy="35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4"/>
          <p:cNvGrpSpPr/>
          <p:nvPr/>
        </p:nvGrpSpPr>
        <p:grpSpPr bwMode="auto">
          <a:xfrm>
            <a:off x="3881438" y="6286501"/>
            <a:ext cx="5072062" cy="428625"/>
            <a:chOff x="3143240" y="5143512"/>
            <a:chExt cx="5072117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50061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962399" y="5187962"/>
              <a:ext cx="4248196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：定义并调用狮子类的方法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animBg="1"/>
      <p:bldP spid="500740" grpId="0" animBg="1"/>
      <p:bldP spid="500741" grpId="0" animBg="1"/>
      <p:bldP spid="500742" grpId="0" animBg="1"/>
      <p:bldP spid="500750" grpId="0" animBg="1"/>
      <p:bldP spid="500751" grpId="0" animBg="1"/>
      <p:bldP spid="500752" grpId="0" animBg="1"/>
      <p:bldP spid="5007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6481" y="285751"/>
            <a:ext cx="3092134" cy="523875"/>
          </a:xfrm>
        </p:spPr>
        <p:txBody>
          <a:bodyPr/>
          <a:lstStyle/>
          <a:p>
            <a:pPr>
              <a:defRPr/>
            </a:pPr>
            <a:r>
              <a:rPr dirty="0"/>
              <a:t>方法调用小结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方法之间允许相互调用，不需要知道方法的具体实现，实现重用，提高效率   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095500" y="2428875"/>
          <a:ext cx="8001000" cy="301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12"/>
                <a:gridCol w="3786188"/>
              </a:tblGrid>
              <a:tr h="396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情   况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2476" marR="92476" marT="45725" marB="45725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举   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2476" marR="92476" marT="45725" marB="45725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27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，直接调用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public void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a( ) {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b( );    //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 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，先创建类对象，然后使用“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.”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调用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public void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a( ) {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Teacher t =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new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Teacher( 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t.b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 ); //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类的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1601" y="285751"/>
            <a:ext cx="14970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小结</a:t>
            </a:r>
            <a:endParaRPr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编写电池类（Cell）：</a:t>
            </a:r>
            <a:r>
              <a:rPr lang="zh-CN" altLang="en-US"/>
              <a:t>具有品牌属性，可以续电</a:t>
            </a:r>
            <a:endParaRPr lang="zh-CN" altLang="en-US"/>
          </a:p>
          <a:p>
            <a:pPr>
              <a:defRPr/>
            </a:pPr>
            <a:r>
              <a:rPr lang="zh-CN" altLang="en-US"/>
              <a:t>编写测试类（</a:t>
            </a:r>
            <a:r>
              <a:rPr lang="en-US" altLang="zh-CN"/>
              <a:t>TestCell）</a:t>
            </a:r>
            <a:endParaRPr lang="zh-CN" altLang="en-US"/>
          </a:p>
        </p:txBody>
      </p:sp>
      <p:grpSp>
        <p:nvGrpSpPr>
          <p:cNvPr id="2" name="组合 79"/>
          <p:cNvGrpSpPr/>
          <p:nvPr/>
        </p:nvGrpSpPr>
        <p:grpSpPr bwMode="auto">
          <a:xfrm>
            <a:off x="1595438" y="857250"/>
            <a:ext cx="1503362" cy="400050"/>
            <a:chOff x="6641147" y="5088888"/>
            <a:chExt cx="1502753" cy="400110"/>
          </a:xfrm>
        </p:grpSpPr>
        <p:pic>
          <p:nvPicPr>
            <p:cNvPr id="3072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4595802" y="3000372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电池类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属性：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品牌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续电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计算平均分和总成绩</a:t>
            </a:r>
            <a:r>
              <a:rPr lang="en-US" altLang="zh-CN" dirty="0"/>
              <a:t>2-1</a:t>
            </a:r>
            <a:r>
              <a:rPr dirty="0"/>
              <a:t> </a:t>
            </a:r>
            <a:endParaRPr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方法的定义和调用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从键盘接收三门课分数，计算三门课的平均分和总成绩，编写成绩计算类实现功能 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175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图12.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4075114"/>
            <a:ext cx="2720975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3452813" y="5500689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83073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计算平均分和总成绩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创建类 </a:t>
            </a:r>
            <a:r>
              <a:rPr lang="en-US" altLang="zh-CN" dirty="0" err="1"/>
              <a:t>ScoreCalc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编写方法实现各功能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编写测试类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面向对象编程思想</a:t>
            </a:r>
            <a:endParaRPr lang="zh-CN" altLang="en-US" dirty="0"/>
          </a:p>
        </p:txBody>
      </p:sp>
      <p:grpSp>
        <p:nvGrpSpPr>
          <p:cNvPr id="4" name="组合 7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277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4524376" y="5715001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77" y="285751"/>
            <a:ext cx="5392738" cy="523875"/>
          </a:xfrm>
        </p:spPr>
        <p:txBody>
          <a:bodyPr/>
          <a:lstStyle/>
          <a:p>
            <a:pPr>
              <a:defRPr/>
            </a:pPr>
            <a:r>
              <a:rPr dirty="0"/>
              <a:t>成员变量和局部变量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变量声明的位置决定变量作用域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变量作用域确定可在程序中按变量名访问该变量的区域</a:t>
            </a:r>
            <a:endParaRPr lang="zh-CN" altLang="en-US" dirty="0"/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2782889" y="2924176"/>
            <a:ext cx="7273925" cy="2252663"/>
          </a:xfrm>
          <a:prstGeom prst="roundRect">
            <a:avLst>
              <a:gd name="adj" fmla="val 44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a = 0; a &lt; 4; a++)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("hello"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 ( a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auto">
          <a:xfrm>
            <a:off x="4881563" y="4429126"/>
            <a:ext cx="64770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5953126" y="4071939"/>
            <a:ext cx="1146175" cy="407987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1461" name="AutoShape 5"/>
          <p:cNvSpPr>
            <a:spLocks noChangeArrowheads="1"/>
          </p:cNvSpPr>
          <p:nvPr/>
        </p:nvSpPr>
        <p:spPr bwMode="auto">
          <a:xfrm>
            <a:off x="5095876" y="5143500"/>
            <a:ext cx="2803525" cy="407988"/>
          </a:xfrm>
          <a:prstGeom prst="wedgeRoundRectCallout">
            <a:avLst>
              <a:gd name="adj1" fmla="val -27250"/>
              <a:gd name="adj2" fmla="val -561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的作用域仅在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循环中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H="1">
            <a:off x="5560215" y="4822041"/>
            <a:ext cx="357190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31462" idx="1"/>
          </p:cNvCxnSpPr>
          <p:nvPr/>
        </p:nvCxnSpPr>
        <p:spPr bwMode="auto">
          <a:xfrm flipV="1">
            <a:off x="5453058" y="4276254"/>
            <a:ext cx="500066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/>
      <p:bldP spid="531462" grpId="0" animBg="1"/>
      <p:bldP spid="5314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041" y="285751"/>
            <a:ext cx="5723574" cy="523875"/>
          </a:xfrm>
        </p:spPr>
        <p:txBody>
          <a:bodyPr/>
          <a:lstStyle/>
          <a:p>
            <a:pPr>
              <a:defRPr/>
            </a:pPr>
            <a:r>
              <a:rPr dirty="0"/>
              <a:t>成员变量和局部变量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谁能使用这些变量？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622550" y="1841501"/>
            <a:ext cx="4103688" cy="4587875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084514" y="2441575"/>
            <a:ext cx="3240087" cy="1201738"/>
          </a:xfrm>
          <a:prstGeom prst="roundRect">
            <a:avLst>
              <a:gd name="adj" fmla="val 24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panose="02010600030101010101" pitchFamily="2" charset="-122"/>
              </a:rPr>
              <a:t>变量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ea typeface="宋体" panose="02010600030101010101" pitchFamily="2" charset="-122"/>
              </a:rPr>
              <a:t>类型  变量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ea typeface="宋体" panose="02010600030101010101" pitchFamily="2" charset="-122"/>
              </a:rPr>
              <a:t>；                      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panose="02010600030101010101" pitchFamily="2" charset="-122"/>
              </a:rPr>
              <a:t>变量</a:t>
            </a:r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类型  变量</a:t>
            </a:r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；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panose="02010600030101010101" pitchFamily="2" charset="-122"/>
              </a:rPr>
              <a:t>变量</a:t>
            </a:r>
            <a:r>
              <a:rPr lang="en-US" altLang="zh-CN" b="1" dirty="0">
                <a:ea typeface="宋体" panose="02010600030101010101" pitchFamily="2" charset="-122"/>
              </a:rPr>
              <a:t>3</a:t>
            </a:r>
            <a:r>
              <a:rPr lang="zh-CN" altLang="en-US" b="1" dirty="0">
                <a:ea typeface="宋体" panose="02010600030101010101" pitchFamily="2" charset="-122"/>
              </a:rPr>
              <a:t>类型  变量</a:t>
            </a:r>
            <a:r>
              <a:rPr lang="en-US" altLang="zh-CN" b="1" dirty="0">
                <a:ea typeface="宋体" panose="02010600030101010101" pitchFamily="2" charset="-122"/>
              </a:rPr>
              <a:t>3</a:t>
            </a:r>
            <a:r>
              <a:rPr lang="zh-CN" altLang="en-US" b="1" dirty="0">
                <a:ea typeface="宋体" panose="02010600030101010101" pitchFamily="2" charset="-122"/>
              </a:rPr>
              <a:t>；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84514" y="3857626"/>
            <a:ext cx="3240087" cy="20875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zh-CN" altLang="en-US" b="1" dirty="0">
                <a:ea typeface="宋体" panose="02010600030101010101" pitchFamily="2" charset="-122"/>
              </a:rPr>
              <a:t>返回类型 方法</a:t>
            </a:r>
            <a:r>
              <a:rPr lang="en-US" altLang="zh-CN" b="1" dirty="0">
                <a:ea typeface="宋体" panose="02010600030101010101" pitchFamily="2" charset="-122"/>
              </a:rPr>
              <a:t>1(){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ea typeface="宋体" panose="02010600030101010101" pitchFamily="2" charset="-122"/>
              </a:rPr>
              <a:t>变量</a:t>
            </a:r>
            <a:r>
              <a:rPr lang="en-US" altLang="zh-CN" b="1" dirty="0">
                <a:ea typeface="宋体" panose="02010600030101010101" pitchFamily="2" charset="-122"/>
              </a:rPr>
              <a:t>4</a:t>
            </a:r>
            <a:r>
              <a:rPr lang="zh-CN" altLang="en-US" b="1" dirty="0">
                <a:ea typeface="宋体" panose="02010600030101010101" pitchFamily="2" charset="-122"/>
              </a:rPr>
              <a:t>类型  变量</a:t>
            </a:r>
            <a:r>
              <a:rPr lang="en-US" altLang="zh-CN" b="1" dirty="0">
                <a:ea typeface="宋体" panose="02010600030101010101" pitchFamily="2" charset="-122"/>
              </a:rPr>
              <a:t>4;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public </a:t>
            </a:r>
            <a:r>
              <a:rPr lang="zh-CN" altLang="en-US" b="1" dirty="0">
                <a:ea typeface="宋体" panose="02010600030101010101" pitchFamily="2" charset="-122"/>
              </a:rPr>
              <a:t>返回类型 方法</a:t>
            </a:r>
            <a:r>
              <a:rPr lang="en-US" altLang="zh-CN" b="1" dirty="0">
                <a:ea typeface="宋体" panose="02010600030101010101" pitchFamily="2" charset="-122"/>
              </a:rPr>
              <a:t>2(){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ea typeface="宋体" panose="02010600030101010101" pitchFamily="2" charset="-122"/>
              </a:rPr>
              <a:t>变量</a:t>
            </a:r>
            <a:r>
              <a:rPr lang="en-US" altLang="zh-CN" b="1" dirty="0">
                <a:ea typeface="宋体" panose="02010600030101010101" pitchFamily="2" charset="-122"/>
              </a:rPr>
              <a:t>5</a:t>
            </a:r>
            <a:r>
              <a:rPr lang="zh-CN" altLang="en-US" b="1" dirty="0">
                <a:ea typeface="宋体" panose="02010600030101010101" pitchFamily="2" charset="-122"/>
              </a:rPr>
              <a:t>类型   变量</a:t>
            </a:r>
            <a:r>
              <a:rPr lang="en-US" altLang="zh-CN" b="1" dirty="0">
                <a:ea typeface="宋体" panose="02010600030101010101" pitchFamily="2" charset="-122"/>
              </a:rPr>
              <a:t>5</a:t>
            </a:r>
            <a:r>
              <a:rPr lang="zh-CN" altLang="en-US" b="1" dirty="0">
                <a:ea typeface="宋体" panose="02010600030101010101" pitchFamily="2" charset="-122"/>
              </a:rPr>
              <a:t>；                      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5848" name="AutoShape 6"/>
          <p:cNvSpPr>
            <a:spLocks noChangeArrowheads="1"/>
          </p:cNvSpPr>
          <p:nvPr/>
        </p:nvSpPr>
        <p:spPr bwMode="auto">
          <a:xfrm>
            <a:off x="2678114" y="2041526"/>
            <a:ext cx="4135437" cy="40862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public class AutoLion{ 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35849" name="AutoShape 7"/>
          <p:cNvSpPr>
            <a:spLocks noChangeArrowheads="1"/>
          </p:cNvSpPr>
          <p:nvPr/>
        </p:nvSpPr>
        <p:spPr bwMode="auto">
          <a:xfrm>
            <a:off x="2751138" y="6000751"/>
            <a:ext cx="3846512" cy="40862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} 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953376" y="2646364"/>
            <a:ext cx="2428875" cy="782637"/>
          </a:xfrm>
          <a:prstGeom prst="roundRect">
            <a:avLst>
              <a:gd name="adj" fmla="val 1796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AutoLion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类的方法，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其他类的方法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7953376" y="4184333"/>
            <a:ext cx="845475" cy="437198"/>
          </a:xfrm>
          <a:prstGeom prst="roundRect">
            <a:avLst>
              <a:gd name="adj" fmla="val 2782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953376" y="5264150"/>
            <a:ext cx="860425" cy="450850"/>
          </a:xfrm>
          <a:prstGeom prst="roundRect">
            <a:avLst>
              <a:gd name="adj" fmla="val 3195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370638" y="2711451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成员变量 </a:t>
            </a:r>
            <a:endParaRPr lang="zh-CN" altLang="en-US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299200" y="4068764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局部变量 </a:t>
            </a:r>
            <a:endParaRPr lang="zh-CN" altLang="en-US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299200" y="5140326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局部变量</a:t>
            </a:r>
            <a:endParaRPr lang="zh-CN" altLang="en-US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299692" y="553500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372716" y="315382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371130" y="446343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72"/>
          <p:cNvGrpSpPr/>
          <p:nvPr/>
        </p:nvGrpSpPr>
        <p:grpSpPr bwMode="auto">
          <a:xfrm>
            <a:off x="1622426" y="871539"/>
            <a:ext cx="987425" cy="422275"/>
            <a:chOff x="1000100" y="1173499"/>
            <a:chExt cx="986586" cy="422603"/>
          </a:xfrm>
        </p:grpSpPr>
        <p:pic>
          <p:nvPicPr>
            <p:cNvPr id="3586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285607" y="1184620"/>
              <a:ext cx="70107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287521" y="285751"/>
            <a:ext cx="620109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成员变量和局部变量的区别</a:t>
            </a:r>
            <a:endParaRPr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作用域不同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局部变量的作用域仅限于定义它的方法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成员变量的作用域在整个类内部都是可见的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初始值不同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Java</a:t>
            </a:r>
            <a:r>
              <a:rPr lang="zh-CN" altLang="en-US" dirty="0"/>
              <a:t>会给成员变量一个初始值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Java</a:t>
            </a:r>
            <a:r>
              <a:rPr lang="zh-CN" altLang="en-US" dirty="0"/>
              <a:t>不会给局部变量赋予初始值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3167064" y="5572126"/>
            <a:ext cx="5500687" cy="7651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在同一个类中，成员变量和局部变量同名时，局部变量具有更高的优先级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3167064" y="4572001"/>
            <a:ext cx="5545137" cy="765175"/>
          </a:xfrm>
          <a:prstGeom prst="roundRect">
            <a:avLst>
              <a:gd name="adj" fmla="val 775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在同一个方法中，不允许有同名局部变量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在不同的方法中，可以有同名局部变量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" name="组合 68"/>
          <p:cNvGrpSpPr/>
          <p:nvPr/>
        </p:nvGrpSpPr>
        <p:grpSpPr bwMode="auto">
          <a:xfrm>
            <a:off x="1609726" y="4229100"/>
            <a:ext cx="1057275" cy="414338"/>
            <a:chOff x="1000100" y="3950459"/>
            <a:chExt cx="1058023" cy="414475"/>
          </a:xfrm>
        </p:grpSpPr>
        <p:pic>
          <p:nvPicPr>
            <p:cNvPr id="3687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57541" y="3958400"/>
              <a:ext cx="70058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872" name="AutoShape 4"/>
          <p:cNvSpPr>
            <a:spLocks noChangeArrowheads="1"/>
          </p:cNvSpPr>
          <p:nvPr/>
        </p:nvSpPr>
        <p:spPr bwMode="gray">
          <a:xfrm>
            <a:off x="8310564" y="4437064"/>
            <a:ext cx="357187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6873" name="AutoShape 4"/>
          <p:cNvSpPr>
            <a:spLocks noChangeArrowheads="1"/>
          </p:cNvSpPr>
          <p:nvPr/>
        </p:nvSpPr>
        <p:spPr bwMode="gray">
          <a:xfrm>
            <a:off x="8331200" y="5373688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6872" grpId="0" animBg="1"/>
      <p:bldP spid="368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AutoShape 2"/>
          <p:cNvSpPr>
            <a:spLocks noChangeArrowheads="1"/>
          </p:cNvSpPr>
          <p:nvPr/>
        </p:nvSpPr>
        <p:spPr bwMode="auto">
          <a:xfrm>
            <a:off x="2513014" y="1522414"/>
            <a:ext cx="6511925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int score1 = 88;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int score2 = 98;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calcAvg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int avg = (score1 + score2)/2;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public void showAvg(){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平均分是：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avg);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6881813" y="4071939"/>
            <a:ext cx="500062" cy="3571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title"/>
          </p:nvPr>
        </p:nvSpPr>
        <p:spPr>
          <a:xfrm>
            <a:off x="8135938" y="285751"/>
            <a:ext cx="2352675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常见错误</a:t>
            </a:r>
            <a:endParaRPr dirty="0"/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gray">
          <a:xfrm>
            <a:off x="3167064" y="5715000"/>
            <a:ext cx="4968875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局部变量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avg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的作用域仅限于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calcAvg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()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" name="组合 77"/>
          <p:cNvGrpSpPr/>
          <p:nvPr/>
        </p:nvGrpSpPr>
        <p:grpSpPr bwMode="auto">
          <a:xfrm>
            <a:off x="1625601" y="857250"/>
            <a:ext cx="1470025" cy="400050"/>
            <a:chOff x="2962268" y="5103147"/>
            <a:chExt cx="1469411" cy="400110"/>
          </a:xfrm>
        </p:grpSpPr>
        <p:pic>
          <p:nvPicPr>
            <p:cNvPr id="3790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67064" y="3000375"/>
            <a:ext cx="3286125" cy="3571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68"/>
          <p:cNvGrpSpPr/>
          <p:nvPr/>
        </p:nvGrpSpPr>
        <p:grpSpPr bwMode="auto">
          <a:xfrm>
            <a:off x="1609726" y="5586414"/>
            <a:ext cx="1057275" cy="414337"/>
            <a:chOff x="1000100" y="3950459"/>
            <a:chExt cx="1058023" cy="414475"/>
          </a:xfrm>
        </p:grpSpPr>
        <p:pic>
          <p:nvPicPr>
            <p:cNvPr id="3789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898" name="AutoShape 4"/>
          <p:cNvSpPr>
            <a:spLocks noChangeArrowheads="1"/>
          </p:cNvSpPr>
          <p:nvPr/>
        </p:nvSpPr>
        <p:spPr bwMode="gray">
          <a:xfrm>
            <a:off x="7778750" y="5535614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40" grpId="0" animBg="1"/>
      <p:bldP spid="526344" grpId="0" animBg="1"/>
      <p:bldP spid="10" grpId="0" animBg="1"/>
      <p:bldP spid="378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49920" y="285751"/>
            <a:ext cx="223869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预习检查</a:t>
            </a:r>
            <a:endParaRPr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marL="457200" indent="-457200"/>
            <a:r>
              <a:rPr lang="zh-CN" altLang="en-US" dirty="0"/>
              <a:t>面向对象编程语言中，类由哪几部分组成？</a:t>
            </a:r>
            <a:endParaRPr lang="en-US" altLang="zh-CN" dirty="0"/>
          </a:p>
          <a:p>
            <a:pPr marL="457200" indent="-457200"/>
            <a:r>
              <a:rPr lang="zh-CN" altLang="en-US" dirty="0"/>
              <a:t>类的方法由哪几部分组成？</a:t>
            </a:r>
            <a:endParaRPr lang="zh-CN" altLang="en-US" dirty="0"/>
          </a:p>
          <a:p>
            <a:pPr marL="457200" indent="-457200"/>
            <a:r>
              <a:rPr lang="zh-CN" altLang="en-US" dirty="0"/>
              <a:t>成员变量和局部变量的区别有哪些？</a:t>
            </a:r>
            <a:endParaRPr lang="en-US" altLang="zh-CN" dirty="0"/>
          </a:p>
          <a:p>
            <a:pPr marL="457200" indent="-457200"/>
            <a:r>
              <a:rPr lang="zh-CN" altLang="en-US" dirty="0"/>
              <a:t>如何调用不同类的方法？</a:t>
            </a:r>
            <a:endParaRPr lang="en-US" altLang="zh-CN" dirty="0"/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语言有哪几种注释符？请简述各自的作用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调用带参方法时，有哪些注意事项？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名词解释：形参、实参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52400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046288" y="2000250"/>
            <a:ext cx="8458200" cy="405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static void main(String[ 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int java = input.nextInt();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计算并显示输出*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int total = java + c + db;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double avg = total / 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总成绩：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total);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System.out.print("\n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平均分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: " + avg);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4081" y="285751"/>
            <a:ext cx="57845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面向对象的编程（</a:t>
            </a:r>
            <a:r>
              <a:rPr lang="en-US" altLang="zh-CN" dirty="0" err="1"/>
              <a:t>OOP</a:t>
            </a:r>
            <a:r>
              <a:rPr dirty="0"/>
              <a:t>）</a:t>
            </a:r>
            <a:endParaRPr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ScoreCalc</a:t>
            </a:r>
            <a:r>
              <a:rPr lang="zh-CN" altLang="en-US"/>
              <a:t>类 和 </a:t>
            </a:r>
            <a:r>
              <a:rPr lang="en-US" altLang="zh-CN"/>
              <a:t>Test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778126" y="3786189"/>
            <a:ext cx="4175125" cy="17859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501900" y="2184401"/>
            <a:ext cx="2736850" cy="3673475"/>
            <a:chOff x="612" y="1344"/>
            <a:chExt cx="1724" cy="2314"/>
          </a:xfrm>
        </p:grpSpPr>
        <p:sp>
          <p:nvSpPr>
            <p:cNvPr id="512008" name="AutoShape 8"/>
            <p:cNvSpPr>
              <a:spLocks noChangeArrowheads="1"/>
            </p:cNvSpPr>
            <p:nvPr/>
          </p:nvSpPr>
          <p:spPr bwMode="auto">
            <a:xfrm>
              <a:off x="612" y="1344"/>
              <a:ext cx="1724" cy="2314"/>
            </a:xfrm>
            <a:prstGeom prst="roundRect">
              <a:avLst>
                <a:gd name="adj" fmla="val 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panose="02010600030101010101" pitchFamily="2" charset="-122"/>
                </a:rPr>
                <a:t>calcDiffTime</a:t>
              </a:r>
              <a:endParaRPr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512009" name="AutoShape 9"/>
            <p:cNvSpPr>
              <a:spLocks noChangeArrowheads="1"/>
            </p:cNvSpPr>
            <p:nvPr/>
          </p:nvSpPr>
          <p:spPr bwMode="auto">
            <a:xfrm>
              <a:off x="657" y="1934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panose="02010600030101010101" pitchFamily="2" charset="-122"/>
                </a:rPr>
                <a:t>calcTotalScore()</a:t>
              </a:r>
              <a:endParaRPr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512010" name="Rectangle 10"/>
            <p:cNvSpPr>
              <a:spLocks noChangeArrowheads="1"/>
            </p:cNvSpPr>
            <p:nvPr/>
          </p:nvSpPr>
          <p:spPr bwMode="auto">
            <a:xfrm>
              <a:off x="671" y="1480"/>
              <a:ext cx="1452" cy="363"/>
            </a:xfrm>
            <a:prstGeom prst="rect">
              <a:avLst/>
            </a:prstGeom>
            <a:noFill/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panose="02010600030101010101" pitchFamily="2" charset="-122"/>
                </a:rPr>
                <a:t>ScoreCalc</a:t>
              </a:r>
              <a:endParaRPr lang="en-US" altLang="zh-CN" b="1" dirty="0">
                <a:ea typeface="宋体" panose="02010600030101010101" pitchFamily="2" charset="-122"/>
              </a:endParaRPr>
            </a:p>
          </p:txBody>
        </p:sp>
        <p:sp>
          <p:nvSpPr>
            <p:cNvPr id="512011" name="AutoShape 11"/>
            <p:cNvSpPr>
              <a:spLocks noChangeArrowheads="1"/>
            </p:cNvSpPr>
            <p:nvPr/>
          </p:nvSpPr>
          <p:spPr bwMode="auto">
            <a:xfrm>
              <a:off x="657" y="2387"/>
              <a:ext cx="1497" cy="31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panose="02010600030101010101" pitchFamily="2" charset="-122"/>
                </a:rPr>
                <a:t>showTotalScore()</a:t>
              </a:r>
              <a:endParaRPr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512012" name="AutoShape 12"/>
            <p:cNvSpPr>
              <a:spLocks noChangeArrowheads="1"/>
            </p:cNvSpPr>
            <p:nvPr/>
          </p:nvSpPr>
          <p:spPr bwMode="auto">
            <a:xfrm>
              <a:off x="657" y="2841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panose="02010600030101010101" pitchFamily="2" charset="-122"/>
                </a:rPr>
                <a:t>calcAvg</a:t>
              </a:r>
              <a:r>
                <a:rPr lang="en-US" altLang="zh-CN" b="1" dirty="0">
                  <a:ea typeface="宋体" panose="02010600030101010101" pitchFamily="2" charset="-122"/>
                </a:rPr>
                <a:t>()</a:t>
              </a:r>
              <a:endParaRPr lang="en-US" altLang="zh-CN" b="1" dirty="0">
                <a:ea typeface="宋体" panose="02010600030101010101" pitchFamily="2" charset="-122"/>
              </a:endParaRPr>
            </a:p>
          </p:txBody>
        </p:sp>
        <p:sp>
          <p:nvSpPr>
            <p:cNvPr id="512013" name="AutoShape 13"/>
            <p:cNvSpPr>
              <a:spLocks noChangeArrowheads="1"/>
            </p:cNvSpPr>
            <p:nvPr/>
          </p:nvSpPr>
          <p:spPr bwMode="auto">
            <a:xfrm>
              <a:off x="657" y="3295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panose="02010600030101010101" pitchFamily="2" charset="-122"/>
                </a:rPr>
                <a:t>showAvg</a:t>
              </a:r>
              <a:r>
                <a:rPr lang="en-US" altLang="zh-CN" b="1" dirty="0">
                  <a:ea typeface="宋体" panose="02010600030101010101" pitchFamily="2" charset="-122"/>
                </a:rPr>
                <a:t>()</a:t>
              </a:r>
              <a:endParaRPr lang="en-US" altLang="zh-CN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7167563" y="2184401"/>
            <a:ext cx="3168650" cy="3673475"/>
            <a:chOff x="3379" y="1344"/>
            <a:chExt cx="1996" cy="2314"/>
          </a:xfrm>
        </p:grpSpPr>
        <p:sp>
          <p:nvSpPr>
            <p:cNvPr id="512015" name="AutoShape 15"/>
            <p:cNvSpPr>
              <a:spLocks noChangeArrowheads="1"/>
            </p:cNvSpPr>
            <p:nvPr/>
          </p:nvSpPr>
          <p:spPr bwMode="auto">
            <a:xfrm>
              <a:off x="3379" y="1344"/>
              <a:ext cx="1996" cy="2314"/>
            </a:xfrm>
            <a:prstGeom prst="roundRect">
              <a:avLst>
                <a:gd name="adj" fmla="val 1386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 err="1">
                <a:ea typeface="宋体" panose="02010600030101010101" pitchFamily="2" charset="-122"/>
              </a:endParaRPr>
            </a:p>
          </p:txBody>
        </p:sp>
        <p:sp>
          <p:nvSpPr>
            <p:cNvPr id="512016" name="AutoShape 16"/>
            <p:cNvSpPr>
              <a:spLocks noChangeArrowheads="1"/>
            </p:cNvSpPr>
            <p:nvPr/>
          </p:nvSpPr>
          <p:spPr bwMode="auto">
            <a:xfrm>
              <a:off x="3424" y="1845"/>
              <a:ext cx="1905" cy="1633"/>
            </a:xfrm>
            <a:prstGeom prst="roundRect">
              <a:avLst>
                <a:gd name="adj" fmla="val 2023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ea typeface="宋体" panose="02010600030101010101" pitchFamily="2" charset="-122"/>
                </a:rPr>
                <a:t>main(){    //</a:t>
              </a:r>
              <a:r>
                <a:rPr lang="zh-CN" altLang="en-US" b="1" dirty="0">
                  <a:ea typeface="宋体" panose="02010600030101010101" pitchFamily="2" charset="-122"/>
                </a:rPr>
                <a:t>程序入口</a:t>
              </a:r>
              <a:endParaRPr lang="zh-CN" altLang="en-US" b="1" dirty="0">
                <a:ea typeface="宋体" panose="02010600030101010101" pitchFamily="2" charset="-122"/>
              </a:endParaRP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     </a:t>
              </a:r>
              <a:r>
                <a:rPr lang="en-US" altLang="zh-CN" b="1" dirty="0">
                  <a:ea typeface="宋体" panose="02010600030101010101" pitchFamily="2" charset="-122"/>
                </a:rPr>
                <a:t>//</a:t>
              </a:r>
              <a:r>
                <a:rPr lang="zh-CN" altLang="en-US" b="1" dirty="0">
                  <a:ea typeface="宋体" panose="02010600030101010101" pitchFamily="2" charset="-122"/>
                </a:rPr>
                <a:t>计算并输出总成绩    </a:t>
              </a:r>
              <a:endParaRPr lang="zh-CN" altLang="en-US" b="1" dirty="0">
                <a:ea typeface="宋体" panose="02010600030101010101" pitchFamily="2" charset="-122"/>
              </a:endParaRP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                   </a:t>
              </a:r>
              <a:endParaRPr lang="zh-CN" altLang="en-US" b="1" dirty="0">
                <a:ea typeface="宋体" panose="02010600030101010101" pitchFamily="2" charset="-122"/>
              </a:endParaRP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ea typeface="宋体" panose="02010600030101010101" pitchFamily="2" charset="-122"/>
                </a:rPr>
                <a:t>    //</a:t>
              </a:r>
              <a:r>
                <a:rPr lang="zh-CN" altLang="en-US" b="1" dirty="0">
                  <a:ea typeface="宋体" panose="02010600030101010101" pitchFamily="2" charset="-122"/>
                </a:rPr>
                <a:t>计算并输出平均分</a:t>
              </a:r>
              <a:endParaRPr lang="zh-CN" altLang="en-US" b="1" dirty="0">
                <a:ea typeface="宋体" panose="02010600030101010101" pitchFamily="2" charset="-122"/>
              </a:endParaRP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                   </a:t>
              </a:r>
              <a:endParaRPr lang="zh-CN" altLang="en-US" b="1" dirty="0">
                <a:ea typeface="宋体" panose="02010600030101010101" pitchFamily="2" charset="-122"/>
              </a:endParaRP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ea typeface="宋体" panose="02010600030101010101" pitchFamily="2" charset="-122"/>
                </a:rPr>
                <a:t>}</a:t>
              </a:r>
              <a:endParaRPr lang="en-US" altLang="zh-CN" b="1" dirty="0">
                <a:ea typeface="宋体" panose="02010600030101010101" pitchFamily="2" charset="-122"/>
              </a:endParaRP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512017" name="Rectangle 17"/>
            <p:cNvSpPr>
              <a:spLocks noChangeArrowheads="1"/>
            </p:cNvSpPr>
            <p:nvPr/>
          </p:nvSpPr>
          <p:spPr bwMode="auto">
            <a:xfrm>
              <a:off x="3560" y="1435"/>
              <a:ext cx="1361" cy="363"/>
            </a:xfrm>
            <a:prstGeom prst="rect">
              <a:avLst/>
            </a:prstGeom>
            <a:noFill/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panose="02010600030101010101" pitchFamily="2" charset="-122"/>
                </a:rPr>
                <a:t>Test</a:t>
              </a:r>
              <a:endParaRPr lang="en-US" altLang="zh-CN" b="1" dirty="0" err="1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4943476" y="4500564"/>
            <a:ext cx="4105275" cy="936625"/>
            <a:chOff x="2154" y="2795"/>
            <a:chExt cx="2586" cy="590"/>
          </a:xfrm>
        </p:grpSpPr>
        <p:sp>
          <p:nvSpPr>
            <p:cNvPr id="512019" name="Text Box 19"/>
            <p:cNvSpPr txBox="1">
              <a:spLocks noChangeArrowheads="1"/>
            </p:cNvSpPr>
            <p:nvPr/>
          </p:nvSpPr>
          <p:spPr bwMode="auto">
            <a:xfrm>
              <a:off x="4241" y="2795"/>
              <a:ext cx="499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/>
                <a:t>调用</a:t>
              </a:r>
              <a:endParaRPr lang="zh-CN" altLang="en-US" b="1" dirty="0"/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 flipH="1">
              <a:off x="2154" y="2931"/>
              <a:ext cx="2132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4943475" y="3711575"/>
            <a:ext cx="4032250" cy="503238"/>
            <a:chOff x="2154" y="2251"/>
            <a:chExt cx="2540" cy="317"/>
          </a:xfrm>
        </p:grpSpPr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4286" y="2251"/>
              <a:ext cx="408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/>
                <a:t>调用</a:t>
              </a:r>
              <a:endParaRPr lang="zh-CN" altLang="en-US" b="1" dirty="0"/>
            </a:p>
          </p:txBody>
        </p:sp>
        <p:sp>
          <p:nvSpPr>
            <p:cNvPr id="512023" name="Line 23"/>
            <p:cNvSpPr>
              <a:spLocks noChangeShapeType="1"/>
            </p:cNvSpPr>
            <p:nvPr/>
          </p:nvSpPr>
          <p:spPr bwMode="auto">
            <a:xfrm flipH="1">
              <a:off x="2154" y="2341"/>
              <a:ext cx="2132" cy="227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3027363" y="3430589"/>
            <a:ext cx="5854700" cy="1311275"/>
            <a:chOff x="1115" y="1775"/>
            <a:chExt cx="5137" cy="745"/>
          </a:xfrm>
        </p:grpSpPr>
        <p:sp>
          <p:nvSpPr>
            <p:cNvPr id="512025" name="AutoShape 25"/>
            <p:cNvSpPr>
              <a:spLocks noChangeArrowheads="1"/>
            </p:cNvSpPr>
            <p:nvPr/>
          </p:nvSpPr>
          <p:spPr bwMode="auto">
            <a:xfrm>
              <a:off x="1115" y="1775"/>
              <a:ext cx="5137" cy="745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类的方法实现某个特定的功能，其他类不需要知道它如何实现，调用方法就可以了，不用重复写代码！                                    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12026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265" y="1815"/>
              <a:ext cx="3294" cy="29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面向对象（</a:t>
              </a:r>
              <a:r>
                <a:rPr lang="en-US" altLang="zh-CN" sz="2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OO</a:t>
              </a:r>
              <a:r>
                <a:rPr lang="zh-CN" altLang="en-US" sz="2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）思想</a:t>
              </a:r>
              <a:endParaRPr lang="zh-CN" altLang="en-US" sz="28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sp>
        <p:nvSpPr>
          <p:cNvPr id="512006" name="AutoShape 6"/>
          <p:cNvSpPr>
            <a:spLocks noChangeArrowheads="1"/>
          </p:cNvSpPr>
          <p:nvPr/>
        </p:nvSpPr>
        <p:spPr bwMode="gray">
          <a:xfrm>
            <a:off x="7596189" y="3214688"/>
            <a:ext cx="2549525" cy="1020762"/>
          </a:xfrm>
          <a:prstGeom prst="wedgeRoundRectCallout">
            <a:avLst>
              <a:gd name="adj1" fmla="val -51269"/>
              <a:gd name="adj2" fmla="val 233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如果还要再执行这个功能，难道还要重复再写一遍？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04" grpId="1" animBg="1"/>
      <p:bldP spid="512005" grpId="0" animBg="1"/>
      <p:bldP spid="512005" grpId="1" animBg="1"/>
      <p:bldP spid="512006" grpId="0" animBg="1"/>
      <p:bldP spid="51200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4745" y="285751"/>
            <a:ext cx="1753870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小结</a:t>
            </a:r>
            <a:endParaRPr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308226" y="1214438"/>
            <a:ext cx="700248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编写手机类（</a:t>
            </a:r>
            <a:r>
              <a:rPr lang="en-US" altLang="zh-CN" dirty="0"/>
              <a:t>Phone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可以下载音乐，可以播放这些音乐，可以进行充电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重用电池类方法（</a:t>
            </a:r>
            <a:r>
              <a:rPr lang="en-US" altLang="zh-CN" dirty="0"/>
              <a:t>Cell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编写测试类（</a:t>
            </a:r>
            <a:r>
              <a:rPr lang="en-US" altLang="zh-CN" dirty="0" err="1"/>
              <a:t>TestPhone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537622" name="Object 2"/>
          <p:cNvGraphicFramePr>
            <a:graphicFrameLocks noChangeAspect="1"/>
          </p:cNvGraphicFramePr>
          <p:nvPr/>
        </p:nvGraphicFramePr>
        <p:xfrm>
          <a:off x="9386890" y="4125350"/>
          <a:ext cx="11017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1" imgW="1308100" imgH="2222500" progId="">
                  <p:embed/>
                </p:oleObj>
              </mc:Choice>
              <mc:Fallback>
                <p:oleObj name="Image" r:id="rId1" imgW="1308100" imgH="22225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6890" y="4125350"/>
                        <a:ext cx="110172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9"/>
          <p:cNvGrpSpPr/>
          <p:nvPr/>
        </p:nvGrpSpPr>
        <p:grpSpPr bwMode="auto">
          <a:xfrm>
            <a:off x="1595438" y="857250"/>
            <a:ext cx="1503362" cy="400050"/>
            <a:chOff x="6641147" y="5088888"/>
            <a:chExt cx="1502753" cy="400110"/>
          </a:xfrm>
        </p:grpSpPr>
        <p:pic>
          <p:nvPicPr>
            <p:cNvPr id="39949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2824859" y="4184171"/>
          <a:ext cx="2781620" cy="199358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手机类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播放下载的音乐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充电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6025513" y="4125350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电池类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属性：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品牌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续电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869239" y="5414878"/>
            <a:ext cx="1180874" cy="0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reeform 12"/>
          <p:cNvSpPr/>
          <p:nvPr/>
        </p:nvSpPr>
        <p:spPr bwMode="auto">
          <a:xfrm rot="5400000" flipV="1">
            <a:off x="2452663" y="4637316"/>
            <a:ext cx="428629" cy="571505"/>
          </a:xfrm>
          <a:prstGeom prst="arc">
            <a:avLst>
              <a:gd name="adj1" fmla="val 10930154"/>
              <a:gd name="adj2" fmla="val 17542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601" y="285751"/>
            <a:ext cx="58150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学员操作</a:t>
            </a:r>
            <a:r>
              <a:rPr lang="en-US" altLang="zh-CN" dirty="0"/>
              <a:t>—</a:t>
            </a:r>
            <a:r>
              <a:rPr dirty="0" err="1"/>
              <a:t>定义管理员类</a:t>
            </a:r>
            <a:r>
              <a:rPr dirty="0"/>
              <a:t> </a:t>
            </a:r>
            <a:endParaRPr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编写管理员类</a:t>
            </a:r>
            <a:r>
              <a:rPr lang="en-US" altLang="zh-CN"/>
              <a:t>Manager</a:t>
            </a:r>
            <a:r>
              <a:rPr lang="zh-CN" altLang="en-US"/>
              <a:t>，使用</a:t>
            </a:r>
            <a:r>
              <a:rPr lang="en-US" altLang="zh-CN"/>
              <a:t>show()</a:t>
            </a:r>
            <a:r>
              <a:rPr lang="zh-CN" altLang="en-US"/>
              <a:t>方法返回管理员信息 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编写测试类</a:t>
            </a:r>
            <a:r>
              <a:rPr lang="en-US" altLang="zh-CN"/>
              <a:t>ManagerTest</a:t>
            </a:r>
            <a:r>
              <a:rPr lang="zh-CN" altLang="en-US"/>
              <a:t>输出管理员信息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2.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357563"/>
            <a:ext cx="4691062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595813" y="5786439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实现菜单的级联效果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方法的定义和调用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循环结构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r>
              <a:rPr lang="zh-CN" altLang="en-US" dirty="0"/>
              <a:t>菜单，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输入菜单项编号，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可以自由切换各个菜单 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4199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4" descr="图12.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9" y="1000125"/>
            <a:ext cx="41116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667001" y="5500689"/>
            <a:ext cx="2786063" cy="428625"/>
            <a:chOff x="3714744" y="5143509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09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86248" y="5187959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5101" y="285751"/>
            <a:ext cx="7783514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实现菜单的级联效果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6714" y="999332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创建菜单类</a:t>
            </a:r>
            <a:r>
              <a:rPr lang="en-US" altLang="zh-CN" dirty="0"/>
              <a:t>Menu 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编写方法实现各功能</a:t>
            </a:r>
            <a:endParaRPr lang="en-US" altLang="zh-CN" dirty="0"/>
          </a:p>
          <a:p>
            <a:pPr lvl="2">
              <a:defRPr/>
            </a:pPr>
            <a:r>
              <a:rPr lang="en-US" altLang="en-US" dirty="0" err="1"/>
              <a:t>showLoginMenu</a:t>
            </a:r>
            <a:r>
              <a:rPr lang="en-US" altLang="en-US" dirty="0"/>
              <a:t>()</a:t>
            </a:r>
            <a:r>
              <a:rPr lang="zh-CN" altLang="en-US" dirty="0"/>
              <a:t>方法，实现显示登录菜单</a:t>
            </a:r>
            <a:endParaRPr lang="zh-CN" altLang="en-US" dirty="0"/>
          </a:p>
          <a:p>
            <a:pPr lvl="2">
              <a:defRPr/>
            </a:pPr>
            <a:r>
              <a:rPr lang="en-US" altLang="en-US" dirty="0" err="1"/>
              <a:t>showMainMenu</a:t>
            </a:r>
            <a:r>
              <a:rPr lang="en-US" altLang="en-US" dirty="0"/>
              <a:t>()</a:t>
            </a:r>
            <a:r>
              <a:rPr lang="zh-CN" altLang="en-US" dirty="0"/>
              <a:t>方法，实现显示主菜单</a:t>
            </a:r>
            <a:endParaRPr lang="zh-CN" altLang="en-US" dirty="0"/>
          </a:p>
          <a:p>
            <a:pPr lvl="2">
              <a:defRPr/>
            </a:pPr>
            <a:r>
              <a:rPr lang="en-US" altLang="en-US" dirty="0" err="1"/>
              <a:t>showCustMenu</a:t>
            </a:r>
            <a:r>
              <a:rPr lang="en-US" altLang="en-US" dirty="0"/>
              <a:t>()</a:t>
            </a:r>
            <a:r>
              <a:rPr lang="zh-CN" altLang="en-US" dirty="0"/>
              <a:t>方法，实现显示客户信息管理菜单</a:t>
            </a:r>
            <a:endParaRPr lang="zh-CN" altLang="en-US" dirty="0"/>
          </a:p>
          <a:p>
            <a:pPr lvl="2">
              <a:defRPr/>
            </a:pPr>
            <a:r>
              <a:rPr lang="en-US" altLang="en-US" dirty="0" err="1"/>
              <a:t>showSendGMenu</a:t>
            </a:r>
            <a:r>
              <a:rPr lang="en-US" altLang="en-US" dirty="0"/>
              <a:t>()</a:t>
            </a:r>
            <a:r>
              <a:rPr lang="zh-CN" altLang="en-US" dirty="0"/>
              <a:t>方法，实现显示真情回馈菜单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编写测试类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8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430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7115176" y="6096478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1440" y="285751"/>
            <a:ext cx="658717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实现系统入口程序</a:t>
            </a:r>
            <a:endParaRPr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编写类</a:t>
            </a:r>
            <a:r>
              <a:rPr lang="en-US" altLang="zh-CN" dirty="0" err="1"/>
              <a:t>StartSMS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实现输入用户名和密码，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符合条件的进入系统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404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2.9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34" y="1374775"/>
            <a:ext cx="3786187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738438" y="5357814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561" y="285751"/>
            <a:ext cx="34680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为什么需要包</a:t>
            </a:r>
            <a:endParaRPr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2308225" y="11969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600" b="1" dirty="0">
                <a:ea typeface="微软雅黑" panose="020B0503020204020204" pitchFamily="2" charset="-122"/>
              </a:rPr>
              <a:t>Windows</a:t>
            </a:r>
            <a:r>
              <a:rPr lang="zh-CN" altLang="en-US" sz="2600" b="1" dirty="0">
                <a:ea typeface="微软雅黑" panose="020B0503020204020204" pitchFamily="2" charset="-122"/>
              </a:rPr>
              <a:t>树形文件系统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ea typeface="微软雅黑" panose="020B0503020204020204" pitchFamily="2" charset="-122"/>
              </a:rPr>
              <a:t>文档分门别类，易于查找和管理</a:t>
            </a:r>
            <a:endParaRPr lang="en-US" altLang="zh-CN" sz="24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ea typeface="微软雅黑" panose="020B0503020204020204" pitchFamily="2" charset="-122"/>
              </a:rPr>
              <a:t>使用目录解决文件同名冲突问题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ea typeface="微软雅黑" panose="020B0503020204020204" pitchFamily="2" charset="-122"/>
              </a:rPr>
              <a:t>如何存放两个同名的类而不冲突？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pic>
        <p:nvPicPr>
          <p:cNvPr id="41989" name="Picture 4" descr="treefi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1285876"/>
            <a:ext cx="24495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/>
          <p:nvPr/>
        </p:nvGrpSpPr>
        <p:grpSpPr bwMode="auto">
          <a:xfrm>
            <a:off x="2493963" y="4071938"/>
            <a:ext cx="1744662" cy="1357312"/>
            <a:chOff x="476" y="2527"/>
            <a:chExt cx="1624" cy="988"/>
          </a:xfrm>
        </p:grpSpPr>
        <p:sp>
          <p:nvSpPr>
            <p:cNvPr id="490502" name="AutoShape 6"/>
            <p:cNvSpPr>
              <a:spLocks noChangeArrowheads="1"/>
            </p:cNvSpPr>
            <p:nvPr/>
          </p:nvSpPr>
          <p:spPr bwMode="gray">
            <a:xfrm>
              <a:off x="704" y="2704"/>
              <a:ext cx="1130" cy="811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Sort.java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90503" name="AutoShape 7"/>
            <p:cNvSpPr>
              <a:spLocks noChangeArrowheads="1"/>
            </p:cNvSpPr>
            <p:nvPr/>
          </p:nvSpPr>
          <p:spPr bwMode="auto">
            <a:xfrm>
              <a:off x="476" y="2527"/>
              <a:ext cx="1624" cy="2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插入排序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381625" y="4071938"/>
            <a:ext cx="1720850" cy="1357312"/>
            <a:chOff x="2336" y="2481"/>
            <a:chExt cx="1084" cy="855"/>
          </a:xfrm>
        </p:grpSpPr>
        <p:sp>
          <p:nvSpPr>
            <p:cNvPr id="490505" name="AutoShape 9"/>
            <p:cNvSpPr>
              <a:spLocks noChangeArrowheads="1"/>
            </p:cNvSpPr>
            <p:nvPr/>
          </p:nvSpPr>
          <p:spPr bwMode="gray">
            <a:xfrm>
              <a:off x="2562" y="2659"/>
              <a:ext cx="730" cy="677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Sort.java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90506" name="AutoShape 10"/>
            <p:cNvSpPr>
              <a:spLocks noChangeArrowheads="1"/>
            </p:cNvSpPr>
            <p:nvPr/>
          </p:nvSpPr>
          <p:spPr bwMode="auto">
            <a:xfrm>
              <a:off x="2336" y="2481"/>
              <a:ext cx="1084" cy="25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冒泡排序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4" name="组合 72"/>
          <p:cNvGrpSpPr/>
          <p:nvPr/>
        </p:nvGrpSpPr>
        <p:grpSpPr bwMode="auto">
          <a:xfrm>
            <a:off x="1681164" y="2578101"/>
            <a:ext cx="985837" cy="422275"/>
            <a:chOff x="1000100" y="1173499"/>
            <a:chExt cx="986586" cy="422603"/>
          </a:xfrm>
        </p:grpSpPr>
        <p:pic>
          <p:nvPicPr>
            <p:cNvPr id="4199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67889" y="285751"/>
            <a:ext cx="720725" cy="523875"/>
          </a:xfrm>
        </p:spPr>
        <p:txBody>
          <a:bodyPr/>
          <a:lstStyle/>
          <a:p>
            <a:pPr>
              <a:defRPr/>
            </a:pPr>
            <a:r>
              <a:t>包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解决类的同名问题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 flipH="1">
            <a:off x="4367213" y="3644901"/>
            <a:ext cx="1154112" cy="5048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5" name="Line 5"/>
          <p:cNvSpPr>
            <a:spLocks noChangeShapeType="1"/>
          </p:cNvSpPr>
          <p:nvPr/>
        </p:nvSpPr>
        <p:spPr bwMode="auto">
          <a:xfrm>
            <a:off x="5943600" y="3717926"/>
            <a:ext cx="0" cy="15843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>
            <a:off x="7464425" y="3573464"/>
            <a:ext cx="1150938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27" name="AutoShape 7"/>
          <p:cNvSpPr>
            <a:spLocks noChangeArrowheads="1"/>
          </p:cNvSpPr>
          <p:nvPr/>
        </p:nvSpPr>
        <p:spPr bwMode="gray">
          <a:xfrm>
            <a:off x="2135189" y="4221163"/>
            <a:ext cx="3298825" cy="10223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允许类组成较小的单元（类似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文件夹），易于找到和使用相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应的文件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1528" name="AutoShape 8"/>
          <p:cNvSpPr>
            <a:spLocks noChangeArrowheads="1"/>
          </p:cNvSpPr>
          <p:nvPr/>
        </p:nvSpPr>
        <p:spPr bwMode="gray">
          <a:xfrm>
            <a:off x="5735639" y="5373689"/>
            <a:ext cx="1609725" cy="4079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防止命名冲突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gray">
          <a:xfrm>
            <a:off x="7859714" y="4221164"/>
            <a:ext cx="2103437" cy="7143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更好的保护类、属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性和方法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448301" y="2133601"/>
            <a:ext cx="2447925" cy="1584325"/>
            <a:chOff x="2154" y="1616"/>
            <a:chExt cx="1542" cy="998"/>
          </a:xfrm>
          <a:solidFill>
            <a:srgbClr val="00B0F0"/>
          </a:solidFill>
        </p:grpSpPr>
        <p:sp>
          <p:nvSpPr>
            <p:cNvPr id="491531" name="AutoShape 11"/>
            <p:cNvSpPr>
              <a:spLocks noChangeArrowheads="1"/>
            </p:cNvSpPr>
            <p:nvPr/>
          </p:nvSpPr>
          <p:spPr bwMode="gray">
            <a:xfrm>
              <a:off x="2154" y="1616"/>
              <a:ext cx="1542" cy="998"/>
            </a:xfrm>
            <a:prstGeom prst="flowChartMultidocumen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hangingPunct="0">
                <a:defRPr/>
              </a:pPr>
              <a:r>
                <a:rPr lang="en-US" altLang="zh-CN" b="1" dirty="0">
                  <a:ea typeface="宋体" panose="02010600030101010101" pitchFamily="2" charset="-122"/>
                </a:rPr>
                <a:t>Sort.java</a:t>
              </a:r>
              <a:endParaRPr lang="en-US" altLang="zh-CN" b="1" dirty="0">
                <a:ea typeface="宋体" panose="02010600030101010101" pitchFamily="2" charset="-122"/>
              </a:endParaRPr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gray">
            <a:xfrm>
              <a:off x="2154" y="1616"/>
              <a:ext cx="590" cy="237"/>
            </a:xfrm>
            <a:prstGeom prst="rec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hangingPunct="0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包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1920" y="285751"/>
            <a:ext cx="274669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如何创建包</a:t>
            </a:r>
            <a:endParaRPr dirty="0"/>
          </a:p>
        </p:txBody>
      </p:sp>
      <p:sp>
        <p:nvSpPr>
          <p:cNvPr id="19" name="AutoShape 3"/>
          <p:cNvSpPr>
            <a:spLocks noGrp="1" noChangeArrowheads="1"/>
          </p:cNvSpPr>
          <p:nvPr>
            <p:ph idx="1"/>
          </p:nvPr>
        </p:nvSpPr>
        <p:spPr>
          <a:xfrm>
            <a:off x="2309813" y="2143126"/>
            <a:ext cx="7645400" cy="3000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package </a:t>
            </a:r>
            <a:r>
              <a:rPr lang="en-US" altLang="zh-CN" sz="1800" dirty="0" err="1"/>
              <a:t>cn.jbit.classandobject</a:t>
            </a:r>
            <a:r>
              <a:rPr lang="en-US" altLang="zh-CN" sz="1800" dirty="0"/>
              <a:t>;   //</a:t>
            </a:r>
            <a:r>
              <a:rPr lang="zh-CN" altLang="en-US" sz="1800" dirty="0"/>
              <a:t>声明包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AccpSchool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//……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public String 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 {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   //……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309938" y="2214564"/>
            <a:ext cx="2571750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5524501" y="3286125"/>
            <a:ext cx="1393825" cy="407988"/>
          </a:xfrm>
          <a:prstGeom prst="wedgeRoundRectCallout">
            <a:avLst>
              <a:gd name="adj1" fmla="val -31098"/>
              <a:gd name="adj2" fmla="val -4726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包名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096125" y="1143000"/>
            <a:ext cx="2336800" cy="776288"/>
          </a:xfrm>
          <a:prstGeom prst="wedgeRoundRectCallout">
            <a:avLst>
              <a:gd name="adj1" fmla="val -25792"/>
              <a:gd name="adj2" fmla="val 497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package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声明包，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以分号结尾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gray">
          <a:xfrm>
            <a:off x="3667125" y="1152525"/>
            <a:ext cx="2071688" cy="776288"/>
          </a:xfrm>
          <a:prstGeom prst="wedgeRoundRectCallout">
            <a:avLst>
              <a:gd name="adj1" fmla="val -29507"/>
              <a:gd name="adj2" fmla="val 493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作为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源代码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第一条语句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44041" name="组合 23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4404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 flipV="1">
            <a:off x="6453191" y="1931808"/>
            <a:ext cx="83228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4238613" y="2003246"/>
            <a:ext cx="546535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rot="16200000" flipH="1">
            <a:off x="5167306" y="2714620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240" y="285751"/>
            <a:ext cx="272637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包命名规范</a:t>
            </a:r>
            <a:endParaRPr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包名由小写字母组成，不能以圆点开头或结尾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包名之前最好加上唯一的前缀，通常使用组织倒置的网络域名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www.bdqn.cn</a:t>
            </a: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包名后续部分依不同机构内部的规范不同而不同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2566988" y="1963739"/>
            <a:ext cx="723106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package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mypackage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2566988" y="3971929"/>
            <a:ext cx="723106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package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</a:rPr>
              <a:t>cn.bdqn</a:t>
            </a:r>
            <a:r>
              <a:rPr lang="en-US" altLang="zh-CN" b="1" dirty="0" err="1">
                <a:ea typeface="宋体" panose="02010600030101010101" pitchFamily="2" charset="-122"/>
              </a:rPr>
              <a:t>.mypackage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2566988" y="5013326"/>
            <a:ext cx="7231062" cy="512743"/>
          </a:xfrm>
          <a:prstGeom prst="roundRect">
            <a:avLst>
              <a:gd name="adj" fmla="val 243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package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cn.bdqn.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</a:rPr>
              <a:t>javagroup.powerproject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4727575" y="5730875"/>
            <a:ext cx="91598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部门名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6156326" y="5727700"/>
            <a:ext cx="9826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项目名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5010150" y="5441814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6450013" y="5441814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gray">
          <a:xfrm>
            <a:off x="5881688" y="1963739"/>
            <a:ext cx="28940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package .mypackage; </a:t>
            </a:r>
            <a:r>
              <a:rPr lang="en-US" altLang="zh-CN" b="1" kern="0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</a:rPr>
              <a:t>×</a:t>
            </a:r>
            <a:endParaRPr lang="en-US" altLang="zh-CN" b="1" kern="0" dirty="0">
              <a:solidFill>
                <a:srgbClr val="FF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4" y="1931989"/>
            <a:ext cx="5349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8" grpId="0" animBg="1"/>
      <p:bldP spid="494599" grpId="0" animBg="1"/>
      <p:bldP spid="494600" grpId="0" animBg="1"/>
      <p:bldP spid="4946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43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1" y="285751"/>
            <a:ext cx="36306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回顾与作业点评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类和对象的</a:t>
            </a:r>
            <a:r>
              <a:rPr lang="zh-CN" altLang="en-US"/>
              <a:t>关系</a:t>
            </a:r>
            <a:r>
              <a:rPr lang="zh-CN" altLang="en-GB"/>
              <a:t>是什么？</a:t>
            </a:r>
            <a:endParaRPr lang="zh-CN" altLang="en-GB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2666976" y="1772675"/>
            <a:ext cx="7632700" cy="4995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&amp;Student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String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char sex;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int age;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public void show(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(name + "\t" + sex + "\t" + age);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public static void main(String[] args){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Student stu = new Student();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name 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神仙姐姐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sex     = 'F';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age     = 18;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stu.show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4095750" y="1776414"/>
            <a:ext cx="12144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738814" y="1704975"/>
            <a:ext cx="1285875" cy="407988"/>
          </a:xfrm>
          <a:prstGeom prst="wedgeRoundRectCallout">
            <a:avLst>
              <a:gd name="adj1" fmla="val -16425"/>
              <a:gd name="adj2" fmla="val 51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Student         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1738313" y="4583114"/>
            <a:ext cx="1231900" cy="407987"/>
          </a:xfrm>
          <a:prstGeom prst="wedgeRoundRectCallout">
            <a:avLst>
              <a:gd name="adj1" fmla="val 1940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stu.name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1881189" y="5062539"/>
            <a:ext cx="1017587" cy="407987"/>
          </a:xfrm>
          <a:prstGeom prst="wedgeRoundRectCallout">
            <a:avLst>
              <a:gd name="adj1" fmla="val 25149"/>
              <a:gd name="adj2" fmla="val -550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stu.sex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4" name="AutoShape 10"/>
          <p:cNvSpPr>
            <a:spLocks noChangeArrowheads="1"/>
          </p:cNvSpPr>
          <p:nvPr/>
        </p:nvSpPr>
        <p:spPr bwMode="auto">
          <a:xfrm>
            <a:off x="5208589" y="5276850"/>
            <a:ext cx="1030287" cy="407988"/>
          </a:xfrm>
          <a:prstGeom prst="wedgeRoundRectCallout">
            <a:avLst>
              <a:gd name="adj1" fmla="val -26453"/>
              <a:gd name="adj2" fmla="val -51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stu.age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2308225" y="1196976"/>
            <a:ext cx="8135938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ea typeface="微软雅黑" panose="020B0503020204020204" pitchFamily="2" charset="-122"/>
              </a:rPr>
              <a:t>实现输出学生信息，下面代码有哪些错误？</a:t>
            </a:r>
            <a:endParaRPr lang="zh-CN" altLang="en-GB" sz="2600" b="1" dirty="0">
              <a:ea typeface="微软雅黑" panose="020B0503020204020204" pitchFamily="2" charset="-122"/>
            </a:endParaRP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3309938" y="4703764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9" name="Rectangle 15"/>
          <p:cNvSpPr>
            <a:spLocks noChangeArrowheads="1"/>
          </p:cNvSpPr>
          <p:nvPr/>
        </p:nvSpPr>
        <p:spPr bwMode="auto">
          <a:xfrm>
            <a:off x="3309938" y="5060950"/>
            <a:ext cx="785812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3309938" y="5418139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595438" y="857251"/>
            <a:ext cx="958850" cy="430213"/>
            <a:chOff x="3643306" y="2500357"/>
            <a:chExt cx="958752" cy="430730"/>
          </a:xfrm>
        </p:grpSpPr>
        <p:pic>
          <p:nvPicPr>
            <p:cNvPr id="1640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77"/>
          <p:cNvGrpSpPr/>
          <p:nvPr/>
        </p:nvGrpSpPr>
        <p:grpSpPr bwMode="auto">
          <a:xfrm>
            <a:off x="1625601" y="857250"/>
            <a:ext cx="1470025" cy="400050"/>
            <a:chOff x="2962268" y="5103147"/>
            <a:chExt cx="1469411" cy="400110"/>
          </a:xfrm>
        </p:grpSpPr>
        <p:pic>
          <p:nvPicPr>
            <p:cNvPr id="1640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 bwMode="auto">
          <a:xfrm>
            <a:off x="5310182" y="1918531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87432" idx="3"/>
          </p:cNvCxnSpPr>
          <p:nvPr/>
        </p:nvCxnSpPr>
        <p:spPr bwMode="auto">
          <a:xfrm rot="10800000">
            <a:off x="2970799" y="4786056"/>
            <a:ext cx="267683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87433" idx="3"/>
          </p:cNvCxnSpPr>
          <p:nvPr/>
        </p:nvCxnSpPr>
        <p:spPr bwMode="auto">
          <a:xfrm rot="10800000">
            <a:off x="2898817" y="5266117"/>
            <a:ext cx="339665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87434" idx="1"/>
          </p:cNvCxnSpPr>
          <p:nvPr/>
        </p:nvCxnSpPr>
        <p:spPr bwMode="auto">
          <a:xfrm flipV="1">
            <a:off x="4810117" y="5480429"/>
            <a:ext cx="397783" cy="8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/>
          <p:nvPr/>
        </p:nvSpPr>
        <p:spPr bwMode="auto">
          <a:xfrm>
            <a:off x="2308254" y="1214422"/>
            <a:ext cx="7645398" cy="4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kern="0" dirty="0">
                <a:solidFill>
                  <a:srgbClr val="FF0000"/>
                </a:solidFill>
                <a:ea typeface="微软雅黑" panose="020B0503020204020204" pitchFamily="2" charset="-122"/>
              </a:rPr>
              <a:t>点评作业的提交情况和共性问题</a:t>
            </a:r>
            <a:endParaRPr lang="zh-CN" altLang="en-US" sz="2600" b="1" kern="0" dirty="0">
              <a:ea typeface="微软雅黑" panose="020B0503020204020204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512973" y="857232"/>
            <a:ext cx="1497897" cy="400110"/>
            <a:chOff x="1004978" y="3857625"/>
            <a:chExt cx="1497897" cy="400110"/>
          </a:xfrm>
        </p:grpSpPr>
        <p:pic>
          <p:nvPicPr>
            <p:cNvPr id="3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8" grpId="1" animBg="1"/>
      <p:bldP spid="487429" grpId="0" animBg="1"/>
      <p:bldP spid="487429" grpId="1" animBg="1"/>
      <p:bldP spid="487430" grpId="0" animBg="1"/>
      <p:bldP spid="487430" grpId="1" animBg="1"/>
      <p:bldP spid="487432" grpId="0" animBg="1"/>
      <p:bldP spid="487432" grpId="1" animBg="1"/>
      <p:bldP spid="487433" grpId="0" animBg="1"/>
      <p:bldP spid="487433" grpId="1" animBg="1"/>
      <p:bldP spid="487434" grpId="0" animBg="1"/>
      <p:bldP spid="487434" grpId="1" animBg="1"/>
      <p:bldP spid="487436" grpId="0"/>
      <p:bldP spid="487436" grpId="1"/>
      <p:bldP spid="487438" grpId="0" animBg="1"/>
      <p:bldP spid="487438" grpId="1" animBg="1"/>
      <p:bldP spid="487439" grpId="0" animBg="1"/>
      <p:bldP spid="487439" grpId="1" animBg="1"/>
      <p:bldP spid="487440" grpId="0" animBg="1"/>
      <p:bldP spid="48744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7840" y="285751"/>
            <a:ext cx="491077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用</a:t>
            </a:r>
            <a:r>
              <a:rPr lang="en-US" altLang="zh-CN" dirty="0" err="1"/>
              <a:t>MyEclipse</a:t>
            </a:r>
            <a:r>
              <a:rPr lang="en-US" altLang="zh-CN" dirty="0"/>
              <a:t> </a:t>
            </a:r>
            <a:r>
              <a:rPr dirty="0" err="1"/>
              <a:t>创建包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</a:t>
            </a:r>
            <a:r>
              <a:rPr lang="en-US" altLang="zh-CN"/>
              <a:t>MyEclipse</a:t>
            </a:r>
            <a:r>
              <a:rPr lang="zh-CN" altLang="en-US"/>
              <a:t>创建包的两种方法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分别创建包和类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创建类的过程中创建类所在的包</a:t>
            </a:r>
            <a:endParaRPr lang="zh-CN" altLang="en-US" dirty="0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3452813" y="5643564"/>
            <a:ext cx="5670550" cy="428625"/>
            <a:chOff x="3143240" y="5143512"/>
            <a:chExt cx="5670198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500069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609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62339" y="5187962"/>
              <a:ext cx="485109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MyEclipse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创建包和类 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97041" y="285751"/>
            <a:ext cx="369157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包与目录的关系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创建好的包和</a:t>
            </a:r>
            <a:r>
              <a:rPr lang="en-US" altLang="zh-CN" dirty="0"/>
              <a:t>Java</a:t>
            </a:r>
            <a:r>
              <a:rPr lang="zh-CN" altLang="en-US" dirty="0"/>
              <a:t>源文件是如何存储的？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创建包</a:t>
            </a:r>
            <a:r>
              <a:rPr lang="en-US" altLang="zh-CN" dirty="0" err="1"/>
              <a:t>cn.jbit.classandobject</a:t>
            </a:r>
            <a:endParaRPr lang="en-US" altLang="zh-CN" dirty="0"/>
          </a:p>
          <a:p>
            <a:pPr lvl="1"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即创建了目录结构：</a:t>
            </a:r>
            <a:r>
              <a:rPr lang="en-US" altLang="zh-CN" dirty="0" err="1"/>
              <a:t>cn</a:t>
            </a:r>
            <a:r>
              <a:rPr lang="en-US" altLang="zh-CN" dirty="0"/>
              <a:t>\</a:t>
            </a:r>
            <a:r>
              <a:rPr lang="en-US" altLang="zh-CN" dirty="0" err="1"/>
              <a:t>jbit</a:t>
            </a:r>
            <a:r>
              <a:rPr lang="en-US" altLang="zh-CN" dirty="0"/>
              <a:t>\</a:t>
            </a:r>
            <a:r>
              <a:rPr lang="en-US" altLang="zh-CN" dirty="0" err="1"/>
              <a:t>classandobject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gray">
          <a:xfrm>
            <a:off x="3159126" y="2981325"/>
            <a:ext cx="1008063" cy="376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cn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gray">
          <a:xfrm>
            <a:off x="4151314" y="3500439"/>
            <a:ext cx="936625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jbit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3646489" y="3524250"/>
            <a:ext cx="504825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>
            <a:off x="4654550" y="3860801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4654550" y="3949700"/>
            <a:ext cx="57785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gray">
          <a:xfrm>
            <a:off x="5230813" y="3933825"/>
            <a:ext cx="1936750" cy="3746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classandobject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5394325" y="4292600"/>
            <a:ext cx="0" cy="10810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>
            <a:off x="5591944" y="4529138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4" name="AutoShape 16"/>
          <p:cNvSpPr>
            <a:spLocks noChangeArrowheads="1"/>
          </p:cNvSpPr>
          <p:nvPr/>
        </p:nvSpPr>
        <p:spPr bwMode="gray">
          <a:xfrm>
            <a:off x="6165851" y="4507867"/>
            <a:ext cx="205097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AccpSchool.java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8705" name="Line 17"/>
          <p:cNvSpPr>
            <a:spLocks noChangeShapeType="1"/>
          </p:cNvSpPr>
          <p:nvPr/>
        </p:nvSpPr>
        <p:spPr bwMode="auto">
          <a:xfrm>
            <a:off x="5591944" y="4962525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gray">
          <a:xfrm>
            <a:off x="6165850" y="4940300"/>
            <a:ext cx="186213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HelloAccp.java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47132" name="组合 16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4713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3665520" y="3351218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animBg="1"/>
      <p:bldP spid="498694" grpId="0" animBg="1"/>
      <p:bldP spid="498698" grpId="0" animBg="1"/>
      <p:bldP spid="498704" grpId="0" animBg="1"/>
      <p:bldP spid="4987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1920" y="285751"/>
            <a:ext cx="274669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如何导入包</a:t>
            </a:r>
            <a:endParaRPr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为了使用不在同一包中的类，需要在</a:t>
            </a:r>
            <a:r>
              <a:rPr lang="en-US" altLang="zh-CN"/>
              <a:t>Java</a:t>
            </a:r>
            <a:r>
              <a:rPr lang="zh-CN" altLang="en-US"/>
              <a:t>程序中使用</a:t>
            </a:r>
            <a:r>
              <a:rPr lang="en-US" altLang="zh-CN"/>
              <a:t>import</a:t>
            </a:r>
            <a:r>
              <a:rPr lang="zh-CN" altLang="en-US"/>
              <a:t>关键字导入这个类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2381251" y="3000375"/>
            <a:ext cx="7546975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import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java.util.*;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导入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java.util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包中所有类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import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cn.jbit.classandobject.AccpSchool;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导入指定包中指定类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gray">
          <a:xfrm>
            <a:off x="7524751" y="2214564"/>
            <a:ext cx="2619375" cy="407987"/>
          </a:xfrm>
          <a:prstGeom prst="wedgeRoundRectCallout">
            <a:avLst>
              <a:gd name="adj1" fmla="val -35093"/>
              <a:gd name="adj2" fmla="val 588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关键字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import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并不陌生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42" name="AutoShape 6"/>
          <p:cNvSpPr>
            <a:spLocks noChangeArrowheads="1"/>
          </p:cNvSpPr>
          <p:nvPr/>
        </p:nvSpPr>
        <p:spPr bwMode="auto">
          <a:xfrm>
            <a:off x="3994151" y="4214813"/>
            <a:ext cx="4321175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import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包名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类名；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0743" name="AutoShape 7"/>
          <p:cNvSpPr>
            <a:spLocks noChangeArrowheads="1"/>
          </p:cNvSpPr>
          <p:nvPr/>
        </p:nvSpPr>
        <p:spPr bwMode="gray">
          <a:xfrm>
            <a:off x="1774825" y="5143500"/>
            <a:ext cx="4052888" cy="776288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系统包：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java.util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自定义包：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cn.jbit.classandobject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gray">
          <a:xfrm>
            <a:off x="6167439" y="5143500"/>
            <a:ext cx="4352925" cy="776288"/>
          </a:xfrm>
          <a:prstGeom prst="wedgeRoundRectCallout">
            <a:avLst>
              <a:gd name="adj1" fmla="val -37592"/>
              <a:gd name="adj2" fmla="val -504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*： 指包中的所有类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AccpSchool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：指包中的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AccpSchool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 bwMode="auto">
          <a:xfrm>
            <a:off x="1627189" y="4171950"/>
            <a:ext cx="1000125" cy="400050"/>
            <a:chOff x="1000100" y="1801286"/>
            <a:chExt cx="1000132" cy="400110"/>
          </a:xfrm>
        </p:grpSpPr>
        <p:pic>
          <p:nvPicPr>
            <p:cNvPr id="4814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flipV="1">
            <a:off x="7596200" y="2646190"/>
            <a:ext cx="403656" cy="2827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0800000" flipV="1">
            <a:off x="3999333" y="4786322"/>
            <a:ext cx="667909" cy="3601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6953256" y="4786322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  <p:bldP spid="500741" grpId="0" animBg="1"/>
      <p:bldP spid="500742" grpId="0" animBg="1"/>
      <p:bldP spid="500743" grpId="0" animBg="1"/>
      <p:bldP spid="5007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7281" y="285751"/>
            <a:ext cx="17713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小结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AccpSchool.java</a:t>
            </a:r>
            <a:r>
              <a:rPr lang="zh-CN" altLang="en-US"/>
              <a:t>位于</a:t>
            </a:r>
            <a:r>
              <a:rPr lang="en-US" altLang="zh-CN"/>
              <a:t>cn.jbit.classandobject</a:t>
            </a:r>
            <a:r>
              <a:rPr lang="zh-CN" altLang="en-US"/>
              <a:t>包中，</a:t>
            </a:r>
            <a:r>
              <a:rPr lang="en-US" altLang="zh-CN"/>
              <a:t>HelloAccp.java</a:t>
            </a:r>
            <a:r>
              <a:rPr lang="zh-CN" altLang="en-US"/>
              <a:t>位于</a:t>
            </a:r>
            <a:r>
              <a:rPr lang="en-US" altLang="zh-CN"/>
              <a:t>demo</a:t>
            </a:r>
            <a:r>
              <a:rPr lang="zh-CN" altLang="en-US"/>
              <a:t>包中，下面程序空缺部分需要填入代码吗？如果需要，是什么？ </a:t>
            </a: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5591176" y="2643189"/>
            <a:ext cx="4862513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HelloAccp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  AccpSchool center = 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new AccpSchool();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center.showMessage();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1595438" y="2643189"/>
            <a:ext cx="3937000" cy="29733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AccpSchool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showMessage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这是上		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Accp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中心。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gray">
          <a:xfrm>
            <a:off x="1595439" y="2714625"/>
            <a:ext cx="3786187" cy="376238"/>
          </a:xfrm>
          <a:prstGeom prst="roundRect">
            <a:avLst>
              <a:gd name="adj" fmla="val 451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package cn.jbit.classandobject;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gray">
          <a:xfrm>
            <a:off x="5667376" y="2714625"/>
            <a:ext cx="1928813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package demo;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gray">
          <a:xfrm>
            <a:off x="5667375" y="3352800"/>
            <a:ext cx="37147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import cn.jbit.classandobject.*;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gray">
          <a:xfrm>
            <a:off x="2309814" y="5857875"/>
            <a:ext cx="2581275" cy="776288"/>
          </a:xfrm>
          <a:prstGeom prst="wedgeRoundRectCallout">
            <a:avLst>
              <a:gd name="adj1" fmla="val 17085"/>
              <a:gd name="adj2" fmla="val -492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声明包的含义：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声明当前类所处的位置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gray">
          <a:xfrm>
            <a:off x="7310438" y="5643564"/>
            <a:ext cx="3060700" cy="1144587"/>
          </a:xfrm>
          <a:prstGeom prst="wedgeRoundRectCallout">
            <a:avLst>
              <a:gd name="adj1" fmla="val 21391"/>
              <a:gd name="adj2" fmla="val -508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导入包的含义：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声明在当前类中要使用到的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别的类所处的位置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49164" name="组合 77"/>
          <p:cNvGrpSpPr/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4916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16200000" flipH="1">
            <a:off x="8903815" y="5336096"/>
            <a:ext cx="431632" cy="1893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3188776" y="5454005"/>
            <a:ext cx="574508" cy="23928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0" grpId="0" animBg="1"/>
      <p:bldP spid="502791" grpId="0" animBg="1"/>
      <p:bldP spid="502792" grpId="0" animBg="1"/>
      <p:bldP spid="502793" grpId="0" animBg="1"/>
      <p:bldP spid="5027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7920" y="285728"/>
            <a:ext cx="1730692" cy="523220"/>
          </a:xfrm>
        </p:spPr>
        <p:txBody>
          <a:bodyPr/>
          <a:lstStyle/>
          <a:p>
            <a:r>
              <a:rPr altLang="en-US" dirty="0"/>
              <a:t>总结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381357" y="1055732"/>
            <a:ext cx="50149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定义类的方法必须包括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调用类方法的两种形式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524001" y="3131106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类的无参方法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3167042" y="1173206"/>
            <a:ext cx="214314" cy="432749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6096000" y="9382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38877" y="857233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方法的名称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方法返回值的类型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方法的主体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6096000" y="1857045"/>
            <a:ext cx="179388" cy="846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38876" y="1714488"/>
            <a:ext cx="35004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同一个类中的方法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，直接使用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defRPr/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()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”调用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不同类的方法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，先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创建对象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，再使用“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对象名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()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”调用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541603" y="3085444"/>
            <a:ext cx="6072206" cy="1016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&lt;</a:t>
            </a:r>
            <a:r>
              <a:rPr lang="zh-CN" altLang="en-US" sz="2000" b="1" dirty="0"/>
              <a:t>访问修饰符</a:t>
            </a:r>
            <a:r>
              <a:rPr lang="en-US" sz="2000" b="1" dirty="0"/>
              <a:t>&gt;  </a:t>
            </a:r>
            <a:r>
              <a:rPr lang="zh-CN" altLang="en-US" sz="2000" b="1" dirty="0"/>
              <a:t>返回类型</a:t>
            </a:r>
            <a:r>
              <a:rPr lang="en-US" sz="2000" b="1" dirty="0"/>
              <a:t>  &lt;</a:t>
            </a:r>
            <a:r>
              <a:rPr lang="zh-CN" altLang="en-US" sz="2000" b="1" dirty="0"/>
              <a:t>方法名</a:t>
            </a:r>
            <a:r>
              <a:rPr lang="en-US" sz="2000" b="1" dirty="0"/>
              <a:t>&gt;(&lt;</a:t>
            </a:r>
            <a:r>
              <a:rPr lang="zh-CN" altLang="en-US" sz="2000" b="1" dirty="0"/>
              <a:t>参数列表</a:t>
            </a:r>
            <a:r>
              <a:rPr lang="en-US" sz="2000" b="1" dirty="0"/>
              <a:t>&gt;) {</a:t>
            </a:r>
            <a:endParaRPr lang="zh-CN" altLang="en-US" sz="2000" b="1" dirty="0"/>
          </a:p>
          <a:p>
            <a:pPr>
              <a:defRPr/>
            </a:pPr>
            <a:r>
              <a:rPr lang="en-US" sz="2000" b="1" dirty="0"/>
              <a:t>    //</a:t>
            </a:r>
            <a:r>
              <a:rPr lang="zh-CN" altLang="en-US" sz="2000" b="1" dirty="0"/>
              <a:t>方法的主体</a:t>
            </a:r>
            <a:endParaRPr lang="zh-CN" altLang="en-US" sz="2000" b="1" dirty="0"/>
          </a:p>
          <a:p>
            <a:pPr>
              <a:defRPr/>
            </a:pPr>
            <a:r>
              <a:rPr lang="en-US" sz="2000" b="1" dirty="0"/>
              <a:t>}</a:t>
            </a:r>
            <a:endParaRPr lang="zh-CN" altLang="en-US" sz="2000" b="1" dirty="0"/>
          </a:p>
        </p:txBody>
      </p:sp>
      <p:sp>
        <p:nvSpPr>
          <p:cNvPr id="26" name="AutoShape 3"/>
          <p:cNvSpPr/>
          <p:nvPr/>
        </p:nvSpPr>
        <p:spPr bwMode="auto">
          <a:xfrm>
            <a:off x="3505976" y="4698987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3745672" y="4676666"/>
            <a:ext cx="4286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创建包使用关键字 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package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导入包使用关键字 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import</a:t>
            </a:r>
            <a:endParaRPr lang="zh-CN" altLang="en-US" sz="1600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88961" y="285751"/>
            <a:ext cx="22996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本章任务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实现计算平均分和课程总成绩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r>
              <a:rPr lang="zh-CN" altLang="en-US" dirty="0"/>
              <a:t>系统菜单切换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r>
              <a:rPr lang="zh-CN" altLang="en-US" dirty="0"/>
              <a:t>系统入口程序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实现客户信息的添加和显示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修改客户姓名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对客户姓名排序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实现模拟账户存取款功能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>
          <a:xfrm>
            <a:off x="8280400" y="285751"/>
            <a:ext cx="22082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本章目标</a:t>
            </a:r>
            <a:endParaRPr dirty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会定义和使用类的无参方法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理解变量作用域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会创建包组织</a:t>
            </a:r>
            <a:r>
              <a:rPr lang="en-US" altLang="zh-CN" dirty="0"/>
              <a:t>Java</a:t>
            </a:r>
            <a:r>
              <a:rPr lang="zh-CN" altLang="en-US" dirty="0"/>
              <a:t>工程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1382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066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07" y="2190752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22" y="226218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1" y="285751"/>
            <a:ext cx="22590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类的方法</a:t>
            </a:r>
            <a:endParaRPr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4581526"/>
            <a:ext cx="7645400" cy="177641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写出狮子对象的“跑”方法、 “叫”方法、“</a:t>
            </a:r>
            <a:r>
              <a:rPr lang="zh-CN" altLang="en-US" dirty="0">
                <a:latin typeface="微软雅黑" panose="020B0503020204020204" pitchFamily="2" charset="-122"/>
              </a:rPr>
              <a:t>抢球</a:t>
            </a:r>
            <a:r>
              <a:rPr lang="zh-CN" altLang="en-US" dirty="0"/>
              <a:t>”方法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96198" y="1435100"/>
            <a:ext cx="1955790" cy="2351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电动玩具狮子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颜色：黄色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行为：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跑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叫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抢球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765425" y="1435101"/>
            <a:ext cx="3748088" cy="2447925"/>
            <a:chOff x="1157" y="890"/>
            <a:chExt cx="2361" cy="1542"/>
          </a:xfrm>
        </p:grpSpPr>
        <p:pic>
          <p:nvPicPr>
            <p:cNvPr id="19470" name="Picture 4" descr="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890"/>
              <a:ext cx="2361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1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" y="1426"/>
              <a:ext cx="1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2552" name="AutoShape 8"/>
          <p:cNvSpPr>
            <a:spLocks noChangeArrowheads="1"/>
          </p:cNvSpPr>
          <p:nvPr/>
        </p:nvSpPr>
        <p:spPr bwMode="gray">
          <a:xfrm>
            <a:off x="4357689" y="3665538"/>
            <a:ext cx="1277937" cy="647700"/>
          </a:xfrm>
          <a:prstGeom prst="wedgeRoundRectCallout">
            <a:avLst>
              <a:gd name="adj1" fmla="val -18310"/>
              <a:gd name="adj2" fmla="val -48258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按此按钮，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狮子开始叫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gray">
          <a:xfrm>
            <a:off x="5765800" y="1165225"/>
            <a:ext cx="1277938" cy="647700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按此按钮，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狮子开始跑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3" name="组合 72"/>
          <p:cNvGrpSpPr/>
          <p:nvPr/>
        </p:nvGrpSpPr>
        <p:grpSpPr bwMode="auto">
          <a:xfrm>
            <a:off x="1609725" y="4014789"/>
            <a:ext cx="985838" cy="422275"/>
            <a:chOff x="1000100" y="1173499"/>
            <a:chExt cx="986586" cy="422603"/>
          </a:xfrm>
        </p:grpSpPr>
        <p:pic>
          <p:nvPicPr>
            <p:cNvPr id="194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V="1">
            <a:off x="4722833" y="1737183"/>
            <a:ext cx="1043363" cy="5254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6200000" flipH="1">
            <a:off x="4128130" y="2824360"/>
            <a:ext cx="1166632" cy="5639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2" grpId="0" animBg="1"/>
      <p:bldP spid="4925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64401" y="285751"/>
            <a:ext cx="32242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类的方法示例</a:t>
            </a:r>
            <a:endParaRPr dirty="0"/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AutoLion</a:t>
            </a:r>
            <a:r>
              <a:rPr lang="zh-CN" altLang="en-US" dirty="0"/>
              <a:t>类代码实现</a:t>
            </a:r>
            <a:endParaRPr lang="zh-CN" altLang="en-US" dirty="0"/>
          </a:p>
        </p:txBody>
      </p:sp>
      <p:sp>
        <p:nvSpPr>
          <p:cNvPr id="494595" name="AutoShape 3"/>
          <p:cNvSpPr>
            <a:spLocks noChangeArrowheads="1"/>
          </p:cNvSpPr>
          <p:nvPr/>
        </p:nvSpPr>
        <p:spPr bwMode="auto">
          <a:xfrm>
            <a:off x="2635251" y="1931989"/>
            <a:ext cx="7032625" cy="46351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class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AutoLion</a:t>
            </a:r>
            <a:r>
              <a:rPr lang="en-US" altLang="zh-CN" b="1" dirty="0">
                <a:ea typeface="宋体" panose="02010600030101010101" pitchFamily="2" charset="-122"/>
              </a:rPr>
              <a:t> {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String color = "</a:t>
            </a:r>
            <a:r>
              <a:rPr lang="zh-CN" altLang="en-US" b="1" dirty="0">
                <a:ea typeface="宋体" panose="02010600030101010101" pitchFamily="2" charset="-122"/>
              </a:rPr>
              <a:t>黄色</a:t>
            </a:r>
            <a:r>
              <a:rPr lang="en-US" altLang="zh-CN" b="1" dirty="0">
                <a:ea typeface="宋体" panose="02010600030101010101" pitchFamily="2" charset="-122"/>
              </a:rPr>
              <a:t>";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void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run() 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正在以</a:t>
            </a:r>
            <a:r>
              <a:rPr lang="en-US" altLang="zh-CN" b="1" dirty="0">
                <a:ea typeface="宋体" panose="02010600030101010101" pitchFamily="2" charset="-122"/>
              </a:rPr>
              <a:t>0.1</a:t>
            </a:r>
            <a:r>
              <a:rPr lang="zh-CN" altLang="en-US" b="1" dirty="0">
                <a:ea typeface="宋体" panose="02010600030101010101" pitchFamily="2" charset="-122"/>
              </a:rPr>
              <a:t>米</a:t>
            </a:r>
            <a:r>
              <a:rPr lang="en-US" altLang="zh-CN" b="1" dirty="0">
                <a:ea typeface="宋体" panose="02010600030101010101" pitchFamily="2" charset="-122"/>
              </a:rPr>
              <a:t>/</a:t>
            </a:r>
            <a:r>
              <a:rPr lang="zh-CN" altLang="en-US" b="1" dirty="0">
                <a:ea typeface="宋体" panose="02010600030101010101" pitchFamily="2" charset="-122"/>
              </a:rPr>
              <a:t>秒的速度向前奔跑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}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cry()  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  String sound = "</a:t>
            </a:r>
            <a:r>
              <a:rPr lang="zh-CN" altLang="en-US" b="1" dirty="0">
                <a:ea typeface="宋体" panose="02010600030101010101" pitchFamily="2" charset="-122"/>
              </a:rPr>
              <a:t>大声吼叫</a:t>
            </a:r>
            <a:r>
              <a:rPr lang="en-US" altLang="zh-CN" b="1" dirty="0">
                <a:ea typeface="宋体" panose="02010600030101010101" pitchFamily="2" charset="-122"/>
              </a:rPr>
              <a:t>" ;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fr-FR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public String </a:t>
            </a:r>
            <a:r>
              <a:rPr lang="fr-FR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robBall() </a:t>
            </a:r>
            <a:r>
              <a:rPr lang="fr-FR" altLang="zh-CN" b="1" dirty="0">
                <a:ea typeface="宋体" panose="02010600030101010101" pitchFamily="2" charset="-122"/>
              </a:rPr>
              <a:t>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/>
            <a:r>
              <a:rPr lang="fr-FR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fr-FR" altLang="zh-CN" b="1" dirty="0">
                <a:ea typeface="宋体" panose="02010600030101010101" pitchFamily="2" charset="-122"/>
              </a:rPr>
              <a:t>String ball = </a:t>
            </a:r>
            <a:r>
              <a:rPr lang="en-US" altLang="zh-CN" b="1" dirty="0">
                <a:ea typeface="宋体" panose="02010600030101010101" pitchFamily="2" charset="-122"/>
              </a:rPr>
              <a:t>"</a:t>
            </a:r>
            <a:r>
              <a:rPr lang="zh-CN" altLang="en-US" b="1" dirty="0">
                <a:ea typeface="宋体" panose="02010600030101010101" pitchFamily="2" charset="-122"/>
              </a:rPr>
              <a:t>球</a:t>
            </a:r>
            <a:r>
              <a:rPr lang="en-US" altLang="zh-CN" b="1" dirty="0">
                <a:ea typeface="宋体" panose="02010600030101010101" pitchFamily="2" charset="-122"/>
              </a:rPr>
              <a:t>"</a:t>
            </a:r>
            <a:r>
              <a:rPr lang="fr-FR" altLang="zh-CN" b="1" dirty="0">
                <a:ea typeface="宋体" panose="02010600030101010101" pitchFamily="2" charset="-122"/>
              </a:rPr>
              <a:t>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return</a:t>
            </a:r>
            <a:r>
              <a:rPr lang="en-US" altLang="zh-CN" b="1" dirty="0">
                <a:ea typeface="宋体" panose="02010600030101010101" pitchFamily="2" charset="-122"/>
              </a:rPr>
              <a:t> ball;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}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7531100" y="4089400"/>
            <a:ext cx="915988" cy="407988"/>
          </a:xfrm>
          <a:prstGeom prst="wedgeRoundRectCallout">
            <a:avLst>
              <a:gd name="adj1" fmla="val -22671"/>
              <a:gd name="adj2" fmla="val -57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方法体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024439" y="2646364"/>
            <a:ext cx="1385887" cy="407987"/>
          </a:xfrm>
          <a:prstGeom prst="wedgeRoundRectCallout">
            <a:avLst>
              <a:gd name="adj1" fmla="val -23611"/>
              <a:gd name="adj2" fmla="val 49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3662363" y="3003550"/>
            <a:ext cx="571500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3667108" y="4000504"/>
            <a:ext cx="57150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4238625" y="3003550"/>
            <a:ext cx="571500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4238612" y="4000506"/>
            <a:ext cx="561600" cy="2809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3333772" y="3359151"/>
            <a:ext cx="59769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3333772" y="4286257"/>
            <a:ext cx="30972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5453059" y="3786191"/>
            <a:ext cx="1146175" cy="409575"/>
          </a:xfrm>
          <a:prstGeom prst="wedgeRoundRectCallout">
            <a:avLst>
              <a:gd name="adj1" fmla="val -15957"/>
              <a:gd name="adj2" fmla="val 514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方法名称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70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2049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 bwMode="auto">
          <a:xfrm flipV="1">
            <a:off x="4095735" y="2717130"/>
            <a:ext cx="1000132" cy="2857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494597" idx="1"/>
          </p:cNvCxnSpPr>
          <p:nvPr/>
        </p:nvCxnSpPr>
        <p:spPr bwMode="auto">
          <a:xfrm flipV="1">
            <a:off x="5024430" y="3990978"/>
            <a:ext cx="428628" cy="1524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94598" idx="4"/>
          </p:cNvCxnSpPr>
          <p:nvPr/>
        </p:nvCxnSpPr>
        <p:spPr bwMode="auto">
          <a:xfrm>
            <a:off x="7096132" y="3788699"/>
            <a:ext cx="685331" cy="2701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701833" y="5060501"/>
            <a:ext cx="698500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409858" y="5060501"/>
            <a:ext cx="972000" cy="284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333772" y="5359814"/>
            <a:ext cx="3097212" cy="57150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nimBg="1"/>
      <p:bldP spid="494599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6" grpId="0" animBg="1"/>
      <p:bldP spid="494597" grpId="0" animBg="1"/>
      <p:bldP spid="25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0480" y="285751"/>
            <a:ext cx="4108133" cy="523875"/>
          </a:xfrm>
        </p:spPr>
        <p:txBody>
          <a:bodyPr/>
          <a:lstStyle/>
          <a:p>
            <a:pPr>
              <a:defRPr/>
            </a:pPr>
            <a:r>
              <a:rPr dirty="0"/>
              <a:t>如何定义类的方法</a:t>
            </a:r>
            <a:endParaRPr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类的方法定义类的某种行为（或功能）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308226" y="3905251"/>
            <a:ext cx="3597275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  <a:defRPr/>
            </a:pPr>
            <a:r>
              <a:rPr lang="zh-CN" altLang="en-US" sz="2800" b="1" dirty="0"/>
              <a:t>定义类的方法</a:t>
            </a:r>
            <a:endParaRPr lang="zh-CN" altLang="en-US" sz="2800" b="1" dirty="0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2640013" y="4643438"/>
            <a:ext cx="7099300" cy="1173162"/>
          </a:xfrm>
          <a:prstGeom prst="roundRect">
            <a:avLst>
              <a:gd name="adj" fmla="val 134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返回值类型  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 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方法的主体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>
            <a:off x="5881688" y="4254501"/>
            <a:ext cx="3941762" cy="409575"/>
          </a:xfrm>
          <a:prstGeom prst="wedgeRoundRectCallout">
            <a:avLst>
              <a:gd name="adj1" fmla="val -27740"/>
              <a:gd name="adj2" fmla="val 466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步骤一：定义方法名以及返回值类型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5167306" y="5357827"/>
            <a:ext cx="2298700" cy="407987"/>
          </a:xfrm>
          <a:prstGeom prst="wedgeRoundRectCallout">
            <a:avLst>
              <a:gd name="adj1" fmla="val -30081"/>
              <a:gd name="adj2" fmla="val -5276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步骤二：编写方法体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71"/>
          <p:cNvGrpSpPr/>
          <p:nvPr/>
        </p:nvGrpSpPr>
        <p:grpSpPr bwMode="auto">
          <a:xfrm>
            <a:off x="1595439" y="3521075"/>
            <a:ext cx="1000125" cy="400050"/>
            <a:chOff x="1000100" y="1801286"/>
            <a:chExt cx="1000132" cy="400110"/>
          </a:xfrm>
        </p:grpSpPr>
        <p:pic>
          <p:nvPicPr>
            <p:cNvPr id="215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2595539" y="1765300"/>
            <a:ext cx="6937400" cy="1708150"/>
            <a:chOff x="1357313" y="1765300"/>
            <a:chExt cx="6651625" cy="1708150"/>
          </a:xfrm>
        </p:grpSpPr>
        <p:sp>
          <p:nvSpPr>
            <p:cNvPr id="495625" name="AutoShape 9"/>
            <p:cNvSpPr>
              <a:spLocks noChangeArrowheads="1"/>
            </p:cNvSpPr>
            <p:nvPr/>
          </p:nvSpPr>
          <p:spPr bwMode="gray">
            <a:xfrm>
              <a:off x="4420486" y="2928934"/>
              <a:ext cx="1497261" cy="4077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方法的定义                                         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95626" name="AutoShape 10"/>
            <p:cNvSpPr>
              <a:spLocks noChangeArrowheads="1"/>
            </p:cNvSpPr>
            <p:nvPr/>
          </p:nvSpPr>
          <p:spPr bwMode="auto">
            <a:xfrm>
              <a:off x="4256088" y="1765300"/>
              <a:ext cx="1601787" cy="4079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方法的名称                               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95627" name="AutoShape 11"/>
            <p:cNvSpPr>
              <a:spLocks noChangeArrowheads="1"/>
            </p:cNvSpPr>
            <p:nvPr/>
          </p:nvSpPr>
          <p:spPr bwMode="auto">
            <a:xfrm>
              <a:off x="6500813" y="2911475"/>
              <a:ext cx="1508125" cy="4079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方法的主体                           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95628" name="AutoShape 12"/>
            <p:cNvSpPr>
              <a:spLocks noChangeArrowheads="1"/>
            </p:cNvSpPr>
            <p:nvPr/>
          </p:nvSpPr>
          <p:spPr bwMode="auto">
            <a:xfrm>
              <a:off x="1357313" y="2759075"/>
              <a:ext cx="2451100" cy="7143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方法返回值的数据类型                                         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5400000" flipH="1" flipV="1">
              <a:off x="4822814" y="2463777"/>
              <a:ext cx="500098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>
              <a:off x="5929320" y="3141281"/>
              <a:ext cx="563574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 bwMode="auto">
            <a:xfrm rot="10800000">
              <a:off x="3857629" y="3142869"/>
              <a:ext cx="500063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 bwMode="auto">
          <a:xfrm flipV="1">
            <a:off x="5453058" y="4520575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>
            <a:off x="4810115" y="528576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0" grpId="0"/>
      <p:bldP spid="495631" grpId="0" animBg="1"/>
      <p:bldP spid="495632" grpId="0" animBg="1"/>
      <p:bldP spid="4956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1201" y="285751"/>
            <a:ext cx="34274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方法的返回值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两种情况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如果方法具有返回值，方法中必须使用关键字</a:t>
            </a:r>
            <a:r>
              <a:rPr lang="en-US" altLang="zh-CN"/>
              <a:t>return</a:t>
            </a:r>
            <a:r>
              <a:rPr lang="zh-CN" altLang="en-US"/>
              <a:t>返回该值，返回值类型为该返回值的类型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 lvl="1">
              <a:defRPr/>
            </a:pPr>
            <a:r>
              <a:rPr lang="zh-CN" altLang="en-US"/>
              <a:t>如果方法没有返回值，返回值类型为</a:t>
            </a:r>
            <a:r>
              <a:rPr lang="en-US" altLang="zh-CN"/>
              <a:t>void</a:t>
            </a: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 dirty="0"/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2784476" y="3959226"/>
            <a:ext cx="62404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Student{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public String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getName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3810001" y="4786313"/>
            <a:ext cx="785813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3524251" y="5111751"/>
            <a:ext cx="1571625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72" name="AutoShape 8"/>
          <p:cNvSpPr>
            <a:spLocks noChangeArrowheads="1"/>
          </p:cNvSpPr>
          <p:nvPr/>
        </p:nvSpPr>
        <p:spPr bwMode="auto">
          <a:xfrm>
            <a:off x="2784476" y="2714625"/>
            <a:ext cx="1882775" cy="452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return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表达式；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7676" name="AutoShape 12"/>
          <p:cNvSpPr>
            <a:spLocks noChangeArrowheads="1"/>
          </p:cNvSpPr>
          <p:nvPr/>
        </p:nvSpPr>
        <p:spPr bwMode="gray">
          <a:xfrm>
            <a:off x="5524501" y="2643188"/>
            <a:ext cx="3286125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作用： 跳出方法、返回结果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" name="组合 71"/>
          <p:cNvGrpSpPr/>
          <p:nvPr/>
        </p:nvGrpSpPr>
        <p:grpSpPr bwMode="auto">
          <a:xfrm>
            <a:off x="1595439" y="2743200"/>
            <a:ext cx="1000125" cy="400050"/>
            <a:chOff x="1000100" y="1801286"/>
            <a:chExt cx="1000132" cy="400110"/>
          </a:xfrm>
        </p:grpSpPr>
        <p:pic>
          <p:nvPicPr>
            <p:cNvPr id="2254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784476" y="3959226"/>
            <a:ext cx="62404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Student{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public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void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getName(){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</a:fld>
            <a:r>
              <a:rPr lang="en-US" altLang="zh-CN"/>
              <a:t>/61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8" grpId="1" animBg="1"/>
      <p:bldP spid="497670" grpId="0" animBg="1"/>
      <p:bldP spid="497670" grpId="1" animBg="1"/>
      <p:bldP spid="497671" grpId="0" animBg="1"/>
      <p:bldP spid="497671" grpId="1" animBg="1"/>
      <p:bldP spid="497672" grpId="0" animBg="1"/>
      <p:bldP spid="497676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6823</Words>
  <Application>WPS 演示</Application>
  <PresentationFormat>宽屏</PresentationFormat>
  <Paragraphs>784</Paragraphs>
  <Slides>34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Arial Unicode MS</vt:lpstr>
      <vt:lpstr>等线</vt:lpstr>
      <vt:lpstr>Office 主题_2</vt:lpstr>
      <vt:lpstr>类的无参方法</vt:lpstr>
      <vt:lpstr>预习检查</vt:lpstr>
      <vt:lpstr>回顾与作业点评</vt:lpstr>
      <vt:lpstr>本章任务</vt:lpstr>
      <vt:lpstr>本章目标</vt:lpstr>
      <vt:lpstr>类的方法</vt:lpstr>
      <vt:lpstr>类的方法示例</vt:lpstr>
      <vt:lpstr>如何定义类的方法</vt:lpstr>
      <vt:lpstr>方法的返回值</vt:lpstr>
      <vt:lpstr>方法调用</vt:lpstr>
      <vt:lpstr>方法调用</vt:lpstr>
      <vt:lpstr>方法调用小结</vt:lpstr>
      <vt:lpstr>小结</vt:lpstr>
      <vt:lpstr>学员操作—计算平均分和总成绩2-1 </vt:lpstr>
      <vt:lpstr>学员操作—计算平均分和总成绩2-2</vt:lpstr>
      <vt:lpstr>成员变量和局部变量2-1</vt:lpstr>
      <vt:lpstr>成员变量和局部变量2-2</vt:lpstr>
      <vt:lpstr>成员变量和局部变量的区别</vt:lpstr>
      <vt:lpstr>常见错误</vt:lpstr>
      <vt:lpstr>面向对象的编程（OOP）</vt:lpstr>
      <vt:lpstr>小结</vt:lpstr>
      <vt:lpstr>学员操作—定义管理员类 </vt:lpstr>
      <vt:lpstr>学员操作—实现菜单的级联效果2-1</vt:lpstr>
      <vt:lpstr>学员操作—实现菜单的级联效果2-2</vt:lpstr>
      <vt:lpstr>学员操作—实现系统入口程序</vt:lpstr>
      <vt:lpstr>为什么需要包</vt:lpstr>
      <vt:lpstr>包</vt:lpstr>
      <vt:lpstr>如何创建包</vt:lpstr>
      <vt:lpstr>包命名规范</vt:lpstr>
      <vt:lpstr>用MyEclipse 创建包</vt:lpstr>
      <vt:lpstr>包与目录的关系</vt:lpstr>
      <vt:lpstr>如何导入包</vt:lpstr>
      <vt:lpstr>小结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41</cp:revision>
  <dcterms:created xsi:type="dcterms:W3CDTF">2017-10-12T07:19:00Z</dcterms:created>
  <dcterms:modified xsi:type="dcterms:W3CDTF">2022-07-20T03:23:16Z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903D2EFEE41946F4927E9AB80E3E4831</vt:lpwstr>
  </property>
  <property fmtid="{D5CDD505-2E9C-101B-9397-08002B2CF9AE}" pid="3" name="KSOProductBuildVer">
    <vt:lpwstr>2052-11.1.0.11830</vt:lpwstr>
  </property>
</Properties>
</file>