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DCB4F-6C31-43D5-B41A-9793662A5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669C6-A614-4A39-A00E-212DD1D2B2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6449E-43F1-4EB4-B085-1558A0E632D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、在示例</a:t>
            </a:r>
            <a:r>
              <a:rPr lang="en-US" altLang="zh-CN"/>
              <a:t>1</a:t>
            </a:r>
            <a:r>
              <a:rPr lang="zh-CN" altLang="en-US"/>
              <a:t>的基础上提出新的问题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、分析得出两个实现方式。分析第一种实现方式的弊端（当参数更多时怎么办？），进而引出第二种实现方式，利用面向对象思想将多个参数封装成对象，将对象作为参数，这是更好的实现方式。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46139B-269E-4952-BD14-DE0E6385EA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620E5D-565A-45DA-A3F9-C52A71C4A61E}" type="slidenum">
              <a:rPr lang="zh-CN" altLang="en-US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、通过</a:t>
            </a:r>
            <a:r>
              <a:rPr lang="en-US" altLang="zh-CN" dirty="0"/>
              <a:t>PPT</a:t>
            </a:r>
            <a:r>
              <a:rPr lang="zh-CN" altLang="en-US" dirty="0"/>
              <a:t>讲解方法的实现框架。先定义</a:t>
            </a:r>
            <a:r>
              <a:rPr lang="en-US" altLang="zh-CN" dirty="0"/>
              <a:t>Student</a:t>
            </a:r>
            <a:r>
              <a:rPr lang="zh-CN" altLang="en-US" dirty="0"/>
              <a:t>类型，再在方法中声明</a:t>
            </a:r>
            <a:r>
              <a:rPr lang="en-US" altLang="zh-CN" dirty="0"/>
              <a:t>Student</a:t>
            </a:r>
            <a:r>
              <a:rPr lang="zh-CN" altLang="en-US" dirty="0"/>
              <a:t>类型的形式参数，最后调用方法时传递</a:t>
            </a:r>
            <a:r>
              <a:rPr lang="en-US" altLang="zh-CN" dirty="0"/>
              <a:t>Student</a:t>
            </a:r>
            <a:r>
              <a:rPr lang="zh-CN" altLang="en-US" dirty="0"/>
              <a:t>类型的实际参数（</a:t>
            </a:r>
            <a:r>
              <a:rPr lang="en-US" altLang="zh-CN" dirty="0"/>
              <a:t>Student</a:t>
            </a:r>
            <a:r>
              <a:rPr lang="zh-CN" altLang="en-US" dirty="0"/>
              <a:t>对象）。（为了帮助学员理解，可以和</a:t>
            </a:r>
            <a:r>
              <a:rPr lang="en-US" altLang="zh-CN" dirty="0" err="1"/>
              <a:t>int</a:t>
            </a:r>
            <a:r>
              <a:rPr lang="zh-CN" altLang="en-US" dirty="0"/>
              <a:t>类型的形式参数作对比）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 err="1"/>
              <a:t>MyEclipse</a:t>
            </a:r>
            <a:r>
              <a:rPr lang="zh-CN" altLang="en-US" dirty="0"/>
              <a:t>中讲解实现细节及演示效果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、本示例重点讲解如何定义对象作为参数的方法以及如何传参，关于对象数组，这里不作细讲，技术顾问简单解释一下用法，学员即时不理解，只要能够模仿着使用就可以了，后面课程中会讲解。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zh-CN" altLang="en-US"/>
              <a:t>本上机重点练习如何定义对象作为参数的方法以及如何传参，关于对象数组相关代码，让学员模仿示例写出来就可以了，即使不理解也没关系，后面课程中会讲解。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C1822-55F0-4E67-A246-4862EEE2964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由于本章讲解和上机练习的容量较大，可以根据班级实际实施情况，将本练习布置为课后作业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12A69E-C821-4658-997D-5D396FCD187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DD1D5-EA1E-47FE-86E5-646C0535CF1F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通过分析榨汁机的工作原理，强调要想得到果汁，必须提供水果，并且提供的不同种类的水果，会得到不同的果汁。</a:t>
            </a:r>
            <a:endParaRPr lang="en-US" altLang="zh-CN"/>
          </a:p>
          <a:p>
            <a:r>
              <a:rPr lang="zh-CN" altLang="en-US"/>
              <a:t>为后面讲解方法的参数埋下伏笔。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AA631-EF70-4675-9B42-9A9FB9503ED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将榨汁机工作过程模拟到程序中：榨汁操作对应榨汁的方法；提供的水果原料对应方法参数；得到的果汁对应方法的返回值。</a:t>
            </a:r>
            <a:endParaRPr lang="en-US" altLang="zh-CN"/>
          </a:p>
          <a:p>
            <a:r>
              <a:rPr lang="zh-CN" altLang="en-US"/>
              <a:t>使学员形象的理解方法的参数及返回值的含义。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F339C-8C25-4150-B198-6F1B8AEB39E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F529A7-DE2C-4BE5-BCAA-8508093CAA2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53E0F2-01A9-4B1C-9489-5E44D6175CD9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先通过</a:t>
            </a:r>
            <a:r>
              <a:rPr lang="en-US" altLang="zh-CN"/>
              <a:t>PPT</a:t>
            </a:r>
            <a:r>
              <a:rPr lang="zh-CN" altLang="en-US"/>
              <a:t>讲解方法的实现框架，然后再到</a:t>
            </a:r>
            <a:r>
              <a:rPr lang="en-US" altLang="zh-CN"/>
              <a:t>MyEclipse</a:t>
            </a:r>
            <a:r>
              <a:rPr lang="zh-CN" altLang="en-US"/>
              <a:t>中讲解实现细节及演示效果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E50C51-5858-4AC6-8939-EE698C252A4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MyEclipse</a:t>
            </a:r>
            <a:r>
              <a:rPr lang="zh-CN" altLang="en-US"/>
              <a:t>环境中讲解常见错误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BE5CAC-30AC-405E-882B-E27CD8E742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DEECA-73B0-45B5-AC61-2550AC8D214A}" type="slidenum">
              <a:rPr lang="zh-CN" altLang="en-US"/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先通过</a:t>
            </a:r>
            <a:r>
              <a:rPr lang="en-US" altLang="zh-CN"/>
              <a:t>PPT</a:t>
            </a:r>
            <a:r>
              <a:rPr lang="zh-CN" altLang="en-US"/>
              <a:t>讲解方法的实现框架，然后再到</a:t>
            </a:r>
            <a:r>
              <a:rPr lang="en-US" altLang="zh-CN"/>
              <a:t>MyEclipse</a:t>
            </a:r>
            <a:r>
              <a:rPr lang="zh-CN" altLang="en-US"/>
              <a:t>中讲解实现细节及演示效果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00" y="238125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类的有参方法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608320" y="285751"/>
            <a:ext cx="4880293" cy="523875"/>
          </a:xfrm>
        </p:spPr>
        <p:txBody>
          <a:bodyPr/>
          <a:lstStyle/>
          <a:p>
            <a:pPr>
              <a:defRPr/>
            </a:pPr>
            <a:r>
              <a:rPr dirty="0"/>
              <a:t>带多个参数的方法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3500438"/>
            <a:ext cx="7645400" cy="2857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设计方法，通过传递三个参数（开始位置、结束位置、查找的姓名）来实现</a:t>
            </a:r>
            <a:endParaRPr lang="en-US" altLang="zh-CN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2308226" y="1276351"/>
            <a:ext cx="731996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ea typeface="微软雅黑" panose="020B0503020204020204" pitchFamily="2" charset="-122"/>
              </a:rPr>
              <a:t>在保存了多个学生姓名的数组中，指定查找区间，查找某个学生姓名并显示是否查找成功 </a:t>
            </a: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grpSp>
        <p:nvGrpSpPr>
          <p:cNvPr id="23558" name="组合 9"/>
          <p:cNvGrpSpPr/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2356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2"/>
          <p:cNvGrpSpPr/>
          <p:nvPr/>
        </p:nvGrpSpPr>
        <p:grpSpPr bwMode="auto">
          <a:xfrm>
            <a:off x="1595439" y="2928939"/>
            <a:ext cx="1000125" cy="447675"/>
            <a:chOff x="1000100" y="3235185"/>
            <a:chExt cx="1000132" cy="446983"/>
          </a:xfrm>
        </p:grpSpPr>
        <p:pic>
          <p:nvPicPr>
            <p:cNvPr id="2356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1951039" y="1463676"/>
            <a:ext cx="8294687" cy="4016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searchName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start,int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end,String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name) {</a:t>
            </a:r>
            <a:endParaRPr lang="en-US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find = false;  //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是否找到标识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指定区间数组中，查找姓名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for(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=start-1;i&lt;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end;i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if(names[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].equals(name)) {	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find=true;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return find;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3287714" y="857250"/>
            <a:ext cx="1385887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返回值类型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4" name="AutoShape 4"/>
          <p:cNvSpPr>
            <a:spLocks noChangeArrowheads="1"/>
          </p:cNvSpPr>
          <p:nvPr/>
        </p:nvSpPr>
        <p:spPr bwMode="auto">
          <a:xfrm>
            <a:off x="7319964" y="857250"/>
            <a:ext cx="1609725" cy="407988"/>
          </a:xfrm>
          <a:prstGeom prst="wedgeRoundRectCallout">
            <a:avLst>
              <a:gd name="adj1" fmla="val -31875"/>
              <a:gd name="adj2" fmla="val 481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带有三个形参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4368801" y="3590925"/>
            <a:ext cx="2722563" cy="407988"/>
          </a:xfrm>
          <a:prstGeom prst="wedgeRoundRectCallout">
            <a:avLst>
              <a:gd name="adj1" fmla="val -34959"/>
              <a:gd name="adj2" fmla="val 566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返回结果：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boolean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405121" y="285751"/>
            <a:ext cx="5083494" cy="523875"/>
          </a:xfrm>
        </p:spPr>
        <p:txBody>
          <a:bodyPr/>
          <a:lstStyle/>
          <a:p>
            <a:pPr>
              <a:defRPr/>
            </a:pPr>
            <a:r>
              <a:rPr dirty="0"/>
              <a:t>带多个参数的方法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5130800" y="1568451"/>
            <a:ext cx="3240088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2595563" y="4714875"/>
            <a:ext cx="14287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2738438" y="1568451"/>
            <a:ext cx="1008062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5199063" y="4143375"/>
            <a:ext cx="5040312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st.searchName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s,e,name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找到了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！");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}else{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没找到该学生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！");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7142" name="AutoShape 22"/>
          <p:cNvSpPr>
            <a:spLocks noChangeArrowheads="1"/>
          </p:cNvSpPr>
          <p:nvPr/>
        </p:nvSpPr>
        <p:spPr bwMode="auto">
          <a:xfrm>
            <a:off x="7639051" y="3521075"/>
            <a:ext cx="1609725" cy="407988"/>
          </a:xfrm>
          <a:prstGeom prst="wedgeRoundRectCallout">
            <a:avLst>
              <a:gd name="adj1" fmla="val -29836"/>
              <a:gd name="adj2" fmla="val 48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传递三个实参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4589" name="组合 20"/>
          <p:cNvGrpSpPr/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2460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3441812" y="122841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7478059" y="1335568"/>
            <a:ext cx="354184" cy="26078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4095737" y="4074948"/>
            <a:ext cx="760849" cy="6399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7770860" y="3932072"/>
            <a:ext cx="47509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4095750" y="6215064"/>
            <a:ext cx="4572000" cy="428625"/>
            <a:chOff x="3143240" y="5143512"/>
            <a:chExt cx="4572032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60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001585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：带多个参数的方法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24" grpId="0" animBg="1"/>
      <p:bldP spid="517125" grpId="0" animBg="1"/>
      <p:bldP spid="517128" grpId="0" animBg="1"/>
      <p:bldP spid="517129" grpId="0" animBg="1"/>
      <p:bldP spid="517130" grpId="0" animBg="1"/>
      <p:bldP spid="517140" grpId="0" animBg="1"/>
      <p:bldP spid="517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AutoShape 2"/>
          <p:cNvSpPr>
            <a:spLocks noChangeArrowheads="1"/>
          </p:cNvSpPr>
          <p:nvPr/>
        </p:nvSpPr>
        <p:spPr bwMode="auto">
          <a:xfrm>
            <a:off x="2474914" y="1500189"/>
            <a:ext cx="6764337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方法定义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void addName(String name){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方法体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方法调用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.addName(String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张三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4446589" y="3709989"/>
            <a:ext cx="720725" cy="2873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marL="342900" indent="-342900"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>
          <a:xfrm>
            <a:off x="7335521" y="285751"/>
            <a:ext cx="3153094" cy="523875"/>
          </a:xfrm>
        </p:spPr>
        <p:txBody>
          <a:bodyPr/>
          <a:lstStyle/>
          <a:p>
            <a:pPr>
              <a:defRPr/>
            </a:pPr>
            <a:r>
              <a:rPr dirty="0"/>
              <a:t>常见错误</a:t>
            </a:r>
            <a:r>
              <a:rPr lang="en-US" altLang="zh-CN" dirty="0"/>
              <a:t>4-1</a:t>
            </a:r>
            <a:endParaRPr dirty="0"/>
          </a:p>
        </p:txBody>
      </p:sp>
      <p:sp>
        <p:nvSpPr>
          <p:cNvPr id="519176" name="AutoShape 8"/>
          <p:cNvSpPr>
            <a:spLocks noChangeArrowheads="1"/>
          </p:cNvSpPr>
          <p:nvPr/>
        </p:nvSpPr>
        <p:spPr bwMode="gray">
          <a:xfrm>
            <a:off x="6310313" y="3638550"/>
            <a:ext cx="3744912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ea typeface="宋体" panose="02010600030101010101" pitchFamily="2" charset="-122"/>
              </a:rPr>
              <a:t>对象名</a:t>
            </a:r>
            <a:r>
              <a:rPr lang="en-US" altLang="zh-CN" b="1" dirty="0">
                <a:ea typeface="宋体" panose="02010600030101010101" pitchFamily="2" charset="-122"/>
              </a:rPr>
              <a:t>.addName("</a:t>
            </a:r>
            <a:r>
              <a:rPr lang="zh-CN" altLang="en-US" b="1" dirty="0">
                <a:ea typeface="宋体" panose="02010600030101010101" pitchFamily="2" charset="-122"/>
              </a:rPr>
              <a:t>张三</a:t>
            </a:r>
            <a:r>
              <a:rPr lang="en-US" altLang="en-US" b="1" dirty="0">
                <a:ea typeface="宋体" panose="02010600030101010101" pitchFamily="2" charset="-122"/>
              </a:rPr>
              <a:t>"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  <a:r>
              <a:rPr lang="zh-CN" altLang="en-US" b="1" dirty="0">
                <a:ea typeface="宋体" panose="02010600030101010101" pitchFamily="2" charset="-122"/>
              </a:rPr>
              <a:t>；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pSp>
        <p:nvGrpSpPr>
          <p:cNvPr id="25607" name="组合 77"/>
          <p:cNvGrpSpPr/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256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68"/>
          <p:cNvGrpSpPr/>
          <p:nvPr/>
        </p:nvGrpSpPr>
        <p:grpSpPr bwMode="auto">
          <a:xfrm>
            <a:off x="1649414" y="4643439"/>
            <a:ext cx="1057275" cy="414337"/>
            <a:chOff x="1000100" y="3950459"/>
            <a:chExt cx="1058023" cy="414475"/>
          </a:xfrm>
        </p:grpSpPr>
        <p:pic>
          <p:nvPicPr>
            <p:cNvPr id="2561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738439" y="5003800"/>
            <a:ext cx="5000625" cy="782638"/>
            <a:chOff x="1214438" y="5003800"/>
            <a:chExt cx="5000625" cy="782638"/>
          </a:xfrm>
        </p:grpSpPr>
        <p:sp>
          <p:nvSpPr>
            <p:cNvPr id="519171" name="AutoShape 3"/>
            <p:cNvSpPr>
              <a:spLocks noChangeArrowheads="1"/>
            </p:cNvSpPr>
            <p:nvPr/>
          </p:nvSpPr>
          <p:spPr bwMode="gray">
            <a:xfrm>
              <a:off x="1214438" y="5143500"/>
              <a:ext cx="5000625" cy="6429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调用方法时不能指定实参类型！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5611" name="AutoShape 4"/>
            <p:cNvSpPr>
              <a:spLocks noChangeArrowheads="1"/>
            </p:cNvSpPr>
            <p:nvPr/>
          </p:nvSpPr>
          <p:spPr bwMode="gray">
            <a:xfrm>
              <a:off x="5715000" y="5003800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nimBg="1"/>
      <p:bldP spid="519172" grpId="0" animBg="1"/>
      <p:bldP spid="5191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2516188" y="1487488"/>
            <a:ext cx="6794500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方法定义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boolean searchName(int start ,int end ,String 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方法体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方法调用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String s="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开始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e=3;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boolean flag=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. searchName(s ,e ,name);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310313" y="4786313"/>
            <a:ext cx="2143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title"/>
          </p:nvPr>
        </p:nvSpPr>
        <p:spPr>
          <a:xfrm>
            <a:off x="7355840" y="285751"/>
            <a:ext cx="3132773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4-2</a:t>
            </a:r>
            <a:endParaRPr lang="en-US" altLang="zh-CN"/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2578101" y="3714750"/>
            <a:ext cx="8747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5667376" y="1928813"/>
            <a:ext cx="936625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6632" name="组合 77"/>
          <p:cNvGrpSpPr/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2663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68"/>
          <p:cNvGrpSpPr/>
          <p:nvPr/>
        </p:nvGrpSpPr>
        <p:grpSpPr bwMode="auto">
          <a:xfrm>
            <a:off x="1649414" y="5443539"/>
            <a:ext cx="1057275" cy="414337"/>
            <a:chOff x="1000100" y="3950459"/>
            <a:chExt cx="1058023" cy="414475"/>
          </a:xfrm>
        </p:grpSpPr>
        <p:pic>
          <p:nvPicPr>
            <p:cNvPr id="2663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809875" y="5600701"/>
            <a:ext cx="4464050" cy="828675"/>
            <a:chOff x="1285875" y="5600700"/>
            <a:chExt cx="4464050" cy="828675"/>
          </a:xfrm>
        </p:grpSpPr>
        <p:sp>
          <p:nvSpPr>
            <p:cNvPr id="521219" name="AutoShape 3"/>
            <p:cNvSpPr>
              <a:spLocks noChangeArrowheads="1"/>
            </p:cNvSpPr>
            <p:nvPr/>
          </p:nvSpPr>
          <p:spPr bwMode="gray">
            <a:xfrm>
              <a:off x="1285875" y="5780088"/>
              <a:ext cx="4464050" cy="64928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形参和实参数据类型不一致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！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6636" name="AutoShape 4"/>
            <p:cNvSpPr>
              <a:spLocks noChangeArrowheads="1"/>
            </p:cNvSpPr>
            <p:nvPr/>
          </p:nvSpPr>
          <p:spPr bwMode="gray">
            <a:xfrm>
              <a:off x="5357813" y="5600700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20" grpId="0" animBg="1"/>
      <p:bldP spid="521223" grpId="0" animBg="1"/>
      <p:bldP spid="5212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AutoShape 2"/>
          <p:cNvSpPr>
            <a:spLocks noChangeArrowheads="1"/>
          </p:cNvSpPr>
          <p:nvPr/>
        </p:nvSpPr>
        <p:spPr bwMode="auto">
          <a:xfrm>
            <a:off x="2525714" y="1474788"/>
            <a:ext cx="6784975" cy="3332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方法定义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boolean searchName(int start,int end,String 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方法体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方法调用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s=1;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e=3;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boolean flag=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.searchName(s,e);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5667376" y="1928814"/>
            <a:ext cx="3095625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>
          <a:xfrm>
            <a:off x="7315200" y="285751"/>
            <a:ext cx="3173413" cy="523875"/>
          </a:xfrm>
        </p:spPr>
        <p:txBody>
          <a:bodyPr/>
          <a:lstStyle/>
          <a:p>
            <a:pPr>
              <a:defRPr/>
            </a:pPr>
            <a:r>
              <a:rPr dirty="0"/>
              <a:t>常见错误</a:t>
            </a:r>
            <a:r>
              <a:rPr lang="en-US" altLang="zh-CN" dirty="0"/>
              <a:t>4-3</a:t>
            </a:r>
            <a:endParaRPr dirty="0"/>
          </a:p>
        </p:txBody>
      </p:sp>
      <p:sp>
        <p:nvSpPr>
          <p:cNvPr id="522250" name="Rectangle 10"/>
          <p:cNvSpPr>
            <a:spLocks noChangeArrowheads="1"/>
          </p:cNvSpPr>
          <p:nvPr/>
        </p:nvSpPr>
        <p:spPr bwMode="auto">
          <a:xfrm>
            <a:off x="6310314" y="4429126"/>
            <a:ext cx="503237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7655" name="组合 77"/>
          <p:cNvGrpSpPr/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2766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68"/>
          <p:cNvGrpSpPr/>
          <p:nvPr/>
        </p:nvGrpSpPr>
        <p:grpSpPr bwMode="auto">
          <a:xfrm>
            <a:off x="1649414" y="5014914"/>
            <a:ext cx="1057275" cy="414337"/>
            <a:chOff x="1000100" y="3950459"/>
            <a:chExt cx="1058023" cy="414475"/>
          </a:xfrm>
        </p:grpSpPr>
        <p:pic>
          <p:nvPicPr>
            <p:cNvPr id="27660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667000" y="5249864"/>
            <a:ext cx="4319588" cy="822325"/>
            <a:chOff x="1143000" y="5249863"/>
            <a:chExt cx="4319588" cy="822325"/>
          </a:xfrm>
        </p:grpSpPr>
        <p:sp>
          <p:nvSpPr>
            <p:cNvPr id="522243" name="AutoShape 3"/>
            <p:cNvSpPr>
              <a:spLocks noChangeArrowheads="1"/>
            </p:cNvSpPr>
            <p:nvPr/>
          </p:nvSpPr>
          <p:spPr bwMode="gray">
            <a:xfrm>
              <a:off x="1143000" y="5424488"/>
              <a:ext cx="4319588" cy="6477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形参和实参数量不一致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！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7659" name="AutoShape 4"/>
            <p:cNvSpPr>
              <a:spLocks noChangeArrowheads="1"/>
            </p:cNvSpPr>
            <p:nvPr/>
          </p:nvSpPr>
          <p:spPr bwMode="gray">
            <a:xfrm>
              <a:off x="5037138" y="5249863"/>
              <a:ext cx="358775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4" grpId="0" animBg="1"/>
      <p:bldP spid="5222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AutoShape 2"/>
          <p:cNvSpPr>
            <a:spLocks noChangeArrowheads="1"/>
          </p:cNvSpPr>
          <p:nvPr/>
        </p:nvSpPr>
        <p:spPr bwMode="auto">
          <a:xfrm>
            <a:off x="2516189" y="1379539"/>
            <a:ext cx="6865937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方法定义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boolean searchName(int start,int end,String 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方法体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方法调用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s=1;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e=3;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.searchName(s,e,name);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3268" name="Rectangle 4"/>
          <p:cNvSpPr>
            <a:spLocks noGrp="1" noChangeArrowheads="1"/>
          </p:cNvSpPr>
          <p:nvPr>
            <p:ph type="title"/>
          </p:nvPr>
        </p:nvSpPr>
        <p:spPr>
          <a:xfrm>
            <a:off x="7294880" y="285751"/>
            <a:ext cx="3193733" cy="523875"/>
          </a:xfrm>
        </p:spPr>
        <p:txBody>
          <a:bodyPr/>
          <a:lstStyle/>
          <a:p>
            <a:pPr>
              <a:defRPr/>
            </a:pPr>
            <a:r>
              <a:rPr dirty="0"/>
              <a:t>常见错误</a:t>
            </a:r>
            <a:r>
              <a:rPr lang="en-US" altLang="zh-CN" dirty="0"/>
              <a:t>4-4</a:t>
            </a:r>
            <a:endParaRPr dirty="0"/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2595563" y="4643438"/>
            <a:ext cx="3579812" cy="3937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3238501" y="1785938"/>
            <a:ext cx="1008063" cy="322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8679" name="组合 77"/>
          <p:cNvGrpSpPr/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2868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68"/>
          <p:cNvGrpSpPr/>
          <p:nvPr/>
        </p:nvGrpSpPr>
        <p:grpSpPr bwMode="auto">
          <a:xfrm>
            <a:off x="1649414" y="5229225"/>
            <a:ext cx="1057275" cy="414338"/>
            <a:chOff x="1000100" y="3950459"/>
            <a:chExt cx="1058023" cy="414475"/>
          </a:xfrm>
        </p:grpSpPr>
        <p:pic>
          <p:nvPicPr>
            <p:cNvPr id="2868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738439" y="5532438"/>
            <a:ext cx="5545137" cy="754062"/>
            <a:chOff x="1214438" y="5532438"/>
            <a:chExt cx="5545137" cy="754062"/>
          </a:xfrm>
        </p:grpSpPr>
        <p:sp>
          <p:nvSpPr>
            <p:cNvPr id="523267" name="AutoShape 3"/>
            <p:cNvSpPr>
              <a:spLocks noChangeArrowheads="1"/>
            </p:cNvSpPr>
            <p:nvPr/>
          </p:nvSpPr>
          <p:spPr bwMode="gray">
            <a:xfrm>
              <a:off x="1214438" y="5711825"/>
              <a:ext cx="5545137" cy="574675"/>
            </a:xfrm>
            <a:prstGeom prst="roundRect">
              <a:avLst>
                <a:gd name="adj" fmla="val 4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调用方法后没有对返回值作任何处理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！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8683" name="AutoShape 4"/>
            <p:cNvSpPr>
              <a:spLocks noChangeArrowheads="1"/>
            </p:cNvSpPr>
            <p:nvPr/>
          </p:nvSpPr>
          <p:spPr bwMode="gray">
            <a:xfrm>
              <a:off x="6402388" y="55324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70" grpId="0" animBg="1"/>
      <p:bldP spid="5232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76" y="285751"/>
            <a:ext cx="7678737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客户姓名添加和显示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带参方法的定义</a:t>
            </a:r>
            <a:endParaRPr lang="zh-CN" altLang="fr-FR"/>
          </a:p>
          <a:p>
            <a:pPr lvl="1">
              <a:defRPr/>
            </a:pPr>
            <a:r>
              <a:rPr lang="zh-CN" altLang="en-US"/>
              <a:t>带参方法的调用 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创建客户业务类，实现客户姓名的添加和显示 </a:t>
            </a:r>
            <a:endParaRPr lang="zh-CN" altLang="en-US" dirty="0"/>
          </a:p>
        </p:txBody>
      </p:sp>
      <p:grpSp>
        <p:nvGrpSpPr>
          <p:cNvPr id="29701" name="组合 10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2970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" name="图片 13" descr="图14.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4" y="3429001"/>
            <a:ext cx="3508375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809876" y="5929314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283073" y="5187962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85751"/>
            <a:ext cx="77835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客户姓名添加和显示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</a:t>
            </a:r>
            <a:r>
              <a:rPr lang="en-US" altLang="zh-CN" dirty="0" err="1"/>
              <a:t>CustomerBiz</a:t>
            </a:r>
            <a:r>
              <a:rPr lang="zh-CN" altLang="en-US" dirty="0"/>
              <a:t>类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创建带参方法</a:t>
            </a:r>
            <a:r>
              <a:rPr lang="en-US" dirty="0" err="1"/>
              <a:t>addName</a:t>
            </a:r>
            <a:r>
              <a:rPr lang="en-US" dirty="0"/>
              <a:t>(String name)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创建方法</a:t>
            </a:r>
            <a:r>
              <a:rPr lang="en-US" altLang="zh-CN" dirty="0" err="1"/>
              <a:t>showNames</a:t>
            </a:r>
            <a:r>
              <a:rPr lang="en-US" altLang="zh-CN" dirty="0"/>
              <a:t>()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创建测试类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难点指导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创建无返回值的带参方法</a:t>
            </a:r>
            <a:endParaRPr lang="zh-CN" altLang="en-US" dirty="0"/>
          </a:p>
        </p:txBody>
      </p:sp>
      <p:grpSp>
        <p:nvGrpSpPr>
          <p:cNvPr id="30725" name="组合 10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073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4238626" y="5786439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7601" y="285751"/>
            <a:ext cx="5561014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修改客户姓名</a:t>
            </a:r>
            <a:endParaRPr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修改学生姓名，输入新、旧姓名，进行修改并显示是否修改成功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31749" name="组合 10"/>
          <p:cNvGrpSpPr/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176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 descr="图14.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2286001"/>
            <a:ext cx="3706812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56"/>
          <p:cNvGrpSpPr/>
          <p:nvPr/>
        </p:nvGrpSpPr>
        <p:grpSpPr bwMode="auto">
          <a:xfrm>
            <a:off x="1524000" y="2928938"/>
            <a:ext cx="985838" cy="461962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176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308226" y="3429001"/>
            <a:ext cx="6397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定义方法</a:t>
            </a:r>
            <a:endParaRPr lang="zh-CN" altLang="en-US" sz="2600" b="1">
              <a:ea typeface="微软雅黑" panose="020B0503020204020204" pitchFamily="2" charset="-122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309814" y="4110038"/>
            <a:ext cx="3786187" cy="10334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</a:t>
            </a:r>
            <a:r>
              <a:rPr lang="en-US" altLang="zh-CN" b="1" dirty="0" err="1">
                <a:ea typeface="宋体" panose="02010600030101010101" pitchFamily="2" charset="-122"/>
              </a:rPr>
              <a:t>boolean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editName</a:t>
            </a:r>
            <a:r>
              <a:rPr lang="en-US" altLang="zh-CN" b="1" dirty="0">
                <a:ea typeface="宋体" panose="02010600030101010101" pitchFamily="2" charset="-122"/>
              </a:rPr>
              <a:t> (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String </a:t>
            </a:r>
            <a:r>
              <a:rPr lang="en-US" altLang="zh-CN" b="1" dirty="0" err="1">
                <a:ea typeface="宋体" panose="02010600030101010101" pitchFamily="2" charset="-122"/>
              </a:rPr>
              <a:t>oldName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String </a:t>
            </a:r>
            <a:r>
              <a:rPr lang="en-US" altLang="zh-CN" b="1" dirty="0" err="1">
                <a:ea typeface="宋体" panose="02010600030101010101" pitchFamily="2" charset="-122"/>
              </a:rPr>
              <a:t>newName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  <a:endParaRPr lang="zh-CN" altLang="en-US" sz="1600" b="1" kern="0" dirty="0">
              <a:ea typeface="宋体" panose="02010600030101010101" pitchFamily="2" charset="-122"/>
            </a:endParaRPr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2952751" y="5857876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110481" y="285751"/>
            <a:ext cx="5378134" cy="523875"/>
          </a:xfrm>
        </p:spPr>
        <p:txBody>
          <a:bodyPr/>
          <a:lstStyle/>
          <a:p>
            <a:pPr>
              <a:defRPr/>
            </a:pPr>
            <a:r>
              <a:rPr dirty="0"/>
              <a:t>数组作为参数的方法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5084764"/>
            <a:ext cx="7645400" cy="12731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位学员的决赛成绩保存在数组中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设计求平均成绩、最高成绩的方法，并把数组作为参数</a:t>
            </a:r>
            <a:endParaRPr lang="en-US" altLang="zh-CN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2308226" y="1276351"/>
            <a:ext cx="731996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ea typeface="微软雅黑" panose="020B0503020204020204" pitchFamily="2" charset="-122"/>
              </a:rPr>
              <a:t>有</a:t>
            </a:r>
            <a:r>
              <a:rPr lang="en-US" altLang="zh-CN" sz="2600" b="1" dirty="0"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ea typeface="微软雅黑" panose="020B0503020204020204" pitchFamily="2" charset="-122"/>
              </a:rPr>
              <a:t>位学员参加了</a:t>
            </a:r>
            <a:r>
              <a:rPr lang="en-US" altLang="zh-CN" sz="2600" b="1" dirty="0">
                <a:ea typeface="微软雅黑" panose="020B0503020204020204" pitchFamily="2" charset="-122"/>
              </a:rPr>
              <a:t>Java</a:t>
            </a:r>
            <a:r>
              <a:rPr lang="zh-CN" altLang="en-US" sz="2600" b="1" dirty="0">
                <a:ea typeface="微软雅黑" panose="020B0503020204020204" pitchFamily="2" charset="-122"/>
              </a:rPr>
              <a:t>知识竞赛的决赛，输出决赛的平均成绩和最高成绩</a:t>
            </a: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grpSp>
        <p:nvGrpSpPr>
          <p:cNvPr id="33798" name="组合 9"/>
          <p:cNvGrpSpPr/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3380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2"/>
          <p:cNvGrpSpPr/>
          <p:nvPr/>
        </p:nvGrpSpPr>
        <p:grpSpPr bwMode="auto">
          <a:xfrm>
            <a:off x="1595439" y="4552951"/>
            <a:ext cx="1000125" cy="447675"/>
            <a:chOff x="1000100" y="3235185"/>
            <a:chExt cx="1000132" cy="446983"/>
          </a:xfrm>
        </p:grpSpPr>
        <p:pic>
          <p:nvPicPr>
            <p:cNvPr id="3380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图片 12" descr="图 14.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6" y="2170113"/>
            <a:ext cx="35417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400" y="285751"/>
            <a:ext cx="246221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预习检查</a:t>
            </a:r>
            <a:endParaRPr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marL="457200" indent="-457200"/>
            <a:r>
              <a:rPr lang="zh-CN" altLang="en-US" dirty="0"/>
              <a:t>如何调用不同类的方法？</a:t>
            </a:r>
            <a:endParaRPr lang="en-US" altLang="zh-CN" dirty="0"/>
          </a:p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语言有哪几种注释符？请简述各自的作用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调用带参方法时，有哪些注意事项？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名词解释：形参、实参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52400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1951039" y="1463675"/>
            <a:ext cx="4645025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double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calAvg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 scores ){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sum=0;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double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=0.0;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for(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=0;i&lt;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scores.length;i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sum+=scores[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=(double)sum/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scores.length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return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3287714" y="714375"/>
            <a:ext cx="1385887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返回值类型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171440" y="285751"/>
            <a:ext cx="5317173" cy="523875"/>
          </a:xfrm>
        </p:spPr>
        <p:txBody>
          <a:bodyPr/>
          <a:lstStyle/>
          <a:p>
            <a:pPr>
              <a:defRPr/>
            </a:pPr>
            <a:r>
              <a:rPr dirty="0"/>
              <a:t>数组作为参数的方法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2738438" y="1571625"/>
            <a:ext cx="7858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4823" name="组合 20"/>
          <p:cNvGrpSpPr/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3484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3441812" y="1085534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3738564" y="2214563"/>
            <a:ext cx="4645025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calMax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 scores ){</a:t>
            </a:r>
            <a:endParaRPr lang="en-US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max=scores[0];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for(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=1;i&lt;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scores.length;i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if(max&lt;scores[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]){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max=scores[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return max;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5627688" y="4325939"/>
            <a:ext cx="4754562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[] scores=new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[5];//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保存比赛成绩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//……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avgScore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st.calAvg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(scores);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maxScore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st.calMax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(scores);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4524375" y="2286000"/>
            <a:ext cx="357188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4381501" y="1571625"/>
            <a:ext cx="13573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5738813" y="2286000"/>
            <a:ext cx="13573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6781801" y="1500189"/>
            <a:ext cx="1146175" cy="407987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数组参数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6935881" y="1871352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8924926" y="4714875"/>
            <a:ext cx="1146175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 flipH="1" flipV="1">
            <a:off x="8513911" y="4868742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67626" y="5143500"/>
            <a:ext cx="19288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310438" y="5500688"/>
            <a:ext cx="19288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667125" y="6143626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4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3962666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：数组作为参数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765041" y="285751"/>
            <a:ext cx="5723574" cy="523875"/>
          </a:xfrm>
        </p:spPr>
        <p:txBody>
          <a:bodyPr/>
          <a:lstStyle/>
          <a:p>
            <a:pPr>
              <a:defRPr/>
            </a:pPr>
            <a:r>
              <a:rPr dirty="0"/>
              <a:t>对象作为参数的方法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4643438"/>
            <a:ext cx="7645400" cy="1714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方式一：设计带四个参数（学号、姓名、年龄、成绩）的方法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方式二：将学生学号、姓名、年龄、成绩封装在学生对象中，设计方法，以学生对象作为参数</a:t>
            </a:r>
            <a:endParaRPr lang="en-US" altLang="zh-CN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2308226" y="1276351"/>
            <a:ext cx="731996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ea typeface="微软雅黑" panose="020B0503020204020204" pitchFamily="2" charset="-122"/>
              </a:rPr>
              <a:t>在实现了增加一个学生姓名的基础上，增加学生的学号、年龄和成绩，并显示这些信息，如何实现？</a:t>
            </a: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grpSp>
        <p:nvGrpSpPr>
          <p:cNvPr id="35846" name="组合 9"/>
          <p:cNvGrpSpPr/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3585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2"/>
          <p:cNvGrpSpPr/>
          <p:nvPr/>
        </p:nvGrpSpPr>
        <p:grpSpPr bwMode="auto">
          <a:xfrm>
            <a:off x="1627189" y="4195764"/>
            <a:ext cx="1000125" cy="447675"/>
            <a:chOff x="1000100" y="3235185"/>
            <a:chExt cx="1000132" cy="446983"/>
          </a:xfrm>
        </p:grpSpPr>
        <p:pic>
          <p:nvPicPr>
            <p:cNvPr id="3585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6" name="图片 15" descr="图14.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1" y="2643188"/>
            <a:ext cx="35718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57"/>
          <p:cNvGrpSpPr/>
          <p:nvPr/>
        </p:nvGrpSpPr>
        <p:grpSpPr bwMode="auto">
          <a:xfrm>
            <a:off x="1641475" y="4243388"/>
            <a:ext cx="844550" cy="400050"/>
            <a:chOff x="3786182" y="3143248"/>
            <a:chExt cx="843709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3928915" y="3143248"/>
              <a:ext cx="700976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经验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585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 bwMode="auto">
          <a:xfrm>
            <a:off x="2667001" y="4678364"/>
            <a:ext cx="6215063" cy="1036637"/>
            <a:chOff x="1143000" y="4678363"/>
            <a:chExt cx="6215063" cy="1036637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1143000" y="4857750"/>
              <a:ext cx="6215063" cy="85725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可以将多个相关的信息封装成对象，作为参数传递，避免方法有太多的参数！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35852" name="AutoShape 4"/>
            <p:cNvSpPr>
              <a:spLocks noChangeArrowheads="1"/>
            </p:cNvSpPr>
            <p:nvPr/>
          </p:nvSpPr>
          <p:spPr bwMode="gray">
            <a:xfrm>
              <a:off x="6980238" y="4678363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1951038" y="1452563"/>
            <a:ext cx="6716712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Student  {</a:t>
            </a:r>
            <a:endParaRPr lang="en-US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id;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public String name;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public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public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score;	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public void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showInfo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() {		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(id+"\t"+name+"\t"+age+"\t"+score);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3287714" y="714375"/>
            <a:ext cx="915987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学生类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140961" y="285751"/>
            <a:ext cx="5347654" cy="523875"/>
          </a:xfrm>
        </p:spPr>
        <p:txBody>
          <a:bodyPr/>
          <a:lstStyle/>
          <a:p>
            <a:pPr>
              <a:defRPr/>
            </a:pPr>
            <a:r>
              <a:rPr dirty="0"/>
              <a:t>对象作为参数的方法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2667000" y="1500189"/>
            <a:ext cx="928688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6871" name="组合 20"/>
          <p:cNvGrpSpPr/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3689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3441812" y="1085534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4953000" y="2214564"/>
            <a:ext cx="5143500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addStudent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Student </a:t>
            </a:r>
            <a:r>
              <a:rPr lang="en-US" altLang="en-US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) {</a:t>
            </a:r>
            <a:endParaRPr lang="en-US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for(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=0;i&lt;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students.length;i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if(students[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]==null) {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students[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break;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5627688" y="4541838"/>
            <a:ext cx="4754562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studentsBiz.addStudent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(student1);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studentsBiz.addStudent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(student2);</a:t>
            </a:r>
            <a:endParaRPr lang="en-US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7635876" y="2286000"/>
            <a:ext cx="13573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7996239" y="1500189"/>
            <a:ext cx="1146175" cy="407987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对象参数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8150327" y="1871352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8924926" y="4398964"/>
            <a:ext cx="1146175" cy="409575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8453457" y="4714886"/>
            <a:ext cx="40365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080251" y="4970463"/>
            <a:ext cx="25003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064376" y="5313364"/>
            <a:ext cx="2500313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810000" y="6000751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62666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：对象作为参数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760" y="285751"/>
            <a:ext cx="682085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对客户姓名排序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带参方法的调用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数组作为方法的参数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编写方法，实现对客户姓名的排序</a:t>
            </a:r>
            <a:endParaRPr lang="zh-CN" altLang="en-US" dirty="0"/>
          </a:p>
        </p:txBody>
      </p:sp>
      <p:grpSp>
        <p:nvGrpSpPr>
          <p:cNvPr id="37893" name="组合 10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790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7894" name="图片 10" descr="图14.5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9" y="3643314"/>
            <a:ext cx="44973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881563" y="6000751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283073" y="5187962"/>
              <a:ext cx="164624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3921" y="285751"/>
            <a:ext cx="7064694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对客户姓名排序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利用数组存储学生姓名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定义排序方法：</a:t>
            </a:r>
            <a:r>
              <a:rPr lang="en-US" dirty="0" err="1"/>
              <a:t>sortNames</a:t>
            </a:r>
            <a:r>
              <a:rPr lang="en-US" dirty="0"/>
              <a:t>(String[] names)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创建测试类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难点指导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创建数组作为参数的方法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调用数组作为参数的方法</a:t>
            </a:r>
            <a:endParaRPr lang="zh-CN" altLang="en-US" dirty="0"/>
          </a:p>
        </p:txBody>
      </p:sp>
      <p:grpSp>
        <p:nvGrpSpPr>
          <p:cNvPr id="38917" name="组合 10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892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4524376" y="5929314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912" y="285751"/>
            <a:ext cx="8478701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改进客户信息的添加和显示</a:t>
            </a:r>
            <a:endParaRPr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实现添加客户信息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客户信息包括：姓名、年龄、是否有会员卡</a:t>
            </a:r>
            <a:endParaRPr lang="zh-CN" altLang="en-US" dirty="0"/>
          </a:p>
        </p:txBody>
      </p:sp>
      <p:grpSp>
        <p:nvGrpSpPr>
          <p:cNvPr id="39941" name="组合 10"/>
          <p:cNvGrpSpPr/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995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56"/>
          <p:cNvGrpSpPr/>
          <p:nvPr/>
        </p:nvGrpSpPr>
        <p:grpSpPr bwMode="auto">
          <a:xfrm>
            <a:off x="1524000" y="3681413"/>
            <a:ext cx="985838" cy="461962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995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309814" y="4286251"/>
            <a:ext cx="8429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定义</a:t>
            </a:r>
            <a:r>
              <a:rPr lang="en-US" altLang="en-US" sz="2600" b="1" dirty="0">
                <a:ea typeface="微软雅黑" panose="020B0503020204020204" pitchFamily="2" charset="-122"/>
              </a:rPr>
              <a:t>Customer</a:t>
            </a:r>
            <a:r>
              <a:rPr lang="zh-CN" altLang="en-US" sz="2600" b="1" dirty="0">
                <a:ea typeface="微软雅黑" panose="020B0503020204020204" pitchFamily="2" charset="-122"/>
              </a:rPr>
              <a:t>类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在</a:t>
            </a:r>
            <a:r>
              <a:rPr lang="en-US" altLang="en-US" sz="2600" b="1" dirty="0" err="1">
                <a:ea typeface="微软雅黑" panose="020B0503020204020204" pitchFamily="2" charset="-122"/>
              </a:rPr>
              <a:t>CustomerBiz</a:t>
            </a:r>
            <a:r>
              <a:rPr lang="zh-CN" altLang="en-US" sz="2600" b="1" dirty="0">
                <a:ea typeface="微软雅黑" panose="020B0503020204020204" pitchFamily="2" charset="-122"/>
              </a:rPr>
              <a:t>类中声明客户对象数组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定义添加客户的方法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400" b="1" dirty="0" err="1">
                <a:ea typeface="微软雅黑" panose="020B0503020204020204" pitchFamily="2" charset="-122"/>
              </a:rPr>
              <a:t>addCustomer</a:t>
            </a:r>
            <a:r>
              <a:rPr lang="en-US" altLang="en-US" sz="2400" b="1" dirty="0">
                <a:ea typeface="微软雅黑" panose="020B0503020204020204" pitchFamily="2" charset="-122"/>
              </a:rPr>
              <a:t> (Customer </a:t>
            </a:r>
            <a:r>
              <a:rPr lang="en-US" altLang="en-US" sz="2400" b="1" dirty="0" err="1">
                <a:ea typeface="微软雅黑" panose="020B0503020204020204" pitchFamily="2" charset="-122"/>
              </a:rPr>
              <a:t>cust</a:t>
            </a:r>
            <a:r>
              <a:rPr lang="en-US" altLang="en-US" sz="2400" b="1" dirty="0">
                <a:ea typeface="微软雅黑" panose="020B0503020204020204" pitchFamily="2" charset="-122"/>
              </a:rPr>
              <a:t>)</a:t>
            </a:r>
            <a:endParaRPr lang="en-US" altLang="en-US" sz="2400" b="1" dirty="0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定义显示信息的方法：</a:t>
            </a:r>
            <a:r>
              <a:rPr lang="en-US" altLang="en-US" sz="2600" b="1" dirty="0" err="1">
                <a:ea typeface="微软雅黑" panose="020B0503020204020204" pitchFamily="2" charset="-122"/>
              </a:rPr>
              <a:t>showCustomers</a:t>
            </a:r>
            <a:r>
              <a:rPr lang="en-US" altLang="en-US" sz="2600" b="1" dirty="0">
                <a:ea typeface="微软雅黑" panose="020B0503020204020204" pitchFamily="2" charset="-122"/>
              </a:rPr>
              <a:t>()</a:t>
            </a:r>
            <a:r>
              <a:rPr lang="zh-CN" altLang="en-US" sz="2600" b="1" dirty="0">
                <a:ea typeface="微软雅黑" panose="020B0503020204020204" pitchFamily="2" charset="-122"/>
              </a:rPr>
              <a:t> </a:t>
            </a: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pic>
        <p:nvPicPr>
          <p:cNvPr id="39944" name="图片 14" descr="图14.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4" y="2744788"/>
            <a:ext cx="3405187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9"/>
          <p:cNvGrpSpPr/>
          <p:nvPr/>
        </p:nvGrpSpPr>
        <p:grpSpPr bwMode="auto">
          <a:xfrm>
            <a:off x="7608888" y="5494339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0" y="285751"/>
            <a:ext cx="64246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模拟银行账户业务</a:t>
            </a:r>
            <a:endParaRPr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模拟银行账户业务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创建包</a:t>
            </a:r>
            <a:r>
              <a:rPr lang="en-US" dirty="0"/>
              <a:t>bank.com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编写</a:t>
            </a:r>
            <a:r>
              <a:rPr lang="en-US" dirty="0"/>
              <a:t>Account</a:t>
            </a:r>
            <a:r>
              <a:rPr lang="zh-CN" altLang="en-US" dirty="0"/>
              <a:t>类，添加带参</a:t>
            </a:r>
            <a:endParaRPr lang="en-US" altLang="zh-CN" dirty="0"/>
          </a:p>
          <a:p>
            <a:pPr lvl="2">
              <a:buNone/>
              <a:defRPr/>
            </a:pPr>
            <a:r>
              <a:rPr lang="zh-CN" altLang="en-US" dirty="0"/>
              <a:t>   方法实现存款和取款业务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存款时帐户初始金额为</a:t>
            </a:r>
            <a:r>
              <a:rPr lang="en-US" dirty="0"/>
              <a:t>0</a:t>
            </a:r>
            <a:r>
              <a:rPr lang="zh-CN" altLang="en-US" dirty="0"/>
              <a:t>元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取款时如果余额不足给出提示</a:t>
            </a:r>
            <a:endParaRPr lang="zh-CN" altLang="en-US" dirty="0"/>
          </a:p>
        </p:txBody>
      </p:sp>
      <p:grpSp>
        <p:nvGrpSpPr>
          <p:cNvPr id="50181" name="组合 9"/>
          <p:cNvGrpSpPr/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018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4.15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57" y="1082675"/>
            <a:ext cx="3357562" cy="55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3238501" y="5429251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7280" y="285728"/>
            <a:ext cx="1771332" cy="523220"/>
          </a:xfrm>
        </p:spPr>
        <p:txBody>
          <a:bodyPr/>
          <a:lstStyle/>
          <a:p>
            <a:r>
              <a:rPr altLang="en-US" dirty="0"/>
              <a:t>总结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381356" y="1055733"/>
            <a:ext cx="5810988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定义类的方法必须包括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调用类方法的两种形式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带参方法定义的一般形式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调用带参方法时要求实参与形参要匹配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524001" y="3131106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类的带参方法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8" name="AutoShape 3"/>
          <p:cNvSpPr/>
          <p:nvPr/>
        </p:nvSpPr>
        <p:spPr bwMode="auto">
          <a:xfrm>
            <a:off x="3167042" y="1173206"/>
            <a:ext cx="214314" cy="432749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6096000" y="93820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38877" y="857233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方法的名称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方法返回值的类型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方法的主体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6096000" y="1857045"/>
            <a:ext cx="179388" cy="84600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38876" y="1714488"/>
            <a:ext cx="35004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defRPr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同一个类中的方法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，直接使用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defRPr/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方法名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()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”调用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defRPr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不同类的方法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，先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创建对象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，再使用“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对象名</a:t>
            </a: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方法名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()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”调用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3457557" y="3783594"/>
            <a:ext cx="6072206" cy="10160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/>
              <a:t>&lt;</a:t>
            </a:r>
            <a:r>
              <a:rPr lang="zh-CN" altLang="en-US" sz="2000" b="1" dirty="0"/>
              <a:t>访问修饰符</a:t>
            </a:r>
            <a:r>
              <a:rPr lang="en-US" sz="2000" b="1" dirty="0"/>
              <a:t>&gt;  </a:t>
            </a:r>
            <a:r>
              <a:rPr lang="zh-CN" altLang="en-US" sz="2000" b="1" dirty="0"/>
              <a:t>返回类型</a:t>
            </a:r>
            <a:r>
              <a:rPr lang="en-US" sz="2000" b="1" dirty="0"/>
              <a:t>  &lt;</a:t>
            </a:r>
            <a:r>
              <a:rPr lang="zh-CN" altLang="en-US" sz="2000" b="1" dirty="0"/>
              <a:t>方法名</a:t>
            </a:r>
            <a:r>
              <a:rPr lang="en-US" sz="2000" b="1" dirty="0"/>
              <a:t>&gt;(&lt;</a:t>
            </a:r>
            <a:r>
              <a:rPr lang="zh-CN" altLang="en-US" sz="2000" b="1" dirty="0"/>
              <a:t>参数列表</a:t>
            </a:r>
            <a:r>
              <a:rPr lang="en-US" sz="2000" b="1" dirty="0"/>
              <a:t>&gt;) {</a:t>
            </a:r>
            <a:endParaRPr lang="zh-CN" altLang="en-US" sz="2000" b="1" dirty="0"/>
          </a:p>
          <a:p>
            <a:pPr>
              <a:defRPr/>
            </a:pPr>
            <a:r>
              <a:rPr lang="en-US" sz="2000" b="1" dirty="0"/>
              <a:t>    //</a:t>
            </a:r>
            <a:r>
              <a:rPr lang="zh-CN" altLang="en-US" sz="2000" b="1" dirty="0"/>
              <a:t>方法的主体</a:t>
            </a:r>
            <a:endParaRPr lang="zh-CN" altLang="en-US" sz="2000" b="1" dirty="0"/>
          </a:p>
          <a:p>
            <a:pPr>
              <a:defRPr/>
            </a:pPr>
            <a:r>
              <a:rPr lang="en-US" sz="2000" b="1" dirty="0"/>
              <a:t>}</a:t>
            </a:r>
            <a:endParaRPr lang="zh-CN" altLang="en-US" sz="2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43" name="Rectangle 19"/>
          <p:cNvSpPr>
            <a:spLocks noGrp="1" noChangeArrowheads="1"/>
          </p:cNvSpPr>
          <p:nvPr>
            <p:ph type="title"/>
          </p:nvPr>
        </p:nvSpPr>
        <p:spPr>
          <a:xfrm>
            <a:off x="6949441" y="285751"/>
            <a:ext cx="353917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回顾与作业点评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/>
              <a:t>类和对象的</a:t>
            </a:r>
            <a:r>
              <a:rPr lang="zh-CN" altLang="en-US"/>
              <a:t>关系</a:t>
            </a:r>
            <a:r>
              <a:rPr lang="zh-CN" altLang="en-GB"/>
              <a:t>是什么？</a:t>
            </a:r>
            <a:endParaRPr lang="zh-CN" altLang="en-GB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2666976" y="1772675"/>
            <a:ext cx="7632700" cy="4995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&amp;Student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String 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char sex;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int age;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public void show( 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(name + "\t" + sex + "\t" + age);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public static void main(String[] args){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Student stu = new Student();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name 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神仙姐姐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sex     = 'F';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age     = 18;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stu.show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4095750" y="1776414"/>
            <a:ext cx="1214438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738814" y="1704975"/>
            <a:ext cx="1285875" cy="407988"/>
          </a:xfrm>
          <a:prstGeom prst="wedgeRoundRectCallout">
            <a:avLst>
              <a:gd name="adj1" fmla="val -16425"/>
              <a:gd name="adj2" fmla="val 51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Student            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7432" name="AutoShape 8"/>
          <p:cNvSpPr>
            <a:spLocks noChangeArrowheads="1"/>
          </p:cNvSpPr>
          <p:nvPr/>
        </p:nvSpPr>
        <p:spPr bwMode="auto">
          <a:xfrm>
            <a:off x="1738313" y="4583114"/>
            <a:ext cx="1231900" cy="407987"/>
          </a:xfrm>
          <a:prstGeom prst="wedgeRoundRectCallout">
            <a:avLst>
              <a:gd name="adj1" fmla="val 19407"/>
              <a:gd name="adj2" fmla="val 466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stu.name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7433" name="AutoShape 9"/>
          <p:cNvSpPr>
            <a:spLocks noChangeArrowheads="1"/>
          </p:cNvSpPr>
          <p:nvPr/>
        </p:nvSpPr>
        <p:spPr bwMode="auto">
          <a:xfrm>
            <a:off x="1881189" y="5062539"/>
            <a:ext cx="1017587" cy="407987"/>
          </a:xfrm>
          <a:prstGeom prst="wedgeRoundRectCallout">
            <a:avLst>
              <a:gd name="adj1" fmla="val 25149"/>
              <a:gd name="adj2" fmla="val -550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stu.sex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7434" name="AutoShape 10"/>
          <p:cNvSpPr>
            <a:spLocks noChangeArrowheads="1"/>
          </p:cNvSpPr>
          <p:nvPr/>
        </p:nvSpPr>
        <p:spPr bwMode="auto">
          <a:xfrm>
            <a:off x="5208589" y="5276850"/>
            <a:ext cx="1030287" cy="407988"/>
          </a:xfrm>
          <a:prstGeom prst="wedgeRoundRectCallout">
            <a:avLst>
              <a:gd name="adj1" fmla="val -26453"/>
              <a:gd name="adj2" fmla="val -51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stu.age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7436" name="Rectangle 12"/>
          <p:cNvSpPr>
            <a:spLocks noChangeArrowheads="1"/>
          </p:cNvSpPr>
          <p:nvPr/>
        </p:nvSpPr>
        <p:spPr bwMode="auto">
          <a:xfrm>
            <a:off x="2308225" y="1196976"/>
            <a:ext cx="8135938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GB" sz="2600" b="1" dirty="0">
                <a:ea typeface="微软雅黑" panose="020B0503020204020204" pitchFamily="2" charset="-122"/>
              </a:rPr>
              <a:t>实现输出学生信息，下面代码有哪些错误？</a:t>
            </a:r>
            <a:endParaRPr lang="zh-CN" altLang="en-GB" sz="2600" b="1" dirty="0">
              <a:ea typeface="微软雅黑" panose="020B0503020204020204" pitchFamily="2" charset="-122"/>
            </a:endParaRPr>
          </a:p>
        </p:txBody>
      </p:sp>
      <p:sp>
        <p:nvSpPr>
          <p:cNvPr id="487438" name="Rectangle 14"/>
          <p:cNvSpPr>
            <a:spLocks noChangeArrowheads="1"/>
          </p:cNvSpPr>
          <p:nvPr/>
        </p:nvSpPr>
        <p:spPr bwMode="auto">
          <a:xfrm>
            <a:off x="3309938" y="4703764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9" name="Rectangle 15"/>
          <p:cNvSpPr>
            <a:spLocks noChangeArrowheads="1"/>
          </p:cNvSpPr>
          <p:nvPr/>
        </p:nvSpPr>
        <p:spPr bwMode="auto">
          <a:xfrm>
            <a:off x="3309938" y="5060950"/>
            <a:ext cx="785812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40" name="Rectangle 16"/>
          <p:cNvSpPr>
            <a:spLocks noChangeArrowheads="1"/>
          </p:cNvSpPr>
          <p:nvPr/>
        </p:nvSpPr>
        <p:spPr bwMode="auto">
          <a:xfrm>
            <a:off x="3309938" y="5418139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595438" y="857251"/>
            <a:ext cx="958850" cy="430213"/>
            <a:chOff x="3643306" y="2500357"/>
            <a:chExt cx="958752" cy="430730"/>
          </a:xfrm>
        </p:grpSpPr>
        <p:pic>
          <p:nvPicPr>
            <p:cNvPr id="1640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77"/>
          <p:cNvGrpSpPr/>
          <p:nvPr/>
        </p:nvGrpSpPr>
        <p:grpSpPr bwMode="auto">
          <a:xfrm>
            <a:off x="1625601" y="857250"/>
            <a:ext cx="1470025" cy="400050"/>
            <a:chOff x="2962268" y="5103147"/>
            <a:chExt cx="1469411" cy="400110"/>
          </a:xfrm>
        </p:grpSpPr>
        <p:pic>
          <p:nvPicPr>
            <p:cNvPr id="1640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 bwMode="auto">
          <a:xfrm>
            <a:off x="5310182" y="1918531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87432" idx="3"/>
          </p:cNvCxnSpPr>
          <p:nvPr/>
        </p:nvCxnSpPr>
        <p:spPr bwMode="auto">
          <a:xfrm rot="10800000">
            <a:off x="2970799" y="4786056"/>
            <a:ext cx="267683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487433" idx="3"/>
          </p:cNvCxnSpPr>
          <p:nvPr/>
        </p:nvCxnSpPr>
        <p:spPr bwMode="auto">
          <a:xfrm rot="10800000">
            <a:off x="2898817" y="5266117"/>
            <a:ext cx="339665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487434" idx="1"/>
          </p:cNvCxnSpPr>
          <p:nvPr/>
        </p:nvCxnSpPr>
        <p:spPr bwMode="auto">
          <a:xfrm flipV="1">
            <a:off x="4810117" y="5480429"/>
            <a:ext cx="397783" cy="8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/>
          <p:nvPr/>
        </p:nvSpPr>
        <p:spPr bwMode="auto">
          <a:xfrm>
            <a:off x="2308254" y="1214422"/>
            <a:ext cx="7645398" cy="4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kern="0" dirty="0">
                <a:solidFill>
                  <a:srgbClr val="FF0000"/>
                </a:solidFill>
                <a:ea typeface="微软雅黑" panose="020B0503020204020204" pitchFamily="2" charset="-122"/>
              </a:rPr>
              <a:t>点评作业的提交情况和共性问题</a:t>
            </a:r>
            <a:endParaRPr lang="zh-CN" altLang="en-US" sz="2600" b="1" kern="0" dirty="0">
              <a:ea typeface="微软雅黑" panose="020B0503020204020204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512973" y="857232"/>
            <a:ext cx="1497897" cy="400110"/>
            <a:chOff x="1004978" y="3857625"/>
            <a:chExt cx="1497897" cy="400110"/>
          </a:xfrm>
        </p:grpSpPr>
        <p:pic>
          <p:nvPicPr>
            <p:cNvPr id="3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8" grpId="1" animBg="1"/>
      <p:bldP spid="487429" grpId="0" animBg="1"/>
      <p:bldP spid="487429" grpId="1" animBg="1"/>
      <p:bldP spid="487430" grpId="0" animBg="1"/>
      <p:bldP spid="487430" grpId="1" animBg="1"/>
      <p:bldP spid="487432" grpId="0" animBg="1"/>
      <p:bldP spid="487432" grpId="1" animBg="1"/>
      <p:bldP spid="487433" grpId="0" animBg="1"/>
      <p:bldP spid="487433" grpId="1" animBg="1"/>
      <p:bldP spid="487434" grpId="0" animBg="1"/>
      <p:bldP spid="487434" grpId="1" animBg="1"/>
      <p:bldP spid="487436" grpId="0"/>
      <p:bldP spid="487436" grpId="1"/>
      <p:bldP spid="487438" grpId="0" animBg="1"/>
      <p:bldP spid="487438" grpId="1" animBg="1"/>
      <p:bldP spid="487439" grpId="0" animBg="1"/>
      <p:bldP spid="487439" grpId="1" animBg="1"/>
      <p:bldP spid="487440" grpId="0" animBg="1"/>
      <p:bldP spid="48744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49921" y="285751"/>
            <a:ext cx="223869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本章任务</a:t>
            </a:r>
            <a:endParaRPr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实现客户信息的添加和显示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修改客户姓名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对客户姓名排序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实现模拟账户存取款功能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>
          <a:xfrm>
            <a:off x="8026400" y="285751"/>
            <a:ext cx="246221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本章目标</a:t>
            </a:r>
            <a:endParaRPr dirty="0"/>
          </a:p>
        </p:txBody>
      </p:sp>
      <p:sp>
        <p:nvSpPr>
          <p:cNvPr id="491522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会定义带参方法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会使用带参方法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11382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4" y="10668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4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5201" y="285751"/>
            <a:ext cx="57134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为什么要用带参数的方法</a:t>
            </a:r>
            <a:endParaRPr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工作原理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3067051" y="3021014"/>
            <a:ext cx="1312863" cy="407987"/>
          </a:xfrm>
          <a:prstGeom prst="wedgeRoundRectCallout">
            <a:avLst>
              <a:gd name="adj1" fmla="val 47151"/>
              <a:gd name="adj2" fmla="val 300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新鲜桃汁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3067050" y="3021014"/>
            <a:ext cx="1385888" cy="407987"/>
          </a:xfrm>
          <a:prstGeom prst="wedgeRoundRectCallout">
            <a:avLst>
              <a:gd name="adj1" fmla="val 50602"/>
              <a:gd name="adj2" fmla="val 281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新鲜苹果汁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3067050" y="3021014"/>
            <a:ext cx="1384300" cy="407987"/>
          </a:xfrm>
          <a:prstGeom prst="wedgeRoundRectCallout">
            <a:avLst>
              <a:gd name="adj1" fmla="val 50522"/>
              <a:gd name="adj2" fmla="val 169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新鲜梨汁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9464" name="Picture 7" descr="graph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6" y="5445126"/>
            <a:ext cx="1152525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/>
          <p:nvPr/>
        </p:nvGrpSpPr>
        <p:grpSpPr bwMode="auto">
          <a:xfrm>
            <a:off x="1992313" y="4076701"/>
            <a:ext cx="3168650" cy="2379663"/>
            <a:chOff x="295" y="2568"/>
            <a:chExt cx="1996" cy="1499"/>
          </a:xfrm>
        </p:grpSpPr>
        <p:pic>
          <p:nvPicPr>
            <p:cNvPr id="19471" name="Picture 9" descr="果汁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568"/>
              <a:ext cx="1996" cy="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2" name="Text Box 10"/>
            <p:cNvSpPr txBox="1">
              <a:spLocks noChangeArrowheads="1"/>
            </p:cNvSpPr>
            <p:nvPr/>
          </p:nvSpPr>
          <p:spPr bwMode="auto">
            <a:xfrm>
              <a:off x="295" y="2568"/>
              <a:ext cx="272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B0F0"/>
                  </a:solidFill>
                  <a:ea typeface="黑体" panose="02010609060101010101" pitchFamily="49" charset="-122"/>
                </a:rPr>
                <a:t>输出三种果汁</a:t>
              </a:r>
              <a:endParaRPr lang="zh-CN" altLang="en-US" b="1">
                <a:solidFill>
                  <a:srgbClr val="00B0F0"/>
                </a:solidFill>
                <a:ea typeface="黑体" panose="02010609060101010101" pitchFamily="49" charset="-122"/>
              </a:endParaRPr>
            </a:p>
          </p:txBody>
        </p:sp>
      </p:grpSp>
      <p:pic>
        <p:nvPicPr>
          <p:cNvPr id="506891" name="Picture 11" descr="苹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0" y="4724400"/>
            <a:ext cx="876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92" name="Picture 12" descr="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5" y="4652964"/>
            <a:ext cx="9477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93" name="Picture 13" descr="桃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870450"/>
            <a:ext cx="787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4" descr="水果集合 拷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5013325"/>
            <a:ext cx="19431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5" descr="榨汁机2 拷贝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1700214"/>
            <a:ext cx="20685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9803 C 0.02605 -0.2289 0.05191 -0.35977 0.0033 -0.44254 C -0.04531 -0.52532 -0.23697 -0.60277 -0.29201 -0.59468 C -0.34704 -0.58659 -0.32118 -0.43052 -0.3269 -0.39399 C -0.33263 -0.35745 -0.32986 -0.36624 -0.3269 -0.374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3 -0.06289 C -0.01823 -0.08624 -0.01875 -0.10937 -0.01927 -0.13272 C -0.01979 -0.15607 -0.02014 -0.16879 -0.02066 -0.20255 C -0.02118 -0.23653 -0.02014 -0.29688 -0.02205 -0.33596 C -0.02413 -0.37503 -0.02135 -0.40833 -0.03246 -0.43653 C -0.04357 -0.46451 -0.05173 -0.47815 -0.08837 -0.50428 C -0.12482 -0.53018 -0.21475 -0.59769 -0.25173 -0.59237 C -0.28854 -0.58705 -0.29948 -0.4985 -0.3092 -0.47145 C -0.31875 -0.44463 -0.3092 -0.43723 -0.3092 -0.43029 " pathEditMode="relative" rAng="0" ptsTypes="aaaaaaaaA">
                                      <p:cBhvr>
                                        <p:cTn id="14" dur="2000" fill="hold"/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0" y="-2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1.50289E-6 C 0.01788 -0.05642 0.01649 -0.11283 0.01145 -0.17549 C 0.00642 -0.23815 -0.00087 -0.33526 -0.01077 -0.37642 C -0.02066 -0.41757 -0.02153 -0.40046 -0.0474 -0.42289 C -0.07327 -0.44532 -0.12448 -0.49202 -0.16632 -0.51168 C -0.20816 -0.53133 -0.26789 -0.54104 -0.29809 -0.54127 C -0.3283 -0.5415 -0.33924 -0.53064 -0.3474 -0.51376 C -0.35556 -0.49688 -0.34705 -0.47122 -0.3474 -0.43977 C -0.34775 -0.40833 -0.34844 -0.36694 -0.34896 -0.32555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0" y="-2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4" grpId="1" animBg="1"/>
      <p:bldP spid="506885" grpId="0" animBg="1"/>
      <p:bldP spid="506885" grpId="1" animBg="1"/>
      <p:bldP spid="5068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3601" y="285751"/>
            <a:ext cx="5815014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如何使用带参数的方法</a:t>
            </a:r>
            <a:r>
              <a:rPr lang="en-US" altLang="zh-CN" dirty="0"/>
              <a:t>3-1</a:t>
            </a:r>
            <a:endParaRPr lang="en-US" altLang="zh-CN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定义带参数的方法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调用带参数的方法</a:t>
            </a:r>
            <a:endParaRPr lang="zh-CN" altLang="en-US" dirty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782889" y="206057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2478089" y="1844676"/>
            <a:ext cx="7235825" cy="2106613"/>
          </a:xfrm>
          <a:prstGeom prst="roundRect">
            <a:avLst>
              <a:gd name="adj" fmla="val 24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String zhazhi (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String fruit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String juice = fruit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return juice;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6342" name="AutoShape 6"/>
          <p:cNvSpPr>
            <a:spLocks noChangeArrowheads="1"/>
          </p:cNvSpPr>
          <p:nvPr/>
        </p:nvSpPr>
        <p:spPr bwMode="auto">
          <a:xfrm>
            <a:off x="2565400" y="4581525"/>
            <a:ext cx="5765800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调用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zhazhi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myZhazhiji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String myFruit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苹果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String myJuice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myZhazhiji.zhazhi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myFruit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System.out.println(myJuice);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6343" name="AutoShape 7"/>
          <p:cNvSpPr>
            <a:spLocks noChangeArrowheads="1"/>
          </p:cNvSpPr>
          <p:nvPr/>
        </p:nvSpPr>
        <p:spPr bwMode="auto">
          <a:xfrm>
            <a:off x="6456364" y="2986089"/>
            <a:ext cx="4143375" cy="776287"/>
          </a:xfrm>
          <a:prstGeom prst="wedgeRoundRectCallout">
            <a:avLst>
              <a:gd name="adj1" fmla="val -33439"/>
              <a:gd name="adj2" fmla="val -47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参数列表：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(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2…)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auto">
          <a:xfrm>
            <a:off x="7069138" y="4559301"/>
            <a:ext cx="2741612" cy="714375"/>
          </a:xfrm>
          <a:prstGeom prst="wedgeRoundRectCallout">
            <a:avLst>
              <a:gd name="adj1" fmla="val -32969"/>
              <a:gd name="adj2" fmla="val 5083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调用方法，传递的参数要与参数列表一一对应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endCxn id="526343" idx="4"/>
          </p:cNvCxnSpPr>
          <p:nvPr/>
        </p:nvCxnSpPr>
        <p:spPr bwMode="auto">
          <a:xfrm>
            <a:off x="6238877" y="2714620"/>
            <a:ext cx="903725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26344" idx="4"/>
          </p:cNvCxnSpPr>
          <p:nvPr/>
        </p:nvCxnSpPr>
        <p:spPr bwMode="auto">
          <a:xfrm flipV="1">
            <a:off x="6810381" y="5280354"/>
            <a:ext cx="725687" cy="5061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/>
      <p:bldP spid="526342" grpId="0" animBg="1"/>
      <p:bldP spid="526343" grpId="0" animBg="1"/>
      <p:bldP spid="5263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4561" y="285751"/>
            <a:ext cx="5754054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如何使用带参数的方法</a:t>
            </a:r>
            <a:r>
              <a:rPr lang="en-US" altLang="zh-CN" dirty="0"/>
              <a:t>3-2</a:t>
            </a:r>
            <a:endParaRPr lang="en-US" altLang="zh-CN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2794000" y="2327276"/>
            <a:ext cx="6457950" cy="11731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&lt;</a:t>
            </a:r>
            <a:r>
              <a:rPr lang="zh-CN" altLang="en-US" b="1" dirty="0">
                <a:ea typeface="宋体" panose="02010600030101010101" pitchFamily="2" charset="-122"/>
              </a:rPr>
              <a:t>访问修饰符</a:t>
            </a:r>
            <a:r>
              <a:rPr lang="en-US" altLang="zh-CN" b="1" dirty="0">
                <a:ea typeface="宋体" panose="02010600030101010101" pitchFamily="2" charset="-122"/>
              </a:rPr>
              <a:t>&gt;  </a:t>
            </a:r>
            <a:r>
              <a:rPr lang="zh-CN" altLang="en-US" b="1" dirty="0">
                <a:ea typeface="宋体" panose="02010600030101010101" pitchFamily="2" charset="-122"/>
              </a:rPr>
              <a:t>返回类型  </a:t>
            </a:r>
            <a:r>
              <a:rPr lang="en-US" altLang="zh-CN" b="1" dirty="0">
                <a:ea typeface="宋体" panose="02010600030101010101" pitchFamily="2" charset="-122"/>
              </a:rPr>
              <a:t>&lt;</a:t>
            </a:r>
            <a:r>
              <a:rPr lang="zh-CN" altLang="en-US" b="1" dirty="0">
                <a:ea typeface="宋体" panose="02010600030101010101" pitchFamily="2" charset="-122"/>
              </a:rPr>
              <a:t>方法名</a:t>
            </a:r>
            <a:r>
              <a:rPr lang="en-US" altLang="zh-CN" b="1" dirty="0">
                <a:ea typeface="宋体" panose="02010600030101010101" pitchFamily="2" charset="-122"/>
              </a:rPr>
              <a:t>&gt;(&lt;</a:t>
            </a:r>
            <a:r>
              <a:rPr lang="zh-CN" altLang="en-US" b="1" dirty="0">
                <a:ea typeface="宋体" panose="02010600030101010101" pitchFamily="2" charset="-122"/>
              </a:rPr>
              <a:t>形式参数列表</a:t>
            </a:r>
            <a:r>
              <a:rPr lang="en-US" altLang="zh-CN" b="1" dirty="0">
                <a:ea typeface="宋体" panose="02010600030101010101" pitchFamily="2" charset="-122"/>
              </a:rPr>
              <a:t>&gt;)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//</a:t>
            </a:r>
            <a:r>
              <a:rPr lang="zh-CN" altLang="en-US" b="1" dirty="0">
                <a:ea typeface="宋体" panose="02010600030101010101" pitchFamily="2" charset="-122"/>
              </a:rPr>
              <a:t>方法的主体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08934" name="AutoShape 6"/>
          <p:cNvSpPr>
            <a:spLocks noChangeArrowheads="1"/>
          </p:cNvSpPr>
          <p:nvPr/>
        </p:nvSpPr>
        <p:spPr bwMode="auto">
          <a:xfrm>
            <a:off x="3251201" y="1714500"/>
            <a:ext cx="3706813" cy="407988"/>
          </a:xfrm>
          <a:prstGeom prst="wedgeRoundRectCallout">
            <a:avLst>
              <a:gd name="adj1" fmla="val -32267"/>
              <a:gd name="adj2" fmla="val 522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该方法允许被访问调用的权限范围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35" name="AutoShape 7"/>
          <p:cNvSpPr>
            <a:spLocks noChangeArrowheads="1"/>
          </p:cNvSpPr>
          <p:nvPr/>
        </p:nvSpPr>
        <p:spPr bwMode="auto">
          <a:xfrm>
            <a:off x="5180014" y="2999742"/>
            <a:ext cx="2063919" cy="408623"/>
          </a:xfrm>
          <a:prstGeom prst="wedgeRoundRectCallout">
            <a:avLst>
              <a:gd name="adj1" fmla="val -28479"/>
              <a:gd name="adj2" fmla="val -518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方法返回值的类型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2794000" y="3670300"/>
            <a:ext cx="6457950" cy="29733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StudentsBiz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String[ ] names = new String[30];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public void addName(String name)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增加学生姓名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showNames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 {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显示全部学生姓名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8953" name="AutoShape 25"/>
          <p:cNvSpPr>
            <a:spLocks noChangeArrowheads="1"/>
          </p:cNvSpPr>
          <p:nvPr/>
        </p:nvSpPr>
        <p:spPr bwMode="auto">
          <a:xfrm>
            <a:off x="7394575" y="1735139"/>
            <a:ext cx="2533650" cy="407987"/>
          </a:xfrm>
          <a:prstGeom prst="wedgeRoundRectCallout">
            <a:avLst>
              <a:gd name="adj1" fmla="val -33178"/>
              <a:gd name="adj2" fmla="val 523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传送给方法的形参列表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55" name="AutoShape 27"/>
          <p:cNvSpPr>
            <a:spLocks noChangeArrowheads="1"/>
          </p:cNvSpPr>
          <p:nvPr/>
        </p:nvSpPr>
        <p:spPr bwMode="gray">
          <a:xfrm>
            <a:off x="6927851" y="5092700"/>
            <a:ext cx="1609725" cy="407988"/>
          </a:xfrm>
          <a:prstGeom prst="wedgeRoundRectCallout">
            <a:avLst>
              <a:gd name="adj1" fmla="val -32449"/>
              <a:gd name="adj2" fmla="val -560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一个形式参数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56" name="AutoShape 28"/>
          <p:cNvSpPr>
            <a:spLocks noChangeArrowheads="1"/>
          </p:cNvSpPr>
          <p:nvPr/>
        </p:nvSpPr>
        <p:spPr bwMode="gray">
          <a:xfrm>
            <a:off x="7823200" y="4370389"/>
            <a:ext cx="1385888" cy="409575"/>
          </a:xfrm>
          <a:prstGeom prst="wedgeRoundRectCallout">
            <a:avLst>
              <a:gd name="adj1" fmla="val -31352"/>
              <a:gd name="adj2" fmla="val 504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没有返回值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1516" name="组合 11"/>
          <p:cNvGrpSpPr/>
          <p:nvPr/>
        </p:nvGrpSpPr>
        <p:grpSpPr bwMode="auto">
          <a:xfrm>
            <a:off x="1635126" y="1714500"/>
            <a:ext cx="1000125" cy="400050"/>
            <a:chOff x="1000100" y="1801286"/>
            <a:chExt cx="1000132" cy="400110"/>
          </a:xfrm>
        </p:grpSpPr>
        <p:pic>
          <p:nvPicPr>
            <p:cNvPr id="215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flipV="1">
            <a:off x="3894174" y="2143116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7466075" y="2146122"/>
            <a:ext cx="403659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5180058" y="2786058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7323198" y="465644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6823132" y="4786322"/>
            <a:ext cx="433736" cy="2944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0"/>
          <p:cNvGrpSpPr/>
          <p:nvPr/>
        </p:nvGrpSpPr>
        <p:grpSpPr bwMode="auto">
          <a:xfrm>
            <a:off x="1595439" y="3303589"/>
            <a:ext cx="1000125" cy="414337"/>
            <a:chOff x="1000100" y="2528843"/>
            <a:chExt cx="1000132" cy="414475"/>
          </a:xfrm>
        </p:grpSpPr>
        <p:pic>
          <p:nvPicPr>
            <p:cNvPr id="2152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293938" y="1276351"/>
            <a:ext cx="7345362" cy="1223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ea typeface="微软雅黑" panose="020B0503020204020204" pitchFamily="2" charset="-122"/>
              </a:rPr>
              <a:t>定义带参数的方法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lang="zh-CN" altLang="en-US" sz="2400" b="1" dirty="0">
              <a:ea typeface="微软雅黑" panose="020B0503020204020204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  <p:bldP spid="508934" grpId="0" animBg="1"/>
      <p:bldP spid="508935" grpId="0" animBg="1"/>
      <p:bldP spid="508936" grpId="0" animBg="1"/>
      <p:bldP spid="508953" grpId="0" animBg="1"/>
      <p:bldP spid="508955" grpId="0" animBg="1"/>
      <p:bldP spid="5089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31361" y="285751"/>
            <a:ext cx="5957254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如何使用带参数的方法</a:t>
            </a:r>
            <a:r>
              <a:rPr lang="en-US" altLang="zh-CN" dirty="0"/>
              <a:t>3-3</a:t>
            </a:r>
            <a:endParaRPr lang="en-US" altLang="zh-CN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09960" name="AutoShape 8"/>
          <p:cNvSpPr>
            <a:spLocks noChangeArrowheads="1"/>
          </p:cNvSpPr>
          <p:nvPr/>
        </p:nvSpPr>
        <p:spPr bwMode="auto">
          <a:xfrm>
            <a:off x="2800351" y="2652713"/>
            <a:ext cx="6708775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static void main(String[] </a:t>
            </a:r>
            <a:r>
              <a:rPr lang="en-US" altLang="zh-CN" b="1" dirty="0" err="1"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ea typeface="宋体" panose="02010600030101010101" pitchFamily="2" charset="-122"/>
              </a:rPr>
              <a:t>) {		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StudentsBiz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= new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StudentsBiz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Scanner input = new Scanner(</a:t>
            </a:r>
            <a:r>
              <a:rPr lang="en-US" altLang="zh-CN" b="1" dirty="0" err="1"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=0;i&lt;5;i++){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请输入学生姓名：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  String </a:t>
            </a:r>
            <a:r>
              <a:rPr lang="en-US" altLang="zh-CN" b="1" dirty="0" err="1">
                <a:ea typeface="宋体" panose="02010600030101010101" pitchFamily="2" charset="-122"/>
              </a:rPr>
              <a:t>newName</a:t>
            </a:r>
            <a:r>
              <a:rPr lang="en-US" altLang="zh-CN" b="1" dirty="0">
                <a:ea typeface="宋体" panose="02010600030101010101" pitchFamily="2" charset="-122"/>
              </a:rPr>
              <a:t> = </a:t>
            </a:r>
            <a:r>
              <a:rPr lang="en-US" altLang="zh-CN" b="1" dirty="0" err="1"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ea typeface="宋体" panose="02010600030101010101" pitchFamily="2" charset="-122"/>
              </a:rPr>
              <a:t>();	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st.addName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newName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ea typeface="宋体" panose="02010600030101010101" pitchFamily="2" charset="-122"/>
              </a:rPr>
              <a:t>st.showNames</a:t>
            </a:r>
            <a:r>
              <a:rPr lang="en-US" altLang="zh-CN" b="1" dirty="0">
                <a:ea typeface="宋体" panose="02010600030101010101" pitchFamily="2" charset="-122"/>
              </a:rPr>
              <a:t>();	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444500">
              <a:lnSpc>
                <a:spcPct val="130000"/>
              </a:lnSpc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09962" name="AutoShape 10"/>
          <p:cNvSpPr>
            <a:spLocks noChangeArrowheads="1"/>
          </p:cNvSpPr>
          <p:nvPr/>
        </p:nvSpPr>
        <p:spPr bwMode="gray">
          <a:xfrm>
            <a:off x="6719889" y="5214939"/>
            <a:ext cx="2795587" cy="776287"/>
          </a:xfrm>
          <a:prstGeom prst="wedgeRoundRectCallout">
            <a:avLst>
              <a:gd name="adj1" fmla="val -32014"/>
              <a:gd name="adj2" fmla="val -4897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实参的类型、数量、顺序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都要与形参一一对应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8501064" y="2786064"/>
            <a:ext cx="1881187" cy="776287"/>
          </a:xfrm>
          <a:prstGeom prst="wedgeRoundRectCallout">
            <a:avLst>
              <a:gd name="adj1" fmla="val -49665"/>
              <a:gd name="adj2" fmla="val 68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先实例化对象，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再使用方法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3000376" y="1484314"/>
            <a:ext cx="74279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509970" name="Rectangle 18"/>
          <p:cNvSpPr>
            <a:spLocks noChangeArrowheads="1"/>
          </p:cNvSpPr>
          <p:nvPr/>
        </p:nvSpPr>
        <p:spPr bwMode="auto">
          <a:xfrm>
            <a:off x="2309813" y="1276351"/>
            <a:ext cx="7345362" cy="1223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ea typeface="微软雅黑" panose="020B0503020204020204" pitchFamily="2" charset="-122"/>
              </a:rPr>
              <a:t>调用带参数的方法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lang="zh-CN" altLang="en-US" sz="2400" b="1" dirty="0">
              <a:ea typeface="微软雅黑" panose="020B0503020204020204" pitchFamily="2" charset="-122"/>
            </a:endParaRPr>
          </a:p>
        </p:txBody>
      </p:sp>
      <p:sp>
        <p:nvSpPr>
          <p:cNvPr id="509971" name="AutoShape 19"/>
          <p:cNvSpPr>
            <a:spLocks noChangeArrowheads="1"/>
          </p:cNvSpPr>
          <p:nvPr/>
        </p:nvSpPr>
        <p:spPr bwMode="auto">
          <a:xfrm>
            <a:off x="2809876" y="1857375"/>
            <a:ext cx="5072063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panose="02010600030101010101" pitchFamily="2" charset="-122"/>
              </a:rPr>
              <a:t>对象名</a:t>
            </a:r>
            <a:r>
              <a:rPr lang="en-US" altLang="zh-CN" b="1" dirty="0">
                <a:ea typeface="宋体" panose="02010600030101010101" pitchFamily="2" charset="-122"/>
              </a:rPr>
              <a:t>.</a:t>
            </a:r>
            <a:r>
              <a:rPr lang="zh-CN" altLang="en-US" b="1" dirty="0">
                <a:ea typeface="宋体" panose="02010600030101010101" pitchFamily="2" charset="-122"/>
              </a:rPr>
              <a:t>方法名（参数</a:t>
            </a:r>
            <a:r>
              <a:rPr lang="en-US" altLang="zh-CN" b="1" dirty="0">
                <a:ea typeface="宋体" panose="02010600030101010101" pitchFamily="2" charset="-122"/>
              </a:rPr>
              <a:t>1, </a:t>
            </a:r>
            <a:r>
              <a:rPr lang="zh-CN" altLang="en-US" b="1" dirty="0">
                <a:ea typeface="宋体" panose="02010600030101010101" pitchFamily="2" charset="-122"/>
              </a:rPr>
              <a:t>参数</a:t>
            </a:r>
            <a:r>
              <a:rPr lang="en-US" altLang="zh-CN" b="1" dirty="0">
                <a:ea typeface="宋体" panose="02010600030101010101" pitchFamily="2" charset="-122"/>
              </a:rPr>
              <a:t>2,……</a:t>
            </a:r>
            <a:r>
              <a:rPr lang="zh-CN" altLang="en-US" b="1" dirty="0">
                <a:ea typeface="宋体" panose="02010600030101010101" pitchFamily="2" charset="-122"/>
              </a:rPr>
              <a:t>，参数</a:t>
            </a:r>
            <a:r>
              <a:rPr lang="en-US" altLang="zh-CN" b="1" dirty="0">
                <a:ea typeface="宋体" panose="02010600030101010101" pitchFamily="2" charset="-122"/>
              </a:rPr>
              <a:t>n</a:t>
            </a:r>
            <a:r>
              <a:rPr lang="zh-CN" altLang="en-US" b="1" dirty="0">
                <a:ea typeface="宋体" panose="02010600030101010101" pitchFamily="2" charset="-122"/>
              </a:rPr>
              <a:t>）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09961" name="AutoShape 9"/>
          <p:cNvSpPr>
            <a:spLocks noChangeArrowheads="1"/>
          </p:cNvSpPr>
          <p:nvPr/>
        </p:nvSpPr>
        <p:spPr bwMode="auto">
          <a:xfrm>
            <a:off x="7739064" y="1214439"/>
            <a:ext cx="1146175" cy="407987"/>
          </a:xfrm>
          <a:prstGeom prst="wedgeRoundRectCallout">
            <a:avLst>
              <a:gd name="adj1" fmla="val -32059"/>
              <a:gd name="adj2" fmla="val 524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实参列表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2540" name="组合 19"/>
          <p:cNvGrpSpPr/>
          <p:nvPr/>
        </p:nvGrpSpPr>
        <p:grpSpPr bwMode="auto">
          <a:xfrm>
            <a:off x="1635126" y="1743075"/>
            <a:ext cx="1000125" cy="400050"/>
            <a:chOff x="1000100" y="1801286"/>
            <a:chExt cx="1000132" cy="400110"/>
          </a:xfrm>
        </p:grpSpPr>
        <p:pic>
          <p:nvPicPr>
            <p:cNvPr id="2255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flipV="1">
            <a:off x="7453323" y="1571612"/>
            <a:ext cx="332221" cy="2827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8014717" y="3275009"/>
            <a:ext cx="546535" cy="300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6228767" y="5143512"/>
            <a:ext cx="475097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0"/>
          <p:cNvGrpSpPr/>
          <p:nvPr/>
        </p:nvGrpSpPr>
        <p:grpSpPr bwMode="auto">
          <a:xfrm>
            <a:off x="1611314" y="2555875"/>
            <a:ext cx="1000125" cy="414338"/>
            <a:chOff x="1000100" y="2528843"/>
            <a:chExt cx="1000132" cy="414475"/>
          </a:xfrm>
        </p:grpSpPr>
        <p:pic>
          <p:nvPicPr>
            <p:cNvPr id="2255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14"/>
          <p:cNvGrpSpPr/>
          <p:nvPr/>
        </p:nvGrpSpPr>
        <p:grpSpPr bwMode="auto">
          <a:xfrm>
            <a:off x="3810000" y="6215064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5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001585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：带一个参数的方法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0" grpId="0" animBg="1"/>
      <p:bldP spid="509962" grpId="0" animBg="1"/>
      <p:bldP spid="509963" grpId="0" animBg="1"/>
      <p:bldP spid="509971" grpId="0" animBg="1"/>
      <p:bldP spid="509961" grpId="0" animBg="1"/>
    </p:bldLst>
  </p:timing>
</p:sld>
</file>

<file path=ppt/tags/tag1.xml><?xml version="1.0" encoding="utf-8"?>
<p:tagLst xmlns:p="http://schemas.openxmlformats.org/presentationml/2006/main"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5024</Words>
  <Application>WPS 演示</Application>
  <PresentationFormat>宽屏</PresentationFormat>
  <Paragraphs>592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</vt:lpstr>
      <vt:lpstr>Arial Unicode MS</vt:lpstr>
      <vt:lpstr>等线</vt:lpstr>
      <vt:lpstr>Times New Roman</vt:lpstr>
      <vt:lpstr>Office 主题_2</vt:lpstr>
      <vt:lpstr>类的有参方法</vt:lpstr>
      <vt:lpstr>预习检查</vt:lpstr>
      <vt:lpstr>回顾与作业点评</vt:lpstr>
      <vt:lpstr>本章任务</vt:lpstr>
      <vt:lpstr>本章目标</vt:lpstr>
      <vt:lpstr>为什么要用带参数的方法</vt:lpstr>
      <vt:lpstr>如何使用带参数的方法3-1</vt:lpstr>
      <vt:lpstr>如何使用带参数的方法3-2</vt:lpstr>
      <vt:lpstr>如何使用带参数的方法3-3</vt:lpstr>
      <vt:lpstr>带多个参数的方法2-1</vt:lpstr>
      <vt:lpstr>带多个参数的方法2-2</vt:lpstr>
      <vt:lpstr>常见错误4-1</vt:lpstr>
      <vt:lpstr>常见错误4-2</vt:lpstr>
      <vt:lpstr>常见错误4-3</vt:lpstr>
      <vt:lpstr>常见错误4-4</vt:lpstr>
      <vt:lpstr>学员操作—客户姓名添加和显示2-1</vt:lpstr>
      <vt:lpstr>学员操作—客户姓名添加和显示2-2</vt:lpstr>
      <vt:lpstr>学员操作—修改客户姓名</vt:lpstr>
      <vt:lpstr>数组作为参数的方法2-1</vt:lpstr>
      <vt:lpstr>数组作为参数的方法2-2</vt:lpstr>
      <vt:lpstr>对象作为参数的方法2-1</vt:lpstr>
      <vt:lpstr>对象作为参数的方法2-2</vt:lpstr>
      <vt:lpstr>学员操作—对客户姓名排序2-1</vt:lpstr>
      <vt:lpstr>学员操作—对客户姓名排序2-2</vt:lpstr>
      <vt:lpstr>学员操作—改进客户信息的添加和显示</vt:lpstr>
      <vt:lpstr>学员操作—模拟银行账户业务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张辉</cp:lastModifiedBy>
  <cp:revision>31</cp:revision>
  <dcterms:created xsi:type="dcterms:W3CDTF">2017-10-12T07:19:00Z</dcterms:created>
  <dcterms:modified xsi:type="dcterms:W3CDTF">2022-07-20T03:25:13Z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7E4FA3D4FCD943EB850B74BE7971076C</vt:lpwstr>
  </property>
  <property fmtid="{D5CDD505-2E9C-101B-9397-08002B2CF9AE}" pid="3" name="KSOProductBuildVer">
    <vt:lpwstr>2052-11.1.0.11830</vt:lpwstr>
  </property>
</Properties>
</file>