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713" r:id="rId2"/>
  </p:sldMasterIdLst>
  <p:notesMasterIdLst>
    <p:notesMasterId r:id="rId27"/>
  </p:notesMasterIdLst>
  <p:sldIdLst>
    <p:sldId id="273" r:id="rId3"/>
    <p:sldId id="282" r:id="rId4"/>
    <p:sldId id="283" r:id="rId5"/>
    <p:sldId id="280" r:id="rId6"/>
    <p:sldId id="285" r:id="rId7"/>
    <p:sldId id="290" r:id="rId8"/>
    <p:sldId id="284" r:id="rId9"/>
    <p:sldId id="293" r:id="rId10"/>
    <p:sldId id="281" r:id="rId11"/>
    <p:sldId id="292" r:id="rId12"/>
    <p:sldId id="257" r:id="rId13"/>
    <p:sldId id="264" r:id="rId14"/>
    <p:sldId id="265" r:id="rId15"/>
    <p:sldId id="266" r:id="rId16"/>
    <p:sldId id="267" r:id="rId17"/>
    <p:sldId id="268" r:id="rId18"/>
    <p:sldId id="287" r:id="rId19"/>
    <p:sldId id="289" r:id="rId20"/>
    <p:sldId id="286" r:id="rId21"/>
    <p:sldId id="276" r:id="rId22"/>
    <p:sldId id="269" r:id="rId23"/>
    <p:sldId id="270"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329" autoAdjust="0"/>
  </p:normalViewPr>
  <p:slideViewPr>
    <p:cSldViewPr snapToGrid="0">
      <p:cViewPr varScale="1">
        <p:scale>
          <a:sx n="59" d="100"/>
          <a:sy n="59" d="100"/>
        </p:scale>
        <p:origin x="11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9B3F3-173D-4C8B-A14E-0945BA5289C8}" type="datetimeFigureOut">
              <a:rPr lang="en-US" smtClean="0"/>
              <a:t>12/14/2014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73F21-C3F9-4591-95E4-1EE197779645}" type="slidenum">
              <a:rPr lang="en-US" smtClean="0"/>
              <a:t>‹#›</a:t>
            </a:fld>
            <a:endParaRPr lang="en-US"/>
          </a:p>
        </p:txBody>
      </p:sp>
    </p:spTree>
    <p:extLst>
      <p:ext uri="{BB962C8B-B14F-4D97-AF65-F5344CB8AC3E}">
        <p14:creationId xmlns:p14="http://schemas.microsoft.com/office/powerpoint/2010/main" val="263185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273F21-C3F9-4591-95E4-1EE197779645}" type="slidenum">
              <a:rPr lang="en-US" smtClean="0"/>
              <a:t>18</a:t>
            </a:fld>
            <a:endParaRPr lang="en-US"/>
          </a:p>
        </p:txBody>
      </p:sp>
    </p:spTree>
    <p:extLst>
      <p:ext uri="{BB962C8B-B14F-4D97-AF65-F5344CB8AC3E}">
        <p14:creationId xmlns:p14="http://schemas.microsoft.com/office/powerpoint/2010/main" val="35479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C327389-986D-45B2-A2EE-088A2C2E26F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42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701F5-045C-4F98-88B3-4AD749523495}"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169755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0653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8262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3837517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327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4950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6864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43637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432460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4018970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361027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611954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8701F5-045C-4F98-88B3-4AD749523495}"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25997236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8701F5-045C-4F98-88B3-4AD749523495}" type="datetimeFigureOut">
              <a:rPr lang="en-US" smtClean="0"/>
              <a:t>12/14/2014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17715948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8701F5-045C-4F98-88B3-4AD749523495}" type="datetimeFigureOut">
              <a:rPr lang="en-US" smtClean="0"/>
              <a:t>12/14/2014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1181760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701F5-045C-4F98-88B3-4AD749523495}" type="datetimeFigureOut">
              <a:rPr lang="en-US" smtClean="0"/>
              <a:t>12/14/2014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976900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701F5-045C-4F98-88B3-4AD749523495}"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34692767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701F5-045C-4F98-88B3-4AD749523495}"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2431022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38487270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372406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8701F5-045C-4F98-88B3-4AD749523495}"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27389-986D-45B2-A2EE-088A2C2E26F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34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8701F5-045C-4F98-88B3-4AD749523495}"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225330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8701F5-045C-4F98-88B3-4AD749523495}" type="datetimeFigureOut">
              <a:rPr lang="en-US" smtClean="0"/>
              <a:t>12/14/2014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27389-986D-45B2-A2EE-088A2C2E26F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88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8701F5-045C-4F98-88B3-4AD749523495}" type="datetimeFigureOut">
              <a:rPr lang="en-US" smtClean="0"/>
              <a:t>12/14/2014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27389-986D-45B2-A2EE-088A2C2E26F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07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701F5-045C-4F98-88B3-4AD749523495}" type="datetimeFigureOut">
              <a:rPr lang="en-US" smtClean="0"/>
              <a:t>12/14/2014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1568988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701F5-045C-4F98-88B3-4AD749523495}"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27389-986D-45B2-A2EE-088A2C2E26F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129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701F5-045C-4F98-88B3-4AD749523495}"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27389-986D-45B2-A2EE-088A2C2E26F6}" type="slidenum">
              <a:rPr lang="en-US" smtClean="0"/>
              <a:t>‹#›</a:t>
            </a:fld>
            <a:endParaRPr lang="en-US"/>
          </a:p>
        </p:txBody>
      </p:sp>
    </p:spTree>
    <p:extLst>
      <p:ext uri="{BB962C8B-B14F-4D97-AF65-F5344CB8AC3E}">
        <p14:creationId xmlns:p14="http://schemas.microsoft.com/office/powerpoint/2010/main" val="156753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8701F5-045C-4F98-88B3-4AD749523495}" type="datetimeFigureOut">
              <a:rPr lang="en-US" smtClean="0"/>
              <a:t>12/14/2014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327389-986D-45B2-A2EE-088A2C2E26F6}" type="slidenum">
              <a:rPr lang="en-US" smtClean="0"/>
              <a:t>‹#›</a:t>
            </a:fld>
            <a:endParaRPr lang="en-US"/>
          </a:p>
        </p:txBody>
      </p:sp>
    </p:spTree>
    <p:extLst>
      <p:ext uri="{BB962C8B-B14F-4D97-AF65-F5344CB8AC3E}">
        <p14:creationId xmlns:p14="http://schemas.microsoft.com/office/powerpoint/2010/main" val="124783487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701F5-045C-4F98-88B3-4AD749523495}" type="datetimeFigureOut">
              <a:rPr lang="en-US" smtClean="0"/>
              <a:t>12/14/2014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27389-986D-45B2-A2EE-088A2C2E26F6}" type="slidenum">
              <a:rPr lang="en-US" smtClean="0"/>
              <a:t>‹#›</a:t>
            </a:fld>
            <a:endParaRPr lang="en-US"/>
          </a:p>
        </p:txBody>
      </p:sp>
    </p:spTree>
    <p:extLst>
      <p:ext uri="{BB962C8B-B14F-4D97-AF65-F5344CB8AC3E}">
        <p14:creationId xmlns:p14="http://schemas.microsoft.com/office/powerpoint/2010/main" val="102629329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smtClean="0"/>
              <a:t>Parallelization of Stock Market Trading Simulation</a:t>
            </a:r>
            <a:endParaRPr lang="en-US" sz="4800" dirty="0"/>
          </a:p>
        </p:txBody>
      </p:sp>
      <p:sp>
        <p:nvSpPr>
          <p:cNvPr id="5" name="Subtitle 4"/>
          <p:cNvSpPr>
            <a:spLocks noGrp="1"/>
          </p:cNvSpPr>
          <p:nvPr>
            <p:ph type="subTitle" idx="1"/>
          </p:nvPr>
        </p:nvSpPr>
        <p:spPr/>
        <p:txBody>
          <a:bodyPr>
            <a:normAutofit lnSpcReduction="10000"/>
          </a:bodyPr>
          <a:lstStyle/>
          <a:p>
            <a:r>
              <a:rPr lang="en-US" dirty="0" smtClean="0"/>
              <a:t>Senior Seminar Project</a:t>
            </a:r>
          </a:p>
          <a:p>
            <a:r>
              <a:rPr lang="en-US" dirty="0" smtClean="0"/>
              <a:t>Commissioned </a:t>
            </a:r>
            <a:r>
              <a:rPr lang="en-US" smtClean="0"/>
              <a:t>by Professor </a:t>
            </a:r>
            <a:r>
              <a:rPr lang="en-US" dirty="0" err="1" smtClean="0"/>
              <a:t>Christophre</a:t>
            </a:r>
            <a:r>
              <a:rPr lang="en-US" dirty="0" smtClean="0"/>
              <a:t> Georges</a:t>
            </a:r>
          </a:p>
          <a:p>
            <a:r>
              <a:rPr lang="en-US" dirty="0" smtClean="0"/>
              <a:t>Developed by Kevin Xiao and Philip Ewing</a:t>
            </a:r>
            <a:endParaRPr lang="en-US" dirty="0"/>
          </a:p>
        </p:txBody>
      </p:sp>
    </p:spTree>
    <p:extLst>
      <p:ext uri="{BB962C8B-B14F-4D97-AF65-F5344CB8AC3E}">
        <p14:creationId xmlns:p14="http://schemas.microsoft.com/office/powerpoint/2010/main" val="108081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Roadblocks</a:t>
            </a:r>
            <a:endParaRPr lang="en-US" dirty="0"/>
          </a:p>
        </p:txBody>
      </p:sp>
      <p:sp>
        <p:nvSpPr>
          <p:cNvPr id="5" name="Content Placeholder 4"/>
          <p:cNvSpPr>
            <a:spLocks noGrp="1"/>
          </p:cNvSpPr>
          <p:nvPr>
            <p:ph idx="1"/>
          </p:nvPr>
        </p:nvSpPr>
        <p:spPr/>
        <p:txBody>
          <a:bodyPr/>
          <a:lstStyle/>
          <a:p>
            <a:r>
              <a:rPr lang="en-US" dirty="0" smtClean="0"/>
              <a:t>Sharing resources – we assumed…</a:t>
            </a:r>
          </a:p>
          <a:p>
            <a:r>
              <a:rPr lang="en-US" dirty="0" smtClean="0"/>
              <a:t>Lack of readable documentation on MPI errors</a:t>
            </a:r>
          </a:p>
          <a:p>
            <a:r>
              <a:rPr lang="en-US" dirty="0" smtClean="0"/>
              <a:t>Changes to accessing MPI exec</a:t>
            </a:r>
          </a:p>
          <a:p>
            <a:r>
              <a:rPr lang="en-US" dirty="0" smtClean="0"/>
              <a:t>Long runtime</a:t>
            </a:r>
          </a:p>
        </p:txBody>
      </p:sp>
    </p:spTree>
    <p:extLst>
      <p:ext uri="{BB962C8B-B14F-4D97-AF65-F5344CB8AC3E}">
        <p14:creationId xmlns:p14="http://schemas.microsoft.com/office/powerpoint/2010/main" val="3516246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4137" y="372978"/>
            <a:ext cx="7271062" cy="2031325"/>
          </a:xfrm>
          <a:prstGeom prst="rect">
            <a:avLst/>
          </a:prstGeom>
          <a:noFill/>
          <a:ln>
            <a:solidFill>
              <a:schemeClr val="accent1"/>
            </a:solidFill>
          </a:ln>
        </p:spPr>
        <p:txBody>
          <a:bodyPr wrap="square" rtlCol="0">
            <a:spAutoFit/>
          </a:bodyPr>
          <a:lstStyle/>
          <a:p>
            <a:r>
              <a:rPr lang="en-US" b="1" u="sng" dirty="0" smtClean="0"/>
              <a:t>Processor 0 (main thread)</a:t>
            </a:r>
          </a:p>
          <a:p>
            <a:endParaRPr lang="en-US" b="1" u="sng" dirty="0"/>
          </a:p>
          <a:p>
            <a:r>
              <a:rPr lang="en-US" dirty="0" err="1" smtClean="0"/>
              <a:t>Pascalc</a:t>
            </a:r>
            <a:r>
              <a:rPr lang="en-US" dirty="0" smtClean="0"/>
              <a:t>(0, 0) = 1;</a:t>
            </a:r>
          </a:p>
          <a:p>
            <a:r>
              <a:rPr lang="en-US" dirty="0" err="1" smtClean="0"/>
              <a:t>Pascalc</a:t>
            </a:r>
            <a:r>
              <a:rPr lang="en-US" dirty="0" smtClean="0"/>
              <a:t>(0, 1) = 1;</a:t>
            </a:r>
          </a:p>
          <a:p>
            <a:r>
              <a:rPr lang="en-US" dirty="0" err="1" smtClean="0"/>
              <a:t>Pascalc</a:t>
            </a:r>
            <a:r>
              <a:rPr lang="en-US" dirty="0" smtClean="0"/>
              <a:t>(1, 1) = 1;</a:t>
            </a:r>
          </a:p>
          <a:p>
            <a:r>
              <a:rPr lang="en-US" dirty="0" err="1" smtClean="0"/>
              <a:t>Pascalc</a:t>
            </a:r>
            <a:r>
              <a:rPr lang="en-US" dirty="0" smtClean="0"/>
              <a:t>(0, 2) = 1;</a:t>
            </a:r>
          </a:p>
          <a:p>
            <a:r>
              <a:rPr lang="en-US" dirty="0" err="1" smtClean="0"/>
              <a:t>Pascalc</a:t>
            </a:r>
            <a:r>
              <a:rPr lang="en-US" dirty="0" smtClean="0"/>
              <a:t>(1, 2) = Check if </a:t>
            </a:r>
            <a:r>
              <a:rPr lang="en-US" dirty="0" err="1" smtClean="0"/>
              <a:t>memoized</a:t>
            </a:r>
            <a:endParaRPr lang="en-US" dirty="0" smtClean="0">
              <a:sym typeface="Wingdings" panose="05000000000000000000" pitchFamily="2" charset="2"/>
            </a:endParaRPr>
          </a:p>
        </p:txBody>
      </p:sp>
      <p:sp>
        <p:nvSpPr>
          <p:cNvPr id="5" name="TextBox 4"/>
          <p:cNvSpPr txBox="1"/>
          <p:nvPr/>
        </p:nvSpPr>
        <p:spPr>
          <a:xfrm>
            <a:off x="9224211" y="372978"/>
            <a:ext cx="2574758" cy="3139321"/>
          </a:xfrm>
          <a:prstGeom prst="rect">
            <a:avLst/>
          </a:prstGeom>
          <a:noFill/>
          <a:ln>
            <a:solidFill>
              <a:schemeClr val="accent1"/>
            </a:solidFill>
          </a:ln>
        </p:spPr>
        <p:txBody>
          <a:bodyPr wrap="square" rtlCol="0">
            <a:spAutoFit/>
          </a:bodyPr>
          <a:lstStyle/>
          <a:p>
            <a:r>
              <a:rPr lang="en-US" b="1" u="sng" dirty="0" smtClean="0"/>
              <a:t>Processor 1 (array)</a:t>
            </a:r>
          </a:p>
          <a:p>
            <a:endParaRPr lang="en-US" b="1" u="sng" dirty="0" smtClean="0"/>
          </a:p>
          <a:p>
            <a:r>
              <a:rPr lang="en-US" dirty="0" smtClean="0"/>
              <a:t>1</a:t>
            </a:r>
          </a:p>
          <a:p>
            <a:r>
              <a:rPr lang="en-US" dirty="0" smtClean="0"/>
              <a:t>1 1</a:t>
            </a:r>
          </a:p>
          <a:p>
            <a:r>
              <a:rPr lang="en-US" dirty="0" smtClean="0"/>
              <a:t>1 ?</a:t>
            </a:r>
            <a:endParaRPr lang="en-US" dirty="0"/>
          </a:p>
          <a:p>
            <a:endParaRPr lang="en-US" b="1" u="sng" dirty="0" smtClean="0"/>
          </a:p>
          <a:p>
            <a:endParaRPr lang="en-US" b="1" u="sng" dirty="0"/>
          </a:p>
          <a:p>
            <a:endParaRPr lang="en-US" b="1" u="sng" dirty="0" smtClean="0"/>
          </a:p>
          <a:p>
            <a:endParaRPr lang="en-US" b="1" u="sng" dirty="0"/>
          </a:p>
          <a:p>
            <a:endParaRPr lang="en-US" b="1" u="sng" dirty="0" smtClean="0"/>
          </a:p>
          <a:p>
            <a:endParaRPr lang="en-US" b="1" u="sng" dirty="0"/>
          </a:p>
        </p:txBody>
      </p:sp>
      <p:sp>
        <p:nvSpPr>
          <p:cNvPr id="18" name="TextBox 17"/>
          <p:cNvSpPr txBox="1"/>
          <p:nvPr/>
        </p:nvSpPr>
        <p:spPr>
          <a:xfrm>
            <a:off x="9216194" y="3561367"/>
            <a:ext cx="2582775" cy="3139321"/>
          </a:xfrm>
          <a:prstGeom prst="rect">
            <a:avLst/>
          </a:prstGeom>
          <a:noFill/>
          <a:ln>
            <a:solidFill>
              <a:schemeClr val="accent1"/>
            </a:solidFill>
          </a:ln>
        </p:spPr>
        <p:txBody>
          <a:bodyPr wrap="square" rtlCol="0">
            <a:spAutoFit/>
          </a:bodyPr>
          <a:lstStyle/>
          <a:p>
            <a:r>
              <a:rPr lang="en-US" b="1" u="sng" dirty="0" smtClean="0"/>
              <a:t>Processor 2 (</a:t>
            </a:r>
            <a:r>
              <a:rPr lang="en-US" b="1" u="sng" dirty="0" err="1" smtClean="0"/>
              <a:t>Memoizer</a:t>
            </a:r>
            <a:r>
              <a:rPr lang="en-US" b="1" u="sng" dirty="0" smtClean="0"/>
              <a:t>)</a:t>
            </a:r>
          </a:p>
          <a:p>
            <a:endParaRPr lang="en-US" b="1" u="sng" dirty="0" smtClean="0"/>
          </a:p>
          <a:p>
            <a:endParaRPr lang="en-US" dirty="0"/>
          </a:p>
          <a:p>
            <a:endParaRPr lang="en-US" b="1" u="sng" dirty="0" smtClean="0"/>
          </a:p>
          <a:p>
            <a:endParaRPr lang="en-US" b="1" u="sng" dirty="0" smtClean="0"/>
          </a:p>
          <a:p>
            <a:endParaRPr lang="en-US" b="1" u="sng" dirty="0"/>
          </a:p>
          <a:p>
            <a:endParaRPr lang="en-US" b="1" u="sng" dirty="0" smtClean="0"/>
          </a:p>
          <a:p>
            <a:endParaRPr lang="en-US" b="1" u="sng" dirty="0"/>
          </a:p>
          <a:p>
            <a:endParaRPr lang="en-US" b="1" u="sng" dirty="0" smtClean="0"/>
          </a:p>
          <a:p>
            <a:endParaRPr lang="en-US" b="1" u="sng" dirty="0"/>
          </a:p>
          <a:p>
            <a:endParaRPr lang="en-US" b="1" u="sng" dirty="0"/>
          </a:p>
        </p:txBody>
      </p:sp>
      <p:cxnSp>
        <p:nvCxnSpPr>
          <p:cNvPr id="20" name="Straight Arrow Connector 19"/>
          <p:cNvCxnSpPr/>
          <p:nvPr/>
        </p:nvCxnSpPr>
        <p:spPr>
          <a:xfrm>
            <a:off x="2911643" y="1118936"/>
            <a:ext cx="6148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907627" y="1379624"/>
            <a:ext cx="6148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07630" y="1668379"/>
            <a:ext cx="6148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903614" y="1929067"/>
            <a:ext cx="6148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174958" y="2213811"/>
            <a:ext cx="5558589" cy="2430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20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4137" y="372978"/>
            <a:ext cx="7271062" cy="2031325"/>
          </a:xfrm>
          <a:prstGeom prst="rect">
            <a:avLst/>
          </a:prstGeom>
          <a:noFill/>
          <a:ln>
            <a:solidFill>
              <a:schemeClr val="accent1"/>
            </a:solidFill>
          </a:ln>
        </p:spPr>
        <p:txBody>
          <a:bodyPr wrap="square" rtlCol="0">
            <a:spAutoFit/>
          </a:bodyPr>
          <a:lstStyle/>
          <a:p>
            <a:r>
              <a:rPr lang="en-US" b="1" u="sng" dirty="0" smtClean="0"/>
              <a:t>Processor 0 (main thread)</a:t>
            </a:r>
          </a:p>
          <a:p>
            <a:endParaRPr lang="en-US" b="1" u="sng" dirty="0"/>
          </a:p>
          <a:p>
            <a:r>
              <a:rPr lang="en-US" dirty="0" err="1" smtClean="0"/>
              <a:t>Pascalc</a:t>
            </a:r>
            <a:r>
              <a:rPr lang="en-US" dirty="0" smtClean="0"/>
              <a:t>(0, 0) = 1;</a:t>
            </a:r>
          </a:p>
          <a:p>
            <a:r>
              <a:rPr lang="en-US" dirty="0" err="1" smtClean="0"/>
              <a:t>Pascalc</a:t>
            </a:r>
            <a:r>
              <a:rPr lang="en-US" dirty="0" smtClean="0"/>
              <a:t>(0, 1) = 1;</a:t>
            </a:r>
          </a:p>
          <a:p>
            <a:r>
              <a:rPr lang="en-US" dirty="0" err="1" smtClean="0"/>
              <a:t>Pascalc</a:t>
            </a:r>
            <a:r>
              <a:rPr lang="en-US" dirty="0" smtClean="0"/>
              <a:t>(1, 1) = 1;</a:t>
            </a:r>
          </a:p>
          <a:p>
            <a:r>
              <a:rPr lang="en-US" dirty="0" err="1" smtClean="0"/>
              <a:t>Pascalc</a:t>
            </a:r>
            <a:r>
              <a:rPr lang="en-US" dirty="0" smtClean="0"/>
              <a:t>(0, 2) = 1;</a:t>
            </a:r>
          </a:p>
          <a:p>
            <a:r>
              <a:rPr lang="en-US" dirty="0" err="1" smtClean="0"/>
              <a:t>Pascalc</a:t>
            </a:r>
            <a:r>
              <a:rPr lang="en-US" dirty="0" smtClean="0"/>
              <a:t>(1, 2) = Not </a:t>
            </a:r>
            <a:r>
              <a:rPr lang="en-US" dirty="0" err="1" smtClean="0"/>
              <a:t>memoized</a:t>
            </a:r>
            <a:r>
              <a:rPr lang="en-US" dirty="0" smtClean="0"/>
              <a:t>, so calculate on idle processor</a:t>
            </a:r>
            <a:endParaRPr lang="en-US" dirty="0" smtClean="0">
              <a:sym typeface="Wingdings" panose="05000000000000000000" pitchFamily="2" charset="2"/>
            </a:endParaRPr>
          </a:p>
        </p:txBody>
      </p:sp>
      <p:sp>
        <p:nvSpPr>
          <p:cNvPr id="5" name="TextBox 4"/>
          <p:cNvSpPr txBox="1"/>
          <p:nvPr/>
        </p:nvSpPr>
        <p:spPr>
          <a:xfrm>
            <a:off x="9224211" y="372978"/>
            <a:ext cx="2574758" cy="3139321"/>
          </a:xfrm>
          <a:prstGeom prst="rect">
            <a:avLst/>
          </a:prstGeom>
          <a:noFill/>
          <a:ln>
            <a:solidFill>
              <a:schemeClr val="accent1"/>
            </a:solidFill>
          </a:ln>
        </p:spPr>
        <p:txBody>
          <a:bodyPr wrap="square" rtlCol="0">
            <a:spAutoFit/>
          </a:bodyPr>
          <a:lstStyle/>
          <a:p>
            <a:r>
              <a:rPr lang="en-US" b="1" u="sng" dirty="0" smtClean="0"/>
              <a:t>Processor 1 (array)</a:t>
            </a:r>
          </a:p>
          <a:p>
            <a:endParaRPr lang="en-US" b="1" u="sng" dirty="0" smtClean="0"/>
          </a:p>
          <a:p>
            <a:r>
              <a:rPr lang="en-US" dirty="0" smtClean="0"/>
              <a:t>1</a:t>
            </a:r>
          </a:p>
          <a:p>
            <a:r>
              <a:rPr lang="en-US" dirty="0" smtClean="0"/>
              <a:t>1 1</a:t>
            </a:r>
          </a:p>
          <a:p>
            <a:r>
              <a:rPr lang="en-US" dirty="0" smtClean="0"/>
              <a:t>1 ?</a:t>
            </a:r>
            <a:endParaRPr lang="en-US" dirty="0"/>
          </a:p>
          <a:p>
            <a:endParaRPr lang="en-US" b="1" u="sng" dirty="0" smtClean="0"/>
          </a:p>
          <a:p>
            <a:endParaRPr lang="en-US" b="1" u="sng" dirty="0"/>
          </a:p>
          <a:p>
            <a:endParaRPr lang="en-US" b="1" u="sng" dirty="0" smtClean="0"/>
          </a:p>
          <a:p>
            <a:endParaRPr lang="en-US" b="1" u="sng" dirty="0"/>
          </a:p>
          <a:p>
            <a:endParaRPr lang="en-US" b="1" u="sng" dirty="0" smtClean="0"/>
          </a:p>
          <a:p>
            <a:endParaRPr lang="en-US" b="1" u="sng" dirty="0"/>
          </a:p>
        </p:txBody>
      </p:sp>
      <p:sp>
        <p:nvSpPr>
          <p:cNvPr id="18" name="TextBox 17"/>
          <p:cNvSpPr txBox="1"/>
          <p:nvPr/>
        </p:nvSpPr>
        <p:spPr>
          <a:xfrm>
            <a:off x="9216194" y="3561367"/>
            <a:ext cx="2582775" cy="3139321"/>
          </a:xfrm>
          <a:prstGeom prst="rect">
            <a:avLst/>
          </a:prstGeom>
          <a:noFill/>
          <a:ln>
            <a:solidFill>
              <a:schemeClr val="accent1"/>
            </a:solidFill>
          </a:ln>
        </p:spPr>
        <p:txBody>
          <a:bodyPr wrap="square" rtlCol="0">
            <a:spAutoFit/>
          </a:bodyPr>
          <a:lstStyle/>
          <a:p>
            <a:r>
              <a:rPr lang="en-US" b="1" u="sng" dirty="0" smtClean="0"/>
              <a:t>Processor 2 (</a:t>
            </a:r>
            <a:r>
              <a:rPr lang="en-US" b="1" u="sng" dirty="0" err="1" smtClean="0"/>
              <a:t>Memoizer</a:t>
            </a:r>
            <a:r>
              <a:rPr lang="en-US" b="1" u="sng" dirty="0" smtClean="0"/>
              <a:t>)</a:t>
            </a:r>
          </a:p>
          <a:p>
            <a:endParaRPr lang="en-US" b="1" u="sng" dirty="0" smtClean="0"/>
          </a:p>
          <a:p>
            <a:r>
              <a:rPr lang="en-US" dirty="0" smtClean="0"/>
              <a:t>Return false</a:t>
            </a:r>
            <a:endParaRPr lang="en-US" dirty="0"/>
          </a:p>
          <a:p>
            <a:endParaRPr lang="en-US" b="1" u="sng" dirty="0" smtClean="0"/>
          </a:p>
          <a:p>
            <a:endParaRPr lang="en-US" b="1" u="sng" dirty="0" smtClean="0"/>
          </a:p>
          <a:p>
            <a:endParaRPr lang="en-US" b="1" u="sng" dirty="0"/>
          </a:p>
          <a:p>
            <a:endParaRPr lang="en-US" b="1" u="sng" dirty="0" smtClean="0"/>
          </a:p>
          <a:p>
            <a:endParaRPr lang="en-US" b="1" u="sng" dirty="0"/>
          </a:p>
          <a:p>
            <a:endParaRPr lang="en-US" b="1" u="sng" dirty="0" smtClean="0"/>
          </a:p>
          <a:p>
            <a:endParaRPr lang="en-US" b="1" u="sng" dirty="0"/>
          </a:p>
          <a:p>
            <a:endParaRPr lang="en-US" b="1" u="sng" dirty="0"/>
          </a:p>
        </p:txBody>
      </p:sp>
      <p:cxnSp>
        <p:nvCxnSpPr>
          <p:cNvPr id="10" name="Straight Arrow Connector 9"/>
          <p:cNvCxnSpPr/>
          <p:nvPr/>
        </p:nvCxnSpPr>
        <p:spPr>
          <a:xfrm flipH="1" flipV="1">
            <a:off x="6833937" y="2199473"/>
            <a:ext cx="2462439" cy="1855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084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4137" y="372978"/>
            <a:ext cx="7271062" cy="3139321"/>
          </a:xfrm>
          <a:prstGeom prst="rect">
            <a:avLst/>
          </a:prstGeom>
          <a:noFill/>
          <a:ln>
            <a:solidFill>
              <a:schemeClr val="accent1"/>
            </a:solidFill>
          </a:ln>
        </p:spPr>
        <p:txBody>
          <a:bodyPr wrap="square" rtlCol="0">
            <a:spAutoFit/>
          </a:bodyPr>
          <a:lstStyle/>
          <a:p>
            <a:r>
              <a:rPr lang="en-US" b="1" u="sng" dirty="0" smtClean="0"/>
              <a:t>Processor 0 (main thread)</a:t>
            </a:r>
          </a:p>
          <a:p>
            <a:endParaRPr lang="en-US" b="1" u="sng" dirty="0"/>
          </a:p>
          <a:p>
            <a:r>
              <a:rPr lang="en-US" dirty="0" err="1" smtClean="0"/>
              <a:t>Pascalc</a:t>
            </a:r>
            <a:r>
              <a:rPr lang="en-US" dirty="0" smtClean="0"/>
              <a:t>(0, 0) = 1;</a:t>
            </a:r>
          </a:p>
          <a:p>
            <a:r>
              <a:rPr lang="en-US" dirty="0" err="1" smtClean="0"/>
              <a:t>Pascalc</a:t>
            </a:r>
            <a:r>
              <a:rPr lang="en-US" dirty="0" smtClean="0"/>
              <a:t>(0, 1) = 1;</a:t>
            </a:r>
          </a:p>
          <a:p>
            <a:r>
              <a:rPr lang="en-US" dirty="0" err="1" smtClean="0"/>
              <a:t>Pascalc</a:t>
            </a:r>
            <a:r>
              <a:rPr lang="en-US" dirty="0" smtClean="0"/>
              <a:t>(1, 1) = 1;</a:t>
            </a:r>
          </a:p>
          <a:p>
            <a:r>
              <a:rPr lang="en-US" dirty="0" err="1" smtClean="0"/>
              <a:t>Pascalc</a:t>
            </a:r>
            <a:r>
              <a:rPr lang="en-US" dirty="0" smtClean="0"/>
              <a:t>(0, 2) = 1;</a:t>
            </a:r>
          </a:p>
          <a:p>
            <a:r>
              <a:rPr lang="en-US" dirty="0" err="1" smtClean="0"/>
              <a:t>Pascalc</a:t>
            </a:r>
            <a:r>
              <a:rPr lang="en-US" dirty="0" smtClean="0"/>
              <a:t>(1, 2) = Handled;</a:t>
            </a:r>
            <a:endParaRPr lang="en-US" dirty="0"/>
          </a:p>
          <a:p>
            <a:r>
              <a:rPr lang="en-US" dirty="0" err="1" smtClean="0">
                <a:sym typeface="Wingdings" panose="05000000000000000000" pitchFamily="2" charset="2"/>
              </a:rPr>
              <a:t>Pascalc</a:t>
            </a:r>
            <a:r>
              <a:rPr lang="en-US" dirty="0" smtClean="0">
                <a:sym typeface="Wingdings" panose="05000000000000000000" pitchFamily="2" charset="2"/>
              </a:rPr>
              <a:t>(2, 2) = 1;</a:t>
            </a:r>
          </a:p>
          <a:p>
            <a:r>
              <a:rPr lang="en-US" dirty="0" err="1" smtClean="0">
                <a:sym typeface="Wingdings" panose="05000000000000000000" pitchFamily="2" charset="2"/>
              </a:rPr>
              <a:t>Pascalc</a:t>
            </a:r>
            <a:r>
              <a:rPr lang="en-US" dirty="0" smtClean="0">
                <a:sym typeface="Wingdings" panose="05000000000000000000" pitchFamily="2" charset="2"/>
              </a:rPr>
              <a:t>(0, 3) = 1;</a:t>
            </a:r>
          </a:p>
          <a:p>
            <a:r>
              <a:rPr lang="en-US" dirty="0" err="1" smtClean="0">
                <a:sym typeface="Wingdings" panose="05000000000000000000" pitchFamily="2" charset="2"/>
              </a:rPr>
              <a:t>Pascalc</a:t>
            </a:r>
            <a:r>
              <a:rPr lang="en-US" dirty="0" smtClean="0">
                <a:sym typeface="Wingdings" panose="05000000000000000000" pitchFamily="2" charset="2"/>
              </a:rPr>
              <a:t>(1, 3) = …</a:t>
            </a:r>
          </a:p>
          <a:p>
            <a:endParaRPr lang="en-US" dirty="0" smtClean="0"/>
          </a:p>
        </p:txBody>
      </p:sp>
      <p:sp>
        <p:nvSpPr>
          <p:cNvPr id="5" name="TextBox 4"/>
          <p:cNvSpPr txBox="1"/>
          <p:nvPr/>
        </p:nvSpPr>
        <p:spPr>
          <a:xfrm>
            <a:off x="9224211" y="372978"/>
            <a:ext cx="2574758" cy="3139321"/>
          </a:xfrm>
          <a:prstGeom prst="rect">
            <a:avLst/>
          </a:prstGeom>
          <a:noFill/>
          <a:ln>
            <a:solidFill>
              <a:schemeClr val="accent1"/>
            </a:solidFill>
          </a:ln>
        </p:spPr>
        <p:txBody>
          <a:bodyPr wrap="square" rtlCol="0">
            <a:spAutoFit/>
          </a:bodyPr>
          <a:lstStyle/>
          <a:p>
            <a:r>
              <a:rPr lang="en-US" b="1" u="sng" dirty="0" smtClean="0"/>
              <a:t>Processor 1 (array)</a:t>
            </a:r>
          </a:p>
          <a:p>
            <a:endParaRPr lang="en-US" b="1" u="sng" dirty="0" smtClean="0"/>
          </a:p>
          <a:p>
            <a:r>
              <a:rPr lang="en-US" dirty="0" smtClean="0"/>
              <a:t>1</a:t>
            </a:r>
          </a:p>
          <a:p>
            <a:r>
              <a:rPr lang="en-US" dirty="0" smtClean="0"/>
              <a:t>1 1</a:t>
            </a:r>
          </a:p>
          <a:p>
            <a:r>
              <a:rPr lang="en-US" dirty="0" smtClean="0"/>
              <a:t>1 ? 1</a:t>
            </a:r>
          </a:p>
          <a:p>
            <a:r>
              <a:rPr lang="en-US" dirty="0" smtClean="0"/>
              <a:t>1 …</a:t>
            </a:r>
          </a:p>
          <a:p>
            <a:endParaRPr lang="en-US" b="1" u="sng" dirty="0" smtClean="0"/>
          </a:p>
          <a:p>
            <a:endParaRPr lang="en-US" b="1" u="sng" dirty="0"/>
          </a:p>
          <a:p>
            <a:endParaRPr lang="en-US" b="1" u="sng" dirty="0" smtClean="0"/>
          </a:p>
          <a:p>
            <a:endParaRPr lang="en-US" b="1" u="sng" dirty="0" smtClean="0"/>
          </a:p>
          <a:p>
            <a:endParaRPr lang="en-US" b="1" u="sng" dirty="0"/>
          </a:p>
        </p:txBody>
      </p:sp>
      <p:sp>
        <p:nvSpPr>
          <p:cNvPr id="18" name="TextBox 17"/>
          <p:cNvSpPr txBox="1"/>
          <p:nvPr/>
        </p:nvSpPr>
        <p:spPr>
          <a:xfrm>
            <a:off x="9216194" y="3561367"/>
            <a:ext cx="2582775" cy="3139321"/>
          </a:xfrm>
          <a:prstGeom prst="rect">
            <a:avLst/>
          </a:prstGeom>
          <a:noFill/>
          <a:ln>
            <a:solidFill>
              <a:schemeClr val="accent1"/>
            </a:solidFill>
          </a:ln>
        </p:spPr>
        <p:txBody>
          <a:bodyPr wrap="square" rtlCol="0">
            <a:spAutoFit/>
          </a:bodyPr>
          <a:lstStyle/>
          <a:p>
            <a:r>
              <a:rPr lang="en-US" b="1" u="sng" dirty="0" smtClean="0"/>
              <a:t>Processor 2 (</a:t>
            </a:r>
            <a:r>
              <a:rPr lang="en-US" b="1" u="sng" dirty="0" err="1" smtClean="0"/>
              <a:t>Memoizer</a:t>
            </a:r>
            <a:r>
              <a:rPr lang="en-US" b="1" u="sng" dirty="0" smtClean="0"/>
              <a:t>)</a:t>
            </a:r>
          </a:p>
          <a:p>
            <a:endParaRPr lang="en-US" b="1" u="sng" dirty="0"/>
          </a:p>
          <a:p>
            <a:r>
              <a:rPr lang="en-US" dirty="0" smtClean="0"/>
              <a:t>(1, 2) </a:t>
            </a:r>
            <a:r>
              <a:rPr lang="en-US" dirty="0" smtClean="0">
                <a:sym typeface="Wingdings" panose="05000000000000000000" pitchFamily="2" charset="2"/>
              </a:rPr>
              <a:t> calculating…</a:t>
            </a:r>
            <a:endParaRPr lang="en-US" dirty="0" smtClean="0"/>
          </a:p>
          <a:p>
            <a:endParaRPr lang="en-US" b="1" u="sng" dirty="0" smtClean="0"/>
          </a:p>
          <a:p>
            <a:endParaRPr lang="en-US" b="1" u="sng" dirty="0" smtClean="0"/>
          </a:p>
          <a:p>
            <a:endParaRPr lang="en-US" b="1" u="sng" dirty="0"/>
          </a:p>
          <a:p>
            <a:endParaRPr lang="en-US" b="1" u="sng" dirty="0" smtClean="0"/>
          </a:p>
          <a:p>
            <a:endParaRPr lang="en-US" b="1" u="sng" dirty="0"/>
          </a:p>
          <a:p>
            <a:endParaRPr lang="en-US" b="1" u="sng" dirty="0" smtClean="0"/>
          </a:p>
          <a:p>
            <a:endParaRPr lang="en-US" b="1" u="sng" dirty="0"/>
          </a:p>
          <a:p>
            <a:endParaRPr lang="en-US" b="1" u="sng" dirty="0"/>
          </a:p>
        </p:txBody>
      </p:sp>
      <p:sp>
        <p:nvSpPr>
          <p:cNvPr id="9" name="TextBox 8"/>
          <p:cNvSpPr txBox="1"/>
          <p:nvPr/>
        </p:nvSpPr>
        <p:spPr>
          <a:xfrm>
            <a:off x="4932947" y="5223360"/>
            <a:ext cx="4136857" cy="1477328"/>
          </a:xfrm>
          <a:prstGeom prst="rect">
            <a:avLst/>
          </a:prstGeom>
          <a:noFill/>
          <a:ln>
            <a:solidFill>
              <a:schemeClr val="accent1"/>
            </a:solidFill>
          </a:ln>
        </p:spPr>
        <p:txBody>
          <a:bodyPr wrap="square" rtlCol="0">
            <a:spAutoFit/>
          </a:bodyPr>
          <a:lstStyle/>
          <a:p>
            <a:r>
              <a:rPr lang="en-US" b="1" u="sng" dirty="0" smtClean="0"/>
              <a:t>Processor 3</a:t>
            </a:r>
          </a:p>
          <a:p>
            <a:endParaRPr lang="en-US" b="1" u="sng" dirty="0" smtClean="0"/>
          </a:p>
          <a:p>
            <a:r>
              <a:rPr lang="en-US" dirty="0" smtClean="0"/>
              <a:t>Return </a:t>
            </a:r>
            <a:r>
              <a:rPr lang="en-US" dirty="0" err="1" smtClean="0"/>
              <a:t>Pascalc</a:t>
            </a:r>
            <a:r>
              <a:rPr lang="en-US" dirty="0" smtClean="0"/>
              <a:t>(0, 1) + </a:t>
            </a:r>
            <a:r>
              <a:rPr lang="en-US" dirty="0" err="1" smtClean="0"/>
              <a:t>Pascalc</a:t>
            </a:r>
            <a:r>
              <a:rPr lang="en-US" dirty="0" smtClean="0"/>
              <a:t> (1, 1)</a:t>
            </a:r>
          </a:p>
          <a:p>
            <a:r>
              <a:rPr lang="en-US" dirty="0" smtClean="0"/>
              <a:t>= 1 + 1</a:t>
            </a:r>
          </a:p>
          <a:p>
            <a:r>
              <a:rPr lang="en-US" dirty="0" smtClean="0"/>
              <a:t>= 2</a:t>
            </a:r>
            <a:endParaRPr lang="en-US" dirty="0"/>
          </a:p>
        </p:txBody>
      </p:sp>
      <p:cxnSp>
        <p:nvCxnSpPr>
          <p:cNvPr id="12" name="Straight Arrow Connector 11"/>
          <p:cNvCxnSpPr/>
          <p:nvPr/>
        </p:nvCxnSpPr>
        <p:spPr>
          <a:xfrm>
            <a:off x="2775282" y="2462463"/>
            <a:ext cx="6148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771266" y="2723151"/>
            <a:ext cx="6148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402179" y="1688432"/>
            <a:ext cx="4104770" cy="4736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402179" y="4487779"/>
            <a:ext cx="4920916" cy="2021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56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4137" y="372978"/>
            <a:ext cx="7271062" cy="3139321"/>
          </a:xfrm>
          <a:prstGeom prst="rect">
            <a:avLst/>
          </a:prstGeom>
          <a:noFill/>
          <a:ln>
            <a:solidFill>
              <a:schemeClr val="accent1"/>
            </a:solidFill>
          </a:ln>
        </p:spPr>
        <p:txBody>
          <a:bodyPr wrap="square" rtlCol="0">
            <a:spAutoFit/>
          </a:bodyPr>
          <a:lstStyle/>
          <a:p>
            <a:r>
              <a:rPr lang="en-US" b="1" u="sng" dirty="0" smtClean="0"/>
              <a:t>Processor 0 (main thread)</a:t>
            </a:r>
          </a:p>
          <a:p>
            <a:endParaRPr lang="en-US" b="1" u="sng" dirty="0"/>
          </a:p>
          <a:p>
            <a:r>
              <a:rPr lang="en-US" dirty="0" err="1" smtClean="0"/>
              <a:t>Pascalc</a:t>
            </a:r>
            <a:r>
              <a:rPr lang="en-US" dirty="0" smtClean="0"/>
              <a:t>(0, 0) = 1;</a:t>
            </a:r>
          </a:p>
          <a:p>
            <a:r>
              <a:rPr lang="en-US" dirty="0" err="1" smtClean="0"/>
              <a:t>Pascalc</a:t>
            </a:r>
            <a:r>
              <a:rPr lang="en-US" dirty="0" smtClean="0"/>
              <a:t>(0, 1) = 1;</a:t>
            </a:r>
          </a:p>
          <a:p>
            <a:r>
              <a:rPr lang="en-US" dirty="0" err="1" smtClean="0"/>
              <a:t>Pascalc</a:t>
            </a:r>
            <a:r>
              <a:rPr lang="en-US" dirty="0" smtClean="0"/>
              <a:t>(1, 1) = 1;</a:t>
            </a:r>
          </a:p>
          <a:p>
            <a:r>
              <a:rPr lang="en-US" dirty="0" err="1" smtClean="0"/>
              <a:t>Pascalc</a:t>
            </a:r>
            <a:r>
              <a:rPr lang="en-US" dirty="0" smtClean="0"/>
              <a:t>(0, 2) = 1;</a:t>
            </a:r>
          </a:p>
          <a:p>
            <a:r>
              <a:rPr lang="en-US" dirty="0" err="1" smtClean="0"/>
              <a:t>Pascalc</a:t>
            </a:r>
            <a:r>
              <a:rPr lang="en-US" dirty="0" smtClean="0"/>
              <a:t>(1, 2) = Handled;</a:t>
            </a:r>
            <a:endParaRPr lang="en-US" dirty="0"/>
          </a:p>
          <a:p>
            <a:r>
              <a:rPr lang="en-US" dirty="0" err="1" smtClean="0">
                <a:sym typeface="Wingdings" panose="05000000000000000000" pitchFamily="2" charset="2"/>
              </a:rPr>
              <a:t>Pascalc</a:t>
            </a:r>
            <a:r>
              <a:rPr lang="en-US" dirty="0" smtClean="0">
                <a:sym typeface="Wingdings" panose="05000000000000000000" pitchFamily="2" charset="2"/>
              </a:rPr>
              <a:t>(2, 2) = 1;</a:t>
            </a:r>
          </a:p>
          <a:p>
            <a:r>
              <a:rPr lang="en-US" dirty="0" err="1" smtClean="0">
                <a:sym typeface="Wingdings" panose="05000000000000000000" pitchFamily="2" charset="2"/>
              </a:rPr>
              <a:t>Pascalc</a:t>
            </a:r>
            <a:r>
              <a:rPr lang="en-US" dirty="0" smtClean="0">
                <a:sym typeface="Wingdings" panose="05000000000000000000" pitchFamily="2" charset="2"/>
              </a:rPr>
              <a:t>(0, 3) = 1;</a:t>
            </a:r>
          </a:p>
          <a:p>
            <a:r>
              <a:rPr lang="en-US" dirty="0" err="1" smtClean="0">
                <a:sym typeface="Wingdings" panose="05000000000000000000" pitchFamily="2" charset="2"/>
              </a:rPr>
              <a:t>Pascalc</a:t>
            </a:r>
            <a:r>
              <a:rPr lang="en-US" dirty="0" smtClean="0">
                <a:sym typeface="Wingdings" panose="05000000000000000000" pitchFamily="2" charset="2"/>
              </a:rPr>
              <a:t>(1, 3) = Check if </a:t>
            </a:r>
            <a:r>
              <a:rPr lang="en-US" dirty="0" err="1" smtClean="0">
                <a:sym typeface="Wingdings" panose="05000000000000000000" pitchFamily="2" charset="2"/>
              </a:rPr>
              <a:t>memoized</a:t>
            </a:r>
            <a:r>
              <a:rPr lang="en-US" dirty="0" smtClean="0">
                <a:sym typeface="Wingdings" panose="05000000000000000000" pitchFamily="2" charset="2"/>
              </a:rPr>
              <a:t>;</a:t>
            </a:r>
          </a:p>
          <a:p>
            <a:endParaRPr lang="en-US" dirty="0" smtClean="0"/>
          </a:p>
        </p:txBody>
      </p:sp>
      <p:sp>
        <p:nvSpPr>
          <p:cNvPr id="5" name="TextBox 4"/>
          <p:cNvSpPr txBox="1"/>
          <p:nvPr/>
        </p:nvSpPr>
        <p:spPr>
          <a:xfrm>
            <a:off x="9224211" y="372978"/>
            <a:ext cx="2574758" cy="3139321"/>
          </a:xfrm>
          <a:prstGeom prst="rect">
            <a:avLst/>
          </a:prstGeom>
          <a:noFill/>
          <a:ln>
            <a:solidFill>
              <a:schemeClr val="accent1"/>
            </a:solidFill>
          </a:ln>
        </p:spPr>
        <p:txBody>
          <a:bodyPr wrap="square" rtlCol="0">
            <a:spAutoFit/>
          </a:bodyPr>
          <a:lstStyle/>
          <a:p>
            <a:r>
              <a:rPr lang="en-US" b="1" u="sng" dirty="0" smtClean="0"/>
              <a:t>Processor 1 (array)</a:t>
            </a:r>
          </a:p>
          <a:p>
            <a:endParaRPr lang="en-US" b="1" u="sng" dirty="0" smtClean="0"/>
          </a:p>
          <a:p>
            <a:r>
              <a:rPr lang="en-US" dirty="0" smtClean="0"/>
              <a:t>1</a:t>
            </a:r>
          </a:p>
          <a:p>
            <a:r>
              <a:rPr lang="en-US" dirty="0" smtClean="0"/>
              <a:t>1 1</a:t>
            </a:r>
          </a:p>
          <a:p>
            <a:r>
              <a:rPr lang="en-US" dirty="0" smtClean="0"/>
              <a:t>1 2 1</a:t>
            </a:r>
          </a:p>
          <a:p>
            <a:r>
              <a:rPr lang="en-US" dirty="0" smtClean="0"/>
              <a:t>1 ?</a:t>
            </a:r>
          </a:p>
          <a:p>
            <a:endParaRPr lang="en-US" b="1" u="sng" dirty="0" smtClean="0"/>
          </a:p>
          <a:p>
            <a:endParaRPr lang="en-US" b="1" u="sng" dirty="0"/>
          </a:p>
          <a:p>
            <a:endParaRPr lang="en-US" b="1" u="sng" dirty="0" smtClean="0"/>
          </a:p>
          <a:p>
            <a:endParaRPr lang="en-US" b="1" u="sng" dirty="0" smtClean="0"/>
          </a:p>
          <a:p>
            <a:endParaRPr lang="en-US" b="1" u="sng" dirty="0"/>
          </a:p>
        </p:txBody>
      </p:sp>
      <p:sp>
        <p:nvSpPr>
          <p:cNvPr id="18" name="TextBox 17"/>
          <p:cNvSpPr txBox="1"/>
          <p:nvPr/>
        </p:nvSpPr>
        <p:spPr>
          <a:xfrm>
            <a:off x="9216194" y="3561367"/>
            <a:ext cx="2582775" cy="3139321"/>
          </a:xfrm>
          <a:prstGeom prst="rect">
            <a:avLst/>
          </a:prstGeom>
          <a:noFill/>
          <a:ln>
            <a:solidFill>
              <a:schemeClr val="accent1"/>
            </a:solidFill>
          </a:ln>
        </p:spPr>
        <p:txBody>
          <a:bodyPr wrap="square" rtlCol="0">
            <a:spAutoFit/>
          </a:bodyPr>
          <a:lstStyle/>
          <a:p>
            <a:r>
              <a:rPr lang="en-US" b="1" u="sng" dirty="0" smtClean="0"/>
              <a:t>Processor 2 (</a:t>
            </a:r>
            <a:r>
              <a:rPr lang="en-US" b="1" u="sng" dirty="0" err="1" smtClean="0"/>
              <a:t>Memoizer</a:t>
            </a:r>
            <a:r>
              <a:rPr lang="en-US" b="1" u="sng" dirty="0" smtClean="0"/>
              <a:t>)</a:t>
            </a:r>
          </a:p>
          <a:p>
            <a:endParaRPr lang="en-US" b="1" u="sng" dirty="0"/>
          </a:p>
          <a:p>
            <a:r>
              <a:rPr lang="en-US" dirty="0" smtClean="0"/>
              <a:t>(1, 2) </a:t>
            </a:r>
            <a:r>
              <a:rPr lang="en-US" dirty="0" smtClean="0">
                <a:sym typeface="Wingdings" panose="05000000000000000000" pitchFamily="2" charset="2"/>
              </a:rPr>
              <a:t></a:t>
            </a:r>
            <a:r>
              <a:rPr lang="en-US" dirty="0" smtClean="0"/>
              <a:t> 2</a:t>
            </a:r>
          </a:p>
          <a:p>
            <a:endParaRPr lang="en-US" b="1" u="sng" dirty="0" smtClean="0"/>
          </a:p>
          <a:p>
            <a:endParaRPr lang="en-US" b="1" u="sng" dirty="0" smtClean="0"/>
          </a:p>
          <a:p>
            <a:endParaRPr lang="en-US" b="1" u="sng" dirty="0"/>
          </a:p>
          <a:p>
            <a:endParaRPr lang="en-US" b="1" u="sng" dirty="0" smtClean="0"/>
          </a:p>
          <a:p>
            <a:endParaRPr lang="en-US" b="1" u="sng" dirty="0"/>
          </a:p>
          <a:p>
            <a:endParaRPr lang="en-US" b="1" u="sng" dirty="0" smtClean="0"/>
          </a:p>
          <a:p>
            <a:endParaRPr lang="en-US" b="1" u="sng" dirty="0"/>
          </a:p>
          <a:p>
            <a:endParaRPr lang="en-US" b="1" u="sng" dirty="0"/>
          </a:p>
        </p:txBody>
      </p:sp>
      <p:sp>
        <p:nvSpPr>
          <p:cNvPr id="9" name="TextBox 8"/>
          <p:cNvSpPr txBox="1"/>
          <p:nvPr/>
        </p:nvSpPr>
        <p:spPr>
          <a:xfrm>
            <a:off x="4932947" y="5223360"/>
            <a:ext cx="4136857" cy="923330"/>
          </a:xfrm>
          <a:prstGeom prst="rect">
            <a:avLst/>
          </a:prstGeom>
          <a:noFill/>
          <a:ln>
            <a:solidFill>
              <a:schemeClr val="accent1"/>
            </a:solidFill>
          </a:ln>
        </p:spPr>
        <p:txBody>
          <a:bodyPr wrap="square" rtlCol="0">
            <a:spAutoFit/>
          </a:bodyPr>
          <a:lstStyle/>
          <a:p>
            <a:r>
              <a:rPr lang="en-US" b="1" u="sng" dirty="0" smtClean="0"/>
              <a:t>Processor 3</a:t>
            </a:r>
          </a:p>
          <a:p>
            <a:endParaRPr lang="en-US" b="1" u="sng" dirty="0" smtClean="0"/>
          </a:p>
          <a:p>
            <a:r>
              <a:rPr lang="en-US" dirty="0" smtClean="0"/>
              <a:t>Job done!</a:t>
            </a:r>
            <a:endParaRPr lang="en-US" dirty="0"/>
          </a:p>
        </p:txBody>
      </p:sp>
      <p:cxnSp>
        <p:nvCxnSpPr>
          <p:cNvPr id="16" name="Straight Arrow Connector 15"/>
          <p:cNvCxnSpPr/>
          <p:nvPr/>
        </p:nvCxnSpPr>
        <p:spPr>
          <a:xfrm>
            <a:off x="3862136" y="3308684"/>
            <a:ext cx="5558590" cy="1263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03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4137" y="372978"/>
            <a:ext cx="7271062" cy="3139321"/>
          </a:xfrm>
          <a:prstGeom prst="rect">
            <a:avLst/>
          </a:prstGeom>
          <a:noFill/>
          <a:ln>
            <a:solidFill>
              <a:schemeClr val="accent1"/>
            </a:solidFill>
          </a:ln>
        </p:spPr>
        <p:txBody>
          <a:bodyPr wrap="square" rtlCol="0">
            <a:spAutoFit/>
          </a:bodyPr>
          <a:lstStyle/>
          <a:p>
            <a:r>
              <a:rPr lang="en-US" b="1" u="sng" dirty="0" smtClean="0"/>
              <a:t>Processor 0 (main thread)</a:t>
            </a:r>
          </a:p>
          <a:p>
            <a:endParaRPr lang="en-US" b="1" u="sng" dirty="0"/>
          </a:p>
          <a:p>
            <a:r>
              <a:rPr lang="en-US" dirty="0" err="1" smtClean="0"/>
              <a:t>Pascalc</a:t>
            </a:r>
            <a:r>
              <a:rPr lang="en-US" dirty="0" smtClean="0"/>
              <a:t>(0, 0) = 1;</a:t>
            </a:r>
          </a:p>
          <a:p>
            <a:r>
              <a:rPr lang="en-US" dirty="0" err="1" smtClean="0"/>
              <a:t>Pascalc</a:t>
            </a:r>
            <a:r>
              <a:rPr lang="en-US" dirty="0" smtClean="0"/>
              <a:t>(0, 1) = 1;</a:t>
            </a:r>
          </a:p>
          <a:p>
            <a:r>
              <a:rPr lang="en-US" dirty="0" err="1" smtClean="0"/>
              <a:t>Pascalc</a:t>
            </a:r>
            <a:r>
              <a:rPr lang="en-US" dirty="0" smtClean="0"/>
              <a:t>(1, 1) = 1;</a:t>
            </a:r>
          </a:p>
          <a:p>
            <a:r>
              <a:rPr lang="en-US" dirty="0" err="1" smtClean="0"/>
              <a:t>Pascalc</a:t>
            </a:r>
            <a:r>
              <a:rPr lang="en-US" dirty="0" smtClean="0"/>
              <a:t>(0, 2) = 1;</a:t>
            </a:r>
          </a:p>
          <a:p>
            <a:r>
              <a:rPr lang="en-US" dirty="0" err="1" smtClean="0"/>
              <a:t>Pascalc</a:t>
            </a:r>
            <a:r>
              <a:rPr lang="en-US" dirty="0" smtClean="0"/>
              <a:t>(1, 2) = Handled;</a:t>
            </a:r>
            <a:endParaRPr lang="en-US" dirty="0"/>
          </a:p>
          <a:p>
            <a:r>
              <a:rPr lang="en-US" dirty="0" err="1" smtClean="0">
                <a:sym typeface="Wingdings" panose="05000000000000000000" pitchFamily="2" charset="2"/>
              </a:rPr>
              <a:t>Pascalc</a:t>
            </a:r>
            <a:r>
              <a:rPr lang="en-US" dirty="0" smtClean="0">
                <a:sym typeface="Wingdings" panose="05000000000000000000" pitchFamily="2" charset="2"/>
              </a:rPr>
              <a:t>(2, 2) = 1;</a:t>
            </a:r>
          </a:p>
          <a:p>
            <a:r>
              <a:rPr lang="en-US" dirty="0" err="1" smtClean="0">
                <a:sym typeface="Wingdings" panose="05000000000000000000" pitchFamily="2" charset="2"/>
              </a:rPr>
              <a:t>Pascalc</a:t>
            </a:r>
            <a:r>
              <a:rPr lang="en-US" dirty="0" smtClean="0">
                <a:sym typeface="Wingdings" panose="05000000000000000000" pitchFamily="2" charset="2"/>
              </a:rPr>
              <a:t>(0, 3) = 1;</a:t>
            </a:r>
          </a:p>
          <a:p>
            <a:r>
              <a:rPr lang="en-US" dirty="0" err="1" smtClean="0">
                <a:sym typeface="Wingdings" panose="05000000000000000000" pitchFamily="2" charset="2"/>
              </a:rPr>
              <a:t>Pascalc</a:t>
            </a:r>
            <a:r>
              <a:rPr lang="en-US" dirty="0" smtClean="0">
                <a:sym typeface="Wingdings" panose="05000000000000000000" pitchFamily="2" charset="2"/>
              </a:rPr>
              <a:t>(1, 3) = Not </a:t>
            </a:r>
            <a:r>
              <a:rPr lang="en-US" dirty="0" err="1" smtClean="0">
                <a:sym typeface="Wingdings" panose="05000000000000000000" pitchFamily="2" charset="2"/>
              </a:rPr>
              <a:t>memoized</a:t>
            </a:r>
            <a:r>
              <a:rPr lang="en-US" dirty="0" smtClean="0">
                <a:sym typeface="Wingdings" panose="05000000000000000000" pitchFamily="2" charset="2"/>
              </a:rPr>
              <a:t>, so calculate on idle processor</a:t>
            </a:r>
          </a:p>
          <a:p>
            <a:endParaRPr lang="en-US" dirty="0" smtClean="0"/>
          </a:p>
        </p:txBody>
      </p:sp>
      <p:sp>
        <p:nvSpPr>
          <p:cNvPr id="5" name="TextBox 4"/>
          <p:cNvSpPr txBox="1"/>
          <p:nvPr/>
        </p:nvSpPr>
        <p:spPr>
          <a:xfrm>
            <a:off x="9224211" y="372978"/>
            <a:ext cx="2574758" cy="3139321"/>
          </a:xfrm>
          <a:prstGeom prst="rect">
            <a:avLst/>
          </a:prstGeom>
          <a:noFill/>
          <a:ln>
            <a:solidFill>
              <a:schemeClr val="accent1"/>
            </a:solidFill>
          </a:ln>
        </p:spPr>
        <p:txBody>
          <a:bodyPr wrap="square" rtlCol="0">
            <a:spAutoFit/>
          </a:bodyPr>
          <a:lstStyle/>
          <a:p>
            <a:r>
              <a:rPr lang="en-US" b="1" u="sng" dirty="0" smtClean="0"/>
              <a:t>Processor 1 (array)</a:t>
            </a:r>
          </a:p>
          <a:p>
            <a:endParaRPr lang="en-US" b="1" u="sng" dirty="0" smtClean="0"/>
          </a:p>
          <a:p>
            <a:r>
              <a:rPr lang="en-US" dirty="0" smtClean="0"/>
              <a:t>1</a:t>
            </a:r>
          </a:p>
          <a:p>
            <a:r>
              <a:rPr lang="en-US" dirty="0" smtClean="0"/>
              <a:t>1 1</a:t>
            </a:r>
          </a:p>
          <a:p>
            <a:r>
              <a:rPr lang="en-US" dirty="0" smtClean="0"/>
              <a:t>1 2 1</a:t>
            </a:r>
          </a:p>
          <a:p>
            <a:r>
              <a:rPr lang="en-US" dirty="0" smtClean="0"/>
              <a:t>1 ?</a:t>
            </a:r>
          </a:p>
          <a:p>
            <a:endParaRPr lang="en-US" b="1" u="sng" dirty="0" smtClean="0"/>
          </a:p>
          <a:p>
            <a:endParaRPr lang="en-US" b="1" u="sng" dirty="0"/>
          </a:p>
          <a:p>
            <a:endParaRPr lang="en-US" b="1" u="sng" dirty="0" smtClean="0"/>
          </a:p>
          <a:p>
            <a:endParaRPr lang="en-US" b="1" u="sng" dirty="0" smtClean="0"/>
          </a:p>
          <a:p>
            <a:endParaRPr lang="en-US" b="1" u="sng" dirty="0"/>
          </a:p>
        </p:txBody>
      </p:sp>
      <p:sp>
        <p:nvSpPr>
          <p:cNvPr id="18" name="TextBox 17"/>
          <p:cNvSpPr txBox="1"/>
          <p:nvPr/>
        </p:nvSpPr>
        <p:spPr>
          <a:xfrm>
            <a:off x="9216194" y="3561367"/>
            <a:ext cx="2582775" cy="3139321"/>
          </a:xfrm>
          <a:prstGeom prst="rect">
            <a:avLst/>
          </a:prstGeom>
          <a:noFill/>
          <a:ln>
            <a:solidFill>
              <a:schemeClr val="accent1"/>
            </a:solidFill>
          </a:ln>
        </p:spPr>
        <p:txBody>
          <a:bodyPr wrap="square" rtlCol="0">
            <a:spAutoFit/>
          </a:bodyPr>
          <a:lstStyle/>
          <a:p>
            <a:r>
              <a:rPr lang="en-US" b="1" u="sng" dirty="0" smtClean="0"/>
              <a:t>Processor 2 (</a:t>
            </a:r>
            <a:r>
              <a:rPr lang="en-US" b="1" u="sng" dirty="0" err="1" smtClean="0"/>
              <a:t>Memoizer</a:t>
            </a:r>
            <a:r>
              <a:rPr lang="en-US" b="1" u="sng" dirty="0" smtClean="0"/>
              <a:t>)</a:t>
            </a:r>
          </a:p>
          <a:p>
            <a:endParaRPr lang="en-US" b="1" u="sng" dirty="0"/>
          </a:p>
          <a:p>
            <a:r>
              <a:rPr lang="en-US" dirty="0" smtClean="0"/>
              <a:t>(1, 2) </a:t>
            </a:r>
            <a:r>
              <a:rPr lang="en-US" dirty="0" smtClean="0">
                <a:sym typeface="Wingdings" panose="05000000000000000000" pitchFamily="2" charset="2"/>
              </a:rPr>
              <a:t></a:t>
            </a:r>
            <a:r>
              <a:rPr lang="en-US" dirty="0" smtClean="0"/>
              <a:t> 2</a:t>
            </a:r>
          </a:p>
          <a:p>
            <a:endParaRPr lang="en-US" b="1" u="sng" dirty="0" smtClean="0"/>
          </a:p>
          <a:p>
            <a:r>
              <a:rPr lang="en-US" dirty="0" smtClean="0"/>
              <a:t>Return false</a:t>
            </a:r>
          </a:p>
          <a:p>
            <a:endParaRPr lang="en-US" b="1" u="sng" dirty="0"/>
          </a:p>
          <a:p>
            <a:endParaRPr lang="en-US" b="1" u="sng" dirty="0" smtClean="0"/>
          </a:p>
          <a:p>
            <a:endParaRPr lang="en-US" b="1" u="sng" dirty="0"/>
          </a:p>
          <a:p>
            <a:endParaRPr lang="en-US" b="1" u="sng" dirty="0" smtClean="0"/>
          </a:p>
          <a:p>
            <a:endParaRPr lang="en-US" b="1" u="sng" dirty="0"/>
          </a:p>
          <a:p>
            <a:endParaRPr lang="en-US" b="1" u="sng" dirty="0"/>
          </a:p>
        </p:txBody>
      </p:sp>
      <p:cxnSp>
        <p:nvCxnSpPr>
          <p:cNvPr id="16" name="Straight Arrow Connector 15"/>
          <p:cNvCxnSpPr/>
          <p:nvPr/>
        </p:nvCxnSpPr>
        <p:spPr>
          <a:xfrm flipH="1" flipV="1">
            <a:off x="3404939" y="3344780"/>
            <a:ext cx="5896224" cy="149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02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4137" y="372978"/>
            <a:ext cx="7271062" cy="3416320"/>
          </a:xfrm>
          <a:prstGeom prst="rect">
            <a:avLst/>
          </a:prstGeom>
          <a:noFill/>
          <a:ln>
            <a:solidFill>
              <a:schemeClr val="accent1"/>
            </a:solidFill>
          </a:ln>
        </p:spPr>
        <p:txBody>
          <a:bodyPr wrap="square" rtlCol="0">
            <a:spAutoFit/>
          </a:bodyPr>
          <a:lstStyle/>
          <a:p>
            <a:r>
              <a:rPr lang="en-US" b="1" u="sng" dirty="0" smtClean="0"/>
              <a:t>Processor 0 (main thread)</a:t>
            </a:r>
          </a:p>
          <a:p>
            <a:endParaRPr lang="en-US" b="1" u="sng" dirty="0"/>
          </a:p>
          <a:p>
            <a:r>
              <a:rPr lang="en-US" dirty="0" err="1" smtClean="0"/>
              <a:t>Pascalc</a:t>
            </a:r>
            <a:r>
              <a:rPr lang="en-US" dirty="0" smtClean="0"/>
              <a:t>(0, 0) = 1;</a:t>
            </a:r>
          </a:p>
          <a:p>
            <a:r>
              <a:rPr lang="en-US" dirty="0" err="1" smtClean="0"/>
              <a:t>Pascalc</a:t>
            </a:r>
            <a:r>
              <a:rPr lang="en-US" dirty="0" smtClean="0"/>
              <a:t>(0, 1) = 1;</a:t>
            </a:r>
          </a:p>
          <a:p>
            <a:r>
              <a:rPr lang="en-US" dirty="0" err="1" smtClean="0"/>
              <a:t>Pascalc</a:t>
            </a:r>
            <a:r>
              <a:rPr lang="en-US" dirty="0" smtClean="0"/>
              <a:t>(1, 1) = 1;</a:t>
            </a:r>
          </a:p>
          <a:p>
            <a:r>
              <a:rPr lang="en-US" dirty="0" err="1" smtClean="0"/>
              <a:t>Pascalc</a:t>
            </a:r>
            <a:r>
              <a:rPr lang="en-US" dirty="0" smtClean="0"/>
              <a:t>(0, 2) = 1;</a:t>
            </a:r>
          </a:p>
          <a:p>
            <a:r>
              <a:rPr lang="en-US" dirty="0" err="1" smtClean="0"/>
              <a:t>Pascalc</a:t>
            </a:r>
            <a:r>
              <a:rPr lang="en-US" dirty="0" smtClean="0"/>
              <a:t>(1, 2) = Handled;</a:t>
            </a:r>
            <a:endParaRPr lang="en-US" dirty="0"/>
          </a:p>
          <a:p>
            <a:r>
              <a:rPr lang="en-US" dirty="0" err="1" smtClean="0">
                <a:sym typeface="Wingdings" panose="05000000000000000000" pitchFamily="2" charset="2"/>
              </a:rPr>
              <a:t>Pascalc</a:t>
            </a:r>
            <a:r>
              <a:rPr lang="en-US" dirty="0" smtClean="0">
                <a:sym typeface="Wingdings" panose="05000000000000000000" pitchFamily="2" charset="2"/>
              </a:rPr>
              <a:t>(2, 2) = 1;</a:t>
            </a:r>
          </a:p>
          <a:p>
            <a:r>
              <a:rPr lang="en-US" dirty="0" err="1" smtClean="0">
                <a:sym typeface="Wingdings" panose="05000000000000000000" pitchFamily="2" charset="2"/>
              </a:rPr>
              <a:t>Pascalc</a:t>
            </a:r>
            <a:r>
              <a:rPr lang="en-US" dirty="0" smtClean="0">
                <a:sym typeface="Wingdings" panose="05000000000000000000" pitchFamily="2" charset="2"/>
              </a:rPr>
              <a:t>(0, 3) = 1;</a:t>
            </a:r>
          </a:p>
          <a:p>
            <a:r>
              <a:rPr lang="en-US" dirty="0" err="1" smtClean="0">
                <a:sym typeface="Wingdings" panose="05000000000000000000" pitchFamily="2" charset="2"/>
              </a:rPr>
              <a:t>Pascalc</a:t>
            </a:r>
            <a:r>
              <a:rPr lang="en-US" dirty="0" smtClean="0">
                <a:sym typeface="Wingdings" panose="05000000000000000000" pitchFamily="2" charset="2"/>
              </a:rPr>
              <a:t>(1, 3) = Handled;</a:t>
            </a:r>
          </a:p>
          <a:p>
            <a:r>
              <a:rPr lang="en-US" dirty="0" err="1" smtClean="0">
                <a:sym typeface="Wingdings" panose="05000000000000000000" pitchFamily="2" charset="2"/>
              </a:rPr>
              <a:t>Pascalc</a:t>
            </a:r>
            <a:r>
              <a:rPr lang="en-US" dirty="0" smtClean="0">
                <a:sym typeface="Wingdings" panose="05000000000000000000" pitchFamily="2" charset="2"/>
              </a:rPr>
              <a:t>(2, 3) = Check if memorized – this will actually check (1, 3) </a:t>
            </a:r>
          </a:p>
          <a:p>
            <a:endParaRPr lang="en-US" dirty="0" smtClean="0"/>
          </a:p>
        </p:txBody>
      </p:sp>
      <p:sp>
        <p:nvSpPr>
          <p:cNvPr id="5" name="TextBox 4"/>
          <p:cNvSpPr txBox="1"/>
          <p:nvPr/>
        </p:nvSpPr>
        <p:spPr>
          <a:xfrm>
            <a:off x="9224211" y="372978"/>
            <a:ext cx="2574758" cy="3139321"/>
          </a:xfrm>
          <a:prstGeom prst="rect">
            <a:avLst/>
          </a:prstGeom>
          <a:noFill/>
          <a:ln>
            <a:solidFill>
              <a:schemeClr val="accent1"/>
            </a:solidFill>
          </a:ln>
        </p:spPr>
        <p:txBody>
          <a:bodyPr wrap="square" rtlCol="0">
            <a:spAutoFit/>
          </a:bodyPr>
          <a:lstStyle/>
          <a:p>
            <a:r>
              <a:rPr lang="en-US" b="1" u="sng" dirty="0" smtClean="0"/>
              <a:t>Processor 1 (array)</a:t>
            </a:r>
          </a:p>
          <a:p>
            <a:endParaRPr lang="en-US" b="1" u="sng" dirty="0" smtClean="0"/>
          </a:p>
          <a:p>
            <a:r>
              <a:rPr lang="en-US" dirty="0" smtClean="0"/>
              <a:t>1</a:t>
            </a:r>
          </a:p>
          <a:p>
            <a:r>
              <a:rPr lang="en-US" dirty="0" smtClean="0"/>
              <a:t>1 1</a:t>
            </a:r>
          </a:p>
          <a:p>
            <a:r>
              <a:rPr lang="en-US" dirty="0" smtClean="0"/>
              <a:t>1 2 1</a:t>
            </a:r>
          </a:p>
          <a:p>
            <a:r>
              <a:rPr lang="en-US" dirty="0" smtClean="0"/>
              <a:t>1 ? ?</a:t>
            </a:r>
          </a:p>
          <a:p>
            <a:endParaRPr lang="en-US" b="1" u="sng" dirty="0" smtClean="0"/>
          </a:p>
          <a:p>
            <a:endParaRPr lang="en-US" b="1" u="sng" dirty="0"/>
          </a:p>
          <a:p>
            <a:endParaRPr lang="en-US" b="1" u="sng" dirty="0" smtClean="0"/>
          </a:p>
          <a:p>
            <a:endParaRPr lang="en-US" b="1" u="sng" dirty="0" smtClean="0"/>
          </a:p>
          <a:p>
            <a:endParaRPr lang="en-US" b="1" u="sng" dirty="0"/>
          </a:p>
        </p:txBody>
      </p:sp>
      <p:sp>
        <p:nvSpPr>
          <p:cNvPr id="18" name="TextBox 17"/>
          <p:cNvSpPr txBox="1"/>
          <p:nvPr/>
        </p:nvSpPr>
        <p:spPr>
          <a:xfrm>
            <a:off x="9216194" y="3561367"/>
            <a:ext cx="2582775" cy="2862322"/>
          </a:xfrm>
          <a:prstGeom prst="rect">
            <a:avLst/>
          </a:prstGeom>
          <a:noFill/>
          <a:ln>
            <a:solidFill>
              <a:schemeClr val="accent1"/>
            </a:solidFill>
          </a:ln>
        </p:spPr>
        <p:txBody>
          <a:bodyPr wrap="square" rtlCol="0">
            <a:spAutoFit/>
          </a:bodyPr>
          <a:lstStyle/>
          <a:p>
            <a:r>
              <a:rPr lang="en-US" b="1" u="sng" dirty="0" smtClean="0"/>
              <a:t>Processor 2 (</a:t>
            </a:r>
            <a:r>
              <a:rPr lang="en-US" b="1" u="sng" dirty="0" err="1" smtClean="0"/>
              <a:t>Memoizer</a:t>
            </a:r>
            <a:r>
              <a:rPr lang="en-US" b="1" u="sng" dirty="0" smtClean="0"/>
              <a:t>)</a:t>
            </a:r>
          </a:p>
          <a:p>
            <a:endParaRPr lang="en-US" b="1" u="sng" dirty="0"/>
          </a:p>
          <a:p>
            <a:r>
              <a:rPr lang="en-US" dirty="0" smtClean="0"/>
              <a:t>(1, 2) </a:t>
            </a:r>
            <a:r>
              <a:rPr lang="en-US" dirty="0" smtClean="0">
                <a:sym typeface="Wingdings" panose="05000000000000000000" pitchFamily="2" charset="2"/>
              </a:rPr>
              <a:t></a:t>
            </a:r>
            <a:r>
              <a:rPr lang="en-US" dirty="0" smtClean="0"/>
              <a:t> 2</a:t>
            </a:r>
          </a:p>
          <a:p>
            <a:r>
              <a:rPr lang="en-US" dirty="0" smtClean="0"/>
              <a:t>(1, 3) </a:t>
            </a:r>
            <a:r>
              <a:rPr lang="en-US" dirty="0" smtClean="0">
                <a:sym typeface="Wingdings" panose="05000000000000000000" pitchFamily="2" charset="2"/>
              </a:rPr>
              <a:t> calculating…</a:t>
            </a:r>
            <a:endParaRPr lang="en-US" dirty="0" smtClean="0"/>
          </a:p>
          <a:p>
            <a:endParaRPr lang="en-US" b="1" u="sng" dirty="0"/>
          </a:p>
          <a:p>
            <a:endParaRPr lang="en-US" b="1" u="sng" dirty="0" smtClean="0"/>
          </a:p>
          <a:p>
            <a:endParaRPr lang="en-US" b="1" u="sng" dirty="0"/>
          </a:p>
          <a:p>
            <a:endParaRPr lang="en-US" b="1" u="sng" dirty="0" smtClean="0"/>
          </a:p>
          <a:p>
            <a:endParaRPr lang="en-US" b="1" u="sng" dirty="0"/>
          </a:p>
          <a:p>
            <a:endParaRPr lang="en-US" b="1" u="sng" dirty="0"/>
          </a:p>
        </p:txBody>
      </p:sp>
      <p:sp>
        <p:nvSpPr>
          <p:cNvPr id="6" name="TextBox 5"/>
          <p:cNvSpPr txBox="1"/>
          <p:nvPr/>
        </p:nvSpPr>
        <p:spPr>
          <a:xfrm>
            <a:off x="4812631" y="4945784"/>
            <a:ext cx="4136857" cy="1477328"/>
          </a:xfrm>
          <a:prstGeom prst="rect">
            <a:avLst/>
          </a:prstGeom>
          <a:noFill/>
          <a:ln>
            <a:solidFill>
              <a:schemeClr val="accent1"/>
            </a:solidFill>
          </a:ln>
        </p:spPr>
        <p:txBody>
          <a:bodyPr wrap="square" rtlCol="0">
            <a:spAutoFit/>
          </a:bodyPr>
          <a:lstStyle/>
          <a:p>
            <a:r>
              <a:rPr lang="en-US" b="1" u="sng" dirty="0" smtClean="0"/>
              <a:t>Processor 3</a:t>
            </a:r>
          </a:p>
          <a:p>
            <a:endParaRPr lang="en-US" b="1" u="sng" dirty="0" smtClean="0"/>
          </a:p>
          <a:p>
            <a:r>
              <a:rPr lang="en-US" dirty="0" smtClean="0"/>
              <a:t>Return </a:t>
            </a:r>
            <a:r>
              <a:rPr lang="en-US" dirty="0" err="1" smtClean="0"/>
              <a:t>Pascalc</a:t>
            </a:r>
            <a:r>
              <a:rPr lang="en-US" dirty="0" smtClean="0"/>
              <a:t>(0, 2) + </a:t>
            </a:r>
            <a:r>
              <a:rPr lang="en-US" dirty="0" err="1" smtClean="0"/>
              <a:t>Pascalc</a:t>
            </a:r>
            <a:r>
              <a:rPr lang="en-US" dirty="0" smtClean="0"/>
              <a:t> (1, 2)</a:t>
            </a:r>
          </a:p>
          <a:p>
            <a:r>
              <a:rPr lang="en-US" dirty="0" smtClean="0"/>
              <a:t>= 1 + </a:t>
            </a:r>
            <a:r>
              <a:rPr lang="en-US" dirty="0" err="1" smtClean="0"/>
              <a:t>Pascalc</a:t>
            </a:r>
            <a:r>
              <a:rPr lang="en-US" dirty="0" smtClean="0"/>
              <a:t>(1, 2)</a:t>
            </a:r>
          </a:p>
          <a:p>
            <a:r>
              <a:rPr lang="en-US" dirty="0" smtClean="0"/>
              <a:t>Check if </a:t>
            </a:r>
            <a:r>
              <a:rPr lang="en-US" dirty="0" err="1" smtClean="0"/>
              <a:t>memoized</a:t>
            </a:r>
            <a:endParaRPr lang="en-US" dirty="0"/>
          </a:p>
        </p:txBody>
      </p:sp>
      <p:cxnSp>
        <p:nvCxnSpPr>
          <p:cNvPr id="7" name="Straight Arrow Connector 6"/>
          <p:cNvCxnSpPr/>
          <p:nvPr/>
        </p:nvCxnSpPr>
        <p:spPr>
          <a:xfrm>
            <a:off x="4162926" y="3524331"/>
            <a:ext cx="4969042" cy="105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653463" y="4403558"/>
            <a:ext cx="2394284" cy="1648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85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Resources</a:t>
            </a:r>
            <a:endParaRPr lang="en-US" dirty="0"/>
          </a:p>
        </p:txBody>
      </p:sp>
      <p:sp>
        <p:nvSpPr>
          <p:cNvPr id="3" name="Content Placeholder 2"/>
          <p:cNvSpPr>
            <a:spLocks noGrp="1"/>
          </p:cNvSpPr>
          <p:nvPr>
            <p:ph idx="1"/>
          </p:nvPr>
        </p:nvSpPr>
        <p:spPr>
          <a:xfrm>
            <a:off x="1295401" y="2556932"/>
            <a:ext cx="4051299" cy="3318936"/>
          </a:xfrm>
        </p:spPr>
        <p:txBody>
          <a:bodyPr>
            <a:normAutofit/>
          </a:bodyPr>
          <a:lstStyle/>
          <a:p>
            <a:r>
              <a:rPr lang="en-US" sz="2000" dirty="0" smtClean="0"/>
              <a:t>It was assumed that the HPC had enough resources for everyone’s needs. </a:t>
            </a:r>
          </a:p>
          <a:p>
            <a:r>
              <a:rPr lang="en-US" sz="2000" dirty="0" smtClean="0"/>
              <a:t>We had to put development on-hold for two days when someone launched a hundred ~20min jobs on the HPC, preventing us from testing our program.</a:t>
            </a:r>
            <a:endParaRPr lang="en-US" sz="2000" dirty="0" smtClean="0"/>
          </a:p>
        </p:txBody>
      </p:sp>
      <p:pic>
        <p:nvPicPr>
          <p:cNvPr id="5" name="Picture 4"/>
          <p:cNvPicPr>
            <a:picLocks noChangeAspect="1"/>
          </p:cNvPicPr>
          <p:nvPr/>
        </p:nvPicPr>
        <p:blipFill rotWithShape="1">
          <a:blip r:embed="rId2"/>
          <a:srcRect l="12519" t="50520" r="24329" b="35753"/>
          <a:stretch/>
        </p:blipFill>
        <p:spPr>
          <a:xfrm>
            <a:off x="5346700" y="2556932"/>
            <a:ext cx="5849903" cy="714906"/>
          </a:xfrm>
          <a:prstGeom prst="rect">
            <a:avLst/>
          </a:prstGeom>
        </p:spPr>
      </p:pic>
      <p:pic>
        <p:nvPicPr>
          <p:cNvPr id="6" name="Picture 5"/>
          <p:cNvPicPr>
            <a:picLocks noChangeAspect="1"/>
          </p:cNvPicPr>
          <p:nvPr/>
        </p:nvPicPr>
        <p:blipFill rotWithShape="1">
          <a:blip r:embed="rId2"/>
          <a:srcRect l="12519" t="55932" r="24329" b="35783"/>
          <a:stretch/>
        </p:blipFill>
        <p:spPr>
          <a:xfrm>
            <a:off x="5346699" y="3271839"/>
            <a:ext cx="5849903" cy="431482"/>
          </a:xfrm>
          <a:prstGeom prst="rect">
            <a:avLst/>
          </a:prstGeom>
        </p:spPr>
      </p:pic>
      <p:pic>
        <p:nvPicPr>
          <p:cNvPr id="7" name="Picture 6"/>
          <p:cNvPicPr>
            <a:picLocks noChangeAspect="1"/>
          </p:cNvPicPr>
          <p:nvPr/>
        </p:nvPicPr>
        <p:blipFill rotWithShape="1">
          <a:blip r:embed="rId2"/>
          <a:srcRect l="12519" t="55932" r="24329" b="35783"/>
          <a:stretch/>
        </p:blipFill>
        <p:spPr>
          <a:xfrm>
            <a:off x="5346699" y="3703321"/>
            <a:ext cx="5849903" cy="431482"/>
          </a:xfrm>
          <a:prstGeom prst="rect">
            <a:avLst/>
          </a:prstGeom>
        </p:spPr>
      </p:pic>
      <p:pic>
        <p:nvPicPr>
          <p:cNvPr id="8" name="Picture 7"/>
          <p:cNvPicPr>
            <a:picLocks noChangeAspect="1"/>
          </p:cNvPicPr>
          <p:nvPr/>
        </p:nvPicPr>
        <p:blipFill rotWithShape="1">
          <a:blip r:embed="rId2"/>
          <a:srcRect l="12519" t="55932" r="24329" b="35783"/>
          <a:stretch/>
        </p:blipFill>
        <p:spPr>
          <a:xfrm>
            <a:off x="5346699" y="4134803"/>
            <a:ext cx="5849903" cy="431482"/>
          </a:xfrm>
          <a:prstGeom prst="rect">
            <a:avLst/>
          </a:prstGeom>
        </p:spPr>
      </p:pic>
      <p:pic>
        <p:nvPicPr>
          <p:cNvPr id="9" name="Picture 8"/>
          <p:cNvPicPr>
            <a:picLocks noChangeAspect="1"/>
          </p:cNvPicPr>
          <p:nvPr/>
        </p:nvPicPr>
        <p:blipFill rotWithShape="1">
          <a:blip r:embed="rId2"/>
          <a:srcRect l="12519" t="55932" r="24329" b="35783"/>
          <a:stretch/>
        </p:blipFill>
        <p:spPr>
          <a:xfrm>
            <a:off x="5346698" y="4566285"/>
            <a:ext cx="5849903" cy="431482"/>
          </a:xfrm>
          <a:prstGeom prst="rect">
            <a:avLst/>
          </a:prstGeom>
        </p:spPr>
      </p:pic>
      <p:pic>
        <p:nvPicPr>
          <p:cNvPr id="10" name="Picture 9"/>
          <p:cNvPicPr>
            <a:picLocks noChangeAspect="1"/>
          </p:cNvPicPr>
          <p:nvPr/>
        </p:nvPicPr>
        <p:blipFill rotWithShape="1">
          <a:blip r:embed="rId2"/>
          <a:srcRect l="12519" t="55932" r="24329" b="35783"/>
          <a:stretch/>
        </p:blipFill>
        <p:spPr>
          <a:xfrm>
            <a:off x="5346698" y="4997767"/>
            <a:ext cx="5849903" cy="431482"/>
          </a:xfrm>
          <a:prstGeom prst="rect">
            <a:avLst/>
          </a:prstGeom>
        </p:spPr>
      </p:pic>
    </p:spTree>
    <p:extLst>
      <p:ext uri="{BB962C8B-B14F-4D97-AF65-F5344CB8AC3E}">
        <p14:creationId xmlns:p14="http://schemas.microsoft.com/office/powerpoint/2010/main" val="3315563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Manual</a:t>
            </a:r>
            <a:endParaRPr lang="en-US" dirty="0"/>
          </a:p>
        </p:txBody>
      </p:sp>
      <p:sp>
        <p:nvSpPr>
          <p:cNvPr id="3" name="Content Placeholder 2"/>
          <p:cNvSpPr>
            <a:spLocks noGrp="1"/>
          </p:cNvSpPr>
          <p:nvPr>
            <p:ph idx="1"/>
          </p:nvPr>
        </p:nvSpPr>
        <p:spPr/>
        <p:txBody>
          <a:bodyPr>
            <a:normAutofit/>
          </a:bodyPr>
          <a:lstStyle/>
          <a:p>
            <a:r>
              <a:rPr lang="en-US" sz="1800" dirty="0">
                <a:solidFill>
                  <a:schemeClr val="tx1"/>
                </a:solidFill>
              </a:rPr>
              <a:t>Run </a:t>
            </a:r>
            <a:r>
              <a:rPr lang="en-US" sz="1800" dirty="0" smtClean="0">
                <a:solidFill>
                  <a:schemeClr val="tx1"/>
                </a:solidFill>
              </a:rPr>
              <a:t>“removetxt.sh” </a:t>
            </a:r>
            <a:r>
              <a:rPr lang="en-US" sz="1800" dirty="0">
                <a:solidFill>
                  <a:schemeClr val="tx1"/>
                </a:solidFill>
              </a:rPr>
              <a:t>(bash </a:t>
            </a:r>
            <a:r>
              <a:rPr lang="en-US" sz="1800" dirty="0" smtClean="0">
                <a:solidFill>
                  <a:schemeClr val="tx1"/>
                </a:solidFill>
              </a:rPr>
              <a:t>script) </a:t>
            </a:r>
            <a:r>
              <a:rPr lang="en-US" sz="1800" dirty="0">
                <a:solidFill>
                  <a:schemeClr val="tx1"/>
                </a:solidFill>
              </a:rPr>
              <a:t>to clear leftover files from previous incomplete runs. </a:t>
            </a:r>
            <a:endParaRPr lang="en-US" sz="1800" dirty="0" smtClean="0">
              <a:solidFill>
                <a:schemeClr val="tx1"/>
              </a:solidFill>
            </a:endParaRPr>
          </a:p>
          <a:p>
            <a:r>
              <a:rPr lang="en-US" sz="1800" dirty="0" smtClean="0">
                <a:solidFill>
                  <a:schemeClr val="tx1"/>
                </a:solidFill>
              </a:rPr>
              <a:t>Adjust inputs within “input1.txt”.</a:t>
            </a:r>
          </a:p>
          <a:p>
            <a:r>
              <a:rPr lang="en-US" sz="1800" dirty="0" smtClean="0">
                <a:solidFill>
                  <a:schemeClr val="tx1"/>
                </a:solidFill>
              </a:rPr>
              <a:t>Start </a:t>
            </a:r>
            <a:r>
              <a:rPr lang="en-US" sz="1800" dirty="0">
                <a:solidFill>
                  <a:schemeClr val="tx1"/>
                </a:solidFill>
              </a:rPr>
              <a:t>a HPC </a:t>
            </a:r>
            <a:r>
              <a:rPr lang="en-US" sz="1800" dirty="0" smtClean="0">
                <a:solidFill>
                  <a:schemeClr val="tx1"/>
                </a:solidFill>
              </a:rPr>
              <a:t>job (consult HPC administrator for details).</a:t>
            </a:r>
          </a:p>
          <a:p>
            <a:r>
              <a:rPr lang="en-US" sz="1800" dirty="0" smtClean="0">
                <a:solidFill>
                  <a:schemeClr val="tx1"/>
                </a:solidFill>
              </a:rPr>
              <a:t>Run </a:t>
            </a:r>
            <a:r>
              <a:rPr lang="en-US" sz="1800" dirty="0">
                <a:solidFill>
                  <a:schemeClr val="tx1"/>
                </a:solidFill>
              </a:rPr>
              <a:t>the program with “</a:t>
            </a:r>
            <a:r>
              <a:rPr lang="en-US" sz="1800" dirty="0" err="1">
                <a:solidFill>
                  <a:schemeClr val="tx1"/>
                </a:solidFill>
              </a:rPr>
              <a:t>mpiexec</a:t>
            </a:r>
            <a:r>
              <a:rPr lang="en-US" sz="1800" dirty="0">
                <a:solidFill>
                  <a:schemeClr val="tx1"/>
                </a:solidFill>
              </a:rPr>
              <a:t> –np [no. of processors] [file’s location in directory</a:t>
            </a:r>
            <a:r>
              <a:rPr lang="en-US" sz="1800" dirty="0" smtClean="0">
                <a:solidFill>
                  <a:schemeClr val="tx1"/>
                </a:solidFill>
              </a:rPr>
              <a:t>]”. </a:t>
            </a:r>
          </a:p>
          <a:p>
            <a:r>
              <a:rPr lang="en-US" sz="1800" dirty="0" smtClean="0">
                <a:solidFill>
                  <a:schemeClr val="tx1"/>
                </a:solidFill>
              </a:rPr>
              <a:t>Note that it’s pointless to assign more processors than tasks available. </a:t>
            </a:r>
          </a:p>
          <a:p>
            <a:r>
              <a:rPr lang="en-US" sz="1800" dirty="0" smtClean="0">
                <a:solidFill>
                  <a:schemeClr val="tx1"/>
                </a:solidFill>
              </a:rPr>
              <a:t>When it’s finished, run “</a:t>
            </a:r>
            <a:r>
              <a:rPr lang="en-US" sz="1800" dirty="0" err="1" smtClean="0">
                <a:solidFill>
                  <a:schemeClr val="tx1"/>
                </a:solidFill>
              </a:rPr>
              <a:t>filecat</a:t>
            </a:r>
            <a:r>
              <a:rPr lang="en-US" sz="1800" dirty="0" smtClean="0">
                <a:solidFill>
                  <a:schemeClr val="tx1"/>
                </a:solidFill>
              </a:rPr>
              <a:t> [no. of processors]” (bash script) to merge each processor’s output.</a:t>
            </a:r>
            <a:endParaRPr lang="en-US" sz="1800" dirty="0">
              <a:solidFill>
                <a:schemeClr val="tx1"/>
              </a:solidFill>
            </a:endParaRPr>
          </a:p>
          <a:p>
            <a:endParaRPr lang="en-US" sz="1800" dirty="0"/>
          </a:p>
        </p:txBody>
      </p:sp>
      <p:pic>
        <p:nvPicPr>
          <p:cNvPr id="6" name="Picture 5"/>
          <p:cNvPicPr>
            <a:picLocks noChangeAspect="1"/>
          </p:cNvPicPr>
          <p:nvPr/>
        </p:nvPicPr>
        <p:blipFill rotWithShape="1">
          <a:blip r:embed="rId3"/>
          <a:srcRect l="13188" t="40179" r="42512" b="47767"/>
          <a:stretch/>
        </p:blipFill>
        <p:spPr>
          <a:xfrm>
            <a:off x="2443501" y="5029321"/>
            <a:ext cx="7304996" cy="1117480"/>
          </a:xfrm>
          <a:prstGeom prst="rect">
            <a:avLst/>
          </a:prstGeom>
        </p:spPr>
      </p:pic>
    </p:spTree>
    <p:extLst>
      <p:ext uri="{BB962C8B-B14F-4D97-AF65-F5344CB8AC3E}">
        <p14:creationId xmlns:p14="http://schemas.microsoft.com/office/powerpoint/2010/main" val="2554826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l="5644" t="91282" r="59124" b="3436"/>
          <a:stretch/>
        </p:blipFill>
        <p:spPr>
          <a:xfrm>
            <a:off x="816552" y="4286600"/>
            <a:ext cx="7256638" cy="611596"/>
          </a:xfrm>
          <a:prstGeom prst="rect">
            <a:avLst/>
          </a:prstGeom>
        </p:spPr>
      </p:pic>
      <p:sp>
        <p:nvSpPr>
          <p:cNvPr id="2" name="Title 1"/>
          <p:cNvSpPr>
            <a:spLocks noGrp="1"/>
          </p:cNvSpPr>
          <p:nvPr>
            <p:ph type="title" idx="4294967295"/>
          </p:nvPr>
        </p:nvSpPr>
        <p:spPr>
          <a:xfrm>
            <a:off x="697831" y="744567"/>
            <a:ext cx="4932948" cy="615001"/>
          </a:xfrm>
        </p:spPr>
        <p:txBody>
          <a:bodyPr anchor="t">
            <a:normAutofit/>
          </a:bodyPr>
          <a:lstStyle/>
          <a:p>
            <a:pPr algn="l"/>
            <a:r>
              <a:rPr lang="en-US" sz="2800" dirty="0" smtClean="0"/>
              <a:t>Support for Variable </a:t>
            </a:r>
            <a:r>
              <a:rPr lang="en-US" sz="2800" dirty="0"/>
              <a:t>P</a:t>
            </a:r>
            <a:r>
              <a:rPr lang="en-US" sz="2800" dirty="0" smtClean="0"/>
              <a:t>rocessors</a:t>
            </a:r>
            <a:endParaRPr lang="en-US" sz="2800" dirty="0"/>
          </a:p>
        </p:txBody>
      </p:sp>
      <p:pic>
        <p:nvPicPr>
          <p:cNvPr id="5" name="Picture 4"/>
          <p:cNvPicPr>
            <a:picLocks noChangeAspect="1"/>
          </p:cNvPicPr>
          <p:nvPr/>
        </p:nvPicPr>
        <p:blipFill rotWithShape="1">
          <a:blip r:embed="rId3"/>
          <a:srcRect l="4705" t="23524" r="68979" b="53598"/>
          <a:stretch/>
        </p:blipFill>
        <p:spPr>
          <a:xfrm>
            <a:off x="816551" y="1501731"/>
            <a:ext cx="5279449" cy="2580361"/>
          </a:xfrm>
          <a:prstGeom prst="rect">
            <a:avLst/>
          </a:prstGeom>
          <a:noFill/>
          <a:ln>
            <a:noFill/>
          </a:ln>
        </p:spPr>
      </p:pic>
      <p:graphicFrame>
        <p:nvGraphicFramePr>
          <p:cNvPr id="8" name="Table 7"/>
          <p:cNvGraphicFramePr>
            <a:graphicFrameLocks noGrp="1"/>
          </p:cNvGraphicFramePr>
          <p:nvPr>
            <p:extLst>
              <p:ext uri="{D42A27DB-BD31-4B8C-83A1-F6EECF244321}">
                <p14:modId xmlns:p14="http://schemas.microsoft.com/office/powerpoint/2010/main" val="1093202440"/>
              </p:ext>
            </p:extLst>
          </p:nvPr>
        </p:nvGraphicFramePr>
        <p:xfrm>
          <a:off x="6348663" y="744567"/>
          <a:ext cx="5057454" cy="3317875"/>
        </p:xfrm>
        <a:graphic>
          <a:graphicData uri="http://schemas.openxmlformats.org/drawingml/2006/table">
            <a:tbl>
              <a:tblPr>
                <a:tableStyleId>{5C22544A-7EE6-4342-B048-85BDC9FD1C3A}</a:tableStyleId>
              </a:tblPr>
              <a:tblGrid>
                <a:gridCol w="380173"/>
                <a:gridCol w="529938"/>
                <a:gridCol w="437775"/>
                <a:gridCol w="552979"/>
                <a:gridCol w="610581"/>
                <a:gridCol w="587540"/>
                <a:gridCol w="552979"/>
                <a:gridCol w="552979"/>
                <a:gridCol w="852510"/>
              </a:tblGrid>
              <a:tr h="552979">
                <a:tc>
                  <a:txBody>
                    <a:bodyPr/>
                    <a:lstStyle/>
                    <a:p>
                      <a:pPr algn="l" fontAlgn="b"/>
                      <a:r>
                        <a:rPr lang="en-US" sz="1000" u="none" strike="noStrike" dirty="0">
                          <a:effectLst/>
                        </a:rPr>
                        <a:t>a (total tasks)</a:t>
                      </a:r>
                      <a:endParaRPr lang="en-US" sz="1000" b="1" i="0" u="none" strike="noStrike" dirty="0">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nprocs (total procs)</a:t>
                      </a:r>
                      <a:endParaRPr lang="en-US" sz="1000" b="1"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rank (proc no.)</a:t>
                      </a:r>
                      <a:endParaRPr lang="en-US" sz="1000" b="1"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savedLow</a:t>
                      </a:r>
                      <a:endParaRPr lang="en-US" sz="1000" b="1"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remainder</a:t>
                      </a:r>
                      <a:endParaRPr lang="en-US" sz="1000" b="1"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return</a:t>
                      </a:r>
                      <a:endParaRPr lang="en-US" sz="1000" b="1"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assignedRange</a:t>
                      </a:r>
                      <a:endParaRPr lang="en-US" sz="1000" b="1"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6-10</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11-15</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16-20</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21-25</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26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26-30</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31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31-35</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35</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36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36-40</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41-45</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9</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45</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46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46-50</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50</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51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51-55</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55</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56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56-60</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60</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61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61-65</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66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66-70</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71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a:effectLst/>
                        </a:rPr>
                        <a:t>71-75</a:t>
                      </a:r>
                      <a:endParaRPr lang="en-US" sz="1000" b="0" i="0" u="none" strike="noStrike">
                        <a:solidFill>
                          <a:srgbClr val="000000"/>
                        </a:solidFill>
                        <a:effectLst/>
                        <a:latin typeface="Calibri" panose="020F0502020204030204" pitchFamily="34" charset="0"/>
                      </a:endParaRPr>
                    </a:p>
                  </a:txBody>
                  <a:tcPr marL="8640" marR="8640" marT="8640" marB="0" anchor="b"/>
                </a:tc>
              </a:tr>
              <a:tr h="172806">
                <a:tc>
                  <a:txBody>
                    <a:bodyPr/>
                    <a:lstStyle/>
                    <a:p>
                      <a:pPr algn="r" fontAlgn="b"/>
                      <a:r>
                        <a:rPr lang="en-US" sz="1000" u="none" strike="noStrike">
                          <a:effectLst/>
                        </a:rPr>
                        <a:t>81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75</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r" fontAlgn="b"/>
                      <a:r>
                        <a:rPr lang="en-US" sz="1000" u="none" strike="noStrike">
                          <a:effectLst/>
                        </a:rPr>
                        <a:t>76</a:t>
                      </a:r>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640" marR="8640" marT="8640" marB="0" anchor="b"/>
                </a:tc>
                <a:tc>
                  <a:txBody>
                    <a:bodyPr/>
                    <a:lstStyle/>
                    <a:p>
                      <a:pPr algn="l" fontAlgn="b"/>
                      <a:r>
                        <a:rPr lang="en-US" sz="1000" u="none" strike="noStrike" dirty="0">
                          <a:effectLst/>
                        </a:rPr>
                        <a:t>76-80</a:t>
                      </a:r>
                      <a:endParaRPr lang="en-US" sz="1000" b="0" i="0" u="none" strike="noStrike" dirty="0">
                        <a:solidFill>
                          <a:srgbClr val="000000"/>
                        </a:solidFill>
                        <a:effectLst/>
                        <a:latin typeface="Calibri" panose="020F0502020204030204" pitchFamily="34" charset="0"/>
                      </a:endParaRPr>
                    </a:p>
                  </a:txBody>
                  <a:tcPr marL="8640" marR="8640" marT="8640" marB="0" anchor="b"/>
                </a:tc>
              </a:tr>
            </a:tbl>
          </a:graphicData>
        </a:graphic>
      </p:graphicFrame>
      <p:pic>
        <p:nvPicPr>
          <p:cNvPr id="11" name="Picture 10"/>
          <p:cNvPicPr>
            <a:picLocks noChangeAspect="1"/>
          </p:cNvPicPr>
          <p:nvPr/>
        </p:nvPicPr>
        <p:blipFill rotWithShape="1">
          <a:blip r:embed="rId4"/>
          <a:srcRect l="5645" t="88322" r="54500" b="4770"/>
          <a:stretch/>
        </p:blipFill>
        <p:spPr>
          <a:xfrm>
            <a:off x="816551" y="4898196"/>
            <a:ext cx="7764633" cy="756646"/>
          </a:xfrm>
          <a:prstGeom prst="rect">
            <a:avLst/>
          </a:prstGeom>
        </p:spPr>
      </p:pic>
      <p:sp>
        <p:nvSpPr>
          <p:cNvPr id="12" name="Rectangle 11"/>
          <p:cNvSpPr/>
          <p:nvPr/>
        </p:nvSpPr>
        <p:spPr>
          <a:xfrm>
            <a:off x="1046747" y="3645568"/>
            <a:ext cx="2009274" cy="2406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793705" y="1275347"/>
            <a:ext cx="264695" cy="28067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456274" y="4391526"/>
            <a:ext cx="4195809" cy="2008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802559" y="5317958"/>
            <a:ext cx="1781474" cy="190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54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Text Placeholder 2"/>
          <p:cNvSpPr>
            <a:spLocks noGrp="1"/>
          </p:cNvSpPr>
          <p:nvPr>
            <p:ph type="body" idx="1"/>
          </p:nvPr>
        </p:nvSpPr>
        <p:spPr/>
        <p:txBody>
          <a:bodyPr/>
          <a:lstStyle/>
          <a:p>
            <a:r>
              <a:rPr lang="en-US" dirty="0" smtClean="0"/>
              <a:t>What we faced…</a:t>
            </a:r>
            <a:endParaRPr lang="en-US" dirty="0"/>
          </a:p>
        </p:txBody>
      </p:sp>
    </p:spTree>
    <p:extLst>
      <p:ext uri="{BB962C8B-B14F-4D97-AF65-F5344CB8AC3E}">
        <p14:creationId xmlns:p14="http://schemas.microsoft.com/office/powerpoint/2010/main" val="499170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for Multiple Processors</a:t>
            </a:r>
            <a:endParaRPr lang="en-US" dirty="0"/>
          </a:p>
        </p:txBody>
      </p:sp>
      <p:sp>
        <p:nvSpPr>
          <p:cNvPr id="3" name="Content Placeholder 2"/>
          <p:cNvSpPr>
            <a:spLocks noGrp="1"/>
          </p:cNvSpPr>
          <p:nvPr>
            <p:ph idx="1"/>
          </p:nvPr>
        </p:nvSpPr>
        <p:spPr/>
        <p:txBody>
          <a:bodyPr>
            <a:normAutofit/>
          </a:bodyPr>
          <a:lstStyle/>
          <a:p>
            <a:r>
              <a:rPr lang="en-US" dirty="0" smtClean="0"/>
              <a:t>Need to keep track of a processor’s number or ID – stored as an “</a:t>
            </a:r>
            <a:r>
              <a:rPr lang="en-US" dirty="0" err="1" smtClean="0"/>
              <a:t>int</a:t>
            </a:r>
            <a:r>
              <a:rPr lang="en-US" dirty="0" smtClean="0"/>
              <a:t>”.</a:t>
            </a:r>
          </a:p>
          <a:p>
            <a:r>
              <a:rPr lang="en-US" dirty="0" smtClean="0"/>
              <a:t>Remember that the processors are working simultaneously and out-of-sync.</a:t>
            </a:r>
          </a:p>
          <a:p>
            <a:r>
              <a:rPr lang="en-US" dirty="0" smtClean="0"/>
              <a:t>When sending information to another processor, the other processor must be ready to receive that information.</a:t>
            </a:r>
          </a:p>
          <a:p>
            <a:r>
              <a:rPr lang="en-US" dirty="0" smtClean="0"/>
              <a:t>The program will fail if a processor sends information to a processor which is not ready to receive, or if the information sent is not of the expected kind (e.g. type mismatch, size mismatch, wrong processor ID, etc.)</a:t>
            </a:r>
          </a:p>
        </p:txBody>
      </p:sp>
    </p:spTree>
    <p:extLst>
      <p:ext uri="{BB962C8B-B14F-4D97-AF65-F5344CB8AC3E}">
        <p14:creationId xmlns:p14="http://schemas.microsoft.com/office/powerpoint/2010/main" val="154090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4137" y="372978"/>
            <a:ext cx="7271062" cy="3970318"/>
          </a:xfrm>
          <a:prstGeom prst="rect">
            <a:avLst/>
          </a:prstGeom>
          <a:noFill/>
          <a:ln>
            <a:solidFill>
              <a:schemeClr val="accent1"/>
            </a:solidFill>
          </a:ln>
        </p:spPr>
        <p:txBody>
          <a:bodyPr wrap="square" rtlCol="0">
            <a:spAutoFit/>
          </a:bodyPr>
          <a:lstStyle/>
          <a:p>
            <a:r>
              <a:rPr lang="en-US" b="1" u="sng" dirty="0" smtClean="0"/>
              <a:t>Processor 0 (main thread)</a:t>
            </a:r>
          </a:p>
          <a:p>
            <a:endParaRPr lang="en-US" b="1" u="sng" dirty="0"/>
          </a:p>
          <a:p>
            <a:r>
              <a:rPr lang="en-US" dirty="0" err="1" smtClean="0"/>
              <a:t>Pascalc</a:t>
            </a:r>
            <a:r>
              <a:rPr lang="en-US" dirty="0" smtClean="0"/>
              <a:t>(0, 0) = 1;</a:t>
            </a:r>
          </a:p>
          <a:p>
            <a:r>
              <a:rPr lang="en-US" dirty="0" err="1" smtClean="0"/>
              <a:t>Pascalc</a:t>
            </a:r>
            <a:r>
              <a:rPr lang="en-US" dirty="0" smtClean="0"/>
              <a:t>(0, 1) = 1;</a:t>
            </a:r>
          </a:p>
          <a:p>
            <a:r>
              <a:rPr lang="en-US" dirty="0" err="1" smtClean="0"/>
              <a:t>Pascalc</a:t>
            </a:r>
            <a:r>
              <a:rPr lang="en-US" dirty="0" smtClean="0"/>
              <a:t>(1, 1) = 1;</a:t>
            </a:r>
          </a:p>
          <a:p>
            <a:r>
              <a:rPr lang="en-US" dirty="0" err="1" smtClean="0"/>
              <a:t>Pascalc</a:t>
            </a:r>
            <a:r>
              <a:rPr lang="en-US" dirty="0" smtClean="0"/>
              <a:t>(0, 2) = 1;</a:t>
            </a:r>
          </a:p>
          <a:p>
            <a:r>
              <a:rPr lang="en-US" dirty="0" err="1" smtClean="0"/>
              <a:t>Pascalc</a:t>
            </a:r>
            <a:r>
              <a:rPr lang="en-US" dirty="0" smtClean="0"/>
              <a:t>(1, 2) = Handled;</a:t>
            </a:r>
            <a:endParaRPr lang="en-US" dirty="0"/>
          </a:p>
          <a:p>
            <a:r>
              <a:rPr lang="en-US" dirty="0" err="1" smtClean="0">
                <a:sym typeface="Wingdings" panose="05000000000000000000" pitchFamily="2" charset="2"/>
              </a:rPr>
              <a:t>Pascalc</a:t>
            </a:r>
            <a:r>
              <a:rPr lang="en-US" dirty="0" smtClean="0">
                <a:sym typeface="Wingdings" panose="05000000000000000000" pitchFamily="2" charset="2"/>
              </a:rPr>
              <a:t>(2, 2) = 1;</a:t>
            </a:r>
          </a:p>
          <a:p>
            <a:r>
              <a:rPr lang="en-US" dirty="0" err="1" smtClean="0">
                <a:sym typeface="Wingdings" panose="05000000000000000000" pitchFamily="2" charset="2"/>
              </a:rPr>
              <a:t>Pascalc</a:t>
            </a:r>
            <a:r>
              <a:rPr lang="en-US" dirty="0" smtClean="0">
                <a:sym typeface="Wingdings" panose="05000000000000000000" pitchFamily="2" charset="2"/>
              </a:rPr>
              <a:t>(0, 3) = 1;</a:t>
            </a:r>
          </a:p>
          <a:p>
            <a:r>
              <a:rPr lang="en-US" dirty="0" err="1" smtClean="0">
                <a:sym typeface="Wingdings" panose="05000000000000000000" pitchFamily="2" charset="2"/>
              </a:rPr>
              <a:t>Pascalc</a:t>
            </a:r>
            <a:r>
              <a:rPr lang="en-US" dirty="0" smtClean="0">
                <a:sym typeface="Wingdings" panose="05000000000000000000" pitchFamily="2" charset="2"/>
              </a:rPr>
              <a:t>(1, 3) = Handled;</a:t>
            </a:r>
          </a:p>
          <a:p>
            <a:r>
              <a:rPr lang="en-US" dirty="0" err="1" smtClean="0">
                <a:sym typeface="Wingdings" panose="05000000000000000000" pitchFamily="2" charset="2"/>
              </a:rPr>
              <a:t>Pascalc</a:t>
            </a:r>
            <a:r>
              <a:rPr lang="en-US" dirty="0" smtClean="0">
                <a:sym typeface="Wingdings" panose="05000000000000000000" pitchFamily="2" charset="2"/>
              </a:rPr>
              <a:t>(2, 3) = Handled (</a:t>
            </a:r>
            <a:r>
              <a:rPr lang="en-US" dirty="0" err="1" smtClean="0">
                <a:sym typeface="Wingdings" panose="05000000000000000000" pitchFamily="2" charset="2"/>
              </a:rPr>
              <a:t>memoizer</a:t>
            </a:r>
            <a:r>
              <a:rPr lang="en-US" dirty="0" smtClean="0">
                <a:sym typeface="Wingdings" panose="05000000000000000000" pitchFamily="2" charset="2"/>
              </a:rPr>
              <a:t> returned true);</a:t>
            </a:r>
          </a:p>
          <a:p>
            <a:r>
              <a:rPr lang="en-US" dirty="0" err="1" smtClean="0">
                <a:sym typeface="Wingdings" panose="05000000000000000000" pitchFamily="2" charset="2"/>
              </a:rPr>
              <a:t>Pascalc</a:t>
            </a:r>
            <a:r>
              <a:rPr lang="en-US" dirty="0" smtClean="0">
                <a:sym typeface="Wingdings" panose="05000000000000000000" pitchFamily="2" charset="2"/>
              </a:rPr>
              <a:t>(3, 3) = 1;</a:t>
            </a:r>
          </a:p>
          <a:p>
            <a:r>
              <a:rPr lang="en-US" dirty="0" err="1" smtClean="0">
                <a:sym typeface="Wingdings" panose="05000000000000000000" pitchFamily="2" charset="2"/>
              </a:rPr>
              <a:t>Pascalc</a:t>
            </a:r>
            <a:r>
              <a:rPr lang="en-US" dirty="0" smtClean="0">
                <a:sym typeface="Wingdings" panose="05000000000000000000" pitchFamily="2" charset="2"/>
              </a:rPr>
              <a:t>(0, 4) = 1;</a:t>
            </a:r>
          </a:p>
          <a:p>
            <a:r>
              <a:rPr lang="en-US" dirty="0" err="1" smtClean="0"/>
              <a:t>Pascalc</a:t>
            </a:r>
            <a:r>
              <a:rPr lang="en-US" dirty="0" smtClean="0"/>
              <a:t>(1, 4) = …</a:t>
            </a:r>
          </a:p>
        </p:txBody>
      </p:sp>
      <p:sp>
        <p:nvSpPr>
          <p:cNvPr id="5" name="TextBox 4"/>
          <p:cNvSpPr txBox="1"/>
          <p:nvPr/>
        </p:nvSpPr>
        <p:spPr>
          <a:xfrm>
            <a:off x="9224211" y="372978"/>
            <a:ext cx="2574758" cy="3139321"/>
          </a:xfrm>
          <a:prstGeom prst="rect">
            <a:avLst/>
          </a:prstGeom>
          <a:noFill/>
          <a:ln>
            <a:solidFill>
              <a:schemeClr val="accent1"/>
            </a:solidFill>
          </a:ln>
        </p:spPr>
        <p:txBody>
          <a:bodyPr wrap="square" rtlCol="0">
            <a:spAutoFit/>
          </a:bodyPr>
          <a:lstStyle/>
          <a:p>
            <a:r>
              <a:rPr lang="en-US" b="1" u="sng" dirty="0" smtClean="0"/>
              <a:t>Processor 1 (array)</a:t>
            </a:r>
          </a:p>
          <a:p>
            <a:endParaRPr lang="en-US" b="1" u="sng" dirty="0" smtClean="0"/>
          </a:p>
          <a:p>
            <a:r>
              <a:rPr lang="en-US" dirty="0" smtClean="0"/>
              <a:t>1</a:t>
            </a:r>
          </a:p>
          <a:p>
            <a:r>
              <a:rPr lang="en-US" dirty="0" smtClean="0"/>
              <a:t>1 1</a:t>
            </a:r>
          </a:p>
          <a:p>
            <a:r>
              <a:rPr lang="en-US" dirty="0" smtClean="0"/>
              <a:t>1 2 1</a:t>
            </a:r>
          </a:p>
          <a:p>
            <a:r>
              <a:rPr lang="en-US" dirty="0" smtClean="0"/>
              <a:t>1 ? ? 1</a:t>
            </a:r>
          </a:p>
          <a:p>
            <a:r>
              <a:rPr lang="en-US" dirty="0" smtClean="0"/>
              <a:t>1 …</a:t>
            </a:r>
          </a:p>
          <a:p>
            <a:endParaRPr lang="en-US" b="1" u="sng" dirty="0"/>
          </a:p>
          <a:p>
            <a:endParaRPr lang="en-US" b="1" u="sng" dirty="0" smtClean="0"/>
          </a:p>
          <a:p>
            <a:endParaRPr lang="en-US" b="1" u="sng" dirty="0" smtClean="0"/>
          </a:p>
          <a:p>
            <a:endParaRPr lang="en-US" b="1" u="sng" dirty="0"/>
          </a:p>
        </p:txBody>
      </p:sp>
      <p:sp>
        <p:nvSpPr>
          <p:cNvPr id="18" name="TextBox 17"/>
          <p:cNvSpPr txBox="1"/>
          <p:nvPr/>
        </p:nvSpPr>
        <p:spPr>
          <a:xfrm>
            <a:off x="9216194" y="3561367"/>
            <a:ext cx="2582775" cy="2862322"/>
          </a:xfrm>
          <a:prstGeom prst="rect">
            <a:avLst/>
          </a:prstGeom>
          <a:noFill/>
          <a:ln>
            <a:solidFill>
              <a:schemeClr val="accent1"/>
            </a:solidFill>
          </a:ln>
        </p:spPr>
        <p:txBody>
          <a:bodyPr wrap="square" rtlCol="0">
            <a:spAutoFit/>
          </a:bodyPr>
          <a:lstStyle/>
          <a:p>
            <a:r>
              <a:rPr lang="en-US" b="1" u="sng" dirty="0" smtClean="0"/>
              <a:t>Processor 2 (</a:t>
            </a:r>
            <a:r>
              <a:rPr lang="en-US" b="1" u="sng" dirty="0" err="1" smtClean="0"/>
              <a:t>Memoizer</a:t>
            </a:r>
            <a:r>
              <a:rPr lang="en-US" b="1" u="sng" dirty="0" smtClean="0"/>
              <a:t>)</a:t>
            </a:r>
          </a:p>
          <a:p>
            <a:endParaRPr lang="en-US" b="1" u="sng" dirty="0"/>
          </a:p>
          <a:p>
            <a:r>
              <a:rPr lang="en-US" dirty="0" smtClean="0"/>
              <a:t>(1, 2) </a:t>
            </a:r>
            <a:r>
              <a:rPr lang="en-US" dirty="0" smtClean="0">
                <a:sym typeface="Wingdings" panose="05000000000000000000" pitchFamily="2" charset="2"/>
              </a:rPr>
              <a:t></a:t>
            </a:r>
            <a:r>
              <a:rPr lang="en-US" dirty="0" smtClean="0"/>
              <a:t> 2</a:t>
            </a:r>
          </a:p>
          <a:p>
            <a:r>
              <a:rPr lang="en-US" dirty="0" smtClean="0"/>
              <a:t>(1, 3) </a:t>
            </a:r>
            <a:r>
              <a:rPr lang="en-US" dirty="0" smtClean="0">
                <a:sym typeface="Wingdings" panose="05000000000000000000" pitchFamily="2" charset="2"/>
              </a:rPr>
              <a:t> calculating…</a:t>
            </a:r>
            <a:endParaRPr lang="en-US" dirty="0" smtClean="0"/>
          </a:p>
          <a:p>
            <a:endParaRPr lang="en-US" b="1" u="sng" dirty="0"/>
          </a:p>
          <a:p>
            <a:r>
              <a:rPr lang="en-US" dirty="0" err="1" smtClean="0"/>
              <a:t>Memoized</a:t>
            </a:r>
            <a:r>
              <a:rPr lang="en-US" dirty="0" smtClean="0"/>
              <a:t> call not done computing, queue array modification…</a:t>
            </a:r>
            <a:endParaRPr lang="en-US" b="1" u="sng" dirty="0" smtClean="0"/>
          </a:p>
          <a:p>
            <a:endParaRPr lang="en-US" b="1" u="sng" dirty="0"/>
          </a:p>
          <a:p>
            <a:endParaRPr lang="en-US" b="1" u="sng" dirty="0"/>
          </a:p>
        </p:txBody>
      </p:sp>
      <p:sp>
        <p:nvSpPr>
          <p:cNvPr id="6" name="TextBox 5"/>
          <p:cNvSpPr txBox="1"/>
          <p:nvPr/>
        </p:nvSpPr>
        <p:spPr>
          <a:xfrm>
            <a:off x="4812631" y="4945784"/>
            <a:ext cx="4136857" cy="1477328"/>
          </a:xfrm>
          <a:prstGeom prst="rect">
            <a:avLst/>
          </a:prstGeom>
          <a:noFill/>
          <a:ln>
            <a:solidFill>
              <a:schemeClr val="accent1"/>
            </a:solidFill>
          </a:ln>
        </p:spPr>
        <p:txBody>
          <a:bodyPr wrap="square" rtlCol="0">
            <a:spAutoFit/>
          </a:bodyPr>
          <a:lstStyle/>
          <a:p>
            <a:r>
              <a:rPr lang="en-US" b="1" u="sng" dirty="0" smtClean="0"/>
              <a:t>Processor 3</a:t>
            </a:r>
          </a:p>
          <a:p>
            <a:endParaRPr lang="en-US" b="1" u="sng" dirty="0" smtClean="0"/>
          </a:p>
          <a:p>
            <a:r>
              <a:rPr lang="en-US" dirty="0" smtClean="0"/>
              <a:t>Return </a:t>
            </a:r>
            <a:r>
              <a:rPr lang="en-US" dirty="0" err="1" smtClean="0"/>
              <a:t>Pascalc</a:t>
            </a:r>
            <a:r>
              <a:rPr lang="en-US" dirty="0" smtClean="0"/>
              <a:t>(0, 2) + </a:t>
            </a:r>
            <a:r>
              <a:rPr lang="en-US" dirty="0" err="1" smtClean="0"/>
              <a:t>Pascalc</a:t>
            </a:r>
            <a:r>
              <a:rPr lang="en-US" dirty="0" smtClean="0"/>
              <a:t> (1, 2)</a:t>
            </a:r>
          </a:p>
          <a:p>
            <a:r>
              <a:rPr lang="en-US" dirty="0" smtClean="0"/>
              <a:t>= 1 + 2</a:t>
            </a:r>
            <a:endParaRPr lang="en-US" dirty="0"/>
          </a:p>
          <a:p>
            <a:r>
              <a:rPr lang="en-US" dirty="0" smtClean="0"/>
              <a:t>= …</a:t>
            </a:r>
          </a:p>
        </p:txBody>
      </p:sp>
      <p:cxnSp>
        <p:nvCxnSpPr>
          <p:cNvPr id="10" name="Straight Arrow Connector 9"/>
          <p:cNvCxnSpPr/>
          <p:nvPr/>
        </p:nvCxnSpPr>
        <p:spPr>
          <a:xfrm flipH="1">
            <a:off x="5594685" y="4325430"/>
            <a:ext cx="3629526" cy="163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24632" y="3593431"/>
            <a:ext cx="6148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20616" y="3854119"/>
            <a:ext cx="6148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0355206" y="4597597"/>
            <a:ext cx="387017" cy="42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5089358" y="3512299"/>
            <a:ext cx="4295274" cy="108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179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4137" y="372978"/>
            <a:ext cx="7271062" cy="3970318"/>
          </a:xfrm>
          <a:prstGeom prst="rect">
            <a:avLst/>
          </a:prstGeom>
          <a:noFill/>
          <a:ln>
            <a:solidFill>
              <a:schemeClr val="accent1"/>
            </a:solidFill>
          </a:ln>
        </p:spPr>
        <p:txBody>
          <a:bodyPr wrap="square" rtlCol="0">
            <a:spAutoFit/>
          </a:bodyPr>
          <a:lstStyle/>
          <a:p>
            <a:r>
              <a:rPr lang="en-US" b="1" u="sng" dirty="0" smtClean="0"/>
              <a:t>Processor 0 (main thread)</a:t>
            </a:r>
          </a:p>
          <a:p>
            <a:endParaRPr lang="en-US" b="1" u="sng" dirty="0"/>
          </a:p>
          <a:p>
            <a:r>
              <a:rPr lang="en-US" dirty="0" err="1" smtClean="0"/>
              <a:t>Pascalc</a:t>
            </a:r>
            <a:r>
              <a:rPr lang="en-US" dirty="0" smtClean="0"/>
              <a:t>(0, 0) = 1;</a:t>
            </a:r>
          </a:p>
          <a:p>
            <a:r>
              <a:rPr lang="en-US" dirty="0" err="1" smtClean="0"/>
              <a:t>Pascalc</a:t>
            </a:r>
            <a:r>
              <a:rPr lang="en-US" dirty="0" smtClean="0"/>
              <a:t>(0, 1) = 1;</a:t>
            </a:r>
          </a:p>
          <a:p>
            <a:r>
              <a:rPr lang="en-US" dirty="0" err="1" smtClean="0"/>
              <a:t>Pascalc</a:t>
            </a:r>
            <a:r>
              <a:rPr lang="en-US" dirty="0" smtClean="0"/>
              <a:t>(1, 1) = 1;</a:t>
            </a:r>
          </a:p>
          <a:p>
            <a:r>
              <a:rPr lang="en-US" dirty="0" err="1" smtClean="0"/>
              <a:t>Pascalc</a:t>
            </a:r>
            <a:r>
              <a:rPr lang="en-US" dirty="0" smtClean="0"/>
              <a:t>(0, 2) = 1;</a:t>
            </a:r>
          </a:p>
          <a:p>
            <a:r>
              <a:rPr lang="en-US" dirty="0" err="1" smtClean="0"/>
              <a:t>Pascalc</a:t>
            </a:r>
            <a:r>
              <a:rPr lang="en-US" dirty="0" smtClean="0"/>
              <a:t>(1, 2) = Handled;</a:t>
            </a:r>
            <a:endParaRPr lang="en-US" dirty="0"/>
          </a:p>
          <a:p>
            <a:r>
              <a:rPr lang="en-US" dirty="0" err="1" smtClean="0">
                <a:sym typeface="Wingdings" panose="05000000000000000000" pitchFamily="2" charset="2"/>
              </a:rPr>
              <a:t>Pascalc</a:t>
            </a:r>
            <a:r>
              <a:rPr lang="en-US" dirty="0" smtClean="0">
                <a:sym typeface="Wingdings" panose="05000000000000000000" pitchFamily="2" charset="2"/>
              </a:rPr>
              <a:t>(2, 2) = 1;</a:t>
            </a:r>
          </a:p>
          <a:p>
            <a:r>
              <a:rPr lang="en-US" dirty="0" err="1" smtClean="0">
                <a:sym typeface="Wingdings" panose="05000000000000000000" pitchFamily="2" charset="2"/>
              </a:rPr>
              <a:t>Pascalc</a:t>
            </a:r>
            <a:r>
              <a:rPr lang="en-US" dirty="0" smtClean="0">
                <a:sym typeface="Wingdings" panose="05000000000000000000" pitchFamily="2" charset="2"/>
              </a:rPr>
              <a:t>(0, 3) = 1;</a:t>
            </a:r>
          </a:p>
          <a:p>
            <a:r>
              <a:rPr lang="en-US" dirty="0" err="1" smtClean="0">
                <a:sym typeface="Wingdings" panose="05000000000000000000" pitchFamily="2" charset="2"/>
              </a:rPr>
              <a:t>Pascalc</a:t>
            </a:r>
            <a:r>
              <a:rPr lang="en-US" dirty="0" smtClean="0">
                <a:sym typeface="Wingdings" panose="05000000000000000000" pitchFamily="2" charset="2"/>
              </a:rPr>
              <a:t>(1, 3) = Handled;</a:t>
            </a:r>
          </a:p>
          <a:p>
            <a:r>
              <a:rPr lang="en-US" dirty="0" err="1" smtClean="0">
                <a:sym typeface="Wingdings" panose="05000000000000000000" pitchFamily="2" charset="2"/>
              </a:rPr>
              <a:t>Pascalc</a:t>
            </a:r>
            <a:r>
              <a:rPr lang="en-US" dirty="0" smtClean="0">
                <a:sym typeface="Wingdings" panose="05000000000000000000" pitchFamily="2" charset="2"/>
              </a:rPr>
              <a:t>(2, 3) = Handled (</a:t>
            </a:r>
            <a:r>
              <a:rPr lang="en-US" dirty="0" err="1" smtClean="0">
                <a:sym typeface="Wingdings" panose="05000000000000000000" pitchFamily="2" charset="2"/>
              </a:rPr>
              <a:t>memoizer</a:t>
            </a:r>
            <a:r>
              <a:rPr lang="en-US" dirty="0" smtClean="0">
                <a:sym typeface="Wingdings" panose="05000000000000000000" pitchFamily="2" charset="2"/>
              </a:rPr>
              <a:t> returned true);</a:t>
            </a:r>
          </a:p>
          <a:p>
            <a:r>
              <a:rPr lang="en-US" dirty="0" err="1" smtClean="0">
                <a:sym typeface="Wingdings" panose="05000000000000000000" pitchFamily="2" charset="2"/>
              </a:rPr>
              <a:t>Pascalc</a:t>
            </a:r>
            <a:r>
              <a:rPr lang="en-US" dirty="0" smtClean="0">
                <a:sym typeface="Wingdings" panose="05000000000000000000" pitchFamily="2" charset="2"/>
              </a:rPr>
              <a:t>(3, 3) = 1;</a:t>
            </a:r>
          </a:p>
          <a:p>
            <a:r>
              <a:rPr lang="en-US" dirty="0" err="1" smtClean="0">
                <a:sym typeface="Wingdings" panose="05000000000000000000" pitchFamily="2" charset="2"/>
              </a:rPr>
              <a:t>Pascalc</a:t>
            </a:r>
            <a:r>
              <a:rPr lang="en-US" dirty="0" smtClean="0">
                <a:sym typeface="Wingdings" panose="05000000000000000000" pitchFamily="2" charset="2"/>
              </a:rPr>
              <a:t>(0, 4) = 1;</a:t>
            </a:r>
          </a:p>
          <a:p>
            <a:r>
              <a:rPr lang="en-US" dirty="0" err="1" smtClean="0"/>
              <a:t>Pascalc</a:t>
            </a:r>
            <a:r>
              <a:rPr lang="en-US" dirty="0" smtClean="0"/>
              <a:t>(1, 4) = …</a:t>
            </a:r>
          </a:p>
        </p:txBody>
      </p:sp>
      <p:sp>
        <p:nvSpPr>
          <p:cNvPr id="5" name="TextBox 4"/>
          <p:cNvSpPr txBox="1"/>
          <p:nvPr/>
        </p:nvSpPr>
        <p:spPr>
          <a:xfrm>
            <a:off x="9224211" y="372978"/>
            <a:ext cx="2574758" cy="3139321"/>
          </a:xfrm>
          <a:prstGeom prst="rect">
            <a:avLst/>
          </a:prstGeom>
          <a:noFill/>
          <a:ln>
            <a:solidFill>
              <a:schemeClr val="accent1"/>
            </a:solidFill>
          </a:ln>
        </p:spPr>
        <p:txBody>
          <a:bodyPr wrap="square" rtlCol="0">
            <a:spAutoFit/>
          </a:bodyPr>
          <a:lstStyle/>
          <a:p>
            <a:r>
              <a:rPr lang="en-US" b="1" u="sng" dirty="0" smtClean="0"/>
              <a:t>Processor 1 (array)</a:t>
            </a:r>
          </a:p>
          <a:p>
            <a:endParaRPr lang="en-US" b="1" u="sng" dirty="0" smtClean="0"/>
          </a:p>
          <a:p>
            <a:r>
              <a:rPr lang="en-US" dirty="0" smtClean="0"/>
              <a:t>1</a:t>
            </a:r>
          </a:p>
          <a:p>
            <a:r>
              <a:rPr lang="en-US" dirty="0" smtClean="0"/>
              <a:t>1 1</a:t>
            </a:r>
          </a:p>
          <a:p>
            <a:r>
              <a:rPr lang="en-US" dirty="0" smtClean="0"/>
              <a:t>1 2 1</a:t>
            </a:r>
          </a:p>
          <a:p>
            <a:r>
              <a:rPr lang="en-US" dirty="0" smtClean="0"/>
              <a:t>1 ? ? 1</a:t>
            </a:r>
          </a:p>
          <a:p>
            <a:r>
              <a:rPr lang="en-US" dirty="0" smtClean="0"/>
              <a:t>1 …</a:t>
            </a:r>
          </a:p>
          <a:p>
            <a:endParaRPr lang="en-US" b="1" u="sng" dirty="0"/>
          </a:p>
          <a:p>
            <a:endParaRPr lang="en-US" b="1" u="sng" dirty="0" smtClean="0"/>
          </a:p>
          <a:p>
            <a:endParaRPr lang="en-US" b="1" u="sng" dirty="0" smtClean="0"/>
          </a:p>
          <a:p>
            <a:endParaRPr lang="en-US" b="1" u="sng" dirty="0"/>
          </a:p>
        </p:txBody>
      </p:sp>
      <p:sp>
        <p:nvSpPr>
          <p:cNvPr id="18" name="TextBox 17"/>
          <p:cNvSpPr txBox="1"/>
          <p:nvPr/>
        </p:nvSpPr>
        <p:spPr>
          <a:xfrm>
            <a:off x="9216194" y="3561367"/>
            <a:ext cx="2582775" cy="2862322"/>
          </a:xfrm>
          <a:prstGeom prst="rect">
            <a:avLst/>
          </a:prstGeom>
          <a:noFill/>
          <a:ln>
            <a:solidFill>
              <a:schemeClr val="accent1"/>
            </a:solidFill>
          </a:ln>
        </p:spPr>
        <p:txBody>
          <a:bodyPr wrap="square" rtlCol="0">
            <a:spAutoFit/>
          </a:bodyPr>
          <a:lstStyle/>
          <a:p>
            <a:r>
              <a:rPr lang="en-US" b="1" u="sng" dirty="0" smtClean="0"/>
              <a:t>Processor 2 (</a:t>
            </a:r>
            <a:r>
              <a:rPr lang="en-US" b="1" u="sng" dirty="0" err="1" smtClean="0"/>
              <a:t>Memoizer</a:t>
            </a:r>
            <a:r>
              <a:rPr lang="en-US" b="1" u="sng" dirty="0" smtClean="0"/>
              <a:t>)</a:t>
            </a:r>
          </a:p>
          <a:p>
            <a:endParaRPr lang="en-US" b="1" u="sng" dirty="0"/>
          </a:p>
          <a:p>
            <a:r>
              <a:rPr lang="en-US" dirty="0" smtClean="0"/>
              <a:t>(1, 2) </a:t>
            </a:r>
            <a:r>
              <a:rPr lang="en-US" dirty="0" smtClean="0">
                <a:sym typeface="Wingdings" panose="05000000000000000000" pitchFamily="2" charset="2"/>
              </a:rPr>
              <a:t></a:t>
            </a:r>
            <a:r>
              <a:rPr lang="en-US" dirty="0" smtClean="0"/>
              <a:t> 2</a:t>
            </a:r>
          </a:p>
          <a:p>
            <a:r>
              <a:rPr lang="en-US" dirty="0" smtClean="0"/>
              <a:t>(1, 3) </a:t>
            </a:r>
            <a:r>
              <a:rPr lang="en-US" dirty="0" smtClean="0">
                <a:sym typeface="Wingdings" panose="05000000000000000000" pitchFamily="2" charset="2"/>
              </a:rPr>
              <a:t> calculating…</a:t>
            </a:r>
            <a:endParaRPr lang="en-US" dirty="0" smtClean="0"/>
          </a:p>
          <a:p>
            <a:endParaRPr lang="en-US" b="1" u="sng" dirty="0"/>
          </a:p>
          <a:p>
            <a:r>
              <a:rPr lang="en-US" dirty="0" err="1" smtClean="0"/>
              <a:t>Memoized</a:t>
            </a:r>
            <a:r>
              <a:rPr lang="en-US" dirty="0" smtClean="0"/>
              <a:t> call not done computing, queue array modification…</a:t>
            </a:r>
            <a:endParaRPr lang="en-US" b="1" u="sng" dirty="0" smtClean="0"/>
          </a:p>
          <a:p>
            <a:endParaRPr lang="en-US" b="1" u="sng" dirty="0"/>
          </a:p>
          <a:p>
            <a:endParaRPr lang="en-US" b="1" u="sng" dirty="0"/>
          </a:p>
        </p:txBody>
      </p:sp>
      <p:sp>
        <p:nvSpPr>
          <p:cNvPr id="6" name="TextBox 5"/>
          <p:cNvSpPr txBox="1"/>
          <p:nvPr/>
        </p:nvSpPr>
        <p:spPr>
          <a:xfrm>
            <a:off x="4812631" y="4945784"/>
            <a:ext cx="4136857" cy="1477328"/>
          </a:xfrm>
          <a:prstGeom prst="rect">
            <a:avLst/>
          </a:prstGeom>
          <a:noFill/>
          <a:ln>
            <a:solidFill>
              <a:schemeClr val="accent1"/>
            </a:solidFill>
          </a:ln>
        </p:spPr>
        <p:txBody>
          <a:bodyPr wrap="square" rtlCol="0">
            <a:spAutoFit/>
          </a:bodyPr>
          <a:lstStyle/>
          <a:p>
            <a:r>
              <a:rPr lang="en-US" b="1" u="sng" dirty="0" smtClean="0"/>
              <a:t>Processor 3</a:t>
            </a:r>
          </a:p>
          <a:p>
            <a:endParaRPr lang="en-US" b="1" u="sng" dirty="0" smtClean="0"/>
          </a:p>
          <a:p>
            <a:r>
              <a:rPr lang="en-US" dirty="0" smtClean="0"/>
              <a:t>Return </a:t>
            </a:r>
            <a:r>
              <a:rPr lang="en-US" dirty="0" err="1" smtClean="0"/>
              <a:t>Pascalc</a:t>
            </a:r>
            <a:r>
              <a:rPr lang="en-US" dirty="0" smtClean="0"/>
              <a:t>(0, 2) + </a:t>
            </a:r>
            <a:r>
              <a:rPr lang="en-US" dirty="0" err="1" smtClean="0"/>
              <a:t>Pascalc</a:t>
            </a:r>
            <a:r>
              <a:rPr lang="en-US" dirty="0" smtClean="0"/>
              <a:t> (1, 2)</a:t>
            </a:r>
          </a:p>
          <a:p>
            <a:r>
              <a:rPr lang="en-US" dirty="0" smtClean="0"/>
              <a:t>= 1 + 2</a:t>
            </a:r>
            <a:endParaRPr lang="en-US" dirty="0"/>
          </a:p>
          <a:p>
            <a:r>
              <a:rPr lang="en-US" dirty="0" smtClean="0"/>
              <a:t>= 3</a:t>
            </a:r>
          </a:p>
        </p:txBody>
      </p:sp>
      <p:cxnSp>
        <p:nvCxnSpPr>
          <p:cNvPr id="7" name="Straight Arrow Connector 6"/>
          <p:cNvCxnSpPr/>
          <p:nvPr/>
        </p:nvCxnSpPr>
        <p:spPr>
          <a:xfrm flipV="1">
            <a:off x="5305926" y="1948595"/>
            <a:ext cx="4162927" cy="4223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305926" y="4728411"/>
            <a:ext cx="4981074" cy="152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0355206" y="4597597"/>
            <a:ext cx="387017" cy="42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643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4137" y="372978"/>
            <a:ext cx="7271062" cy="3970318"/>
          </a:xfrm>
          <a:prstGeom prst="rect">
            <a:avLst/>
          </a:prstGeom>
          <a:noFill/>
          <a:ln>
            <a:solidFill>
              <a:schemeClr val="accent1"/>
            </a:solidFill>
          </a:ln>
        </p:spPr>
        <p:txBody>
          <a:bodyPr wrap="square" rtlCol="0">
            <a:spAutoFit/>
          </a:bodyPr>
          <a:lstStyle/>
          <a:p>
            <a:r>
              <a:rPr lang="en-US" b="1" u="sng" dirty="0" smtClean="0"/>
              <a:t>Processor 0 (main thread)</a:t>
            </a:r>
          </a:p>
          <a:p>
            <a:endParaRPr lang="en-US" b="1" u="sng" dirty="0"/>
          </a:p>
          <a:p>
            <a:r>
              <a:rPr lang="en-US" dirty="0" err="1" smtClean="0"/>
              <a:t>Pascalc</a:t>
            </a:r>
            <a:r>
              <a:rPr lang="en-US" dirty="0" smtClean="0"/>
              <a:t>(0, 0) = 1;</a:t>
            </a:r>
          </a:p>
          <a:p>
            <a:r>
              <a:rPr lang="en-US" dirty="0" err="1" smtClean="0"/>
              <a:t>Pascalc</a:t>
            </a:r>
            <a:r>
              <a:rPr lang="en-US" dirty="0" smtClean="0"/>
              <a:t>(0, 1) = 1;</a:t>
            </a:r>
          </a:p>
          <a:p>
            <a:r>
              <a:rPr lang="en-US" dirty="0" err="1" smtClean="0"/>
              <a:t>Pascalc</a:t>
            </a:r>
            <a:r>
              <a:rPr lang="en-US" dirty="0" smtClean="0"/>
              <a:t>(1, 1) = 1;</a:t>
            </a:r>
          </a:p>
          <a:p>
            <a:r>
              <a:rPr lang="en-US" dirty="0" err="1" smtClean="0"/>
              <a:t>Pascalc</a:t>
            </a:r>
            <a:r>
              <a:rPr lang="en-US" dirty="0" smtClean="0"/>
              <a:t>(0, 2) = 1;</a:t>
            </a:r>
          </a:p>
          <a:p>
            <a:r>
              <a:rPr lang="en-US" dirty="0" err="1" smtClean="0"/>
              <a:t>Pascalc</a:t>
            </a:r>
            <a:r>
              <a:rPr lang="en-US" dirty="0" smtClean="0"/>
              <a:t>(1, 2) = Handled;</a:t>
            </a:r>
            <a:endParaRPr lang="en-US" dirty="0"/>
          </a:p>
          <a:p>
            <a:r>
              <a:rPr lang="en-US" dirty="0" err="1" smtClean="0">
                <a:sym typeface="Wingdings" panose="05000000000000000000" pitchFamily="2" charset="2"/>
              </a:rPr>
              <a:t>Pascalc</a:t>
            </a:r>
            <a:r>
              <a:rPr lang="en-US" dirty="0" smtClean="0">
                <a:sym typeface="Wingdings" panose="05000000000000000000" pitchFamily="2" charset="2"/>
              </a:rPr>
              <a:t>(2, 2) = 1;</a:t>
            </a:r>
          </a:p>
          <a:p>
            <a:r>
              <a:rPr lang="en-US" dirty="0" err="1" smtClean="0">
                <a:sym typeface="Wingdings" panose="05000000000000000000" pitchFamily="2" charset="2"/>
              </a:rPr>
              <a:t>Pascalc</a:t>
            </a:r>
            <a:r>
              <a:rPr lang="en-US" dirty="0" smtClean="0">
                <a:sym typeface="Wingdings" panose="05000000000000000000" pitchFamily="2" charset="2"/>
              </a:rPr>
              <a:t>(0, 3) = 1;</a:t>
            </a:r>
          </a:p>
          <a:p>
            <a:r>
              <a:rPr lang="en-US" dirty="0" err="1" smtClean="0">
                <a:sym typeface="Wingdings" panose="05000000000000000000" pitchFamily="2" charset="2"/>
              </a:rPr>
              <a:t>Pascalc</a:t>
            </a:r>
            <a:r>
              <a:rPr lang="en-US" dirty="0" smtClean="0">
                <a:sym typeface="Wingdings" panose="05000000000000000000" pitchFamily="2" charset="2"/>
              </a:rPr>
              <a:t>(1, 3) = Handled;</a:t>
            </a:r>
          </a:p>
          <a:p>
            <a:r>
              <a:rPr lang="en-US" dirty="0" err="1" smtClean="0">
                <a:sym typeface="Wingdings" panose="05000000000000000000" pitchFamily="2" charset="2"/>
              </a:rPr>
              <a:t>Pascalc</a:t>
            </a:r>
            <a:r>
              <a:rPr lang="en-US" dirty="0" smtClean="0">
                <a:sym typeface="Wingdings" panose="05000000000000000000" pitchFamily="2" charset="2"/>
              </a:rPr>
              <a:t>(2, 3) = Handled (</a:t>
            </a:r>
            <a:r>
              <a:rPr lang="en-US" dirty="0" err="1" smtClean="0">
                <a:sym typeface="Wingdings" panose="05000000000000000000" pitchFamily="2" charset="2"/>
              </a:rPr>
              <a:t>memoizer</a:t>
            </a:r>
            <a:r>
              <a:rPr lang="en-US" dirty="0" smtClean="0">
                <a:sym typeface="Wingdings" panose="05000000000000000000" pitchFamily="2" charset="2"/>
              </a:rPr>
              <a:t> returned true);</a:t>
            </a:r>
          </a:p>
          <a:p>
            <a:r>
              <a:rPr lang="en-US" dirty="0" err="1" smtClean="0">
                <a:sym typeface="Wingdings" panose="05000000000000000000" pitchFamily="2" charset="2"/>
              </a:rPr>
              <a:t>Pascalc</a:t>
            </a:r>
            <a:r>
              <a:rPr lang="en-US" dirty="0" smtClean="0">
                <a:sym typeface="Wingdings" panose="05000000000000000000" pitchFamily="2" charset="2"/>
              </a:rPr>
              <a:t>(3, 3) = 1;</a:t>
            </a:r>
          </a:p>
          <a:p>
            <a:r>
              <a:rPr lang="en-US" dirty="0" err="1" smtClean="0">
                <a:sym typeface="Wingdings" panose="05000000000000000000" pitchFamily="2" charset="2"/>
              </a:rPr>
              <a:t>Pascalc</a:t>
            </a:r>
            <a:r>
              <a:rPr lang="en-US" dirty="0" smtClean="0">
                <a:sym typeface="Wingdings" panose="05000000000000000000" pitchFamily="2" charset="2"/>
              </a:rPr>
              <a:t>(0, 4) = 1;</a:t>
            </a:r>
          </a:p>
          <a:p>
            <a:r>
              <a:rPr lang="en-US" dirty="0" err="1" smtClean="0"/>
              <a:t>Pascalc</a:t>
            </a:r>
            <a:r>
              <a:rPr lang="en-US" dirty="0" smtClean="0"/>
              <a:t>(1, 4) = …</a:t>
            </a:r>
          </a:p>
        </p:txBody>
      </p:sp>
      <p:sp>
        <p:nvSpPr>
          <p:cNvPr id="5" name="TextBox 4"/>
          <p:cNvSpPr txBox="1"/>
          <p:nvPr/>
        </p:nvSpPr>
        <p:spPr>
          <a:xfrm>
            <a:off x="9224211" y="372978"/>
            <a:ext cx="2574758" cy="3139321"/>
          </a:xfrm>
          <a:prstGeom prst="rect">
            <a:avLst/>
          </a:prstGeom>
          <a:noFill/>
          <a:ln>
            <a:solidFill>
              <a:schemeClr val="accent1"/>
            </a:solidFill>
          </a:ln>
        </p:spPr>
        <p:txBody>
          <a:bodyPr wrap="square" rtlCol="0">
            <a:spAutoFit/>
          </a:bodyPr>
          <a:lstStyle/>
          <a:p>
            <a:r>
              <a:rPr lang="en-US" b="1" u="sng" dirty="0" smtClean="0"/>
              <a:t>Processor 1 (array)</a:t>
            </a:r>
          </a:p>
          <a:p>
            <a:endParaRPr lang="en-US" b="1" u="sng" dirty="0" smtClean="0"/>
          </a:p>
          <a:p>
            <a:r>
              <a:rPr lang="en-US" dirty="0" smtClean="0"/>
              <a:t>1</a:t>
            </a:r>
          </a:p>
          <a:p>
            <a:r>
              <a:rPr lang="en-US" dirty="0" smtClean="0"/>
              <a:t>1 1</a:t>
            </a:r>
          </a:p>
          <a:p>
            <a:r>
              <a:rPr lang="en-US" dirty="0" smtClean="0"/>
              <a:t>1 2 1</a:t>
            </a:r>
          </a:p>
          <a:p>
            <a:r>
              <a:rPr lang="en-US" dirty="0" smtClean="0"/>
              <a:t>1 3 ? 1</a:t>
            </a:r>
          </a:p>
          <a:p>
            <a:r>
              <a:rPr lang="en-US" dirty="0" smtClean="0"/>
              <a:t>1 …</a:t>
            </a:r>
          </a:p>
          <a:p>
            <a:endParaRPr lang="en-US" b="1" u="sng" dirty="0"/>
          </a:p>
          <a:p>
            <a:endParaRPr lang="en-US" b="1" u="sng" dirty="0" smtClean="0"/>
          </a:p>
          <a:p>
            <a:endParaRPr lang="en-US" b="1" u="sng" dirty="0" smtClean="0"/>
          </a:p>
          <a:p>
            <a:endParaRPr lang="en-US" b="1" u="sng" dirty="0"/>
          </a:p>
        </p:txBody>
      </p:sp>
      <p:sp>
        <p:nvSpPr>
          <p:cNvPr id="18" name="TextBox 17"/>
          <p:cNvSpPr txBox="1"/>
          <p:nvPr/>
        </p:nvSpPr>
        <p:spPr>
          <a:xfrm>
            <a:off x="9216194" y="3561367"/>
            <a:ext cx="2582775" cy="2862322"/>
          </a:xfrm>
          <a:prstGeom prst="rect">
            <a:avLst/>
          </a:prstGeom>
          <a:noFill/>
          <a:ln>
            <a:solidFill>
              <a:schemeClr val="accent1"/>
            </a:solidFill>
          </a:ln>
        </p:spPr>
        <p:txBody>
          <a:bodyPr wrap="square" rtlCol="0">
            <a:spAutoFit/>
          </a:bodyPr>
          <a:lstStyle/>
          <a:p>
            <a:r>
              <a:rPr lang="en-US" b="1" u="sng" dirty="0" smtClean="0"/>
              <a:t>Processor 2 (</a:t>
            </a:r>
            <a:r>
              <a:rPr lang="en-US" b="1" u="sng" dirty="0" err="1" smtClean="0"/>
              <a:t>Memoizer</a:t>
            </a:r>
            <a:r>
              <a:rPr lang="en-US" b="1" u="sng" dirty="0" smtClean="0"/>
              <a:t>)</a:t>
            </a:r>
          </a:p>
          <a:p>
            <a:endParaRPr lang="en-US" b="1" u="sng" dirty="0"/>
          </a:p>
          <a:p>
            <a:r>
              <a:rPr lang="en-US" dirty="0" smtClean="0"/>
              <a:t>(1, 2) </a:t>
            </a:r>
            <a:r>
              <a:rPr lang="en-US" dirty="0" smtClean="0">
                <a:sym typeface="Wingdings" panose="05000000000000000000" pitchFamily="2" charset="2"/>
              </a:rPr>
              <a:t></a:t>
            </a:r>
            <a:r>
              <a:rPr lang="en-US" dirty="0" smtClean="0"/>
              <a:t> 2</a:t>
            </a:r>
          </a:p>
          <a:p>
            <a:r>
              <a:rPr lang="en-US" dirty="0" smtClean="0"/>
              <a:t>(1, 3) </a:t>
            </a:r>
            <a:r>
              <a:rPr lang="en-US" dirty="0" smtClean="0">
                <a:sym typeface="Wingdings" panose="05000000000000000000" pitchFamily="2" charset="2"/>
              </a:rPr>
              <a:t> 3</a:t>
            </a:r>
          </a:p>
          <a:p>
            <a:endParaRPr lang="en-US" b="1" u="sng" dirty="0"/>
          </a:p>
          <a:p>
            <a:endParaRPr lang="en-US" b="1" u="sng" dirty="0" smtClean="0"/>
          </a:p>
          <a:p>
            <a:endParaRPr lang="en-US" b="1" u="sng" dirty="0"/>
          </a:p>
          <a:p>
            <a:endParaRPr lang="en-US" b="1" u="sng" dirty="0" smtClean="0"/>
          </a:p>
          <a:p>
            <a:endParaRPr lang="en-US" b="1" u="sng" dirty="0"/>
          </a:p>
          <a:p>
            <a:endParaRPr lang="en-US" b="1" u="sng" dirty="0"/>
          </a:p>
        </p:txBody>
      </p:sp>
      <p:sp>
        <p:nvSpPr>
          <p:cNvPr id="6" name="TextBox 5"/>
          <p:cNvSpPr txBox="1"/>
          <p:nvPr/>
        </p:nvSpPr>
        <p:spPr>
          <a:xfrm>
            <a:off x="4812631" y="4945784"/>
            <a:ext cx="4136857" cy="923330"/>
          </a:xfrm>
          <a:prstGeom prst="rect">
            <a:avLst/>
          </a:prstGeom>
          <a:noFill/>
          <a:ln>
            <a:solidFill>
              <a:schemeClr val="accent1"/>
            </a:solidFill>
          </a:ln>
        </p:spPr>
        <p:txBody>
          <a:bodyPr wrap="square" rtlCol="0">
            <a:spAutoFit/>
          </a:bodyPr>
          <a:lstStyle/>
          <a:p>
            <a:r>
              <a:rPr lang="en-US" b="1" u="sng" dirty="0" smtClean="0"/>
              <a:t>Processor 3</a:t>
            </a:r>
          </a:p>
          <a:p>
            <a:endParaRPr lang="en-US" b="1" u="sng" dirty="0" smtClean="0"/>
          </a:p>
          <a:p>
            <a:r>
              <a:rPr lang="en-US" dirty="0" smtClean="0"/>
              <a:t>Job done!</a:t>
            </a:r>
          </a:p>
        </p:txBody>
      </p:sp>
      <p:cxnSp>
        <p:nvCxnSpPr>
          <p:cNvPr id="14" name="Straight Arrow Connector 13"/>
          <p:cNvCxnSpPr/>
          <p:nvPr/>
        </p:nvCxnSpPr>
        <p:spPr>
          <a:xfrm flipH="1" flipV="1">
            <a:off x="9721516" y="2045368"/>
            <a:ext cx="385010" cy="2478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122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4137" y="372978"/>
            <a:ext cx="7271062" cy="3970318"/>
          </a:xfrm>
          <a:prstGeom prst="rect">
            <a:avLst/>
          </a:prstGeom>
          <a:noFill/>
          <a:ln>
            <a:solidFill>
              <a:schemeClr val="accent1"/>
            </a:solidFill>
          </a:ln>
        </p:spPr>
        <p:txBody>
          <a:bodyPr wrap="square" rtlCol="0">
            <a:spAutoFit/>
          </a:bodyPr>
          <a:lstStyle/>
          <a:p>
            <a:r>
              <a:rPr lang="en-US" b="1" u="sng" dirty="0" smtClean="0"/>
              <a:t>Processor 0 (main thread)</a:t>
            </a:r>
          </a:p>
          <a:p>
            <a:endParaRPr lang="en-US" b="1" u="sng" dirty="0"/>
          </a:p>
          <a:p>
            <a:r>
              <a:rPr lang="en-US" dirty="0" err="1" smtClean="0"/>
              <a:t>Pascalc</a:t>
            </a:r>
            <a:r>
              <a:rPr lang="en-US" dirty="0" smtClean="0"/>
              <a:t>(0, 0) = 1;</a:t>
            </a:r>
          </a:p>
          <a:p>
            <a:r>
              <a:rPr lang="en-US" dirty="0" err="1" smtClean="0"/>
              <a:t>Pascalc</a:t>
            </a:r>
            <a:r>
              <a:rPr lang="en-US" dirty="0" smtClean="0"/>
              <a:t>(0, 1) = 1;</a:t>
            </a:r>
          </a:p>
          <a:p>
            <a:r>
              <a:rPr lang="en-US" dirty="0" err="1" smtClean="0"/>
              <a:t>Pascalc</a:t>
            </a:r>
            <a:r>
              <a:rPr lang="en-US" dirty="0" smtClean="0"/>
              <a:t>(1, 1) = 1;</a:t>
            </a:r>
          </a:p>
          <a:p>
            <a:r>
              <a:rPr lang="en-US" dirty="0" err="1" smtClean="0"/>
              <a:t>Pascalc</a:t>
            </a:r>
            <a:r>
              <a:rPr lang="en-US" dirty="0" smtClean="0"/>
              <a:t>(0, 2) = 1;</a:t>
            </a:r>
          </a:p>
          <a:p>
            <a:r>
              <a:rPr lang="en-US" dirty="0" err="1" smtClean="0"/>
              <a:t>Pascalc</a:t>
            </a:r>
            <a:r>
              <a:rPr lang="en-US" dirty="0" smtClean="0"/>
              <a:t>(1, 2) = Handled;</a:t>
            </a:r>
            <a:endParaRPr lang="en-US" dirty="0"/>
          </a:p>
          <a:p>
            <a:r>
              <a:rPr lang="en-US" dirty="0" err="1" smtClean="0">
                <a:sym typeface="Wingdings" panose="05000000000000000000" pitchFamily="2" charset="2"/>
              </a:rPr>
              <a:t>Pascalc</a:t>
            </a:r>
            <a:r>
              <a:rPr lang="en-US" dirty="0" smtClean="0">
                <a:sym typeface="Wingdings" panose="05000000000000000000" pitchFamily="2" charset="2"/>
              </a:rPr>
              <a:t>(2, 2) = 1;</a:t>
            </a:r>
          </a:p>
          <a:p>
            <a:r>
              <a:rPr lang="en-US" dirty="0" err="1" smtClean="0">
                <a:sym typeface="Wingdings" panose="05000000000000000000" pitchFamily="2" charset="2"/>
              </a:rPr>
              <a:t>Pascalc</a:t>
            </a:r>
            <a:r>
              <a:rPr lang="en-US" dirty="0" smtClean="0">
                <a:sym typeface="Wingdings" panose="05000000000000000000" pitchFamily="2" charset="2"/>
              </a:rPr>
              <a:t>(0, 3) = 1;</a:t>
            </a:r>
          </a:p>
          <a:p>
            <a:r>
              <a:rPr lang="en-US" dirty="0" err="1" smtClean="0">
                <a:sym typeface="Wingdings" panose="05000000000000000000" pitchFamily="2" charset="2"/>
              </a:rPr>
              <a:t>Pascalc</a:t>
            </a:r>
            <a:r>
              <a:rPr lang="en-US" dirty="0" smtClean="0">
                <a:sym typeface="Wingdings" panose="05000000000000000000" pitchFamily="2" charset="2"/>
              </a:rPr>
              <a:t>(1, 3) = Handled;</a:t>
            </a:r>
          </a:p>
          <a:p>
            <a:r>
              <a:rPr lang="en-US" dirty="0" err="1" smtClean="0">
                <a:sym typeface="Wingdings" panose="05000000000000000000" pitchFamily="2" charset="2"/>
              </a:rPr>
              <a:t>Pascalc</a:t>
            </a:r>
            <a:r>
              <a:rPr lang="en-US" dirty="0" smtClean="0">
                <a:sym typeface="Wingdings" panose="05000000000000000000" pitchFamily="2" charset="2"/>
              </a:rPr>
              <a:t>(2, 3) = Handled (</a:t>
            </a:r>
            <a:r>
              <a:rPr lang="en-US" dirty="0" err="1" smtClean="0">
                <a:sym typeface="Wingdings" panose="05000000000000000000" pitchFamily="2" charset="2"/>
              </a:rPr>
              <a:t>memoizer</a:t>
            </a:r>
            <a:r>
              <a:rPr lang="en-US" dirty="0" smtClean="0">
                <a:sym typeface="Wingdings" panose="05000000000000000000" pitchFamily="2" charset="2"/>
              </a:rPr>
              <a:t> returned true);</a:t>
            </a:r>
          </a:p>
          <a:p>
            <a:r>
              <a:rPr lang="en-US" dirty="0" err="1" smtClean="0">
                <a:sym typeface="Wingdings" panose="05000000000000000000" pitchFamily="2" charset="2"/>
              </a:rPr>
              <a:t>Pascalc</a:t>
            </a:r>
            <a:r>
              <a:rPr lang="en-US" dirty="0" smtClean="0">
                <a:sym typeface="Wingdings" panose="05000000000000000000" pitchFamily="2" charset="2"/>
              </a:rPr>
              <a:t>(3, 3) = 1;</a:t>
            </a:r>
          </a:p>
          <a:p>
            <a:r>
              <a:rPr lang="en-US" dirty="0" err="1" smtClean="0">
                <a:sym typeface="Wingdings" panose="05000000000000000000" pitchFamily="2" charset="2"/>
              </a:rPr>
              <a:t>Pascalc</a:t>
            </a:r>
            <a:r>
              <a:rPr lang="en-US" dirty="0" smtClean="0">
                <a:sym typeface="Wingdings" panose="05000000000000000000" pitchFamily="2" charset="2"/>
              </a:rPr>
              <a:t>(0, 4) = 1;</a:t>
            </a:r>
          </a:p>
          <a:p>
            <a:r>
              <a:rPr lang="en-US" dirty="0" err="1" smtClean="0"/>
              <a:t>Pascalc</a:t>
            </a:r>
            <a:r>
              <a:rPr lang="en-US" dirty="0" smtClean="0"/>
              <a:t>(1, 4) = …</a:t>
            </a:r>
          </a:p>
        </p:txBody>
      </p:sp>
      <p:sp>
        <p:nvSpPr>
          <p:cNvPr id="5" name="TextBox 4"/>
          <p:cNvSpPr txBox="1"/>
          <p:nvPr/>
        </p:nvSpPr>
        <p:spPr>
          <a:xfrm>
            <a:off x="9224211" y="372978"/>
            <a:ext cx="2574758" cy="3139321"/>
          </a:xfrm>
          <a:prstGeom prst="rect">
            <a:avLst/>
          </a:prstGeom>
          <a:noFill/>
          <a:ln>
            <a:solidFill>
              <a:schemeClr val="accent1"/>
            </a:solidFill>
          </a:ln>
        </p:spPr>
        <p:txBody>
          <a:bodyPr wrap="square" rtlCol="0">
            <a:spAutoFit/>
          </a:bodyPr>
          <a:lstStyle/>
          <a:p>
            <a:r>
              <a:rPr lang="en-US" b="1" u="sng" dirty="0" smtClean="0"/>
              <a:t>Processor 1 (array)</a:t>
            </a:r>
          </a:p>
          <a:p>
            <a:endParaRPr lang="en-US" b="1" u="sng" dirty="0" smtClean="0"/>
          </a:p>
          <a:p>
            <a:r>
              <a:rPr lang="en-US" dirty="0" smtClean="0"/>
              <a:t>1</a:t>
            </a:r>
          </a:p>
          <a:p>
            <a:r>
              <a:rPr lang="en-US" dirty="0" smtClean="0"/>
              <a:t>1 1</a:t>
            </a:r>
          </a:p>
          <a:p>
            <a:r>
              <a:rPr lang="en-US" dirty="0" smtClean="0"/>
              <a:t>1 2 1</a:t>
            </a:r>
          </a:p>
          <a:p>
            <a:r>
              <a:rPr lang="en-US" dirty="0" smtClean="0"/>
              <a:t>1 3 3 1</a:t>
            </a:r>
          </a:p>
          <a:p>
            <a:r>
              <a:rPr lang="en-US" dirty="0" smtClean="0"/>
              <a:t>1 …</a:t>
            </a:r>
          </a:p>
          <a:p>
            <a:endParaRPr lang="en-US" b="1" u="sng" dirty="0"/>
          </a:p>
          <a:p>
            <a:endParaRPr lang="en-US" b="1" u="sng" dirty="0" smtClean="0"/>
          </a:p>
          <a:p>
            <a:endParaRPr lang="en-US" b="1" u="sng" dirty="0" smtClean="0"/>
          </a:p>
          <a:p>
            <a:endParaRPr lang="en-US" b="1" u="sng" dirty="0"/>
          </a:p>
        </p:txBody>
      </p:sp>
      <p:sp>
        <p:nvSpPr>
          <p:cNvPr id="18" name="TextBox 17"/>
          <p:cNvSpPr txBox="1"/>
          <p:nvPr/>
        </p:nvSpPr>
        <p:spPr>
          <a:xfrm>
            <a:off x="9216194" y="3561367"/>
            <a:ext cx="2582775" cy="2862322"/>
          </a:xfrm>
          <a:prstGeom prst="rect">
            <a:avLst/>
          </a:prstGeom>
          <a:noFill/>
          <a:ln>
            <a:solidFill>
              <a:schemeClr val="accent1"/>
            </a:solidFill>
          </a:ln>
        </p:spPr>
        <p:txBody>
          <a:bodyPr wrap="square" rtlCol="0">
            <a:spAutoFit/>
          </a:bodyPr>
          <a:lstStyle/>
          <a:p>
            <a:r>
              <a:rPr lang="en-US" b="1" u="sng" dirty="0" smtClean="0"/>
              <a:t>Processor 2 (</a:t>
            </a:r>
            <a:r>
              <a:rPr lang="en-US" b="1" u="sng" dirty="0" err="1" smtClean="0"/>
              <a:t>Memoizer</a:t>
            </a:r>
            <a:r>
              <a:rPr lang="en-US" b="1" u="sng" dirty="0" smtClean="0"/>
              <a:t>)</a:t>
            </a:r>
          </a:p>
          <a:p>
            <a:endParaRPr lang="en-US" b="1" u="sng" dirty="0"/>
          </a:p>
          <a:p>
            <a:r>
              <a:rPr lang="en-US" dirty="0" smtClean="0"/>
              <a:t>(1, 2) </a:t>
            </a:r>
            <a:r>
              <a:rPr lang="en-US" dirty="0" smtClean="0">
                <a:sym typeface="Wingdings" panose="05000000000000000000" pitchFamily="2" charset="2"/>
              </a:rPr>
              <a:t></a:t>
            </a:r>
            <a:r>
              <a:rPr lang="en-US" dirty="0" smtClean="0"/>
              <a:t> 2</a:t>
            </a:r>
          </a:p>
          <a:p>
            <a:r>
              <a:rPr lang="en-US" dirty="0" smtClean="0"/>
              <a:t>(1, 3) </a:t>
            </a:r>
            <a:r>
              <a:rPr lang="en-US" dirty="0" smtClean="0">
                <a:sym typeface="Wingdings" panose="05000000000000000000" pitchFamily="2" charset="2"/>
              </a:rPr>
              <a:t> 3</a:t>
            </a:r>
          </a:p>
          <a:p>
            <a:endParaRPr lang="en-US" b="1" u="sng" dirty="0"/>
          </a:p>
          <a:p>
            <a:endParaRPr lang="en-US" b="1" u="sng" dirty="0" smtClean="0"/>
          </a:p>
          <a:p>
            <a:endParaRPr lang="en-US" b="1" u="sng" dirty="0"/>
          </a:p>
          <a:p>
            <a:endParaRPr lang="en-US" b="1" u="sng" dirty="0" smtClean="0"/>
          </a:p>
          <a:p>
            <a:endParaRPr lang="en-US" b="1" u="sng" dirty="0"/>
          </a:p>
          <a:p>
            <a:endParaRPr lang="en-US" b="1" u="sng" dirty="0"/>
          </a:p>
        </p:txBody>
      </p:sp>
    </p:spTree>
    <p:extLst>
      <p:ext uri="{BB962C8B-B14F-4D97-AF65-F5344CB8AC3E}">
        <p14:creationId xmlns:p14="http://schemas.microsoft.com/office/powerpoint/2010/main" val="144946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01874" y="855912"/>
            <a:ext cx="9601200" cy="1303337"/>
          </a:xfrm>
        </p:spPr>
        <p:txBody>
          <a:bodyPr>
            <a:normAutofit/>
          </a:bodyPr>
          <a:lstStyle/>
          <a:p>
            <a:pPr algn="l"/>
            <a:r>
              <a:rPr lang="en-US" sz="3600" dirty="0" smtClean="0"/>
              <a:t>Legacy Code</a:t>
            </a:r>
            <a:endParaRPr lang="en-US" sz="3600" dirty="0"/>
          </a:p>
        </p:txBody>
      </p:sp>
      <p:sp>
        <p:nvSpPr>
          <p:cNvPr id="3" name="Content Placeholder 2"/>
          <p:cNvSpPr>
            <a:spLocks noGrp="1"/>
          </p:cNvSpPr>
          <p:nvPr>
            <p:ph sz="half" idx="4294967295"/>
          </p:nvPr>
        </p:nvSpPr>
        <p:spPr>
          <a:xfrm>
            <a:off x="901874" y="2022018"/>
            <a:ext cx="4247477" cy="3309937"/>
          </a:xfrm>
        </p:spPr>
        <p:txBody>
          <a:bodyPr>
            <a:noAutofit/>
          </a:bodyPr>
          <a:lstStyle/>
          <a:p>
            <a:pPr marL="285750" indent="-285750" algn="l">
              <a:buFont typeface="Arial" panose="020B0604020202020204" pitchFamily="34" charset="0"/>
              <a:buChar char="•"/>
            </a:pPr>
            <a:r>
              <a:rPr lang="en-US" dirty="0" smtClean="0"/>
              <a:t>Over 2500 lines of unfamiliar code (thankfully all in C++).</a:t>
            </a:r>
          </a:p>
          <a:p>
            <a:pPr marL="285750" indent="-285750" algn="l">
              <a:buFont typeface="Arial" panose="020B0604020202020204" pitchFamily="34" charset="0"/>
              <a:buChar char="•"/>
            </a:pPr>
            <a:r>
              <a:rPr lang="en-US" dirty="0" smtClean="0"/>
              <a:t>Assembled by disassociated parties, under various different code practices.</a:t>
            </a:r>
          </a:p>
          <a:p>
            <a:pPr marL="285750" indent="-285750" algn="l">
              <a:buFont typeface="Arial" panose="020B0604020202020204" pitchFamily="34" charset="0"/>
              <a:buChar char="•"/>
            </a:pPr>
            <a:r>
              <a:rPr lang="en-US" dirty="0" smtClean="0"/>
              <a:t>Many instances of non-functional code that had not been commented out.</a:t>
            </a:r>
          </a:p>
          <a:p>
            <a:pPr marL="285750" indent="-285750" algn="l">
              <a:buFont typeface="Arial" panose="020B0604020202020204" pitchFamily="34" charset="0"/>
              <a:buChar char="•"/>
            </a:pPr>
            <a:endParaRPr lang="en-US" dirty="0"/>
          </a:p>
        </p:txBody>
      </p:sp>
      <p:pic>
        <p:nvPicPr>
          <p:cNvPr id="4" name="Picture 3"/>
          <p:cNvPicPr>
            <a:picLocks noChangeAspect="1"/>
          </p:cNvPicPr>
          <p:nvPr/>
        </p:nvPicPr>
        <p:blipFill rotWithShape="1">
          <a:blip r:embed="rId2"/>
          <a:srcRect l="466" t="12500" r="40414" b="3289"/>
          <a:stretch/>
        </p:blipFill>
        <p:spPr>
          <a:xfrm>
            <a:off x="5149351" y="855912"/>
            <a:ext cx="6261860" cy="5014663"/>
          </a:xfrm>
          <a:prstGeom prst="rect">
            <a:avLst/>
          </a:prstGeom>
          <a:ln>
            <a:noFill/>
          </a:ln>
          <a:effectLst>
            <a:softEdge rad="112500"/>
          </a:effectLst>
        </p:spPr>
      </p:pic>
    </p:spTree>
    <p:extLst>
      <p:ext uri="{BB962C8B-B14F-4D97-AF65-F5344CB8AC3E}">
        <p14:creationId xmlns:p14="http://schemas.microsoft.com/office/powerpoint/2010/main" val="254037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Clarifying Data Flow</a:t>
            </a:r>
            <a:endParaRPr lang="en-US" dirty="0"/>
          </a:p>
        </p:txBody>
      </p:sp>
      <p:sp>
        <p:nvSpPr>
          <p:cNvPr id="3" name="Content Placeholder 2"/>
          <p:cNvSpPr>
            <a:spLocks noGrp="1"/>
          </p:cNvSpPr>
          <p:nvPr>
            <p:ph idx="1"/>
          </p:nvPr>
        </p:nvSpPr>
        <p:spPr>
          <a:xfrm>
            <a:off x="1295401" y="2556932"/>
            <a:ext cx="4051299" cy="3318936"/>
          </a:xfrm>
        </p:spPr>
        <p:txBody>
          <a:bodyPr>
            <a:normAutofit/>
          </a:bodyPr>
          <a:lstStyle/>
          <a:p>
            <a:r>
              <a:rPr lang="en-US" dirty="0" smtClean="0"/>
              <a:t>How will the tasks be distributed to each processor?</a:t>
            </a:r>
          </a:p>
          <a:p>
            <a:r>
              <a:rPr lang="en-US" dirty="0" smtClean="0"/>
              <a:t>What data needs to be shared between processors?</a:t>
            </a:r>
          </a:p>
          <a:p>
            <a:r>
              <a:rPr lang="en-US" dirty="0" smtClean="0"/>
              <a:t>Is there information that can be prepared beforehand?</a:t>
            </a:r>
            <a:endParaRPr lang="en-US" dirty="0" smtClean="0"/>
          </a:p>
          <a:p>
            <a:endParaRPr lang="en-US" dirty="0"/>
          </a:p>
        </p:txBody>
      </p:sp>
      <p:pic>
        <p:nvPicPr>
          <p:cNvPr id="4" name="Picture 3"/>
          <p:cNvPicPr>
            <a:picLocks noChangeAspect="1"/>
          </p:cNvPicPr>
          <p:nvPr/>
        </p:nvPicPr>
        <p:blipFill rotWithShape="1">
          <a:blip r:embed="rId2"/>
          <a:srcRect l="24719" t="23604" r="8156" b="8855"/>
          <a:stretch/>
        </p:blipFill>
        <p:spPr>
          <a:xfrm>
            <a:off x="6096000" y="2806700"/>
            <a:ext cx="4445000" cy="2514600"/>
          </a:xfrm>
          <a:prstGeom prst="rect">
            <a:avLst/>
          </a:prstGeom>
          <a:ln>
            <a:noFill/>
          </a:ln>
          <a:effectLst>
            <a:softEdge rad="112500"/>
          </a:effectLst>
        </p:spPr>
      </p:pic>
    </p:spTree>
    <p:extLst>
      <p:ext uri="{BB962C8B-B14F-4D97-AF65-F5344CB8AC3E}">
        <p14:creationId xmlns:p14="http://schemas.microsoft.com/office/powerpoint/2010/main" val="157803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01874" y="855912"/>
            <a:ext cx="9601200" cy="1303337"/>
          </a:xfrm>
        </p:spPr>
        <p:txBody>
          <a:bodyPr>
            <a:normAutofit/>
          </a:bodyPr>
          <a:lstStyle/>
          <a:p>
            <a:pPr algn="l"/>
            <a:r>
              <a:rPr lang="en-US" sz="3600" dirty="0" smtClean="0"/>
              <a:t>Confirming Output</a:t>
            </a:r>
            <a:endParaRPr lang="en-US" sz="3600" dirty="0"/>
          </a:p>
        </p:txBody>
      </p:sp>
      <p:sp>
        <p:nvSpPr>
          <p:cNvPr id="3" name="Content Placeholder 2"/>
          <p:cNvSpPr>
            <a:spLocks noGrp="1"/>
          </p:cNvSpPr>
          <p:nvPr>
            <p:ph sz="half" idx="4294967295"/>
          </p:nvPr>
        </p:nvSpPr>
        <p:spPr>
          <a:xfrm>
            <a:off x="901874" y="2022018"/>
            <a:ext cx="4247477" cy="4124782"/>
          </a:xfrm>
        </p:spPr>
        <p:txBody>
          <a:bodyPr>
            <a:noAutofit/>
          </a:bodyPr>
          <a:lstStyle/>
          <a:p>
            <a:pPr marL="285750" indent="-285750" algn="l">
              <a:buFont typeface="Arial" panose="020B0604020202020204" pitchFamily="34" charset="0"/>
              <a:buChar char="•"/>
            </a:pPr>
            <a:r>
              <a:rPr lang="en-US" dirty="0" smtClean="0"/>
              <a:t>All the processors create output at the same time; not necessarily in the desired order.</a:t>
            </a:r>
          </a:p>
          <a:p>
            <a:pPr marL="285750" indent="-285750" algn="l">
              <a:buFont typeface="Arial" panose="020B0604020202020204" pitchFamily="34" charset="0"/>
              <a:buChar char="•"/>
            </a:pPr>
            <a:r>
              <a:rPr lang="en-US" dirty="0" smtClean="0"/>
              <a:t>How do we both separate the outputs…</a:t>
            </a:r>
          </a:p>
          <a:p>
            <a:pPr marL="285750" indent="-285750" algn="l">
              <a:buFont typeface="Arial" panose="020B0604020202020204" pitchFamily="34" charset="0"/>
              <a:buChar char="•"/>
            </a:pPr>
            <a:r>
              <a:rPr lang="en-US" dirty="0" smtClean="0"/>
              <a:t>…and merge them back together in the desired order…</a:t>
            </a:r>
          </a:p>
          <a:p>
            <a:pPr marL="285750" indent="-285750" algn="l">
              <a:buFont typeface="Arial" panose="020B0604020202020204" pitchFamily="34" charset="0"/>
              <a:buChar char="•"/>
            </a:pPr>
            <a:r>
              <a:rPr lang="en-US" dirty="0" smtClean="0"/>
              <a:t>…and make sure they’re all calculated correctly?</a:t>
            </a:r>
          </a:p>
          <a:p>
            <a:pPr marL="285750" indent="-285750" algn="l">
              <a:buFont typeface="Arial" panose="020B0604020202020204" pitchFamily="34" charset="0"/>
              <a:buChar char="•"/>
            </a:pPr>
            <a:endParaRPr lang="en-US" dirty="0"/>
          </a:p>
        </p:txBody>
      </p:sp>
      <p:pic>
        <p:nvPicPr>
          <p:cNvPr id="6" name="Picture 5"/>
          <p:cNvPicPr>
            <a:picLocks noChangeAspect="1"/>
          </p:cNvPicPr>
          <p:nvPr/>
        </p:nvPicPr>
        <p:blipFill rotWithShape="1">
          <a:blip r:embed="rId2"/>
          <a:srcRect t="21007" r="62591" b="3645"/>
          <a:stretch/>
        </p:blipFill>
        <p:spPr>
          <a:xfrm>
            <a:off x="6334125" y="635000"/>
            <a:ext cx="4867275" cy="5511800"/>
          </a:xfrm>
          <a:prstGeom prst="rect">
            <a:avLst/>
          </a:prstGeom>
          <a:ln>
            <a:noFill/>
          </a:ln>
          <a:effectLst>
            <a:softEdge rad="112500"/>
          </a:effectLst>
        </p:spPr>
      </p:pic>
    </p:spTree>
    <p:extLst>
      <p:ext uri="{BB962C8B-B14F-4D97-AF65-F5344CB8AC3E}">
        <p14:creationId xmlns:p14="http://schemas.microsoft.com/office/powerpoint/2010/main" val="209460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a:t>
            </a:r>
            <a:endParaRPr lang="en-US" dirty="0"/>
          </a:p>
        </p:txBody>
      </p:sp>
      <p:sp>
        <p:nvSpPr>
          <p:cNvPr id="3" name="Text Placeholder 2"/>
          <p:cNvSpPr>
            <a:spLocks noGrp="1"/>
          </p:cNvSpPr>
          <p:nvPr>
            <p:ph type="body" idx="1"/>
          </p:nvPr>
        </p:nvSpPr>
        <p:spPr/>
        <p:txBody>
          <a:bodyPr/>
          <a:lstStyle/>
          <a:p>
            <a:r>
              <a:rPr lang="en-US" dirty="0" smtClean="0"/>
              <a:t>What we made…</a:t>
            </a:r>
            <a:endParaRPr lang="en-US" dirty="0"/>
          </a:p>
        </p:txBody>
      </p:sp>
    </p:spTree>
    <p:extLst>
      <p:ext uri="{BB962C8B-B14F-4D97-AF65-F5344CB8AC3E}">
        <p14:creationId xmlns:p14="http://schemas.microsoft.com/office/powerpoint/2010/main" val="250104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3685" y="2619633"/>
            <a:ext cx="3594100" cy="369332"/>
          </a:xfrm>
          <a:prstGeom prst="rect">
            <a:avLst/>
          </a:prstGeom>
          <a:noFill/>
          <a:ln>
            <a:solidFill>
              <a:schemeClr val="accent1"/>
            </a:solidFill>
          </a:ln>
        </p:spPr>
        <p:txBody>
          <a:bodyPr wrap="square" rtlCol="0">
            <a:spAutoFit/>
          </a:bodyPr>
          <a:lstStyle/>
          <a:p>
            <a:pPr algn="ctr"/>
            <a:r>
              <a:rPr lang="en-US" dirty="0" smtClean="0"/>
              <a:t>Initialize values based on “input1.txt”</a:t>
            </a:r>
            <a:endParaRPr lang="en-US" dirty="0"/>
          </a:p>
        </p:txBody>
      </p:sp>
      <p:sp>
        <p:nvSpPr>
          <p:cNvPr id="4" name="Down Arrow 3"/>
          <p:cNvSpPr/>
          <p:nvPr/>
        </p:nvSpPr>
        <p:spPr>
          <a:xfrm>
            <a:off x="2461985" y="3114933"/>
            <a:ext cx="317500" cy="317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23685" y="3558401"/>
            <a:ext cx="3594100" cy="369332"/>
          </a:xfrm>
          <a:prstGeom prst="rect">
            <a:avLst/>
          </a:prstGeom>
          <a:noFill/>
          <a:ln>
            <a:solidFill>
              <a:schemeClr val="accent1"/>
            </a:solidFill>
          </a:ln>
        </p:spPr>
        <p:txBody>
          <a:bodyPr wrap="square" rtlCol="0">
            <a:spAutoFit/>
          </a:bodyPr>
          <a:lstStyle/>
          <a:p>
            <a:pPr algn="ctr"/>
            <a:r>
              <a:rPr lang="en-US" dirty="0" smtClean="0"/>
              <a:t>Initialize values based on processor.</a:t>
            </a:r>
            <a:endParaRPr lang="en-US" dirty="0"/>
          </a:p>
        </p:txBody>
      </p:sp>
      <p:sp>
        <p:nvSpPr>
          <p:cNvPr id="6" name="Line Callout 1 5"/>
          <p:cNvSpPr/>
          <p:nvPr/>
        </p:nvSpPr>
        <p:spPr>
          <a:xfrm>
            <a:off x="5130800" y="898071"/>
            <a:ext cx="5905500" cy="985724"/>
          </a:xfrm>
          <a:prstGeom prst="borderCallout1">
            <a:avLst>
              <a:gd name="adj1" fmla="val 44676"/>
              <a:gd name="adj2" fmla="val -806"/>
              <a:gd name="adj3" fmla="val 192887"/>
              <a:gd name="adj4" fmla="val -1105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smtClean="0"/>
              <a:t>Each processor received a copy of “driver.cpp”, which takes inputs from “input1.txt”. All of them will first initialize values shared by all processors.</a:t>
            </a:r>
            <a:endParaRPr lang="en-US" sz="2000" dirty="0"/>
          </a:p>
        </p:txBody>
      </p:sp>
      <p:sp>
        <p:nvSpPr>
          <p:cNvPr id="7" name="Line Callout 1 6"/>
          <p:cNvSpPr/>
          <p:nvPr/>
        </p:nvSpPr>
        <p:spPr>
          <a:xfrm>
            <a:off x="5130800" y="2192539"/>
            <a:ext cx="5905500" cy="1384126"/>
          </a:xfrm>
          <a:prstGeom prst="borderCallout1">
            <a:avLst>
              <a:gd name="adj1" fmla="val 44676"/>
              <a:gd name="adj2" fmla="val -806"/>
              <a:gd name="adj3" fmla="val 116226"/>
              <a:gd name="adj4" fmla="val -11465"/>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smtClean="0"/>
              <a:t>Each processor is numbered. The processors each calculate their own assigned range of task numbers and starting values, based on their  processor number and the aforementioned initialized variables.</a:t>
            </a:r>
            <a:endParaRPr lang="en-US" sz="2000" dirty="0"/>
          </a:p>
        </p:txBody>
      </p:sp>
      <p:sp>
        <p:nvSpPr>
          <p:cNvPr id="8" name="Line Callout 1 7"/>
          <p:cNvSpPr/>
          <p:nvPr/>
        </p:nvSpPr>
        <p:spPr>
          <a:xfrm>
            <a:off x="5130800" y="3885409"/>
            <a:ext cx="5905500" cy="1943891"/>
          </a:xfrm>
          <a:prstGeom prst="borderCallout1">
            <a:avLst>
              <a:gd name="adj1" fmla="val 44676"/>
              <a:gd name="adj2" fmla="val -806"/>
              <a:gd name="adj3" fmla="val 46808"/>
              <a:gd name="adj4" fmla="val -1181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smtClean="0"/>
              <a:t>Each processor gets a for-loop that ‘attempts’ to run every task. However they will only execute the task if the task number falls within the aforementioned range of task numbers unique to each processor. Each processor outputs some text files which the “</a:t>
            </a:r>
            <a:r>
              <a:rPr lang="en-US" sz="2000" dirty="0" err="1" smtClean="0"/>
              <a:t>filecat</a:t>
            </a:r>
            <a:r>
              <a:rPr lang="en-US" sz="2000" dirty="0" smtClean="0"/>
              <a:t>” bash script merges into a more readable format. </a:t>
            </a:r>
            <a:endParaRPr lang="en-US" sz="2000" dirty="0"/>
          </a:p>
        </p:txBody>
      </p:sp>
      <p:sp>
        <p:nvSpPr>
          <p:cNvPr id="9" name="Down Arrow 8"/>
          <p:cNvSpPr/>
          <p:nvPr/>
        </p:nvSpPr>
        <p:spPr>
          <a:xfrm>
            <a:off x="2461985" y="4053701"/>
            <a:ext cx="317500" cy="317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23685" y="4497169"/>
            <a:ext cx="3594100" cy="646331"/>
          </a:xfrm>
          <a:prstGeom prst="rect">
            <a:avLst/>
          </a:prstGeom>
          <a:noFill/>
          <a:ln>
            <a:solidFill>
              <a:schemeClr val="accent1"/>
            </a:solidFill>
          </a:ln>
        </p:spPr>
        <p:txBody>
          <a:bodyPr wrap="square" rtlCol="0">
            <a:spAutoFit/>
          </a:bodyPr>
          <a:lstStyle/>
          <a:p>
            <a:pPr algn="ctr"/>
            <a:r>
              <a:rPr lang="en-US" dirty="0" smtClean="0"/>
              <a:t>Execute program once all values are initialized.</a:t>
            </a:r>
            <a:endParaRPr lang="en-US" dirty="0"/>
          </a:p>
        </p:txBody>
      </p:sp>
      <p:sp>
        <p:nvSpPr>
          <p:cNvPr id="18" name="Title 1"/>
          <p:cNvSpPr txBox="1">
            <a:spLocks/>
          </p:cNvSpPr>
          <p:nvPr/>
        </p:nvSpPr>
        <p:spPr>
          <a:xfrm>
            <a:off x="823685" y="1506739"/>
            <a:ext cx="3594100" cy="872483"/>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Methodology</a:t>
            </a:r>
            <a:endParaRPr lang="en-US" dirty="0"/>
          </a:p>
        </p:txBody>
      </p:sp>
    </p:spTree>
    <p:extLst>
      <p:ext uri="{BB962C8B-B14F-4D97-AF65-F5344CB8AC3E}">
        <p14:creationId xmlns:p14="http://schemas.microsoft.com/office/powerpoint/2010/main" val="318186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divided up work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412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normAutofit/>
          </a:bodyPr>
          <a:lstStyle/>
          <a:p>
            <a:r>
              <a:rPr lang="en-US" dirty="0" smtClean="0"/>
              <a:t>The original program would take a whole week to run 81 tests, each test containing 10000 rounds. Running it on the HPC made little difference; without parallelization, it was unable to utilize the HPC’s full potential.</a:t>
            </a:r>
          </a:p>
          <a:p>
            <a:r>
              <a:rPr lang="en-US" dirty="0" smtClean="0"/>
              <a:t>Our parallelized program finishes in about 2 hours on the HPC. Same 81 tests with 10000 rounds each. </a:t>
            </a:r>
            <a:endParaRPr lang="en-US" dirty="0"/>
          </a:p>
        </p:txBody>
      </p:sp>
    </p:spTree>
    <p:extLst>
      <p:ext uri="{BB962C8B-B14F-4D97-AF65-F5344CB8AC3E}">
        <p14:creationId xmlns:p14="http://schemas.microsoft.com/office/powerpoint/2010/main" val="120142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2635</TotalTime>
  <Words>1875</Words>
  <Application>Microsoft Office PowerPoint</Application>
  <PresentationFormat>Widescreen</PresentationFormat>
  <Paragraphs>481</Paragraphs>
  <Slides>24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Calibri Light</vt:lpstr>
      <vt:lpstr>Garamond</vt:lpstr>
      <vt:lpstr>Wingdings</vt:lpstr>
      <vt:lpstr>Organic</vt:lpstr>
      <vt:lpstr>Office Theme</vt:lpstr>
      <vt:lpstr>Parallelization of Stock Market Trading Simulation</vt:lpstr>
      <vt:lpstr>Challenges</vt:lpstr>
      <vt:lpstr>Legacy Code</vt:lpstr>
      <vt:lpstr>Clarifying Data Flow</vt:lpstr>
      <vt:lpstr>Confirming Output</vt:lpstr>
      <vt:lpstr>Product</vt:lpstr>
      <vt:lpstr>PowerPoint Presentation</vt:lpstr>
      <vt:lpstr>How we divided up work</vt:lpstr>
      <vt:lpstr>Improvements</vt:lpstr>
      <vt:lpstr>Roadblocks</vt:lpstr>
      <vt:lpstr>PowerPoint Presentation</vt:lpstr>
      <vt:lpstr>PowerPoint Presentation</vt:lpstr>
      <vt:lpstr>PowerPoint Presentation</vt:lpstr>
      <vt:lpstr>PowerPoint Presentation</vt:lpstr>
      <vt:lpstr>PowerPoint Presentation</vt:lpstr>
      <vt:lpstr>PowerPoint Presentation</vt:lpstr>
      <vt:lpstr>Sharing Resources</vt:lpstr>
      <vt:lpstr>Instruction Manual</vt:lpstr>
      <vt:lpstr>Support for Variable Processors</vt:lpstr>
      <vt:lpstr>Programming for Multiple Processors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74</cp:revision>
  <dcterms:created xsi:type="dcterms:W3CDTF">2014-10-01T19:40:17Z</dcterms:created>
  <dcterms:modified xsi:type="dcterms:W3CDTF">2014-12-15T18:02:38Z</dcterms:modified>
</cp:coreProperties>
</file>