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5DAF-DB32-4D17-AA0B-77C51850CD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C7BE-95E9-43F8-B1FF-AF6D936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5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5DAF-DB32-4D17-AA0B-77C51850CD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C7BE-95E9-43F8-B1FF-AF6D936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2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5DAF-DB32-4D17-AA0B-77C51850CD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C7BE-95E9-43F8-B1FF-AF6D936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8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5DAF-DB32-4D17-AA0B-77C51850CD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C7BE-95E9-43F8-B1FF-AF6D936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1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5DAF-DB32-4D17-AA0B-77C51850CD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C7BE-95E9-43F8-B1FF-AF6D936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2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5DAF-DB32-4D17-AA0B-77C51850CD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C7BE-95E9-43F8-B1FF-AF6D936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5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5DAF-DB32-4D17-AA0B-77C51850CD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C7BE-95E9-43F8-B1FF-AF6D936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5DAF-DB32-4D17-AA0B-77C51850CD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C7BE-95E9-43F8-B1FF-AF6D936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7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5DAF-DB32-4D17-AA0B-77C51850CD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C7BE-95E9-43F8-B1FF-AF6D936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7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5DAF-DB32-4D17-AA0B-77C51850CD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C7BE-95E9-43F8-B1FF-AF6D936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4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5DAF-DB32-4D17-AA0B-77C51850CD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C7BE-95E9-43F8-B1FF-AF6D936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7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5DAF-DB32-4D17-AA0B-77C51850CD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C7BE-95E9-43F8-B1FF-AF6D936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188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ieee8023/covid-chestxray-datas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-dasci/OD-covidg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subhankarsen/novel-covid19-chestxray-repository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hasibzunair/synthetic-covid-cxr-datase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rixia.github.i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raddar/tuberculosis-chest-xrays-shenzhe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ihcc.app.box.com/v/ChestXray-NIHCC/folder/3693876534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ndr.ai/datasets/cxr" TargetMode="External"/><Relationship Id="rId2" Type="http://schemas.openxmlformats.org/officeDocument/2006/relationships/hyperlink" Target="https://www.kaggle.com/c/vinbigdata-chest-xray-abnormalities-detec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63D501D-0346-473A-B314-64E1AA3991B8}"/>
              </a:ext>
            </a:extLst>
          </p:cNvPr>
          <p:cNvSpPr txBox="1"/>
          <p:nvPr/>
        </p:nvSpPr>
        <p:spPr>
          <a:xfrm>
            <a:off x="6415413" y="2870040"/>
            <a:ext cx="57765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@Article{ijerph17186933,</a:t>
            </a:r>
            <a:endParaRPr lang="en-US" altLang="zh-CN" dirty="0"/>
          </a:p>
          <a:p>
            <a:r>
              <a:rPr lang="zh-CN" altLang="en-US" dirty="0"/>
              <a:t>TITLE = {Unveiling COVID-19 from CHEST X-Ray with Deep Learning: A Hurdles Race with Small Data},</a:t>
            </a:r>
            <a:endParaRPr lang="en-US" altLang="zh-CN" dirty="0"/>
          </a:p>
          <a:p>
            <a:r>
              <a:rPr lang="zh-CN" altLang="en-US" dirty="0"/>
              <a:t>AUTHOR = {Tartaglione, Enzo and Barbano, Carlo Alberto and Berzovini, Claudio and Calandri, Marco and Grangetto, Marco},</a:t>
            </a:r>
            <a:endParaRPr lang="en-US" altLang="zh-CN" dirty="0"/>
          </a:p>
          <a:p>
            <a:r>
              <a:rPr lang="zh-CN" altLang="en-US" dirty="0"/>
              <a:t>JOURNAL = {International Journal of Environmental Research and Public Health},</a:t>
            </a:r>
            <a:endParaRPr lang="en-US" altLang="zh-CN" dirty="0"/>
          </a:p>
          <a:p>
            <a:r>
              <a:rPr lang="zh-CN" altLang="en-US" dirty="0"/>
              <a:t>VOLUME = {17}, YEAR = {2020}, NUMBER = {18},</a:t>
            </a:r>
            <a:endParaRPr lang="en-US" altLang="zh-CN" dirty="0"/>
          </a:p>
          <a:p>
            <a:r>
              <a:rPr lang="zh-CN" altLang="en-US" dirty="0"/>
              <a:t>ARTICLE-NUMBER = {6933},</a:t>
            </a:r>
            <a:endParaRPr lang="en-US" altLang="zh-CN" dirty="0"/>
          </a:p>
          <a:p>
            <a:r>
              <a:rPr lang="zh-CN" altLang="en-US" dirty="0"/>
              <a:t>PubMedID = {32971995},</a:t>
            </a:r>
            <a:endParaRPr lang="en-US" altLang="zh-CN" dirty="0"/>
          </a:p>
          <a:p>
            <a:r>
              <a:rPr lang="zh-CN" altLang="en-US" dirty="0"/>
              <a:t>ISSN = {1660-4601},</a:t>
            </a:r>
            <a:endParaRPr lang="en-US" altLang="zh-CN" dirty="0"/>
          </a:p>
          <a:p>
            <a:r>
              <a:rPr lang="zh-CN" altLang="en-US" dirty="0"/>
              <a:t>DOI = {10.3390/ijerph17186933}</a:t>
            </a:r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64D48D-F3D3-4216-86BB-53CC4D2FABE9}"/>
              </a:ext>
            </a:extLst>
          </p:cNvPr>
          <p:cNvSpPr txBox="1"/>
          <p:nvPr/>
        </p:nvSpPr>
        <p:spPr>
          <a:xfrm>
            <a:off x="356993" y="3429000"/>
            <a:ext cx="51210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@article{MAGUOLO20211,</a:t>
            </a:r>
            <a:endParaRPr lang="en-US" altLang="zh-CN" dirty="0"/>
          </a:p>
          <a:p>
            <a:r>
              <a:rPr lang="zh-CN" altLang="en-US" dirty="0"/>
              <a:t>title = {A critic evaluation of methods for COVID-19 automatic detection from X-ray images},</a:t>
            </a:r>
            <a:endParaRPr lang="en-US" altLang="zh-CN" dirty="0"/>
          </a:p>
          <a:p>
            <a:r>
              <a:rPr lang="zh-CN" altLang="en-US" dirty="0"/>
              <a:t>journal = {Information Fusion},</a:t>
            </a:r>
            <a:endParaRPr lang="en-US" altLang="zh-CN" dirty="0"/>
          </a:p>
          <a:p>
            <a:r>
              <a:rPr lang="zh-CN" altLang="en-US" dirty="0"/>
              <a:t>volume = {76}, pages = {1-7},</a:t>
            </a:r>
            <a:r>
              <a:rPr lang="en-US" altLang="zh-CN" dirty="0"/>
              <a:t> </a:t>
            </a:r>
            <a:r>
              <a:rPr lang="zh-CN" altLang="en-US" dirty="0"/>
              <a:t>year = {2021},</a:t>
            </a:r>
            <a:endParaRPr lang="en-US" altLang="zh-CN" dirty="0"/>
          </a:p>
          <a:p>
            <a:r>
              <a:rPr lang="zh-CN" altLang="en-US" dirty="0"/>
              <a:t>issn = {1566-2535},</a:t>
            </a:r>
            <a:endParaRPr lang="en-US" altLang="zh-CN" dirty="0"/>
          </a:p>
          <a:p>
            <a:r>
              <a:rPr lang="zh-CN" altLang="en-US" dirty="0"/>
              <a:t>doi = {https://doi.org/10.1016/j.inffus.2021.04.008},</a:t>
            </a:r>
            <a:endParaRPr lang="en-US" altLang="zh-CN" dirty="0"/>
          </a:p>
          <a:p>
            <a:r>
              <a:rPr lang="zh-CN" altLang="en-US" dirty="0"/>
              <a:t>author = {Gianluca Maguolo and Loris Nanni}</a:t>
            </a:r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1BC740-9718-45C2-8F51-6FEF48959552}"/>
              </a:ext>
            </a:extLst>
          </p:cNvPr>
          <p:cNvSpPr txBox="1"/>
          <p:nvPr/>
        </p:nvSpPr>
        <p:spPr>
          <a:xfrm>
            <a:off x="3435263" y="294641"/>
            <a:ext cx="4894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FF00"/>
                </a:solidFill>
              </a:rPr>
              <a:t>covid-chestxray-dataset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BCEB-2CC1-47EE-A31A-5597D19DF8E1}"/>
              </a:ext>
            </a:extLst>
          </p:cNvPr>
          <p:cNvSpPr txBox="1"/>
          <p:nvPr/>
        </p:nvSpPr>
        <p:spPr>
          <a:xfrm>
            <a:off x="2917523" y="1528175"/>
            <a:ext cx="5919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https://github.com/ieee8023/covid-chestxray-dataset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6BB19DA-A281-4B37-BDA1-42CF23E6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96" y="2026539"/>
            <a:ext cx="1213669" cy="96239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28B9998-25E6-4D71-B760-4746B616DCC1}"/>
              </a:ext>
            </a:extLst>
          </p:cNvPr>
          <p:cNvSpPr txBox="1"/>
          <p:nvPr/>
        </p:nvSpPr>
        <p:spPr>
          <a:xfrm>
            <a:off x="8837285" y="739128"/>
            <a:ext cx="3212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COVID-19 Image Data Collection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B7BC36-0863-4289-91ED-DE3037C70B19}"/>
              </a:ext>
            </a:extLst>
          </p:cNvPr>
          <p:cNvSpPr txBox="1"/>
          <p:nvPr/>
        </p:nvSpPr>
        <p:spPr>
          <a:xfrm>
            <a:off x="403964" y="369796"/>
            <a:ext cx="2264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图像格式：</a:t>
            </a:r>
            <a:r>
              <a:rPr lang="en-US" altLang="zh-CN" dirty="0"/>
              <a:t>PNG</a:t>
            </a:r>
          </a:p>
          <a:p>
            <a:r>
              <a:rPr lang="zh-CN" altLang="en-US" dirty="0"/>
              <a:t>标签格式：</a:t>
            </a:r>
            <a:r>
              <a:rPr lang="en-US" altLang="zh-CN" dirty="0"/>
              <a:t>CSV</a:t>
            </a:r>
          </a:p>
          <a:p>
            <a:r>
              <a:rPr lang="zh-CN" altLang="en-US" dirty="0"/>
              <a:t>任务：分类</a:t>
            </a:r>
            <a:endParaRPr lang="en-US" altLang="zh-CN" dirty="0"/>
          </a:p>
          <a:p>
            <a:r>
              <a:rPr lang="zh-CN" altLang="en-US" dirty="0"/>
              <a:t>下载：直接下载</a:t>
            </a:r>
            <a:endParaRPr lang="en-US" altLang="zh-CN" dirty="0"/>
          </a:p>
          <a:p>
            <a:r>
              <a:rPr lang="zh-CN" altLang="en-US" dirty="0"/>
              <a:t>大小：</a:t>
            </a:r>
            <a:r>
              <a:rPr lang="en-US" altLang="zh-CN" dirty="0"/>
              <a:t>1 GB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24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63D501D-0346-473A-B314-64E1AA3991B8}"/>
              </a:ext>
            </a:extLst>
          </p:cNvPr>
          <p:cNvSpPr txBox="1"/>
          <p:nvPr/>
        </p:nvSpPr>
        <p:spPr>
          <a:xfrm>
            <a:off x="799267" y="3488499"/>
            <a:ext cx="105934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@misc{tabik2020covidgr,</a:t>
            </a:r>
          </a:p>
          <a:p>
            <a:pPr lvl="1"/>
            <a:r>
              <a:rPr lang="en-US" altLang="zh-CN" dirty="0"/>
              <a:t>    title={COVIDGR dataset and COVID-</a:t>
            </a:r>
            <a:r>
              <a:rPr lang="en-US" altLang="zh-CN" dirty="0" err="1"/>
              <a:t>SDNet</a:t>
            </a:r>
            <a:r>
              <a:rPr lang="en-US" altLang="zh-CN" dirty="0"/>
              <a:t> methodology for predicting COVID-19 based on Chest X-Ray images},</a:t>
            </a:r>
          </a:p>
          <a:p>
            <a:pPr lvl="1"/>
            <a:r>
              <a:rPr lang="en-US" altLang="zh-CN" dirty="0"/>
              <a:t>    author={S. </a:t>
            </a:r>
            <a:r>
              <a:rPr lang="en-US" altLang="zh-CN" dirty="0" err="1"/>
              <a:t>Tabik</a:t>
            </a:r>
            <a:r>
              <a:rPr lang="en-US" altLang="zh-CN" dirty="0"/>
              <a:t> and A. Gómez-Ríos and J. L. Martín-Rodríguez and I. </a:t>
            </a:r>
            <a:r>
              <a:rPr lang="en-US" altLang="zh-CN" dirty="0" err="1"/>
              <a:t>Sevillano</a:t>
            </a:r>
            <a:r>
              <a:rPr lang="en-US" altLang="zh-CN" dirty="0"/>
              <a:t>-García and M. Rey-Area and D. </a:t>
            </a:r>
            <a:r>
              <a:rPr lang="en-US" altLang="zh-CN" dirty="0" err="1"/>
              <a:t>Charte</a:t>
            </a:r>
            <a:r>
              <a:rPr lang="en-US" altLang="zh-CN" dirty="0"/>
              <a:t> and E. </a:t>
            </a:r>
            <a:r>
              <a:rPr lang="en-US" altLang="zh-CN" dirty="0" err="1"/>
              <a:t>Guirado</a:t>
            </a:r>
            <a:r>
              <a:rPr lang="en-US" altLang="zh-CN" dirty="0"/>
              <a:t> and J. L. Suárez and J. </a:t>
            </a:r>
            <a:r>
              <a:rPr lang="en-US" altLang="zh-CN" dirty="0" err="1"/>
              <a:t>Luengo</a:t>
            </a:r>
            <a:r>
              <a:rPr lang="en-US" altLang="zh-CN" dirty="0"/>
              <a:t> and M. A. Valero-González and P. García-Villanova and E. Olmedo-Sánchez and F. Herrera},</a:t>
            </a:r>
          </a:p>
          <a:p>
            <a:pPr lvl="1"/>
            <a:r>
              <a:rPr lang="en-US" altLang="zh-CN" dirty="0"/>
              <a:t>    year={2020},</a:t>
            </a:r>
          </a:p>
          <a:p>
            <a:pPr lvl="1"/>
            <a:r>
              <a:rPr lang="en-US" altLang="zh-CN" dirty="0"/>
              <a:t>    </a:t>
            </a:r>
            <a:r>
              <a:rPr lang="en-US" altLang="zh-CN" dirty="0" err="1"/>
              <a:t>eprint</a:t>
            </a:r>
            <a:r>
              <a:rPr lang="en-US" altLang="zh-CN" dirty="0"/>
              <a:t>={2006.01409},</a:t>
            </a:r>
          </a:p>
          <a:p>
            <a:pPr lvl="1"/>
            <a:r>
              <a:rPr lang="en-US" altLang="zh-CN" dirty="0"/>
              <a:t>    </a:t>
            </a:r>
            <a:r>
              <a:rPr lang="en-US" altLang="zh-CN" dirty="0" err="1"/>
              <a:t>archivePrefix</a:t>
            </a:r>
            <a:r>
              <a:rPr lang="en-US" altLang="zh-CN" dirty="0"/>
              <a:t>={</a:t>
            </a:r>
            <a:r>
              <a:rPr lang="en-US" altLang="zh-CN" dirty="0" err="1"/>
              <a:t>arXiv</a:t>
            </a:r>
            <a:r>
              <a:rPr lang="en-US" altLang="zh-CN" dirty="0"/>
              <a:t>},</a:t>
            </a:r>
          </a:p>
          <a:p>
            <a:pPr lvl="1"/>
            <a:r>
              <a:rPr lang="en-US" altLang="zh-CN" dirty="0"/>
              <a:t>    </a:t>
            </a:r>
            <a:r>
              <a:rPr lang="en-US" altLang="zh-CN" dirty="0" err="1"/>
              <a:t>primaryClass</a:t>
            </a:r>
            <a:r>
              <a:rPr lang="en-US" altLang="zh-CN" dirty="0"/>
              <a:t>={</a:t>
            </a:r>
            <a:r>
              <a:rPr lang="en-US" altLang="zh-CN" dirty="0" err="1"/>
              <a:t>eess.IV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1BC740-9718-45C2-8F51-6FEF48959552}"/>
              </a:ext>
            </a:extLst>
          </p:cNvPr>
          <p:cNvSpPr txBox="1"/>
          <p:nvPr/>
        </p:nvSpPr>
        <p:spPr>
          <a:xfrm>
            <a:off x="3435263" y="294641"/>
            <a:ext cx="4894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</a:rPr>
              <a:t>COVIDGR datasets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BCEB-2CC1-47EE-A31A-5597D19DF8E1}"/>
              </a:ext>
            </a:extLst>
          </p:cNvPr>
          <p:cNvSpPr txBox="1"/>
          <p:nvPr/>
        </p:nvSpPr>
        <p:spPr>
          <a:xfrm>
            <a:off x="3657054" y="1845403"/>
            <a:ext cx="4672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https://github.com/ari-dasci/OD-covidgr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F15524-B2D7-4760-B610-17DFB6018CD3}"/>
              </a:ext>
            </a:extLst>
          </p:cNvPr>
          <p:cNvSpPr txBox="1"/>
          <p:nvPr/>
        </p:nvSpPr>
        <p:spPr>
          <a:xfrm>
            <a:off x="403964" y="369796"/>
            <a:ext cx="2264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图像格式：</a:t>
            </a:r>
            <a:r>
              <a:rPr lang="en-US" altLang="zh-CN" dirty="0"/>
              <a:t>PNG</a:t>
            </a:r>
          </a:p>
          <a:p>
            <a:r>
              <a:rPr lang="zh-CN" altLang="en-US" dirty="0"/>
              <a:t>标签格式：</a:t>
            </a:r>
            <a:r>
              <a:rPr lang="en-US" altLang="zh-CN" dirty="0"/>
              <a:t>CSV</a:t>
            </a:r>
          </a:p>
          <a:p>
            <a:r>
              <a:rPr lang="zh-CN" altLang="en-US" dirty="0"/>
              <a:t>任务：分类</a:t>
            </a:r>
            <a:endParaRPr lang="en-US" altLang="zh-CN" dirty="0"/>
          </a:p>
          <a:p>
            <a:r>
              <a:rPr lang="zh-CN" altLang="en-US" dirty="0"/>
              <a:t>下载：直接下载</a:t>
            </a:r>
            <a:endParaRPr lang="en-US" altLang="zh-CN" dirty="0"/>
          </a:p>
          <a:p>
            <a:r>
              <a:rPr lang="zh-CN" altLang="en-US" dirty="0"/>
              <a:t>大小：</a:t>
            </a:r>
            <a:r>
              <a:rPr lang="en-US" altLang="zh-CN" dirty="0"/>
              <a:t>1 GB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54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63D501D-0346-473A-B314-64E1AA3991B8}"/>
              </a:ext>
            </a:extLst>
          </p:cNvPr>
          <p:cNvSpPr txBox="1"/>
          <p:nvPr/>
        </p:nvSpPr>
        <p:spPr>
          <a:xfrm>
            <a:off x="799267" y="4139853"/>
            <a:ext cx="105934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@article{bhowal2021choquet,</a:t>
            </a:r>
          </a:p>
          <a:p>
            <a:pPr lvl="1"/>
            <a:r>
              <a:rPr lang="en-US" altLang="zh-CN" dirty="0"/>
              <a:t>  title={</a:t>
            </a:r>
            <a:r>
              <a:rPr lang="en-US" altLang="zh-CN" dirty="0" err="1"/>
              <a:t>Choquet</a:t>
            </a:r>
            <a:r>
              <a:rPr lang="en-US" altLang="zh-CN" dirty="0"/>
              <a:t> Integral and Coalition Game-based Ensemble of Deep Learning Models for COVID-19 Screening from Chest X-ray Images},</a:t>
            </a:r>
          </a:p>
          <a:p>
            <a:pPr lvl="1"/>
            <a:r>
              <a:rPr lang="en-US" altLang="zh-CN" dirty="0"/>
              <a:t>  author={</a:t>
            </a:r>
            <a:r>
              <a:rPr lang="en-US" altLang="zh-CN" dirty="0" err="1"/>
              <a:t>Bhowal</a:t>
            </a:r>
            <a:r>
              <a:rPr lang="en-US" altLang="zh-CN" dirty="0"/>
              <a:t>, Pratik and Sen, </a:t>
            </a:r>
            <a:r>
              <a:rPr lang="en-US" altLang="zh-CN" dirty="0" err="1"/>
              <a:t>Subhankar</a:t>
            </a:r>
            <a:r>
              <a:rPr lang="en-US" altLang="zh-CN" dirty="0"/>
              <a:t> and Yoon, </a:t>
            </a:r>
            <a:r>
              <a:rPr lang="en-US" altLang="zh-CN" dirty="0" err="1"/>
              <a:t>Jin</a:t>
            </a:r>
            <a:r>
              <a:rPr lang="en-US" altLang="zh-CN" dirty="0"/>
              <a:t> </a:t>
            </a:r>
            <a:r>
              <a:rPr lang="en-US" altLang="zh-CN" dirty="0" err="1"/>
              <a:t>Hee</a:t>
            </a:r>
            <a:r>
              <a:rPr lang="en-US" altLang="zh-CN" dirty="0"/>
              <a:t> and </a:t>
            </a:r>
            <a:r>
              <a:rPr lang="en-US" altLang="zh-CN" dirty="0" err="1"/>
              <a:t>Geem</a:t>
            </a:r>
            <a:r>
              <a:rPr lang="en-US" altLang="zh-CN" dirty="0"/>
              <a:t>, </a:t>
            </a:r>
            <a:r>
              <a:rPr lang="en-US" altLang="zh-CN" dirty="0" err="1"/>
              <a:t>Zong</a:t>
            </a:r>
            <a:r>
              <a:rPr lang="en-US" altLang="zh-CN" dirty="0"/>
              <a:t> Woo and Sarkar, Ram},</a:t>
            </a:r>
          </a:p>
          <a:p>
            <a:pPr lvl="1"/>
            <a:r>
              <a:rPr lang="en-US" altLang="zh-CN" dirty="0"/>
              <a:t>  journal={IEEE Journal of Biomedical and Health Informatics},</a:t>
            </a:r>
          </a:p>
          <a:p>
            <a:pPr lvl="1"/>
            <a:r>
              <a:rPr lang="en-US" altLang="zh-CN" dirty="0"/>
              <a:t>  year={2021},</a:t>
            </a:r>
          </a:p>
          <a:p>
            <a:pPr lvl="1"/>
            <a:r>
              <a:rPr lang="en-US" altLang="zh-CN" dirty="0"/>
              <a:t>  publisher={IEEE}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1BC740-9718-45C2-8F51-6FEF48959552}"/>
              </a:ext>
            </a:extLst>
          </p:cNvPr>
          <p:cNvSpPr txBox="1"/>
          <p:nvPr/>
        </p:nvSpPr>
        <p:spPr>
          <a:xfrm>
            <a:off x="3435263" y="294641"/>
            <a:ext cx="4894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</a:rPr>
              <a:t>Novel COVID-19 </a:t>
            </a:r>
            <a:r>
              <a:rPr lang="en-US" altLang="zh-CN" sz="3600" b="1" dirty="0" err="1">
                <a:solidFill>
                  <a:srgbClr val="FFFF00"/>
                </a:solidFill>
              </a:rPr>
              <a:t>Chestxray</a:t>
            </a:r>
            <a:r>
              <a:rPr lang="en-US" altLang="zh-CN" sz="3600" b="1" dirty="0">
                <a:solidFill>
                  <a:srgbClr val="FFFF00"/>
                </a:solidFill>
              </a:rPr>
              <a:t> Repository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BCEB-2CC1-47EE-A31A-5597D19DF8E1}"/>
              </a:ext>
            </a:extLst>
          </p:cNvPr>
          <p:cNvSpPr txBox="1"/>
          <p:nvPr/>
        </p:nvSpPr>
        <p:spPr>
          <a:xfrm>
            <a:off x="1670558" y="2209518"/>
            <a:ext cx="885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https://www.kaggle.com/datasets/subhankarsen/novel-covid19-chestxray-repository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B90F9C-2165-4207-968E-373E6F781C73}"/>
              </a:ext>
            </a:extLst>
          </p:cNvPr>
          <p:cNvSpPr txBox="1"/>
          <p:nvPr/>
        </p:nvSpPr>
        <p:spPr>
          <a:xfrm>
            <a:off x="8329808" y="521964"/>
            <a:ext cx="355217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effectLst/>
                <a:latin typeface="Inter"/>
              </a:rPr>
              <a:t>融合公开的胸部 </a:t>
            </a:r>
            <a:r>
              <a:rPr lang="en-US" altLang="zh-CN" sz="1600" b="0" i="0" dirty="0">
                <a:effectLst/>
                <a:latin typeface="Inter"/>
              </a:rPr>
              <a:t>X </a:t>
            </a:r>
            <a:r>
              <a:rPr lang="zh-CN" altLang="en-US" sz="1600" b="0" i="0" dirty="0">
                <a:effectLst/>
                <a:latin typeface="Inter"/>
              </a:rPr>
              <a:t>光图像存储库</a:t>
            </a:r>
            <a:r>
              <a:rPr lang="en-US" altLang="zh-CN" sz="1600" dirty="0">
                <a:latin typeface="Inter"/>
              </a:rPr>
              <a:t>{</a:t>
            </a:r>
          </a:p>
          <a:p>
            <a:pPr lvl="1"/>
            <a:r>
              <a:rPr lang="en-US" altLang="zh-CN" sz="1600" dirty="0">
                <a:latin typeface="Inter"/>
              </a:rPr>
              <a:t>COVID-19 Radiography Database,</a:t>
            </a:r>
          </a:p>
          <a:p>
            <a:pPr lvl="1"/>
            <a:r>
              <a:rPr lang="en-US" altLang="zh-CN" sz="1600" dirty="0">
                <a:latin typeface="Inter"/>
              </a:rPr>
              <a:t>COVID-</a:t>
            </a:r>
            <a:r>
              <a:rPr lang="en-US" altLang="zh-CN" sz="1600" dirty="0" err="1">
                <a:latin typeface="Inter"/>
              </a:rPr>
              <a:t>Chestxray</a:t>
            </a:r>
            <a:r>
              <a:rPr lang="en-US" altLang="zh-CN" sz="1600" dirty="0">
                <a:latin typeface="Inter"/>
              </a:rPr>
              <a:t> set,</a:t>
            </a:r>
          </a:p>
          <a:p>
            <a:pPr lvl="1"/>
            <a:r>
              <a:rPr lang="en-US" altLang="zh-CN" sz="1600" dirty="0" err="1">
                <a:latin typeface="Inter"/>
              </a:rPr>
              <a:t>Actualmed</a:t>
            </a:r>
            <a:r>
              <a:rPr lang="en-US" altLang="zh-CN" sz="1600" dirty="0">
                <a:latin typeface="Inter"/>
              </a:rPr>
              <a:t> COVID </a:t>
            </a:r>
            <a:r>
              <a:rPr lang="en-US" altLang="zh-CN" sz="1600" dirty="0" err="1">
                <a:latin typeface="Inter"/>
              </a:rPr>
              <a:t>chestxray</a:t>
            </a:r>
            <a:r>
              <a:rPr lang="en-US" altLang="zh-CN" sz="1600" dirty="0">
                <a:latin typeface="Inter"/>
              </a:rPr>
              <a:t> dataset,</a:t>
            </a:r>
          </a:p>
          <a:p>
            <a:r>
              <a:rPr lang="en-US" altLang="zh-CN" sz="1600" dirty="0">
                <a:latin typeface="Inter"/>
              </a:rPr>
              <a:t>}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52D029-4C8D-4502-983B-688923F7C1B6}"/>
              </a:ext>
            </a:extLst>
          </p:cNvPr>
          <p:cNvSpPr txBox="1"/>
          <p:nvPr/>
        </p:nvSpPr>
        <p:spPr>
          <a:xfrm>
            <a:off x="403964" y="369796"/>
            <a:ext cx="2264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图像格式：</a:t>
            </a:r>
            <a:r>
              <a:rPr lang="en-US" altLang="zh-CN" dirty="0"/>
              <a:t>PNG</a:t>
            </a:r>
          </a:p>
          <a:p>
            <a:r>
              <a:rPr lang="zh-CN" altLang="en-US" dirty="0"/>
              <a:t>标签格式：</a:t>
            </a:r>
            <a:r>
              <a:rPr lang="en-US" altLang="zh-CN" dirty="0"/>
              <a:t>CSV</a:t>
            </a:r>
          </a:p>
          <a:p>
            <a:r>
              <a:rPr lang="zh-CN" altLang="en-US" dirty="0"/>
              <a:t>任务：分类</a:t>
            </a:r>
            <a:endParaRPr lang="en-US" altLang="zh-CN" dirty="0"/>
          </a:p>
          <a:p>
            <a:r>
              <a:rPr lang="zh-CN" altLang="en-US" dirty="0"/>
              <a:t>下载：直接下载</a:t>
            </a:r>
            <a:endParaRPr lang="en-US" altLang="zh-CN" dirty="0"/>
          </a:p>
          <a:p>
            <a:r>
              <a:rPr lang="zh-CN" altLang="en-US" dirty="0"/>
              <a:t>大小：</a:t>
            </a:r>
            <a:r>
              <a:rPr lang="en-US" altLang="zh-CN" dirty="0"/>
              <a:t>1.41 GB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EE4657-ED08-4A1E-916F-90280D0E0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2" y="2063094"/>
            <a:ext cx="1254312" cy="125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4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63D501D-0346-473A-B314-64E1AA3991B8}"/>
              </a:ext>
            </a:extLst>
          </p:cNvPr>
          <p:cNvSpPr txBox="1"/>
          <p:nvPr/>
        </p:nvSpPr>
        <p:spPr>
          <a:xfrm>
            <a:off x="799266" y="3576182"/>
            <a:ext cx="105934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@article{zunair2021synthesis,</a:t>
            </a:r>
          </a:p>
          <a:p>
            <a:pPr lvl="1"/>
            <a:r>
              <a:rPr lang="en-US" altLang="zh-CN" dirty="0"/>
              <a:t>  title={Synthesis of {COVID}-19 chest {X}-rays using unpaired image-to-image translation},</a:t>
            </a:r>
          </a:p>
          <a:p>
            <a:pPr lvl="1"/>
            <a:r>
              <a:rPr lang="en-US" altLang="zh-CN" dirty="0"/>
              <a:t>  author={</a:t>
            </a:r>
            <a:r>
              <a:rPr lang="en-US" altLang="zh-CN" dirty="0" err="1"/>
              <a:t>Zunair</a:t>
            </a:r>
            <a:r>
              <a:rPr lang="en-US" altLang="zh-CN" dirty="0"/>
              <a:t>, Hasib and Hamza, A Ben},</a:t>
            </a:r>
          </a:p>
          <a:p>
            <a:pPr lvl="1"/>
            <a:r>
              <a:rPr lang="en-US" altLang="zh-CN" dirty="0"/>
              <a:t>  journal={Social Network Analysis and Mining},</a:t>
            </a:r>
          </a:p>
          <a:p>
            <a:pPr lvl="1"/>
            <a:r>
              <a:rPr lang="en-US" altLang="zh-CN" dirty="0"/>
              <a:t>  volume={11},</a:t>
            </a:r>
          </a:p>
          <a:p>
            <a:pPr lvl="1"/>
            <a:r>
              <a:rPr lang="en-US" altLang="zh-CN" dirty="0"/>
              <a:t>  number={1},</a:t>
            </a:r>
          </a:p>
          <a:p>
            <a:pPr lvl="1"/>
            <a:r>
              <a:rPr lang="en-US" altLang="zh-CN" dirty="0"/>
              <a:t>  pages={1--12},</a:t>
            </a:r>
          </a:p>
          <a:p>
            <a:pPr lvl="1"/>
            <a:r>
              <a:rPr lang="en-US" altLang="zh-CN" dirty="0"/>
              <a:t>  year={2021},</a:t>
            </a:r>
          </a:p>
          <a:p>
            <a:pPr lvl="1"/>
            <a:r>
              <a:rPr lang="en-US" altLang="zh-CN" dirty="0"/>
              <a:t>  publisher={Springer}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1BC740-9718-45C2-8F51-6FEF48959552}"/>
              </a:ext>
            </a:extLst>
          </p:cNvPr>
          <p:cNvSpPr txBox="1"/>
          <p:nvPr/>
        </p:nvSpPr>
        <p:spPr>
          <a:xfrm>
            <a:off x="3435263" y="294641"/>
            <a:ext cx="4894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</a:rPr>
              <a:t>Synthetic COVID-19 CXR Dataset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BCEB-2CC1-47EE-A31A-5597D19DF8E1}"/>
              </a:ext>
            </a:extLst>
          </p:cNvPr>
          <p:cNvSpPr txBox="1"/>
          <p:nvPr/>
        </p:nvSpPr>
        <p:spPr>
          <a:xfrm>
            <a:off x="2877458" y="2084824"/>
            <a:ext cx="6437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https://github.com/hasibzunair/synthetic-covid-cxr-dataset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4FB0B7-BCD6-4AF6-B063-F5F03EAF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67" y="1968372"/>
            <a:ext cx="1308384" cy="13134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615F9B1-1038-42CB-AF5A-E61929E336BC}"/>
              </a:ext>
            </a:extLst>
          </p:cNvPr>
          <p:cNvSpPr txBox="1"/>
          <p:nvPr/>
        </p:nvSpPr>
        <p:spPr>
          <a:xfrm>
            <a:off x="9314541" y="571640"/>
            <a:ext cx="22895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i="0" dirty="0">
                <a:effectLst/>
                <a:latin typeface="-apple-system"/>
              </a:rPr>
              <a:t>用于计算机辅助诊断的合成 </a:t>
            </a:r>
            <a:r>
              <a:rPr lang="en-US" altLang="zh-CN" i="0" dirty="0">
                <a:effectLst/>
                <a:latin typeface="-apple-system"/>
              </a:rPr>
              <a:t>COVID-19 </a:t>
            </a:r>
            <a:r>
              <a:rPr lang="zh-CN" altLang="en-US" i="0" dirty="0">
                <a:effectLst/>
                <a:latin typeface="-apple-system"/>
              </a:rPr>
              <a:t>胸部 </a:t>
            </a:r>
            <a:r>
              <a:rPr lang="en-US" altLang="zh-CN" i="0" dirty="0">
                <a:effectLst/>
                <a:latin typeface="-apple-system"/>
              </a:rPr>
              <a:t>X </a:t>
            </a:r>
            <a:r>
              <a:rPr lang="zh-CN" altLang="en-US" i="0" dirty="0">
                <a:effectLst/>
                <a:latin typeface="-apple-system"/>
              </a:rPr>
              <a:t>射线数据集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BB5A9C-65BB-423F-80AF-413821B119DA}"/>
              </a:ext>
            </a:extLst>
          </p:cNvPr>
          <p:cNvSpPr txBox="1"/>
          <p:nvPr/>
        </p:nvSpPr>
        <p:spPr>
          <a:xfrm>
            <a:off x="403964" y="369796"/>
            <a:ext cx="2264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图像格式：</a:t>
            </a:r>
            <a:r>
              <a:rPr lang="en-US" altLang="zh-CN" dirty="0"/>
              <a:t>JPEG</a:t>
            </a:r>
          </a:p>
          <a:p>
            <a:r>
              <a:rPr lang="zh-CN" altLang="en-US" dirty="0"/>
              <a:t>标签格式：</a:t>
            </a:r>
            <a:r>
              <a:rPr lang="en-US" altLang="zh-CN" dirty="0"/>
              <a:t>CSV</a:t>
            </a:r>
          </a:p>
          <a:p>
            <a:r>
              <a:rPr lang="zh-CN" altLang="en-US" dirty="0"/>
              <a:t>任务：分类</a:t>
            </a:r>
            <a:endParaRPr lang="en-US" altLang="zh-CN" dirty="0"/>
          </a:p>
          <a:p>
            <a:r>
              <a:rPr lang="zh-CN" altLang="en-US" dirty="0"/>
              <a:t>下载：直接下载</a:t>
            </a:r>
            <a:endParaRPr lang="en-US" altLang="zh-CN" dirty="0"/>
          </a:p>
          <a:p>
            <a:r>
              <a:rPr lang="zh-CN" altLang="en-US" dirty="0"/>
              <a:t>大小：</a:t>
            </a:r>
            <a:r>
              <a:rPr lang="en-US" altLang="zh-CN" dirty="0"/>
              <a:t>0.5 GB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71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63D501D-0346-473A-B314-64E1AA3991B8}"/>
              </a:ext>
            </a:extLst>
          </p:cNvPr>
          <p:cNvSpPr txBox="1"/>
          <p:nvPr/>
        </p:nvSpPr>
        <p:spPr>
          <a:xfrm>
            <a:off x="319413" y="3288020"/>
            <a:ext cx="57765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@article{borghesi2020covid,</a:t>
            </a:r>
          </a:p>
          <a:p>
            <a:pPr lvl="1"/>
            <a:r>
              <a:rPr lang="en-US" altLang="zh-CN" dirty="0"/>
              <a:t>  title={COVID-19 outbreak in Italy: experimental chest X-ray scoring system for quantifying and monitoring disease progression},</a:t>
            </a:r>
          </a:p>
          <a:p>
            <a:pPr lvl="1"/>
            <a:r>
              <a:rPr lang="en-US" altLang="zh-CN" dirty="0"/>
              <a:t>  author={</a:t>
            </a:r>
            <a:r>
              <a:rPr lang="en-US" altLang="zh-CN" dirty="0" err="1"/>
              <a:t>Borghesi</a:t>
            </a:r>
            <a:r>
              <a:rPr lang="en-US" altLang="zh-CN" dirty="0"/>
              <a:t>, Andrea and </a:t>
            </a:r>
            <a:r>
              <a:rPr lang="en-US" altLang="zh-CN" dirty="0" err="1"/>
              <a:t>Maroldi</a:t>
            </a:r>
            <a:r>
              <a:rPr lang="en-US" altLang="zh-CN" dirty="0"/>
              <a:t>, Roberto},</a:t>
            </a:r>
          </a:p>
          <a:p>
            <a:pPr lvl="1"/>
            <a:r>
              <a:rPr lang="en-US" altLang="zh-CN" dirty="0"/>
              <a:t>  journal={La </a:t>
            </a:r>
            <a:r>
              <a:rPr lang="en-US" altLang="zh-CN" dirty="0" err="1"/>
              <a:t>radiologia</a:t>
            </a:r>
            <a:r>
              <a:rPr lang="en-US" altLang="zh-CN" dirty="0"/>
              <a:t> medica},</a:t>
            </a:r>
          </a:p>
          <a:p>
            <a:pPr lvl="1"/>
            <a:r>
              <a:rPr lang="en-US" altLang="zh-CN" dirty="0"/>
              <a:t>  volume={125},</a:t>
            </a:r>
          </a:p>
          <a:p>
            <a:pPr lvl="1"/>
            <a:r>
              <a:rPr lang="en-US" altLang="zh-CN" dirty="0"/>
              <a:t>  pages={509-513},</a:t>
            </a:r>
          </a:p>
          <a:p>
            <a:pPr lvl="1"/>
            <a:r>
              <a:rPr lang="en-US" altLang="zh-CN" dirty="0"/>
              <a:t>  year={2020},</a:t>
            </a:r>
          </a:p>
          <a:p>
            <a:pPr lvl="1"/>
            <a:r>
              <a:rPr lang="en-US" altLang="zh-CN" dirty="0"/>
              <a:t>  publisher={Springer}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64D48D-F3D3-4216-86BB-53CC4D2FABE9}"/>
              </a:ext>
            </a:extLst>
          </p:cNvPr>
          <p:cNvSpPr txBox="1"/>
          <p:nvPr/>
        </p:nvSpPr>
        <p:spPr>
          <a:xfrm>
            <a:off x="6096000" y="2593041"/>
            <a:ext cx="59999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@article{BS-Net2021,</a:t>
            </a:r>
          </a:p>
          <a:p>
            <a:pPr lvl="1"/>
            <a:r>
              <a:rPr lang="en-US" altLang="zh-CN" dirty="0"/>
              <a:t>title = {BS-Net: learning COVID-19 pneumonia severity on a large Chest X-Ray dataset},</a:t>
            </a:r>
          </a:p>
          <a:p>
            <a:pPr lvl="1"/>
            <a:r>
              <a:rPr lang="en-US" altLang="zh-CN" dirty="0"/>
              <a:t>journal = {Medical Image Analysis},</a:t>
            </a:r>
          </a:p>
          <a:p>
            <a:pPr lvl="1"/>
            <a:r>
              <a:rPr lang="en-US" altLang="zh-CN" dirty="0"/>
              <a:t>pages = {102046},</a:t>
            </a:r>
          </a:p>
          <a:p>
            <a:pPr lvl="1"/>
            <a:r>
              <a:rPr lang="en-US" altLang="zh-CN" dirty="0"/>
              <a:t>year = {2021},</a:t>
            </a:r>
          </a:p>
          <a:p>
            <a:pPr lvl="1"/>
            <a:r>
              <a:rPr lang="en-US" altLang="zh-CN" dirty="0" err="1"/>
              <a:t>issn</a:t>
            </a:r>
            <a:r>
              <a:rPr lang="en-US" altLang="zh-CN" dirty="0"/>
              <a:t> = {1361-8415},</a:t>
            </a:r>
          </a:p>
          <a:p>
            <a:pPr lvl="1"/>
            <a:r>
              <a:rPr lang="en-US" altLang="zh-CN" dirty="0" err="1"/>
              <a:t>doi</a:t>
            </a:r>
            <a:r>
              <a:rPr lang="en-US" altLang="zh-CN" dirty="0"/>
              <a:t> = {https://doi.org/10.1016/j.media.2021.102046},</a:t>
            </a:r>
          </a:p>
          <a:p>
            <a:pPr lvl="1"/>
            <a:r>
              <a:rPr lang="en-US" altLang="zh-CN" dirty="0"/>
              <a:t>author = {Alberto </a:t>
            </a:r>
            <a:r>
              <a:rPr lang="en-US" altLang="zh-CN" dirty="0" err="1"/>
              <a:t>Signoroni</a:t>
            </a:r>
            <a:r>
              <a:rPr lang="en-US" altLang="zh-CN" dirty="0"/>
              <a:t> and Mattia </a:t>
            </a:r>
            <a:r>
              <a:rPr lang="en-US" altLang="zh-CN" dirty="0" err="1"/>
              <a:t>Savardi</a:t>
            </a:r>
            <a:r>
              <a:rPr lang="en-US" altLang="zh-CN" dirty="0"/>
              <a:t> and Sergio </a:t>
            </a:r>
            <a:r>
              <a:rPr lang="en-US" altLang="zh-CN" dirty="0" err="1"/>
              <a:t>Benini</a:t>
            </a:r>
            <a:r>
              <a:rPr lang="en-US" altLang="zh-CN" dirty="0"/>
              <a:t> and Nicola </a:t>
            </a:r>
            <a:r>
              <a:rPr lang="en-US" altLang="zh-CN" dirty="0" err="1"/>
              <a:t>Adami</a:t>
            </a:r>
            <a:r>
              <a:rPr lang="en-US" altLang="zh-CN" dirty="0"/>
              <a:t> and Riccardo Leonardi and Paolo </a:t>
            </a:r>
            <a:r>
              <a:rPr lang="en-US" altLang="zh-CN" dirty="0" err="1"/>
              <a:t>Gibellini</a:t>
            </a:r>
            <a:r>
              <a:rPr lang="en-US" altLang="zh-CN" dirty="0"/>
              <a:t> and Filippo </a:t>
            </a:r>
            <a:r>
              <a:rPr lang="en-US" altLang="zh-CN" dirty="0" err="1"/>
              <a:t>Vaccher</a:t>
            </a:r>
            <a:r>
              <a:rPr lang="en-US" altLang="zh-CN" dirty="0"/>
              <a:t> and Marco </a:t>
            </a:r>
            <a:r>
              <a:rPr lang="en-US" altLang="zh-CN" dirty="0" err="1"/>
              <a:t>Ravanelli</a:t>
            </a:r>
            <a:r>
              <a:rPr lang="en-US" altLang="zh-CN" dirty="0"/>
              <a:t> and Andrea </a:t>
            </a:r>
            <a:r>
              <a:rPr lang="en-US" altLang="zh-CN" dirty="0" err="1"/>
              <a:t>Borghesi</a:t>
            </a:r>
            <a:r>
              <a:rPr lang="en-US" altLang="zh-CN" dirty="0"/>
              <a:t> and Roberto </a:t>
            </a:r>
            <a:r>
              <a:rPr lang="en-US" altLang="zh-CN" dirty="0" err="1"/>
              <a:t>Maroldi</a:t>
            </a:r>
            <a:r>
              <a:rPr lang="en-US" altLang="zh-CN" dirty="0"/>
              <a:t> and Davide Farina},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1BC740-9718-45C2-8F51-6FEF48959552}"/>
              </a:ext>
            </a:extLst>
          </p:cNvPr>
          <p:cNvSpPr txBox="1"/>
          <p:nvPr/>
        </p:nvSpPr>
        <p:spPr>
          <a:xfrm>
            <a:off x="3435263" y="294641"/>
            <a:ext cx="4894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</a:rPr>
              <a:t>BrixIA (BrixIA Covid-19)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BCEB-2CC1-47EE-A31A-5597D19DF8E1}"/>
              </a:ext>
            </a:extLst>
          </p:cNvPr>
          <p:cNvSpPr txBox="1"/>
          <p:nvPr/>
        </p:nvSpPr>
        <p:spPr>
          <a:xfrm>
            <a:off x="4330283" y="1630988"/>
            <a:ext cx="3104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https://brixia.github.io/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8B9998-25E6-4D71-B760-4746B616DCC1}"/>
              </a:ext>
            </a:extLst>
          </p:cNvPr>
          <p:cNvSpPr txBox="1"/>
          <p:nvPr/>
        </p:nvSpPr>
        <p:spPr>
          <a:xfrm>
            <a:off x="8192022" y="873240"/>
            <a:ext cx="4102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COVID19 </a:t>
            </a:r>
            <a:r>
              <a:rPr lang="zh-CN" altLang="en-US" dirty="0"/>
              <a:t>严重性评分评估项目和数据库</a:t>
            </a:r>
            <a:endParaRPr lang="en-US" altLang="zh-CN" dirty="0"/>
          </a:p>
          <a:p>
            <a:r>
              <a:rPr lang="zh-CN" altLang="en-US" dirty="0"/>
              <a:t>（需要申请下载）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A843FC-DC88-413D-8BAC-BB8A6F268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32" y="1412740"/>
            <a:ext cx="1123808" cy="107786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7051577-5949-4AF2-9BE5-39B4A3726CB5}"/>
              </a:ext>
            </a:extLst>
          </p:cNvPr>
          <p:cNvSpPr txBox="1"/>
          <p:nvPr/>
        </p:nvSpPr>
        <p:spPr>
          <a:xfrm>
            <a:off x="403964" y="369796"/>
            <a:ext cx="2264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图像格式：</a:t>
            </a:r>
            <a:r>
              <a:rPr lang="en-US" altLang="zh-CN" dirty="0"/>
              <a:t>DICOM</a:t>
            </a:r>
          </a:p>
          <a:p>
            <a:r>
              <a:rPr lang="zh-CN" altLang="en-US" dirty="0"/>
              <a:t>标签格式：</a:t>
            </a:r>
            <a:r>
              <a:rPr lang="en-US" altLang="zh-CN" dirty="0"/>
              <a:t>CSV</a:t>
            </a:r>
          </a:p>
          <a:p>
            <a:r>
              <a:rPr lang="zh-CN" altLang="en-US" dirty="0"/>
              <a:t>任务：分类（打分）</a:t>
            </a:r>
            <a:endParaRPr lang="en-US" altLang="zh-CN" dirty="0"/>
          </a:p>
          <a:p>
            <a:r>
              <a:rPr lang="zh-CN" altLang="en-US" dirty="0"/>
              <a:t>下载：需要申请</a:t>
            </a:r>
            <a:endParaRPr lang="en-US" altLang="zh-CN" dirty="0"/>
          </a:p>
          <a:p>
            <a:r>
              <a:rPr lang="zh-CN" altLang="en-US" dirty="0"/>
              <a:t>大小：</a:t>
            </a:r>
            <a:r>
              <a:rPr lang="en-US" altLang="zh-CN" dirty="0"/>
              <a:t>1 GB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25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63D501D-0346-473A-B314-64E1AA3991B8}"/>
              </a:ext>
            </a:extLst>
          </p:cNvPr>
          <p:cNvSpPr txBox="1"/>
          <p:nvPr/>
        </p:nvSpPr>
        <p:spPr>
          <a:xfrm>
            <a:off x="799266" y="3576182"/>
            <a:ext cx="105934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@article{shenzhenTuberculosis,</a:t>
            </a:r>
          </a:p>
          <a:p>
            <a:pPr lvl="1"/>
            <a:r>
              <a:rPr lang="en-US" altLang="zh-CN" dirty="0"/>
              <a:t>title={Two public chest X-ray datasets for computer-aided screening of pulmonary diseases},</a:t>
            </a:r>
          </a:p>
          <a:p>
            <a:pPr lvl="1"/>
            <a:r>
              <a:rPr lang="en-US" altLang="zh-CN" dirty="0"/>
              <a:t>author={Jaeger, Stefan and </a:t>
            </a:r>
            <a:r>
              <a:rPr lang="en-US" altLang="zh-CN" dirty="0" err="1"/>
              <a:t>Candemir</a:t>
            </a:r>
            <a:r>
              <a:rPr lang="en-US" altLang="zh-CN" dirty="0"/>
              <a:t>, </a:t>
            </a:r>
            <a:r>
              <a:rPr lang="en-US" altLang="zh-CN" dirty="0" err="1"/>
              <a:t>Sema</a:t>
            </a:r>
            <a:r>
              <a:rPr lang="en-US" altLang="zh-CN" dirty="0"/>
              <a:t> and </a:t>
            </a:r>
            <a:r>
              <a:rPr lang="en-US" altLang="zh-CN" dirty="0" err="1"/>
              <a:t>Antani</a:t>
            </a:r>
            <a:r>
              <a:rPr lang="en-US" altLang="zh-CN" dirty="0"/>
              <a:t>, Sameer and </a:t>
            </a:r>
            <a:r>
              <a:rPr lang="en-US" altLang="zh-CN" dirty="0" err="1"/>
              <a:t>Wáng</a:t>
            </a:r>
            <a:r>
              <a:rPr lang="en-US" altLang="zh-CN" dirty="0"/>
              <a:t>, </a:t>
            </a:r>
            <a:r>
              <a:rPr lang="en-US" altLang="zh-CN" dirty="0" err="1"/>
              <a:t>Yì-Xiáng</a:t>
            </a:r>
            <a:r>
              <a:rPr lang="en-US" altLang="zh-CN" dirty="0"/>
              <a:t> J and Lu, Pu-Xuan and </a:t>
            </a:r>
            <a:r>
              <a:rPr lang="en-US" altLang="zh-CN" dirty="0" err="1"/>
              <a:t>Thoma</a:t>
            </a:r>
            <a:r>
              <a:rPr lang="en-US" altLang="zh-CN" dirty="0"/>
              <a:t>, George},</a:t>
            </a:r>
          </a:p>
          <a:p>
            <a:pPr lvl="1"/>
            <a:r>
              <a:rPr lang="en-US" altLang="zh-CN" dirty="0"/>
              <a:t>journal={Quantitative imaging in medicine and surgery},</a:t>
            </a:r>
          </a:p>
          <a:p>
            <a:pPr lvl="1"/>
            <a:r>
              <a:rPr lang="en-US" altLang="zh-CN" dirty="0"/>
              <a:t>volume={4},</a:t>
            </a:r>
          </a:p>
          <a:p>
            <a:pPr lvl="1"/>
            <a:r>
              <a:rPr lang="en-US" altLang="zh-CN" dirty="0"/>
              <a:t>pages={6},</a:t>
            </a:r>
          </a:p>
          <a:p>
            <a:pPr lvl="1"/>
            <a:r>
              <a:rPr lang="en-US" altLang="zh-CN" dirty="0"/>
              <a:t>year={2014},</a:t>
            </a:r>
          </a:p>
          <a:p>
            <a:pPr lvl="1"/>
            <a:r>
              <a:rPr lang="zh-CN" altLang="en-US" dirty="0"/>
              <a:t>issn = {</a:t>
            </a:r>
            <a:r>
              <a:rPr lang="en-US" altLang="zh-CN" dirty="0"/>
              <a:t>2223-4292.2014.11.20</a:t>
            </a:r>
            <a:r>
              <a:rPr lang="zh-CN" altLang="en-US" dirty="0"/>
              <a:t>},</a:t>
            </a:r>
            <a:endParaRPr lang="en-US" altLang="zh-CN" dirty="0"/>
          </a:p>
          <a:p>
            <a:pPr lvl="1"/>
            <a:r>
              <a:rPr lang="zh-CN" altLang="en-US" dirty="0"/>
              <a:t>doi = {</a:t>
            </a:r>
            <a:r>
              <a:rPr lang="en-US" altLang="zh-CN" dirty="0"/>
              <a:t>https://doi.org/10.3978/j</a:t>
            </a:r>
            <a:r>
              <a:rPr lang="zh-CN" altLang="en-US" dirty="0"/>
              <a:t>},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1BC740-9718-45C2-8F51-6FEF48959552}"/>
              </a:ext>
            </a:extLst>
          </p:cNvPr>
          <p:cNvSpPr txBox="1"/>
          <p:nvPr/>
        </p:nvSpPr>
        <p:spPr>
          <a:xfrm>
            <a:off x="3435263" y="294641"/>
            <a:ext cx="4894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</a:rPr>
              <a:t>Tuberculosis Chest X-rays (Shenzhen)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BCEB-2CC1-47EE-A31A-5597D19DF8E1}"/>
              </a:ext>
            </a:extLst>
          </p:cNvPr>
          <p:cNvSpPr txBox="1"/>
          <p:nvPr/>
        </p:nvSpPr>
        <p:spPr>
          <a:xfrm>
            <a:off x="2877458" y="2084824"/>
            <a:ext cx="8097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https://www.kaggle.com/datasets/raddar/tuberculosis-chest-xrays-shenzhen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15F9B1-1038-42CB-AF5A-E61929E336BC}"/>
              </a:ext>
            </a:extLst>
          </p:cNvPr>
          <p:cNvSpPr txBox="1"/>
          <p:nvPr/>
        </p:nvSpPr>
        <p:spPr>
          <a:xfrm>
            <a:off x="9314541" y="571640"/>
            <a:ext cx="2289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i="0" dirty="0">
                <a:effectLst/>
                <a:latin typeface="-apple-system"/>
              </a:rPr>
              <a:t>深圳</a:t>
            </a:r>
            <a:r>
              <a:rPr lang="en-US" altLang="zh-CN" i="0" dirty="0">
                <a:effectLst/>
                <a:latin typeface="-apple-system"/>
              </a:rPr>
              <a:t>COVID-19 </a:t>
            </a:r>
            <a:r>
              <a:rPr lang="zh-CN" altLang="en-US" i="0" dirty="0">
                <a:effectLst/>
                <a:latin typeface="-apple-system"/>
              </a:rPr>
              <a:t>胸部 </a:t>
            </a:r>
            <a:r>
              <a:rPr lang="en-US" altLang="zh-CN" i="0" dirty="0">
                <a:effectLst/>
                <a:latin typeface="-apple-system"/>
              </a:rPr>
              <a:t>X </a:t>
            </a:r>
            <a:r>
              <a:rPr lang="zh-CN" altLang="en-US" i="0" dirty="0">
                <a:effectLst/>
                <a:latin typeface="-apple-system"/>
              </a:rPr>
              <a:t>射线数据集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85FED0-B689-4A1B-9DBD-CD55D61E1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3" y="2121457"/>
            <a:ext cx="1400501" cy="11219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4BCFE7-7BA1-41D0-8E56-75D18F6A63A3}"/>
              </a:ext>
            </a:extLst>
          </p:cNvPr>
          <p:cNvSpPr txBox="1"/>
          <p:nvPr/>
        </p:nvSpPr>
        <p:spPr>
          <a:xfrm>
            <a:off x="403964" y="369796"/>
            <a:ext cx="2264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图像格式：</a:t>
            </a:r>
            <a:r>
              <a:rPr lang="en-US" altLang="zh-CN" dirty="0"/>
              <a:t>PNG</a:t>
            </a:r>
          </a:p>
          <a:p>
            <a:r>
              <a:rPr lang="zh-CN" altLang="en-US" dirty="0"/>
              <a:t>标签格式：</a:t>
            </a:r>
            <a:r>
              <a:rPr lang="en-US" altLang="zh-CN" dirty="0"/>
              <a:t>CSV</a:t>
            </a:r>
          </a:p>
          <a:p>
            <a:r>
              <a:rPr lang="zh-CN" altLang="en-US" dirty="0"/>
              <a:t>任务：分类</a:t>
            </a:r>
            <a:endParaRPr lang="en-US" altLang="zh-CN" dirty="0"/>
          </a:p>
          <a:p>
            <a:r>
              <a:rPr lang="zh-CN" altLang="en-US" dirty="0"/>
              <a:t>下载：直接下载</a:t>
            </a:r>
            <a:endParaRPr lang="en-US" altLang="zh-CN" dirty="0"/>
          </a:p>
          <a:p>
            <a:r>
              <a:rPr lang="zh-CN" altLang="en-US" dirty="0"/>
              <a:t>大小：</a:t>
            </a:r>
            <a:r>
              <a:rPr lang="en-US" altLang="zh-CN" dirty="0"/>
              <a:t>3.77 GB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63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63D501D-0346-473A-B314-64E1AA3991B8}"/>
              </a:ext>
            </a:extLst>
          </p:cNvPr>
          <p:cNvSpPr txBox="1"/>
          <p:nvPr/>
        </p:nvSpPr>
        <p:spPr>
          <a:xfrm>
            <a:off x="799266" y="3576182"/>
            <a:ext cx="105934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@INPROCEEDINGS{8099852,</a:t>
            </a:r>
          </a:p>
          <a:p>
            <a:pPr lvl="1"/>
            <a:r>
              <a:rPr lang="en-US" altLang="zh-CN" dirty="0"/>
              <a:t>  author={Wang, </a:t>
            </a:r>
            <a:r>
              <a:rPr lang="en-US" altLang="zh-CN" dirty="0" err="1"/>
              <a:t>Xiaosong</a:t>
            </a:r>
            <a:r>
              <a:rPr lang="en-US" altLang="zh-CN" dirty="0"/>
              <a:t> and Peng, </a:t>
            </a:r>
            <a:r>
              <a:rPr lang="en-US" altLang="zh-CN" dirty="0" err="1"/>
              <a:t>Yifan</a:t>
            </a:r>
            <a:r>
              <a:rPr lang="en-US" altLang="zh-CN" dirty="0"/>
              <a:t> and Lu, Le and Lu, </a:t>
            </a:r>
            <a:r>
              <a:rPr lang="en-US" altLang="zh-CN" dirty="0" err="1"/>
              <a:t>Zhiyong</a:t>
            </a:r>
            <a:r>
              <a:rPr lang="en-US" altLang="zh-CN" dirty="0"/>
              <a:t> and Bagheri, </a:t>
            </a:r>
            <a:r>
              <a:rPr lang="en-US" altLang="zh-CN" dirty="0" err="1"/>
              <a:t>Mohammadhadi</a:t>
            </a:r>
            <a:r>
              <a:rPr lang="en-US" altLang="zh-CN" dirty="0"/>
              <a:t> and Summers, Ronald M.},</a:t>
            </a:r>
          </a:p>
          <a:p>
            <a:pPr lvl="1"/>
            <a:r>
              <a:rPr lang="en-US" altLang="zh-CN" dirty="0"/>
              <a:t>  </a:t>
            </a:r>
            <a:r>
              <a:rPr lang="en-US" altLang="zh-CN" dirty="0" err="1"/>
              <a:t>booktitle</a:t>
            </a:r>
            <a:r>
              <a:rPr lang="en-US" altLang="zh-CN" dirty="0"/>
              <a:t>={2017 IEEE Conference on Computer Vision and Pattern Recognition (CVPR)}, </a:t>
            </a:r>
          </a:p>
          <a:p>
            <a:pPr lvl="1"/>
            <a:r>
              <a:rPr lang="en-US" altLang="zh-CN" dirty="0"/>
              <a:t>  title={ChestX-Ray8: Hospital-Scale Chest X-Ray Database and Benchmarks on Weakly-Supervised Classification and Localization of Common Thorax Diseases}, </a:t>
            </a:r>
          </a:p>
          <a:p>
            <a:pPr lvl="1"/>
            <a:r>
              <a:rPr lang="en-US" altLang="zh-CN" dirty="0"/>
              <a:t>  year={2017},</a:t>
            </a:r>
          </a:p>
          <a:p>
            <a:pPr lvl="1"/>
            <a:r>
              <a:rPr lang="en-US" altLang="zh-CN" dirty="0"/>
              <a:t>  volume={},</a:t>
            </a:r>
          </a:p>
          <a:p>
            <a:pPr lvl="1"/>
            <a:r>
              <a:rPr lang="en-US" altLang="zh-CN" dirty="0"/>
              <a:t>  number={},</a:t>
            </a:r>
          </a:p>
          <a:p>
            <a:pPr lvl="1"/>
            <a:r>
              <a:rPr lang="en-US" altLang="zh-CN" dirty="0"/>
              <a:t>  pages={3462-3471},</a:t>
            </a:r>
          </a:p>
          <a:p>
            <a:pPr lvl="1"/>
            <a:r>
              <a:rPr lang="en-US" altLang="zh-CN" dirty="0"/>
              <a:t>  </a:t>
            </a:r>
            <a:r>
              <a:rPr lang="en-US" altLang="zh-CN" dirty="0" err="1"/>
              <a:t>doi</a:t>
            </a:r>
            <a:r>
              <a:rPr lang="en-US" altLang="zh-CN" dirty="0"/>
              <a:t>={10.1109/CVPR.2017.369}}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1BC740-9718-45C2-8F51-6FEF48959552}"/>
              </a:ext>
            </a:extLst>
          </p:cNvPr>
          <p:cNvSpPr txBox="1"/>
          <p:nvPr/>
        </p:nvSpPr>
        <p:spPr>
          <a:xfrm>
            <a:off x="3435263" y="294641"/>
            <a:ext cx="4894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</a:rPr>
              <a:t>NIH Chest X-rays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BCEB-2CC1-47EE-A31A-5597D19DF8E1}"/>
              </a:ext>
            </a:extLst>
          </p:cNvPr>
          <p:cNvSpPr txBox="1"/>
          <p:nvPr/>
        </p:nvSpPr>
        <p:spPr>
          <a:xfrm>
            <a:off x="1934256" y="2346027"/>
            <a:ext cx="7267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https://nihcc.app.box.com/v/ChestXray-NIHCC/folder/36938765345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15F9B1-1038-42CB-AF5A-E61929E336BC}"/>
              </a:ext>
            </a:extLst>
          </p:cNvPr>
          <p:cNvSpPr txBox="1"/>
          <p:nvPr/>
        </p:nvSpPr>
        <p:spPr>
          <a:xfrm>
            <a:off x="9314541" y="571640"/>
            <a:ext cx="2289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i="0" dirty="0">
                <a:effectLst/>
                <a:latin typeface="-apple-system"/>
              </a:rPr>
              <a:t>美国国立卫生研究院胸部 </a:t>
            </a:r>
            <a:r>
              <a:rPr lang="en-US" altLang="zh-CN" i="0" dirty="0">
                <a:effectLst/>
                <a:latin typeface="-apple-system"/>
              </a:rPr>
              <a:t>X </a:t>
            </a:r>
            <a:r>
              <a:rPr lang="zh-CN" altLang="en-US" i="0" dirty="0">
                <a:effectLst/>
                <a:latin typeface="-apple-system"/>
              </a:rPr>
              <a:t>光片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F06F28-908F-4320-AD5E-9F0F7F45089B}"/>
              </a:ext>
            </a:extLst>
          </p:cNvPr>
          <p:cNvSpPr txBox="1"/>
          <p:nvPr/>
        </p:nvSpPr>
        <p:spPr>
          <a:xfrm>
            <a:off x="9202015" y="1507618"/>
            <a:ext cx="2514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用自然语言处理和深度卷积神经网络处理临床胸片，从中判别和定位</a:t>
            </a:r>
            <a:r>
              <a:rPr lang="en-US" altLang="zh-CN" dirty="0"/>
              <a:t>8</a:t>
            </a:r>
            <a:r>
              <a:rPr lang="zh-CN" altLang="en-US" dirty="0"/>
              <a:t>中胸部疾病：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675999-8B2B-4D9B-A580-65BCB230327E}"/>
              </a:ext>
            </a:extLst>
          </p:cNvPr>
          <p:cNvSpPr txBox="1"/>
          <p:nvPr/>
        </p:nvSpPr>
        <p:spPr>
          <a:xfrm>
            <a:off x="403964" y="369796"/>
            <a:ext cx="2264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图像格式：</a:t>
            </a:r>
            <a:r>
              <a:rPr lang="en-US" altLang="zh-CN" dirty="0"/>
              <a:t>PNG</a:t>
            </a:r>
          </a:p>
          <a:p>
            <a:r>
              <a:rPr lang="zh-CN" altLang="en-US" dirty="0"/>
              <a:t>标签格式：</a:t>
            </a:r>
            <a:r>
              <a:rPr lang="en-US" altLang="zh-CN" dirty="0"/>
              <a:t>CSV</a:t>
            </a:r>
          </a:p>
          <a:p>
            <a:r>
              <a:rPr lang="zh-CN" altLang="en-US" dirty="0"/>
              <a:t>任务：分类、检测</a:t>
            </a:r>
            <a:endParaRPr lang="en-US" altLang="zh-CN" dirty="0"/>
          </a:p>
          <a:p>
            <a:r>
              <a:rPr lang="zh-CN" altLang="en-US" dirty="0"/>
              <a:t>下载：直接下载</a:t>
            </a:r>
            <a:endParaRPr lang="en-US" altLang="zh-CN" dirty="0"/>
          </a:p>
          <a:p>
            <a:r>
              <a:rPr lang="zh-CN" altLang="en-US" dirty="0"/>
              <a:t>大小：</a:t>
            </a:r>
            <a:r>
              <a:rPr lang="en-US" altLang="zh-CN" dirty="0"/>
              <a:t>45.7 GB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27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63D501D-0346-473A-B314-64E1AA3991B8}"/>
              </a:ext>
            </a:extLst>
          </p:cNvPr>
          <p:cNvSpPr txBox="1"/>
          <p:nvPr/>
        </p:nvSpPr>
        <p:spPr>
          <a:xfrm>
            <a:off x="799266" y="3576182"/>
            <a:ext cx="105934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@misc{nguyen2020vindrcxr,</a:t>
            </a:r>
          </a:p>
          <a:p>
            <a:r>
              <a:rPr lang="en-US" altLang="zh-CN" dirty="0"/>
              <a:t>      title={</a:t>
            </a:r>
            <a:r>
              <a:rPr lang="en-US" altLang="zh-CN" dirty="0" err="1"/>
              <a:t>VinDr</a:t>
            </a:r>
            <a:r>
              <a:rPr lang="en-US" altLang="zh-CN" dirty="0"/>
              <a:t>-CXR: An open dataset of chest X-rays with radiologist's annotations}, </a:t>
            </a:r>
          </a:p>
          <a:p>
            <a:r>
              <a:rPr lang="en-US" altLang="zh-CN" dirty="0"/>
              <a:t>      author={Ha Q. Nguyen and </a:t>
            </a:r>
            <a:r>
              <a:rPr lang="en-US" altLang="zh-CN" dirty="0" err="1"/>
              <a:t>Khanh</a:t>
            </a:r>
            <a:r>
              <a:rPr lang="en-US" altLang="zh-CN" dirty="0"/>
              <a:t> Lam and Linh T. Le and </a:t>
            </a:r>
            <a:r>
              <a:rPr lang="en-US" altLang="zh-CN" dirty="0" err="1"/>
              <a:t>Hieu</a:t>
            </a:r>
            <a:r>
              <a:rPr lang="en-US" altLang="zh-CN" dirty="0"/>
              <a:t> H. Pham and </a:t>
            </a:r>
            <a:r>
              <a:rPr lang="en-US" altLang="zh-CN" dirty="0" err="1"/>
              <a:t>Dat</a:t>
            </a:r>
            <a:r>
              <a:rPr lang="en-US" altLang="zh-CN" dirty="0"/>
              <a:t> Q. Tran and Dung B. Nguyen and Dung D. Le and Chi M. Pham and Hang T. T. Tong and Diep H. </a:t>
            </a:r>
            <a:r>
              <a:rPr lang="en-US" altLang="zh-CN" dirty="0" err="1"/>
              <a:t>Dinh</a:t>
            </a:r>
            <a:r>
              <a:rPr lang="en-US" altLang="zh-CN" dirty="0"/>
              <a:t> and </a:t>
            </a:r>
            <a:r>
              <a:rPr lang="en-US" altLang="zh-CN" dirty="0" err="1"/>
              <a:t>Cuong</a:t>
            </a:r>
            <a:r>
              <a:rPr lang="en-US" altLang="zh-CN" dirty="0"/>
              <a:t> D. Do and </a:t>
            </a:r>
            <a:r>
              <a:rPr lang="en-US" altLang="zh-CN" dirty="0" err="1"/>
              <a:t>Luu</a:t>
            </a:r>
            <a:r>
              <a:rPr lang="en-US" altLang="zh-CN" dirty="0"/>
              <a:t> T. Doan and </a:t>
            </a:r>
            <a:r>
              <a:rPr lang="en-US" altLang="zh-CN" dirty="0" err="1"/>
              <a:t>Cuong</a:t>
            </a:r>
            <a:r>
              <a:rPr lang="en-US" altLang="zh-CN" dirty="0"/>
              <a:t> N. Nguyen and </a:t>
            </a:r>
            <a:r>
              <a:rPr lang="en-US" altLang="zh-CN" dirty="0" err="1"/>
              <a:t>Binh</a:t>
            </a:r>
            <a:r>
              <a:rPr lang="en-US" altLang="zh-CN" dirty="0"/>
              <a:t> T. Nguyen and Que V. Nguyen and Au D. Hoang and Hien N. Phan and Anh T. Nguyen and Phuong H. Ho and </a:t>
            </a:r>
            <a:r>
              <a:rPr lang="en-US" altLang="zh-CN" dirty="0" err="1"/>
              <a:t>Dat</a:t>
            </a:r>
            <a:r>
              <a:rPr lang="en-US" altLang="zh-CN" dirty="0"/>
              <a:t> T. Ngo and </a:t>
            </a:r>
            <a:r>
              <a:rPr lang="en-US" altLang="zh-CN" dirty="0" err="1"/>
              <a:t>Nghia</a:t>
            </a:r>
            <a:r>
              <a:rPr lang="en-US" altLang="zh-CN" dirty="0"/>
              <a:t> T. Nguyen and </a:t>
            </a:r>
            <a:r>
              <a:rPr lang="en-US" altLang="zh-CN" dirty="0" err="1"/>
              <a:t>Nhan</a:t>
            </a:r>
            <a:r>
              <a:rPr lang="en-US" altLang="zh-CN" dirty="0"/>
              <a:t> T. Nguyen and Minh Dao and Van Vu},</a:t>
            </a:r>
          </a:p>
          <a:p>
            <a:r>
              <a:rPr lang="en-US" altLang="zh-CN" dirty="0"/>
              <a:t>      year={2020},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eprint</a:t>
            </a:r>
            <a:r>
              <a:rPr lang="en-US" altLang="zh-CN" dirty="0"/>
              <a:t>={2012.15029},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archivePrefix</a:t>
            </a:r>
            <a:r>
              <a:rPr lang="en-US" altLang="zh-CN" dirty="0"/>
              <a:t>={</a:t>
            </a:r>
            <a:r>
              <a:rPr lang="en-US" altLang="zh-CN" dirty="0" err="1"/>
              <a:t>arXiv</a:t>
            </a:r>
            <a:r>
              <a:rPr lang="en-US" altLang="zh-CN" dirty="0"/>
              <a:t>},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primaryClass</a:t>
            </a:r>
            <a:r>
              <a:rPr lang="en-US" altLang="zh-CN" dirty="0"/>
              <a:t>={</a:t>
            </a:r>
            <a:r>
              <a:rPr lang="en-US" altLang="zh-CN" dirty="0" err="1"/>
              <a:t>eess.IV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1BC740-9718-45C2-8F51-6FEF48959552}"/>
              </a:ext>
            </a:extLst>
          </p:cNvPr>
          <p:cNvSpPr txBox="1"/>
          <p:nvPr/>
        </p:nvSpPr>
        <p:spPr>
          <a:xfrm>
            <a:off x="3435263" y="294641"/>
            <a:ext cx="4894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FFFF00"/>
                </a:solidFill>
              </a:rPr>
              <a:t>VinBigData</a:t>
            </a:r>
            <a:r>
              <a:rPr lang="en-US" altLang="zh-CN" sz="3600" b="1" dirty="0">
                <a:solidFill>
                  <a:srgbClr val="FFFF00"/>
                </a:solidFill>
              </a:rPr>
              <a:t> Chest X-ray Abnormalities Detection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BCEB-2CC1-47EE-A31A-5597D19DF8E1}"/>
              </a:ext>
            </a:extLst>
          </p:cNvPr>
          <p:cNvSpPr txBox="1"/>
          <p:nvPr/>
        </p:nvSpPr>
        <p:spPr>
          <a:xfrm>
            <a:off x="2194193" y="2148892"/>
            <a:ext cx="7803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https://www.kaggle.com/c/vinbigdata-chest-xray-abnormalities-detection</a:t>
            </a:r>
            <a:endParaRPr lang="en-US" altLang="zh-CN" dirty="0"/>
          </a:p>
          <a:p>
            <a:pPr algn="ctr"/>
            <a:r>
              <a:rPr lang="zh-CN" altLang="en-US" dirty="0"/>
              <a:t>地址： </a:t>
            </a:r>
            <a:r>
              <a:rPr lang="en-US" altLang="zh-CN" dirty="0">
                <a:hlinkClick r:id="rId3"/>
              </a:rPr>
              <a:t>https://vindr.ai/datasets/cxr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15F9B1-1038-42CB-AF5A-E61929E336BC}"/>
              </a:ext>
            </a:extLst>
          </p:cNvPr>
          <p:cNvSpPr txBox="1"/>
          <p:nvPr/>
        </p:nvSpPr>
        <p:spPr>
          <a:xfrm>
            <a:off x="9314541" y="571640"/>
            <a:ext cx="2289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0" dirty="0" err="1">
                <a:effectLst/>
                <a:latin typeface="-apple-system"/>
              </a:rPr>
              <a:t>VinBigData</a:t>
            </a:r>
            <a:r>
              <a:rPr lang="en-US" altLang="zh-CN" i="0" dirty="0">
                <a:effectLst/>
                <a:latin typeface="-apple-system"/>
              </a:rPr>
              <a:t> </a:t>
            </a:r>
            <a:r>
              <a:rPr lang="zh-CN" altLang="en-US" i="0" dirty="0">
                <a:effectLst/>
                <a:latin typeface="-apple-system"/>
              </a:rPr>
              <a:t>胸部 </a:t>
            </a:r>
            <a:r>
              <a:rPr lang="en-US" altLang="zh-CN" i="0" dirty="0">
                <a:effectLst/>
                <a:latin typeface="-apple-system"/>
              </a:rPr>
              <a:t>X </a:t>
            </a:r>
            <a:r>
              <a:rPr lang="zh-CN" altLang="en-US" i="0" dirty="0">
                <a:effectLst/>
                <a:latin typeface="-apple-system"/>
              </a:rPr>
              <a:t>线异常检测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F06F28-908F-4320-AD5E-9F0F7F45089B}"/>
              </a:ext>
            </a:extLst>
          </p:cNvPr>
          <p:cNvSpPr txBox="1"/>
          <p:nvPr/>
        </p:nvSpPr>
        <p:spPr>
          <a:xfrm>
            <a:off x="9202015" y="1507618"/>
            <a:ext cx="2514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根据胸片自动定位和分类胸部异常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D92BFC-097C-4A5A-BFDD-27BC52C16BB6}"/>
              </a:ext>
            </a:extLst>
          </p:cNvPr>
          <p:cNvSpPr txBox="1"/>
          <p:nvPr/>
        </p:nvSpPr>
        <p:spPr>
          <a:xfrm>
            <a:off x="403964" y="369796"/>
            <a:ext cx="2264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图像格式：</a:t>
            </a:r>
            <a:r>
              <a:rPr lang="en-US" altLang="zh-CN" dirty="0"/>
              <a:t>DICOM</a:t>
            </a:r>
          </a:p>
          <a:p>
            <a:r>
              <a:rPr lang="zh-CN" altLang="en-US" dirty="0"/>
              <a:t>标签格式：</a:t>
            </a:r>
            <a:r>
              <a:rPr lang="en-US" altLang="zh-CN" dirty="0"/>
              <a:t>CSV</a:t>
            </a:r>
          </a:p>
          <a:p>
            <a:r>
              <a:rPr lang="zh-CN" altLang="en-US" dirty="0"/>
              <a:t>任务：分类、检测</a:t>
            </a:r>
            <a:endParaRPr lang="en-US" altLang="zh-CN" dirty="0"/>
          </a:p>
          <a:p>
            <a:r>
              <a:rPr lang="zh-CN" altLang="en-US" dirty="0"/>
              <a:t>下载：需要申请</a:t>
            </a:r>
            <a:endParaRPr lang="en-US" altLang="zh-CN" dirty="0"/>
          </a:p>
          <a:p>
            <a:r>
              <a:rPr lang="zh-CN" altLang="en-US" dirty="0"/>
              <a:t>大小：</a:t>
            </a:r>
            <a:r>
              <a:rPr lang="en-US" altLang="zh-CN" dirty="0"/>
              <a:t>205.96GB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50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1361</Words>
  <Application>Microsoft Office PowerPoint</Application>
  <PresentationFormat>宽屏</PresentationFormat>
  <Paragraphs>159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Inter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侯 明阳</dc:creator>
  <cp:lastModifiedBy>侯 明阳</cp:lastModifiedBy>
  <cp:revision>88</cp:revision>
  <dcterms:created xsi:type="dcterms:W3CDTF">2022-03-27T09:07:37Z</dcterms:created>
  <dcterms:modified xsi:type="dcterms:W3CDTF">2022-03-27T13:21:33Z</dcterms:modified>
</cp:coreProperties>
</file>