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1" r:id="rId3"/>
    <p:sldId id="257" r:id="rId4"/>
    <p:sldId id="258" r:id="rId5"/>
    <p:sldId id="263" r:id="rId6"/>
    <p:sldId id="267" r:id="rId7"/>
    <p:sldId id="264" r:id="rId8"/>
    <p:sldId id="268" r:id="rId9"/>
    <p:sldId id="271" r:id="rId10"/>
    <p:sldId id="262" r:id="rId11"/>
    <p:sldId id="265" r:id="rId12"/>
    <p:sldId id="266" r:id="rId13"/>
    <p:sldId id="269" r:id="rId14"/>
    <p:sldId id="259" r:id="rId15"/>
    <p:sldId id="260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11A87-5D5A-B04D-BBC7-E9DB80D1AFB9}" type="datetimeFigureOut">
              <a:rPr kumimoji="1" lang="zh-CN" altLang="en-US" smtClean="0"/>
              <a:t>19/5/25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13E32-1B0F-B14E-AAF0-FEFF08F5C8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990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入门简单，砸饭碗行为</a:t>
            </a:r>
            <a:endParaRPr kumimoji="1" lang="en-US" altLang="zh-CN" dirty="0" smtClean="0"/>
          </a:p>
          <a:p>
            <a:r>
              <a:rPr kumimoji="1" lang="zh-CN" altLang="en-US" dirty="0" smtClean="0"/>
              <a:t>今天过后 大家都是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开发，可以转行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3E32-1B0F-B14E-AAF0-FEFF08F5C82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951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Objective-C</a:t>
            </a:r>
            <a:r>
              <a:rPr kumimoji="1" lang="zh-CN" altLang="en-US" dirty="0" smtClean="0"/>
              <a:t>是非常实用的语言。它是一个用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写成很小的运行库，令应用程序的尺寸增加很小，</a:t>
            </a:r>
            <a:r>
              <a:rPr kumimoji="1" lang="en-US" altLang="zh-CN" dirty="0" smtClean="0"/>
              <a:t>Objective-C</a:t>
            </a:r>
            <a:r>
              <a:rPr kumimoji="1" lang="zh-CN" altLang="en-US" dirty="0" smtClean="0"/>
              <a:t>写成的程序通常不会比其原始码大很多。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虽然</a:t>
            </a:r>
            <a:r>
              <a:rPr kumimoji="1" lang="en-US" altLang="zh-CN" dirty="0" smtClean="0"/>
              <a:t>Objective-C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的超集，但它不是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的基本类型为第一级的对象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由于</a:t>
            </a:r>
            <a:r>
              <a:rPr kumimoji="1" lang="en-US" altLang="zh-CN" dirty="0" smtClean="0"/>
              <a:t>Objective-C</a:t>
            </a:r>
            <a:r>
              <a:rPr kumimoji="1" lang="zh-CN" altLang="en-US" dirty="0" smtClean="0"/>
              <a:t>使用动态运行时语言，而且所有的方法都是函数调用，很多常见的编译时性能优化技术失效（例如：内联函数、常数传播、交互式优化、纯量取代与聚集等）。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3E32-1B0F-B14E-AAF0-FEFF08F5C82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697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3E32-1B0F-B14E-AAF0-FEFF08F5C82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0665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err="1" smtClean="0"/>
              <a:t>NSInt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基本数据类型，只是做了简单封装，识别</a:t>
            </a:r>
            <a:r>
              <a:rPr kumimoji="1" lang="en-US" altLang="zh-CN" dirty="0" smtClean="0"/>
              <a:t>32</a:t>
            </a:r>
            <a:r>
              <a:rPr kumimoji="1" lang="zh-CN" altLang="en-US" dirty="0" smtClean="0"/>
              <a:t> 、 </a:t>
            </a:r>
            <a:r>
              <a:rPr kumimoji="1" lang="en-US" altLang="zh-CN" dirty="0" smtClean="0"/>
              <a:t>64</a:t>
            </a:r>
            <a:r>
              <a:rPr kumimoji="1" lang="zh-CN" altLang="en-US" dirty="0" smtClean="0"/>
              <a:t>位设备，</a:t>
            </a:r>
            <a:r>
              <a:rPr kumimoji="1" lang="en-US" altLang="zh-CN" dirty="0" err="1" smtClean="0"/>
              <a:t>cgfloat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同理</a:t>
            </a:r>
            <a:r>
              <a:rPr kumimoji="1" lang="en-US" altLang="zh-CN" dirty="0" smtClean="0"/>
              <a:t>   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NSRange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NSNumber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NSArray</a:t>
            </a:r>
            <a:r>
              <a:rPr kumimoji="1" lang="zh-CN" altLang="en-US" dirty="0" smtClean="0"/>
              <a:t>对象的静态有序集合只能够存贮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NSArray</a:t>
            </a:r>
            <a:r>
              <a:rPr kumimoji="1" lang="zh-CN" altLang="en-US" dirty="0" smtClean="0"/>
              <a:t>对象的静态有序集合、</a:t>
            </a:r>
            <a:r>
              <a:rPr kumimoji="1" lang="en-US" altLang="zh-CN" dirty="0" err="1" smtClean="0"/>
              <a:t>NSMutableArray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动态</a:t>
            </a:r>
          </a:p>
          <a:p>
            <a:r>
              <a:rPr kumimoji="1" lang="en-US" altLang="zh-CN" dirty="0" err="1" smtClean="0"/>
              <a:t>NSDictionary</a:t>
            </a:r>
            <a:r>
              <a:rPr kumimoji="1" lang="zh-CN" altLang="en-US" dirty="0" smtClean="0"/>
              <a:t>是一个无序的静态集合，也可称之为键值对，</a:t>
            </a:r>
          </a:p>
          <a:p>
            <a:r>
              <a:rPr kumimoji="1" lang="en-US" altLang="zh-CN" dirty="0" err="1" smtClean="0"/>
              <a:t>NSMutableDictionary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动态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NSOperation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NSOperationQueue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操作和操作队列</a:t>
            </a:r>
          </a:p>
          <a:p>
            <a:r>
              <a:rPr kumimoji="1" lang="en-US" altLang="zh-CN" dirty="0" err="1" smtClean="0"/>
              <a:t>NSThread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线程， 实际我们用</a:t>
            </a:r>
            <a:r>
              <a:rPr kumimoji="1" lang="en-US" altLang="zh-CN" dirty="0" smtClean="0"/>
              <a:t>GCD</a:t>
            </a:r>
            <a:endParaRPr kumimoji="1" lang="en-US" altLang="zh-CN" dirty="0" smtClean="0"/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UILocalNotification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3E32-1B0F-B14E-AAF0-FEFF08F5C82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6493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err="1" smtClean="0"/>
              <a:t>UIApplication</a:t>
            </a:r>
            <a:r>
              <a:rPr kumimoji="1" lang="zh-CN" altLang="en-US" dirty="0" smtClean="0"/>
              <a:t>对象是应用程序的象征。每一个应用程序都有自己的</a:t>
            </a:r>
            <a:r>
              <a:rPr kumimoji="1" lang="en-US" altLang="zh-CN" dirty="0" err="1" smtClean="0"/>
              <a:t>UIApplication</a:t>
            </a:r>
            <a:r>
              <a:rPr kumimoji="1" lang="zh-CN" altLang="en-US" dirty="0" smtClean="0"/>
              <a:t>对象，而且是单例。一个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程序启动后创建的第一个对象就是</a:t>
            </a:r>
            <a:r>
              <a:rPr kumimoji="1" lang="en-US" altLang="zh-CN" dirty="0" err="1" smtClean="0"/>
              <a:t>UIApplication</a:t>
            </a:r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3E32-1B0F-B14E-AAF0-FEFF08F5C82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088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层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数据处理层，包括网络请求，数据加工</a:t>
            </a:r>
          </a:p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层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所有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上看得到的界面</a:t>
            </a:r>
          </a:p>
          <a:p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层</a:t>
            </a:r>
            <a:r>
              <a:rPr kumimoji="1" lang="en-US" altLang="zh-CN" dirty="0" smtClean="0"/>
              <a:t>: Model </a:t>
            </a:r>
            <a:r>
              <a:rPr kumimoji="1" lang="zh-CN" altLang="en-US" dirty="0" smtClean="0"/>
              <a:t>与 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层的中介，把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数据在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上展示出来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斯坦福大学的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一堂关于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介绍的公开课上所使用的示例图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3E32-1B0F-B14E-AAF0-FEFF08F5C82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7662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C</a:t>
            </a:r>
            <a:r>
              <a:rPr kumimoji="1" lang="zh-CN" altLang="en-US" dirty="0" smtClean="0"/>
              <a:t>的关键字 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long float double if else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 while break continue </a:t>
            </a:r>
          </a:p>
          <a:p>
            <a:r>
              <a:rPr kumimoji="1" lang="en-US" altLang="zh-CN" dirty="0" smtClean="0"/>
              <a:t>#import </a:t>
            </a:r>
            <a:r>
              <a:rPr kumimoji="1" lang="zh-CN" altLang="en-US" dirty="0" smtClean="0"/>
              <a:t>确定一个文件只能被导入一次，这使你在递归包含中不会出现问题。所以，</a:t>
            </a:r>
            <a:r>
              <a:rPr kumimoji="1" lang="en-US" altLang="zh-CN" dirty="0" smtClean="0"/>
              <a:t>#import</a:t>
            </a:r>
            <a:r>
              <a:rPr kumimoji="1" lang="zh-CN" altLang="en-US" dirty="0" smtClean="0"/>
              <a:t>比起</a:t>
            </a:r>
            <a:r>
              <a:rPr kumimoji="1" lang="en-US" altLang="zh-CN" dirty="0" smtClean="0"/>
              <a:t>#include</a:t>
            </a:r>
            <a:r>
              <a:rPr kumimoji="1" lang="zh-CN" altLang="en-US" dirty="0" smtClean="0"/>
              <a:t>的好处就是不会引起交叉编译。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双引号  项目目录中查找，查找不到再到系统目录，  尖括号 直接系统目录</a:t>
            </a:r>
            <a:endParaRPr kumimoji="1" lang="en-US" altLang="zh-CN" dirty="0" smtClean="0"/>
          </a:p>
          <a:p>
            <a:r>
              <a:rPr kumimoji="1" lang="en-US" altLang="zh-CN" dirty="0" smtClean="0"/>
              <a:t>synthesize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dynamic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@property</a:t>
            </a:r>
            <a:r>
              <a:rPr kumimoji="1" lang="zh-CN" altLang="en-US" dirty="0" smtClean="0"/>
              <a:t>有两个对应的词，一个是</a:t>
            </a:r>
            <a:r>
              <a:rPr kumimoji="1" lang="en-US" altLang="zh-CN" dirty="0" smtClean="0"/>
              <a:t>@synthesize</a:t>
            </a:r>
            <a:r>
              <a:rPr kumimoji="1" lang="zh-CN" altLang="en-US" dirty="0" smtClean="0"/>
              <a:t>，一个是</a:t>
            </a:r>
            <a:r>
              <a:rPr kumimoji="1" lang="en-US" altLang="zh-CN" dirty="0" smtClean="0"/>
              <a:t>@dynamic</a:t>
            </a:r>
            <a:r>
              <a:rPr kumimoji="1" lang="zh-CN" altLang="en-US" dirty="0" smtClean="0"/>
              <a:t>。如果</a:t>
            </a:r>
            <a:r>
              <a:rPr kumimoji="1" lang="en-US" altLang="zh-CN" dirty="0" smtClean="0"/>
              <a:t>@synthesize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@dynamic</a:t>
            </a:r>
            <a:r>
              <a:rPr kumimoji="1" lang="zh-CN" altLang="en-US" dirty="0" smtClean="0"/>
              <a:t>都没写，那么默认的就是</a:t>
            </a:r>
            <a:r>
              <a:rPr kumimoji="1" lang="en-US" altLang="zh-CN" dirty="0" smtClean="0"/>
              <a:t>@</a:t>
            </a:r>
            <a:r>
              <a:rPr kumimoji="1" lang="en-US" altLang="zh-CN" dirty="0" err="1" smtClean="0"/>
              <a:t>syntheszie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= _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smtClean="0"/>
              <a:t>@synthesize</a:t>
            </a:r>
            <a:r>
              <a:rPr kumimoji="1" lang="zh-CN" altLang="en-US" dirty="0" smtClean="0"/>
              <a:t>的语义是如果你没有手动实现</a:t>
            </a:r>
            <a:r>
              <a:rPr kumimoji="1" lang="en-US" altLang="zh-CN" dirty="0" smtClean="0"/>
              <a:t>setter</a:t>
            </a:r>
            <a:r>
              <a:rPr kumimoji="1" lang="zh-CN" altLang="en-US" dirty="0" smtClean="0"/>
              <a:t>方法和</a:t>
            </a:r>
            <a:r>
              <a:rPr kumimoji="1" lang="en-US" altLang="zh-CN" dirty="0" smtClean="0"/>
              <a:t>getter</a:t>
            </a:r>
            <a:r>
              <a:rPr kumimoji="1" lang="zh-CN" altLang="en-US" dirty="0" smtClean="0"/>
              <a:t>方法，那么编译器会自动为你加上这两个方法</a:t>
            </a:r>
          </a:p>
          <a:p>
            <a:r>
              <a:rPr kumimoji="1" lang="en-US" altLang="zh-CN" dirty="0" smtClean="0"/>
              <a:t>@dynamic</a:t>
            </a:r>
            <a:r>
              <a:rPr kumimoji="1" lang="zh-CN" altLang="en-US" dirty="0" smtClean="0"/>
              <a:t>告诉编译器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属性的</a:t>
            </a:r>
            <a:r>
              <a:rPr kumimoji="1" lang="en-US" altLang="zh-CN" dirty="0" smtClean="0"/>
              <a:t>setter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getter</a:t>
            </a:r>
            <a:r>
              <a:rPr kumimoji="1" lang="zh-CN" altLang="en-US" dirty="0" smtClean="0"/>
              <a:t>方法由用户自己实现，不自动生成。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import</a:t>
            </a:r>
            <a:r>
              <a:rPr kumimoji="1" lang="zh-CN" altLang="en-US" dirty="0" smtClean="0"/>
              <a:t>会包含这个类的所有信息，包括实体变量和方法（</a:t>
            </a:r>
            <a:r>
              <a:rPr kumimoji="1" lang="en-US" altLang="zh-CN" dirty="0" smtClean="0"/>
              <a:t>.h</a:t>
            </a:r>
            <a:r>
              <a:rPr kumimoji="1" lang="zh-CN" altLang="en-US" dirty="0" smtClean="0"/>
              <a:t>文件中），而</a:t>
            </a:r>
            <a:r>
              <a:rPr kumimoji="1" lang="en-US" altLang="zh-CN" dirty="0" smtClean="0"/>
              <a:t>@class</a:t>
            </a:r>
            <a:r>
              <a:rPr kumimoji="1" lang="zh-CN" altLang="en-US" dirty="0" smtClean="0"/>
              <a:t>只是告诉编译器，其后面声明的名称是类的名称，至于这些类是如何定义的，后面会再告诉你。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3E32-1B0F-B14E-AAF0-FEFF08F5C82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9519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nonatomic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为线程不安全的</a:t>
            </a:r>
          </a:p>
          <a:p>
            <a:r>
              <a:rPr kumimoji="1" lang="en-US" altLang="zh-CN" dirty="0" smtClean="0"/>
              <a:t>atomic </a:t>
            </a:r>
            <a:r>
              <a:rPr kumimoji="1" lang="zh-CN" altLang="en-US" dirty="0" smtClean="0"/>
              <a:t>为线程安全（默认）</a:t>
            </a:r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开发中为了性能都设置为</a:t>
            </a:r>
            <a:r>
              <a:rPr kumimoji="1" lang="en-US" altLang="zh-CN" dirty="0" err="1" smtClean="0"/>
              <a:t>nonatomic</a:t>
            </a:r>
            <a:r>
              <a:rPr kumimoji="1" lang="zh-CN" altLang="en-US" dirty="0" smtClean="0"/>
              <a:t>，线程安全问题通过其他方式解决</a:t>
            </a:r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readwrite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可读可写（默认）</a:t>
            </a:r>
          </a:p>
          <a:p>
            <a:r>
              <a:rPr kumimoji="1" lang="en-US" altLang="zh-CN" dirty="0" err="1" smtClean="0"/>
              <a:t>readonly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只读，编译器将只生成</a:t>
            </a:r>
            <a:r>
              <a:rPr kumimoji="1" lang="en-US" altLang="zh-CN" dirty="0" smtClean="0"/>
              <a:t>getter</a:t>
            </a:r>
            <a:r>
              <a:rPr kumimoji="1" lang="zh-CN" altLang="en-US" dirty="0" smtClean="0"/>
              <a:t>方法，不生成</a:t>
            </a:r>
            <a:r>
              <a:rPr kumimoji="1" lang="en-US" altLang="zh-CN" dirty="0" smtClean="0"/>
              <a:t>setter</a:t>
            </a:r>
            <a:r>
              <a:rPr kumimoji="1" lang="zh-CN" altLang="en-US" dirty="0" smtClean="0"/>
              <a:t>方法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assign </a:t>
            </a:r>
            <a:r>
              <a:rPr kumimoji="1" lang="zh-CN" altLang="en-US" dirty="0" smtClean="0"/>
              <a:t>默认关键字 非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对象类型，基本数据类型的赋值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strong </a:t>
            </a:r>
            <a:r>
              <a:rPr kumimoji="1" lang="zh-CN" altLang="en-US" dirty="0" smtClean="0"/>
              <a:t>强指针 增加一个对象的引用权限（引用计数</a:t>
            </a:r>
            <a:r>
              <a:rPr kumimoji="1" lang="en-US" altLang="zh-CN" dirty="0" smtClean="0"/>
              <a:t>+1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smtClean="0"/>
              <a:t>weak </a:t>
            </a:r>
            <a:r>
              <a:rPr kumimoji="1" lang="zh-CN" altLang="en-US" dirty="0" smtClean="0"/>
              <a:t>不会增加一个对象的引用权限，只能指向对象，不持有指向对象的所有权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非对象类型用 </a:t>
            </a:r>
            <a:r>
              <a:rPr kumimoji="1" lang="en-US" altLang="zh-CN" dirty="0" smtClean="0"/>
              <a:t>assign </a:t>
            </a:r>
            <a:r>
              <a:rPr kumimoji="1" lang="zh-CN" altLang="en-US" dirty="0" smtClean="0"/>
              <a:t>可省略</a:t>
            </a:r>
          </a:p>
          <a:p>
            <a:r>
              <a:rPr kumimoji="1" lang="zh-CN" altLang="en-US" dirty="0" smtClean="0"/>
              <a:t>对象类型用 </a:t>
            </a:r>
            <a:r>
              <a:rPr kumimoji="1" lang="en-US" altLang="zh-CN" dirty="0" smtClean="0"/>
              <a:t>retain/strong</a:t>
            </a:r>
          </a:p>
          <a:p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用 </a:t>
            </a:r>
            <a:r>
              <a:rPr kumimoji="1" lang="en-US" altLang="zh-CN" dirty="0" smtClean="0"/>
              <a:t>copy/strong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3E32-1B0F-B14E-AAF0-FEFF08F5C82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417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Main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UIApplication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3E32-1B0F-B14E-AAF0-FEFF08F5C82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7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19/5/25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实战入门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汪志成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427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MVC</a:t>
            </a:r>
            <a:endParaRPr kumimoji="1" lang="zh-CN" altLang="en-US" dirty="0"/>
          </a:p>
        </p:txBody>
      </p:sp>
      <p:pic>
        <p:nvPicPr>
          <p:cNvPr id="4" name="内容占位符 3" descr="993906-20160814212709203-2004832279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628" r="-27628"/>
          <a:stretch>
            <a:fillRect/>
          </a:stretch>
        </p:blipFill>
        <p:spPr>
          <a:xfrm>
            <a:off x="457200" y="1600199"/>
            <a:ext cx="8229600" cy="2858911"/>
          </a:xfrm>
        </p:spPr>
      </p:pic>
      <p:sp>
        <p:nvSpPr>
          <p:cNvPr id="6" name="文本框 5"/>
          <p:cNvSpPr txBox="1"/>
          <p:nvPr/>
        </p:nvSpPr>
        <p:spPr>
          <a:xfrm>
            <a:off x="1848554" y="4811890"/>
            <a:ext cx="5573889" cy="1622778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kumimoji="1" lang="en-US" altLang="zh-CN" sz="2400" dirty="0" smtClean="0"/>
              <a:t>MVC</a:t>
            </a:r>
            <a:r>
              <a:rPr kumimoji="1" lang="zh-CN" altLang="en-US" sz="2400" dirty="0" smtClean="0"/>
              <a:t>模式是</a:t>
            </a:r>
            <a:r>
              <a:rPr kumimoji="1" lang="en-US" altLang="zh-CN" sz="2400" dirty="0" err="1" smtClean="0"/>
              <a:t>iOS</a:t>
            </a:r>
            <a:r>
              <a:rPr kumimoji="1" lang="zh-CN" altLang="en-US" sz="2400" dirty="0" smtClean="0"/>
              <a:t>用的最多的一种模式，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也是非常简单和实用的一种设计模式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5388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01116" r="-201116"/>
          <a:stretch>
            <a:fillRect/>
          </a:stretch>
        </p:blipFill>
        <p:spPr>
          <a:xfrm>
            <a:off x="457200" y="0"/>
            <a:ext cx="8229600" cy="6858000"/>
          </a:xfrm>
        </p:spPr>
      </p:pic>
    </p:spTree>
    <p:extLst>
      <p:ext uri="{BB962C8B-B14F-4D97-AF65-F5344CB8AC3E}">
        <p14:creationId xmlns:p14="http://schemas.microsoft.com/office/powerpoint/2010/main" val="102040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zh-CN" dirty="0" smtClean="0"/>
              <a:t>O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#import  “”  &lt;&gt;</a:t>
            </a:r>
            <a:endParaRPr kumimoji="1" lang="en-US" altLang="zh-CN" dirty="0" smtClean="0"/>
          </a:p>
          <a:p>
            <a:r>
              <a:rPr kumimoji="1" lang="en-US" altLang="zh-CN" dirty="0" smtClean="0"/>
              <a:t>@</a:t>
            </a:r>
            <a:r>
              <a:rPr kumimoji="1" lang="en-US" altLang="zh-CN" dirty="0"/>
              <a:t>interface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@implementation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@end </a:t>
            </a:r>
          </a:p>
          <a:p>
            <a:r>
              <a:rPr kumimoji="1" lang="en-US" altLang="zh-CN" dirty="0"/>
              <a:t>@public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@protected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@private</a:t>
            </a:r>
          </a:p>
          <a:p>
            <a:r>
              <a:rPr kumimoji="1" lang="en-US" altLang="zh-CN" dirty="0"/>
              <a:t>@try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@catch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@finally  </a:t>
            </a:r>
          </a:p>
          <a:p>
            <a:r>
              <a:rPr kumimoji="1" lang="en-US" altLang="zh-CN" dirty="0"/>
              <a:t>@protocol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@optional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@required</a:t>
            </a:r>
          </a:p>
          <a:p>
            <a:r>
              <a:rPr kumimoji="1" lang="en-US" altLang="zh-CN" dirty="0"/>
              <a:t>@class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@property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@synthesize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@dynamic</a:t>
            </a:r>
          </a:p>
          <a:p>
            <a:r>
              <a:rPr kumimoji="1" lang="en-US" altLang="zh-CN" dirty="0"/>
              <a:t>self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super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id</a:t>
            </a:r>
          </a:p>
          <a:p>
            <a:r>
              <a:rPr kumimoji="1" lang="zh-CN" altLang="en-US" dirty="0" smtClean="0"/>
              <a:t>字符串也</a:t>
            </a:r>
            <a:r>
              <a:rPr kumimoji="1" lang="zh-CN" altLang="en-US" dirty="0"/>
              <a:t>是要</a:t>
            </a:r>
            <a:r>
              <a:rPr kumimoji="1" lang="en-US" altLang="zh-CN" dirty="0"/>
              <a:t>@</a:t>
            </a:r>
            <a:r>
              <a:rPr kumimoji="1" lang="zh-CN" altLang="en-US" dirty="0"/>
              <a:t>标识， </a:t>
            </a:r>
            <a:r>
              <a:rPr kumimoji="1" lang="en-US" altLang="zh-CN" dirty="0"/>
              <a:t>@”hello”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31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属性关键字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err="1" smtClean="0"/>
              <a:t>nonatomic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atomic</a:t>
            </a:r>
            <a:endParaRPr kumimoji="1" lang="zh-CN" altLang="en-US" dirty="0"/>
          </a:p>
          <a:p>
            <a:r>
              <a:rPr kumimoji="1" lang="en-US" altLang="zh-CN" dirty="0" err="1" smtClean="0"/>
              <a:t>readwrite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readonly</a:t>
            </a:r>
            <a:endParaRPr kumimoji="1" lang="zh-CN" altLang="en-US" dirty="0"/>
          </a:p>
          <a:p>
            <a:r>
              <a:rPr kumimoji="1" lang="en-US" altLang="zh-CN" dirty="0" smtClean="0"/>
              <a:t>assign</a:t>
            </a:r>
            <a:endParaRPr kumimoji="1" lang="zh-CN" altLang="en-US" dirty="0"/>
          </a:p>
          <a:p>
            <a:r>
              <a:rPr kumimoji="1" lang="en-US" altLang="zh-CN" dirty="0" smtClean="0"/>
              <a:t>strong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weak</a:t>
            </a:r>
            <a:endParaRPr kumimoji="1" lang="zh-CN" altLang="en-US" dirty="0"/>
          </a:p>
          <a:p>
            <a:r>
              <a:rPr kumimoji="1" lang="en-US" altLang="zh-CN" dirty="0" smtClean="0"/>
              <a:t>c0py</a:t>
            </a:r>
          </a:p>
          <a:p>
            <a:r>
              <a:rPr kumimoji="1" lang="en-US" altLang="zh-CN" dirty="0" smtClean="0"/>
              <a:t>__block</a:t>
            </a:r>
            <a:r>
              <a:rPr kumimoji="1" lang="zh-CN" altLang="en-US" dirty="0"/>
              <a:t>、</a:t>
            </a:r>
            <a:r>
              <a:rPr kumimoji="1" lang="en-US" altLang="zh-CN" dirty="0"/>
              <a:t>__strong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__weak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43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实战准备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苹果电脑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Xcode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11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开始实战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400" dirty="0" smtClean="0">
                <a:latin typeface="+mn-ea"/>
              </a:rPr>
              <a:t>创建一个新的项目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了解项目基本构成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了解基础框架、方法调用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添加一个</a:t>
            </a:r>
            <a:r>
              <a:rPr kumimoji="1" lang="en-US" altLang="zh-CN" sz="2400" dirty="0" smtClean="0">
                <a:latin typeface="+mn-ea"/>
              </a:rPr>
              <a:t>Label</a:t>
            </a:r>
          </a:p>
          <a:p>
            <a:r>
              <a:rPr kumimoji="1" lang="zh-CN" altLang="en-US" sz="2400" dirty="0" smtClean="0">
                <a:latin typeface="+mn-ea"/>
              </a:rPr>
              <a:t>添加一张图片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添加一个点击事件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en-US" altLang="en-US" sz="2400" dirty="0" smtClean="0">
                <a:latin typeface="华文楷体"/>
                <a:ea typeface="华文楷体"/>
                <a:cs typeface="华文楷体"/>
              </a:rPr>
              <a:t>实现一个页面跳转</a:t>
            </a:r>
          </a:p>
        </p:txBody>
      </p:sp>
    </p:spTree>
    <p:extLst>
      <p:ext uri="{BB962C8B-B14F-4D97-AF65-F5344CB8AC3E}">
        <p14:creationId xmlns:p14="http://schemas.microsoft.com/office/powerpoint/2010/main" val="3972105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6223"/>
            <a:ext cx="8229600" cy="57008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CN" altLang="en-US" sz="5400" dirty="0" smtClean="0"/>
              <a:t>谢谢观赏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8673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Objective-C</a:t>
            </a:r>
            <a:r>
              <a:rPr kumimoji="1" lang="zh-CN" altLang="en-US" dirty="0" smtClean="0"/>
              <a:t>介绍</a:t>
            </a:r>
            <a:endParaRPr kumimoji="1" lang="en-US" altLang="zh-CN" dirty="0" smtClean="0"/>
          </a:p>
          <a:p>
            <a:r>
              <a:rPr kumimoji="1" lang="zh-CN" altLang="en-US" dirty="0" smtClean="0"/>
              <a:t>入门基础准</a:t>
            </a:r>
            <a:r>
              <a:rPr kumimoji="1" lang="zh-CN" altLang="en-US" dirty="0" smtClean="0"/>
              <a:t>备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实战准备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开始实战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913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Objective-C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Objective-C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通常</a:t>
            </a:r>
            <a:r>
              <a:rPr kumimoji="1" lang="zh-CN" altLang="en-US" dirty="0" smtClean="0"/>
              <a:t>称为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是扩充</a:t>
            </a:r>
            <a:r>
              <a:rPr kumimoji="1" lang="en-US" altLang="zh-CN" dirty="0"/>
              <a:t>C</a:t>
            </a:r>
            <a:r>
              <a:rPr kumimoji="1" lang="zh-CN" altLang="en-US" dirty="0"/>
              <a:t>的面向对象编程语言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</a:t>
            </a:r>
            <a:r>
              <a:rPr kumimoji="1" lang="zh-CN" altLang="en-US" dirty="0"/>
              <a:t>言的基础上，增加了一层</a:t>
            </a:r>
            <a:r>
              <a:rPr kumimoji="1" lang="zh-CN" altLang="en-US" dirty="0" smtClean="0"/>
              <a:t>最小的面向对象语法</a:t>
            </a:r>
            <a:r>
              <a:rPr kumimoji="1" lang="zh-CN" altLang="zh-CN" dirty="0"/>
              <a:t>，</a:t>
            </a:r>
            <a:r>
              <a:rPr kumimoji="1" lang="zh-CN" altLang="en-US" dirty="0" smtClean="0"/>
              <a:t>完全兼</a:t>
            </a:r>
            <a:r>
              <a:rPr kumimoji="1" lang="zh-CN" altLang="en-US" dirty="0"/>
              <a:t>容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</a:t>
            </a:r>
            <a:r>
              <a:rPr kumimoji="1" lang="zh-CN" altLang="en-US" dirty="0" smtClean="0"/>
              <a:t>言</a:t>
            </a:r>
            <a:endParaRPr kumimoji="1" lang="en-US" altLang="zh-CN" dirty="0" smtClean="0"/>
          </a:p>
          <a:p>
            <a:r>
              <a:rPr kumimoji="1" lang="zh-CN" altLang="en-US" dirty="0" smtClean="0"/>
              <a:t>是一种动态运行时语言</a:t>
            </a:r>
            <a:endParaRPr kumimoji="1" lang="en-US" altLang="zh-CN" dirty="0" smtClean="0"/>
          </a:p>
          <a:p>
            <a:r>
              <a:rPr kumimoji="1" lang="zh-CN" altLang="en-US" dirty="0"/>
              <a:t>主要用于</a:t>
            </a:r>
            <a:r>
              <a:rPr kumimoji="1" lang="en-US" altLang="zh-CN" dirty="0" err="1"/>
              <a:t>iOS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Mac OS</a:t>
            </a:r>
            <a:r>
              <a:rPr kumimoji="1" lang="zh-CN" altLang="en-US" dirty="0"/>
              <a:t>开发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7987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入门基础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基础框架</a:t>
            </a:r>
            <a:endParaRPr kumimoji="1" lang="en-US" altLang="zh-CN" dirty="0"/>
          </a:p>
          <a:p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模式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关键字 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2807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基础框架</a:t>
            </a:r>
            <a:r>
              <a:rPr kumimoji="1" lang="en-US" altLang="zh-CN" dirty="0"/>
              <a:t>Foundation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689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 err="1" smtClean="0"/>
              <a:t>NSObject</a:t>
            </a:r>
            <a:endParaRPr kumimoji="1" lang="en-US" altLang="zh-CN" dirty="0" smtClean="0"/>
          </a:p>
          <a:p>
            <a:r>
              <a:rPr lang="en-US" altLang="zh-CN" dirty="0" err="1" smtClean="0"/>
              <a:t>NSInteger</a:t>
            </a:r>
            <a:r>
              <a:rPr lang="zh-CN" altLang="zh-CN" dirty="0" smtClean="0"/>
              <a:t>、</a:t>
            </a:r>
            <a:r>
              <a:rPr lang="en-US" altLang="zh-CN" dirty="0" err="1"/>
              <a:t>CGFloat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NSNumber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、</a:t>
            </a:r>
            <a:r>
              <a:rPr kumimoji="1" lang="en-US" altLang="zh-CN" dirty="0" err="1"/>
              <a:t>NSMutableString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NSArray</a:t>
            </a:r>
            <a:r>
              <a:rPr kumimoji="1" lang="zh-CN" altLang="zh-CN" dirty="0" smtClean="0"/>
              <a:t>、</a:t>
            </a:r>
            <a:r>
              <a:rPr kumimoji="1" lang="en-US" altLang="zh-CN" dirty="0" err="1" smtClean="0"/>
              <a:t>NSMutableArray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NSDictionary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NSMutableDictionary</a:t>
            </a:r>
            <a:endParaRPr kumimoji="1" lang="en-US" altLang="zh-CN" dirty="0" smtClean="0"/>
          </a:p>
          <a:p>
            <a:r>
              <a:rPr kumimoji="1" lang="en-US" altLang="zh-CN" dirty="0" smtClean="0"/>
              <a:t>NSURL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NSURLRequest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NSMutableURLRequest</a:t>
            </a:r>
            <a:endParaRPr kumimoji="1" lang="en-US" altLang="zh-CN" dirty="0" smtClean="0"/>
          </a:p>
          <a:p>
            <a:r>
              <a:rPr kumimoji="1" lang="en-US" altLang="zh-CN" dirty="0" err="1"/>
              <a:t>NSOperation</a:t>
            </a:r>
            <a:r>
              <a:rPr kumimoji="1" lang="zh-CN" altLang="en-US" dirty="0"/>
              <a:t>、</a:t>
            </a:r>
            <a:r>
              <a:rPr kumimoji="1" lang="en-US" altLang="zh-CN" dirty="0" err="1" smtClean="0"/>
              <a:t>NSOperationQueue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NSThread</a:t>
            </a:r>
            <a:endParaRPr kumimoji="1" lang="en-US" altLang="zh-CN" dirty="0"/>
          </a:p>
          <a:p>
            <a:r>
              <a:rPr kumimoji="1" lang="en-US" altLang="zh-CN" dirty="0" err="1" smtClean="0"/>
              <a:t>NSNotification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NSTimer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7849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5312796-4fd57f09dd3505d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7" b="-417"/>
          <a:stretch>
            <a:fillRect/>
          </a:stretch>
        </p:blipFill>
        <p:spPr>
          <a:xfrm>
            <a:off x="0" y="0"/>
            <a:ext cx="509411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5312796-2144fe25f7ec3849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" r="-150"/>
          <a:stretch/>
        </p:blipFill>
        <p:spPr>
          <a:xfrm>
            <a:off x="5235223" y="0"/>
            <a:ext cx="3908778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5231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基础框架</a:t>
            </a:r>
            <a:r>
              <a:rPr kumimoji="1" lang="en-US" altLang="zh-CN" dirty="0" err="1" smtClean="0"/>
              <a:t>UIKit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4911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 err="1"/>
              <a:t>UIColor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UIFont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UIImage</a:t>
            </a:r>
            <a:endParaRPr kumimoji="1" lang="en-US" altLang="zh-CN" dirty="0"/>
          </a:p>
          <a:p>
            <a:r>
              <a:rPr kumimoji="1" lang="en-US" altLang="zh-CN" dirty="0" err="1"/>
              <a:t>UIScreen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UIDevice</a:t>
            </a:r>
            <a:endParaRPr kumimoji="1" lang="en-US" altLang="zh-CN" dirty="0"/>
          </a:p>
          <a:p>
            <a:r>
              <a:rPr kumimoji="1" lang="en-US" altLang="zh-CN" dirty="0" err="1"/>
              <a:t>UIResponder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UIApplication</a:t>
            </a:r>
            <a:r>
              <a:rPr kumimoji="1" lang="en-US" altLang="zh-CN" dirty="0"/>
              <a:t>,</a:t>
            </a:r>
          </a:p>
          <a:p>
            <a:r>
              <a:rPr kumimoji="1" lang="en-US" altLang="zh-CN" dirty="0" err="1"/>
              <a:t>UIView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UILabel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UIImageView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UIButton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UITextField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UIWindow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UIWebView</a:t>
            </a:r>
            <a:endParaRPr kumimoji="1" lang="en-US" altLang="zh-CN" dirty="0"/>
          </a:p>
          <a:p>
            <a:r>
              <a:rPr kumimoji="1" lang="en-US" altLang="zh-CN" dirty="0" err="1"/>
              <a:t>UIScrollView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UITextView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UITableView</a:t>
            </a:r>
            <a:endParaRPr kumimoji="1" lang="en-US" altLang="zh-CN" dirty="0"/>
          </a:p>
          <a:p>
            <a:r>
              <a:rPr kumimoji="1" lang="en-US" altLang="zh-CN" dirty="0" err="1"/>
              <a:t>UIViewController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UINavigationController</a:t>
            </a:r>
            <a:endParaRPr kumimoji="1" lang="en-US" altLang="zh-CN" dirty="0"/>
          </a:p>
          <a:p>
            <a:r>
              <a:rPr kumimoji="1" lang="en-US" altLang="zh-CN" dirty="0" err="1"/>
              <a:t>UIGestureRecognizer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UILocalNotification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943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5312796-176c0ba8384d9ecb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700" r="-70700"/>
          <a:stretch>
            <a:fillRect/>
          </a:stretch>
        </p:blipFill>
        <p:spPr>
          <a:xfrm>
            <a:off x="457200" y="0"/>
            <a:ext cx="8229600" cy="6858000"/>
          </a:xfrm>
        </p:spPr>
      </p:pic>
    </p:spTree>
    <p:extLst>
      <p:ext uri="{BB962C8B-B14F-4D97-AF65-F5344CB8AC3E}">
        <p14:creationId xmlns:p14="http://schemas.microsoft.com/office/powerpoint/2010/main" val="2257245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常用的第三方框架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FMDB</a:t>
            </a:r>
          </a:p>
          <a:p>
            <a:r>
              <a:rPr lang="en-US" altLang="zh-CN" dirty="0" err="1"/>
              <a:t>S</a:t>
            </a:r>
            <a:r>
              <a:rPr kumimoji="1" lang="en-US" altLang="zh-CN" dirty="0" err="1"/>
              <a:t>DWebImage</a:t>
            </a:r>
            <a:endParaRPr kumimoji="1" lang="en-US" altLang="zh-CN" dirty="0"/>
          </a:p>
          <a:p>
            <a:r>
              <a:rPr kumimoji="1" lang="en-US" altLang="zh-CN" dirty="0" err="1"/>
              <a:t>ASIHttpRequest</a:t>
            </a:r>
            <a:endParaRPr kumimoji="1" lang="en-US" altLang="zh-CN" dirty="0"/>
          </a:p>
          <a:p>
            <a:r>
              <a:rPr kumimoji="1" lang="en-US" altLang="zh-CN" dirty="0" err="1" smtClean="0"/>
              <a:t>AFNetWrok</a:t>
            </a:r>
            <a:endParaRPr kumimoji="1" lang="en-US" altLang="zh-CN" dirty="0"/>
          </a:p>
          <a:p>
            <a:r>
              <a:rPr lang="en-US" altLang="zh-CN" dirty="0" smtClean="0"/>
              <a:t>Masonry</a:t>
            </a:r>
          </a:p>
          <a:p>
            <a:r>
              <a:rPr lang="en-US" altLang="zh-CN" dirty="0" err="1"/>
              <a:t>YYModel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442624"/>
      </p:ext>
    </p:extLst>
  </p:cSld>
  <p:clrMapOvr>
    <a:masterClrMapping/>
  </p:clrMapOvr>
</p:sld>
</file>

<file path=ppt/theme/theme1.xml><?xml version="1.0" encoding="utf-8"?>
<a:theme xmlns:a="http://schemas.openxmlformats.org/drawingml/2006/main" name="黎明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黎明.thmx</Template>
  <TotalTime>4494</TotalTime>
  <Words>628</Words>
  <Application>Microsoft Macintosh PowerPoint</Application>
  <PresentationFormat>全屏显示(4:3)</PresentationFormat>
  <Paragraphs>134</Paragraphs>
  <Slides>16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黎明</vt:lpstr>
      <vt:lpstr>iOS实战入门</vt:lpstr>
      <vt:lpstr>目录</vt:lpstr>
      <vt:lpstr>Objective-C</vt:lpstr>
      <vt:lpstr>入门基础</vt:lpstr>
      <vt:lpstr>基础框架Foundation</vt:lpstr>
      <vt:lpstr>PowerPoint 演示文稿</vt:lpstr>
      <vt:lpstr>基础框架UIKit</vt:lpstr>
      <vt:lpstr>PowerPoint 演示文稿</vt:lpstr>
      <vt:lpstr>常用的第三方框架</vt:lpstr>
      <vt:lpstr>MVC</vt:lpstr>
      <vt:lpstr>PowerPoint 演示文稿</vt:lpstr>
      <vt:lpstr>OC关键字</vt:lpstr>
      <vt:lpstr>属性关键字</vt:lpstr>
      <vt:lpstr>实战准备</vt:lpstr>
      <vt:lpstr>开始实战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iOS实战入门</dc:title>
  <dc:creator>wang</dc:creator>
  <cp:lastModifiedBy>wang</cp:lastModifiedBy>
  <cp:revision>20</cp:revision>
  <dcterms:created xsi:type="dcterms:W3CDTF">2019-05-25T12:46:13Z</dcterms:created>
  <dcterms:modified xsi:type="dcterms:W3CDTF">2019-05-28T15:40:41Z</dcterms:modified>
</cp:coreProperties>
</file>