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1" r:id="rId5"/>
    <p:sldId id="262" r:id="rId6"/>
    <p:sldId id="263" r:id="rId7"/>
    <p:sldId id="264" r:id="rId8"/>
    <p:sldId id="265" r:id="rId9"/>
    <p:sldId id="266"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60"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F1EC0-1030-4E5A-8E3B-31372C5AAB3F}"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77C4A8-1DD5-475A-9349-2A2C22E1A24C}" type="slidenum">
              <a:rPr lang="zh-CN" altLang="en-US" smtClean="0"/>
              <a:t>‹#›</a:t>
            </a:fld>
            <a:endParaRPr lang="zh-CN" altLang="en-US"/>
          </a:p>
        </p:txBody>
      </p:sp>
    </p:spTree>
    <p:extLst>
      <p:ext uri="{BB962C8B-B14F-4D97-AF65-F5344CB8AC3E}">
        <p14:creationId xmlns:p14="http://schemas.microsoft.com/office/powerpoint/2010/main" val="249491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幻灯片首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308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标题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1" y="0"/>
            <a:ext cx="9131318" cy="6858000"/>
          </a:xfrm>
          <a:prstGeom prst="rect">
            <a:avLst/>
          </a:prstGeom>
        </p:spPr>
      </p:pic>
      <p:sp>
        <p:nvSpPr>
          <p:cNvPr id="2" name="标题 1"/>
          <p:cNvSpPr>
            <a:spLocks noGrp="1"/>
          </p:cNvSpPr>
          <p:nvPr>
            <p:ph type="title" hasCustomPrompt="1"/>
          </p:nvPr>
        </p:nvSpPr>
        <p:spPr>
          <a:xfrm>
            <a:off x="457200" y="2420888"/>
            <a:ext cx="8229600" cy="1143000"/>
          </a:xfrm>
          <a:prstGeom prst="rect">
            <a:avLst/>
          </a:prstGeom>
        </p:spPr>
        <p:txBody>
          <a:bodyPr>
            <a:normAutofit/>
          </a:bodyPr>
          <a:lstStyle>
            <a:lvl1pPr>
              <a:defRPr sz="4800">
                <a:latin typeface="黑体" panose="02010609060101010101" pitchFamily="49" charset="-122"/>
                <a:ea typeface="黑体" panose="02010609060101010101" pitchFamily="49" charset="-122"/>
                <a:cs typeface="Aharoni" panose="02010803020104030203" pitchFamily="2" charset="-79"/>
              </a:defRPr>
            </a:lvl1pPr>
          </a:lstStyle>
          <a:p>
            <a:r>
              <a:rPr lang="en-US" altLang="zh-CN" dirty="0" smtClean="0"/>
              <a:t>PPT</a:t>
            </a:r>
            <a:r>
              <a:rPr lang="zh-CN" altLang="en-US" dirty="0" smtClean="0"/>
              <a:t>大标题输入处</a:t>
            </a:r>
            <a:endParaRPr lang="zh-CN" altLang="en-US" dirty="0"/>
          </a:p>
        </p:txBody>
      </p:sp>
      <p:sp>
        <p:nvSpPr>
          <p:cNvPr id="9" name="文本占位符 8"/>
          <p:cNvSpPr>
            <a:spLocks noGrp="1"/>
          </p:cNvSpPr>
          <p:nvPr>
            <p:ph type="body" sz="quarter" idx="10" hasCustomPrompt="1"/>
          </p:nvPr>
        </p:nvSpPr>
        <p:spPr>
          <a:xfrm>
            <a:off x="5292080" y="4797152"/>
            <a:ext cx="2303612" cy="431527"/>
          </a:xfrm>
          <a:prstGeom prst="rect">
            <a:avLst/>
          </a:prstGeom>
        </p:spPr>
        <p:txBody>
          <a:bodyPr/>
          <a:lstStyle>
            <a:lvl1pPr marL="0" indent="0">
              <a:buNone/>
              <a:defRPr sz="1800">
                <a:latin typeface="黑体" panose="02010609060101010101" pitchFamily="49" charset="-122"/>
                <a:ea typeface="黑体" panose="02010609060101010101" pitchFamily="49" charset="-122"/>
              </a:defRPr>
            </a:lvl1pPr>
          </a:lstStyle>
          <a:p>
            <a:pPr lvl="0"/>
            <a:r>
              <a:rPr lang="zh-CN" altLang="en-US" dirty="0" smtClean="0"/>
              <a:t>作者：</a:t>
            </a:r>
            <a:endParaRPr lang="zh-CN" altLang="en-US" dirty="0"/>
          </a:p>
        </p:txBody>
      </p:sp>
      <p:sp>
        <p:nvSpPr>
          <p:cNvPr id="11" name="文本占位符 10"/>
          <p:cNvSpPr>
            <a:spLocks noGrp="1"/>
          </p:cNvSpPr>
          <p:nvPr>
            <p:ph type="body" sz="quarter" idx="11" hasCustomPrompt="1"/>
          </p:nvPr>
        </p:nvSpPr>
        <p:spPr>
          <a:xfrm>
            <a:off x="5292080" y="5373216"/>
            <a:ext cx="2304255" cy="432717"/>
          </a:xfrm>
          <a:prstGeom prst="rect">
            <a:avLst/>
          </a:prstGeom>
        </p:spPr>
        <p:txBody>
          <a:bodyPr>
            <a:normAutofit/>
          </a:bodyPr>
          <a:lstStyle>
            <a:lvl1pPr marL="0" indent="0">
              <a:buNone/>
              <a:defRPr lang="zh-CN" altLang="en-US" sz="1800" kern="1200" dirty="0">
                <a:solidFill>
                  <a:schemeClr val="tx1"/>
                </a:solidFill>
                <a:latin typeface="黑体" panose="02010609060101010101" pitchFamily="49" charset="-122"/>
                <a:ea typeface="黑体" panose="02010609060101010101" pitchFamily="49" charset="-122"/>
                <a:cs typeface="+mn-cs"/>
              </a:defRPr>
            </a:lvl1pPr>
          </a:lstStyle>
          <a:p>
            <a:pPr marL="0" lvl="0" indent="0" algn="l" defTabSz="914400" rtl="0" eaLnBrk="1" latinLnBrk="0" hangingPunct="1">
              <a:spcBef>
                <a:spcPct val="20000"/>
              </a:spcBef>
              <a:buFont typeface="Arial" panose="020B0604020202020204" pitchFamily="34" charset="0"/>
              <a:buNone/>
            </a:pPr>
            <a:r>
              <a:rPr lang="zh-CN" altLang="en-US" dirty="0" smtClean="0"/>
              <a:t>日期：</a:t>
            </a:r>
            <a:endParaRPr lang="zh-CN" altLang="en-US" dirty="0"/>
          </a:p>
        </p:txBody>
      </p:sp>
    </p:spTree>
    <p:extLst>
      <p:ext uri="{BB962C8B-B14F-4D97-AF65-F5344CB8AC3E}">
        <p14:creationId xmlns:p14="http://schemas.microsoft.com/office/powerpoint/2010/main" val="3513667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 Box 3"/>
          <p:cNvSpPr txBox="1">
            <a:spLocks noChangeArrowheads="1"/>
          </p:cNvSpPr>
          <p:nvPr userDrawn="1"/>
        </p:nvSpPr>
        <p:spPr bwMode="auto">
          <a:xfrm>
            <a:off x="193675" y="131763"/>
            <a:ext cx="360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a:solidFill>
                  <a:schemeClr val="bg1"/>
                </a:solidFill>
              </a:rPr>
              <a:t>集大成    共分享</a:t>
            </a:r>
          </a:p>
        </p:txBody>
      </p:sp>
      <p:sp>
        <p:nvSpPr>
          <p:cNvPr id="8" name="Text Box 4"/>
          <p:cNvSpPr txBox="1">
            <a:spLocks noChangeArrowheads="1"/>
          </p:cNvSpPr>
          <p:nvPr userDrawn="1"/>
        </p:nvSpPr>
        <p:spPr bwMode="auto">
          <a:xfrm>
            <a:off x="549275" y="1060450"/>
            <a:ext cx="438276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defRPr/>
            </a:pPr>
            <a:r>
              <a:rPr lang="zh-CN" altLang="en-US" sz="4800" dirty="0" smtClean="0">
                <a:latin typeface="+mj-lt"/>
                <a:cs typeface="Aharoni" pitchFamily="2" charset="-79"/>
              </a:rPr>
              <a:t>CONTENTS  </a:t>
            </a:r>
            <a:r>
              <a:rPr lang="zh-CN" altLang="en-US" sz="1800" dirty="0" smtClean="0">
                <a:latin typeface="黑体" panose="02010609060101010101" pitchFamily="49" charset="-122"/>
                <a:ea typeface="黑体" panose="02010609060101010101" pitchFamily="49" charset="-122"/>
                <a:cs typeface="Aharoni" pitchFamily="2" charset="-79"/>
              </a:rPr>
              <a:t>目录</a:t>
            </a:r>
          </a:p>
        </p:txBody>
      </p:sp>
    </p:spTree>
    <p:extLst>
      <p:ext uri="{BB962C8B-B14F-4D97-AF65-F5344CB8AC3E}">
        <p14:creationId xmlns:p14="http://schemas.microsoft.com/office/powerpoint/2010/main" val="15848786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内容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 Box 3"/>
          <p:cNvSpPr txBox="1">
            <a:spLocks noChangeArrowheads="1"/>
          </p:cNvSpPr>
          <p:nvPr userDrawn="1"/>
        </p:nvSpPr>
        <p:spPr bwMode="auto">
          <a:xfrm>
            <a:off x="193675" y="131763"/>
            <a:ext cx="360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a:solidFill>
                  <a:schemeClr val="bg1"/>
                </a:solidFill>
              </a:rPr>
              <a:t>集大成    共分享</a:t>
            </a:r>
          </a:p>
        </p:txBody>
      </p:sp>
    </p:spTree>
    <p:extLst>
      <p:ext uri="{BB962C8B-B14F-4D97-AF65-F5344CB8AC3E}">
        <p14:creationId xmlns:p14="http://schemas.microsoft.com/office/powerpoint/2010/main" val="27376660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尾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64069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988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visualsvn.com/download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32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27852"/>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smtClean="0">
                <a:latin typeface="+mn-ea"/>
                <a:ea typeface="+mn-ea"/>
              </a:rPr>
              <a:t>3.2 SVN</a:t>
            </a:r>
            <a:r>
              <a:rPr lang="zh-CN" altLang="en-US" b="1" smtClean="0">
                <a:latin typeface="+mn-ea"/>
                <a:ea typeface="+mn-ea"/>
              </a:rPr>
              <a:t>服务器软件</a:t>
            </a:r>
          </a:p>
        </p:txBody>
      </p:sp>
      <p:sp>
        <p:nvSpPr>
          <p:cNvPr id="7" name="Rectangle 3"/>
          <p:cNvSpPr txBox="1">
            <a:spLocks noChangeArrowheads="1"/>
          </p:cNvSpPr>
          <p:nvPr/>
        </p:nvSpPr>
        <p:spPr>
          <a:xfrm>
            <a:off x="457200" y="1600200"/>
            <a:ext cx="8291513" cy="5257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zh-CN" sz="2800" b="1" dirty="0" smtClean="0">
                <a:latin typeface="+mn-ea"/>
              </a:rPr>
              <a:t>Windows</a:t>
            </a:r>
            <a:r>
              <a:rPr lang="zh-CN" altLang="en-US" sz="2800" b="1" dirty="0" smtClean="0">
                <a:latin typeface="+mn-ea"/>
              </a:rPr>
              <a:t>环境下常用的两种</a:t>
            </a:r>
          </a:p>
          <a:p>
            <a:pPr lvl="1">
              <a:lnSpc>
                <a:spcPct val="80000"/>
              </a:lnSpc>
            </a:pPr>
            <a:r>
              <a:rPr lang="en-US" altLang="zh-CN" sz="2400" b="1" dirty="0" smtClean="0">
                <a:latin typeface="+mn-ea"/>
              </a:rPr>
              <a:t>Subversion</a:t>
            </a:r>
          </a:p>
          <a:p>
            <a:pPr lvl="1">
              <a:lnSpc>
                <a:spcPct val="80000"/>
              </a:lnSpc>
            </a:pPr>
            <a:r>
              <a:rPr lang="en-US" altLang="zh-CN" sz="2400" b="1" dirty="0" err="1" smtClean="0">
                <a:latin typeface="+mn-ea"/>
              </a:rPr>
              <a:t>VisualSVN</a:t>
            </a:r>
            <a:r>
              <a:rPr lang="en-US" altLang="zh-CN" sz="2400" b="1" dirty="0" smtClean="0">
                <a:latin typeface="+mn-ea"/>
              </a:rPr>
              <a:t> Server</a:t>
            </a:r>
          </a:p>
          <a:p>
            <a:pPr lvl="1">
              <a:lnSpc>
                <a:spcPct val="80000"/>
              </a:lnSpc>
              <a:buFontTx/>
              <a:buNone/>
            </a:pPr>
            <a:endParaRPr lang="en-US" altLang="zh-CN" sz="2400" b="1" dirty="0" smtClean="0">
              <a:latin typeface="+mn-ea"/>
            </a:endParaRPr>
          </a:p>
          <a:p>
            <a:pPr>
              <a:lnSpc>
                <a:spcPct val="80000"/>
              </a:lnSpc>
            </a:pPr>
            <a:r>
              <a:rPr lang="en-US" altLang="zh-CN" sz="2800" dirty="0" err="1" smtClean="0">
                <a:latin typeface="+mn-ea"/>
              </a:rPr>
              <a:t>VisualSVN</a:t>
            </a:r>
            <a:r>
              <a:rPr lang="en-US" altLang="zh-CN" sz="2800" dirty="0" smtClean="0">
                <a:latin typeface="+mn-ea"/>
              </a:rPr>
              <a:t> Server</a:t>
            </a:r>
            <a:r>
              <a:rPr lang="zh-CN" altLang="en-US" sz="2800" dirty="0" smtClean="0">
                <a:latin typeface="+mn-ea"/>
              </a:rPr>
              <a:t>集成了</a:t>
            </a:r>
            <a:r>
              <a:rPr lang="en-US" altLang="zh-CN" sz="2800" dirty="0" smtClean="0">
                <a:latin typeface="+mn-ea"/>
              </a:rPr>
              <a:t>Subversion</a:t>
            </a:r>
            <a:r>
              <a:rPr lang="zh-CN" altLang="en-US" sz="2800" dirty="0" smtClean="0">
                <a:latin typeface="+mn-ea"/>
              </a:rPr>
              <a:t>和</a:t>
            </a:r>
            <a:r>
              <a:rPr lang="en-US" altLang="zh-CN" sz="2800" dirty="0" smtClean="0">
                <a:latin typeface="+mn-ea"/>
              </a:rPr>
              <a:t>Apache</a:t>
            </a:r>
            <a:r>
              <a:rPr lang="zh-CN" altLang="en-US" sz="2800" dirty="0" smtClean="0">
                <a:latin typeface="+mn-ea"/>
              </a:rPr>
              <a:t>；</a:t>
            </a:r>
          </a:p>
          <a:p>
            <a:pPr>
              <a:lnSpc>
                <a:spcPct val="80000"/>
              </a:lnSpc>
            </a:pPr>
            <a:r>
              <a:rPr lang="zh-CN" altLang="en-US" sz="2800" dirty="0" smtClean="0">
                <a:latin typeface="+mn-ea"/>
              </a:rPr>
              <a:t>封装</a:t>
            </a:r>
            <a:r>
              <a:rPr lang="en-US" altLang="zh-CN" sz="2800" dirty="0" smtClean="0">
                <a:latin typeface="+mn-ea"/>
              </a:rPr>
              <a:t>SVN Server</a:t>
            </a:r>
            <a:r>
              <a:rPr lang="zh-CN" altLang="en-US" sz="2800" dirty="0" smtClean="0">
                <a:latin typeface="+mn-ea"/>
              </a:rPr>
              <a:t>为</a:t>
            </a:r>
            <a:r>
              <a:rPr lang="en-US" altLang="zh-CN" sz="2800" dirty="0" err="1" smtClean="0">
                <a:latin typeface="+mn-ea"/>
              </a:rPr>
              <a:t>windws</a:t>
            </a:r>
            <a:r>
              <a:rPr lang="en-US" altLang="zh-CN" sz="2800" dirty="0" smtClean="0">
                <a:latin typeface="+mn-ea"/>
              </a:rPr>
              <a:t> service</a:t>
            </a:r>
            <a:r>
              <a:rPr lang="zh-CN" altLang="en-US" sz="2800" dirty="0" smtClean="0">
                <a:latin typeface="+mn-ea"/>
              </a:rPr>
              <a:t>，并随机器自动启动；</a:t>
            </a:r>
          </a:p>
          <a:p>
            <a:pPr>
              <a:lnSpc>
                <a:spcPct val="80000"/>
              </a:lnSpc>
            </a:pPr>
            <a:r>
              <a:rPr lang="zh-CN" altLang="en-US" sz="2800" dirty="0" smtClean="0">
                <a:latin typeface="+mn-ea"/>
              </a:rPr>
              <a:t>图像化配置</a:t>
            </a:r>
            <a:r>
              <a:rPr lang="en-US" altLang="zh-CN" sz="2800" dirty="0" smtClean="0">
                <a:latin typeface="+mn-ea"/>
              </a:rPr>
              <a:t>Apache</a:t>
            </a:r>
            <a:r>
              <a:rPr lang="zh-CN" altLang="en-US" sz="2800" dirty="0" smtClean="0">
                <a:latin typeface="+mn-ea"/>
              </a:rPr>
              <a:t>服务器，指定认证方式、访问端口等简单操作；</a:t>
            </a:r>
          </a:p>
          <a:p>
            <a:pPr>
              <a:lnSpc>
                <a:spcPct val="80000"/>
              </a:lnSpc>
            </a:pPr>
            <a:r>
              <a:rPr lang="zh-CN" altLang="en-US" sz="2800" dirty="0" smtClean="0">
                <a:latin typeface="+mn-ea"/>
              </a:rPr>
              <a:t>图像界面配置用户权限等。</a:t>
            </a:r>
          </a:p>
          <a:p>
            <a:pPr>
              <a:lnSpc>
                <a:spcPct val="80000"/>
              </a:lnSpc>
              <a:buFontTx/>
              <a:buNone/>
            </a:pPr>
            <a:endParaRPr lang="zh-CN" altLang="en-US" sz="2800" dirty="0" smtClean="0">
              <a:latin typeface="+mn-ea"/>
            </a:endParaRPr>
          </a:p>
          <a:p>
            <a:pPr>
              <a:lnSpc>
                <a:spcPct val="80000"/>
              </a:lnSpc>
            </a:pPr>
            <a:r>
              <a:rPr lang="zh-CN" altLang="en-US" sz="2800" dirty="0" smtClean="0">
                <a:latin typeface="+mn-ea"/>
              </a:rPr>
              <a:t>本讲详细介绍</a:t>
            </a:r>
            <a:r>
              <a:rPr lang="en-US" altLang="zh-CN" sz="2800" dirty="0" err="1" smtClean="0">
                <a:latin typeface="+mn-ea"/>
              </a:rPr>
              <a:t>VisualSVN</a:t>
            </a:r>
            <a:r>
              <a:rPr lang="en-US" altLang="zh-CN" sz="2800" dirty="0" smtClean="0">
                <a:latin typeface="+mn-ea"/>
              </a:rPr>
              <a:t> Server</a:t>
            </a:r>
            <a:r>
              <a:rPr lang="zh-CN" altLang="en-US" sz="2800" dirty="0" smtClean="0">
                <a:latin typeface="+mn-ea"/>
              </a:rPr>
              <a:t>作为</a:t>
            </a:r>
            <a:r>
              <a:rPr lang="en-US" altLang="zh-CN" sz="2800" dirty="0" smtClean="0">
                <a:latin typeface="+mn-ea"/>
              </a:rPr>
              <a:t>SVN</a:t>
            </a:r>
            <a:r>
              <a:rPr lang="zh-CN" altLang="en-US" sz="2800" dirty="0" smtClean="0">
                <a:latin typeface="+mn-ea"/>
              </a:rPr>
              <a:t>服务器端软件</a:t>
            </a:r>
            <a:endParaRPr lang="zh-CN" altLang="en-US" sz="2800" b="1" dirty="0" smtClean="0">
              <a:latin typeface="+mn-ea"/>
            </a:endParaRPr>
          </a:p>
        </p:txBody>
      </p:sp>
    </p:spTree>
    <p:extLst>
      <p:ext uri="{BB962C8B-B14F-4D97-AF65-F5344CB8AC3E}">
        <p14:creationId xmlns:p14="http://schemas.microsoft.com/office/powerpoint/2010/main" val="1594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3.2.1 </a:t>
            </a:r>
            <a:r>
              <a:rPr lang="zh-CN" altLang="en-US" dirty="0" smtClean="0">
                <a:latin typeface="+mn-ea"/>
                <a:ea typeface="+mn-ea"/>
              </a:rPr>
              <a:t>下载</a:t>
            </a:r>
            <a:r>
              <a:rPr lang="en-US" altLang="zh-CN" dirty="0" smtClean="0">
                <a:latin typeface="+mn-ea"/>
                <a:ea typeface="+mn-ea"/>
              </a:rPr>
              <a:t>Subversion</a:t>
            </a:r>
            <a:r>
              <a:rPr lang="zh-CN" altLang="en-US" dirty="0" smtClean="0">
                <a:latin typeface="+mn-ea"/>
                <a:ea typeface="+mn-ea"/>
              </a:rPr>
              <a:t>服务器</a:t>
            </a:r>
          </a:p>
        </p:txBody>
      </p:sp>
      <p:sp>
        <p:nvSpPr>
          <p:cNvPr id="5"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dirty="0" err="1" smtClean="0">
                <a:latin typeface="+mn-ea"/>
              </a:rPr>
              <a:t>VisualSVN</a:t>
            </a:r>
            <a:endParaRPr lang="en-US" altLang="zh-CN" dirty="0" smtClean="0">
              <a:latin typeface="+mn-ea"/>
            </a:endParaRPr>
          </a:p>
          <a:p>
            <a:r>
              <a:rPr lang="en-US" altLang="zh-CN" dirty="0" smtClean="0">
                <a:latin typeface="+mn-ea"/>
                <a:hlinkClick r:id="rId2"/>
              </a:rPr>
              <a:t>http://www.visualsvn.com/downloads/</a:t>
            </a:r>
            <a:endParaRPr lang="en-US" altLang="zh-CN" dirty="0" smtClean="0">
              <a:latin typeface="+mn-ea"/>
            </a:endParaRPr>
          </a:p>
          <a:p>
            <a:r>
              <a:rPr lang="en-US" altLang="zh-CN" dirty="0" smtClean="0">
                <a:latin typeface="+mn-ea"/>
              </a:rPr>
              <a:t>http://www.visualsvn.com/server/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839" t="20444" r="19583" b="15907"/>
          <a:stretch/>
        </p:blipFill>
        <p:spPr bwMode="auto">
          <a:xfrm>
            <a:off x="457200" y="3284984"/>
            <a:ext cx="4546848" cy="304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074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3.2.2 </a:t>
            </a:r>
            <a:r>
              <a:rPr lang="zh-CN" altLang="en-US" dirty="0" smtClean="0"/>
              <a:t>安装</a:t>
            </a:r>
            <a:r>
              <a:rPr lang="en-US" altLang="zh-CN" dirty="0" err="1" smtClean="0"/>
              <a:t>VisualSVN</a:t>
            </a:r>
            <a:endParaRPr lang="zh-CN"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61" y="1417638"/>
            <a:ext cx="48482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7" y="2420888"/>
            <a:ext cx="48482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a:t>3.2.3 </a:t>
            </a:r>
            <a:r>
              <a:rPr lang="zh-CN" altLang="en-US" dirty="0"/>
              <a:t>启动可视服务器管理器</a:t>
            </a:r>
            <a:endParaRPr lang="zh-CN" alt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6374407" cy="481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452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635954"/>
            <a:ext cx="8507288"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latin typeface="+mn-ea"/>
                <a:ea typeface="+mn-ea"/>
              </a:rPr>
              <a:t>3.2.4 Trunk</a:t>
            </a:r>
            <a:r>
              <a:rPr lang="zh-CN" altLang="en-US" sz="4000" dirty="0" smtClean="0">
                <a:latin typeface="+mn-ea"/>
                <a:ea typeface="+mn-ea"/>
              </a:rPr>
              <a:t>、</a:t>
            </a:r>
            <a:r>
              <a:rPr lang="en-US" altLang="zh-CN" sz="4000" dirty="0" smtClean="0">
                <a:latin typeface="+mn-ea"/>
                <a:ea typeface="+mn-ea"/>
              </a:rPr>
              <a:t>Tranches</a:t>
            </a:r>
            <a:r>
              <a:rPr lang="zh-CN" altLang="en-US" sz="4000" dirty="0" smtClean="0">
                <a:latin typeface="+mn-ea"/>
                <a:ea typeface="+mn-ea"/>
              </a:rPr>
              <a:t>、</a:t>
            </a:r>
            <a:r>
              <a:rPr lang="en-US" altLang="zh-CN" sz="4000" dirty="0" smtClean="0">
                <a:latin typeface="+mn-ea"/>
                <a:ea typeface="+mn-ea"/>
              </a:rPr>
              <a:t>Tags</a:t>
            </a:r>
            <a:endParaRPr lang="zh-CN" altLang="en-US" sz="4000" dirty="0" smtClean="0">
              <a:latin typeface="+mn-ea"/>
              <a:ea typeface="+mn-ea"/>
            </a:endParaRPr>
          </a:p>
        </p:txBody>
      </p:sp>
      <p:sp>
        <p:nvSpPr>
          <p:cNvPr id="6" name="Rectangle 3"/>
          <p:cNvSpPr txBox="1">
            <a:spLocks noChangeArrowheads="1"/>
          </p:cNvSpPr>
          <p:nvPr/>
        </p:nvSpPr>
        <p:spPr>
          <a:xfrm>
            <a:off x="395288" y="1844675"/>
            <a:ext cx="8229600" cy="50133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zh-CN" sz="2400" b="1" smtClean="0">
                <a:solidFill>
                  <a:srgbClr val="CC3300"/>
                </a:solidFill>
                <a:latin typeface="+mn-ea"/>
              </a:rPr>
              <a:t>Trunk</a:t>
            </a:r>
            <a:r>
              <a:rPr lang="zh-CN" altLang="en-US" sz="2400" b="1" smtClean="0">
                <a:solidFill>
                  <a:srgbClr val="CC3300"/>
                </a:solidFill>
                <a:latin typeface="+mn-ea"/>
              </a:rPr>
              <a:t>、</a:t>
            </a:r>
            <a:r>
              <a:rPr lang="en-US" altLang="zh-CN" sz="2400" b="1" smtClean="0">
                <a:solidFill>
                  <a:srgbClr val="CC3300"/>
                </a:solidFill>
                <a:latin typeface="+mn-ea"/>
              </a:rPr>
              <a:t>Tranches</a:t>
            </a:r>
            <a:r>
              <a:rPr lang="zh-CN" altLang="en-US" sz="2400" b="1" smtClean="0">
                <a:solidFill>
                  <a:srgbClr val="CC3300"/>
                </a:solidFill>
                <a:latin typeface="+mn-ea"/>
              </a:rPr>
              <a:t>、</a:t>
            </a:r>
            <a:r>
              <a:rPr lang="en-US" altLang="zh-CN" sz="2400" b="1" smtClean="0">
                <a:solidFill>
                  <a:srgbClr val="CC3300"/>
                </a:solidFill>
                <a:latin typeface="+mn-ea"/>
              </a:rPr>
              <a:t>Tags</a:t>
            </a:r>
            <a:r>
              <a:rPr lang="zh-CN" altLang="en-US" sz="2400" smtClean="0">
                <a:latin typeface="+mn-ea"/>
              </a:rPr>
              <a:t>只是便于用户区分不同类型版本的三个存放目录，为可选项。</a:t>
            </a:r>
          </a:p>
          <a:p>
            <a:pPr>
              <a:lnSpc>
                <a:spcPct val="80000"/>
              </a:lnSpc>
            </a:pPr>
            <a:r>
              <a:rPr lang="en-US" altLang="zh-CN" sz="2400" b="1" smtClean="0">
                <a:solidFill>
                  <a:srgbClr val="CC3300"/>
                </a:solidFill>
                <a:latin typeface="+mn-ea"/>
              </a:rPr>
              <a:t>Trunk</a:t>
            </a:r>
            <a:r>
              <a:rPr lang="zh-CN" altLang="en-US" sz="2400" smtClean="0">
                <a:latin typeface="+mn-ea"/>
              </a:rPr>
              <a:t>为主流版本容器，用于存放该项目的主版本，通常一个项目对应一个主版本。</a:t>
            </a:r>
          </a:p>
          <a:p>
            <a:pPr>
              <a:lnSpc>
                <a:spcPct val="80000"/>
              </a:lnSpc>
            </a:pPr>
            <a:r>
              <a:rPr lang="en-US" altLang="zh-CN" sz="2400" b="1" smtClean="0">
                <a:solidFill>
                  <a:srgbClr val="CC3300"/>
                </a:solidFill>
                <a:latin typeface="+mn-ea"/>
              </a:rPr>
              <a:t>Branches</a:t>
            </a:r>
            <a:r>
              <a:rPr lang="zh-CN" altLang="en-US" sz="2400" smtClean="0">
                <a:latin typeface="+mn-ea"/>
              </a:rPr>
              <a:t>为分支版本容器，用于存放该项目的分支版本。</a:t>
            </a:r>
          </a:p>
          <a:p>
            <a:pPr>
              <a:lnSpc>
                <a:spcPct val="80000"/>
              </a:lnSpc>
              <a:buFontTx/>
              <a:buNone/>
            </a:pPr>
            <a:endParaRPr lang="zh-CN" altLang="en-US" sz="2400" smtClean="0">
              <a:latin typeface="+mn-ea"/>
            </a:endParaRPr>
          </a:p>
          <a:p>
            <a:pPr>
              <a:lnSpc>
                <a:spcPct val="80000"/>
              </a:lnSpc>
              <a:buFontTx/>
              <a:buNone/>
            </a:pPr>
            <a:r>
              <a:rPr lang="zh-CN" altLang="en-US" sz="2400" smtClean="0">
                <a:latin typeface="+mn-ea"/>
              </a:rPr>
              <a:t>     在项目开发过程中，经常要开发许多新功能，在开发这些新功能时，常会带来编译错误与</a:t>
            </a:r>
            <a:r>
              <a:rPr lang="en-US" altLang="zh-CN" sz="2400" smtClean="0">
                <a:latin typeface="+mn-ea"/>
              </a:rPr>
              <a:t>bug</a:t>
            </a:r>
            <a:r>
              <a:rPr lang="zh-CN" altLang="en-US" sz="2400" smtClean="0">
                <a:latin typeface="+mn-ea"/>
              </a:rPr>
              <a:t>，影响原有程序的正常执行。因此，</a:t>
            </a:r>
            <a:r>
              <a:rPr lang="en-US" altLang="zh-CN" sz="2400" smtClean="0">
                <a:latin typeface="+mn-ea"/>
              </a:rPr>
              <a:t>SVN</a:t>
            </a:r>
            <a:r>
              <a:rPr lang="zh-CN" altLang="en-US" sz="2400" smtClean="0">
                <a:latin typeface="+mn-ea"/>
              </a:rPr>
              <a:t>为开发这些新功能专门设有</a:t>
            </a:r>
            <a:r>
              <a:rPr lang="en-US" altLang="zh-CN" sz="2400" smtClean="0">
                <a:latin typeface="+mn-ea"/>
              </a:rPr>
              <a:t>Branches</a:t>
            </a:r>
            <a:r>
              <a:rPr lang="zh-CN" altLang="en-US" sz="2400" smtClean="0">
                <a:latin typeface="+mn-ea"/>
              </a:rPr>
              <a:t>存放目录，在新功能足够稳定的情况下，把这些版本融合到主流版本中。</a:t>
            </a:r>
          </a:p>
          <a:p>
            <a:pPr>
              <a:lnSpc>
                <a:spcPct val="80000"/>
              </a:lnSpc>
            </a:pPr>
            <a:r>
              <a:rPr lang="en-US" altLang="zh-CN" sz="2400" b="1" smtClean="0">
                <a:solidFill>
                  <a:srgbClr val="CC3300"/>
                </a:solidFill>
                <a:latin typeface="+mn-ea"/>
              </a:rPr>
              <a:t>Tags</a:t>
            </a:r>
            <a:r>
              <a:rPr lang="zh-CN" altLang="en-US" sz="2400" smtClean="0">
                <a:latin typeface="+mn-ea"/>
              </a:rPr>
              <a:t>为特殊版本容器，每阶段保存一个版本，作为该软件的里程碑，比如发行版，方便你日后对各发行版</a:t>
            </a:r>
            <a:r>
              <a:rPr lang="en-US" altLang="zh-CN" sz="2400" smtClean="0">
                <a:latin typeface="+mn-ea"/>
              </a:rPr>
              <a:t>bug</a:t>
            </a:r>
            <a:r>
              <a:rPr lang="zh-CN" altLang="en-US" sz="2400" smtClean="0">
                <a:latin typeface="+mn-ea"/>
              </a:rPr>
              <a:t>的修改。</a:t>
            </a:r>
          </a:p>
        </p:txBody>
      </p:sp>
    </p:spTree>
    <p:extLst>
      <p:ext uri="{BB962C8B-B14F-4D97-AF65-F5344CB8AC3E}">
        <p14:creationId xmlns:p14="http://schemas.microsoft.com/office/powerpoint/2010/main" val="3498315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663687"/>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3.2.4 </a:t>
            </a:r>
            <a:r>
              <a:rPr lang="zh-CN" altLang="en-US" dirty="0" smtClean="0"/>
              <a:t>配置可视服务器管理器</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6199"/>
            <a:ext cx="5364163"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08" y="2927499"/>
            <a:ext cx="52482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020" y="3719661"/>
            <a:ext cx="52387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59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4. SVN</a:t>
            </a:r>
            <a:r>
              <a:rPr lang="zh-CN" altLang="en-US" dirty="0" smtClean="0">
                <a:latin typeface="+mn-ea"/>
                <a:ea typeface="+mn-ea"/>
              </a:rPr>
              <a:t>客户端</a:t>
            </a:r>
          </a:p>
        </p:txBody>
      </p:sp>
      <p:sp>
        <p:nvSpPr>
          <p:cNvPr id="10" name="Rectangle 3"/>
          <p:cNvSpPr txBox="1">
            <a:spLocks noChangeArrowheads="1"/>
          </p:cNvSpPr>
          <p:nvPr/>
        </p:nvSpPr>
        <p:spPr>
          <a:xfrm>
            <a:off x="500063" y="17145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a:buFontTx/>
              <a:buAutoNum type="arabicPeriod"/>
            </a:pPr>
            <a:r>
              <a:rPr lang="en-US" altLang="zh-CN" dirty="0" smtClean="0">
                <a:latin typeface="+mn-ea"/>
              </a:rPr>
              <a:t>SVN</a:t>
            </a:r>
            <a:r>
              <a:rPr lang="zh-CN" altLang="en-US" dirty="0" smtClean="0">
                <a:latin typeface="+mn-ea"/>
              </a:rPr>
              <a:t>客户端概述</a:t>
            </a:r>
          </a:p>
          <a:p>
            <a:pPr marL="609600" indent="-609600">
              <a:buFontTx/>
              <a:buAutoNum type="arabicPeriod"/>
            </a:pPr>
            <a:r>
              <a:rPr lang="en-US" altLang="zh-CN" dirty="0" smtClean="0">
                <a:latin typeface="+mn-ea"/>
              </a:rPr>
              <a:t>SVN</a:t>
            </a:r>
            <a:r>
              <a:rPr lang="zh-CN" altLang="en-US" dirty="0" smtClean="0">
                <a:latin typeface="+mn-ea"/>
              </a:rPr>
              <a:t>客户端的安装</a:t>
            </a:r>
          </a:p>
          <a:p>
            <a:pPr marL="609600" indent="-609600">
              <a:buFontTx/>
              <a:buAutoNum type="arabicPeriod"/>
            </a:pPr>
            <a:r>
              <a:rPr lang="en-US" altLang="zh-CN" dirty="0" smtClean="0">
                <a:latin typeface="+mn-ea"/>
              </a:rPr>
              <a:t>SVN</a:t>
            </a:r>
            <a:r>
              <a:rPr lang="zh-CN" altLang="en-US" dirty="0" smtClean="0">
                <a:latin typeface="+mn-ea"/>
              </a:rPr>
              <a:t>客户端的使用</a:t>
            </a:r>
          </a:p>
        </p:txBody>
      </p:sp>
    </p:spTree>
    <p:extLst>
      <p:ext uri="{BB962C8B-B14F-4D97-AF65-F5344CB8AC3E}">
        <p14:creationId xmlns:p14="http://schemas.microsoft.com/office/powerpoint/2010/main" val="2650211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692696"/>
            <a:ext cx="8229600" cy="4503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t>4.1 SVN</a:t>
            </a:r>
            <a:r>
              <a:rPr lang="zh-CN" altLang="en-US" b="1" dirty="0" smtClean="0"/>
              <a:t>客户端类型</a:t>
            </a:r>
          </a:p>
        </p:txBody>
      </p:sp>
      <p:sp>
        <p:nvSpPr>
          <p:cNvPr id="5" name="Rectangle 3"/>
          <p:cNvSpPr txBox="1">
            <a:spLocks noChangeArrowheads="1"/>
          </p:cNvSpPr>
          <p:nvPr/>
        </p:nvSpPr>
        <p:spPr>
          <a:xfrm>
            <a:off x="468313" y="1412776"/>
            <a:ext cx="8362950" cy="49705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Tx/>
              <a:buNone/>
            </a:pPr>
            <a:r>
              <a:rPr lang="en-US" altLang="zh-CN" dirty="0" smtClean="0">
                <a:latin typeface="+mn-ea"/>
              </a:rPr>
              <a:t>  Subversion</a:t>
            </a:r>
            <a:r>
              <a:rPr lang="zh-CN" altLang="en-US" dirty="0" smtClean="0">
                <a:latin typeface="+mn-ea"/>
              </a:rPr>
              <a:t>的客户端有三种，</a:t>
            </a:r>
          </a:p>
          <a:p>
            <a:pPr lvl="1">
              <a:lnSpc>
                <a:spcPct val="90000"/>
              </a:lnSpc>
            </a:pPr>
            <a:r>
              <a:rPr lang="zh-CN" altLang="en-US" dirty="0" smtClean="0">
                <a:latin typeface="+mn-ea"/>
              </a:rPr>
              <a:t>第一种是</a:t>
            </a:r>
            <a:r>
              <a:rPr lang="en-US" altLang="zh-CN" dirty="0" err="1" smtClean="0">
                <a:latin typeface="+mn-ea"/>
              </a:rPr>
              <a:t>websvn</a:t>
            </a:r>
            <a:r>
              <a:rPr lang="zh-CN" altLang="en-US" dirty="0" smtClean="0">
                <a:latin typeface="+mn-ea"/>
              </a:rPr>
              <a:t>等基于</a:t>
            </a:r>
            <a:r>
              <a:rPr lang="en-US" altLang="zh-CN" dirty="0" smtClean="0">
                <a:latin typeface="+mn-ea"/>
              </a:rPr>
              <a:t>web</a:t>
            </a:r>
            <a:r>
              <a:rPr lang="zh-CN" altLang="en-US" dirty="0" smtClean="0">
                <a:latin typeface="+mn-ea"/>
              </a:rPr>
              <a:t>的，</a:t>
            </a:r>
          </a:p>
          <a:p>
            <a:pPr lvl="2">
              <a:lnSpc>
                <a:spcPct val="90000"/>
              </a:lnSpc>
            </a:pPr>
            <a:r>
              <a:rPr lang="zh-CN" altLang="en-US" dirty="0" smtClean="0">
                <a:latin typeface="+mn-ea"/>
              </a:rPr>
              <a:t>需要</a:t>
            </a:r>
            <a:r>
              <a:rPr lang="en-US" altLang="zh-CN" dirty="0" smtClean="0">
                <a:latin typeface="+mn-ea"/>
              </a:rPr>
              <a:t>web</a:t>
            </a:r>
            <a:r>
              <a:rPr lang="zh-CN" altLang="en-US" dirty="0" smtClean="0">
                <a:latin typeface="+mn-ea"/>
              </a:rPr>
              <a:t>服务器的支持</a:t>
            </a:r>
          </a:p>
          <a:p>
            <a:pPr lvl="2">
              <a:lnSpc>
                <a:spcPct val="90000"/>
              </a:lnSpc>
            </a:pPr>
            <a:r>
              <a:rPr lang="zh-CN" altLang="en-US" dirty="0" smtClean="0">
                <a:latin typeface="+mn-ea"/>
              </a:rPr>
              <a:t>适宜于跨越防火墙、基于</a:t>
            </a:r>
            <a:r>
              <a:rPr lang="en-US" altLang="zh-CN" dirty="0" smtClean="0">
                <a:latin typeface="+mn-ea"/>
              </a:rPr>
              <a:t>Internet</a:t>
            </a:r>
            <a:r>
              <a:rPr lang="zh-CN" altLang="en-US" dirty="0" smtClean="0">
                <a:latin typeface="+mn-ea"/>
              </a:rPr>
              <a:t>的协作项目。</a:t>
            </a:r>
          </a:p>
          <a:p>
            <a:pPr lvl="2">
              <a:lnSpc>
                <a:spcPct val="90000"/>
              </a:lnSpc>
            </a:pPr>
            <a:r>
              <a:rPr lang="zh-CN" altLang="en-US" dirty="0" smtClean="0">
                <a:latin typeface="+mn-ea"/>
              </a:rPr>
              <a:t>开源项目常用它。</a:t>
            </a:r>
          </a:p>
          <a:p>
            <a:pPr lvl="1">
              <a:lnSpc>
                <a:spcPct val="90000"/>
              </a:lnSpc>
            </a:pPr>
            <a:r>
              <a:rPr lang="zh-CN" altLang="en-US" dirty="0" smtClean="0">
                <a:latin typeface="+mn-ea"/>
              </a:rPr>
              <a:t>第二种客户端软件，</a:t>
            </a:r>
          </a:p>
          <a:p>
            <a:pPr lvl="2">
              <a:lnSpc>
                <a:spcPct val="90000"/>
              </a:lnSpc>
            </a:pPr>
            <a:r>
              <a:rPr lang="zh-CN" altLang="en-US" dirty="0" smtClean="0">
                <a:latin typeface="+mn-ea"/>
              </a:rPr>
              <a:t>需要用户在本地安装客户端。</a:t>
            </a:r>
          </a:p>
          <a:p>
            <a:pPr lvl="2">
              <a:lnSpc>
                <a:spcPct val="90000"/>
              </a:lnSpc>
            </a:pPr>
            <a:r>
              <a:rPr lang="zh-CN" altLang="en-US" dirty="0" smtClean="0">
                <a:latin typeface="+mn-ea"/>
              </a:rPr>
              <a:t>以</a:t>
            </a:r>
            <a:r>
              <a:rPr lang="en-US" altLang="zh-CN" dirty="0" err="1" smtClean="0">
                <a:latin typeface="+mn-ea"/>
              </a:rPr>
              <a:t>TortoiseSVN</a:t>
            </a:r>
            <a:r>
              <a:rPr lang="zh-CN" altLang="en-US" dirty="0" smtClean="0">
                <a:latin typeface="+mn-ea"/>
              </a:rPr>
              <a:t>为代表</a:t>
            </a:r>
          </a:p>
          <a:p>
            <a:pPr lvl="2">
              <a:lnSpc>
                <a:spcPct val="90000"/>
              </a:lnSpc>
            </a:pPr>
            <a:r>
              <a:rPr lang="zh-CN" altLang="en-US" dirty="0" smtClean="0">
                <a:latin typeface="+mn-ea"/>
              </a:rPr>
              <a:t>适宜集团内部的软件开发项目</a:t>
            </a:r>
          </a:p>
          <a:p>
            <a:pPr lvl="2">
              <a:lnSpc>
                <a:spcPct val="90000"/>
              </a:lnSpc>
            </a:pPr>
            <a:endParaRPr lang="zh-CN" altLang="en-US" dirty="0" smtClean="0">
              <a:latin typeface="+mn-ea"/>
            </a:endParaRPr>
          </a:p>
          <a:p>
            <a:pPr lvl="1">
              <a:lnSpc>
                <a:spcPct val="90000"/>
              </a:lnSpc>
            </a:pPr>
            <a:r>
              <a:rPr lang="zh-CN" altLang="en-US" dirty="0" smtClean="0">
                <a:latin typeface="+mn-ea"/>
              </a:rPr>
              <a:t>第三种是插件，</a:t>
            </a:r>
          </a:p>
          <a:p>
            <a:pPr lvl="2">
              <a:lnSpc>
                <a:spcPct val="90000"/>
              </a:lnSpc>
            </a:pPr>
            <a:r>
              <a:rPr lang="zh-CN" altLang="en-US" dirty="0" smtClean="0">
                <a:latin typeface="+mn-ea"/>
              </a:rPr>
              <a:t>与</a:t>
            </a:r>
            <a:r>
              <a:rPr lang="en-US" altLang="zh-CN" dirty="0" err="1" smtClean="0">
                <a:latin typeface="+mn-ea"/>
              </a:rPr>
              <a:t>Netbean</a:t>
            </a:r>
            <a:r>
              <a:rPr lang="en-US" altLang="zh-CN" dirty="0" smtClean="0">
                <a:latin typeface="+mn-ea"/>
              </a:rPr>
              <a:t>, Eclipse</a:t>
            </a:r>
            <a:r>
              <a:rPr lang="zh-CN" altLang="en-US" dirty="0" smtClean="0">
                <a:latin typeface="+mn-ea"/>
              </a:rPr>
              <a:t>等开发工具紧密集成</a:t>
            </a:r>
          </a:p>
        </p:txBody>
      </p:sp>
    </p:spTree>
    <p:extLst>
      <p:ext uri="{BB962C8B-B14F-4D97-AF65-F5344CB8AC3E}">
        <p14:creationId xmlns:p14="http://schemas.microsoft.com/office/powerpoint/2010/main" val="2124228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4.2 </a:t>
            </a:r>
            <a:r>
              <a:rPr lang="en-US" altLang="zh-CN" dirty="0" err="1" smtClean="0">
                <a:latin typeface="+mn-ea"/>
                <a:ea typeface="+mn-ea"/>
              </a:rPr>
              <a:t>TortoiseSVN</a:t>
            </a:r>
            <a:r>
              <a:rPr lang="zh-CN" altLang="en-US" dirty="0" smtClean="0">
                <a:latin typeface="+mn-ea"/>
                <a:ea typeface="+mn-ea"/>
              </a:rPr>
              <a:t>的安装</a:t>
            </a:r>
          </a:p>
        </p:txBody>
      </p:sp>
      <p:sp>
        <p:nvSpPr>
          <p:cNvPr id="7" name="AutoShape 3"/>
          <p:cNvSpPr txBox="1">
            <a:spLocks noChangeAspect="1" noChangeArrowheads="1"/>
          </p:cNvSpPr>
          <p:nvPr/>
        </p:nvSpPr>
        <p:spPr>
          <a:xfrm>
            <a:off x="395288" y="1341438"/>
            <a:ext cx="3673475" cy="47132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需要安装客户端</a:t>
            </a:r>
          </a:p>
          <a:p>
            <a:pPr>
              <a:buFontTx/>
              <a:buNone/>
            </a:pPr>
            <a:endParaRPr lang="zh-CN" altLang="en-US" sz="2400" dirty="0" smtClean="0">
              <a:latin typeface="+mn-ea"/>
            </a:endParaRPr>
          </a:p>
          <a:p>
            <a:endParaRPr lang="zh-CN" altLang="en-US" sz="2400" dirty="0" smtClean="0">
              <a:latin typeface="+mn-ea"/>
            </a:endParaRPr>
          </a:p>
          <a:p>
            <a:endParaRPr lang="en-US" altLang="zh-CN" sz="2400" dirty="0" smtClean="0">
              <a:latin typeface="+mn-ea"/>
            </a:endParaRPr>
          </a:p>
          <a:p>
            <a:endParaRPr lang="zh-CN" altLang="en-US" sz="2400" dirty="0" smtClean="0">
              <a:latin typeface="+mn-ea"/>
            </a:endParaRPr>
          </a:p>
          <a:p>
            <a:r>
              <a:rPr lang="zh-CN" altLang="en-US" sz="2400" dirty="0" smtClean="0">
                <a:latin typeface="+mn-ea"/>
              </a:rPr>
              <a:t>安装完毕后，在“资源管理器”里点击右键，会有如下菜单出现：</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9" y="3633761"/>
            <a:ext cx="3236912" cy="296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8404" t="37565" r="10798" b="39539"/>
          <a:stretch/>
        </p:blipFill>
        <p:spPr bwMode="auto">
          <a:xfrm>
            <a:off x="5004048" y="1417638"/>
            <a:ext cx="877321" cy="126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8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blinds(horizontal)">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55574" y="647700"/>
            <a:ext cx="8088833" cy="6477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latin typeface="+mn-ea"/>
                <a:ea typeface="+mn-ea"/>
              </a:rPr>
              <a:t>SVN</a:t>
            </a:r>
            <a:r>
              <a:rPr lang="zh-CN" altLang="en-US" sz="4000" dirty="0" smtClean="0">
                <a:latin typeface="+mn-ea"/>
                <a:ea typeface="+mn-ea"/>
              </a:rPr>
              <a:t>使用图标说明</a:t>
            </a:r>
          </a:p>
        </p:txBody>
      </p:sp>
      <p:sp>
        <p:nvSpPr>
          <p:cNvPr id="10" name="Rectangle 3"/>
          <p:cNvSpPr txBox="1">
            <a:spLocks noChangeArrowheads="1"/>
          </p:cNvSpPr>
          <p:nvPr/>
        </p:nvSpPr>
        <p:spPr>
          <a:xfrm>
            <a:off x="177842" y="1230684"/>
            <a:ext cx="8748713" cy="51506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sz="2400" dirty="0" smtClean="0">
                <a:latin typeface="+mn-ea"/>
              </a:rPr>
              <a:t>   </a:t>
            </a:r>
            <a:r>
              <a:rPr lang="en-US" altLang="zh-CN" sz="2400" dirty="0" smtClean="0">
                <a:latin typeface="+mn-ea"/>
              </a:rPr>
              <a:t> </a:t>
            </a:r>
            <a:r>
              <a:rPr lang="zh-CN" altLang="en-US" sz="2400" dirty="0" smtClean="0">
                <a:latin typeface="+mn-ea"/>
              </a:rPr>
              <a:t>一</a:t>
            </a:r>
            <a:r>
              <a:rPr lang="zh-CN" altLang="en-US" sz="2400" dirty="0" smtClean="0">
                <a:latin typeface="+mn-ea"/>
              </a:rPr>
              <a:t>个新检出的工作副本使用绿色的对勾做重载。</a:t>
            </a:r>
          </a:p>
          <a:p>
            <a:pPr>
              <a:buFontTx/>
              <a:buNone/>
            </a:pPr>
            <a:r>
              <a:rPr lang="zh-CN" altLang="en-US" sz="2400" dirty="0" smtClean="0">
                <a:latin typeface="+mn-ea"/>
              </a:rPr>
              <a:t>    表示</a:t>
            </a:r>
            <a:r>
              <a:rPr lang="en-US" altLang="zh-CN" sz="2400" dirty="0" smtClean="0">
                <a:latin typeface="+mn-ea"/>
              </a:rPr>
              <a:t>Subversion</a:t>
            </a:r>
            <a:r>
              <a:rPr lang="zh-CN" altLang="en-US" sz="2400" dirty="0" smtClean="0">
                <a:latin typeface="+mn-ea"/>
              </a:rPr>
              <a:t>状态正常</a:t>
            </a:r>
            <a:r>
              <a:rPr lang="en-US" altLang="zh-CN" sz="2400" dirty="0" smtClean="0">
                <a:latin typeface="+mn-ea"/>
              </a:rPr>
              <a:t>.</a:t>
            </a:r>
          </a:p>
          <a:p>
            <a:pPr>
              <a:buFontTx/>
              <a:buNone/>
            </a:pPr>
            <a:endParaRPr lang="en-US" altLang="zh-CN" sz="2400" dirty="0" smtClean="0">
              <a:latin typeface="+mn-ea"/>
            </a:endParaRPr>
          </a:p>
          <a:p>
            <a:pPr>
              <a:buFontTx/>
              <a:buNone/>
            </a:pPr>
            <a:r>
              <a:rPr lang="zh-CN" altLang="en-US" sz="2400" dirty="0" smtClean="0">
                <a:latin typeface="+mn-ea"/>
              </a:rPr>
              <a:t>    当</a:t>
            </a:r>
            <a:r>
              <a:rPr lang="zh-CN" altLang="en-US" sz="2400" dirty="0" smtClean="0">
                <a:latin typeface="+mn-ea"/>
              </a:rPr>
              <a:t>我们开始编辑一个文件后，图标将变成红色感叹号。</a:t>
            </a:r>
            <a:r>
              <a:rPr lang="zh-CN" altLang="en-US" sz="2400" dirty="0" smtClean="0">
                <a:latin typeface="+mn-ea"/>
              </a:rPr>
              <a:t>通过   这种</a:t>
            </a:r>
            <a:r>
              <a:rPr lang="zh-CN" altLang="en-US" sz="2400" dirty="0" smtClean="0">
                <a:latin typeface="+mn-ea"/>
              </a:rPr>
              <a:t>方式，可以很容易地看出我们对哪些文件进行了修改操作，但是还没有提交到版本库中；</a:t>
            </a:r>
          </a:p>
          <a:p>
            <a:pPr>
              <a:buFontTx/>
              <a:buNone/>
            </a:pPr>
            <a:endParaRPr lang="zh-CN" altLang="en-US" sz="2400" dirty="0" smtClean="0">
              <a:latin typeface="+mn-ea"/>
            </a:endParaRPr>
          </a:p>
          <a:p>
            <a:pPr>
              <a:buFontTx/>
              <a:buNone/>
            </a:pPr>
            <a:r>
              <a:rPr lang="zh-CN" altLang="en-US" sz="2400" dirty="0" smtClean="0">
                <a:latin typeface="+mn-ea"/>
              </a:rPr>
              <a:t>    </a:t>
            </a:r>
            <a:r>
              <a:rPr lang="zh-CN" altLang="en-US" sz="2400" dirty="0" smtClean="0">
                <a:latin typeface="+mn-ea"/>
              </a:rPr>
              <a:t>如果</a:t>
            </a:r>
            <a:r>
              <a:rPr lang="zh-CN" altLang="en-US" sz="2400" dirty="0" smtClean="0">
                <a:latin typeface="+mn-ea"/>
              </a:rPr>
              <a:t>在提交的过程中出现了冲突，图标将变成黄色感叹号。</a:t>
            </a:r>
          </a:p>
          <a:p>
            <a:pPr>
              <a:buFontTx/>
              <a:buNone/>
            </a:pPr>
            <a:endParaRPr lang="zh-CN" altLang="en-US" sz="2400" dirty="0" smtClean="0">
              <a:latin typeface="+mn-ea"/>
            </a:endParaRPr>
          </a:p>
          <a:p>
            <a:pPr>
              <a:buFontTx/>
              <a:buNone/>
            </a:pPr>
            <a:r>
              <a:rPr lang="zh-CN" altLang="en-US" sz="2400" dirty="0" smtClean="0">
                <a:latin typeface="+mn-ea"/>
              </a:rPr>
              <a:t>    如果我们拥有了一个文件的锁，并且</a:t>
            </a:r>
            <a:r>
              <a:rPr lang="en-US" altLang="zh-CN" sz="2400" dirty="0" smtClean="0">
                <a:latin typeface="+mn-ea"/>
              </a:rPr>
              <a:t>Subversion</a:t>
            </a:r>
            <a:r>
              <a:rPr lang="zh-CN" altLang="en-US" sz="2400" dirty="0" smtClean="0">
                <a:latin typeface="+mn-ea"/>
              </a:rPr>
              <a:t>状态是正常，这个重载图标将提醒我们：如果不使用该文件的话，请进行释放锁操作，允许其他成员提交对该文件的修改。 </a:t>
            </a:r>
          </a:p>
        </p:txBody>
      </p:sp>
      <p:sp>
        <p:nvSpPr>
          <p:cNvPr id="11" name="AutoShape 5" descr="InSubVersionIcon"/>
          <p:cNvSpPr>
            <a:spLocks noChangeAspect="1" noChangeArrowheads="1"/>
          </p:cNvSpPr>
          <p:nvPr/>
        </p:nvSpPr>
        <p:spPr bwMode="auto">
          <a:xfrm>
            <a:off x="155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a:latin typeface="+mn-ea"/>
            </a:endParaRPr>
          </a:p>
        </p:txBody>
      </p:sp>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68760"/>
            <a:ext cx="6477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2421285"/>
            <a:ext cx="533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4005610"/>
            <a:ext cx="487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501367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9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amond(in)">
                                      <p:cBhvr>
                                        <p:cTn id="12" dur="500"/>
                                        <p:tgtEl>
                                          <p:spTgt spid="10">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diamond(in)">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box(in)">
                                      <p:cBhvr>
                                        <p:cTn id="25" dur="5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amond(i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box(in)">
                                      <p:cBhvr>
                                        <p:cTn id="35" dur="5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animEffect transition="in" filter="box(in)">
                                      <p:cBhvr>
                                        <p:cTn id="45"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版本控制软件</a:t>
            </a:r>
            <a:r>
              <a:rPr lang="en-US" altLang="zh-CN" dirty="0" smtClean="0">
                <a:latin typeface="+mn-ea"/>
                <a:ea typeface="+mn-ea"/>
              </a:rPr>
              <a:t>-SVN</a:t>
            </a:r>
            <a:endParaRPr lang="zh-CN" altLang="en-US" dirty="0">
              <a:latin typeface="+mn-ea"/>
              <a:ea typeface="+mn-ea"/>
            </a:endParaRPr>
          </a:p>
        </p:txBody>
      </p:sp>
      <p:sp>
        <p:nvSpPr>
          <p:cNvPr id="3" name="文本占位符 2"/>
          <p:cNvSpPr>
            <a:spLocks noGrp="1"/>
          </p:cNvSpPr>
          <p:nvPr>
            <p:ph type="body" sz="quarter" idx="10"/>
          </p:nvPr>
        </p:nvSpPr>
        <p:spPr/>
        <p:txBody>
          <a:bodyPr/>
          <a:lstStyle/>
          <a:p>
            <a:r>
              <a:rPr lang="zh-CN" altLang="en-US" dirty="0">
                <a:latin typeface="宋体" pitchFamily="2" charset="-122"/>
                <a:ea typeface="宋体" pitchFamily="2" charset="-122"/>
              </a:rPr>
              <a:t>江泽东</a:t>
            </a:r>
          </a:p>
        </p:txBody>
      </p:sp>
      <p:sp>
        <p:nvSpPr>
          <p:cNvPr id="4" name="文本占位符 3"/>
          <p:cNvSpPr>
            <a:spLocks noGrp="1"/>
          </p:cNvSpPr>
          <p:nvPr>
            <p:ph type="body" sz="quarter" idx="11"/>
          </p:nvPr>
        </p:nvSpPr>
        <p:spPr/>
        <p:txBody>
          <a:bodyPr/>
          <a:lstStyle/>
          <a:p>
            <a:r>
              <a:rPr lang="en-US" altLang="zh-CN" dirty="0" smtClean="0">
                <a:latin typeface="宋体" pitchFamily="2" charset="-122"/>
                <a:ea typeface="宋体" pitchFamily="2" charset="-122"/>
              </a:rPr>
              <a:t>2015-10-21</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127844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SVN</a:t>
            </a:r>
            <a:r>
              <a:rPr lang="zh-CN" altLang="en-US" dirty="0" smtClean="0">
                <a:latin typeface="+mn-ea"/>
                <a:ea typeface="+mn-ea"/>
              </a:rPr>
              <a:t>使用图标说明</a:t>
            </a:r>
          </a:p>
        </p:txBody>
      </p:sp>
      <p:sp>
        <p:nvSpPr>
          <p:cNvPr id="16" name="AutoShape 3"/>
          <p:cNvSpPr txBox="1">
            <a:spLocks noChangeAspect="1"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dirty="0" smtClean="0">
                <a:latin typeface="+mn-ea"/>
              </a:rPr>
              <a:t>     </a:t>
            </a:r>
            <a:r>
              <a:rPr lang="zh-CN" altLang="en-US" dirty="0" smtClean="0">
                <a:latin typeface="+mn-ea"/>
              </a:rPr>
              <a:t>这个</a:t>
            </a:r>
            <a:r>
              <a:rPr lang="zh-CN" altLang="en-US" dirty="0" smtClean="0">
                <a:latin typeface="+mn-ea"/>
              </a:rPr>
              <a:t>图标表示当前文件夹下的某些文件或文件夹已经被计划从版本控制中删除，或是该文件夹下某个受控的文件丢失了。</a:t>
            </a:r>
          </a:p>
          <a:p>
            <a:pPr>
              <a:buFontTx/>
              <a:buNone/>
            </a:pPr>
            <a:endParaRPr lang="zh-CN" altLang="en-US" dirty="0" smtClean="0">
              <a:latin typeface="+mn-ea"/>
            </a:endParaRPr>
          </a:p>
          <a:p>
            <a:pPr>
              <a:buFontTx/>
              <a:buNone/>
            </a:pPr>
            <a:r>
              <a:rPr lang="zh-CN" altLang="en-US" dirty="0" smtClean="0">
                <a:latin typeface="+mn-ea"/>
              </a:rPr>
              <a:t>     </a:t>
            </a:r>
            <a:r>
              <a:rPr lang="zh-CN" altLang="en-US" dirty="0" smtClean="0">
                <a:latin typeface="+mn-ea"/>
              </a:rPr>
              <a:t>加号</a:t>
            </a:r>
            <a:r>
              <a:rPr lang="zh-CN" altLang="en-US" dirty="0" smtClean="0">
                <a:latin typeface="+mn-ea"/>
              </a:rPr>
              <a:t>告诉我们有一个文件或是目录已经被计划加入版本控制。 </a:t>
            </a:r>
          </a:p>
          <a:p>
            <a:pPr>
              <a:buFontTx/>
              <a:buNone/>
            </a:pPr>
            <a:r>
              <a:rPr lang="zh-CN" altLang="en-US" dirty="0" smtClean="0">
                <a:latin typeface="+mn-ea"/>
              </a:rPr>
              <a:t> </a:t>
            </a:r>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7338"/>
            <a:ext cx="5032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716338"/>
            <a:ext cx="5032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93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diamond(in)">
                                      <p:cBhvr>
                                        <p:cTn id="12" dur="10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diamond(in)">
                                      <p:cBhvr>
                                        <p:cTn id="22"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85750" y="625252"/>
            <a:ext cx="822960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err="1" smtClean="0">
                <a:latin typeface="+mn-ea"/>
                <a:ea typeface="+mn-ea"/>
              </a:rPr>
              <a:t>CheckOut</a:t>
            </a:r>
            <a:r>
              <a:rPr lang="en-US" altLang="zh-CN" dirty="0" smtClean="0">
                <a:latin typeface="+mn-ea"/>
                <a:ea typeface="+mn-ea"/>
              </a:rPr>
              <a:t>(</a:t>
            </a:r>
            <a:r>
              <a:rPr lang="zh-CN" altLang="en-US" dirty="0" smtClean="0">
                <a:latin typeface="+mn-ea"/>
                <a:ea typeface="+mn-ea"/>
              </a:rPr>
              <a:t>检出</a:t>
            </a:r>
            <a:r>
              <a:rPr lang="en-US" altLang="zh-CN" dirty="0" smtClean="0">
                <a:latin typeface="+mn-ea"/>
                <a:ea typeface="+mn-ea"/>
              </a:rPr>
              <a:t>)</a:t>
            </a:r>
          </a:p>
        </p:txBody>
      </p:sp>
      <p:sp>
        <p:nvSpPr>
          <p:cNvPr id="7" name="Rectangle 3"/>
          <p:cNvSpPr txBox="1">
            <a:spLocks noChangeArrowheads="1"/>
          </p:cNvSpPr>
          <p:nvPr/>
        </p:nvSpPr>
        <p:spPr>
          <a:xfrm>
            <a:off x="971550" y="1268413"/>
            <a:ext cx="7695406" cy="34567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mn-ea"/>
              </a:rPr>
              <a:t>作用：将版本库中的内容检出到本地工作副本</a:t>
            </a:r>
          </a:p>
          <a:p>
            <a:r>
              <a:rPr lang="zh-CN" altLang="en-US" sz="2800" dirty="0" smtClean="0">
                <a:latin typeface="+mn-ea"/>
              </a:rPr>
              <a:t>步骤：</a:t>
            </a:r>
          </a:p>
          <a:p>
            <a:pPr>
              <a:buFontTx/>
              <a:buNone/>
            </a:pPr>
            <a:r>
              <a:rPr lang="zh-CN" altLang="en-US" sz="2800" dirty="0" smtClean="0">
                <a:latin typeface="+mn-ea"/>
              </a:rPr>
              <a:t>  </a:t>
            </a:r>
            <a:r>
              <a:rPr lang="en-US" altLang="zh-CN" sz="2800" dirty="0" smtClean="0">
                <a:latin typeface="+mn-ea"/>
              </a:rPr>
              <a:t>1.</a:t>
            </a:r>
            <a:r>
              <a:rPr lang="zh-CN" altLang="en-US" sz="2800" dirty="0" smtClean="0">
                <a:latin typeface="+mn-ea"/>
              </a:rPr>
              <a:t>新建一个空文件夹； 比如：</a:t>
            </a:r>
            <a:r>
              <a:rPr lang="en-US" altLang="zh-CN" sz="2800" dirty="0" smtClean="0">
                <a:latin typeface="+mn-ea"/>
              </a:rPr>
              <a:t>E:\Proj_trunk</a:t>
            </a:r>
          </a:p>
          <a:p>
            <a:pPr>
              <a:buFontTx/>
              <a:buNone/>
            </a:pPr>
            <a:r>
              <a:rPr lang="en-US" altLang="zh-CN" sz="2800" dirty="0" smtClean="0">
                <a:latin typeface="+mn-ea"/>
              </a:rPr>
              <a:t>  2.</a:t>
            </a:r>
            <a:r>
              <a:rPr lang="zh-CN" altLang="en-US" sz="2800" dirty="0" smtClean="0">
                <a:latin typeface="+mn-ea"/>
              </a:rPr>
              <a:t>在此目录中点击右键</a:t>
            </a:r>
            <a:r>
              <a:rPr lang="en-US" altLang="zh-CN" sz="2800" dirty="0" smtClean="0">
                <a:latin typeface="+mn-ea"/>
              </a:rPr>
              <a:t>-&gt; SVN Checkout...</a:t>
            </a:r>
            <a:endParaRPr lang="en-US" altLang="zh-CN" dirty="0" smtClean="0">
              <a:latin typeface="+mn-ea"/>
            </a:endParaRPr>
          </a:p>
          <a:p>
            <a:pPr>
              <a:buFontTx/>
              <a:buNone/>
            </a:pPr>
            <a:endParaRPr lang="en-US" altLang="zh-CN" sz="2800" dirty="0" smtClean="0">
              <a:latin typeface="+mn-ea"/>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39529"/>
            <a:ext cx="17907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356645"/>
            <a:ext cx="231238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339529"/>
            <a:ext cx="3663929" cy="28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3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Update(</a:t>
            </a:r>
            <a:r>
              <a:rPr lang="zh-CN" altLang="en-US" dirty="0" smtClean="0">
                <a:latin typeface="+mn-ea"/>
                <a:ea typeface="+mn-ea"/>
              </a:rPr>
              <a:t>更新</a:t>
            </a:r>
            <a:r>
              <a:rPr lang="en-US" altLang="zh-CN" dirty="0" smtClean="0">
                <a:latin typeface="+mn-ea"/>
                <a:ea typeface="+mn-ea"/>
              </a:rPr>
              <a:t>)</a:t>
            </a:r>
          </a:p>
        </p:txBody>
      </p:sp>
      <p:sp>
        <p:nvSpPr>
          <p:cNvPr id="12" name="Text Box 8"/>
          <p:cNvSpPr txBox="1">
            <a:spLocks noChangeArrowheads="1"/>
          </p:cNvSpPr>
          <p:nvPr/>
        </p:nvSpPr>
        <p:spPr bwMode="auto">
          <a:xfrm>
            <a:off x="1527175" y="2209800"/>
            <a:ext cx="957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latin typeface="+mn-ea"/>
              <a:ea typeface="+mn-ea"/>
            </a:endParaRPr>
          </a:p>
        </p:txBody>
      </p:sp>
      <p:sp>
        <p:nvSpPr>
          <p:cNvPr id="13" name="Rectangle 13"/>
          <p:cNvSpPr txBox="1">
            <a:spLocks noChangeArrowheads="1"/>
          </p:cNvSpPr>
          <p:nvPr/>
        </p:nvSpPr>
        <p:spPr>
          <a:xfrm>
            <a:off x="250825" y="1341438"/>
            <a:ext cx="8604250" cy="165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作用：更新工作副本使其成为版本库中的最新版本</a:t>
            </a:r>
          </a:p>
          <a:p>
            <a:r>
              <a:rPr lang="en-US" altLang="zh-CN" sz="2400" dirty="0" smtClean="0">
                <a:latin typeface="+mn-ea"/>
              </a:rPr>
              <a:t>SVN</a:t>
            </a:r>
            <a:r>
              <a:rPr lang="zh-CN" altLang="en-US" sz="2400" dirty="0" smtClean="0">
                <a:latin typeface="+mn-ea"/>
              </a:rPr>
              <a:t>将显示出更新的文件和更新的次数</a:t>
            </a:r>
          </a:p>
          <a:p>
            <a:endParaRPr lang="zh-CN" altLang="en-US" sz="2400" dirty="0" smtClean="0">
              <a:latin typeface="+mn-ea"/>
            </a:endParaRPr>
          </a:p>
          <a:p>
            <a:endParaRPr lang="en-US" altLang="zh-CN" sz="2400" dirty="0" smtClean="0">
              <a:latin typeface="+mn-ea"/>
            </a:endParaRPr>
          </a:p>
        </p:txBody>
      </p:sp>
      <p:pic>
        <p:nvPicPr>
          <p:cNvPr id="1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69502"/>
            <a:ext cx="4322708" cy="31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91714"/>
            <a:ext cx="3169047" cy="328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0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68313" y="692696"/>
            <a:ext cx="8229600" cy="4503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mn-ea"/>
                <a:ea typeface="+mn-ea"/>
              </a:rPr>
              <a:t>Commit(</a:t>
            </a:r>
            <a:r>
              <a:rPr lang="zh-CN" altLang="en-US" dirty="0" smtClean="0">
                <a:latin typeface="+mn-ea"/>
                <a:ea typeface="+mn-ea"/>
              </a:rPr>
              <a:t>提交</a:t>
            </a:r>
            <a:r>
              <a:rPr lang="en-US" altLang="zh-CN" dirty="0" smtClean="0">
                <a:latin typeface="+mn-ea"/>
                <a:ea typeface="+mn-ea"/>
              </a:rPr>
              <a:t>)</a:t>
            </a:r>
          </a:p>
        </p:txBody>
      </p:sp>
      <p:sp>
        <p:nvSpPr>
          <p:cNvPr id="8" name="Rectangle 3"/>
          <p:cNvSpPr txBox="1">
            <a:spLocks noChangeArrowheads="1"/>
          </p:cNvSpPr>
          <p:nvPr/>
        </p:nvSpPr>
        <p:spPr>
          <a:xfrm>
            <a:off x="468313" y="1461517"/>
            <a:ext cx="8675687" cy="18954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对工作副本进行编辑后提交到</a:t>
            </a:r>
            <a:r>
              <a:rPr lang="en-US" altLang="zh-CN" sz="2400" dirty="0" smtClean="0">
                <a:latin typeface="+mn-ea"/>
              </a:rPr>
              <a:t>SVN</a:t>
            </a:r>
          </a:p>
          <a:p>
            <a:r>
              <a:rPr lang="zh-CN" altLang="en-US" sz="2400" dirty="0" smtClean="0">
                <a:latin typeface="+mn-ea"/>
              </a:rPr>
              <a:t>在右键菜单中点击</a:t>
            </a:r>
            <a:r>
              <a:rPr lang="en-US" altLang="zh-CN" sz="2400" dirty="0" smtClean="0">
                <a:latin typeface="+mn-ea"/>
              </a:rPr>
              <a:t>SVN Commit</a:t>
            </a:r>
          </a:p>
          <a:p>
            <a:r>
              <a:rPr lang="zh-CN" altLang="en-US" sz="2400" dirty="0" smtClean="0">
                <a:latin typeface="+mn-ea"/>
              </a:rPr>
              <a:t>提交前写好信息，点击确定</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147237"/>
            <a:ext cx="2951559" cy="307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323704"/>
            <a:ext cx="3096344" cy="315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6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plus(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edg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6487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smtClean="0">
                <a:latin typeface="+mn-ea"/>
                <a:ea typeface="+mn-ea"/>
              </a:rPr>
              <a:t>权限控制</a:t>
            </a:r>
          </a:p>
        </p:txBody>
      </p:sp>
      <p:sp>
        <p:nvSpPr>
          <p:cNvPr id="9" name="Rectangle 3"/>
          <p:cNvSpPr txBox="1">
            <a:spLocks noChangeArrowheads="1"/>
          </p:cNvSpPr>
          <p:nvPr/>
        </p:nvSpPr>
        <p:spPr>
          <a:xfrm>
            <a:off x="395288" y="1484313"/>
            <a:ext cx="5040312" cy="35290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当进行提交文件操作的时候您将看到权限提示信息</a:t>
            </a:r>
          </a:p>
          <a:p>
            <a:endParaRPr lang="zh-CN" altLang="en-US" sz="2400" dirty="0" smtClean="0">
              <a:latin typeface="+mn-ea"/>
            </a:endParaRPr>
          </a:p>
          <a:p>
            <a:r>
              <a:rPr lang="zh-CN" altLang="en-US" sz="2400" dirty="0" smtClean="0">
                <a:latin typeface="+mn-ea"/>
              </a:rPr>
              <a:t>输入您的用户名和密码</a:t>
            </a:r>
          </a:p>
          <a:p>
            <a:endParaRPr lang="zh-CN" altLang="en-US" sz="2400" dirty="0" smtClean="0">
              <a:latin typeface="+mn-ea"/>
            </a:endParaRPr>
          </a:p>
          <a:p>
            <a:r>
              <a:rPr lang="zh-CN" altLang="en-US" sz="2400" dirty="0" smtClean="0">
                <a:latin typeface="+mn-ea"/>
              </a:rPr>
              <a:t>保存权限设置（见红圈） ，可以避免将来重复输入用户名和密码</a:t>
            </a:r>
          </a:p>
          <a:p>
            <a:endParaRPr lang="en-US" altLang="zh-CN" sz="2400" dirty="0" smtClean="0">
              <a:latin typeface="+mn-ea"/>
            </a:endParaRPr>
          </a:p>
        </p:txBody>
      </p:sp>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700213"/>
            <a:ext cx="3592512"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599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7691" y="647700"/>
            <a:ext cx="7056437" cy="6477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mtClean="0">
                <a:latin typeface="+mn-ea"/>
                <a:ea typeface="+mn-ea"/>
              </a:rPr>
              <a:t>Show log (</a:t>
            </a:r>
            <a:r>
              <a:rPr lang="zh-CN" altLang="en-US" smtClean="0">
                <a:latin typeface="+mn-ea"/>
                <a:ea typeface="+mn-ea"/>
              </a:rPr>
              <a:t>显示日志</a:t>
            </a:r>
            <a:r>
              <a:rPr lang="en-US" altLang="zh-CN" smtClean="0">
                <a:latin typeface="+mn-ea"/>
                <a:ea typeface="+mn-ea"/>
              </a:rPr>
              <a:t>)</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622" y="3716338"/>
            <a:ext cx="16954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51" y="4581525"/>
            <a:ext cx="18002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91" y="1467185"/>
            <a:ext cx="4771416" cy="484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1773238"/>
            <a:ext cx="22320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7"/>
          <p:cNvSpPr>
            <a:spLocks noChangeShapeType="1"/>
          </p:cNvSpPr>
          <p:nvPr/>
        </p:nvSpPr>
        <p:spPr bwMode="auto">
          <a:xfrm flipH="1">
            <a:off x="5435898" y="25654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4" name="Line 18"/>
          <p:cNvSpPr>
            <a:spLocks noChangeShapeType="1"/>
          </p:cNvSpPr>
          <p:nvPr/>
        </p:nvSpPr>
        <p:spPr bwMode="auto">
          <a:xfrm flipH="1">
            <a:off x="5364460" y="400526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5" name="Line 19"/>
          <p:cNvSpPr>
            <a:spLocks noChangeShapeType="1"/>
          </p:cNvSpPr>
          <p:nvPr/>
        </p:nvSpPr>
        <p:spPr bwMode="auto">
          <a:xfrm flipH="1">
            <a:off x="5364460" y="49418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Tree>
    <p:extLst>
      <p:ext uri="{BB962C8B-B14F-4D97-AF65-F5344CB8AC3E}">
        <p14:creationId xmlns:p14="http://schemas.microsoft.com/office/powerpoint/2010/main" val="69972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362333" y="692696"/>
            <a:ext cx="8229600" cy="4905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dirty="0" smtClean="0">
                <a:latin typeface="+mn-ea"/>
                <a:ea typeface="+mn-ea"/>
              </a:rPr>
              <a:t>如何得到历史版本</a:t>
            </a:r>
          </a:p>
        </p:txBody>
      </p:sp>
      <p:sp>
        <p:nvSpPr>
          <p:cNvPr id="16" name="Rectangle 3"/>
          <p:cNvSpPr txBox="1">
            <a:spLocks noChangeArrowheads="1"/>
          </p:cNvSpPr>
          <p:nvPr/>
        </p:nvSpPr>
        <p:spPr>
          <a:xfrm>
            <a:off x="395734" y="1268760"/>
            <a:ext cx="7920682" cy="8647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工作副本右键</a:t>
            </a:r>
            <a:r>
              <a:rPr lang="zh-CN" altLang="en-US" sz="2400" dirty="0" smtClean="0">
                <a:latin typeface="+mn-ea"/>
                <a:sym typeface="Wingdings" pitchFamily="2" charset="2"/>
              </a:rPr>
              <a:t>显示日志选择所需的版本号保存版本至</a:t>
            </a:r>
            <a:endParaRPr lang="zh-CN" altLang="en-US" sz="2400" dirty="0" smtClean="0">
              <a:latin typeface="+mn-ea"/>
            </a:endParaRPr>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70" y="2304902"/>
            <a:ext cx="3346326" cy="37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375390"/>
            <a:ext cx="3960316" cy="412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4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Revert(</a:t>
            </a:r>
            <a:r>
              <a:rPr lang="zh-CN" altLang="en-US" dirty="0" smtClean="0">
                <a:latin typeface="+mn-ea"/>
                <a:ea typeface="+mn-ea"/>
              </a:rPr>
              <a:t>还原</a:t>
            </a:r>
            <a:r>
              <a:rPr lang="en-US" altLang="zh-CN" dirty="0" smtClean="0">
                <a:latin typeface="+mn-ea"/>
                <a:ea typeface="+mn-ea"/>
              </a:rPr>
              <a:t>)</a:t>
            </a:r>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mn-ea"/>
              </a:rPr>
              <a:t>作用：撤销本地所有未提交的修改</a:t>
            </a:r>
          </a:p>
          <a:p>
            <a:r>
              <a:rPr lang="zh-CN" altLang="en-US" sz="2400" dirty="0" smtClean="0">
                <a:latin typeface="+mn-ea"/>
              </a:rPr>
              <a:t>注意：还没有执行</a:t>
            </a:r>
            <a:r>
              <a:rPr lang="en-US" altLang="zh-CN" sz="2400" dirty="0" smtClean="0">
                <a:latin typeface="+mn-ea"/>
              </a:rPr>
              <a:t>Commit</a:t>
            </a:r>
            <a:r>
              <a:rPr lang="zh-CN" altLang="en-US" sz="2400" dirty="0" smtClean="0">
                <a:latin typeface="+mn-ea"/>
              </a:rPr>
              <a:t>操作之前执行此命令才可以，否则无效</a:t>
            </a:r>
          </a:p>
          <a:p>
            <a:endParaRPr lang="en-US" altLang="zh-CN" sz="2400" dirty="0" smtClean="0">
              <a:latin typeface="+mn-ea"/>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111500"/>
            <a:ext cx="32575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400425"/>
            <a:ext cx="34369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749675"/>
            <a:ext cx="32400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30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plus(in)">
                                      <p:cBhvr>
                                        <p:cTn id="25" dur="1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latin typeface="+mn-ea"/>
                <a:ea typeface="+mn-ea"/>
              </a:rPr>
              <a:t>作业</a:t>
            </a:r>
            <a:endParaRPr lang="en-US" altLang="zh-CN" dirty="0" smtClean="0">
              <a:latin typeface="+mn-ea"/>
              <a:ea typeface="+mn-ea"/>
            </a:endParaRPr>
          </a:p>
        </p:txBody>
      </p:sp>
      <p:sp>
        <p:nvSpPr>
          <p:cNvPr id="7" name="Rectangle 3"/>
          <p:cNvSpPr txBox="1">
            <a:spLocks noChangeArrowheads="1"/>
          </p:cNvSpPr>
          <p:nvPr/>
        </p:nvSpPr>
        <p:spPr>
          <a:xfrm>
            <a:off x="457200" y="1600200"/>
            <a:ext cx="8229600" cy="50691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smtClean="0">
                <a:latin typeface="+mn-ea"/>
              </a:rPr>
              <a:t>完成下面的步骤，将</a:t>
            </a:r>
            <a:r>
              <a:rPr lang="en-US" altLang="zh-CN" sz="2000" dirty="0" smtClean="0">
                <a:latin typeface="+mn-ea"/>
              </a:rPr>
              <a:t>user2</a:t>
            </a:r>
            <a:r>
              <a:rPr lang="zh-CN" altLang="en-US" sz="2000" dirty="0" smtClean="0">
                <a:latin typeface="+mn-ea"/>
              </a:rPr>
              <a:t>目录下</a:t>
            </a:r>
            <a:r>
              <a:rPr lang="en-US" altLang="zh-CN" sz="2000" dirty="0" smtClean="0">
                <a:latin typeface="+mn-ea"/>
              </a:rPr>
              <a:t>readme.txt</a:t>
            </a:r>
            <a:r>
              <a:rPr lang="zh-CN" altLang="en-US" sz="2000" dirty="0" smtClean="0">
                <a:latin typeface="+mn-ea"/>
              </a:rPr>
              <a:t>文件的</a:t>
            </a:r>
            <a:r>
              <a:rPr lang="en-US" altLang="zh-CN" sz="2000" dirty="0" err="1" smtClean="0">
                <a:latin typeface="+mn-ea"/>
              </a:rPr>
              <a:t>svn</a:t>
            </a:r>
            <a:r>
              <a:rPr lang="en-US" altLang="zh-CN" sz="2000" dirty="0" smtClean="0">
                <a:latin typeface="+mn-ea"/>
              </a:rPr>
              <a:t> log</a:t>
            </a:r>
            <a:r>
              <a:rPr lang="zh-CN" altLang="en-US" sz="2000" dirty="0" smtClean="0">
                <a:latin typeface="+mn-ea"/>
              </a:rPr>
              <a:t>截图、</a:t>
            </a:r>
            <a:r>
              <a:rPr lang="en-US" altLang="zh-CN" sz="2000" dirty="0" smtClean="0">
                <a:latin typeface="+mn-ea"/>
              </a:rPr>
              <a:t>user2</a:t>
            </a:r>
            <a:r>
              <a:rPr lang="zh-CN" altLang="en-US" sz="2000" dirty="0" smtClean="0">
                <a:latin typeface="+mn-ea"/>
              </a:rPr>
              <a:t>目录的截图和</a:t>
            </a:r>
            <a:r>
              <a:rPr lang="en-US" altLang="zh-CN" sz="2000" dirty="0" smtClean="0">
                <a:latin typeface="+mn-ea"/>
              </a:rPr>
              <a:t>user2</a:t>
            </a:r>
            <a:r>
              <a:rPr lang="zh-CN" altLang="en-US" sz="2000" dirty="0" smtClean="0">
                <a:latin typeface="+mn-ea"/>
              </a:rPr>
              <a:t>目录的</a:t>
            </a:r>
            <a:r>
              <a:rPr lang="en-US" altLang="zh-CN" sz="2000" dirty="0" smtClean="0">
                <a:latin typeface="+mn-ea"/>
              </a:rPr>
              <a:t>readme.txt</a:t>
            </a:r>
            <a:r>
              <a:rPr lang="zh-CN" altLang="en-US" sz="2000" dirty="0" smtClean="0">
                <a:latin typeface="+mn-ea"/>
              </a:rPr>
              <a:t>文件内容截图作为</a:t>
            </a:r>
            <a:r>
              <a:rPr lang="en-US" altLang="zh-CN" sz="2000" dirty="0" smtClean="0">
                <a:latin typeface="+mn-ea"/>
              </a:rPr>
              <a:t>evidence</a:t>
            </a:r>
            <a:r>
              <a:rPr lang="zh-CN" altLang="en-US" sz="2000" dirty="0" smtClean="0">
                <a:latin typeface="+mn-ea"/>
              </a:rPr>
              <a:t>提交。</a:t>
            </a:r>
            <a:endParaRPr lang="en-US" altLang="zh-CN" sz="2000" dirty="0" smtClean="0">
              <a:latin typeface="+mn-ea"/>
            </a:endParaRPr>
          </a:p>
          <a:p>
            <a:pPr marL="0" indent="0">
              <a:buNone/>
            </a:pPr>
            <a:r>
              <a:rPr lang="en-US" altLang="zh-CN" sz="2000" dirty="0" smtClean="0">
                <a:latin typeface="+mn-ea"/>
              </a:rPr>
              <a:t>Step1 </a:t>
            </a:r>
            <a:r>
              <a:rPr lang="zh-CN" altLang="en-US" sz="2000" dirty="0">
                <a:latin typeface="+mn-ea"/>
              </a:rPr>
              <a:t>：安装</a:t>
            </a:r>
            <a:r>
              <a:rPr lang="en-US" altLang="zh-CN" sz="2000" dirty="0" smtClean="0">
                <a:latin typeface="+mn-ea"/>
              </a:rPr>
              <a:t>Visual SVN</a:t>
            </a:r>
          </a:p>
          <a:p>
            <a:pPr marL="0" indent="0">
              <a:buNone/>
            </a:pPr>
            <a:r>
              <a:rPr lang="en-US" altLang="zh-CN" sz="2000" dirty="0" smtClean="0">
                <a:latin typeface="+mn-ea"/>
              </a:rPr>
              <a:t>Step2 </a:t>
            </a:r>
            <a:r>
              <a:rPr lang="zh-CN" altLang="en-US" sz="2000" dirty="0" smtClean="0">
                <a:latin typeface="+mn-ea"/>
              </a:rPr>
              <a:t>：创建</a:t>
            </a:r>
            <a:r>
              <a:rPr lang="en-US" altLang="zh-CN" sz="2000" dirty="0" err="1" smtClean="0">
                <a:latin typeface="+mn-ea"/>
              </a:rPr>
              <a:t>learnsvn</a:t>
            </a:r>
            <a:r>
              <a:rPr lang="zh-CN" altLang="en-US" sz="2000" dirty="0" smtClean="0">
                <a:latin typeface="+mn-ea"/>
              </a:rPr>
              <a:t>版本库，创建用户</a:t>
            </a:r>
            <a:r>
              <a:rPr lang="en-US" altLang="zh-CN" sz="2000" dirty="0" smtClean="0">
                <a:latin typeface="+mn-ea"/>
              </a:rPr>
              <a:t>user1,user2</a:t>
            </a:r>
          </a:p>
          <a:p>
            <a:pPr marL="0" indent="0">
              <a:buNone/>
            </a:pPr>
            <a:r>
              <a:rPr lang="en-US" altLang="zh-CN" sz="2000" dirty="0" smtClean="0">
                <a:latin typeface="+mn-ea"/>
              </a:rPr>
              <a:t>Step3 </a:t>
            </a:r>
            <a:r>
              <a:rPr lang="zh-CN" altLang="en-US" sz="2000" dirty="0" smtClean="0">
                <a:latin typeface="+mn-ea"/>
              </a:rPr>
              <a:t>：新建</a:t>
            </a:r>
            <a:r>
              <a:rPr lang="en-US" altLang="zh-CN" sz="2000" dirty="0" smtClean="0">
                <a:latin typeface="+mn-ea"/>
              </a:rPr>
              <a:t>user1</a:t>
            </a:r>
            <a:r>
              <a:rPr lang="zh-CN" altLang="en-US" sz="2000" dirty="0" smtClean="0">
                <a:latin typeface="+mn-ea"/>
              </a:rPr>
              <a:t>目录，用</a:t>
            </a:r>
            <a:r>
              <a:rPr lang="en-US" altLang="zh-CN" sz="2000" dirty="0" smtClean="0">
                <a:latin typeface="+mn-ea"/>
              </a:rPr>
              <a:t>user1 checkout </a:t>
            </a:r>
            <a:r>
              <a:rPr lang="en-US" altLang="zh-CN" sz="2000" dirty="0" err="1" smtClean="0">
                <a:latin typeface="+mn-ea"/>
              </a:rPr>
              <a:t>learnsvn</a:t>
            </a:r>
            <a:r>
              <a:rPr lang="zh-CN" altLang="en-US" sz="2000" dirty="0" smtClean="0">
                <a:latin typeface="+mn-ea"/>
              </a:rPr>
              <a:t>版本库。</a:t>
            </a:r>
            <a:endParaRPr lang="en-US" altLang="zh-CN" sz="2000" dirty="0" smtClean="0">
              <a:latin typeface="+mn-ea"/>
            </a:endParaRPr>
          </a:p>
          <a:p>
            <a:pPr marL="0" indent="0">
              <a:buNone/>
            </a:pPr>
            <a:r>
              <a:rPr lang="en-US" altLang="zh-CN" sz="2000" dirty="0" smtClean="0">
                <a:latin typeface="+mn-ea"/>
              </a:rPr>
              <a:t>Step4 </a:t>
            </a:r>
            <a:r>
              <a:rPr lang="zh-CN" altLang="en-US" sz="2000" dirty="0" smtClean="0">
                <a:latin typeface="+mn-ea"/>
              </a:rPr>
              <a:t>：添加文件</a:t>
            </a:r>
            <a:r>
              <a:rPr lang="en-US" altLang="zh-CN" sz="2000" dirty="0" smtClean="0">
                <a:latin typeface="+mn-ea"/>
              </a:rPr>
              <a:t>readme.txt</a:t>
            </a:r>
            <a:r>
              <a:rPr lang="zh-CN" altLang="en-US" sz="2000" dirty="0" smtClean="0">
                <a:latin typeface="+mn-ea"/>
              </a:rPr>
              <a:t>，内容如下，提交到版本库。</a:t>
            </a:r>
            <a:endParaRPr lang="en-US" altLang="zh-CN" sz="2000" dirty="0" smtClean="0">
              <a:latin typeface="+mn-ea"/>
            </a:endParaRPr>
          </a:p>
          <a:p>
            <a:pPr marL="0" indent="0">
              <a:buNone/>
            </a:pPr>
            <a:r>
              <a:rPr lang="zh-CN" altLang="en-US" sz="2000" dirty="0" smtClean="0">
                <a:latin typeface="+mn-ea"/>
              </a:rPr>
              <a:t>内容：</a:t>
            </a:r>
            <a:r>
              <a:rPr lang="en-US" altLang="zh-CN" sz="2000" dirty="0" smtClean="0">
                <a:latin typeface="+mn-ea"/>
              </a:rPr>
              <a:t>user1</a:t>
            </a:r>
            <a:r>
              <a:rPr lang="zh-CN" altLang="en-US" sz="2000" dirty="0" smtClean="0">
                <a:latin typeface="+mn-ea"/>
              </a:rPr>
              <a:t>添加了第一行内容。</a:t>
            </a:r>
            <a:endParaRPr lang="en-US" altLang="zh-CN" sz="2000" dirty="0" smtClean="0">
              <a:latin typeface="+mn-ea"/>
            </a:endParaRPr>
          </a:p>
          <a:p>
            <a:pPr marL="0" indent="0">
              <a:buNone/>
            </a:pPr>
            <a:r>
              <a:rPr lang="zh-CN" altLang="en-US" sz="2000" dirty="0" smtClean="0">
                <a:latin typeface="+mn-ea"/>
              </a:rPr>
              <a:t>提交</a:t>
            </a:r>
            <a:r>
              <a:rPr lang="en-US" altLang="zh-CN" sz="2000" dirty="0" smtClean="0">
                <a:latin typeface="+mn-ea"/>
              </a:rPr>
              <a:t>Message</a:t>
            </a:r>
            <a:r>
              <a:rPr lang="zh-CN" altLang="en-US" sz="2000" dirty="0" smtClean="0">
                <a:latin typeface="+mn-ea"/>
              </a:rPr>
              <a:t>：</a:t>
            </a:r>
            <a:r>
              <a:rPr lang="en-US" altLang="zh-CN" sz="2000" dirty="0" smtClean="0">
                <a:latin typeface="+mn-ea"/>
              </a:rPr>
              <a:t>user1</a:t>
            </a:r>
            <a:r>
              <a:rPr lang="zh-CN" altLang="en-US" sz="2000" dirty="0" smtClean="0">
                <a:latin typeface="+mn-ea"/>
              </a:rPr>
              <a:t>添加</a:t>
            </a:r>
            <a:r>
              <a:rPr lang="en-US" altLang="zh-CN" sz="2000" dirty="0" smtClean="0">
                <a:latin typeface="+mn-ea"/>
              </a:rPr>
              <a:t>readme</a:t>
            </a:r>
          </a:p>
          <a:p>
            <a:pPr marL="0" indent="0">
              <a:buNone/>
            </a:pPr>
            <a:r>
              <a:rPr lang="en-US" altLang="zh-CN" sz="2000" dirty="0" smtClean="0">
                <a:latin typeface="+mn-ea"/>
              </a:rPr>
              <a:t>Step5 </a:t>
            </a:r>
            <a:r>
              <a:rPr lang="zh-CN" altLang="en-US" sz="2000" dirty="0" smtClean="0">
                <a:latin typeface="+mn-ea"/>
              </a:rPr>
              <a:t>：新建</a:t>
            </a:r>
            <a:r>
              <a:rPr lang="en-US" altLang="zh-CN" sz="2000" dirty="0" smtClean="0">
                <a:latin typeface="+mn-ea"/>
              </a:rPr>
              <a:t>user2</a:t>
            </a:r>
            <a:r>
              <a:rPr lang="zh-CN" altLang="en-US" sz="2000" dirty="0" smtClean="0">
                <a:latin typeface="+mn-ea"/>
              </a:rPr>
              <a:t>目录，用</a:t>
            </a:r>
            <a:r>
              <a:rPr lang="en-US" altLang="zh-CN" sz="2000" dirty="0" smtClean="0">
                <a:latin typeface="+mn-ea"/>
              </a:rPr>
              <a:t>user2 checkout </a:t>
            </a:r>
            <a:r>
              <a:rPr lang="en-US" altLang="zh-CN" sz="2000" dirty="0" err="1" smtClean="0">
                <a:latin typeface="+mn-ea"/>
              </a:rPr>
              <a:t>learnsvn</a:t>
            </a:r>
            <a:r>
              <a:rPr lang="zh-CN" altLang="en-US" sz="2000" dirty="0" smtClean="0">
                <a:latin typeface="+mn-ea"/>
              </a:rPr>
              <a:t>版本库。</a:t>
            </a:r>
            <a:endParaRPr lang="en-US" altLang="zh-CN" sz="2000" dirty="0" smtClean="0">
              <a:latin typeface="+mn-ea"/>
            </a:endParaRPr>
          </a:p>
          <a:p>
            <a:pPr marL="0" indent="0">
              <a:buNone/>
            </a:pPr>
            <a:r>
              <a:rPr lang="en-US" altLang="zh-CN" sz="2000" dirty="0" smtClean="0">
                <a:latin typeface="+mn-ea"/>
              </a:rPr>
              <a:t>Step6 </a:t>
            </a:r>
            <a:r>
              <a:rPr lang="zh-CN" altLang="en-US" sz="2000" dirty="0" smtClean="0">
                <a:latin typeface="+mn-ea"/>
              </a:rPr>
              <a:t>：参考下面内容修改</a:t>
            </a:r>
            <a:r>
              <a:rPr lang="en-US" altLang="zh-CN" sz="2000" dirty="0" smtClean="0">
                <a:latin typeface="+mn-ea"/>
              </a:rPr>
              <a:t>readme.txt</a:t>
            </a:r>
            <a:r>
              <a:rPr lang="zh-CN" altLang="en-US" sz="2000" dirty="0" smtClean="0">
                <a:latin typeface="+mn-ea"/>
              </a:rPr>
              <a:t>文件</a:t>
            </a:r>
            <a:endParaRPr lang="en-US" altLang="zh-CN" sz="2000" dirty="0" smtClean="0">
              <a:latin typeface="+mn-ea"/>
            </a:endParaRPr>
          </a:p>
        </p:txBody>
      </p:sp>
    </p:spTree>
    <p:extLst>
      <p:ext uri="{BB962C8B-B14F-4D97-AF65-F5344CB8AC3E}">
        <p14:creationId xmlns:p14="http://schemas.microsoft.com/office/powerpoint/2010/main" val="4437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latin typeface="+mn-ea"/>
                <a:ea typeface="+mn-ea"/>
              </a:rPr>
              <a:t>作业</a:t>
            </a:r>
            <a:endParaRPr lang="en-US" altLang="zh-CN" dirty="0" smtClean="0">
              <a:latin typeface="+mn-ea"/>
              <a:ea typeface="+mn-ea"/>
            </a:endParaRPr>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000" dirty="0" smtClean="0">
                <a:latin typeface="+mn-ea"/>
              </a:rPr>
              <a:t>内容：</a:t>
            </a:r>
            <a:endParaRPr lang="en-US" altLang="zh-CN" sz="2000" dirty="0" smtClean="0">
              <a:latin typeface="+mn-ea"/>
            </a:endParaRPr>
          </a:p>
          <a:p>
            <a:pPr marL="0" indent="0">
              <a:buNone/>
            </a:pPr>
            <a:r>
              <a:rPr lang="en-US" altLang="zh-CN" sz="2000" dirty="0" smtClean="0">
                <a:latin typeface="+mn-ea"/>
              </a:rPr>
              <a:t>user1</a:t>
            </a:r>
            <a:r>
              <a:rPr lang="zh-CN" altLang="en-US" sz="2000" dirty="0" smtClean="0">
                <a:latin typeface="+mn-ea"/>
              </a:rPr>
              <a:t>添加了第一行内容。</a:t>
            </a:r>
            <a:endParaRPr lang="en-US" altLang="zh-CN" sz="2000" dirty="0" smtClean="0">
              <a:latin typeface="+mn-ea"/>
            </a:endParaRPr>
          </a:p>
          <a:p>
            <a:pPr marL="0" indent="0">
              <a:buNone/>
            </a:pPr>
            <a:r>
              <a:rPr lang="en-US" altLang="zh-CN" sz="2000" dirty="0" smtClean="0">
                <a:solidFill>
                  <a:srgbClr val="FF0000"/>
                </a:solidFill>
                <a:latin typeface="+mn-ea"/>
              </a:rPr>
              <a:t>user2</a:t>
            </a:r>
            <a:r>
              <a:rPr lang="zh-CN" altLang="en-US" sz="2000" dirty="0" smtClean="0">
                <a:solidFill>
                  <a:srgbClr val="FF0000"/>
                </a:solidFill>
                <a:latin typeface="+mn-ea"/>
              </a:rPr>
              <a:t>添加</a:t>
            </a:r>
            <a:r>
              <a:rPr lang="zh-CN" altLang="en-US" sz="2000" dirty="0">
                <a:solidFill>
                  <a:srgbClr val="FF0000"/>
                </a:solidFill>
                <a:latin typeface="+mn-ea"/>
              </a:rPr>
              <a:t>了</a:t>
            </a:r>
            <a:r>
              <a:rPr lang="zh-CN" altLang="en-US" sz="2000" dirty="0" smtClean="0">
                <a:solidFill>
                  <a:srgbClr val="FF0000"/>
                </a:solidFill>
                <a:latin typeface="+mn-ea"/>
              </a:rPr>
              <a:t>第二行</a:t>
            </a:r>
            <a:r>
              <a:rPr lang="zh-CN" altLang="en-US" sz="2000" dirty="0">
                <a:solidFill>
                  <a:srgbClr val="FF0000"/>
                </a:solidFill>
                <a:latin typeface="+mn-ea"/>
              </a:rPr>
              <a:t>内容。</a:t>
            </a:r>
            <a:endParaRPr lang="en-US" altLang="zh-CN" sz="2000" dirty="0" smtClean="0">
              <a:solidFill>
                <a:srgbClr val="FF0000"/>
              </a:solidFill>
              <a:latin typeface="+mn-ea"/>
            </a:endParaRPr>
          </a:p>
          <a:p>
            <a:pPr marL="0" indent="0">
              <a:buNone/>
            </a:pPr>
            <a:r>
              <a:rPr lang="zh-CN" altLang="en-US" sz="2000" dirty="0" smtClean="0">
                <a:latin typeface="+mn-ea"/>
              </a:rPr>
              <a:t>提交</a:t>
            </a:r>
            <a:r>
              <a:rPr lang="en-US" altLang="zh-CN" sz="2000" dirty="0" smtClean="0">
                <a:latin typeface="+mn-ea"/>
              </a:rPr>
              <a:t>Message</a:t>
            </a:r>
            <a:r>
              <a:rPr lang="zh-CN" altLang="en-US" sz="2000" dirty="0" smtClean="0">
                <a:latin typeface="+mn-ea"/>
              </a:rPr>
              <a:t>：</a:t>
            </a:r>
            <a:r>
              <a:rPr lang="en-US" altLang="zh-CN" sz="2000" dirty="0" smtClean="0">
                <a:latin typeface="+mn-ea"/>
              </a:rPr>
              <a:t>user2</a:t>
            </a:r>
            <a:r>
              <a:rPr lang="zh-CN" altLang="en-US" sz="2000" dirty="0" smtClean="0">
                <a:latin typeface="+mn-ea"/>
              </a:rPr>
              <a:t>修改</a:t>
            </a:r>
            <a:r>
              <a:rPr lang="en-US" altLang="zh-CN" sz="2000" dirty="0" smtClean="0">
                <a:latin typeface="+mn-ea"/>
              </a:rPr>
              <a:t>readme</a:t>
            </a:r>
          </a:p>
          <a:p>
            <a:pPr marL="0" indent="0">
              <a:buNone/>
            </a:pPr>
            <a:r>
              <a:rPr lang="en-US" altLang="zh-CN" sz="2000" dirty="0" smtClean="0">
                <a:latin typeface="+mn-ea"/>
              </a:rPr>
              <a:t>Step7 </a:t>
            </a:r>
            <a:r>
              <a:rPr lang="zh-CN" altLang="en-US" sz="2000" dirty="0" smtClean="0">
                <a:latin typeface="+mn-ea"/>
              </a:rPr>
              <a:t>：用</a:t>
            </a:r>
            <a:r>
              <a:rPr lang="en-US" altLang="zh-CN" sz="2000" dirty="0" smtClean="0">
                <a:latin typeface="+mn-ea"/>
              </a:rPr>
              <a:t>user1 </a:t>
            </a:r>
            <a:r>
              <a:rPr lang="zh-CN" altLang="en-US" sz="2000" dirty="0" smtClean="0">
                <a:latin typeface="+mn-ea"/>
              </a:rPr>
              <a:t>更新</a:t>
            </a:r>
            <a:r>
              <a:rPr lang="en-US" altLang="zh-CN" sz="2000" dirty="0" err="1" smtClean="0">
                <a:latin typeface="+mn-ea"/>
              </a:rPr>
              <a:t>learnsvn</a:t>
            </a:r>
            <a:r>
              <a:rPr lang="zh-CN" altLang="en-US" sz="2000" dirty="0" smtClean="0">
                <a:latin typeface="+mn-ea"/>
              </a:rPr>
              <a:t>版本库，参考下列内容修改</a:t>
            </a:r>
            <a:r>
              <a:rPr lang="en-US" altLang="zh-CN" sz="2000" dirty="0" smtClean="0">
                <a:latin typeface="+mn-ea"/>
              </a:rPr>
              <a:t>readme.txt</a:t>
            </a:r>
            <a:r>
              <a:rPr lang="zh-CN" altLang="en-US" sz="2000" dirty="0" smtClean="0">
                <a:latin typeface="+mn-ea"/>
              </a:rPr>
              <a:t>。</a:t>
            </a:r>
            <a:endParaRPr lang="en-US" altLang="zh-CN" sz="2000" dirty="0" smtClean="0">
              <a:latin typeface="+mn-ea"/>
            </a:endParaRPr>
          </a:p>
          <a:p>
            <a:pPr marL="0" indent="0">
              <a:buNone/>
            </a:pPr>
            <a:r>
              <a:rPr lang="zh-CN" altLang="en-US" sz="2000" dirty="0">
                <a:latin typeface="+mn-ea"/>
              </a:rPr>
              <a:t>内容：</a:t>
            </a:r>
            <a:endParaRPr lang="en-US" altLang="zh-CN" sz="2000" dirty="0">
              <a:latin typeface="+mn-ea"/>
            </a:endParaRPr>
          </a:p>
          <a:p>
            <a:pPr marL="0" indent="0">
              <a:buNone/>
            </a:pPr>
            <a:r>
              <a:rPr lang="en-US" altLang="zh-CN" sz="2000" dirty="0">
                <a:latin typeface="+mn-ea"/>
              </a:rPr>
              <a:t>user1</a:t>
            </a:r>
            <a:r>
              <a:rPr lang="zh-CN" altLang="en-US" sz="2000" dirty="0">
                <a:latin typeface="+mn-ea"/>
              </a:rPr>
              <a:t>添加了第一行内容。</a:t>
            </a:r>
            <a:endParaRPr lang="en-US" altLang="zh-CN" sz="2000" dirty="0">
              <a:latin typeface="+mn-ea"/>
            </a:endParaRPr>
          </a:p>
          <a:p>
            <a:pPr marL="0" indent="0">
              <a:buNone/>
            </a:pPr>
            <a:r>
              <a:rPr lang="en-US" altLang="zh-CN" sz="2000" dirty="0">
                <a:latin typeface="+mn-ea"/>
              </a:rPr>
              <a:t>user2</a:t>
            </a:r>
            <a:r>
              <a:rPr lang="zh-CN" altLang="en-US" sz="2000" dirty="0">
                <a:latin typeface="+mn-ea"/>
              </a:rPr>
              <a:t>添加了第二行内容</a:t>
            </a:r>
            <a:r>
              <a:rPr lang="zh-CN" altLang="en-US" sz="2000" dirty="0" smtClean="0">
                <a:latin typeface="+mn-ea"/>
              </a:rPr>
              <a:t>。</a:t>
            </a:r>
            <a:endParaRPr lang="en-US" altLang="zh-CN" sz="2000" dirty="0" smtClean="0">
              <a:latin typeface="+mn-ea"/>
            </a:endParaRPr>
          </a:p>
          <a:p>
            <a:pPr marL="0" indent="0">
              <a:buNone/>
            </a:pPr>
            <a:r>
              <a:rPr lang="en-US" altLang="zh-CN" sz="2000" dirty="0" smtClean="0">
                <a:solidFill>
                  <a:srgbClr val="FF0000"/>
                </a:solidFill>
                <a:latin typeface="+mn-ea"/>
              </a:rPr>
              <a:t>user1</a:t>
            </a:r>
            <a:r>
              <a:rPr lang="zh-CN" altLang="en-US" sz="2000" dirty="0" smtClean="0">
                <a:solidFill>
                  <a:srgbClr val="FF0000"/>
                </a:solidFill>
                <a:latin typeface="+mn-ea"/>
              </a:rPr>
              <a:t>添加第三行</a:t>
            </a:r>
            <a:endParaRPr lang="en-US" altLang="zh-CN" sz="2000" dirty="0">
              <a:solidFill>
                <a:srgbClr val="FF0000"/>
              </a:solidFill>
              <a:latin typeface="+mn-ea"/>
            </a:endParaRPr>
          </a:p>
          <a:p>
            <a:pPr marL="0" indent="0">
              <a:buNone/>
            </a:pPr>
            <a:r>
              <a:rPr lang="zh-CN" altLang="en-US" sz="2000" dirty="0">
                <a:latin typeface="+mn-ea"/>
              </a:rPr>
              <a:t>提交</a:t>
            </a:r>
            <a:r>
              <a:rPr lang="en-US" altLang="zh-CN" sz="2000" dirty="0">
                <a:latin typeface="+mn-ea"/>
              </a:rPr>
              <a:t>Message</a:t>
            </a:r>
            <a:r>
              <a:rPr lang="zh-CN" altLang="en-US" sz="2000" dirty="0">
                <a:latin typeface="+mn-ea"/>
              </a:rPr>
              <a:t>：</a:t>
            </a:r>
            <a:r>
              <a:rPr lang="en-US" altLang="zh-CN" sz="2000" dirty="0" smtClean="0">
                <a:latin typeface="+mn-ea"/>
              </a:rPr>
              <a:t>user1</a:t>
            </a:r>
            <a:r>
              <a:rPr lang="zh-CN" altLang="en-US" sz="2000" dirty="0" smtClean="0">
                <a:latin typeface="+mn-ea"/>
              </a:rPr>
              <a:t>修改</a:t>
            </a:r>
            <a:r>
              <a:rPr lang="en-US" altLang="zh-CN" sz="2000" dirty="0">
                <a:latin typeface="+mn-ea"/>
              </a:rPr>
              <a:t>readme</a:t>
            </a:r>
          </a:p>
          <a:p>
            <a:pPr marL="0" indent="0">
              <a:buNone/>
            </a:pPr>
            <a:endParaRPr lang="en-US" altLang="zh-CN" sz="2000" dirty="0" smtClean="0">
              <a:latin typeface="+mn-ea"/>
            </a:endParaRPr>
          </a:p>
        </p:txBody>
      </p:sp>
    </p:spTree>
    <p:extLst>
      <p:ext uri="{BB962C8B-B14F-4D97-AF65-F5344CB8AC3E}">
        <p14:creationId xmlns:p14="http://schemas.microsoft.com/office/powerpoint/2010/main" val="40545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3528" y="980728"/>
            <a:ext cx="7273925" cy="48974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1000" indent="-381000">
              <a:lnSpc>
                <a:spcPct val="80000"/>
              </a:lnSpc>
              <a:buFontTx/>
              <a:buAutoNum type="arabicPeriod"/>
            </a:pPr>
            <a:r>
              <a:rPr lang="zh-CN" altLang="en-US" sz="2400" dirty="0" smtClean="0">
                <a:latin typeface="+mn-ea"/>
              </a:rPr>
              <a:t>为什么需要使用版本控制软件</a:t>
            </a:r>
          </a:p>
          <a:p>
            <a:pPr marL="381000" indent="-381000">
              <a:lnSpc>
                <a:spcPct val="80000"/>
              </a:lnSpc>
              <a:buFontTx/>
              <a:buAutoNum type="arabicPeriod"/>
            </a:pPr>
            <a:endParaRPr lang="zh-CN" altLang="en-US" sz="2400" dirty="0" smtClean="0">
              <a:latin typeface="+mn-ea"/>
            </a:endParaRPr>
          </a:p>
          <a:p>
            <a:pPr marL="381000" indent="-381000">
              <a:lnSpc>
                <a:spcPct val="80000"/>
              </a:lnSpc>
              <a:buFontTx/>
              <a:buAutoNum type="arabicPeriod"/>
            </a:pPr>
            <a:r>
              <a:rPr lang="zh-CN" altLang="en-US" sz="2400" dirty="0" smtClean="0">
                <a:latin typeface="+mn-ea"/>
              </a:rPr>
              <a:t>常用的版本软件软件</a:t>
            </a:r>
          </a:p>
          <a:p>
            <a:pPr marL="381000" indent="-381000">
              <a:lnSpc>
                <a:spcPct val="80000"/>
              </a:lnSpc>
              <a:buFontTx/>
              <a:buAutoNum type="arabicPeriod"/>
            </a:pPr>
            <a:endParaRPr lang="zh-CN" altLang="en-US" sz="2400" dirty="0" smtClean="0">
              <a:latin typeface="+mn-ea"/>
            </a:endParaRPr>
          </a:p>
          <a:p>
            <a:pPr marL="381000" indent="-381000">
              <a:lnSpc>
                <a:spcPct val="80000"/>
              </a:lnSpc>
              <a:buFontTx/>
              <a:buAutoNum type="arabicPeriod"/>
            </a:pPr>
            <a:r>
              <a:rPr lang="en-US" altLang="zh-CN" sz="2400" dirty="0" smtClean="0">
                <a:latin typeface="+mn-ea"/>
              </a:rPr>
              <a:t>SVN</a:t>
            </a:r>
            <a:r>
              <a:rPr lang="zh-CN" altLang="en-US" sz="2400" dirty="0" smtClean="0">
                <a:latin typeface="+mn-ea"/>
              </a:rPr>
              <a:t>服务器的安装及配置</a:t>
            </a:r>
          </a:p>
          <a:p>
            <a:pPr marL="381000" indent="-381000">
              <a:lnSpc>
                <a:spcPct val="80000"/>
              </a:lnSpc>
              <a:buFontTx/>
              <a:buAutoNum type="arabicPeriod"/>
            </a:pPr>
            <a:endParaRPr lang="zh-CN" altLang="en-US" sz="2400" dirty="0" smtClean="0">
              <a:latin typeface="+mn-ea"/>
            </a:endParaRPr>
          </a:p>
          <a:p>
            <a:pPr marL="381000" indent="-381000">
              <a:lnSpc>
                <a:spcPct val="80000"/>
              </a:lnSpc>
              <a:buFontTx/>
              <a:buAutoNum type="arabicPeriod"/>
            </a:pPr>
            <a:r>
              <a:rPr lang="en-US" altLang="zh-CN" sz="2400" dirty="0" smtClean="0">
                <a:latin typeface="+mn-ea"/>
              </a:rPr>
              <a:t>SVN</a:t>
            </a:r>
            <a:r>
              <a:rPr lang="zh-CN" altLang="en-US" sz="2400" dirty="0" smtClean="0">
                <a:latin typeface="+mn-ea"/>
              </a:rPr>
              <a:t>客户端软件的安装及配置</a:t>
            </a:r>
          </a:p>
          <a:p>
            <a:pPr marL="381000" indent="-381000">
              <a:lnSpc>
                <a:spcPct val="80000"/>
              </a:lnSpc>
              <a:buFontTx/>
              <a:buAutoNum type="arabicPeriod"/>
            </a:pPr>
            <a:endParaRPr lang="zh-CN" altLang="en-US" sz="2400" dirty="0" smtClean="0">
              <a:latin typeface="+mn-ea"/>
            </a:endParaRPr>
          </a:p>
        </p:txBody>
      </p:sp>
    </p:spTree>
    <p:extLst>
      <p:ext uri="{BB962C8B-B14F-4D97-AF65-F5344CB8AC3E}">
        <p14:creationId xmlns:p14="http://schemas.microsoft.com/office/powerpoint/2010/main" val="1039061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latin typeface="+mn-ea"/>
                <a:ea typeface="+mn-ea"/>
              </a:rPr>
              <a:t>作业</a:t>
            </a:r>
            <a:endParaRPr lang="en-US" altLang="zh-CN" dirty="0" smtClean="0">
              <a:latin typeface="+mn-ea"/>
              <a:ea typeface="+mn-ea"/>
            </a:endParaRPr>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smtClean="0">
                <a:latin typeface="+mn-ea"/>
              </a:rPr>
              <a:t>Step8 </a:t>
            </a:r>
            <a:r>
              <a:rPr lang="zh-CN" altLang="en-US" sz="2000" dirty="0" smtClean="0">
                <a:latin typeface="+mn-ea"/>
              </a:rPr>
              <a:t>：用</a:t>
            </a:r>
            <a:r>
              <a:rPr lang="en-US" altLang="zh-CN" sz="2000" dirty="0" smtClean="0">
                <a:latin typeface="+mn-ea"/>
              </a:rPr>
              <a:t>user2 </a:t>
            </a:r>
            <a:r>
              <a:rPr lang="zh-CN" altLang="en-US" sz="2000" dirty="0" smtClean="0">
                <a:latin typeface="+mn-ea"/>
              </a:rPr>
              <a:t>更新</a:t>
            </a:r>
            <a:r>
              <a:rPr lang="en-US" altLang="zh-CN" sz="2000" dirty="0" err="1" smtClean="0">
                <a:latin typeface="+mn-ea"/>
              </a:rPr>
              <a:t>learnsvn</a:t>
            </a:r>
            <a:r>
              <a:rPr lang="zh-CN" altLang="en-US" sz="2000" dirty="0" smtClean="0">
                <a:latin typeface="+mn-ea"/>
              </a:rPr>
              <a:t>版本库，参考下列内容修改</a:t>
            </a:r>
            <a:r>
              <a:rPr lang="en-US" altLang="zh-CN" sz="2000" dirty="0" smtClean="0">
                <a:latin typeface="+mn-ea"/>
              </a:rPr>
              <a:t>readme.txt</a:t>
            </a:r>
            <a:r>
              <a:rPr lang="zh-CN" altLang="en-US" sz="2000" dirty="0" smtClean="0">
                <a:latin typeface="+mn-ea"/>
              </a:rPr>
              <a:t>。</a:t>
            </a:r>
            <a:endParaRPr lang="en-US" altLang="zh-CN" sz="2000" dirty="0" smtClean="0">
              <a:latin typeface="+mn-ea"/>
            </a:endParaRPr>
          </a:p>
          <a:p>
            <a:pPr marL="0" indent="0">
              <a:buNone/>
            </a:pPr>
            <a:r>
              <a:rPr lang="zh-CN" altLang="en-US" sz="2000" dirty="0">
                <a:latin typeface="+mn-ea"/>
              </a:rPr>
              <a:t>内容：</a:t>
            </a:r>
            <a:endParaRPr lang="en-US" altLang="zh-CN" sz="2000" dirty="0">
              <a:latin typeface="+mn-ea"/>
            </a:endParaRPr>
          </a:p>
          <a:p>
            <a:pPr marL="0" indent="0">
              <a:buNone/>
            </a:pPr>
            <a:r>
              <a:rPr lang="en-US" altLang="zh-CN" sz="2000" dirty="0">
                <a:latin typeface="+mn-ea"/>
              </a:rPr>
              <a:t>user1</a:t>
            </a:r>
            <a:r>
              <a:rPr lang="zh-CN" altLang="en-US" sz="2000" dirty="0">
                <a:latin typeface="+mn-ea"/>
              </a:rPr>
              <a:t>添加了第一行内容。</a:t>
            </a:r>
            <a:endParaRPr lang="en-US" altLang="zh-CN" sz="2000" dirty="0">
              <a:latin typeface="+mn-ea"/>
            </a:endParaRPr>
          </a:p>
          <a:p>
            <a:pPr marL="0" indent="0">
              <a:buNone/>
            </a:pPr>
            <a:r>
              <a:rPr lang="en-US" altLang="zh-CN" sz="2000" dirty="0">
                <a:latin typeface="+mn-ea"/>
              </a:rPr>
              <a:t>user2</a:t>
            </a:r>
            <a:r>
              <a:rPr lang="zh-CN" altLang="en-US" sz="2000" dirty="0">
                <a:latin typeface="+mn-ea"/>
              </a:rPr>
              <a:t>添加了第二行内容</a:t>
            </a:r>
            <a:r>
              <a:rPr lang="zh-CN" altLang="en-US" sz="2000" dirty="0" smtClean="0">
                <a:latin typeface="+mn-ea"/>
              </a:rPr>
              <a:t>。</a:t>
            </a:r>
            <a:endParaRPr lang="en-US" altLang="zh-CN" sz="2000" dirty="0" smtClean="0">
              <a:latin typeface="+mn-ea"/>
            </a:endParaRPr>
          </a:p>
          <a:p>
            <a:pPr marL="0" indent="0">
              <a:buNone/>
            </a:pPr>
            <a:r>
              <a:rPr lang="en-US" altLang="zh-CN" sz="2000" dirty="0" smtClean="0">
                <a:latin typeface="+mn-ea"/>
              </a:rPr>
              <a:t>user1</a:t>
            </a:r>
            <a:r>
              <a:rPr lang="zh-CN" altLang="en-US" sz="2000" dirty="0" smtClean="0">
                <a:latin typeface="+mn-ea"/>
              </a:rPr>
              <a:t>添加第三行 </a:t>
            </a:r>
            <a:r>
              <a:rPr lang="en-US" altLang="zh-CN" sz="2000" dirty="0" smtClean="0">
                <a:solidFill>
                  <a:srgbClr val="FF0000"/>
                </a:solidFill>
                <a:latin typeface="+mn-ea"/>
              </a:rPr>
              <a:t>+ user2</a:t>
            </a:r>
            <a:r>
              <a:rPr lang="zh-CN" altLang="en-US" sz="2000" dirty="0" smtClean="0">
                <a:solidFill>
                  <a:srgbClr val="FF0000"/>
                </a:solidFill>
                <a:latin typeface="+mn-ea"/>
              </a:rPr>
              <a:t>添加第三行</a:t>
            </a:r>
            <a:endParaRPr lang="en-US" altLang="zh-CN" sz="2000" dirty="0">
              <a:solidFill>
                <a:srgbClr val="FF0000"/>
              </a:solidFill>
              <a:latin typeface="+mn-ea"/>
            </a:endParaRPr>
          </a:p>
          <a:p>
            <a:pPr marL="0" indent="0">
              <a:buNone/>
            </a:pPr>
            <a:r>
              <a:rPr lang="zh-CN" altLang="en-US" sz="2000" dirty="0">
                <a:latin typeface="+mn-ea"/>
              </a:rPr>
              <a:t>提交</a:t>
            </a:r>
            <a:r>
              <a:rPr lang="en-US" altLang="zh-CN" sz="2000" dirty="0">
                <a:latin typeface="+mn-ea"/>
              </a:rPr>
              <a:t>Message</a:t>
            </a:r>
            <a:r>
              <a:rPr lang="zh-CN" altLang="en-US" sz="2000" dirty="0">
                <a:latin typeface="+mn-ea"/>
              </a:rPr>
              <a:t>：</a:t>
            </a:r>
            <a:r>
              <a:rPr lang="en-US" altLang="zh-CN" sz="2000" dirty="0" smtClean="0">
                <a:latin typeface="+mn-ea"/>
              </a:rPr>
              <a:t>user2</a:t>
            </a:r>
            <a:r>
              <a:rPr lang="zh-CN" altLang="en-US" sz="2000" dirty="0" smtClean="0">
                <a:latin typeface="+mn-ea"/>
              </a:rPr>
              <a:t>修改</a:t>
            </a:r>
            <a:r>
              <a:rPr lang="en-US" altLang="zh-CN" sz="2000" dirty="0">
                <a:latin typeface="+mn-ea"/>
              </a:rPr>
              <a:t>readme</a:t>
            </a:r>
          </a:p>
          <a:p>
            <a:pPr marL="0" indent="0">
              <a:buNone/>
            </a:pPr>
            <a:endParaRPr lang="en-US" altLang="zh-CN" sz="2000" dirty="0" smtClean="0">
              <a:latin typeface="+mn-ea"/>
            </a:endParaRPr>
          </a:p>
        </p:txBody>
      </p:sp>
    </p:spTree>
    <p:extLst>
      <p:ext uri="{BB962C8B-B14F-4D97-AF65-F5344CB8AC3E}">
        <p14:creationId xmlns:p14="http://schemas.microsoft.com/office/powerpoint/2010/main" val="337597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163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latin typeface="+mn-ea"/>
                <a:ea typeface="+mn-ea"/>
              </a:rPr>
              <a:t>1.1 </a:t>
            </a:r>
            <a:r>
              <a:rPr lang="zh-CN" altLang="en-US" sz="4000" dirty="0" smtClean="0">
                <a:latin typeface="+mn-ea"/>
                <a:ea typeface="+mn-ea"/>
              </a:rPr>
              <a:t>使用版本控制软件的理由</a:t>
            </a:r>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latin typeface="+mn-ea"/>
            </a:endParaRPr>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latin typeface="+mn-ea"/>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latin typeface="+mn-ea"/>
              </a:rPr>
              <a:t>及时了解团队中其他成员的进度。</a:t>
            </a:r>
          </a:p>
          <a:p>
            <a:pPr>
              <a:lnSpc>
                <a:spcPct val="80000"/>
              </a:lnSpc>
            </a:pPr>
            <a:r>
              <a:rPr lang="zh-CN" altLang="en-US" sz="2400" dirty="0" smtClean="0">
                <a:latin typeface="+mn-ea"/>
              </a:rPr>
              <a:t>轻松比较不同版本间的细微差别；</a:t>
            </a:r>
          </a:p>
          <a:p>
            <a:pPr>
              <a:lnSpc>
                <a:spcPct val="80000"/>
              </a:lnSpc>
            </a:pPr>
            <a:r>
              <a:rPr lang="zh-CN" altLang="en-US" sz="2400" dirty="0" smtClean="0">
                <a:latin typeface="+mn-ea"/>
              </a:rPr>
              <a:t>记录每个文件成长的每步细节，利于成果的复用</a:t>
            </a:r>
            <a:r>
              <a:rPr lang="en-US" altLang="zh-CN" sz="2400" dirty="0" smtClean="0">
                <a:latin typeface="+mn-ea"/>
              </a:rPr>
              <a:t>(reuse);</a:t>
            </a:r>
            <a:endParaRPr lang="zh-CN" altLang="zh-CN" sz="2400" dirty="0" smtClean="0">
              <a:latin typeface="+mn-ea"/>
            </a:endParaRPr>
          </a:p>
          <a:p>
            <a:pPr>
              <a:lnSpc>
                <a:spcPct val="80000"/>
              </a:lnSpc>
            </a:pPr>
            <a:r>
              <a:rPr lang="zh-CN" altLang="en-US" sz="2400" dirty="0" smtClean="0">
                <a:latin typeface="+mn-ea"/>
              </a:rPr>
              <a:t>资料共享，避免以往靠拷贝文件造成的版本混乱；</a:t>
            </a:r>
          </a:p>
          <a:p>
            <a:pPr>
              <a:lnSpc>
                <a:spcPct val="80000"/>
              </a:lnSpc>
            </a:pPr>
            <a:r>
              <a:rPr lang="zh-CN" altLang="en-US" sz="2400" dirty="0" smtClean="0">
                <a:latin typeface="+mn-ea"/>
              </a:rPr>
              <a:t>人人为我，我为人人。所有成员维护的实际是同一个版本库，无需专人维护所有文件的最新版本；</a:t>
            </a:r>
          </a:p>
          <a:p>
            <a:pPr>
              <a:lnSpc>
                <a:spcPct val="80000"/>
              </a:lnSpc>
            </a:pPr>
            <a:endParaRPr lang="zh-CN" altLang="en-US" sz="2400" dirty="0" smtClean="0">
              <a:latin typeface="+mn-ea"/>
            </a:endParaRPr>
          </a:p>
          <a:p>
            <a:pPr>
              <a:lnSpc>
                <a:spcPct val="80000"/>
              </a:lnSpc>
            </a:pPr>
            <a:r>
              <a:rPr lang="zh-CN" altLang="en-US" sz="2400" dirty="0" smtClean="0">
                <a:latin typeface="+mn-ea"/>
              </a:rPr>
              <a:t>协同工作，大大提高团队工作效率，无论团队成员分布在天涯还是海角；</a:t>
            </a:r>
            <a:endParaRPr lang="zh-CN" altLang="en-US" sz="1400" dirty="0" smtClean="0">
              <a:latin typeface="+mn-ea"/>
            </a:endParaRPr>
          </a:p>
          <a:p>
            <a:pPr>
              <a:lnSpc>
                <a:spcPct val="80000"/>
              </a:lnSpc>
            </a:pPr>
            <a:endParaRPr lang="en-US" altLang="zh-CN" sz="1400" dirty="0" smtClean="0">
              <a:latin typeface="+mn-ea"/>
            </a:endParaRPr>
          </a:p>
        </p:txBody>
      </p:sp>
    </p:spTree>
    <p:extLst>
      <p:ext uri="{BB962C8B-B14F-4D97-AF65-F5344CB8AC3E}">
        <p14:creationId xmlns:p14="http://schemas.microsoft.com/office/powerpoint/2010/main" val="209244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 calcmode="lin" valueType="num">
                                      <p:cBhvr additive="base">
                                        <p:cTn id="47"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latin typeface="+mn-ea"/>
                <a:ea typeface="+mn-ea"/>
              </a:rPr>
              <a:t>1.2 </a:t>
            </a:r>
            <a:r>
              <a:rPr lang="zh-CN" altLang="en-US" sz="4000" dirty="0">
                <a:latin typeface="+mn-ea"/>
                <a:ea typeface="+mn-ea"/>
              </a:rPr>
              <a:t>现实状况</a:t>
            </a:r>
            <a:endParaRPr lang="zh-CN" altLang="en-US" sz="4000" dirty="0" smtClean="0">
              <a:latin typeface="+mn-ea"/>
              <a:ea typeface="+mn-ea"/>
            </a:endParaRPr>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latin typeface="+mn-ea"/>
            </a:endParaRPr>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latin typeface="+mn-ea"/>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a:latin typeface="+mn-ea"/>
              </a:rPr>
              <a:t>文档</a:t>
            </a:r>
            <a:r>
              <a:rPr lang="en-US" altLang="zh-CN" sz="2400" dirty="0">
                <a:latin typeface="+mn-ea"/>
              </a:rPr>
              <a:t>:</a:t>
            </a:r>
            <a:r>
              <a:rPr lang="zh-CN" altLang="en-US" sz="2400" dirty="0">
                <a:latin typeface="+mn-ea"/>
              </a:rPr>
              <a:t>改错了、不小心删了</a:t>
            </a:r>
          </a:p>
          <a:p>
            <a:r>
              <a:rPr lang="zh-CN" altLang="en-US" sz="2400" dirty="0">
                <a:latin typeface="+mn-ea"/>
              </a:rPr>
              <a:t>代码</a:t>
            </a:r>
            <a:r>
              <a:rPr lang="en-US" altLang="zh-CN" sz="2400" dirty="0">
                <a:latin typeface="+mn-ea"/>
              </a:rPr>
              <a:t>:</a:t>
            </a:r>
            <a:r>
              <a:rPr lang="zh-CN" altLang="en-US" sz="2400" dirty="0">
                <a:latin typeface="+mn-ea"/>
              </a:rPr>
              <a:t>以前的更好</a:t>
            </a:r>
            <a:r>
              <a:rPr lang="en-US" altLang="zh-CN" sz="2400" dirty="0">
                <a:latin typeface="+mn-ea"/>
              </a:rPr>
              <a:t>?</a:t>
            </a:r>
          </a:p>
          <a:p>
            <a:r>
              <a:rPr lang="zh-CN" altLang="en-US" sz="2400" dirty="0">
                <a:latin typeface="+mn-ea"/>
              </a:rPr>
              <a:t>版本发布</a:t>
            </a:r>
            <a:r>
              <a:rPr lang="en-US" altLang="zh-CN" sz="2400" dirty="0">
                <a:latin typeface="+mn-ea"/>
              </a:rPr>
              <a:t>:</a:t>
            </a:r>
            <a:r>
              <a:rPr lang="zh-CN" altLang="en-US" sz="2400" dirty="0">
                <a:latin typeface="+mn-ea"/>
              </a:rPr>
              <a:t>旧版有问题，相应源码没有了</a:t>
            </a:r>
          </a:p>
          <a:p>
            <a:r>
              <a:rPr lang="zh-CN" altLang="en-US" sz="2400" dirty="0">
                <a:latin typeface="+mn-ea"/>
              </a:rPr>
              <a:t>保存所有的版本</a:t>
            </a:r>
            <a:r>
              <a:rPr lang="en-US" altLang="zh-CN" sz="2400" dirty="0">
                <a:latin typeface="+mn-ea"/>
              </a:rPr>
              <a:t>:</a:t>
            </a:r>
            <a:r>
              <a:rPr lang="zh-CN" altLang="en-US" sz="2400" dirty="0">
                <a:latin typeface="+mn-ea"/>
              </a:rPr>
              <a:t>版本混乱</a:t>
            </a:r>
          </a:p>
          <a:p>
            <a:r>
              <a:rPr lang="zh-CN" altLang="en-US" sz="2400" dirty="0">
                <a:latin typeface="+mn-ea"/>
              </a:rPr>
              <a:t>最新版</a:t>
            </a:r>
            <a:r>
              <a:rPr lang="en-US" altLang="zh-CN" sz="2400" dirty="0">
                <a:latin typeface="+mn-ea"/>
              </a:rPr>
              <a:t>:</a:t>
            </a:r>
            <a:r>
              <a:rPr lang="zh-CN" altLang="en-US" sz="2400" dirty="0">
                <a:latin typeface="+mn-ea"/>
              </a:rPr>
              <a:t>那个才是最新版啊？</a:t>
            </a:r>
          </a:p>
        </p:txBody>
      </p:sp>
    </p:spTree>
    <p:extLst>
      <p:ext uri="{BB962C8B-B14F-4D97-AF65-F5344CB8AC3E}">
        <p14:creationId xmlns:p14="http://schemas.microsoft.com/office/powerpoint/2010/main" val="189367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latin typeface="+mn-ea"/>
                <a:ea typeface="+mn-ea"/>
              </a:rPr>
              <a:t>2 </a:t>
            </a:r>
            <a:r>
              <a:rPr lang="zh-CN" altLang="en-US" sz="4000" dirty="0">
                <a:latin typeface="+mn-ea"/>
                <a:ea typeface="+mn-ea"/>
              </a:rPr>
              <a:t>常用的开源版本软件软件</a:t>
            </a:r>
            <a:endParaRPr lang="zh-CN" altLang="en-US" sz="4000" dirty="0" smtClean="0">
              <a:latin typeface="+mn-ea"/>
              <a:ea typeface="+mn-ea"/>
            </a:endParaRPr>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latin typeface="+mn-ea"/>
            </a:endParaRPr>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latin typeface="+mn-ea"/>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latin typeface="+mn-ea"/>
              </a:rPr>
              <a:t>CVS</a:t>
            </a:r>
            <a:r>
              <a:rPr lang="zh-CN" altLang="en-US" sz="2400" dirty="0">
                <a:latin typeface="+mn-ea"/>
              </a:rPr>
              <a:t>，较早很流行的开源版本系统</a:t>
            </a:r>
          </a:p>
          <a:p>
            <a:endParaRPr lang="zh-CN" altLang="en-US" sz="2400" dirty="0">
              <a:latin typeface="+mn-ea"/>
            </a:endParaRPr>
          </a:p>
          <a:p>
            <a:r>
              <a:rPr lang="en-US" altLang="zh-CN" sz="2400" dirty="0">
                <a:latin typeface="+mn-ea"/>
              </a:rPr>
              <a:t>SVN (Subversion)</a:t>
            </a:r>
            <a:r>
              <a:rPr lang="zh-CN" altLang="en-US" sz="2400" dirty="0">
                <a:latin typeface="+mn-ea"/>
              </a:rPr>
              <a:t>，开源，与</a:t>
            </a:r>
            <a:r>
              <a:rPr lang="en-US" altLang="zh-CN" sz="2400" dirty="0">
                <a:latin typeface="+mn-ea"/>
              </a:rPr>
              <a:t>CVS</a:t>
            </a:r>
            <a:r>
              <a:rPr lang="zh-CN" altLang="en-US" sz="2400" dirty="0">
                <a:latin typeface="+mn-ea"/>
              </a:rPr>
              <a:t>原理和功能相似，取代</a:t>
            </a:r>
            <a:r>
              <a:rPr lang="en-US" altLang="zh-CN" sz="2400" dirty="0">
                <a:latin typeface="+mn-ea"/>
              </a:rPr>
              <a:t>CVS</a:t>
            </a:r>
          </a:p>
          <a:p>
            <a:endParaRPr lang="en-US" altLang="zh-CN" sz="2400" dirty="0">
              <a:latin typeface="+mn-ea"/>
            </a:endParaRPr>
          </a:p>
          <a:p>
            <a:r>
              <a:rPr lang="en-US" altLang="zh-CN" sz="2400" dirty="0" err="1">
                <a:latin typeface="+mn-ea"/>
              </a:rPr>
              <a:t>Git</a:t>
            </a:r>
            <a:r>
              <a:rPr lang="zh-CN" altLang="en-US" sz="2400" dirty="0">
                <a:latin typeface="+mn-ea"/>
              </a:rPr>
              <a:t>，开源，分布式版本管理系统，目前发展势头很强。</a:t>
            </a:r>
          </a:p>
        </p:txBody>
      </p:sp>
    </p:spTree>
    <p:extLst>
      <p:ext uri="{BB962C8B-B14F-4D97-AF65-F5344CB8AC3E}">
        <p14:creationId xmlns:p14="http://schemas.microsoft.com/office/powerpoint/2010/main" val="108092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latin typeface="+mn-ea"/>
                <a:ea typeface="+mn-ea"/>
              </a:rPr>
              <a:t>3.1 SVN</a:t>
            </a:r>
            <a:r>
              <a:rPr lang="zh-CN" altLang="en-US" sz="4000" dirty="0">
                <a:latin typeface="+mn-ea"/>
                <a:ea typeface="+mn-ea"/>
              </a:rPr>
              <a:t>基本概念</a:t>
            </a:r>
            <a:endParaRPr lang="zh-CN" altLang="en-US" sz="4000" dirty="0" smtClean="0">
              <a:latin typeface="+mn-ea"/>
              <a:ea typeface="+mn-ea"/>
            </a:endParaRPr>
          </a:p>
        </p:txBody>
      </p:sp>
      <p:grpSp>
        <p:nvGrpSpPr>
          <p:cNvPr id="10" name="Group 20"/>
          <p:cNvGrpSpPr>
            <a:grpSpLocks/>
          </p:cNvGrpSpPr>
          <p:nvPr/>
        </p:nvGrpSpPr>
        <p:grpSpPr bwMode="auto">
          <a:xfrm>
            <a:off x="2627313" y="2133600"/>
            <a:ext cx="1222375" cy="3095625"/>
            <a:chOff x="1746" y="1162"/>
            <a:chExt cx="770" cy="1950"/>
          </a:xfrm>
        </p:grpSpPr>
        <p:sp>
          <p:nvSpPr>
            <p:cNvPr id="11" name="AutoShape 21"/>
            <p:cNvSpPr>
              <a:spLocks noChangeArrowheads="1"/>
            </p:cNvSpPr>
            <p:nvPr/>
          </p:nvSpPr>
          <p:spPr bwMode="auto">
            <a:xfrm rot="5400000">
              <a:off x="1156" y="1752"/>
              <a:ext cx="1950" cy="770"/>
            </a:xfrm>
            <a:prstGeom prst="cube">
              <a:avLst>
                <a:gd name="adj" fmla="val 5963"/>
              </a:avLst>
            </a:prstGeom>
            <a:gradFill rotWithShape="0">
              <a:gsLst>
                <a:gs pos="0">
                  <a:srgbClr val="3E5176"/>
                </a:gs>
                <a:gs pos="100000">
                  <a:srgbClr val="85AE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115888" tIns="57150" rIns="115888" bIns="57150" anchor="ctr"/>
            <a:lstStyle/>
            <a:p>
              <a:pPr algn="ctr" eaLnBrk="0" hangingPunct="0">
                <a:lnSpc>
                  <a:spcPct val="90000"/>
                </a:lnSpc>
              </a:pPr>
              <a:endParaRPr kumimoji="1" lang="ko-KR" altLang="en-US" sz="2000" b="1">
                <a:solidFill>
                  <a:srgbClr val="000000"/>
                </a:solidFill>
                <a:latin typeface="+mn-ea"/>
              </a:endParaRPr>
            </a:p>
            <a:p>
              <a:pPr algn="ctr" eaLnBrk="0" hangingPunct="0">
                <a:lnSpc>
                  <a:spcPct val="90000"/>
                </a:lnSpc>
              </a:pPr>
              <a:endParaRPr kumimoji="1" lang="ko-KR" altLang="en-US" sz="2000" b="1">
                <a:solidFill>
                  <a:srgbClr val="000000"/>
                </a:solidFill>
                <a:latin typeface="+mn-ea"/>
              </a:endParaRPr>
            </a:p>
          </p:txBody>
        </p:sp>
        <p:sp>
          <p:nvSpPr>
            <p:cNvPr id="12" name="Text Box 22"/>
            <p:cNvSpPr txBox="1">
              <a:spLocks noChangeArrowheads="1"/>
            </p:cNvSpPr>
            <p:nvPr/>
          </p:nvSpPr>
          <p:spPr bwMode="auto">
            <a:xfrm>
              <a:off x="1909" y="1434"/>
              <a:ext cx="427" cy="1406"/>
            </a:xfrm>
            <a:prstGeom prst="rect">
              <a:avLst/>
            </a:prstGeom>
            <a:noFill/>
            <a:ln w="9525">
              <a:noFill/>
              <a:miter lim="800000"/>
              <a:headEnd/>
              <a:tailEnd/>
            </a:ln>
            <a:effectLst/>
          </p:spPr>
          <p:txBody>
            <a:bodyPr vert="eaVert">
              <a:spAutoFit/>
            </a:bodyPr>
            <a:lstStyle/>
            <a:p>
              <a:pPr>
                <a:spcBef>
                  <a:spcPct val="50000"/>
                </a:spcBef>
                <a:defRPr/>
              </a:pPr>
              <a:r>
                <a:rPr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ea"/>
                </a:rPr>
                <a:t>   </a:t>
              </a:r>
              <a:r>
                <a:rPr lang="zh-CN" altLang="en-US"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ea"/>
                </a:rPr>
                <a:t>配置库</a:t>
              </a:r>
            </a:p>
          </p:txBody>
        </p:sp>
      </p:grpSp>
      <p:grpSp>
        <p:nvGrpSpPr>
          <p:cNvPr id="13" name="Group 23"/>
          <p:cNvGrpSpPr>
            <a:grpSpLocks/>
          </p:cNvGrpSpPr>
          <p:nvPr/>
        </p:nvGrpSpPr>
        <p:grpSpPr bwMode="auto">
          <a:xfrm>
            <a:off x="5653088" y="2133600"/>
            <a:ext cx="1222375" cy="3095625"/>
            <a:chOff x="1746" y="1162"/>
            <a:chExt cx="770" cy="1950"/>
          </a:xfrm>
        </p:grpSpPr>
        <p:sp>
          <p:nvSpPr>
            <p:cNvPr id="14" name="AutoShape 24"/>
            <p:cNvSpPr>
              <a:spLocks noChangeArrowheads="1"/>
            </p:cNvSpPr>
            <p:nvPr/>
          </p:nvSpPr>
          <p:spPr bwMode="auto">
            <a:xfrm rot="5400000">
              <a:off x="1156" y="1752"/>
              <a:ext cx="1950" cy="770"/>
            </a:xfrm>
            <a:prstGeom prst="cube">
              <a:avLst>
                <a:gd name="adj" fmla="val 5963"/>
              </a:avLst>
            </a:prstGeom>
            <a:gradFill rotWithShape="0">
              <a:gsLst>
                <a:gs pos="0">
                  <a:srgbClr val="3E5176"/>
                </a:gs>
                <a:gs pos="100000">
                  <a:srgbClr val="85AE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115888" tIns="57150" rIns="115888" bIns="57150" anchor="ctr"/>
            <a:lstStyle/>
            <a:p>
              <a:pPr algn="ctr" eaLnBrk="0" hangingPunct="0">
                <a:lnSpc>
                  <a:spcPct val="90000"/>
                </a:lnSpc>
              </a:pPr>
              <a:endParaRPr kumimoji="1" lang="ko-KR" altLang="en-US" sz="2000" b="1">
                <a:solidFill>
                  <a:srgbClr val="000000"/>
                </a:solidFill>
                <a:latin typeface="+mn-ea"/>
              </a:endParaRPr>
            </a:p>
            <a:p>
              <a:pPr algn="ctr" eaLnBrk="0" hangingPunct="0">
                <a:lnSpc>
                  <a:spcPct val="90000"/>
                </a:lnSpc>
              </a:pPr>
              <a:endParaRPr kumimoji="1" lang="ko-KR" altLang="en-US" sz="2000" b="1">
                <a:solidFill>
                  <a:srgbClr val="000000"/>
                </a:solidFill>
                <a:latin typeface="+mn-ea"/>
              </a:endParaRPr>
            </a:p>
          </p:txBody>
        </p:sp>
        <p:sp>
          <p:nvSpPr>
            <p:cNvPr id="15" name="Text Box 25"/>
            <p:cNvSpPr txBox="1">
              <a:spLocks noChangeArrowheads="1"/>
            </p:cNvSpPr>
            <p:nvPr/>
          </p:nvSpPr>
          <p:spPr bwMode="auto">
            <a:xfrm>
              <a:off x="1909" y="1434"/>
              <a:ext cx="427" cy="1406"/>
            </a:xfrm>
            <a:prstGeom prst="rect">
              <a:avLst/>
            </a:prstGeom>
            <a:noFill/>
            <a:ln w="9525">
              <a:noFill/>
              <a:miter lim="800000"/>
              <a:headEnd/>
              <a:tailEnd/>
            </a:ln>
            <a:effectLst/>
          </p:spPr>
          <p:txBody>
            <a:bodyPr vert="eaVert">
              <a:spAutoFit/>
            </a:bodyPr>
            <a:lstStyle/>
            <a:p>
              <a:pPr>
                <a:spcBef>
                  <a:spcPct val="50000"/>
                </a:spcBef>
                <a:defRPr/>
              </a:pPr>
              <a:r>
                <a:rPr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ea"/>
                </a:rPr>
                <a:t>  </a:t>
              </a:r>
              <a:r>
                <a:rPr lang="zh-CN" altLang="en-US"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ea"/>
                </a:rPr>
                <a:t>工作副本</a:t>
              </a:r>
            </a:p>
          </p:txBody>
        </p:sp>
      </p:grpSp>
      <p:sp>
        <p:nvSpPr>
          <p:cNvPr id="16" name="AutoShape 26"/>
          <p:cNvSpPr>
            <a:spLocks noChangeArrowheads="1"/>
          </p:cNvSpPr>
          <p:nvPr/>
        </p:nvSpPr>
        <p:spPr bwMode="auto">
          <a:xfrm>
            <a:off x="4067175" y="2636838"/>
            <a:ext cx="1368425" cy="936625"/>
          </a:xfrm>
          <a:prstGeom prst="rightArrow">
            <a:avLst>
              <a:gd name="adj1" fmla="val 50000"/>
              <a:gd name="adj2" fmla="val 36525"/>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latin typeface="+mn-ea"/>
              </a:rPr>
              <a:t>Checkout</a:t>
            </a:r>
          </a:p>
        </p:txBody>
      </p:sp>
      <p:sp>
        <p:nvSpPr>
          <p:cNvPr id="17" name="AutoShape 27"/>
          <p:cNvSpPr>
            <a:spLocks noChangeArrowheads="1"/>
          </p:cNvSpPr>
          <p:nvPr/>
        </p:nvSpPr>
        <p:spPr bwMode="auto">
          <a:xfrm rot="10800000">
            <a:off x="3924300" y="3860800"/>
            <a:ext cx="1439863" cy="936625"/>
          </a:xfrm>
          <a:prstGeom prst="rightArrow">
            <a:avLst>
              <a:gd name="adj1" fmla="val 50000"/>
              <a:gd name="adj2" fmla="val 38432"/>
            </a:avLst>
          </a:prstGeom>
          <a:solidFill>
            <a:srgbClr val="000080"/>
          </a:solidFill>
          <a:ln w="9525">
            <a:solidFill>
              <a:schemeClr val="tx1"/>
            </a:solidFill>
            <a:miter lim="800000"/>
            <a:headEnd/>
            <a:tailEnd/>
          </a:ln>
        </p:spPr>
        <p:txBody>
          <a:bodyPr rot="10800000" wrap="none" anchor="ctr"/>
          <a:lstStyle/>
          <a:p>
            <a:pPr algn="ctr"/>
            <a:r>
              <a:rPr lang="en-US" altLang="zh-CN" sz="2000" b="1">
                <a:solidFill>
                  <a:schemeClr val="bg1"/>
                </a:solidFill>
                <a:latin typeface="+mn-ea"/>
              </a:rPr>
              <a:t>Commit</a:t>
            </a:r>
          </a:p>
        </p:txBody>
      </p:sp>
    </p:spTree>
    <p:extLst>
      <p:ext uri="{BB962C8B-B14F-4D97-AF65-F5344CB8AC3E}">
        <p14:creationId xmlns:p14="http://schemas.microsoft.com/office/powerpoint/2010/main" val="197226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28625" y="642366"/>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latin typeface="+mn-ea"/>
                <a:ea typeface="+mn-ea"/>
              </a:rPr>
              <a:t>3.1</a:t>
            </a:r>
            <a:r>
              <a:rPr lang="en-US" altLang="zh-CN" sz="4800" dirty="0" smtClean="0">
                <a:latin typeface="+mn-ea"/>
                <a:ea typeface="+mn-ea"/>
              </a:rPr>
              <a:t> SVN</a:t>
            </a:r>
            <a:r>
              <a:rPr lang="zh-CN" altLang="en-US" sz="4800" dirty="0" smtClean="0">
                <a:latin typeface="+mn-ea"/>
                <a:ea typeface="+mn-ea"/>
              </a:rPr>
              <a:t>基本概念</a:t>
            </a:r>
          </a:p>
        </p:txBody>
      </p:sp>
      <p:sp>
        <p:nvSpPr>
          <p:cNvPr id="21" name="Rectangle 3"/>
          <p:cNvSpPr txBox="1">
            <a:spLocks noChangeArrowheads="1"/>
          </p:cNvSpPr>
          <p:nvPr/>
        </p:nvSpPr>
        <p:spPr>
          <a:xfrm>
            <a:off x="428625" y="1643063"/>
            <a:ext cx="8291513" cy="49244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dirty="0" smtClean="0">
                <a:solidFill>
                  <a:srgbClr val="FF0000"/>
                </a:solidFill>
                <a:latin typeface="+mn-ea"/>
              </a:rPr>
              <a:t>工作副本</a:t>
            </a:r>
            <a:r>
              <a:rPr lang="zh-CN" altLang="en-US" dirty="0" smtClean="0">
                <a:latin typeface="+mn-ea"/>
              </a:rPr>
              <a:t>（</a:t>
            </a:r>
            <a:r>
              <a:rPr lang="en-US" altLang="zh-CN" dirty="0" err="1" smtClean="0">
                <a:latin typeface="+mn-ea"/>
              </a:rPr>
              <a:t>WorkSpace</a:t>
            </a:r>
            <a:r>
              <a:rPr lang="en-US" altLang="zh-CN" dirty="0" smtClean="0">
                <a:latin typeface="+mn-ea"/>
              </a:rPr>
              <a:t>,</a:t>
            </a:r>
            <a:r>
              <a:rPr lang="zh-CN" altLang="en-US" dirty="0" smtClean="0">
                <a:latin typeface="+mn-ea"/>
              </a:rPr>
              <a:t>工作空间）</a:t>
            </a:r>
          </a:p>
          <a:p>
            <a:pPr lvl="1"/>
            <a:r>
              <a:rPr lang="zh-CN" altLang="en-US" dirty="0" smtClean="0">
                <a:latin typeface="+mn-ea"/>
              </a:rPr>
              <a:t> 与位于中央配置库相对应，每个人的工作空间，它是每个程序员工作的地方</a:t>
            </a:r>
          </a:p>
          <a:p>
            <a:pPr lvl="1"/>
            <a:r>
              <a:rPr lang="zh-CN" altLang="en-US" dirty="0" smtClean="0">
                <a:latin typeface="+mn-ea"/>
              </a:rPr>
              <a:t>程序员从配置库拿到源代码，放在本地作为工作副本</a:t>
            </a:r>
          </a:p>
          <a:p>
            <a:pPr lvl="1"/>
            <a:r>
              <a:rPr lang="zh-CN" altLang="en-US" dirty="0" smtClean="0">
                <a:latin typeface="+mn-ea"/>
              </a:rPr>
              <a:t>在</a:t>
            </a:r>
            <a:r>
              <a:rPr lang="zh-CN" altLang="en-US" dirty="0" smtClean="0">
                <a:solidFill>
                  <a:srgbClr val="FF0000"/>
                </a:solidFill>
                <a:latin typeface="+mn-ea"/>
              </a:rPr>
              <a:t>工作副本上进行查看、修改、编译、运行、测试等操作</a:t>
            </a:r>
            <a:r>
              <a:rPr lang="zh-CN" altLang="en-US" dirty="0" smtClean="0">
                <a:latin typeface="+mn-ea"/>
              </a:rPr>
              <a:t>，并把新版本的代码从这里提交回配置库库中。</a:t>
            </a:r>
          </a:p>
        </p:txBody>
      </p:sp>
    </p:spTree>
    <p:extLst>
      <p:ext uri="{BB962C8B-B14F-4D97-AF65-F5344CB8AC3E}">
        <p14:creationId xmlns:p14="http://schemas.microsoft.com/office/powerpoint/2010/main" val="2570715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45503" y="663687"/>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latin typeface="+mn-ea"/>
                <a:ea typeface="+mn-ea"/>
              </a:rPr>
              <a:t>3.2 SVN</a:t>
            </a:r>
            <a:r>
              <a:rPr lang="zh-CN" altLang="en-US" b="1" dirty="0" smtClean="0">
                <a:latin typeface="+mn-ea"/>
                <a:ea typeface="+mn-ea"/>
              </a:rPr>
              <a:t>服务器</a:t>
            </a:r>
          </a:p>
        </p:txBody>
      </p:sp>
      <p:sp>
        <p:nvSpPr>
          <p:cNvPr id="5"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zh-CN" sz="2800" dirty="0" smtClean="0">
                <a:latin typeface="+mn-ea"/>
              </a:rPr>
              <a:t>SVN</a:t>
            </a:r>
            <a:r>
              <a:rPr lang="zh-CN" altLang="en-US" sz="2800" dirty="0" smtClean="0">
                <a:latin typeface="+mn-ea"/>
              </a:rPr>
              <a:t>服务器</a:t>
            </a:r>
            <a:r>
              <a:rPr lang="en-US" altLang="zh-CN" sz="2800" dirty="0" smtClean="0">
                <a:latin typeface="+mn-ea"/>
              </a:rPr>
              <a:t>,</a:t>
            </a:r>
            <a:r>
              <a:rPr lang="zh-CN" altLang="en-US" sz="2800" dirty="0" smtClean="0">
                <a:latin typeface="+mn-ea"/>
              </a:rPr>
              <a:t>支持</a:t>
            </a:r>
            <a:r>
              <a:rPr lang="en-US" altLang="zh-CN" sz="2800" u="sng" dirty="0" err="1" smtClean="0">
                <a:latin typeface="+mn-ea"/>
              </a:rPr>
              <a:t>linux</a:t>
            </a:r>
            <a:r>
              <a:rPr lang="zh-CN" altLang="en-US" sz="2800" dirty="0" smtClean="0">
                <a:latin typeface="+mn-ea"/>
              </a:rPr>
              <a:t>和</a:t>
            </a:r>
            <a:r>
              <a:rPr lang="en-US" altLang="zh-CN" sz="2800" u="sng" dirty="0" smtClean="0">
                <a:latin typeface="+mn-ea"/>
              </a:rPr>
              <a:t>windows</a:t>
            </a:r>
            <a:r>
              <a:rPr lang="zh-CN" altLang="en-US" sz="2800" dirty="0" smtClean="0">
                <a:latin typeface="+mn-ea"/>
              </a:rPr>
              <a:t>，更多是安装在</a:t>
            </a:r>
            <a:r>
              <a:rPr lang="en-US" altLang="zh-CN" sz="2800" dirty="0" smtClean="0">
                <a:latin typeface="+mn-ea"/>
              </a:rPr>
              <a:t>Linux</a:t>
            </a:r>
            <a:r>
              <a:rPr lang="zh-CN" altLang="en-US" sz="2800" dirty="0" smtClean="0">
                <a:latin typeface="+mn-ea"/>
              </a:rPr>
              <a:t>下。</a:t>
            </a:r>
          </a:p>
          <a:p>
            <a:pPr>
              <a:lnSpc>
                <a:spcPct val="90000"/>
              </a:lnSpc>
            </a:pPr>
            <a:r>
              <a:rPr lang="en-US" altLang="zh-CN" sz="2800" dirty="0" smtClean="0">
                <a:latin typeface="+mn-ea"/>
              </a:rPr>
              <a:t>SVN</a:t>
            </a:r>
            <a:r>
              <a:rPr lang="zh-CN" altLang="en-US" sz="2800" dirty="0" smtClean="0">
                <a:latin typeface="+mn-ea"/>
              </a:rPr>
              <a:t>服务器有</a:t>
            </a:r>
            <a:r>
              <a:rPr lang="en-US" altLang="zh-CN" sz="2800" dirty="0" smtClean="0">
                <a:latin typeface="+mn-ea"/>
              </a:rPr>
              <a:t>2</a:t>
            </a:r>
            <a:r>
              <a:rPr lang="zh-CN" altLang="en-US" sz="2800" dirty="0" smtClean="0">
                <a:latin typeface="+mn-ea"/>
              </a:rPr>
              <a:t>种运行方式：</a:t>
            </a:r>
          </a:p>
          <a:p>
            <a:pPr lvl="1">
              <a:lnSpc>
                <a:spcPct val="90000"/>
              </a:lnSpc>
            </a:pPr>
            <a:r>
              <a:rPr lang="zh-CN" altLang="en-US" sz="2400" b="1" dirty="0" smtClean="0">
                <a:solidFill>
                  <a:srgbClr val="FF0000"/>
                </a:solidFill>
                <a:latin typeface="+mn-ea"/>
              </a:rPr>
              <a:t>独立服务器</a:t>
            </a:r>
          </a:p>
          <a:p>
            <a:pPr lvl="1">
              <a:lnSpc>
                <a:spcPct val="90000"/>
              </a:lnSpc>
            </a:pPr>
            <a:r>
              <a:rPr lang="zh-CN" altLang="en-US" sz="2400" b="1" dirty="0" smtClean="0">
                <a:latin typeface="+mn-ea"/>
              </a:rPr>
              <a:t>借助</a:t>
            </a:r>
            <a:r>
              <a:rPr lang="en-US" altLang="zh-CN" sz="2400" b="1" u="sng" dirty="0" smtClean="0">
                <a:latin typeface="+mn-ea"/>
              </a:rPr>
              <a:t>apache</a:t>
            </a:r>
            <a:r>
              <a:rPr lang="zh-CN" altLang="en-US" sz="2400" dirty="0" smtClean="0">
                <a:latin typeface="+mn-ea"/>
              </a:rPr>
              <a:t>。</a:t>
            </a:r>
            <a:r>
              <a:rPr lang="en-US" altLang="zh-CN" sz="2400" dirty="0" smtClean="0">
                <a:latin typeface="+mn-ea"/>
              </a:rPr>
              <a:t>2</a:t>
            </a:r>
            <a:r>
              <a:rPr lang="zh-CN" altLang="en-US" sz="2400" dirty="0" smtClean="0">
                <a:latin typeface="+mn-ea"/>
              </a:rPr>
              <a:t>种方式各有利弊。</a:t>
            </a:r>
          </a:p>
          <a:p>
            <a:pPr>
              <a:lnSpc>
                <a:spcPct val="90000"/>
              </a:lnSpc>
            </a:pPr>
            <a:r>
              <a:rPr lang="en-US" altLang="zh-CN" sz="2800" dirty="0" smtClean="0">
                <a:latin typeface="+mn-ea"/>
              </a:rPr>
              <a:t>SVN</a:t>
            </a:r>
            <a:r>
              <a:rPr lang="zh-CN" altLang="en-US" sz="2800" dirty="0" smtClean="0">
                <a:latin typeface="+mn-ea"/>
              </a:rPr>
              <a:t>存储版本数据也有</a:t>
            </a:r>
            <a:r>
              <a:rPr lang="en-US" altLang="zh-CN" sz="2800" dirty="0" smtClean="0">
                <a:latin typeface="+mn-ea"/>
              </a:rPr>
              <a:t>2</a:t>
            </a:r>
            <a:r>
              <a:rPr lang="zh-CN" altLang="en-US" sz="2800" dirty="0" smtClean="0">
                <a:latin typeface="+mn-ea"/>
              </a:rPr>
              <a:t>种方式：</a:t>
            </a:r>
          </a:p>
          <a:p>
            <a:pPr lvl="1">
              <a:lnSpc>
                <a:spcPct val="90000"/>
              </a:lnSpc>
            </a:pPr>
            <a:r>
              <a:rPr lang="en-US" altLang="zh-CN" sz="2400" u="sng" dirty="0" smtClean="0">
                <a:latin typeface="+mn-ea"/>
              </a:rPr>
              <a:t>BDB</a:t>
            </a:r>
            <a:r>
              <a:rPr lang="zh-CN" altLang="en-US" sz="2400" u="sng" dirty="0" smtClean="0">
                <a:latin typeface="+mn-ea"/>
              </a:rPr>
              <a:t>，</a:t>
            </a:r>
            <a:r>
              <a:rPr lang="zh-CN" altLang="en-US" sz="2400" dirty="0" smtClean="0">
                <a:latin typeface="+mn-ea"/>
              </a:rPr>
              <a:t>在</a:t>
            </a:r>
            <a:r>
              <a:rPr lang="en-US" altLang="zh-CN" sz="2400" dirty="0" smtClean="0">
                <a:latin typeface="+mn-ea"/>
              </a:rPr>
              <a:t>Berkeley DB </a:t>
            </a:r>
            <a:r>
              <a:rPr lang="zh-CN" altLang="en-US" sz="2400" dirty="0" smtClean="0">
                <a:latin typeface="+mn-ea"/>
              </a:rPr>
              <a:t>数据库中存放数据；</a:t>
            </a:r>
            <a:endParaRPr lang="zh-CN" altLang="en-US" sz="2400" u="sng" dirty="0" smtClean="0">
              <a:latin typeface="+mn-ea"/>
            </a:endParaRPr>
          </a:p>
          <a:p>
            <a:pPr lvl="1">
              <a:lnSpc>
                <a:spcPct val="90000"/>
              </a:lnSpc>
            </a:pPr>
            <a:r>
              <a:rPr lang="zh-CN" altLang="en-US" sz="2400" dirty="0" smtClean="0">
                <a:latin typeface="+mn-ea"/>
              </a:rPr>
              <a:t>和</a:t>
            </a:r>
            <a:r>
              <a:rPr lang="en-US" altLang="zh-CN" sz="2400" u="sng" dirty="0" smtClean="0">
                <a:latin typeface="+mn-ea"/>
              </a:rPr>
              <a:t>FSFS</a:t>
            </a:r>
            <a:r>
              <a:rPr lang="zh-CN" altLang="en-US" sz="2400" dirty="0" smtClean="0">
                <a:latin typeface="+mn-ea"/>
              </a:rPr>
              <a:t>。是使用普通文件，采用自定义的格式来储存。</a:t>
            </a:r>
          </a:p>
          <a:p>
            <a:pPr lvl="1">
              <a:lnSpc>
                <a:spcPct val="90000"/>
              </a:lnSpc>
            </a:pPr>
            <a:r>
              <a:rPr lang="zh-CN" altLang="en-US" sz="2400" dirty="0" smtClean="0">
                <a:latin typeface="+mn-ea"/>
              </a:rPr>
              <a:t>因为</a:t>
            </a:r>
            <a:r>
              <a:rPr lang="en-US" altLang="zh-CN" sz="2400" dirty="0" smtClean="0">
                <a:latin typeface="+mn-ea"/>
              </a:rPr>
              <a:t>BDB</a:t>
            </a:r>
            <a:r>
              <a:rPr lang="zh-CN" altLang="en-US" sz="2400" dirty="0" smtClean="0">
                <a:latin typeface="+mn-ea"/>
              </a:rPr>
              <a:t>方式在服务器中断时，有可能锁住数据，所以还是</a:t>
            </a:r>
            <a:r>
              <a:rPr lang="en-US" altLang="zh-CN" sz="2400" dirty="0" smtClean="0">
                <a:latin typeface="+mn-ea"/>
              </a:rPr>
              <a:t>FSFS</a:t>
            </a:r>
            <a:r>
              <a:rPr lang="zh-CN" altLang="en-US" sz="2400" dirty="0" smtClean="0">
                <a:latin typeface="+mn-ea"/>
              </a:rPr>
              <a:t>方式更安全一点。</a:t>
            </a:r>
          </a:p>
        </p:txBody>
      </p:sp>
    </p:spTree>
    <p:extLst>
      <p:ext uri="{BB962C8B-B14F-4D97-AF65-F5344CB8AC3E}">
        <p14:creationId xmlns:p14="http://schemas.microsoft.com/office/powerpoint/2010/main" val="2534926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1312</Words>
  <Application>Microsoft Office PowerPoint</Application>
  <PresentationFormat>全屏显示(4:3)</PresentationFormat>
  <Paragraphs>164</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版本控制软件-SVN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SYSSSC</cp:lastModifiedBy>
  <cp:revision>27</cp:revision>
  <dcterms:created xsi:type="dcterms:W3CDTF">2015-03-18T07:09:10Z</dcterms:created>
  <dcterms:modified xsi:type="dcterms:W3CDTF">2015-10-23T06:40:43Z</dcterms:modified>
</cp:coreProperties>
</file>