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5" r:id="rId29"/>
    <p:sldId id="320" r:id="rId30"/>
    <p:sldId id="321" r:id="rId31"/>
    <p:sldId id="322" r:id="rId32"/>
    <p:sldId id="323" r:id="rId33"/>
    <p:sldId id="324" r:id="rId34"/>
    <p:sldId id="290" r:id="rId3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inode</a:t>
            </a:r>
            <a:r>
              <a:rPr lang="zh-CN" altLang="en-US" dirty="0"/>
              <a:t>：索引节点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4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899C85F-AD70-4F82-8429-55D99E8114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601A46-4FFA-4F55-8FCD-BC0F7678811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39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49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3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64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4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326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65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877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96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873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1928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4048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675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9073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231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6185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2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A67AA58-F0FF-4A41-ACBA-BBD724059C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737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0017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140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9251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1492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71013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973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20E854-F7E3-4995-96B0-05AE77D8A5A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939D9EC-214F-4768-9A42-9B0DE6BEFD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5DC7-D391-4B07-9DEA-D197F642A36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C4E7D9-C0B9-4FD0-A659-9B26FA687BC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71BB90-9BC6-498E-93A9-6475A9ACC4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38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3044" cy="2015430"/>
          </a:xfrm>
        </p:spPr>
        <p:txBody>
          <a:bodyPr/>
          <a:lstStyle/>
          <a:p>
            <a:pPr algn="ctr"/>
            <a:r>
              <a:rPr lang="zh-CN" altLang="en-US" sz="5400" dirty="0">
                <a:latin typeface="黑体" pitchFamily="49" charset="-122"/>
                <a:ea typeface="黑体" pitchFamily="49" charset="-122"/>
              </a:rPr>
              <a:t>第三章 分布式文件系统</a:t>
            </a:r>
            <a:r>
              <a:rPr lang="en-US" altLang="zh-CN" sz="5400" dirty="0">
                <a:latin typeface="黑体" pitchFamily="49" charset="-122"/>
                <a:ea typeface="黑体" pitchFamily="49" charset="-122"/>
              </a:rPr>
              <a:t>HDFS</a:t>
            </a:r>
            <a:br>
              <a:rPr lang="en-US" altLang="zh-CN" sz="5400" dirty="0">
                <a:latin typeface="黑体" pitchFamily="49" charset="-122"/>
                <a:ea typeface="黑体" pitchFamily="49" charset="-122"/>
              </a:rPr>
            </a:br>
            <a:endParaRPr lang="zh-CN" altLang="en-US" sz="5400" dirty="0">
              <a:latin typeface="Palatino Linotype" pitchFamily="18" charset="0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F5CBBBF9-5E51-4B2A-A4D2-BB6A55272388}" type="datetime2">
              <a:rPr lang="zh-CN" altLang="en-US" sz="2200" smtClean="0">
                <a:solidFill>
                  <a:srgbClr val="929292"/>
                </a:solidFill>
              </a:rPr>
              <a:t>2021年3月17日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4221088"/>
            <a:ext cx="9144000" cy="10946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3622951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吴共庆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合肥工业大学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计算机与信息学院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67544" y="1484784"/>
            <a:ext cx="6934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en-US" altLang="zh-CN" dirty="0" err="1"/>
              <a:t>FsImage</a:t>
            </a:r>
            <a:r>
              <a:rPr lang="zh-CN" altLang="en-US" dirty="0"/>
              <a:t>文件包含文件系统中所有目录和文件</a:t>
            </a:r>
            <a:r>
              <a:rPr lang="en-US" altLang="zh-CN" dirty="0" err="1"/>
              <a:t>inode</a:t>
            </a:r>
            <a:r>
              <a:rPr lang="zh-CN" altLang="en-US" dirty="0"/>
              <a:t>的序列化形式。每个</a:t>
            </a:r>
            <a:r>
              <a:rPr lang="en-US" altLang="zh-CN" dirty="0" err="1"/>
              <a:t>inode</a:t>
            </a:r>
            <a:r>
              <a:rPr lang="zh-CN" altLang="en-US" dirty="0"/>
              <a:t>是一个文件或目录的元数据的内部表示，并包含此类信息：文件的复制等级、修改和访问时间、访问权限、块大小以及组成文件的块。对于目录，则存储修改时间、权限和配额元数据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en-US" altLang="zh-CN" dirty="0" err="1"/>
              <a:t>FsImage</a:t>
            </a:r>
            <a:r>
              <a:rPr lang="zh-CN" altLang="en-US" dirty="0"/>
              <a:t>文件没有记录文件包含哪些块以及每个块存储在哪个数据节点。而是由名称节点把这些映射信息保留在内存中，当数据节点加入</a:t>
            </a:r>
            <a:r>
              <a:rPr lang="en-US" altLang="zh-CN" dirty="0"/>
              <a:t>HDFS</a:t>
            </a:r>
            <a:r>
              <a:rPr lang="zh-CN" altLang="en-US" dirty="0"/>
              <a:t>集群时，数据节点会把自己所包含的块列表告知给名称节点，此后会定期执行这种告知操作，以确保名称节点的块映射是最新的。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0304" y="1052736"/>
            <a:ext cx="158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err="1">
                <a:solidFill>
                  <a:srgbClr val="FF0000"/>
                </a:solidFill>
              </a:rPr>
              <a:t>FsImage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467544" y="1447800"/>
            <a:ext cx="807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在名称节点启动的时候，它会将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文件中的内容加载到内存中，之后再执行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文件中的各项操作，使得内存中的元数据和实际的同步，存在内存中的元数据支持客户端的读操作。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一旦在内存中成功建立文件系统元数据的映射，则创建一个新的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文件和一个空的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名称节点起来之后，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中的更新操作会重新写到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文件中，因为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文件一般都很大（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级别的很常见），如果所有的更新操作都往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文件中添加，这样会导致系统运行的十分缓慢，但是，如果往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文件里面写就不会这样，因为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要小很多。每次执行写操作之后，且在向客户端发送成功代码之前，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文件都需要同步更新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077912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名称节点的启动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65745" y="4048"/>
            <a:ext cx="8001000" cy="9144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457199" y="1552417"/>
            <a:ext cx="830461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在名称节点运行期间，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的所有更新操作都是直接写到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中，久而久之，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文件将会变得很大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虽然这对名称节点运行时候是没有什么明显影响的，但是，当名称节点重启的时候，名称节点需要先将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里面的所有内容映像到内存中，然后再一条一条地执行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中的记录，当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文件非常大的时候，会导致名称节点启动操作非常慢，而在这段时间内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系统处于安全模式，一直无法对外提供写操作，影响了用户的使用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457200" y="1137103"/>
            <a:ext cx="453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名称节点运行期间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不断变大的问题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82828" y="3961526"/>
            <a:ext cx="5673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如何解决？答案是：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第二名称节点</a:t>
            </a:r>
          </a:p>
        </p:txBody>
      </p:sp>
      <p:sp>
        <p:nvSpPr>
          <p:cNvPr id="14342" name="矩形 2"/>
          <p:cNvSpPr>
            <a:spLocks noChangeArrowheads="1"/>
          </p:cNvSpPr>
          <p:nvPr/>
        </p:nvSpPr>
        <p:spPr bwMode="auto">
          <a:xfrm>
            <a:off x="456017" y="4432298"/>
            <a:ext cx="830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第二名称节点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架构中的一个组成部分，它是用来保存名称节点中对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元数据信息的备份，并减少名称节点重启的时间。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一般是单独运行在一台机器上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2" descr="fsimage_ed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8603"/>
            <a:ext cx="48768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5257800" y="1295400"/>
            <a:ext cx="3581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/>
              <a:t>SecondaryNameNode</a:t>
            </a:r>
            <a:r>
              <a:rPr lang="zh-CN" altLang="en-US" sz="1400" dirty="0"/>
              <a:t>的工作情况：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会定期和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通信，请求其停止使用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文件，暂时将新的写操作写到一个新的文件</a:t>
            </a:r>
            <a:r>
              <a:rPr lang="en-US" altLang="zh-CN" sz="1400" dirty="0" err="1"/>
              <a:t>edits.new</a:t>
            </a:r>
            <a:r>
              <a:rPr lang="zh-CN" altLang="en-US" sz="1400" dirty="0"/>
              <a:t>上来，这个操作是瞬间完成，上层写日志的函数完全感觉不到差别；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通过</a:t>
            </a:r>
            <a:r>
              <a:rPr lang="en-US" altLang="zh-CN" sz="1400" dirty="0"/>
              <a:t>HTTP GET</a:t>
            </a:r>
            <a:r>
              <a:rPr lang="zh-CN" altLang="en-US" sz="1400" dirty="0"/>
              <a:t>方式从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上获取到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文件，并下载到本地的相应目录下；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将下载下来的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载入到内存，然后一条一条地执行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文件中的各项更新操作，使得内存中的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保持最新；这个过程就是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文件合并；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执行完（</a:t>
            </a:r>
            <a:r>
              <a:rPr lang="en-US" altLang="zh-CN" sz="1400" dirty="0"/>
              <a:t>3</a:t>
            </a:r>
            <a:r>
              <a:rPr lang="zh-CN" altLang="en-US" sz="1400" dirty="0"/>
              <a:t>）操作之后，会通过</a:t>
            </a:r>
            <a:r>
              <a:rPr lang="en-US" altLang="zh-CN" sz="1400" dirty="0"/>
              <a:t>post</a:t>
            </a:r>
            <a:r>
              <a:rPr lang="zh-CN" altLang="en-US" sz="1400" dirty="0"/>
              <a:t>方式将新的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文件发送到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节点上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5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将从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接收到的新的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替换旧的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文件，同时将</a:t>
            </a:r>
            <a:r>
              <a:rPr lang="en-US" altLang="zh-CN" sz="1400" dirty="0" err="1"/>
              <a:t>edits.new</a:t>
            </a:r>
            <a:r>
              <a:rPr lang="zh-CN" altLang="en-US" sz="1400" dirty="0"/>
              <a:t>替换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文件，通过这个过程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就变小了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  <p:sp>
        <p:nvSpPr>
          <p:cNvPr id="16387" name="文本框 5"/>
          <p:cNvSpPr txBox="1">
            <a:spLocks noChangeArrowheads="1"/>
          </p:cNvSpPr>
          <p:nvPr/>
        </p:nvSpPr>
        <p:spPr bwMode="auto">
          <a:xfrm>
            <a:off x="458166" y="1540708"/>
            <a:ext cx="821829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数据节点是分布式文件系统</a:t>
            </a:r>
            <a:r>
              <a:rPr lang="en-US" altLang="zh-CN" sz="2000" dirty="0"/>
              <a:t>HDFS</a:t>
            </a:r>
            <a:r>
              <a:rPr lang="zh-CN" altLang="en-US" sz="2000" dirty="0"/>
              <a:t>的工作节点，负责数据的存储和读取，会根据客户端或者是名称节点的调度来进行数据的存储和检索，并且向名称节点定期发送自己所存储的块的列表</a:t>
            </a:r>
            <a:endParaRPr lang="en-US" altLang="zh-CN" sz="2000" dirty="0"/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每个数据节点中的数据会被保存在各自节点的本地</a:t>
            </a:r>
            <a:r>
              <a:rPr lang="en-US" altLang="zh-CN" sz="2000" dirty="0"/>
              <a:t>Linux</a:t>
            </a:r>
            <a:r>
              <a:rPr lang="zh-CN" altLang="en-US" sz="2000" dirty="0"/>
              <a:t>文件系统中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57200" y="1042888"/>
            <a:ext cx="2512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数据节点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	HDFS</a:t>
            </a:r>
            <a:r>
              <a:rPr lang="zh-CN" altLang="en-US"/>
              <a:t>体系结构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3.4.1 HDFS</a:t>
            </a:r>
            <a:r>
              <a:rPr lang="zh-CN" altLang="en-US" sz="2400" dirty="0"/>
              <a:t>体系结构概述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3.4.2 HDFS</a:t>
            </a:r>
            <a:r>
              <a:rPr lang="zh-CN" altLang="en-US" sz="2400" dirty="0"/>
              <a:t>命名空间管理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3.4.3 </a:t>
            </a:r>
            <a:r>
              <a:rPr lang="zh-CN" altLang="en-US" sz="2400" dirty="0"/>
              <a:t>通信协议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3.4.4 </a:t>
            </a:r>
            <a:r>
              <a:rPr lang="zh-CN" altLang="en-US" sz="2400" dirty="0"/>
              <a:t>客户端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3.4.5 HDFS</a:t>
            </a:r>
            <a:r>
              <a:rPr lang="zh-CN" altLang="en-US" sz="2400" dirty="0"/>
              <a:t>体系结构的局限性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3.4.1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HDFS体系结构概述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720"/>
            <a:ext cx="8291264" cy="216252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采用了主从（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Master/Slave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）结构模型，一个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集群包括一个名称节点（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）和若干个数据节点（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）（如图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所示）。名称节点作为中心服务器，负责管理文件系统的命名空间及客户端对文件的访问。集群中的数据节点一般是一个节点运行一个数据节点进程，负责处理文件系统客户端的读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写请求，在名称节点的统一调度下进行数据块的创建、删除和复制等操作。每个数据节点的数据实际上是保存在本地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文件系统中。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84" y="3068960"/>
            <a:ext cx="67056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429000" y="6262688"/>
            <a:ext cx="240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3-4 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体系结构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9083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3.4.2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HDFS命名空间管理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文本框 1"/>
          <p:cNvSpPr txBox="1">
            <a:spLocks noChangeArrowheads="1"/>
          </p:cNvSpPr>
          <p:nvPr/>
        </p:nvSpPr>
        <p:spPr bwMode="auto">
          <a:xfrm>
            <a:off x="467544" y="1124744"/>
            <a:ext cx="8136904" cy="229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的命名空间包含目录、文件和块。</a:t>
            </a:r>
            <a:endParaRPr lang="en-US" altLang="zh-CN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HDFS1.0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体系结构中，在整个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集群中只有一个命名空间，并且只有唯一一个名称节点，该节点负责对这个命名空间进行管理。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使用的是传统的分级文件体系，因此，用户可以像使用普通文件系统一样，创建、删除目录和文件，在目录间转移文件，重命名文件等。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通信协议</a:t>
            </a:r>
          </a:p>
        </p:txBody>
      </p:sp>
      <p:sp>
        <p:nvSpPr>
          <p:cNvPr id="20483" name="文本框 1"/>
          <p:cNvSpPr txBox="1">
            <a:spLocks noChangeArrowheads="1"/>
          </p:cNvSpPr>
          <p:nvPr/>
        </p:nvSpPr>
        <p:spPr bwMode="auto">
          <a:xfrm>
            <a:off x="395536" y="1052736"/>
            <a:ext cx="828092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是一个部署在集群上的分布式文件系统，因此，很多数据需要通过网络进行传输。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通信协议都是构建在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协议基础之上的。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客户端通过一个可配置的端口向名称节点主动发起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连接，并使用客户端协议与名称节点进行交互。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名称节点和数据节点之间则使用数据节点协议进行交互。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客户端与数据节点的交互是通过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）来实现的。在设计上，名称节点不会主动发起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，而是响应来自客户端和数据节点的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客户端</a:t>
            </a:r>
          </a:p>
        </p:txBody>
      </p:sp>
      <p:sp>
        <p:nvSpPr>
          <p:cNvPr id="21507" name="文本框 1"/>
          <p:cNvSpPr txBox="1">
            <a:spLocks noChangeArrowheads="1"/>
          </p:cNvSpPr>
          <p:nvPr/>
        </p:nvSpPr>
        <p:spPr bwMode="auto">
          <a:xfrm>
            <a:off x="467544" y="1124744"/>
            <a:ext cx="813690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客户端是用户操作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最常用的方式，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在部署时都提供了客户端。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客户端是一个库，暴露了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文件系统接口，这些接口隐藏了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实现中的大部分复杂性。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严格来说，客户端并不算是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的一部分。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客户端可以支持打开、读取、写入等常见的操作，并且提供了类似</a:t>
            </a:r>
            <a:r>
              <a:rPr lang="en-US" altLang="zh-CN" sz="2000" dirty="0">
                <a:latin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</a:rPr>
              <a:t>的命令行方式来访问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中的数据。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此外，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也提供了</a:t>
            </a:r>
            <a:r>
              <a:rPr lang="en-US" altLang="zh-CN" sz="2000" dirty="0">
                <a:latin typeface="宋体" panose="02010600030101010101" pitchFamily="2" charset="-122"/>
              </a:rPr>
              <a:t>Java API</a:t>
            </a:r>
            <a:r>
              <a:rPr lang="zh-CN" altLang="en-US" sz="2000" dirty="0">
                <a:latin typeface="宋体" panose="02010600030101010101" pitchFamily="2" charset="-122"/>
              </a:rPr>
              <a:t>，作为应用程序访问文件系统的客户端编程接口。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39552" y="990600"/>
            <a:ext cx="5105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分布式文件系统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相关概念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存储原理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操作与编程实践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8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3.4.5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HDFS体系结构的局限性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467544" y="1052736"/>
            <a:ext cx="8136904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只设置唯一一个名称节点，这样做虽然大大简化了系统设计，但也带来了一些明显的局限性，具体如下：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命名空间的限制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：名称节点是保存在内存中的，因此，名称节点能够容纳的对象（文件、块）的个数会受到内存空间大小的限制。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性能的瓶颈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：整个分布式文件系统的吞吐量，受限于单个名称节点的吞吐量。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隔离问题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：由于集群中只有一个名称节点，只有一个命名空间，因此，无法对不同应用程序进行隔离。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集群的可用性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：一旦这个唯一的名称节点发生故障，会导致整个集群变得不可用。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54"/>
            <a:ext cx="8229600" cy="817358"/>
          </a:xfrm>
        </p:spPr>
        <p:txBody>
          <a:bodyPr/>
          <a:lstStyle/>
          <a:p>
            <a:r>
              <a:rPr lang="en-US" altLang="zh-CN" dirty="0"/>
              <a:t>3.5	HDFS</a:t>
            </a:r>
            <a:r>
              <a:rPr lang="zh-CN" altLang="en-US" dirty="0"/>
              <a:t>存储原理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4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3.5.1 </a:t>
            </a:r>
            <a:r>
              <a:rPr lang="zh-CN" altLang="en-US" sz="2400" dirty="0"/>
              <a:t>冗余数据保存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3.5.2 </a:t>
            </a:r>
            <a:r>
              <a:rPr lang="zh-CN" altLang="en-US" sz="2400" dirty="0"/>
              <a:t>数据存取策略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3.5.3 </a:t>
            </a:r>
            <a:r>
              <a:rPr lang="zh-CN" altLang="en-US" sz="2400" dirty="0"/>
              <a:t>数据错误与恢复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冗余数据保存</a:t>
            </a:r>
          </a:p>
        </p:txBody>
      </p:sp>
      <p:sp>
        <p:nvSpPr>
          <p:cNvPr id="24579" name="文本框 1"/>
          <p:cNvSpPr txBox="1">
            <a:spLocks noChangeArrowheads="1"/>
          </p:cNvSpPr>
          <p:nvPr/>
        </p:nvSpPr>
        <p:spPr bwMode="auto">
          <a:xfrm>
            <a:off x="467544" y="977900"/>
            <a:ext cx="828092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作为一个分布式文件系统，为了保证系统的容错性和可用性，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采用了多副本方式对数据进行冗余存储，通常一个数据块的多个副本会被分布到不同的数据节点上，如图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所示，数据块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被分别存放到数据节点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上，数据块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被存放在数据节点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上。这种多副本方式具有以下几个优点：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加快数据传输速度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容易检查数据错误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保证数据可靠性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51816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52800" y="6172200"/>
            <a:ext cx="332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3-5 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数据块多副本存储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数据存取策略</a:t>
            </a:r>
          </a:p>
        </p:txBody>
      </p:sp>
      <p:sp>
        <p:nvSpPr>
          <p:cNvPr id="25603" name="文本框 2"/>
          <p:cNvSpPr txBox="1">
            <a:spLocks noChangeArrowheads="1"/>
          </p:cNvSpPr>
          <p:nvPr/>
        </p:nvSpPr>
        <p:spPr bwMode="auto">
          <a:xfrm>
            <a:off x="457200" y="1080378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数据存放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2895600" y="2996952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的副本放置策略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52040"/>
            <a:ext cx="39624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457200" y="1472220"/>
            <a:ext cx="814724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第一个副本：放置在上传文件的数据节点；如果是集群外提交，则随机挑选一台磁盘不太满、</a:t>
            </a:r>
            <a:r>
              <a:rPr lang="en-US" altLang="zh-CN" dirty="0"/>
              <a:t>CPU</a:t>
            </a:r>
            <a:r>
              <a:rPr lang="zh-CN" altLang="en-US" dirty="0"/>
              <a:t>不太忙的节点。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第二个副本：放置在与第一个副本不同的机架的节点上。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第三个副本：与第一个副本相同机架的其他节点上。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更多副本：随机节点。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数据存取策略</a:t>
            </a:r>
          </a:p>
        </p:txBody>
      </p:sp>
      <p:sp>
        <p:nvSpPr>
          <p:cNvPr id="26627" name="文本框 1"/>
          <p:cNvSpPr txBox="1">
            <a:spLocks noChangeArrowheads="1"/>
          </p:cNvSpPr>
          <p:nvPr/>
        </p:nvSpPr>
        <p:spPr bwMode="auto">
          <a:xfrm>
            <a:off x="467544" y="980728"/>
            <a:ext cx="815340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ts val="1200"/>
              </a:spcAft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数据读取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可以确定一个数据节点所属的机架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，客户端也可以调用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获取自己所属的机架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当客户端读取数据时，从名称节点获得数据块不同副本的存放位置列表，列表中包含了副本所在的数据节点，可以调用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来确定客户端和这些数据节点所属的机架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，当发现某个数据块副本对应的机架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和客户端对应的机架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相同时，就优先选择该副本读取数据，如果没有发现，就随机选择一个副本读取数据</a:t>
            </a:r>
          </a:p>
          <a:p>
            <a:pPr algn="just" eaLnBrk="1" hangingPunct="1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数据错误与恢复</a:t>
            </a:r>
          </a:p>
        </p:txBody>
      </p:sp>
      <p:sp>
        <p:nvSpPr>
          <p:cNvPr id="27651" name="文本框 1"/>
          <p:cNvSpPr txBox="1">
            <a:spLocks noChangeArrowheads="1"/>
          </p:cNvSpPr>
          <p:nvPr/>
        </p:nvSpPr>
        <p:spPr bwMode="auto">
          <a:xfrm>
            <a:off x="450570" y="1035843"/>
            <a:ext cx="815387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具有较高的容错性，可以兼容廉价的硬件，它把硬件出错看作一种常态，而不是异常，并设计了相应的机制检测数据错误和进行自动恢复，主要包括以下几种情形：名称节点出错、数据节点出错和数据出错。</a:t>
            </a:r>
          </a:p>
          <a:p>
            <a:pPr eaLnBrk="1" hangingPunct="1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文本框 2"/>
          <p:cNvSpPr txBox="1">
            <a:spLocks noChangeArrowheads="1"/>
          </p:cNvSpPr>
          <p:nvPr/>
        </p:nvSpPr>
        <p:spPr bwMode="auto">
          <a:xfrm>
            <a:off x="457199" y="2204864"/>
            <a:ext cx="821925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ts val="2400"/>
              </a:spcAft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名称节点出错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名称节点保存了所有的元数据信息，其中，最核心的两大数据结构是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，如果这两个文件发生损坏，那么整个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实例将失效。因此，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设置了备份机制，把这些核心文件同步复制到备份服务器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上。当名称节点出错时，就可以根据备份服务器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数据进行恢复。</a:t>
            </a:r>
          </a:p>
          <a:p>
            <a:pPr algn="just" eaLnBrk="1" hangingPunct="1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数据错误与恢复</a:t>
            </a:r>
          </a:p>
        </p:txBody>
      </p:sp>
      <p:sp>
        <p:nvSpPr>
          <p:cNvPr id="28675" name="文本框 3"/>
          <p:cNvSpPr txBox="1">
            <a:spLocks noChangeArrowheads="1"/>
          </p:cNvSpPr>
          <p:nvPr/>
        </p:nvSpPr>
        <p:spPr bwMode="auto">
          <a:xfrm>
            <a:off x="391344" y="1052736"/>
            <a:ext cx="8153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400"/>
              </a:spcAft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数据节点出错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每个数据节点会定期向名称节点发送“心跳”信息，向名称节点报告自己的状态。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数据节点发生故障，或者网络发生断网时，名称节点就无法收到来自一些数据节点的心跳信息，这时，这些数据节点就会被标记为“宕机”，节点上面的所有数据都会被标记为“不可读”，名称节点不会再给它们发送任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这时，有可能出现一种情形，即由于一些数据节点的不可用，会导致一些数据块的副本数量小于冗余因子。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名称节点会定期检查这种情况，一旦发现某个数据块的副本数量小于冗余因子，就会启动数据冗余复制，为它生成新的副本。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和其它分布式文件系统的最大区别就是可以调整冗余数据的位置。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数据错误与恢复</a:t>
            </a:r>
          </a:p>
        </p:txBody>
      </p:sp>
      <p:sp>
        <p:nvSpPr>
          <p:cNvPr id="29699" name="文本框 3"/>
          <p:cNvSpPr txBox="1">
            <a:spLocks noChangeArrowheads="1"/>
          </p:cNvSpPr>
          <p:nvPr/>
        </p:nvSpPr>
        <p:spPr bwMode="auto">
          <a:xfrm>
            <a:off x="467544" y="1124744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数据出错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8899" y="1693492"/>
            <a:ext cx="8217557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网络传输和磁盘错误等因素，都会造成数据错误。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客户端在读取到数据后，会采用</a:t>
            </a:r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/>
              <a:t>sha1</a:t>
            </a:r>
            <a:r>
              <a:rPr lang="zh-CN" altLang="en-US" dirty="0"/>
              <a:t>对数据块进行校验，以确定读取到正确的数据。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在文件被创建时，客户端就会对每一个文件块进行信息摘录，并把这些信息写入到同一个路径的隐藏文件里面。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当客户端读取文件的时候，会先读取该信息文件，然后，利用该信息文件对每个读取的数据块进行校验，如果校验出错，客户端就会请求到另外一个数据节点读取该文件块，并且向名称节点报告这个文件块有错误，名称节点会定期检查并且重新复制这个块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上的操作与编程实践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44" y="105273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实验五：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实验六：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上的编程实践</a:t>
            </a:r>
          </a:p>
        </p:txBody>
      </p:sp>
    </p:spTree>
    <p:extLst>
      <p:ext uri="{BB962C8B-B14F-4D97-AF65-F5344CB8AC3E}">
        <p14:creationId xmlns:p14="http://schemas.microsoft.com/office/powerpoint/2010/main" val="102259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	HDFS</a:t>
            </a:r>
            <a:r>
              <a:rPr lang="zh-CN" altLang="en-US"/>
              <a:t>数据读写过程</a:t>
            </a:r>
          </a:p>
        </p:txBody>
      </p:sp>
      <p:sp>
        <p:nvSpPr>
          <p:cNvPr id="31747" name="文本框 7"/>
          <p:cNvSpPr txBox="1">
            <a:spLocks noChangeArrowheads="1"/>
          </p:cNvSpPr>
          <p:nvPr/>
        </p:nvSpPr>
        <p:spPr bwMode="auto">
          <a:xfrm>
            <a:off x="152400" y="1101725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读取文件</a:t>
            </a:r>
          </a:p>
        </p:txBody>
      </p:sp>
      <p:sp>
        <p:nvSpPr>
          <p:cNvPr id="31748" name="矩形 5"/>
          <p:cNvSpPr>
            <a:spLocks noChangeArrowheads="1"/>
          </p:cNvSpPr>
          <p:nvPr/>
        </p:nvSpPr>
        <p:spPr bwMode="auto">
          <a:xfrm>
            <a:off x="0" y="908720"/>
            <a:ext cx="9144000" cy="63401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java.io.BufferedReader;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java.io.InputStreamReader; 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org.apache.hadoop.conf.Configuration;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org.apache.hadoop.fs.FileSystem;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org.apache.hadoop.fs.Path;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org.apache.hadoop.fs.FSDataInputStream;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public class </a:t>
            </a:r>
            <a:r>
              <a:rPr lang="en-US" altLang="zh-CN" sz="1400" dirty="0" err="1">
                <a:solidFill>
                  <a:schemeClr val="bg1"/>
                </a:solidFill>
                <a:latin typeface="Courier"/>
              </a:rPr>
              <a:t>HDFSReadFile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{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public static void main(String[] args) {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try {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Configuration conf = new Configuration();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conf.set("fs.defaultFS","hdfs://</a:t>
            </a:r>
            <a:r>
              <a:rPr lang="en-US" altLang="zh-CN" sz="1400" dirty="0">
                <a:solidFill>
                  <a:schemeClr val="bg1"/>
                </a:solidFill>
                <a:latin typeface="Courier"/>
              </a:rPr>
              <a:t>master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:9000"); </a:t>
            </a:r>
            <a:endParaRPr lang="en-US" altLang="zh-CN" sz="1400" dirty="0">
              <a:solidFill>
                <a:schemeClr val="bg1"/>
              </a:solidFill>
              <a:latin typeface="Courier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Courier"/>
              </a:rPr>
              <a:t>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conf.set("fs.hdfs.impl","org.apache.hadoop.hdfs</a:t>
            </a:r>
            <a:br>
              <a:rPr lang="en-US" altLang="zh-CN" sz="1400" dirty="0">
                <a:solidFill>
                  <a:schemeClr val="bg1"/>
                </a:solidFill>
                <a:latin typeface="Courier"/>
              </a:rPr>
            </a:br>
            <a:r>
              <a:rPr lang="en-US" altLang="zh-CN" sz="1400" dirty="0">
                <a:solidFill>
                  <a:schemeClr val="bg1"/>
                </a:solidFill>
                <a:latin typeface="Courier"/>
              </a:rPr>
              <a:t>          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.DistributedFileSystem");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FileSystem fs = FileSystem.get(conf);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Path file = new Path(“</a:t>
            </a:r>
            <a:r>
              <a:rPr lang="en-US" altLang="zh-CN" sz="1400" dirty="0">
                <a:solidFill>
                  <a:schemeClr val="bg1"/>
                </a:solidFill>
                <a:latin typeface="Courier"/>
              </a:rPr>
              <a:t>/user/</a:t>
            </a:r>
            <a:r>
              <a:rPr lang="en-US" altLang="zh-CN" sz="1400" dirty="0" err="1">
                <a:solidFill>
                  <a:schemeClr val="bg1"/>
                </a:solidFill>
                <a:latin typeface="Courier"/>
              </a:rPr>
              <a:t>hfut</a:t>
            </a:r>
            <a:r>
              <a:rPr lang="en-US" altLang="zh-CN" sz="1400">
                <a:solidFill>
                  <a:schemeClr val="bg1"/>
                </a:solidFill>
                <a:latin typeface="Courier"/>
              </a:rPr>
              <a:t>/input/myLocalFile.txt</a:t>
            </a:r>
            <a:r>
              <a:rPr lang="hr-HR" altLang="zh-CN" sz="1400">
                <a:solidFill>
                  <a:schemeClr val="bg1"/>
                </a:solidFill>
                <a:latin typeface="Courier"/>
              </a:rPr>
              <a:t>"); </a:t>
            </a:r>
            <a:endParaRPr lang="hr-HR" altLang="zh-CN" sz="1400" dirty="0">
              <a:solidFill>
                <a:schemeClr val="bg1"/>
              </a:solidFill>
              <a:latin typeface="Courier"/>
            </a:endParaRP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FSDataInputStream getIt = fs.open(file);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BufferedReader d = new BufferedReader(</a:t>
            </a:r>
            <a:br>
              <a:rPr lang="en-US" altLang="zh-CN" sz="1400" dirty="0">
                <a:solidFill>
                  <a:schemeClr val="bg1"/>
                </a:solidFill>
                <a:latin typeface="Courier"/>
              </a:rPr>
            </a:br>
            <a:r>
              <a:rPr lang="en-US" altLang="zh-CN" sz="1400" dirty="0">
                <a:solidFill>
                  <a:schemeClr val="bg1"/>
                </a:solidFill>
                <a:latin typeface="Courier"/>
              </a:rPr>
              <a:t>                       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new InputStreamReader(getIt));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String content = d.readLine();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读取文件一行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System.out.println(content);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d.close();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关闭文件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fs.close();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关闭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hdfs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} catch (Exception e) {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e.printStackTrace();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}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}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}</a:t>
            </a:r>
            <a:r>
              <a:rPr lang="is-IS" altLang="zh-CN" sz="1400" dirty="0">
                <a:solidFill>
                  <a:schemeClr val="bg1"/>
                </a:solidFill>
                <a:latin typeface="Courier"/>
              </a:rPr>
              <a:t> </a:t>
            </a:r>
          </a:p>
          <a:p>
            <a:r>
              <a:rPr lang="is-IS" altLang="zh-CN" sz="1400" dirty="0">
                <a:solidFill>
                  <a:schemeClr val="bg1"/>
                </a:solidFill>
                <a:latin typeface="Courier"/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分布式文件系统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3.1.1 </a:t>
            </a:r>
            <a:r>
              <a:rPr lang="zh-CN" altLang="en-US" sz="2400" dirty="0"/>
              <a:t>计算机集群结构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3.1.2 </a:t>
            </a:r>
            <a:r>
              <a:rPr lang="zh-CN" altLang="en-US" sz="2400" dirty="0"/>
              <a:t>分布式文件系统的结构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	HDFS</a:t>
            </a:r>
            <a:r>
              <a:rPr lang="zh-CN" altLang="en-US"/>
              <a:t>数据读写过程</a:t>
            </a:r>
          </a:p>
        </p:txBody>
      </p:sp>
      <p:sp>
        <p:nvSpPr>
          <p:cNvPr id="32771" name="文本框 7"/>
          <p:cNvSpPr txBox="1">
            <a:spLocks noChangeArrowheads="1"/>
          </p:cNvSpPr>
          <p:nvPr/>
        </p:nvSpPr>
        <p:spPr bwMode="auto">
          <a:xfrm>
            <a:off x="152400" y="10525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写入文件</a:t>
            </a:r>
          </a:p>
        </p:txBody>
      </p:sp>
      <p:sp>
        <p:nvSpPr>
          <p:cNvPr id="32772" name="矩形 7"/>
          <p:cNvSpPr>
            <a:spLocks noChangeArrowheads="1"/>
          </p:cNvSpPr>
          <p:nvPr/>
        </p:nvSpPr>
        <p:spPr bwMode="auto">
          <a:xfrm>
            <a:off x="0" y="923925"/>
            <a:ext cx="9144000" cy="526297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org.apache.hadoop.conf.Configuration;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org.apache.hadoop.fs.FileSystem;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org.apache.hadoop.fs.FSDataOutputStream;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org.apache.hadoop.fs.Path;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public class </a:t>
            </a:r>
            <a:r>
              <a:rPr lang="en-US" altLang="zh-CN" sz="1400" dirty="0" err="1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HDFSWriteFile</a:t>
            </a:r>
            <a:r>
              <a:rPr lang="en-US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{  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public static void main(String[] args) {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try {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Configuration conf = new Configuration();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conf.set("fs.defaultFS","hdfs://</a:t>
            </a:r>
            <a:r>
              <a:rPr lang="en-US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master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:9000");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conf.set("fs.hdfs.impl","org.apache.hadoop.hdfs</a:t>
            </a:r>
            <a:br>
              <a:rPr lang="en-US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                      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.DistributedFileSystem");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FileSystem fs = FileSystem.get(conf);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byte[] buff = "Hello world".getBytes(); // </a:t>
            </a:r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要写入的内容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String filename = "test";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要写入的文件名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FSDataOutputStream os = fs.create(new Path(filename));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os.write(buff,0,buff.length);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System.out.println("Create:"+ filename);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os.close();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fs.close();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} catch (Exception e) {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e.printStackTrace();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}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}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	HDFS</a:t>
            </a:r>
            <a:r>
              <a:rPr lang="zh-CN" altLang="en-US"/>
              <a:t>数据读写过程</a:t>
            </a: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609600" y="1143000"/>
            <a:ext cx="784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FileSystem</a:t>
            </a:r>
            <a:r>
              <a:rPr lang="zh-CN" altLang="en-US"/>
              <a:t>是一个通用文件系统的抽象基类，可以被分布式文件系统继承，所有可能使用</a:t>
            </a:r>
            <a:r>
              <a:rPr lang="en-US" altLang="zh-CN"/>
              <a:t>Hadoop</a:t>
            </a:r>
            <a:r>
              <a:rPr lang="zh-CN" altLang="en-US"/>
              <a:t>文件系统的代码，都要使用这个类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Hadoop</a:t>
            </a:r>
            <a:r>
              <a:rPr lang="zh-CN" altLang="en-US"/>
              <a:t>为</a:t>
            </a:r>
            <a:r>
              <a:rPr lang="en-US" altLang="zh-CN"/>
              <a:t>FileSystem</a:t>
            </a:r>
            <a:r>
              <a:rPr lang="zh-CN" altLang="en-US"/>
              <a:t>这个抽象类提供了多种具体实现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DistributedFileSystem</a:t>
            </a:r>
            <a:r>
              <a:rPr lang="zh-CN" altLang="en-US"/>
              <a:t>就是</a:t>
            </a:r>
            <a:r>
              <a:rPr lang="en-US" altLang="zh-CN"/>
              <a:t>FileSystem</a:t>
            </a:r>
            <a:r>
              <a:rPr lang="zh-CN" altLang="en-US"/>
              <a:t>在</a:t>
            </a:r>
            <a:r>
              <a:rPr lang="en-US" altLang="zh-CN"/>
              <a:t>HDFS</a:t>
            </a:r>
            <a:r>
              <a:rPr lang="zh-CN" altLang="en-US"/>
              <a:t>文件系统中的具体实现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FileSystem</a:t>
            </a:r>
            <a:r>
              <a:rPr lang="zh-CN" altLang="en-US"/>
              <a:t>的</a:t>
            </a:r>
            <a:r>
              <a:rPr lang="en-US" altLang="zh-CN"/>
              <a:t>open()</a:t>
            </a:r>
            <a:r>
              <a:rPr lang="zh-CN" altLang="en-US"/>
              <a:t>方法返回的是一个输入流</a:t>
            </a:r>
            <a:r>
              <a:rPr lang="en-US" altLang="zh-CN"/>
              <a:t>FSDataInputStream</a:t>
            </a:r>
            <a:r>
              <a:rPr lang="zh-CN" altLang="en-US"/>
              <a:t>对象，在</a:t>
            </a:r>
            <a:r>
              <a:rPr lang="en-US" altLang="zh-CN"/>
              <a:t>HDFS</a:t>
            </a:r>
            <a:r>
              <a:rPr lang="zh-CN" altLang="en-US"/>
              <a:t>文件系统中，具体的输入流就是</a:t>
            </a:r>
            <a:r>
              <a:rPr lang="en-US" altLang="zh-CN"/>
              <a:t>DFSInputStream</a:t>
            </a:r>
            <a:r>
              <a:rPr lang="zh-CN" altLang="en-US"/>
              <a:t>；</a:t>
            </a:r>
            <a:r>
              <a:rPr lang="en-US" altLang="zh-CN"/>
              <a:t>FileSystem</a:t>
            </a:r>
            <a:r>
              <a:rPr lang="zh-CN" altLang="en-US"/>
              <a:t>中的</a:t>
            </a:r>
            <a:r>
              <a:rPr lang="en-US" altLang="zh-CN"/>
              <a:t>create()</a:t>
            </a:r>
            <a:r>
              <a:rPr lang="zh-CN" altLang="en-US"/>
              <a:t>方法返回的是一个输出流</a:t>
            </a:r>
            <a:r>
              <a:rPr lang="en-US" altLang="zh-CN"/>
              <a:t>FSDataOutputStream</a:t>
            </a:r>
            <a:r>
              <a:rPr lang="zh-CN" altLang="en-US"/>
              <a:t>对象，在</a:t>
            </a:r>
            <a:r>
              <a:rPr lang="en-US" altLang="zh-CN"/>
              <a:t>HDFS</a:t>
            </a:r>
            <a:r>
              <a:rPr lang="zh-CN" altLang="en-US"/>
              <a:t>文件系统中，具体的输出流就是</a:t>
            </a:r>
            <a:r>
              <a:rPr lang="en-US" altLang="zh-CN"/>
              <a:t>DFSOutputStream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5800" y="3648075"/>
            <a:ext cx="8001000" cy="175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Configuration conf = new Configuration();                          </a:t>
            </a:r>
            <a:r>
              <a:rPr lang="en-US" altLang="zh-CN" dirty="0" err="1">
                <a:latin typeface="Arial" charset="0"/>
              </a:rPr>
              <a:t>conf.set</a:t>
            </a:r>
            <a:r>
              <a:rPr lang="en-US" altLang="zh-CN" dirty="0">
                <a:latin typeface="Arial" charset="0"/>
              </a:rPr>
              <a:t>("fs.</a:t>
            </a:r>
            <a:r>
              <a:rPr lang="en-US" altLang="zh-CN" dirty="0" err="1">
                <a:latin typeface="Arial" charset="0"/>
              </a:rPr>
              <a:t>defaultFS</a:t>
            </a:r>
            <a:r>
              <a:rPr lang="en-US" altLang="zh-CN" dirty="0">
                <a:latin typeface="Arial" charset="0"/>
              </a:rPr>
              <a:t>","</a:t>
            </a:r>
            <a:r>
              <a:rPr lang="en-US" altLang="zh-CN" dirty="0" err="1">
                <a:latin typeface="Arial" charset="0"/>
              </a:rPr>
              <a:t>hdfs</a:t>
            </a:r>
            <a:r>
              <a:rPr lang="en-US" altLang="zh-CN" dirty="0">
                <a:latin typeface="Arial" charset="0"/>
              </a:rPr>
              <a:t>://master:9000");                        </a:t>
            </a:r>
            <a:r>
              <a:rPr lang="en-US" altLang="zh-CN" dirty="0" err="1">
                <a:latin typeface="Arial" charset="0"/>
              </a:rPr>
              <a:t>conf.set</a:t>
            </a:r>
            <a:r>
              <a:rPr lang="en-US" altLang="zh-CN" dirty="0">
                <a:latin typeface="Arial" charset="0"/>
              </a:rPr>
              <a:t>("fs.hdfs.</a:t>
            </a:r>
            <a:r>
              <a:rPr lang="en-US" altLang="zh-CN" dirty="0" err="1">
                <a:latin typeface="Arial" charset="0"/>
              </a:rPr>
              <a:t>impl</a:t>
            </a:r>
            <a:r>
              <a:rPr lang="en-US" altLang="zh-CN" dirty="0">
                <a:latin typeface="Arial" charset="0"/>
              </a:rPr>
              <a:t>","</a:t>
            </a:r>
            <a:r>
              <a:rPr lang="en-US" altLang="zh-CN" dirty="0" err="1">
                <a:latin typeface="Arial" charset="0"/>
              </a:rPr>
              <a:t>org.apache.hadoop.hdfs.DistributedFileSystem</a:t>
            </a:r>
            <a:r>
              <a:rPr lang="en-US" altLang="zh-CN" dirty="0">
                <a:latin typeface="Arial" charset="0"/>
              </a:rPr>
              <a:t>");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FileSystem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dirty="0" err="1">
                <a:latin typeface="Arial" charset="0"/>
              </a:rPr>
              <a:t>fs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FileSystem.get</a:t>
            </a:r>
            <a:r>
              <a:rPr lang="en-US" altLang="zh-CN" dirty="0">
                <a:latin typeface="Arial" charset="0"/>
              </a:rPr>
              <a:t>(conf);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FSDataInputStream</a:t>
            </a:r>
            <a:r>
              <a:rPr lang="en-US" altLang="zh-CN" dirty="0">
                <a:latin typeface="Arial" charset="0"/>
              </a:rPr>
              <a:t> in = </a:t>
            </a:r>
            <a:r>
              <a:rPr lang="en-US" altLang="zh-CN" dirty="0" err="1">
                <a:latin typeface="Arial" charset="0"/>
              </a:rPr>
              <a:t>fs.open</a:t>
            </a:r>
            <a:r>
              <a:rPr lang="en-US" altLang="zh-CN" dirty="0">
                <a:latin typeface="Arial" charset="0"/>
              </a:rPr>
              <a:t>(new Path(</a:t>
            </a:r>
            <a:r>
              <a:rPr lang="en-US" altLang="zh-CN" dirty="0" err="1">
                <a:latin typeface="Arial" charset="0"/>
              </a:rPr>
              <a:t>uri</a:t>
            </a:r>
            <a:r>
              <a:rPr lang="en-US" altLang="zh-CN" dirty="0">
                <a:latin typeface="Arial" charset="0"/>
              </a:rPr>
              <a:t>));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FSDataOutputStream</a:t>
            </a:r>
            <a:r>
              <a:rPr lang="en-US" altLang="zh-CN" dirty="0">
                <a:latin typeface="Arial" charset="0"/>
              </a:rPr>
              <a:t> out = </a:t>
            </a:r>
            <a:r>
              <a:rPr lang="en-US" altLang="zh-CN" dirty="0" err="1">
                <a:latin typeface="Arial" charset="0"/>
              </a:rPr>
              <a:t>fs.create</a:t>
            </a:r>
            <a:r>
              <a:rPr lang="en-US" altLang="zh-CN" dirty="0">
                <a:latin typeface="Arial" charset="0"/>
              </a:rPr>
              <a:t>(new Path(</a:t>
            </a:r>
            <a:r>
              <a:rPr lang="en-US" altLang="zh-CN" dirty="0" err="1">
                <a:latin typeface="Arial" charset="0"/>
              </a:rPr>
              <a:t>uri</a:t>
            </a:r>
            <a:r>
              <a:rPr lang="en-US" altLang="zh-CN" dirty="0">
                <a:latin typeface="Arial" charset="0"/>
              </a:rPr>
              <a:t>));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b="1"/>
              <a:t>3.6.1	</a:t>
            </a:r>
            <a:r>
              <a:rPr lang="zh-CN" altLang="en-US" b="1"/>
              <a:t>读数据的过程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9248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4876800" y="3730625"/>
            <a:ext cx="3638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FSDataInputStream</a:t>
            </a:r>
            <a:r>
              <a:rPr lang="zh-CN" altLang="en-US" sz="1400"/>
              <a:t>封装了</a:t>
            </a:r>
            <a:r>
              <a:rPr lang="en-US" altLang="zh-CN" sz="1400"/>
              <a:t>DFSInputStream</a:t>
            </a:r>
            <a:endParaRPr lang="zh-CN" altLang="en-US" sz="1400"/>
          </a:p>
        </p:txBody>
      </p:sp>
      <p:sp>
        <p:nvSpPr>
          <p:cNvPr id="34821" name="矩形 5"/>
          <p:cNvSpPr>
            <a:spLocks noChangeArrowheads="1"/>
          </p:cNvSpPr>
          <p:nvPr/>
        </p:nvSpPr>
        <p:spPr bwMode="auto">
          <a:xfrm>
            <a:off x="393700" y="1371600"/>
            <a:ext cx="426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FileSystem fs = FileSystem.get(conf);</a:t>
            </a:r>
          </a:p>
          <a:p>
            <a:r>
              <a:rPr lang="en-US" altLang="zh-CN" sz="1200"/>
              <a:t>FSDataInputStream in = fs.open(new Path(uri));</a:t>
            </a:r>
          </a:p>
          <a:p>
            <a:endParaRPr lang="en-US" altLang="zh-CN" sz="1200"/>
          </a:p>
        </p:txBody>
      </p:sp>
      <p:cxnSp>
        <p:nvCxnSpPr>
          <p:cNvPr id="34822" name="直接箭头连接符 9"/>
          <p:cNvCxnSpPr>
            <a:cxnSpLocks noChangeShapeType="1"/>
          </p:cNvCxnSpPr>
          <p:nvPr/>
        </p:nvCxnSpPr>
        <p:spPr bwMode="auto">
          <a:xfrm>
            <a:off x="1828800" y="18288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矩形 10"/>
          <p:cNvSpPr>
            <a:spLocks noChangeArrowheads="1"/>
          </p:cNvSpPr>
          <p:nvPr/>
        </p:nvSpPr>
        <p:spPr bwMode="auto">
          <a:xfrm>
            <a:off x="381000" y="1219200"/>
            <a:ext cx="2984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Configuration conf = new Configuration();</a:t>
            </a: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398463" y="1019175"/>
            <a:ext cx="2940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import org.apache.hadoop.fs.FileSystem</a:t>
            </a:r>
            <a:endParaRPr lang="zh-CN" altLang="en-US" sz="1200"/>
          </a:p>
        </p:txBody>
      </p:sp>
      <p:sp>
        <p:nvSpPr>
          <p:cNvPr id="34825" name="TextBox 12"/>
          <p:cNvSpPr txBox="1">
            <a:spLocks noChangeArrowheads="1"/>
          </p:cNvSpPr>
          <p:nvPr/>
        </p:nvSpPr>
        <p:spPr bwMode="auto">
          <a:xfrm>
            <a:off x="4829175" y="1066800"/>
            <a:ext cx="43148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/>
              <a:t>通过</a:t>
            </a:r>
            <a:r>
              <a:rPr lang="en-US" altLang="zh-CN" sz="1400"/>
              <a:t>ClientProtocal.getBlockLocations()</a:t>
            </a:r>
          </a:p>
          <a:p>
            <a:r>
              <a:rPr lang="zh-CN" altLang="en-US" sz="1400"/>
              <a:t>远程调用名称节点，获得文件开始部分数据块的位置</a:t>
            </a:r>
            <a:endParaRPr lang="en-US" altLang="zh-CN" sz="1400"/>
          </a:p>
          <a:p>
            <a:r>
              <a:rPr lang="zh-CN" altLang="en-US" sz="1400"/>
              <a:t>对于该数据块，名称节点返回保存该数据块</a:t>
            </a:r>
            <a:endParaRPr lang="en-US" altLang="zh-CN" sz="1400"/>
          </a:p>
          <a:p>
            <a:r>
              <a:rPr lang="zh-CN" altLang="en-US" sz="1400"/>
              <a:t>的所有数据节点的地址</a:t>
            </a:r>
            <a:endParaRPr lang="en-US" altLang="zh-CN" sz="1400"/>
          </a:p>
          <a:p>
            <a:r>
              <a:rPr lang="zh-CN" altLang="en-US" sz="1400"/>
              <a:t>并根据距离客户端远近进行排序</a:t>
            </a:r>
          </a:p>
        </p:txBody>
      </p:sp>
      <p:cxnSp>
        <p:nvCxnSpPr>
          <p:cNvPr id="34826" name="直接箭头连接符 14"/>
          <p:cNvCxnSpPr>
            <a:cxnSpLocks noChangeShapeType="1"/>
          </p:cNvCxnSpPr>
          <p:nvPr/>
        </p:nvCxnSpPr>
        <p:spPr bwMode="auto">
          <a:xfrm>
            <a:off x="5562600" y="2209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直接箭头连接符 11"/>
          <p:cNvCxnSpPr>
            <a:cxnSpLocks noChangeShapeType="1"/>
            <a:stCxn id="34820" idx="1"/>
          </p:cNvCxnSpPr>
          <p:nvPr/>
        </p:nvCxnSpPr>
        <p:spPr bwMode="auto">
          <a:xfrm flipH="1" flipV="1">
            <a:off x="4191000" y="3581400"/>
            <a:ext cx="685800" cy="303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609600" y="4876800"/>
            <a:ext cx="3081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客户端获得输入流</a:t>
            </a:r>
            <a:r>
              <a:rPr lang="en-US" altLang="zh-CN" sz="1200"/>
              <a:t>FSDataInputStream</a:t>
            </a:r>
            <a:r>
              <a:rPr lang="zh-CN" altLang="en-US" sz="1200"/>
              <a:t>以后</a:t>
            </a:r>
            <a:endParaRPr lang="en-US" altLang="zh-CN" sz="1200"/>
          </a:p>
          <a:p>
            <a:r>
              <a:rPr lang="zh-CN" altLang="en-US" sz="1200"/>
              <a:t>调用</a:t>
            </a:r>
            <a:r>
              <a:rPr lang="en-US" altLang="zh-CN" sz="1200"/>
              <a:t>read()</a:t>
            </a:r>
            <a:r>
              <a:rPr lang="zh-CN" altLang="en-US" sz="1200"/>
              <a:t>函数开始读取数据</a:t>
            </a:r>
            <a:endParaRPr lang="en-US" altLang="zh-CN" sz="1200"/>
          </a:p>
          <a:p>
            <a:r>
              <a:rPr lang="zh-CN" altLang="en-US" sz="1200"/>
              <a:t>输入流根据前面的排序结果</a:t>
            </a:r>
            <a:endParaRPr lang="en-US" altLang="zh-CN" sz="1200"/>
          </a:p>
          <a:p>
            <a:r>
              <a:rPr lang="zh-CN" altLang="en-US" sz="1200"/>
              <a:t>选择距离客户端最近的数据节点</a:t>
            </a:r>
            <a:endParaRPr lang="en-US" altLang="zh-CN" sz="1200"/>
          </a:p>
          <a:p>
            <a:r>
              <a:rPr lang="zh-CN" altLang="en-US" sz="1200"/>
              <a:t>建立连接并读取数据</a:t>
            </a:r>
          </a:p>
        </p:txBody>
      </p:sp>
      <p:cxnSp>
        <p:nvCxnSpPr>
          <p:cNvPr id="34829" name="直接箭头连接符 14"/>
          <p:cNvCxnSpPr>
            <a:cxnSpLocks noChangeShapeType="1"/>
            <a:stCxn id="34828" idx="0"/>
          </p:cNvCxnSpPr>
          <p:nvPr/>
        </p:nvCxnSpPr>
        <p:spPr bwMode="auto">
          <a:xfrm flipV="1">
            <a:off x="2151063" y="3200400"/>
            <a:ext cx="515937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TextBox 17"/>
          <p:cNvSpPr txBox="1">
            <a:spLocks noChangeArrowheads="1"/>
          </p:cNvSpPr>
          <p:nvPr/>
        </p:nvSpPr>
        <p:spPr bwMode="auto">
          <a:xfrm>
            <a:off x="3895725" y="6167438"/>
            <a:ext cx="3724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数据从数据节点读到客户端，当该数据块读取完毕时</a:t>
            </a:r>
            <a:endParaRPr lang="en-US" altLang="zh-CN" sz="1200"/>
          </a:p>
          <a:p>
            <a:r>
              <a:rPr lang="en-US" altLang="zh-CN" sz="1200"/>
              <a:t> FSDataInputStream</a:t>
            </a:r>
            <a:r>
              <a:rPr lang="zh-CN" altLang="en-US" sz="1200"/>
              <a:t>关闭和该数据节点的连接</a:t>
            </a:r>
          </a:p>
        </p:txBody>
      </p:sp>
      <p:cxnSp>
        <p:nvCxnSpPr>
          <p:cNvPr id="34831" name="直接箭头连接符 19"/>
          <p:cNvCxnSpPr>
            <a:cxnSpLocks noChangeShapeType="1"/>
          </p:cNvCxnSpPr>
          <p:nvPr/>
        </p:nvCxnSpPr>
        <p:spPr bwMode="auto">
          <a:xfrm flipH="1" flipV="1">
            <a:off x="4191000" y="4724400"/>
            <a:ext cx="6096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矩形 22"/>
          <p:cNvSpPr>
            <a:spLocks noChangeArrowheads="1"/>
          </p:cNvSpPr>
          <p:nvPr/>
        </p:nvSpPr>
        <p:spPr bwMode="auto">
          <a:xfrm>
            <a:off x="6400800" y="3200400"/>
            <a:ext cx="283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通过</a:t>
            </a:r>
            <a:r>
              <a:rPr lang="en-US" altLang="zh-CN" sz="1200"/>
              <a:t>ClientProtocal.getBlockLocations()</a:t>
            </a:r>
          </a:p>
          <a:p>
            <a:r>
              <a:rPr lang="zh-CN" altLang="en-US" sz="1200"/>
              <a:t>查找下一个数据块</a:t>
            </a:r>
            <a:endParaRPr lang="en-US" altLang="zh-CN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b="1"/>
              <a:t>3.6.2	</a:t>
            </a:r>
            <a:r>
              <a:rPr lang="zh-CN" altLang="en-US" b="1"/>
              <a:t>写数据的过程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772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矩形 5"/>
          <p:cNvSpPr>
            <a:spLocks noChangeArrowheads="1"/>
          </p:cNvSpPr>
          <p:nvPr/>
        </p:nvSpPr>
        <p:spPr bwMode="auto">
          <a:xfrm>
            <a:off x="2667000" y="1371600"/>
            <a:ext cx="426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FileSystem fs = FileSystem.get(conf);</a:t>
            </a:r>
          </a:p>
          <a:p>
            <a:r>
              <a:rPr lang="en-US" altLang="zh-CN" sz="1200"/>
              <a:t>FSDataOutputStream out = fs.create(new Path(uri));</a:t>
            </a:r>
          </a:p>
          <a:p>
            <a:endParaRPr lang="en-US" altLang="zh-CN" sz="1200"/>
          </a:p>
        </p:txBody>
      </p:sp>
      <p:sp>
        <p:nvSpPr>
          <p:cNvPr id="35845" name="矩形 10"/>
          <p:cNvSpPr>
            <a:spLocks noChangeArrowheads="1"/>
          </p:cNvSpPr>
          <p:nvPr/>
        </p:nvSpPr>
        <p:spPr bwMode="auto">
          <a:xfrm>
            <a:off x="2654300" y="1219200"/>
            <a:ext cx="2984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Configuration conf = new Configuration();</a:t>
            </a:r>
          </a:p>
        </p:txBody>
      </p:sp>
      <p:sp>
        <p:nvSpPr>
          <p:cNvPr id="35846" name="TextBox 11"/>
          <p:cNvSpPr txBox="1">
            <a:spLocks noChangeArrowheads="1"/>
          </p:cNvSpPr>
          <p:nvPr/>
        </p:nvSpPr>
        <p:spPr bwMode="auto">
          <a:xfrm>
            <a:off x="2671763" y="1019175"/>
            <a:ext cx="2940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import org.apache.hadoop.fs.FileSystem</a:t>
            </a:r>
            <a:endParaRPr lang="zh-CN" altLang="en-US" sz="1200"/>
          </a:p>
        </p:txBody>
      </p:sp>
      <p:cxnSp>
        <p:nvCxnSpPr>
          <p:cNvPr id="35847" name="直接箭头连接符 8"/>
          <p:cNvCxnSpPr>
            <a:cxnSpLocks noChangeShapeType="1"/>
          </p:cNvCxnSpPr>
          <p:nvPr/>
        </p:nvCxnSpPr>
        <p:spPr bwMode="auto">
          <a:xfrm flipH="1">
            <a:off x="2590800" y="1828800"/>
            <a:ext cx="1066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4876800" y="179228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RPC</a:t>
            </a:r>
            <a:r>
              <a:rPr lang="zh-CN" altLang="en-US" sz="1200"/>
              <a:t>远程调用名称节点</a:t>
            </a:r>
            <a:endParaRPr lang="en-US" altLang="zh-CN" sz="1200"/>
          </a:p>
          <a:p>
            <a:r>
              <a:rPr lang="zh-CN" altLang="en-US" sz="1200"/>
              <a:t>在文件系统的命名空间中新建一个文件</a:t>
            </a:r>
            <a:endParaRPr lang="en-US" altLang="zh-CN" sz="1200"/>
          </a:p>
          <a:p>
            <a:r>
              <a:rPr lang="zh-CN" altLang="en-US" sz="1200"/>
              <a:t>名称节点会执行一些检查（文件是否存在，客户端权限）</a:t>
            </a:r>
          </a:p>
        </p:txBody>
      </p:sp>
      <p:cxnSp>
        <p:nvCxnSpPr>
          <p:cNvPr id="35849" name="直接箭头连接符 11"/>
          <p:cNvCxnSpPr>
            <a:cxnSpLocks noChangeShapeType="1"/>
          </p:cNvCxnSpPr>
          <p:nvPr/>
        </p:nvCxnSpPr>
        <p:spPr bwMode="auto">
          <a:xfrm flipH="1">
            <a:off x="5181600" y="2362200"/>
            <a:ext cx="228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TextBox 4"/>
          <p:cNvSpPr txBox="1">
            <a:spLocks noChangeArrowheads="1"/>
          </p:cNvSpPr>
          <p:nvPr/>
        </p:nvSpPr>
        <p:spPr bwMode="auto">
          <a:xfrm>
            <a:off x="4724400" y="3886200"/>
            <a:ext cx="391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FSDataOutputStream</a:t>
            </a:r>
            <a:r>
              <a:rPr lang="zh-CN" altLang="en-US" sz="1400"/>
              <a:t>封装了</a:t>
            </a:r>
            <a:r>
              <a:rPr lang="en-US" altLang="zh-CN" sz="1400"/>
              <a:t>DFSOutputStream</a:t>
            </a:r>
            <a:endParaRPr lang="zh-CN" altLang="en-US" sz="1400"/>
          </a:p>
        </p:txBody>
      </p:sp>
      <p:cxnSp>
        <p:nvCxnSpPr>
          <p:cNvPr id="35851" name="直接箭头连接符 14"/>
          <p:cNvCxnSpPr>
            <a:cxnSpLocks noChangeShapeType="1"/>
          </p:cNvCxnSpPr>
          <p:nvPr/>
        </p:nvCxnSpPr>
        <p:spPr bwMode="auto">
          <a:xfrm flipH="1" flipV="1">
            <a:off x="4114800" y="3886200"/>
            <a:ext cx="7620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矩形 17"/>
          <p:cNvSpPr>
            <a:spLocks noChangeArrowheads="1"/>
          </p:cNvSpPr>
          <p:nvPr/>
        </p:nvSpPr>
        <p:spPr bwMode="auto">
          <a:xfrm>
            <a:off x="315913" y="4724400"/>
            <a:ext cx="30368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100"/>
              <a:t>数据被分成一个个分包</a:t>
            </a:r>
            <a:endParaRPr lang="en-US" altLang="zh-CN" sz="1100"/>
          </a:p>
          <a:p>
            <a:pPr algn="r"/>
            <a:r>
              <a:rPr lang="zh-CN" altLang="en-US" sz="1100"/>
              <a:t>分包被放入</a:t>
            </a:r>
            <a:r>
              <a:rPr lang="en-US" altLang="zh-CN" sz="1100"/>
              <a:t>DFSOutputStream</a:t>
            </a:r>
            <a:r>
              <a:rPr lang="zh-CN" altLang="en-US" sz="1100"/>
              <a:t>对象的内部队列</a:t>
            </a:r>
            <a:endParaRPr lang="en-US" altLang="zh-CN" sz="1100"/>
          </a:p>
          <a:p>
            <a:pPr algn="r"/>
            <a:r>
              <a:rPr lang="en-US" altLang="zh-CN" sz="1100"/>
              <a:t>DFSOutputStream</a:t>
            </a:r>
            <a:r>
              <a:rPr lang="zh-CN" altLang="en-US" sz="1100"/>
              <a:t>向名称节点申请</a:t>
            </a:r>
            <a:endParaRPr lang="en-US" altLang="zh-CN" sz="1100"/>
          </a:p>
          <a:p>
            <a:pPr algn="r"/>
            <a:r>
              <a:rPr lang="zh-CN" altLang="en-US" sz="1100"/>
              <a:t>保存数据块的若干数据节点</a:t>
            </a:r>
          </a:p>
        </p:txBody>
      </p:sp>
      <p:sp>
        <p:nvSpPr>
          <p:cNvPr id="35853" name="TextBox 18"/>
          <p:cNvSpPr txBox="1">
            <a:spLocks noChangeArrowheads="1"/>
          </p:cNvSpPr>
          <p:nvPr/>
        </p:nvSpPr>
        <p:spPr bwMode="auto">
          <a:xfrm>
            <a:off x="5181600" y="4267200"/>
            <a:ext cx="3108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这些数据节点形成一个数据流管道</a:t>
            </a:r>
            <a:endParaRPr lang="en-US" altLang="zh-CN" sz="1200"/>
          </a:p>
          <a:p>
            <a:r>
              <a:rPr lang="zh-CN" altLang="en-US" sz="1200"/>
              <a:t>队列中的分包最后被打包成数据包</a:t>
            </a:r>
            <a:endParaRPr lang="en-US" altLang="zh-CN" sz="1200"/>
          </a:p>
          <a:p>
            <a:r>
              <a:rPr lang="zh-CN" altLang="en-US" sz="1200"/>
              <a:t>发往数据流管道中的第一个数据节点</a:t>
            </a:r>
            <a:endParaRPr lang="en-US" altLang="zh-CN" sz="1200"/>
          </a:p>
          <a:p>
            <a:r>
              <a:rPr lang="zh-CN" altLang="en-US" sz="1200"/>
              <a:t>第一个数据节点将数据包发送到第二个节点</a:t>
            </a:r>
            <a:endParaRPr lang="en-US" altLang="zh-CN" sz="1200"/>
          </a:p>
          <a:p>
            <a:r>
              <a:rPr lang="zh-CN" altLang="en-US" sz="1200"/>
              <a:t>依此类推，形成“流水线复制”</a:t>
            </a:r>
          </a:p>
        </p:txBody>
      </p:sp>
      <p:cxnSp>
        <p:nvCxnSpPr>
          <p:cNvPr id="35854" name="直接箭头连接符 21"/>
          <p:cNvCxnSpPr>
            <a:cxnSpLocks noChangeShapeType="1"/>
          </p:cNvCxnSpPr>
          <p:nvPr/>
        </p:nvCxnSpPr>
        <p:spPr bwMode="auto">
          <a:xfrm flipH="1">
            <a:off x="4876800" y="5257800"/>
            <a:ext cx="990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直接箭头连接符 23"/>
          <p:cNvCxnSpPr>
            <a:cxnSpLocks noChangeShapeType="1"/>
          </p:cNvCxnSpPr>
          <p:nvPr/>
        </p:nvCxnSpPr>
        <p:spPr bwMode="auto">
          <a:xfrm>
            <a:off x="6400800" y="5257800"/>
            <a:ext cx="3810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6" name="TextBox 24"/>
          <p:cNvSpPr txBox="1">
            <a:spLocks noChangeArrowheads="1"/>
          </p:cNvSpPr>
          <p:nvPr/>
        </p:nvSpPr>
        <p:spPr bwMode="auto">
          <a:xfrm>
            <a:off x="3124200" y="6019800"/>
            <a:ext cx="5262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为了保证节点数据准确，接收到数据的数据节点要向发送者发送“确认包”</a:t>
            </a:r>
            <a:endParaRPr lang="en-US" altLang="zh-CN" sz="1200"/>
          </a:p>
          <a:p>
            <a:r>
              <a:rPr lang="zh-CN" altLang="en-US" sz="1200"/>
              <a:t>确认包沿着数据流管道逆流而上，经过各个节点最终到达客户端</a:t>
            </a:r>
            <a:endParaRPr lang="en-US" altLang="zh-CN" sz="1200"/>
          </a:p>
          <a:p>
            <a:r>
              <a:rPr lang="zh-CN" altLang="en-US" sz="1200"/>
              <a:t>客户端收到应答时，它将对应的分包从内部队列移除</a:t>
            </a:r>
          </a:p>
        </p:txBody>
      </p:sp>
      <p:cxnSp>
        <p:nvCxnSpPr>
          <p:cNvPr id="35857" name="直接箭头连接符 26"/>
          <p:cNvCxnSpPr>
            <a:cxnSpLocks noChangeShapeType="1"/>
          </p:cNvCxnSpPr>
          <p:nvPr/>
        </p:nvCxnSpPr>
        <p:spPr bwMode="auto">
          <a:xfrm flipV="1">
            <a:off x="6934200" y="5943600"/>
            <a:ext cx="76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直接箭头连接符 28"/>
          <p:cNvCxnSpPr>
            <a:cxnSpLocks noChangeShapeType="1"/>
          </p:cNvCxnSpPr>
          <p:nvPr/>
        </p:nvCxnSpPr>
        <p:spPr bwMode="auto">
          <a:xfrm flipH="1" flipV="1">
            <a:off x="4876800" y="5943600"/>
            <a:ext cx="76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TextBox 29"/>
          <p:cNvSpPr txBox="1">
            <a:spLocks noChangeArrowheads="1"/>
          </p:cNvSpPr>
          <p:nvPr/>
        </p:nvSpPr>
        <p:spPr bwMode="auto">
          <a:xfrm>
            <a:off x="6319838" y="3240088"/>
            <a:ext cx="2214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DFSOutputStream</a:t>
            </a:r>
            <a:r>
              <a:rPr lang="zh-CN" altLang="en-US" sz="1200"/>
              <a:t>调用</a:t>
            </a:r>
            <a:endParaRPr lang="en-US" altLang="zh-CN" sz="1200"/>
          </a:p>
          <a:p>
            <a:r>
              <a:rPr lang="en-US" altLang="zh-CN" sz="1200"/>
              <a:t>ClientProtocal.complete()</a:t>
            </a:r>
            <a:r>
              <a:rPr lang="zh-CN" altLang="en-US" sz="1200"/>
              <a:t>方法</a:t>
            </a:r>
            <a:endParaRPr lang="en-US" altLang="zh-CN" sz="1200"/>
          </a:p>
          <a:p>
            <a:r>
              <a:rPr lang="zh-CN" altLang="en-US" sz="1200"/>
              <a:t>通知名称节点关闭文件</a:t>
            </a:r>
          </a:p>
        </p:txBody>
      </p:sp>
      <p:cxnSp>
        <p:nvCxnSpPr>
          <p:cNvPr id="35860" name="直接箭头连接符 31"/>
          <p:cNvCxnSpPr>
            <a:cxnSpLocks noChangeShapeType="1"/>
            <a:stCxn id="35859" idx="1"/>
          </p:cNvCxnSpPr>
          <p:nvPr/>
        </p:nvCxnSpPr>
        <p:spPr bwMode="auto">
          <a:xfrm flipH="1" flipV="1">
            <a:off x="6019800" y="3352800"/>
            <a:ext cx="300038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38685" y="1098000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6686" y="2409527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Q/A?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0764" y="-14514"/>
            <a:ext cx="6516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0" y="4887529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459432" y="0"/>
            <a:ext cx="8001000" cy="9144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  </a:t>
            </a:r>
            <a:r>
              <a:rPr lang="en-US" altLang="en-US" dirty="0" err="1"/>
              <a:t>计算机集群结构</a:t>
            </a:r>
            <a:endParaRPr lang="zh-CN" altLang="en-US" dirty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81000" y="1020837"/>
            <a:ext cx="838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分布式文件系统把文件分布存储到多个计算机节点上，成千上万的计算机节点构成计算机集群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与之前使用多个处理器和专用高级硬件的并行化处理装置不同的是，目前的分布式文件系统所采用的计算机集群，都是由普通硬件构成的，这就大大降低了硬件上的开销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6912"/>
            <a:ext cx="50292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3216250" y="6014615"/>
            <a:ext cx="315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</a:t>
            </a:r>
            <a:r>
              <a:rPr lang="en-US" altLang="zh-CN" dirty="0"/>
              <a:t>3-1 </a:t>
            </a:r>
            <a:r>
              <a:rPr lang="zh-CN" altLang="en-US" dirty="0"/>
              <a:t>计算机集群的基本架构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3.1.2 </a:t>
            </a:r>
            <a:r>
              <a:rPr lang="zh-CN" altLang="en-US" dirty="0"/>
              <a:t>分布式文件系统的结构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819400" y="54864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27025" y="1025525"/>
            <a:ext cx="8534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/>
              <a:t>分布式文件系统在物理结构上是由计算机集群中的多个节点构成的，这些节点分为两类，一类叫“主节点”</a:t>
            </a:r>
            <a:r>
              <a:rPr lang="en-US" altLang="zh-CN" dirty="0"/>
              <a:t>(Master Node)</a:t>
            </a:r>
            <a:r>
              <a:rPr lang="zh-CN" altLang="en-US" dirty="0"/>
              <a:t>或者也被称为“名称结点”</a:t>
            </a:r>
            <a:r>
              <a:rPr lang="en-US" altLang="zh-CN" dirty="0"/>
              <a:t>(</a:t>
            </a:r>
            <a:r>
              <a:rPr lang="en-US" altLang="zh-CN" dirty="0" err="1"/>
              <a:t>NameNode</a:t>
            </a:r>
            <a:r>
              <a:rPr lang="en-US" altLang="zh-CN" dirty="0"/>
              <a:t>)</a:t>
            </a:r>
            <a:r>
              <a:rPr lang="zh-CN" altLang="en-US" dirty="0"/>
              <a:t>，另一类叫“从节点”（</a:t>
            </a:r>
            <a:r>
              <a:rPr lang="en-US" altLang="zh-CN" dirty="0"/>
              <a:t>Slave Node</a:t>
            </a:r>
            <a:r>
              <a:rPr lang="zh-CN" altLang="en-US" dirty="0"/>
              <a:t>）或者也被称为“数据节点”</a:t>
            </a:r>
            <a:r>
              <a:rPr lang="en-US" altLang="zh-CN" dirty="0"/>
              <a:t>(</a:t>
            </a:r>
            <a:r>
              <a:rPr lang="en-US" altLang="zh-CN" dirty="0" err="1"/>
              <a:t>DataNode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2856"/>
            <a:ext cx="63246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819400" y="5870599"/>
            <a:ext cx="354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大规模文件系统的整体结构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467544" y="15875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HDFS简介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文本框 1"/>
          <p:cNvSpPr txBox="1">
            <a:spLocks noChangeArrowheads="1"/>
          </p:cNvSpPr>
          <p:nvPr/>
        </p:nvSpPr>
        <p:spPr bwMode="auto">
          <a:xfrm>
            <a:off x="433636" y="1052736"/>
            <a:ext cx="453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/>
              <a:t>总体而言，</a:t>
            </a:r>
            <a:r>
              <a:rPr lang="en-US" altLang="zh-CN" dirty="0"/>
              <a:t>HDFS</a:t>
            </a:r>
            <a:r>
              <a:rPr lang="zh-CN" altLang="en-US" dirty="0"/>
              <a:t>要实现以下目标：</a:t>
            </a:r>
          </a:p>
        </p:txBody>
      </p:sp>
      <p:sp>
        <p:nvSpPr>
          <p:cNvPr id="8196" name="文本框 2"/>
          <p:cNvSpPr txBox="1">
            <a:spLocks noChangeArrowheads="1"/>
          </p:cNvSpPr>
          <p:nvPr/>
        </p:nvSpPr>
        <p:spPr bwMode="auto">
          <a:xfrm>
            <a:off x="467544" y="1541910"/>
            <a:ext cx="5562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兼容廉价的硬件设备</a:t>
            </a:r>
            <a:endParaRPr lang="en-US" altLang="zh-CN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流数据读写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大数据集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简单的文件模型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强大的跨平台兼容性</a:t>
            </a:r>
            <a:endParaRPr lang="zh-CN" altLang="en-US" dirty="0"/>
          </a:p>
        </p:txBody>
      </p:sp>
      <p:sp>
        <p:nvSpPr>
          <p:cNvPr id="8197" name="文本框 3"/>
          <p:cNvSpPr txBox="1">
            <a:spLocks noChangeArrowheads="1"/>
          </p:cNvSpPr>
          <p:nvPr/>
        </p:nvSpPr>
        <p:spPr bwMode="auto">
          <a:xfrm>
            <a:off x="430688" y="3129634"/>
            <a:ext cx="788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HDFS</a:t>
            </a:r>
            <a:r>
              <a:rPr lang="zh-CN" altLang="en-US" dirty="0"/>
              <a:t>特殊的设计，在实现上述优良特性的同时，也使得自身具有一些应用局限性，主要包括以下几个方面：</a:t>
            </a:r>
          </a:p>
        </p:txBody>
      </p:sp>
      <p:sp>
        <p:nvSpPr>
          <p:cNvPr id="8198" name="文本框 4"/>
          <p:cNvSpPr txBox="1">
            <a:spLocks noChangeArrowheads="1"/>
          </p:cNvSpPr>
          <p:nvPr/>
        </p:nvSpPr>
        <p:spPr bwMode="auto">
          <a:xfrm>
            <a:off x="479648" y="3737148"/>
            <a:ext cx="6324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不适合低延迟数据访问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无法高效存储大量小文件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不支持多用户写入及任意修改文件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 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4495800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默认一个块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64MB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，一个文件被分成多个块，以块作为存储单位块的大小远远大于普通文件系统，可以最小化寻址开销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采用抽象的块概念可以带来以下几个明显的好处：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支持大规模文件存储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以块为单位进行存储，一个大规模文件可以被分拆成若干个文件块，不同的文件块可以被分发到不同的节点上，因此，一个文件的大小不会受到单个节点的存储容量的限制，可以远远大于网络中任意节点的存储容量。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简化系统设计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首先，大大简化了存储管理，因为文件块大小是固定的，这样就可以很容易计算出一个节点可以存储多少文件块；其次，方便了元数据的管理，元数据不需要和文件块一起存储，可以由其他系统负责管理元数据。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适合数据备份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：每个文件块都可以冗余存储到多个节点上，大大提高了系统的容错性和可用性。</a:t>
            </a:r>
          </a:p>
          <a:p>
            <a:pPr marL="0" indent="0" algn="just">
              <a:buFontTx/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83481"/>
            <a:ext cx="60960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6" y="3846735"/>
            <a:ext cx="13335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3400" y="1479550"/>
            <a:ext cx="8001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中，名称节点（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）负责管理分布式文件系统的命名空间（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），保存了两个核心的数据结构，即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用于维护文件系统树以及文件树中所有的文件和文件夹的元数据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操作日志文件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中记录了所有针对文件的创建、删除、重命名等操作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名称节点记录了每个文件中各个块所在的数据节点的位置信息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2936"/>
            <a:ext cx="67818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048000" y="6086623"/>
            <a:ext cx="292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名称节点的数据结构 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533400" y="10668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名称节点的数据结构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3561</Words>
  <Application>Microsoft Office PowerPoint</Application>
  <PresentationFormat>全屏显示(4:3)</PresentationFormat>
  <Paragraphs>267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Courier</vt:lpstr>
      <vt:lpstr>黑体</vt:lpstr>
      <vt:lpstr>隶书</vt:lpstr>
      <vt:lpstr>宋体</vt:lpstr>
      <vt:lpstr>Arial</vt:lpstr>
      <vt:lpstr>Calibri</vt:lpstr>
      <vt:lpstr>Palatino Linotype</vt:lpstr>
      <vt:lpstr>Times New Roman</vt:lpstr>
      <vt:lpstr>Wingdings</vt:lpstr>
      <vt:lpstr>Office 主题</vt:lpstr>
      <vt:lpstr>第三章 分布式文件系统HDFS </vt:lpstr>
      <vt:lpstr>提纲</vt:lpstr>
      <vt:lpstr>3.1 分布式文件系统</vt:lpstr>
      <vt:lpstr>3.1.1  计算机集群结构</vt:lpstr>
      <vt:lpstr>3.1.2 分布式文件系统的结构</vt:lpstr>
      <vt:lpstr>3.2 HDFS简介</vt:lpstr>
      <vt:lpstr>3.3.1 块</vt:lpstr>
      <vt:lpstr>3.3.2 名称节点和数据节点</vt:lpstr>
      <vt:lpstr>3.3.2 名称节点和数据节点</vt:lpstr>
      <vt:lpstr>3.3.2 名称节点和数据节点</vt:lpstr>
      <vt:lpstr>3.3.2 名称节点和数据节点</vt:lpstr>
      <vt:lpstr>3.3.2 名称节点和数据节点</vt:lpstr>
      <vt:lpstr>3.3.2 名称节点和数据节点</vt:lpstr>
      <vt:lpstr>3.3.2 名称节点和数据节点</vt:lpstr>
      <vt:lpstr>3.4 HDFS体系结构</vt:lpstr>
      <vt:lpstr>3.4.1 HDFS体系结构概述</vt:lpstr>
      <vt:lpstr>3.4.2 HDFS命名空间管理</vt:lpstr>
      <vt:lpstr>3.4.3 通信协议</vt:lpstr>
      <vt:lpstr>3.4.4 客户端</vt:lpstr>
      <vt:lpstr>3.4.5 HDFS体系结构的局限性</vt:lpstr>
      <vt:lpstr>3.5 HDFS存储原理</vt:lpstr>
      <vt:lpstr>3.5.1 冗余数据保存</vt:lpstr>
      <vt:lpstr>3.5.2 数据存取策略</vt:lpstr>
      <vt:lpstr>3.5.2 数据存取策略</vt:lpstr>
      <vt:lpstr>3.5.3 数据错误与恢复</vt:lpstr>
      <vt:lpstr>3.5.3 数据错误与恢复</vt:lpstr>
      <vt:lpstr>3.5.3 数据错误与恢复</vt:lpstr>
      <vt:lpstr>3.6 HDFS上的操作与编程实践</vt:lpstr>
      <vt:lpstr>3.6 HDFS数据读写过程</vt:lpstr>
      <vt:lpstr>3.6 HDFS数据读写过程</vt:lpstr>
      <vt:lpstr>3.6 HDFS数据读写过程</vt:lpstr>
      <vt:lpstr>3.6.1 读数据的过程</vt:lpstr>
      <vt:lpstr>3.6.2 写数据的过程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大数据的数据挖掘</dc:title>
  <dc:subject>数据挖掘;大数据;专家论坛</dc:subject>
  <dc:creator>张静</dc:creator>
  <cp:lastModifiedBy>GQ</cp:lastModifiedBy>
  <cp:revision>1158</cp:revision>
  <cp:lastPrinted>2012-11-20T01:52:54Z</cp:lastPrinted>
  <dcterms:created xsi:type="dcterms:W3CDTF">2012-10-13T08:41:11Z</dcterms:created>
  <dcterms:modified xsi:type="dcterms:W3CDTF">2021-03-17T15:06:16Z</dcterms:modified>
  <cp:version>1</cp:version>
</cp:coreProperties>
</file>