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9">
  <p:sldMasterIdLst>
    <p:sldMasterId id="2147483648" r:id="rId1"/>
  </p:sldMasterIdLst>
  <p:notesMasterIdLst>
    <p:notesMasterId r:id="rId32"/>
  </p:notesMasterIdLst>
  <p:handoutMasterIdLst>
    <p:handoutMasterId r:id="rId33"/>
  </p:handoutMasterIdLst>
  <p:sldIdLst>
    <p:sldId id="256" r:id="rId2"/>
    <p:sldId id="293"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36" r:id="rId20"/>
    <p:sldId id="311" r:id="rId21"/>
    <p:sldId id="327" r:id="rId22"/>
    <p:sldId id="328" r:id="rId23"/>
    <p:sldId id="329" r:id="rId24"/>
    <p:sldId id="330" r:id="rId25"/>
    <p:sldId id="331" r:id="rId26"/>
    <p:sldId id="332" r:id="rId27"/>
    <p:sldId id="333" r:id="rId28"/>
    <p:sldId id="334" r:id="rId29"/>
    <p:sldId id="335" r:id="rId30"/>
    <p:sldId id="290" r:id="rId31"/>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FF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87" autoAdjust="0"/>
    <p:restoredTop sz="87629" autoAdjust="0"/>
  </p:normalViewPr>
  <p:slideViewPr>
    <p:cSldViewPr>
      <p:cViewPr varScale="1">
        <p:scale>
          <a:sx n="64" d="100"/>
          <a:sy n="64" d="100"/>
        </p:scale>
        <p:origin x="1308"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680"/>
    </p:cViewPr>
  </p:sorterViewPr>
  <p:notesViewPr>
    <p:cSldViewPr>
      <p:cViewPr varScale="1">
        <p:scale>
          <a:sx n="79" d="100"/>
          <a:sy n="79" d="100"/>
        </p:scale>
        <p:origin x="3318"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pPr>
                <a:defRPr/>
              </a:pPr>
              <a:t>3/11/2021</a:t>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pPr>
                <a:defRPr/>
              </a:pPr>
              <a:t>‹#›</a:t>
            </a:fld>
            <a:endParaRPr lang="en-US"/>
          </a:p>
        </p:txBody>
      </p:sp>
    </p:spTree>
    <p:extLst>
      <p:ext uri="{BB962C8B-B14F-4D97-AF65-F5344CB8AC3E}">
        <p14:creationId xmlns:p14="http://schemas.microsoft.com/office/powerpoint/2010/main" val="2282946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pPr>
                <a:defRPr/>
              </a:pPr>
              <a:t>2021/3/11</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pPr>
                <a:defRPr/>
              </a:pPr>
              <a:t>‹#›</a:t>
            </a:fld>
            <a:endParaRPr lang="zh-CN" altLang="en-US"/>
          </a:p>
        </p:txBody>
      </p:sp>
    </p:spTree>
    <p:extLst>
      <p:ext uri="{BB962C8B-B14F-4D97-AF65-F5344CB8AC3E}">
        <p14:creationId xmlns:p14="http://schemas.microsoft.com/office/powerpoint/2010/main" val="34517262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NameNode</a:t>
            </a:r>
            <a:r>
              <a:rPr lang="en-US" altLang="zh-CN" dirty="0"/>
              <a:t> Federation, HA:</a:t>
            </a:r>
            <a:r>
              <a:rPr lang="en-US" altLang="zh-CN" baseline="0" dirty="0"/>
              <a:t> High Availability</a:t>
            </a:r>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11</a:t>
            </a:fld>
            <a:endParaRPr lang="zh-CN" altLang="en-US"/>
          </a:p>
        </p:txBody>
      </p:sp>
    </p:spTree>
    <p:extLst>
      <p:ext uri="{BB962C8B-B14F-4D97-AF65-F5344CB8AC3E}">
        <p14:creationId xmlns:p14="http://schemas.microsoft.com/office/powerpoint/2010/main" val="35981013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pic>
        <p:nvPicPr>
          <p:cNvPr id="5" name="Picture 3"/>
          <p:cNvPicPr>
            <a:picLocks noChangeAspect="1" noChangeArrowheads="1"/>
          </p:cNvPicPr>
          <p:nvPr userDrawn="1"/>
        </p:nvPicPr>
        <p:blipFill>
          <a:blip r:embed="rId2"/>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lvl1pPr>
              <a:defRPr>
                <a:latin typeface="Times New Roman" panose="02020603050405020304" pitchFamily="18" charset="0"/>
                <a:cs typeface="Times New Roman" panose="02020603050405020304" pitchFamily="18" charset="0"/>
              </a:defRPr>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8"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2899C85F-AD70-4F82-8429-55D99E811414}" type="slidenum">
              <a:rPr lang="zh-CN" altLang="en-US" smtClean="0"/>
              <a:pPr>
                <a:defRPr/>
              </a:pPr>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D370A479-1673-4AA3-8929-FDAFB60BD359}" type="slidenum">
              <a:rPr lang="zh-CN" altLang="en-US" smtClean="0"/>
              <a:pPr>
                <a:defRPr/>
              </a:pPr>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defRPr>
                <a:latin typeface="Times New Roman" panose="02020603050405020304" pitchFamily="18" charset="0"/>
                <a:cs typeface="Times New Roman" panose="02020603050405020304" pitchFamily="18" charset="0"/>
              </a:defRPr>
            </a:lvl1pPr>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58601A46-4FFA-4F55-8FCD-BC0F7678811C}" type="slidenum">
              <a:rPr lang="zh-CN" altLang="en-US" smtClean="0"/>
              <a:pPr>
                <a:defRPr/>
              </a:pPr>
              <a:t>‹#›</a:t>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标题 1"/>
          <p:cNvSpPr>
            <a:spLocks noGrp="1"/>
          </p:cNvSpPr>
          <p:nvPr>
            <p:ph type="title" idx="10"/>
          </p:nvPr>
        </p:nvSpPr>
        <p:spPr>
          <a:xfrm>
            <a:off x="1143000" y="76200"/>
            <a:ext cx="8001000" cy="9144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Tree>
    <p:extLst>
      <p:ext uri="{BB962C8B-B14F-4D97-AF65-F5344CB8AC3E}">
        <p14:creationId xmlns:p14="http://schemas.microsoft.com/office/powerpoint/2010/main" val="215496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Times New Roman" panose="02020603050405020304" pitchFamily="18" charset="0"/>
                <a:ea typeface="黑体" pitchFamily="2" charset="-122"/>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idx="1"/>
          </p:nvPr>
        </p:nvSpPr>
        <p:spPr>
          <a:xfrm>
            <a:off x="457200" y="1414845"/>
            <a:ext cx="8229600" cy="4678451"/>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a:xfrm>
            <a:off x="6553200" y="6281738"/>
            <a:ext cx="2133600" cy="365125"/>
          </a:xfrm>
        </p:spPr>
        <p:txBody>
          <a:bodyPr/>
          <a:lstStyle>
            <a:lvl1pPr>
              <a:defRPr>
                <a:latin typeface="Times New Roman" panose="02020603050405020304" pitchFamily="18" charset="0"/>
                <a:cs typeface="Times New Roman" panose="02020603050405020304" pitchFamily="18" charset="0"/>
              </a:defRPr>
            </a:lvl1pPr>
          </a:lstStyle>
          <a:p>
            <a:pPr>
              <a:defRPr/>
            </a:pPr>
            <a:fld id="{73B3C56C-5700-4E55-BF40-61423C59FA56}" type="slidenum">
              <a:rPr lang="zh-CN" altLang="en-US" smtClean="0"/>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atin typeface="Times New Roman" panose="02020603050405020304" pitchFamily="18" charset="0"/>
                <a:cs typeface="Times New Roman" panose="02020603050405020304" pitchFamily="18" charset="0"/>
              </a:defRPr>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1A67AA58-F0FF-4A41-ACBA-BBD724059C41}" type="slidenum">
              <a:rPr lang="zh-CN" altLang="en-US" smtClean="0"/>
              <a:pPr>
                <a:defRPr/>
              </a:pPr>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4120E854-F7E3-4995-96B0-05AE77D8A5A4}" type="slidenum">
              <a:rPr lang="zh-CN" altLang="en-US" smtClean="0"/>
              <a:pPr>
                <a:defRPr/>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6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6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9939D9EC-214F-4768-9A42-9B0DE6BEFD14}" type="slidenum">
              <a:rPr lang="zh-CN" altLang="en-US" smtClean="0"/>
              <a:pPr>
                <a:defRPr/>
              </a:pPr>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a:t>单击此处编辑母版标题样式</a:t>
            </a:r>
          </a:p>
        </p:txBody>
      </p:sp>
      <p:sp>
        <p:nvSpPr>
          <p:cNvPr id="5"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9B352147-1557-45E1-A098-82924CC86096}" type="slidenum">
              <a:rPr lang="zh-CN" altLang="en-US" smtClean="0"/>
              <a:pPr>
                <a:defRPr/>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lvl1pPr>
              <a:defRPr/>
            </a:lvl1pPr>
          </a:lstStyle>
          <a:p>
            <a:pPr>
              <a:defRPr/>
            </a:pPr>
            <a:fld id="{A8985DC7-D391-4B07-9DEA-D197F642A36A}" type="slidenum">
              <a:rPr lang="zh-CN" altLang="en-US" smtClean="0"/>
              <a:pPr>
                <a:defRPr/>
              </a:pPr>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atin typeface="Times New Roman" panose="02020603050405020304" pitchFamily="18" charset="0"/>
                <a:cs typeface="Times New Roman" panose="02020603050405020304" pitchFamily="18" charset="0"/>
              </a:defRPr>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F1C4E7D9-C0B9-4FD0-A659-9B26FA687BCE}" type="slidenum">
              <a:rPr lang="zh-CN" altLang="en-US" smtClean="0"/>
              <a:pPr>
                <a:defRPr/>
              </a:pPr>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atin typeface="Times New Roman" panose="02020603050405020304" pitchFamily="18" charset="0"/>
                <a:cs typeface="Times New Roman" panose="02020603050405020304" pitchFamily="18" charset="0"/>
              </a:defRPr>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3A71BB90-9BC6-498E-93A9-6475A9ACC437}" type="slidenum">
              <a:rPr lang="zh-CN" altLang="en-US" smtClean="0"/>
              <a:pPr>
                <a:defRPr/>
              </a:pPr>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24046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endParaRPr lang="zh-CN" altLang="en-US" dirty="0"/>
          </a:p>
        </p:txBody>
      </p:sp>
      <p:sp>
        <p:nvSpPr>
          <p:cNvPr id="5" name="页脚占位符 4"/>
          <p:cNvSpPr>
            <a:spLocks noGrp="1"/>
          </p:cNvSpPr>
          <p:nvPr>
            <p:ph type="ftr" sz="quarter" idx="3"/>
          </p:nvPr>
        </p:nvSpPr>
        <p:spPr>
          <a:xfrm>
            <a:off x="2843808" y="6240463"/>
            <a:ext cx="3456384"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defRPr>
            </a:lvl1pPr>
          </a:lstStyle>
          <a:p>
            <a:pPr>
              <a:defRPr/>
            </a:pPr>
            <a:endParaRPr lang="zh-CN" altLang="en-US" dirty="0"/>
          </a:p>
        </p:txBody>
      </p:sp>
      <p:sp>
        <p:nvSpPr>
          <p:cNvPr id="6" name="灯片编号占位符 5"/>
          <p:cNvSpPr>
            <a:spLocks noGrp="1"/>
          </p:cNvSpPr>
          <p:nvPr>
            <p:ph type="sldNum" sz="quarter" idx="4"/>
          </p:nvPr>
        </p:nvSpPr>
        <p:spPr>
          <a:xfrm>
            <a:off x="6553200" y="624046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6EA7BA5E-4115-4796-A8C9-4698036AB88B}" type="slidenum">
              <a:rPr lang="zh-CN" altLang="en-US" smtClean="0"/>
              <a:pPr>
                <a:defRPr/>
              </a:pPr>
              <a:t>‹#›</a:t>
            </a:fld>
            <a:r>
              <a:rPr lang="en-US" altLang="zh-CN" dirty="0"/>
              <a:t>1</a:t>
            </a:r>
            <a:endParaRPr lang="zh-CN" altLang="en-US" dirty="0"/>
          </a:p>
        </p:txBody>
      </p:sp>
      <p:pic>
        <p:nvPicPr>
          <p:cNvPr id="1031" name="图片 2"/>
          <p:cNvPicPr>
            <a:picLocks noChangeAspect="1"/>
          </p:cNvPicPr>
          <p:nvPr userDrawn="1"/>
        </p:nvPicPr>
        <p:blipFill>
          <a:blip r:embed="rId14"/>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pic>
        <p:nvPicPr>
          <p:cNvPr id="2" name="图片 1"/>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62" r:id="rId12"/>
  </p:sldLayoutIdLst>
  <p:hf hdr="0" ftr="0" dt="0"/>
  <p:txStyles>
    <p:titleStyle>
      <a:lvl1pPr algn="l" rtl="0" fontAlgn="base">
        <a:spcBef>
          <a:spcPct val="0"/>
        </a:spcBef>
        <a:spcAft>
          <a:spcPct val="0"/>
        </a:spcAft>
        <a:defRPr sz="3600" b="1" kern="1200">
          <a:solidFill>
            <a:schemeClr val="tx1"/>
          </a:solidFill>
          <a:latin typeface="+mj-lt"/>
          <a:ea typeface="+mj-ea"/>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ctrTitle"/>
          </p:nvPr>
        </p:nvSpPr>
        <p:spPr>
          <a:xfrm>
            <a:off x="687388" y="1125538"/>
            <a:ext cx="7773044" cy="2015430"/>
          </a:xfrm>
        </p:spPr>
        <p:txBody>
          <a:bodyPr/>
          <a:lstStyle/>
          <a:p>
            <a:pPr algn="ctr"/>
            <a:r>
              <a:rPr lang="zh-CN" altLang="en-US" sz="5400" dirty="0">
                <a:latin typeface="黑体" pitchFamily="49" charset="-122"/>
                <a:ea typeface="黑体" pitchFamily="49" charset="-122"/>
              </a:rPr>
              <a:t>第二章 大数据处理架构</a:t>
            </a:r>
            <a:r>
              <a:rPr lang="en-US" altLang="zh-CN" sz="5400" dirty="0">
                <a:latin typeface="黑体" pitchFamily="49" charset="-122"/>
                <a:ea typeface="黑体" pitchFamily="49" charset="-122"/>
              </a:rPr>
              <a:t>Hadoop</a:t>
            </a:r>
            <a:br>
              <a:rPr lang="en-US" altLang="zh-CN" sz="5400" dirty="0">
                <a:latin typeface="黑体" pitchFamily="49" charset="-122"/>
                <a:ea typeface="黑体" pitchFamily="49" charset="-122"/>
              </a:rPr>
            </a:br>
            <a:endParaRPr lang="zh-CN" altLang="en-US" sz="5400" dirty="0">
              <a:latin typeface="Palatino Linotype" pitchFamily="18" charset="0"/>
              <a:ea typeface="黑体" pitchFamily="49" charset="-122"/>
            </a:endParaRPr>
          </a:p>
        </p:txBody>
      </p:sp>
      <p:sp>
        <p:nvSpPr>
          <p:cNvPr id="3" name="副标题 2"/>
          <p:cNvSpPr>
            <a:spLocks noGrp="1"/>
          </p:cNvSpPr>
          <p:nvPr>
            <p:ph type="subTitle" idx="1"/>
          </p:nvPr>
        </p:nvSpPr>
        <p:spPr>
          <a:xfrm>
            <a:off x="1382713" y="5661025"/>
            <a:ext cx="6400800" cy="431800"/>
          </a:xfrm>
        </p:spPr>
        <p:txBody>
          <a:bodyPr rtlCol="0">
            <a:normAutofit/>
          </a:bodyPr>
          <a:lstStyle/>
          <a:p>
            <a:pPr fontAlgn="auto">
              <a:spcAft>
                <a:spcPts val="0"/>
              </a:spcAft>
              <a:buFont typeface="Arial" pitchFamily="34" charset="0"/>
              <a:buNone/>
              <a:defRPr/>
            </a:pPr>
            <a:fld id="{F5CBBBF9-5E51-4B2A-A4D2-BB6A55272388}" type="datetime2">
              <a:rPr lang="zh-CN" altLang="en-US" sz="2200" smtClean="0">
                <a:solidFill>
                  <a:srgbClr val="929292"/>
                </a:solidFill>
              </a:rPr>
              <a:t>2021年3月11日</a:t>
            </a:fld>
            <a:endParaRPr lang="zh-CN" altLang="en-US" sz="2200" dirty="0">
              <a:solidFill>
                <a:srgbClr val="929292"/>
              </a:solidFill>
            </a:endParaRPr>
          </a:p>
        </p:txBody>
      </p:sp>
      <p:sp>
        <p:nvSpPr>
          <p:cNvPr id="4" name="标题 1"/>
          <p:cNvSpPr txBox="1">
            <a:spLocks/>
          </p:cNvSpPr>
          <p:nvPr/>
        </p:nvSpPr>
        <p:spPr>
          <a:xfrm>
            <a:off x="323528" y="4221088"/>
            <a:ext cx="9144000" cy="1094634"/>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Bef>
                <a:spcPts val="600"/>
              </a:spcBef>
              <a:spcAft>
                <a:spcPts val="0"/>
              </a:spcAft>
              <a:defRPr/>
            </a:pPr>
            <a:endParaRPr lang="zh-CN" altLang="en-US" sz="3200" b="1" dirty="0"/>
          </a:p>
        </p:txBody>
      </p:sp>
      <p:sp>
        <p:nvSpPr>
          <p:cNvPr id="2" name="TextBox 1"/>
          <p:cNvSpPr txBox="1"/>
          <p:nvPr/>
        </p:nvSpPr>
        <p:spPr>
          <a:xfrm>
            <a:off x="2051720" y="3622951"/>
            <a:ext cx="5184576" cy="1692771"/>
          </a:xfrm>
          <a:prstGeom prst="rect">
            <a:avLst/>
          </a:prstGeom>
          <a:noFill/>
        </p:spPr>
        <p:txBody>
          <a:bodyPr wrap="square" rtlCol="0">
            <a:spAutoFit/>
          </a:bodyPr>
          <a:lstStyle/>
          <a:p>
            <a:pPr algn="ctr"/>
            <a:r>
              <a:rPr lang="zh-CN" altLang="en-US" sz="3200" dirty="0"/>
              <a:t>吴共庆</a:t>
            </a:r>
            <a:endParaRPr lang="en-US" altLang="zh-CN" sz="3200" dirty="0"/>
          </a:p>
          <a:p>
            <a:pPr algn="ctr"/>
            <a:endParaRPr lang="en-US" altLang="zh-CN" sz="3200" dirty="0"/>
          </a:p>
          <a:p>
            <a:pPr algn="ctr"/>
            <a:r>
              <a:rPr lang="zh-CN" altLang="en-US" sz="2000" dirty="0">
                <a:latin typeface="隶书" pitchFamily="49" charset="-122"/>
                <a:ea typeface="隶书" pitchFamily="49" charset="-122"/>
              </a:rPr>
              <a:t>合肥工业大学</a:t>
            </a:r>
            <a:endParaRPr lang="en-US" altLang="zh-CN" sz="2000">
              <a:latin typeface="隶书" pitchFamily="49" charset="-122"/>
              <a:ea typeface="隶书" pitchFamily="49" charset="-122"/>
            </a:endParaRPr>
          </a:p>
          <a:p>
            <a:pPr algn="ctr"/>
            <a:r>
              <a:rPr lang="zh-CN" altLang="en-US" sz="2000">
                <a:latin typeface="隶书" pitchFamily="49" charset="-122"/>
                <a:ea typeface="隶书" pitchFamily="49" charset="-122"/>
              </a:rPr>
              <a:t>计算机</a:t>
            </a:r>
            <a:r>
              <a:rPr lang="zh-CN" altLang="en-US" sz="2000" dirty="0">
                <a:latin typeface="隶书" pitchFamily="49" charset="-122"/>
                <a:ea typeface="隶书" pitchFamily="49" charset="-122"/>
              </a:rPr>
              <a:t>与</a:t>
            </a:r>
            <a:r>
              <a:rPr lang="zh-CN" altLang="en-US" sz="2000">
                <a:latin typeface="隶书" pitchFamily="49" charset="-122"/>
                <a:ea typeface="隶书" pitchFamily="49" charset="-122"/>
              </a:rPr>
              <a:t>信息学院</a:t>
            </a:r>
            <a:endParaRPr lang="en-US" altLang="zh-CN" sz="2000" dirty="0">
              <a:latin typeface="隶书" pitchFamily="49" charset="-122"/>
              <a:ea typeface="隶书"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2"/>
          <p:cNvSpPr>
            <a:spLocks noGrp="1"/>
          </p:cNvSpPr>
          <p:nvPr>
            <p:ph type="title" idx="10"/>
          </p:nvPr>
        </p:nvSpPr>
        <p:spPr>
          <a:xfrm>
            <a:off x="467544" y="0"/>
            <a:ext cx="8001000" cy="914400"/>
          </a:xfrm>
        </p:spPr>
        <p:txBody>
          <a:bodyPr/>
          <a:lstStyle/>
          <a:p>
            <a:r>
              <a:rPr lang="en-US" altLang="zh-CN" dirty="0"/>
              <a:t>2.1.4 Apache Hadoop</a:t>
            </a:r>
            <a:r>
              <a:rPr lang="zh-CN" altLang="en-US" dirty="0"/>
              <a:t>版本演变</a:t>
            </a:r>
          </a:p>
        </p:txBody>
      </p:sp>
      <p:sp>
        <p:nvSpPr>
          <p:cNvPr id="12291" name="矩形 3"/>
          <p:cNvSpPr>
            <a:spLocks noChangeArrowheads="1"/>
          </p:cNvSpPr>
          <p:nvPr/>
        </p:nvSpPr>
        <p:spPr bwMode="auto">
          <a:xfrm>
            <a:off x="467544" y="1124744"/>
            <a:ext cx="812206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just" eaLnBrk="1" hangingPunct="1">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Apache Hadoop</a:t>
            </a:r>
            <a:r>
              <a:rPr lang="zh-CN" altLang="en-US" sz="2400" dirty="0">
                <a:latin typeface="Times New Roman" panose="02020603050405020304" pitchFamily="18" charset="0"/>
                <a:cs typeface="Times New Roman" panose="02020603050405020304" pitchFamily="18" charset="0"/>
              </a:rPr>
              <a:t>版本分为两代，我们将第一代</a:t>
            </a: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称为</a:t>
            </a:r>
            <a:r>
              <a:rPr lang="en-US" altLang="zh-CN" sz="2400" dirty="0">
                <a:latin typeface="Times New Roman" panose="02020603050405020304" pitchFamily="18" charset="0"/>
                <a:cs typeface="Times New Roman" panose="02020603050405020304" pitchFamily="18" charset="0"/>
              </a:rPr>
              <a:t>Hadoop 1.0</a:t>
            </a:r>
            <a:r>
              <a:rPr lang="zh-CN" altLang="en-US" sz="2400" dirty="0">
                <a:latin typeface="Times New Roman" panose="02020603050405020304" pitchFamily="18" charset="0"/>
                <a:cs typeface="Times New Roman" panose="02020603050405020304" pitchFamily="18" charset="0"/>
              </a:rPr>
              <a:t>，第二代</a:t>
            </a: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称为</a:t>
            </a:r>
            <a:r>
              <a:rPr lang="en-US" altLang="zh-CN" sz="2400" dirty="0">
                <a:latin typeface="Times New Roman" panose="02020603050405020304" pitchFamily="18" charset="0"/>
                <a:cs typeface="Times New Roman" panose="02020603050405020304" pitchFamily="18" charset="0"/>
              </a:rPr>
              <a:t>Hadoop 2.0</a:t>
            </a:r>
          </a:p>
          <a:p>
            <a:pPr marL="285750" indent="-28575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第一代</a:t>
            </a: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包含三个大版本，分别是</a:t>
            </a:r>
            <a:r>
              <a:rPr lang="en-US" altLang="zh-CN" sz="2400" dirty="0">
                <a:latin typeface="Times New Roman" panose="02020603050405020304" pitchFamily="18" charset="0"/>
                <a:cs typeface="Times New Roman" panose="02020603050405020304" pitchFamily="18" charset="0"/>
              </a:rPr>
              <a:t>0.20.x</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0.21.x</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0.22.x</a:t>
            </a:r>
            <a:r>
              <a:rPr lang="zh-CN" altLang="en-US" sz="2400" dirty="0">
                <a:latin typeface="Times New Roman" panose="02020603050405020304" pitchFamily="18" charset="0"/>
                <a:cs typeface="Times New Roman" panose="02020603050405020304" pitchFamily="18" charset="0"/>
              </a:rPr>
              <a:t>，其中，</a:t>
            </a:r>
            <a:r>
              <a:rPr lang="en-US" altLang="zh-CN" sz="2400" dirty="0">
                <a:latin typeface="Times New Roman" panose="02020603050405020304" pitchFamily="18" charset="0"/>
                <a:cs typeface="Times New Roman" panose="02020603050405020304" pitchFamily="18" charset="0"/>
              </a:rPr>
              <a:t>0.20.x</a:t>
            </a:r>
            <a:r>
              <a:rPr lang="zh-CN" altLang="en-US" sz="2400" dirty="0">
                <a:latin typeface="Times New Roman" panose="02020603050405020304" pitchFamily="18" charset="0"/>
                <a:cs typeface="Times New Roman" panose="02020603050405020304" pitchFamily="18" charset="0"/>
              </a:rPr>
              <a:t>最后演化成</a:t>
            </a:r>
            <a:r>
              <a:rPr lang="en-US" altLang="zh-CN" sz="2400" dirty="0">
                <a:latin typeface="Times New Roman" panose="02020603050405020304" pitchFamily="18" charset="0"/>
                <a:cs typeface="Times New Roman" panose="02020603050405020304" pitchFamily="18" charset="0"/>
              </a:rPr>
              <a:t>1.0.x</a:t>
            </a:r>
            <a:r>
              <a:rPr lang="zh-CN" altLang="en-US" sz="2400" dirty="0">
                <a:latin typeface="Times New Roman" panose="02020603050405020304" pitchFamily="18" charset="0"/>
                <a:cs typeface="Times New Roman" panose="02020603050405020304" pitchFamily="18" charset="0"/>
              </a:rPr>
              <a:t>，变成了稳定版，而</a:t>
            </a:r>
            <a:r>
              <a:rPr lang="en-US" altLang="zh-CN" sz="2400" dirty="0">
                <a:latin typeface="Times New Roman" panose="02020603050405020304" pitchFamily="18" charset="0"/>
                <a:cs typeface="Times New Roman" panose="02020603050405020304" pitchFamily="18" charset="0"/>
              </a:rPr>
              <a:t>0.21.x</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0.22.x</a:t>
            </a:r>
            <a:r>
              <a:rPr lang="zh-CN" altLang="en-US" sz="2400" dirty="0">
                <a:latin typeface="Times New Roman" panose="02020603050405020304" pitchFamily="18" charset="0"/>
                <a:cs typeface="Times New Roman" panose="02020603050405020304" pitchFamily="18" charset="0"/>
              </a:rPr>
              <a:t>则增加了</a:t>
            </a:r>
            <a:r>
              <a:rPr lang="en-US" altLang="zh-CN" sz="2400" dirty="0" err="1">
                <a:latin typeface="Times New Roman" panose="02020603050405020304" pitchFamily="18" charset="0"/>
                <a:cs typeface="Times New Roman" panose="02020603050405020304" pitchFamily="18" charset="0"/>
              </a:rPr>
              <a:t>NameNode</a:t>
            </a:r>
            <a:r>
              <a:rPr lang="en-US" altLang="zh-CN" sz="2400" dirty="0">
                <a:latin typeface="Times New Roman" panose="02020603050405020304" pitchFamily="18" charset="0"/>
                <a:cs typeface="Times New Roman" panose="02020603050405020304" pitchFamily="18" charset="0"/>
              </a:rPr>
              <a:t> HA</a:t>
            </a:r>
            <a:r>
              <a:rPr lang="zh-CN" altLang="en-US" sz="2400" dirty="0">
                <a:latin typeface="Times New Roman" panose="02020603050405020304" pitchFamily="18" charset="0"/>
                <a:cs typeface="Times New Roman" panose="02020603050405020304" pitchFamily="18" charset="0"/>
              </a:rPr>
              <a:t>等新的重大特性</a:t>
            </a:r>
            <a:endParaRPr lang="en-US" altLang="zh-CN" sz="2400" dirty="0">
              <a:latin typeface="Times New Roman" panose="02020603050405020304" pitchFamily="18" charset="0"/>
              <a:cs typeface="Times New Roman" panose="02020603050405020304" pitchFamily="18" charset="0"/>
            </a:endParaRPr>
          </a:p>
          <a:p>
            <a:pPr marL="285750" indent="-28575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第二代</a:t>
            </a: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包含两个版本，分别是</a:t>
            </a:r>
            <a:r>
              <a:rPr lang="en-US" altLang="zh-CN" sz="2400" dirty="0">
                <a:latin typeface="Times New Roman" panose="02020603050405020304" pitchFamily="18" charset="0"/>
                <a:cs typeface="Times New Roman" panose="02020603050405020304" pitchFamily="18" charset="0"/>
              </a:rPr>
              <a:t>0.23.x</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2.x</a:t>
            </a:r>
            <a:r>
              <a:rPr lang="zh-CN" altLang="en-US" sz="2400" dirty="0">
                <a:latin typeface="Times New Roman" panose="02020603050405020304" pitchFamily="18" charset="0"/>
                <a:cs typeface="Times New Roman" panose="02020603050405020304" pitchFamily="18" charset="0"/>
              </a:rPr>
              <a:t>，它们完全不同于</a:t>
            </a:r>
            <a:r>
              <a:rPr lang="en-US" altLang="zh-CN" sz="2400" dirty="0">
                <a:latin typeface="Times New Roman" panose="02020603050405020304" pitchFamily="18" charset="0"/>
                <a:cs typeface="Times New Roman" panose="02020603050405020304" pitchFamily="18" charset="0"/>
              </a:rPr>
              <a:t>Hadoop 1.0</a:t>
            </a:r>
            <a:r>
              <a:rPr lang="zh-CN" altLang="en-US" sz="2400" dirty="0">
                <a:latin typeface="Times New Roman" panose="02020603050405020304" pitchFamily="18" charset="0"/>
                <a:cs typeface="Times New Roman" panose="02020603050405020304" pitchFamily="18" charset="0"/>
              </a:rPr>
              <a:t>，是一套全新的架构，均包含</a:t>
            </a:r>
            <a:r>
              <a:rPr lang="en-US" altLang="zh-CN" sz="2400" dirty="0">
                <a:latin typeface="Times New Roman" panose="02020603050405020304" pitchFamily="18" charset="0"/>
                <a:cs typeface="Times New Roman" panose="02020603050405020304" pitchFamily="18" charset="0"/>
              </a:rPr>
              <a:t>HDFS Federation</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YARN</a:t>
            </a:r>
            <a:r>
              <a:rPr lang="zh-CN" altLang="en-US" sz="2400" dirty="0">
                <a:latin typeface="Times New Roman" panose="02020603050405020304" pitchFamily="18" charset="0"/>
                <a:cs typeface="Times New Roman" panose="02020603050405020304" pitchFamily="18" charset="0"/>
              </a:rPr>
              <a:t>两个系统，相比于</a:t>
            </a:r>
            <a:r>
              <a:rPr lang="en-US" altLang="zh-CN" sz="2400" dirty="0">
                <a:latin typeface="Times New Roman" panose="02020603050405020304" pitchFamily="18" charset="0"/>
                <a:cs typeface="Times New Roman" panose="02020603050405020304" pitchFamily="18" charset="0"/>
              </a:rPr>
              <a:t>0.23.x</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2.x</a:t>
            </a:r>
            <a:r>
              <a:rPr lang="zh-CN" altLang="en-US" sz="2400" dirty="0">
                <a:latin typeface="Times New Roman" panose="02020603050405020304" pitchFamily="18" charset="0"/>
                <a:cs typeface="Times New Roman" panose="02020603050405020304" pitchFamily="18" charset="0"/>
              </a:rPr>
              <a:t>增加了</a:t>
            </a:r>
            <a:r>
              <a:rPr lang="en-US" altLang="zh-CN" sz="2400" dirty="0" err="1">
                <a:latin typeface="Times New Roman" panose="02020603050405020304" pitchFamily="18" charset="0"/>
                <a:cs typeface="Times New Roman" panose="02020603050405020304" pitchFamily="18" charset="0"/>
              </a:rPr>
              <a:t>NameNode</a:t>
            </a:r>
            <a:r>
              <a:rPr lang="en-US" altLang="zh-CN" sz="2400" dirty="0">
                <a:latin typeface="Times New Roman" panose="02020603050405020304" pitchFamily="18" charset="0"/>
                <a:cs typeface="Times New Roman" panose="02020603050405020304" pitchFamily="18" charset="0"/>
              </a:rPr>
              <a:t> HA</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Wire-compatibility</a:t>
            </a:r>
            <a:r>
              <a:rPr lang="zh-CN" altLang="en-US" sz="2400" dirty="0">
                <a:latin typeface="Times New Roman" panose="02020603050405020304" pitchFamily="18" charset="0"/>
                <a:cs typeface="Times New Roman" panose="02020603050405020304" pitchFamily="18" charset="0"/>
              </a:rPr>
              <a:t>两个重大特性</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2"/>
          <p:cNvSpPr>
            <a:spLocks noGrp="1"/>
          </p:cNvSpPr>
          <p:nvPr>
            <p:ph type="title" idx="10"/>
          </p:nvPr>
        </p:nvSpPr>
        <p:spPr>
          <a:xfrm>
            <a:off x="467544" y="0"/>
            <a:ext cx="8001000" cy="914400"/>
          </a:xfrm>
        </p:spPr>
        <p:txBody>
          <a:bodyPr/>
          <a:lstStyle/>
          <a:p>
            <a:r>
              <a:rPr lang="en-US" altLang="zh-CN" dirty="0"/>
              <a:t>2.1.4 Apache Hadoop</a:t>
            </a:r>
            <a:r>
              <a:rPr lang="zh-CN" altLang="en-US" dirty="0"/>
              <a:t>版本演变</a:t>
            </a:r>
          </a:p>
        </p:txBody>
      </p:sp>
      <p:pic>
        <p:nvPicPr>
          <p:cNvPr id="13315" name="Picture 2" descr="c:\users\lenovo\appdata\roaming\360se6\User Data\temp\001Yakwlzy6GGnsxiqT23&amp;69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24000"/>
            <a:ext cx="641985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1"/>
          <p:cNvSpPr>
            <a:spLocks noGrp="1"/>
          </p:cNvSpPr>
          <p:nvPr>
            <p:ph/>
          </p:nvPr>
        </p:nvSpPr>
        <p:spPr>
          <a:xfrm>
            <a:off x="467544" y="1052736"/>
            <a:ext cx="8136904" cy="2667000"/>
          </a:xfrm>
        </p:spPr>
        <p:txBody>
          <a:bodyPr/>
          <a:lstStyle/>
          <a:p>
            <a:pPr>
              <a:buFont typeface="Wingdings" panose="05000000000000000000" pitchFamily="2" charset="2"/>
              <a:buChar char="n"/>
            </a:pPr>
            <a:r>
              <a:rPr lang="en-US" altLang="zh-CN" sz="2400" dirty="0"/>
              <a:t>Apache Hadoop</a:t>
            </a:r>
          </a:p>
          <a:p>
            <a:pPr>
              <a:buFont typeface="Wingdings" panose="05000000000000000000" pitchFamily="2" charset="2"/>
              <a:buChar char="n"/>
            </a:pPr>
            <a:r>
              <a:rPr lang="en-US" altLang="zh-CN" sz="2400" dirty="0" err="1"/>
              <a:t>Hortonworks</a:t>
            </a:r>
            <a:endParaRPr lang="en-US" altLang="zh-CN" sz="2400" dirty="0"/>
          </a:p>
          <a:p>
            <a:pPr>
              <a:buFont typeface="Wingdings" panose="05000000000000000000" pitchFamily="2" charset="2"/>
              <a:buChar char="n"/>
            </a:pPr>
            <a:r>
              <a:rPr lang="en-US" altLang="zh-CN" sz="2400" dirty="0" err="1"/>
              <a:t>Cloudera</a:t>
            </a:r>
            <a:r>
              <a:rPr lang="zh-CN" altLang="en-US" sz="2400" dirty="0"/>
              <a:t>（</a:t>
            </a:r>
            <a:r>
              <a:rPr lang="en-US" altLang="zh-CN" sz="2400" dirty="0"/>
              <a:t>CDH</a:t>
            </a:r>
            <a:r>
              <a:rPr lang="zh-CN" altLang="en-US" sz="2400" dirty="0"/>
              <a:t>：</a:t>
            </a:r>
            <a:r>
              <a:rPr lang="en-US" altLang="zh-CN" sz="2400" dirty="0" err="1"/>
              <a:t>Cloudera</a:t>
            </a:r>
            <a:r>
              <a:rPr lang="en-US" altLang="zh-CN" sz="2400" dirty="0"/>
              <a:t> Distribution Hadoop</a:t>
            </a:r>
            <a:r>
              <a:rPr lang="zh-CN" altLang="en-US" sz="2400" dirty="0"/>
              <a:t>）</a:t>
            </a:r>
            <a:endParaRPr lang="en-US" altLang="zh-CN" sz="2400" dirty="0"/>
          </a:p>
          <a:p>
            <a:pPr>
              <a:buFont typeface="Wingdings" panose="05000000000000000000" pitchFamily="2" charset="2"/>
              <a:buChar char="n"/>
            </a:pPr>
            <a:r>
              <a:rPr lang="en-US" altLang="zh-CN" sz="2400" dirty="0" err="1"/>
              <a:t>MapR</a:t>
            </a:r>
            <a:endParaRPr lang="en-US" altLang="zh-CN" sz="2400" dirty="0"/>
          </a:p>
          <a:p>
            <a:pPr>
              <a:buFont typeface="Wingdings" panose="05000000000000000000" pitchFamily="2" charset="2"/>
              <a:buChar char="n"/>
            </a:pPr>
            <a:r>
              <a:rPr lang="en-US" altLang="zh-CN" sz="2400" dirty="0"/>
              <a:t>……</a:t>
            </a:r>
            <a:endParaRPr lang="zh-CN" altLang="en-US" sz="2400" dirty="0"/>
          </a:p>
        </p:txBody>
      </p:sp>
      <p:sp>
        <p:nvSpPr>
          <p:cNvPr id="14339" name="标题 2"/>
          <p:cNvSpPr>
            <a:spLocks noGrp="1"/>
          </p:cNvSpPr>
          <p:nvPr>
            <p:ph type="title" idx="10"/>
          </p:nvPr>
        </p:nvSpPr>
        <p:spPr>
          <a:xfrm>
            <a:off x="467544" y="29083"/>
            <a:ext cx="8001000" cy="914400"/>
          </a:xfrm>
        </p:spPr>
        <p:txBody>
          <a:bodyPr/>
          <a:lstStyle/>
          <a:p>
            <a:r>
              <a:rPr lang="en-US" altLang="zh-CN" dirty="0"/>
              <a:t>2.1.5 Hadoop</a:t>
            </a:r>
            <a:r>
              <a:rPr lang="zh-CN" altLang="en-US" dirty="0"/>
              <a:t>各种版本</a:t>
            </a:r>
          </a:p>
        </p:txBody>
      </p:sp>
      <p:sp>
        <p:nvSpPr>
          <p:cNvPr id="14340" name="TextBox 3"/>
          <p:cNvSpPr txBox="1">
            <a:spLocks noChangeArrowheads="1"/>
          </p:cNvSpPr>
          <p:nvPr/>
        </p:nvSpPr>
        <p:spPr bwMode="auto">
          <a:xfrm>
            <a:off x="467544" y="3573016"/>
            <a:ext cx="442781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Times New Roman" panose="02020603050405020304" pitchFamily="18" charset="0"/>
                <a:cs typeface="Times New Roman" panose="02020603050405020304" pitchFamily="18" charset="0"/>
              </a:rPr>
              <a:t>选择 </a:t>
            </a: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版本的考虑因素：</a:t>
            </a:r>
            <a:endParaRPr lang="en-US" altLang="zh-CN" sz="2400" dirty="0">
              <a:latin typeface="Times New Roman" panose="02020603050405020304" pitchFamily="18" charset="0"/>
              <a:cs typeface="Times New Roman" panose="02020603050405020304" pitchFamily="18" charset="0"/>
            </a:endParaRPr>
          </a:p>
          <a:p>
            <a:pPr marL="342900" indent="-342900"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是否开源（即是否免费）</a:t>
            </a:r>
            <a:endParaRPr lang="en-US" altLang="zh-CN" sz="2400" dirty="0">
              <a:latin typeface="Times New Roman" panose="02020603050405020304" pitchFamily="18" charset="0"/>
              <a:cs typeface="Times New Roman" panose="02020603050405020304" pitchFamily="18" charset="0"/>
            </a:endParaRPr>
          </a:p>
          <a:p>
            <a:pPr marL="342900" indent="-342900"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是否有稳定版</a:t>
            </a:r>
            <a:endParaRPr lang="en-US" altLang="zh-CN" sz="2400" dirty="0">
              <a:latin typeface="Times New Roman" panose="02020603050405020304" pitchFamily="18" charset="0"/>
              <a:cs typeface="Times New Roman" panose="02020603050405020304" pitchFamily="18" charset="0"/>
            </a:endParaRPr>
          </a:p>
          <a:p>
            <a:pPr marL="342900" indent="-342900"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是否经实践检验</a:t>
            </a:r>
            <a:endParaRPr lang="en-US" altLang="zh-CN" sz="2400" dirty="0">
              <a:latin typeface="Times New Roman" panose="02020603050405020304" pitchFamily="18" charset="0"/>
              <a:cs typeface="Times New Roman" panose="02020603050405020304" pitchFamily="18" charset="0"/>
            </a:endParaRPr>
          </a:p>
          <a:p>
            <a:pPr marL="342900" indent="-342900"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是否有强大的社区支持</a:t>
            </a: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2"/>
          <p:cNvSpPr>
            <a:spLocks noGrp="1"/>
          </p:cNvSpPr>
          <p:nvPr>
            <p:ph type="title" idx="10"/>
          </p:nvPr>
        </p:nvSpPr>
        <p:spPr>
          <a:xfrm>
            <a:off x="467544" y="4048"/>
            <a:ext cx="8001000" cy="914400"/>
          </a:xfrm>
        </p:spPr>
        <p:txBody>
          <a:bodyPr/>
          <a:lstStyle/>
          <a:p>
            <a:r>
              <a:rPr lang="en-US" altLang="zh-CN" dirty="0"/>
              <a:t>2.1.5 Hadoop</a:t>
            </a:r>
            <a:r>
              <a:rPr lang="zh-CN" altLang="en-US" dirty="0"/>
              <a:t>各种版本</a:t>
            </a:r>
          </a:p>
        </p:txBody>
      </p:sp>
      <p:pic>
        <p:nvPicPr>
          <p:cNvPr id="153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213" y="1021233"/>
            <a:ext cx="8677275"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2"/>
          <p:cNvSpPr>
            <a:spLocks noGrp="1"/>
          </p:cNvSpPr>
          <p:nvPr>
            <p:ph type="title" idx="10"/>
          </p:nvPr>
        </p:nvSpPr>
        <p:spPr>
          <a:xfrm>
            <a:off x="480842" y="0"/>
            <a:ext cx="8001000" cy="914400"/>
          </a:xfrm>
        </p:spPr>
        <p:txBody>
          <a:bodyPr/>
          <a:lstStyle/>
          <a:p>
            <a:r>
              <a:rPr lang="en-US" altLang="zh-CN" dirty="0"/>
              <a:t>2.2 Hadoop</a:t>
            </a:r>
            <a:r>
              <a:rPr lang="zh-CN" altLang="en-US" dirty="0"/>
              <a:t>项目结构</a:t>
            </a:r>
          </a:p>
        </p:txBody>
      </p:sp>
      <p:pic>
        <p:nvPicPr>
          <p:cNvPr id="163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540" y="1246336"/>
            <a:ext cx="7962900"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Box 4"/>
          <p:cNvSpPr txBox="1">
            <a:spLocks noChangeArrowheads="1"/>
          </p:cNvSpPr>
          <p:nvPr/>
        </p:nvSpPr>
        <p:spPr bwMode="auto">
          <a:xfrm>
            <a:off x="874340" y="963761"/>
            <a:ext cx="7543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t>Hadoop</a:t>
            </a:r>
            <a:r>
              <a:rPr lang="zh-CN" altLang="en-US" sz="1400" dirty="0"/>
              <a:t>的项目结构不断丰富发展，已经形成一个丰富的</a:t>
            </a:r>
            <a:r>
              <a:rPr lang="en-US" altLang="zh-CN" sz="1400" dirty="0"/>
              <a:t>Hadoop</a:t>
            </a:r>
            <a:r>
              <a:rPr lang="zh-CN" altLang="en-US" sz="1400" dirty="0"/>
              <a:t>生态系统</a:t>
            </a:r>
            <a:endParaRPr lang="en-US" altLang="zh-CN"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2"/>
          <p:cNvSpPr>
            <a:spLocks noGrp="1"/>
          </p:cNvSpPr>
          <p:nvPr>
            <p:ph type="title" idx="10"/>
          </p:nvPr>
        </p:nvSpPr>
        <p:spPr>
          <a:xfrm>
            <a:off x="489481" y="0"/>
            <a:ext cx="8001000" cy="914400"/>
          </a:xfrm>
        </p:spPr>
        <p:txBody>
          <a:bodyPr/>
          <a:lstStyle/>
          <a:p>
            <a:r>
              <a:rPr lang="en-US" altLang="zh-CN" dirty="0"/>
              <a:t>2.2 Hadoop</a:t>
            </a:r>
            <a:r>
              <a:rPr lang="zh-CN" altLang="en-US" dirty="0"/>
              <a:t>项目结构</a:t>
            </a:r>
          </a:p>
        </p:txBody>
      </p:sp>
      <p:graphicFrame>
        <p:nvGraphicFramePr>
          <p:cNvPr id="5" name="表格 4"/>
          <p:cNvGraphicFramePr>
            <a:graphicFrameLocks noGrp="1"/>
          </p:cNvGraphicFramePr>
          <p:nvPr>
            <p:extLst>
              <p:ext uri="{D42A27DB-BD31-4B8C-83A1-F6EECF244321}">
                <p14:modId xmlns:p14="http://schemas.microsoft.com/office/powerpoint/2010/main" val="3002082069"/>
              </p:ext>
            </p:extLst>
          </p:nvPr>
        </p:nvGraphicFramePr>
        <p:xfrm>
          <a:off x="685800" y="1124744"/>
          <a:ext cx="7772400" cy="4444661"/>
        </p:xfrm>
        <a:graphic>
          <a:graphicData uri="http://schemas.openxmlformats.org/drawingml/2006/table">
            <a:tbl>
              <a:tblPr firstRow="1" bandRow="1">
                <a:tableStyleId>{5C22544A-7EE6-4342-B048-85BDC9FD1C3A}</a:tableStyleId>
              </a:tblPr>
              <a:tblGrid>
                <a:gridCol w="1283515">
                  <a:extLst>
                    <a:ext uri="{9D8B030D-6E8A-4147-A177-3AD203B41FA5}">
                      <a16:colId xmlns:a16="http://schemas.microsoft.com/office/drawing/2014/main" val="20000"/>
                    </a:ext>
                  </a:extLst>
                </a:gridCol>
                <a:gridCol w="6488885">
                  <a:extLst>
                    <a:ext uri="{9D8B030D-6E8A-4147-A177-3AD203B41FA5}">
                      <a16:colId xmlns:a16="http://schemas.microsoft.com/office/drawing/2014/main" val="20001"/>
                    </a:ext>
                  </a:extLst>
                </a:gridCol>
              </a:tblGrid>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组件</a:t>
                      </a:r>
                      <a:endParaRPr lang="en-US" altLang="zh-CN" sz="1200" dirty="0"/>
                    </a:p>
                  </a:txBody>
                  <a:tcPr marT="45713" marB="45713"/>
                </a:tc>
                <a:tc>
                  <a:txBody>
                    <a:bodyPr/>
                    <a:lstStyle/>
                    <a:p>
                      <a:pPr algn="ctr"/>
                      <a:r>
                        <a:rPr lang="zh-CN" altLang="en-US" sz="1200" dirty="0"/>
                        <a:t>功能</a:t>
                      </a:r>
                    </a:p>
                  </a:txBody>
                  <a:tcPr marT="45713" marB="45713"/>
                </a:tc>
                <a:extLst>
                  <a:ext uri="{0D108BD9-81ED-4DB2-BD59-A6C34878D82A}">
                    <a16:rowId xmlns:a16="http://schemas.microsoft.com/office/drawing/2014/main" val="10000"/>
                  </a:ext>
                </a:extLst>
              </a:tr>
              <a:tr h="274280">
                <a:tc>
                  <a:txBody>
                    <a:bodyPr/>
                    <a:lstStyle/>
                    <a:p>
                      <a:r>
                        <a:rPr lang="en-US" altLang="zh-CN" sz="1200" dirty="0"/>
                        <a:t>HDFS</a:t>
                      </a:r>
                      <a:endParaRPr lang="zh-CN" altLang="en-US" sz="1200" dirty="0"/>
                    </a:p>
                  </a:txBody>
                  <a:tcPr marT="45713" marB="45713"/>
                </a:tc>
                <a:tc>
                  <a:txBody>
                    <a:bodyPr/>
                    <a:lstStyle/>
                    <a:p>
                      <a:r>
                        <a:rPr lang="zh-CN" altLang="en-US" sz="1200" dirty="0"/>
                        <a:t>分布式文件系统</a:t>
                      </a:r>
                    </a:p>
                  </a:txBody>
                  <a:tcPr marT="45713" marB="45713"/>
                </a:tc>
                <a:extLst>
                  <a:ext uri="{0D108BD9-81ED-4DB2-BD59-A6C34878D82A}">
                    <a16:rowId xmlns:a16="http://schemas.microsoft.com/office/drawing/2014/main" val="10001"/>
                  </a:ext>
                </a:extLst>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MapReduce</a:t>
                      </a:r>
                      <a:endParaRPr lang="zh-CN" altLang="en-US" sz="1200" dirty="0"/>
                    </a:p>
                  </a:txBody>
                  <a:tcPr marT="45713" marB="45713"/>
                </a:tc>
                <a:tc>
                  <a:txBody>
                    <a:bodyPr/>
                    <a:lstStyle/>
                    <a:p>
                      <a:r>
                        <a:rPr lang="zh-CN" altLang="en-US" sz="1200" dirty="0"/>
                        <a:t>分布式并行编程模型</a:t>
                      </a:r>
                    </a:p>
                  </a:txBody>
                  <a:tcPr marT="45713" marB="45713"/>
                </a:tc>
                <a:extLst>
                  <a:ext uri="{0D108BD9-81ED-4DB2-BD59-A6C34878D82A}">
                    <a16:rowId xmlns:a16="http://schemas.microsoft.com/office/drawing/2014/main" val="10002"/>
                  </a:ext>
                </a:extLst>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YARN</a:t>
                      </a:r>
                    </a:p>
                  </a:txBody>
                  <a:tcPr marT="45713" marB="45713"/>
                </a:tc>
                <a:tc>
                  <a:txBody>
                    <a:bodyPr/>
                    <a:lstStyle/>
                    <a:p>
                      <a:r>
                        <a:rPr lang="zh-CN" altLang="en-US" sz="1200" dirty="0"/>
                        <a:t>资源管理和调度器</a:t>
                      </a:r>
                    </a:p>
                  </a:txBody>
                  <a:tcPr marT="45713" marB="45713"/>
                </a:tc>
                <a:extLst>
                  <a:ext uri="{0D108BD9-81ED-4DB2-BD59-A6C34878D82A}">
                    <a16:rowId xmlns:a16="http://schemas.microsoft.com/office/drawing/2014/main" val="10003"/>
                  </a:ext>
                </a:extLst>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Tez</a:t>
                      </a:r>
                      <a:endParaRPr lang="en-US" altLang="zh-CN" sz="1200" dirty="0"/>
                    </a:p>
                  </a:txBody>
                  <a:tcPr marT="45713" marB="45713"/>
                </a:tc>
                <a:tc>
                  <a:txBody>
                    <a:bodyPr/>
                    <a:lstStyle/>
                    <a:p>
                      <a:r>
                        <a:rPr lang="zh-CN" altLang="en-US" sz="1200" dirty="0"/>
                        <a:t>运行在</a:t>
                      </a:r>
                      <a:r>
                        <a:rPr lang="en-US" altLang="zh-CN" sz="1200" dirty="0"/>
                        <a:t>YARN</a:t>
                      </a:r>
                      <a:r>
                        <a:rPr lang="zh-CN" altLang="en-US" sz="1200" dirty="0"/>
                        <a:t>之上的下一代</a:t>
                      </a:r>
                      <a:r>
                        <a:rPr lang="en-US" altLang="zh-CN" sz="1200" dirty="0" err="1"/>
                        <a:t>Hadoop</a:t>
                      </a:r>
                      <a:r>
                        <a:rPr lang="zh-CN" altLang="en-US" sz="1200" dirty="0"/>
                        <a:t>查询处理框架</a:t>
                      </a:r>
                    </a:p>
                  </a:txBody>
                  <a:tcPr marT="45713" marB="45713"/>
                </a:tc>
                <a:extLst>
                  <a:ext uri="{0D108BD9-81ED-4DB2-BD59-A6C34878D82A}">
                    <a16:rowId xmlns:a16="http://schemas.microsoft.com/office/drawing/2014/main" val="10004"/>
                  </a:ext>
                </a:extLst>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Hive</a:t>
                      </a:r>
                    </a:p>
                  </a:txBody>
                  <a:tcPr marT="45713" marB="45713"/>
                </a:tc>
                <a:tc>
                  <a:txBody>
                    <a:bodyPr/>
                    <a:lstStyle/>
                    <a:p>
                      <a:r>
                        <a:rPr lang="en-US" altLang="zh-CN" sz="1200" dirty="0" err="1"/>
                        <a:t>Hadoop</a:t>
                      </a:r>
                      <a:r>
                        <a:rPr lang="zh-CN" altLang="en-US" sz="1200" dirty="0"/>
                        <a:t>上的数据仓库</a:t>
                      </a:r>
                    </a:p>
                  </a:txBody>
                  <a:tcPr marT="45713" marB="45713"/>
                </a:tc>
                <a:extLst>
                  <a:ext uri="{0D108BD9-81ED-4DB2-BD59-A6C34878D82A}">
                    <a16:rowId xmlns:a16="http://schemas.microsoft.com/office/drawing/2014/main" val="10005"/>
                  </a:ext>
                </a:extLst>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HBase</a:t>
                      </a:r>
                      <a:endParaRPr lang="en-US" altLang="zh-CN" sz="1200" dirty="0"/>
                    </a:p>
                  </a:txBody>
                  <a:tcPr marT="45713" marB="45713"/>
                </a:tc>
                <a:tc>
                  <a:txBody>
                    <a:bodyPr/>
                    <a:lstStyle/>
                    <a:p>
                      <a:r>
                        <a:rPr lang="en-US" altLang="zh-CN" sz="1200" dirty="0" err="1"/>
                        <a:t>Hadoop</a:t>
                      </a:r>
                      <a:r>
                        <a:rPr lang="zh-CN" altLang="en-US" sz="1200" dirty="0"/>
                        <a:t>上的非关系型的分布式数据库</a:t>
                      </a:r>
                    </a:p>
                  </a:txBody>
                  <a:tcPr marT="45713" marB="45713"/>
                </a:tc>
                <a:extLst>
                  <a:ext uri="{0D108BD9-81ED-4DB2-BD59-A6C34878D82A}">
                    <a16:rowId xmlns:a16="http://schemas.microsoft.com/office/drawing/2014/main" val="10006"/>
                  </a:ext>
                </a:extLst>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Pig</a:t>
                      </a:r>
                    </a:p>
                  </a:txBody>
                  <a:tcPr marT="45713" marB="45713"/>
                </a:tc>
                <a:tc>
                  <a:txBody>
                    <a:bodyPr/>
                    <a:lstStyle/>
                    <a:p>
                      <a:r>
                        <a:rPr lang="zh-CN" altLang="en-US" sz="1200" dirty="0"/>
                        <a:t>一个基于</a:t>
                      </a:r>
                      <a:r>
                        <a:rPr lang="en-US" altLang="zh-CN" sz="1200" dirty="0" err="1"/>
                        <a:t>Hadoop</a:t>
                      </a:r>
                      <a:r>
                        <a:rPr lang="zh-CN" altLang="en-US" sz="1200" dirty="0"/>
                        <a:t>的大规模数据分析平台，提供类似</a:t>
                      </a:r>
                      <a:r>
                        <a:rPr lang="en-US" altLang="zh-CN" sz="1200" dirty="0"/>
                        <a:t>SQL</a:t>
                      </a:r>
                      <a:r>
                        <a:rPr lang="zh-CN" altLang="en-US" sz="1200" dirty="0"/>
                        <a:t>的查询语言</a:t>
                      </a:r>
                      <a:r>
                        <a:rPr lang="en-US" altLang="zh-CN" sz="1200" dirty="0"/>
                        <a:t>Pig Latin</a:t>
                      </a:r>
                      <a:endParaRPr lang="zh-CN" altLang="en-US" sz="1200" dirty="0"/>
                    </a:p>
                  </a:txBody>
                  <a:tcPr marT="45713" marB="45713"/>
                </a:tc>
                <a:extLst>
                  <a:ext uri="{0D108BD9-81ED-4DB2-BD59-A6C34878D82A}">
                    <a16:rowId xmlns:a16="http://schemas.microsoft.com/office/drawing/2014/main" val="10007"/>
                  </a:ext>
                </a:extLst>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Sqoop</a:t>
                      </a:r>
                      <a:endParaRPr lang="en-US" altLang="zh-CN" sz="1200" dirty="0"/>
                    </a:p>
                  </a:txBody>
                  <a:tcPr marT="45713" marB="45713"/>
                </a:tc>
                <a:tc>
                  <a:txBody>
                    <a:bodyPr/>
                    <a:lstStyle/>
                    <a:p>
                      <a:r>
                        <a:rPr lang="zh-CN" altLang="en-US" sz="1200" dirty="0"/>
                        <a:t>用于在</a:t>
                      </a:r>
                      <a:r>
                        <a:rPr lang="en-US" altLang="zh-CN" sz="1200" dirty="0" err="1"/>
                        <a:t>Hadoop</a:t>
                      </a:r>
                      <a:r>
                        <a:rPr lang="zh-CN" altLang="en-US" sz="1200" dirty="0"/>
                        <a:t>与传统数据库之间进行数据传递</a:t>
                      </a:r>
                    </a:p>
                  </a:txBody>
                  <a:tcPr marT="45713" marB="45713"/>
                </a:tc>
                <a:extLst>
                  <a:ext uri="{0D108BD9-81ED-4DB2-BD59-A6C34878D82A}">
                    <a16:rowId xmlns:a16="http://schemas.microsoft.com/office/drawing/2014/main" val="10008"/>
                  </a:ext>
                </a:extLst>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Oozie</a:t>
                      </a:r>
                      <a:endParaRPr lang="en-US" altLang="zh-CN" sz="1200" dirty="0"/>
                    </a:p>
                  </a:txBody>
                  <a:tcPr marT="45713" marB="45713"/>
                </a:tc>
                <a:tc>
                  <a:txBody>
                    <a:bodyPr/>
                    <a:lstStyle/>
                    <a:p>
                      <a:r>
                        <a:rPr lang="en-US" altLang="zh-CN" sz="1200" dirty="0" err="1"/>
                        <a:t>Hadoop</a:t>
                      </a:r>
                      <a:r>
                        <a:rPr lang="zh-CN" altLang="en-US" sz="1200" dirty="0"/>
                        <a:t>上的工作流管理系统</a:t>
                      </a:r>
                    </a:p>
                  </a:txBody>
                  <a:tcPr marT="45713" marB="45713"/>
                </a:tc>
                <a:extLst>
                  <a:ext uri="{0D108BD9-81ED-4DB2-BD59-A6C34878D82A}">
                    <a16:rowId xmlns:a16="http://schemas.microsoft.com/office/drawing/2014/main" val="10009"/>
                  </a:ext>
                </a:extLst>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Zookeeper</a:t>
                      </a:r>
                    </a:p>
                  </a:txBody>
                  <a:tcPr marT="45713" marB="45713"/>
                </a:tc>
                <a:tc>
                  <a:txBody>
                    <a:bodyPr/>
                    <a:lstStyle/>
                    <a:p>
                      <a:r>
                        <a:rPr lang="zh-CN" altLang="en-US" sz="1200" dirty="0"/>
                        <a:t>提供分布式协调一致性服务</a:t>
                      </a:r>
                    </a:p>
                  </a:txBody>
                  <a:tcPr marT="45713" marB="45713"/>
                </a:tc>
                <a:extLst>
                  <a:ext uri="{0D108BD9-81ED-4DB2-BD59-A6C34878D82A}">
                    <a16:rowId xmlns:a16="http://schemas.microsoft.com/office/drawing/2014/main" val="10010"/>
                  </a:ext>
                </a:extLst>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Storm</a:t>
                      </a:r>
                    </a:p>
                  </a:txBody>
                  <a:tcPr marT="45713" marB="45713"/>
                </a:tc>
                <a:tc>
                  <a:txBody>
                    <a:bodyPr/>
                    <a:lstStyle/>
                    <a:p>
                      <a:r>
                        <a:rPr lang="zh-CN" altLang="en-US" sz="1200" dirty="0"/>
                        <a:t>流计算框架</a:t>
                      </a:r>
                    </a:p>
                  </a:txBody>
                  <a:tcPr marT="45713" marB="45713"/>
                </a:tc>
                <a:extLst>
                  <a:ext uri="{0D108BD9-81ED-4DB2-BD59-A6C34878D82A}">
                    <a16:rowId xmlns:a16="http://schemas.microsoft.com/office/drawing/2014/main" val="10011"/>
                  </a:ext>
                </a:extLst>
              </a:tr>
              <a:tr h="236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Flume</a:t>
                      </a:r>
                    </a:p>
                  </a:txBody>
                  <a:tcPr marT="45713" marB="45713"/>
                </a:tc>
                <a:tc>
                  <a:txBody>
                    <a:bodyPr/>
                    <a:lstStyle/>
                    <a:p>
                      <a:r>
                        <a:rPr lang="zh-CN" altLang="en-US" sz="1200" dirty="0"/>
                        <a:t>一个高可用的，高可靠的，分布式的海量日志采集、聚合和传输的系统</a:t>
                      </a:r>
                    </a:p>
                  </a:txBody>
                  <a:tcPr marT="45713" marB="45713"/>
                </a:tc>
                <a:extLst>
                  <a:ext uri="{0D108BD9-81ED-4DB2-BD59-A6C34878D82A}">
                    <a16:rowId xmlns:a16="http://schemas.microsoft.com/office/drawing/2014/main" val="10012"/>
                  </a:ext>
                </a:extLst>
              </a:tr>
              <a:tr h="3224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Ambari</a:t>
                      </a:r>
                      <a:endParaRPr lang="en-US" altLang="zh-CN" sz="1200" dirty="0"/>
                    </a:p>
                  </a:txBody>
                  <a:tcPr marT="45713" marB="45713"/>
                </a:tc>
                <a:tc>
                  <a:txBody>
                    <a:bodyPr/>
                    <a:lstStyle/>
                    <a:p>
                      <a:r>
                        <a:rPr lang="en-US" altLang="zh-CN" sz="1200" dirty="0" err="1"/>
                        <a:t>Hadoop</a:t>
                      </a:r>
                      <a:r>
                        <a:rPr lang="zh-CN" altLang="en-US" sz="1200" dirty="0"/>
                        <a:t>快速部署工具，支持</a:t>
                      </a:r>
                      <a:r>
                        <a:rPr lang="en-US" altLang="zh-CN" sz="1200" dirty="0"/>
                        <a:t>Apache </a:t>
                      </a:r>
                      <a:r>
                        <a:rPr lang="en-US" altLang="zh-CN" sz="1200" dirty="0" err="1"/>
                        <a:t>Hadoop</a:t>
                      </a:r>
                      <a:r>
                        <a:rPr lang="zh-CN" altLang="en-US" sz="1200" dirty="0"/>
                        <a:t>集群的供应、管理和监控</a:t>
                      </a:r>
                    </a:p>
                  </a:txBody>
                  <a:tcPr marT="45713" marB="45713"/>
                </a:tc>
                <a:extLst>
                  <a:ext uri="{0D108BD9-81ED-4DB2-BD59-A6C34878D82A}">
                    <a16:rowId xmlns:a16="http://schemas.microsoft.com/office/drawing/2014/main" val="10013"/>
                  </a:ext>
                </a:extLst>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Kafka</a:t>
                      </a:r>
                    </a:p>
                  </a:txBody>
                  <a:tcPr marT="45713" marB="45713"/>
                </a:tc>
                <a:tc>
                  <a:txBody>
                    <a:bodyPr/>
                    <a:lstStyle/>
                    <a:p>
                      <a:r>
                        <a:rPr lang="zh-CN" altLang="en-US" sz="1200" dirty="0"/>
                        <a:t>一种高吞吐量的分布式发布订阅消息系统，可以处理消费者规模的网站中的所有动作流数据</a:t>
                      </a:r>
                    </a:p>
                  </a:txBody>
                  <a:tcPr marT="45713" marB="45713"/>
                </a:tc>
                <a:extLst>
                  <a:ext uri="{0D108BD9-81ED-4DB2-BD59-A6C34878D82A}">
                    <a16:rowId xmlns:a16="http://schemas.microsoft.com/office/drawing/2014/main" val="10014"/>
                  </a:ext>
                </a:extLst>
              </a:tr>
              <a:tr h="2819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Spark</a:t>
                      </a:r>
                    </a:p>
                  </a:txBody>
                  <a:tcPr marT="45713" marB="45713"/>
                </a:tc>
                <a:tc>
                  <a:txBody>
                    <a:bodyPr/>
                    <a:lstStyle/>
                    <a:p>
                      <a:r>
                        <a:rPr lang="zh-CN" altLang="en-US" sz="1200" kern="1200" dirty="0">
                          <a:solidFill>
                            <a:schemeClr val="dk1"/>
                          </a:solidFill>
                          <a:latin typeface="+mn-lt"/>
                          <a:ea typeface="+mn-ea"/>
                          <a:cs typeface="+mn-cs"/>
                        </a:rPr>
                        <a:t>类似于</a:t>
                      </a:r>
                      <a:r>
                        <a:rPr lang="en-US" altLang="zh-CN" sz="1200" kern="1200" dirty="0" err="1">
                          <a:solidFill>
                            <a:schemeClr val="dk1"/>
                          </a:solidFill>
                          <a:latin typeface="+mn-lt"/>
                          <a:ea typeface="+mn-ea"/>
                          <a:cs typeface="+mn-cs"/>
                        </a:rPr>
                        <a:t>Hadoop</a:t>
                      </a:r>
                      <a:r>
                        <a:rPr lang="en-US" altLang="zh-CN" sz="1200" kern="1200" dirty="0">
                          <a:solidFill>
                            <a:schemeClr val="dk1"/>
                          </a:solidFill>
                          <a:latin typeface="+mn-lt"/>
                          <a:ea typeface="+mn-ea"/>
                          <a:cs typeface="+mn-cs"/>
                        </a:rPr>
                        <a:t> </a:t>
                      </a:r>
                      <a:r>
                        <a:rPr lang="en-US" altLang="zh-CN" sz="1200" kern="1200" dirty="0" err="1">
                          <a:solidFill>
                            <a:schemeClr val="dk1"/>
                          </a:solidFill>
                          <a:latin typeface="+mn-lt"/>
                          <a:ea typeface="+mn-ea"/>
                          <a:cs typeface="+mn-cs"/>
                        </a:rPr>
                        <a:t>MapReduce</a:t>
                      </a:r>
                      <a:r>
                        <a:rPr lang="zh-CN" altLang="en-US" sz="1200" kern="1200" dirty="0">
                          <a:solidFill>
                            <a:schemeClr val="dk1"/>
                          </a:solidFill>
                          <a:latin typeface="+mn-lt"/>
                          <a:ea typeface="+mn-ea"/>
                          <a:cs typeface="+mn-cs"/>
                        </a:rPr>
                        <a:t>的通用并行框架</a:t>
                      </a:r>
                    </a:p>
                  </a:txBody>
                  <a:tcPr marT="45713" marB="45713"/>
                </a:tc>
                <a:extLst>
                  <a:ext uri="{0D108BD9-81ED-4DB2-BD59-A6C34878D82A}">
                    <a16:rowId xmlns:a16="http://schemas.microsoft.com/office/drawing/2014/main" val="1001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dirty="0"/>
              <a:t>2.3 Hadoop</a:t>
            </a:r>
            <a:r>
              <a:rPr lang="zh-CN" altLang="en-US" dirty="0"/>
              <a:t>的安装与使用</a:t>
            </a:r>
          </a:p>
        </p:txBody>
      </p:sp>
      <p:sp>
        <p:nvSpPr>
          <p:cNvPr id="18436" name="TextBox 5"/>
          <p:cNvSpPr txBox="1">
            <a:spLocks noChangeArrowheads="1"/>
          </p:cNvSpPr>
          <p:nvPr/>
        </p:nvSpPr>
        <p:spPr bwMode="auto">
          <a:xfrm>
            <a:off x="457200" y="1124744"/>
            <a:ext cx="814724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2.3.1 Hadoop</a:t>
            </a:r>
            <a:r>
              <a:rPr lang="zh-CN" altLang="en-US" sz="2400" dirty="0">
                <a:latin typeface="Times New Roman" panose="02020603050405020304" pitchFamily="18" charset="0"/>
                <a:cs typeface="Times New Roman" panose="02020603050405020304" pitchFamily="18" charset="0"/>
              </a:rPr>
              <a:t>安装之前的预备知识</a:t>
            </a:r>
            <a:endParaRPr lang="en-US" altLang="zh-CN" sz="2400" dirty="0">
              <a:latin typeface="Times New Roman" panose="02020603050405020304" pitchFamily="18" charset="0"/>
              <a:cs typeface="Times New Roman" panose="02020603050405020304" pitchFamily="18" charset="0"/>
            </a:endParaRPr>
          </a:p>
          <a:p>
            <a:pPr marL="342900" indent="-342900" eaLnBrk="1" hangingPunct="1">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2.3.2 </a:t>
            </a:r>
            <a:r>
              <a:rPr lang="zh-CN" altLang="en-US" sz="2400" dirty="0">
                <a:latin typeface="Times New Roman" panose="02020603050405020304" pitchFamily="18" charset="0"/>
                <a:cs typeface="Times New Roman" panose="02020603050405020304" pitchFamily="18" charset="0"/>
              </a:rPr>
              <a:t>安装</a:t>
            </a:r>
            <a:r>
              <a:rPr lang="en-US" altLang="zh-CN" sz="2400" dirty="0">
                <a:latin typeface="Times New Roman" panose="02020603050405020304" pitchFamily="18" charset="0"/>
                <a:cs typeface="Times New Roman" panose="02020603050405020304" pitchFamily="18" charset="0"/>
              </a:rPr>
              <a:t>Linux</a:t>
            </a:r>
            <a:r>
              <a:rPr lang="zh-CN" altLang="en-US" sz="2400" dirty="0">
                <a:latin typeface="Times New Roman" panose="02020603050405020304" pitchFamily="18" charset="0"/>
                <a:cs typeface="Times New Roman" panose="02020603050405020304" pitchFamily="18" charset="0"/>
              </a:rPr>
              <a:t>虚拟机</a:t>
            </a:r>
            <a:endParaRPr lang="en-US" altLang="zh-CN" sz="2400" dirty="0">
              <a:latin typeface="Times New Roman" panose="02020603050405020304" pitchFamily="18" charset="0"/>
              <a:cs typeface="Times New Roman" panose="02020603050405020304" pitchFamily="18" charset="0"/>
            </a:endParaRPr>
          </a:p>
          <a:p>
            <a:pPr marL="342900" indent="-342900" eaLnBrk="1" hangingPunct="1">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2.3.3 </a:t>
            </a:r>
            <a:r>
              <a:rPr lang="zh-CN" altLang="en-US" sz="2400" dirty="0">
                <a:latin typeface="Times New Roman" panose="02020603050405020304" pitchFamily="18" charset="0"/>
                <a:cs typeface="Times New Roman" panose="02020603050405020304" pitchFamily="18" charset="0"/>
              </a:rPr>
              <a:t>详解</a:t>
            </a: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的安装与使用</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2"/>
          <p:cNvSpPr>
            <a:spLocks noGrp="1"/>
          </p:cNvSpPr>
          <p:nvPr>
            <p:ph type="title" idx="10"/>
          </p:nvPr>
        </p:nvSpPr>
        <p:spPr>
          <a:xfrm>
            <a:off x="467544" y="0"/>
            <a:ext cx="8001000" cy="914400"/>
          </a:xfrm>
        </p:spPr>
        <p:txBody>
          <a:bodyPr/>
          <a:lstStyle/>
          <a:p>
            <a:r>
              <a:rPr lang="en-US" altLang="zh-CN" dirty="0"/>
              <a:t>2.3.1 Hadoop</a:t>
            </a:r>
            <a:r>
              <a:rPr lang="zh-CN" altLang="en-US" dirty="0"/>
              <a:t>安装之前的预备知识</a:t>
            </a:r>
          </a:p>
        </p:txBody>
      </p:sp>
      <p:sp>
        <p:nvSpPr>
          <p:cNvPr id="19459" name="TextBox 3"/>
          <p:cNvSpPr txBox="1">
            <a:spLocks noChangeArrowheads="1"/>
          </p:cNvSpPr>
          <p:nvPr/>
        </p:nvSpPr>
        <p:spPr bwMode="auto">
          <a:xfrm>
            <a:off x="467544" y="1124744"/>
            <a:ext cx="27687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Times New Roman" panose="02020603050405020304" pitchFamily="18" charset="0"/>
                <a:cs typeface="Times New Roman" panose="02020603050405020304" pitchFamily="18" charset="0"/>
              </a:rPr>
              <a:t>（一）</a:t>
            </a:r>
            <a:r>
              <a:rPr lang="en-US" altLang="zh-CN" sz="2400" dirty="0">
                <a:latin typeface="Times New Roman" panose="02020603050405020304" pitchFamily="18" charset="0"/>
                <a:cs typeface="Times New Roman" panose="02020603050405020304" pitchFamily="18" charset="0"/>
              </a:rPr>
              <a:t>Linux</a:t>
            </a:r>
            <a:r>
              <a:rPr lang="zh-CN" altLang="en-US" sz="2400" dirty="0">
                <a:latin typeface="Times New Roman" panose="02020603050405020304" pitchFamily="18" charset="0"/>
                <a:cs typeface="Times New Roman" panose="02020603050405020304" pitchFamily="18" charset="0"/>
              </a:rPr>
              <a:t>的选择</a:t>
            </a:r>
            <a:endParaRPr lang="en-US" altLang="zh-CN" sz="2400" dirty="0">
              <a:latin typeface="Times New Roman" panose="02020603050405020304" pitchFamily="18" charset="0"/>
              <a:cs typeface="Times New Roman" panose="02020603050405020304" pitchFamily="18" charset="0"/>
            </a:endParaRPr>
          </a:p>
          <a:p>
            <a:pPr eaLnBrk="1" hangingPunct="1"/>
            <a:endParaRPr lang="zh-CN" altLang="en-US" sz="2400" dirty="0">
              <a:latin typeface="Times New Roman" panose="02020603050405020304" pitchFamily="18" charset="0"/>
              <a:cs typeface="Times New Roman" panose="02020603050405020304" pitchFamily="18" charset="0"/>
            </a:endParaRPr>
          </a:p>
        </p:txBody>
      </p:sp>
      <p:sp>
        <p:nvSpPr>
          <p:cNvPr id="19460" name="矩形 3"/>
          <p:cNvSpPr>
            <a:spLocks noChangeArrowheads="1"/>
          </p:cNvSpPr>
          <p:nvPr/>
        </p:nvSpPr>
        <p:spPr bwMode="auto">
          <a:xfrm>
            <a:off x="467544" y="1505744"/>
            <a:ext cx="7924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）选择哪个</a:t>
            </a:r>
            <a:r>
              <a:rPr lang="en-US" altLang="zh-CN" sz="2400" dirty="0">
                <a:latin typeface="Times New Roman" panose="02020603050405020304" pitchFamily="18" charset="0"/>
                <a:cs typeface="Times New Roman" panose="02020603050405020304" pitchFamily="18" charset="0"/>
              </a:rPr>
              <a:t>Linux</a:t>
            </a:r>
            <a:r>
              <a:rPr lang="zh-CN" altLang="en-US" sz="2400" dirty="0">
                <a:latin typeface="Times New Roman" panose="02020603050405020304" pitchFamily="18" charset="0"/>
                <a:cs typeface="Times New Roman" panose="02020603050405020304" pitchFamily="18" charset="0"/>
              </a:rPr>
              <a:t>发行版？</a:t>
            </a:r>
            <a:endParaRPr lang="en-US" altLang="zh-C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在</a:t>
            </a:r>
            <a:r>
              <a:rPr lang="en-US" altLang="zh-CN" sz="2400" dirty="0">
                <a:latin typeface="Times New Roman" panose="02020603050405020304" pitchFamily="18" charset="0"/>
                <a:cs typeface="Times New Roman" panose="02020603050405020304" pitchFamily="18" charset="0"/>
              </a:rPr>
              <a:t>Linux</a:t>
            </a:r>
            <a:r>
              <a:rPr lang="zh-CN" altLang="en-US" sz="2400" dirty="0">
                <a:latin typeface="Times New Roman" panose="02020603050405020304" pitchFamily="18" charset="0"/>
                <a:cs typeface="Times New Roman" panose="02020603050405020304" pitchFamily="18" charset="0"/>
              </a:rPr>
              <a:t>系统各个发行版中，</a:t>
            </a:r>
            <a:r>
              <a:rPr lang="en-US" altLang="zh-CN" sz="2400" dirty="0" err="1">
                <a:latin typeface="Times New Roman" panose="02020603050405020304" pitchFamily="18" charset="0"/>
                <a:cs typeface="Times New Roman" panose="02020603050405020304" pitchFamily="18" charset="0"/>
              </a:rPr>
              <a:t>CentOS</a:t>
            </a:r>
            <a:r>
              <a:rPr lang="zh-CN" altLang="en-US" sz="2400" dirty="0">
                <a:latin typeface="Times New Roman" panose="02020603050405020304" pitchFamily="18" charset="0"/>
                <a:cs typeface="Times New Roman" panose="02020603050405020304" pitchFamily="18" charset="0"/>
              </a:rPr>
              <a:t>系统和</a:t>
            </a:r>
            <a:r>
              <a:rPr lang="en-US" altLang="zh-CN" sz="2400" dirty="0">
                <a:latin typeface="Times New Roman" panose="02020603050405020304" pitchFamily="18" charset="0"/>
                <a:cs typeface="Times New Roman" panose="02020603050405020304" pitchFamily="18" charset="0"/>
              </a:rPr>
              <a:t>Ubuntu</a:t>
            </a:r>
            <a:r>
              <a:rPr lang="zh-CN" altLang="en-US" sz="2400" dirty="0">
                <a:latin typeface="Times New Roman" panose="02020603050405020304" pitchFamily="18" charset="0"/>
                <a:cs typeface="Times New Roman" panose="02020603050405020304" pitchFamily="18" charset="0"/>
              </a:rPr>
              <a:t>系统在服务端和桌面端使用占比最高，网络上资料最是齐全，所以建议使用</a:t>
            </a:r>
            <a:r>
              <a:rPr lang="en-US" altLang="zh-CN" sz="2400" dirty="0" err="1">
                <a:latin typeface="Times New Roman" panose="02020603050405020304" pitchFamily="18" charset="0"/>
                <a:cs typeface="Times New Roman" panose="02020603050405020304" pitchFamily="18" charset="0"/>
              </a:rPr>
              <a:t>CentOS</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或</a:t>
            </a:r>
            <a:r>
              <a:rPr lang="en-US" altLang="zh-CN" sz="2400" dirty="0">
                <a:latin typeface="Times New Roman" panose="02020603050405020304" pitchFamily="18" charset="0"/>
                <a:cs typeface="Times New Roman" panose="02020603050405020304" pitchFamily="18" charset="0"/>
              </a:rPr>
              <a:t>Ubuntu</a:t>
            </a:r>
          </a:p>
          <a:p>
            <a:pPr marL="342900" indent="-342900" algn="just" eaLnBrk="1" hangingPunct="1">
              <a:buFont typeface="Wingdings" panose="05000000000000000000" pitchFamily="2" charset="2"/>
              <a:buChar char="n"/>
            </a:pPr>
            <a:endParaRPr lang="en-US" altLang="zh-CN" sz="2400" dirty="0">
              <a:latin typeface="Times New Roman" panose="02020603050405020304" pitchFamily="18" charset="0"/>
              <a:cs typeface="Times New Roman" panose="02020603050405020304" pitchFamily="18" charset="0"/>
            </a:endParaRPr>
          </a:p>
          <a:p>
            <a:pPr algn="just" eaLnBrk="1" hangingPunct="1"/>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）选择</a:t>
            </a:r>
            <a:r>
              <a:rPr lang="en-US" altLang="zh-CN" sz="2400" dirty="0">
                <a:latin typeface="Times New Roman" panose="02020603050405020304" pitchFamily="18" charset="0"/>
                <a:cs typeface="Times New Roman" panose="02020603050405020304" pitchFamily="18" charset="0"/>
              </a:rPr>
              <a:t>32</a:t>
            </a:r>
            <a:r>
              <a:rPr lang="zh-CN" altLang="en-US" sz="2400" dirty="0">
                <a:latin typeface="Times New Roman" panose="02020603050405020304" pitchFamily="18" charset="0"/>
                <a:cs typeface="Times New Roman" panose="02020603050405020304" pitchFamily="18" charset="0"/>
              </a:rPr>
              <a:t>位还是</a:t>
            </a:r>
            <a:r>
              <a:rPr lang="en-US" altLang="zh-CN" sz="2400" dirty="0">
                <a:latin typeface="Times New Roman" panose="02020603050405020304" pitchFamily="18" charset="0"/>
                <a:cs typeface="Times New Roman" panose="02020603050405020304" pitchFamily="18" charset="0"/>
              </a:rPr>
              <a:t>64</a:t>
            </a:r>
            <a:r>
              <a:rPr lang="zh-CN" altLang="en-US" sz="2400" dirty="0">
                <a:latin typeface="Times New Roman" panose="02020603050405020304" pitchFamily="18" charset="0"/>
                <a:cs typeface="Times New Roman" panose="02020603050405020304" pitchFamily="18" charset="0"/>
              </a:rPr>
              <a:t>位？</a:t>
            </a:r>
            <a:endParaRPr lang="en-US" altLang="zh-C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如果电脑比较老或者内存小于</a:t>
            </a:r>
            <a:r>
              <a:rPr lang="en-US" altLang="zh-CN" sz="2400" dirty="0">
                <a:latin typeface="Times New Roman" panose="02020603050405020304" pitchFamily="18" charset="0"/>
                <a:cs typeface="Times New Roman" panose="02020603050405020304" pitchFamily="18" charset="0"/>
              </a:rPr>
              <a:t>2G</a:t>
            </a:r>
            <a:r>
              <a:rPr lang="zh-CN" altLang="en-US" sz="2400" dirty="0">
                <a:latin typeface="Times New Roman" panose="02020603050405020304" pitchFamily="18" charset="0"/>
                <a:cs typeface="Times New Roman" panose="02020603050405020304" pitchFamily="18" charset="0"/>
              </a:rPr>
              <a:t>，那么建议选择</a:t>
            </a:r>
            <a:r>
              <a:rPr lang="en-US" altLang="zh-CN" sz="2400" dirty="0">
                <a:latin typeface="Times New Roman" panose="02020603050405020304" pitchFamily="18" charset="0"/>
                <a:cs typeface="Times New Roman" panose="02020603050405020304" pitchFamily="18" charset="0"/>
              </a:rPr>
              <a:t>32</a:t>
            </a:r>
            <a:r>
              <a:rPr lang="zh-CN" altLang="en-US" sz="2400" dirty="0">
                <a:latin typeface="Times New Roman" panose="02020603050405020304" pitchFamily="18" charset="0"/>
                <a:cs typeface="Times New Roman" panose="02020603050405020304" pitchFamily="18" charset="0"/>
              </a:rPr>
              <a:t>位系统版本的</a:t>
            </a:r>
            <a:r>
              <a:rPr lang="en-US" altLang="zh-CN" sz="2400" dirty="0">
                <a:latin typeface="Times New Roman" panose="02020603050405020304" pitchFamily="18" charset="0"/>
                <a:cs typeface="Times New Roman" panose="02020603050405020304" pitchFamily="18" charset="0"/>
              </a:rPr>
              <a:t>Linux</a:t>
            </a:r>
          </a:p>
          <a:p>
            <a:pPr marL="342900" indent="-34290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如果内存大于</a:t>
            </a:r>
            <a:r>
              <a:rPr lang="en-US" altLang="zh-CN" sz="2400" dirty="0">
                <a:latin typeface="Times New Roman" panose="02020603050405020304" pitchFamily="18" charset="0"/>
                <a:cs typeface="Times New Roman" panose="02020603050405020304" pitchFamily="18" charset="0"/>
              </a:rPr>
              <a:t>4G</a:t>
            </a:r>
            <a:r>
              <a:rPr lang="zh-CN" altLang="en-US" sz="2400" dirty="0">
                <a:latin typeface="Times New Roman" panose="02020603050405020304" pitchFamily="18" charset="0"/>
                <a:cs typeface="Times New Roman" panose="02020603050405020304" pitchFamily="18" charset="0"/>
              </a:rPr>
              <a:t>，那么建议选择</a:t>
            </a:r>
            <a:r>
              <a:rPr lang="en-US" altLang="zh-CN" sz="2400" dirty="0">
                <a:latin typeface="Times New Roman" panose="02020603050405020304" pitchFamily="18" charset="0"/>
                <a:cs typeface="Times New Roman" panose="02020603050405020304" pitchFamily="18" charset="0"/>
              </a:rPr>
              <a:t>64</a:t>
            </a:r>
            <a:r>
              <a:rPr lang="zh-CN" altLang="en-US" sz="2400" dirty="0">
                <a:latin typeface="Times New Roman" panose="02020603050405020304" pitchFamily="18" charset="0"/>
                <a:cs typeface="Times New Roman" panose="02020603050405020304" pitchFamily="18" charset="0"/>
              </a:rPr>
              <a:t>位系统版本的</a:t>
            </a:r>
            <a:r>
              <a:rPr lang="en-US" altLang="zh-CN" sz="2400" dirty="0">
                <a:latin typeface="Times New Roman" panose="02020603050405020304" pitchFamily="18" charset="0"/>
                <a:cs typeface="Times New Roman" panose="02020603050405020304" pitchFamily="18" charset="0"/>
              </a:rPr>
              <a:t>Linux</a:t>
            </a:r>
          </a:p>
          <a:p>
            <a:pPr algn="just" eaLnBrk="1" hangingPunct="1">
              <a:buFont typeface="Arial" panose="020B0604020202020204" pitchFamily="34" charset="0"/>
              <a:buChar char="•"/>
            </a:pP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2"/>
          <p:cNvSpPr>
            <a:spLocks noGrp="1"/>
          </p:cNvSpPr>
          <p:nvPr>
            <p:ph type="title" idx="10"/>
          </p:nvPr>
        </p:nvSpPr>
        <p:spPr>
          <a:xfrm>
            <a:off x="467544" y="29083"/>
            <a:ext cx="8001000" cy="914400"/>
          </a:xfrm>
        </p:spPr>
        <p:txBody>
          <a:bodyPr/>
          <a:lstStyle/>
          <a:p>
            <a:r>
              <a:rPr lang="en-US" altLang="zh-CN" dirty="0"/>
              <a:t>2.3.1 Hadoop</a:t>
            </a:r>
            <a:r>
              <a:rPr lang="zh-CN" altLang="en-US" dirty="0"/>
              <a:t>安装之前的预备知识</a:t>
            </a:r>
          </a:p>
        </p:txBody>
      </p:sp>
      <p:sp>
        <p:nvSpPr>
          <p:cNvPr id="20483" name="TextBox 3"/>
          <p:cNvSpPr txBox="1">
            <a:spLocks noChangeArrowheads="1"/>
          </p:cNvSpPr>
          <p:nvPr/>
        </p:nvSpPr>
        <p:spPr bwMode="auto">
          <a:xfrm>
            <a:off x="467544" y="1196752"/>
            <a:ext cx="813690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dirty="0"/>
              <a:t>（二）系统安装方式：选择虚拟机安装还是双系统安装</a:t>
            </a:r>
            <a:endParaRPr lang="en-US" altLang="zh-CN" sz="2400" dirty="0"/>
          </a:p>
          <a:p>
            <a:pPr algn="just" eaLnBrk="1" hangingPunct="1"/>
            <a:endParaRPr lang="en-US" altLang="zh-CN" sz="2400" dirty="0"/>
          </a:p>
          <a:p>
            <a:pPr algn="just" eaLnBrk="1" hangingPunct="1"/>
            <a:endParaRPr lang="zh-CN" altLang="en-US" sz="2400" dirty="0"/>
          </a:p>
        </p:txBody>
      </p:sp>
      <p:sp>
        <p:nvSpPr>
          <p:cNvPr id="20484" name="矩形 4"/>
          <p:cNvSpPr>
            <a:spLocks noChangeArrowheads="1"/>
          </p:cNvSpPr>
          <p:nvPr/>
        </p:nvSpPr>
        <p:spPr bwMode="auto">
          <a:xfrm>
            <a:off x="543744" y="1806352"/>
            <a:ext cx="806070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buFont typeface="Wingdings" panose="05000000000000000000" pitchFamily="2" charset="2"/>
              <a:buChar char="n"/>
            </a:pPr>
            <a:r>
              <a:rPr lang="zh-CN" altLang="en-US" sz="2400" dirty="0"/>
              <a:t>建议电脑比较新或者配置内存</a:t>
            </a:r>
            <a:r>
              <a:rPr lang="en-US" altLang="zh-CN" sz="2400" dirty="0"/>
              <a:t>4G</a:t>
            </a:r>
            <a:r>
              <a:rPr lang="zh-CN" altLang="en-US" sz="2400" dirty="0"/>
              <a:t>以上的电脑可以选择虚拟机安装</a:t>
            </a:r>
            <a:endParaRPr lang="en-US" altLang="zh-CN" sz="2400" dirty="0"/>
          </a:p>
          <a:p>
            <a:pPr marL="342900" indent="-342900" algn="just" eaLnBrk="1" hangingPunct="1">
              <a:buFont typeface="Wingdings" panose="05000000000000000000" pitchFamily="2" charset="2"/>
              <a:buChar char="n"/>
            </a:pPr>
            <a:r>
              <a:rPr lang="zh-CN" altLang="en-US" sz="2400" dirty="0"/>
              <a:t>电脑较旧或配置内存小于等于</a:t>
            </a:r>
            <a:r>
              <a:rPr lang="en-US" altLang="zh-CN" sz="2400" dirty="0"/>
              <a:t>4G</a:t>
            </a:r>
            <a:r>
              <a:rPr lang="zh-CN" altLang="en-US" sz="2400" dirty="0"/>
              <a:t>的电脑强烈建议选择双系统安装，否则，在配置较低的计算机上运行</a:t>
            </a:r>
            <a:r>
              <a:rPr lang="en-US" altLang="zh-CN" sz="2400" dirty="0" err="1"/>
              <a:t>LInux</a:t>
            </a:r>
            <a:r>
              <a:rPr lang="zh-CN" altLang="en-US" sz="2400" dirty="0"/>
              <a:t>虚拟机，系统运行速度会非常慢</a:t>
            </a:r>
            <a:endParaRPr lang="en-US" altLang="zh-CN"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2"/>
          <p:cNvSpPr>
            <a:spLocks noGrp="1"/>
          </p:cNvSpPr>
          <p:nvPr>
            <p:ph type="title" idx="10"/>
          </p:nvPr>
        </p:nvSpPr>
        <p:spPr>
          <a:xfrm>
            <a:off x="457200" y="29083"/>
            <a:ext cx="8001000" cy="914400"/>
          </a:xfrm>
        </p:spPr>
        <p:txBody>
          <a:bodyPr/>
          <a:lstStyle/>
          <a:p>
            <a:r>
              <a:rPr lang="en-US" altLang="zh-CN" dirty="0"/>
              <a:t>2.3.1 Hadoop</a:t>
            </a:r>
            <a:r>
              <a:rPr lang="zh-CN" altLang="en-US" dirty="0"/>
              <a:t>安装之前的预备知识</a:t>
            </a:r>
          </a:p>
        </p:txBody>
      </p:sp>
      <p:sp>
        <p:nvSpPr>
          <p:cNvPr id="22531" name="TextBox 3"/>
          <p:cNvSpPr txBox="1">
            <a:spLocks noChangeArrowheads="1"/>
          </p:cNvSpPr>
          <p:nvPr/>
        </p:nvSpPr>
        <p:spPr bwMode="auto">
          <a:xfrm>
            <a:off x="457200" y="1052736"/>
            <a:ext cx="82296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dirty="0"/>
              <a:t>（三）</a:t>
            </a:r>
            <a:r>
              <a:rPr lang="en-US" altLang="zh-CN" sz="2400" dirty="0"/>
              <a:t>Hadoop</a:t>
            </a:r>
            <a:r>
              <a:rPr lang="zh-CN" altLang="en-US" sz="2400" dirty="0"/>
              <a:t>安装方式</a:t>
            </a:r>
            <a:endParaRPr lang="en-US" altLang="zh-CN" sz="2400" dirty="0"/>
          </a:p>
          <a:p>
            <a:pPr algn="just" eaLnBrk="1" hangingPunct="1"/>
            <a:endParaRPr lang="en-US" altLang="zh-CN" sz="2400" dirty="0"/>
          </a:p>
          <a:p>
            <a:pPr marL="342900" indent="-34290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单机模式：</a:t>
            </a:r>
            <a:r>
              <a:rPr lang="en-US" altLang="zh-CN" sz="2400" dirty="0">
                <a:latin typeface="Times New Roman" panose="02020603050405020304" pitchFamily="18" charset="0"/>
                <a:cs typeface="Times New Roman" panose="02020603050405020304" pitchFamily="18" charset="0"/>
              </a:rPr>
              <a:t>Hadoop </a:t>
            </a:r>
            <a:r>
              <a:rPr lang="zh-CN" altLang="en-US" sz="2400" dirty="0">
                <a:latin typeface="Times New Roman" panose="02020603050405020304" pitchFamily="18" charset="0"/>
                <a:cs typeface="Times New Roman" panose="02020603050405020304" pitchFamily="18" charset="0"/>
              </a:rPr>
              <a:t>默认模式为非分布式模式（本地模式），无需进行其他配置即可运行。非分布式即单 </a:t>
            </a:r>
            <a:r>
              <a:rPr lang="en-US" altLang="zh-CN" sz="2400" dirty="0">
                <a:latin typeface="Times New Roman" panose="02020603050405020304" pitchFamily="18" charset="0"/>
                <a:cs typeface="Times New Roman" panose="02020603050405020304" pitchFamily="18" charset="0"/>
              </a:rPr>
              <a:t>Java </a:t>
            </a:r>
            <a:r>
              <a:rPr lang="zh-CN" altLang="en-US" sz="2400" dirty="0">
                <a:latin typeface="Times New Roman" panose="02020603050405020304" pitchFamily="18" charset="0"/>
                <a:cs typeface="Times New Roman" panose="02020603050405020304" pitchFamily="18" charset="0"/>
              </a:rPr>
              <a:t>进程，方便进行调试</a:t>
            </a:r>
          </a:p>
          <a:p>
            <a:pPr marL="342900" indent="-34290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伪分布式模式：</a:t>
            </a:r>
            <a:r>
              <a:rPr lang="en-US" altLang="zh-CN" sz="2400" dirty="0">
                <a:latin typeface="Times New Roman" panose="02020603050405020304" pitchFamily="18" charset="0"/>
                <a:cs typeface="Times New Roman" panose="02020603050405020304" pitchFamily="18" charset="0"/>
              </a:rPr>
              <a:t>Hadoop </a:t>
            </a:r>
            <a:r>
              <a:rPr lang="zh-CN" altLang="en-US" sz="2400" dirty="0">
                <a:latin typeface="Times New Roman" panose="02020603050405020304" pitchFamily="18" charset="0"/>
                <a:cs typeface="Times New Roman" panose="02020603050405020304" pitchFamily="18" charset="0"/>
              </a:rPr>
              <a:t>可以在单节点上以伪分布式的方式运行，</a:t>
            </a:r>
            <a:r>
              <a:rPr lang="en-US" altLang="zh-CN" sz="2400" dirty="0">
                <a:latin typeface="Times New Roman" panose="02020603050405020304" pitchFamily="18" charset="0"/>
                <a:cs typeface="Times New Roman" panose="02020603050405020304" pitchFamily="18" charset="0"/>
              </a:rPr>
              <a:t>Hadoop </a:t>
            </a:r>
            <a:r>
              <a:rPr lang="zh-CN" altLang="en-US" sz="2400" dirty="0">
                <a:latin typeface="Times New Roman" panose="02020603050405020304" pitchFamily="18" charset="0"/>
                <a:cs typeface="Times New Roman" panose="02020603050405020304" pitchFamily="18" charset="0"/>
              </a:rPr>
              <a:t>进程以分离的 </a:t>
            </a:r>
            <a:r>
              <a:rPr lang="en-US" altLang="zh-CN" sz="2400" dirty="0">
                <a:latin typeface="Times New Roman" panose="02020603050405020304" pitchFamily="18" charset="0"/>
                <a:cs typeface="Times New Roman" panose="02020603050405020304" pitchFamily="18" charset="0"/>
              </a:rPr>
              <a:t>Java </a:t>
            </a:r>
            <a:r>
              <a:rPr lang="zh-CN" altLang="en-US" sz="2400" dirty="0">
                <a:latin typeface="Times New Roman" panose="02020603050405020304" pitchFamily="18" charset="0"/>
                <a:cs typeface="Times New Roman" panose="02020603050405020304" pitchFamily="18" charset="0"/>
              </a:rPr>
              <a:t>进程来运行，节点既作为 </a:t>
            </a:r>
            <a:r>
              <a:rPr lang="en-US" altLang="zh-CN" sz="2400" dirty="0" err="1">
                <a:latin typeface="Times New Roman" panose="02020603050405020304" pitchFamily="18" charset="0"/>
                <a:cs typeface="Times New Roman" panose="02020603050405020304" pitchFamily="18" charset="0"/>
              </a:rPr>
              <a:t>NameNode</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也作为 </a:t>
            </a:r>
            <a:r>
              <a:rPr lang="en-US" altLang="zh-CN" sz="2400" dirty="0" err="1">
                <a:latin typeface="Times New Roman" panose="02020603050405020304" pitchFamily="18" charset="0"/>
                <a:cs typeface="Times New Roman" panose="02020603050405020304" pitchFamily="18" charset="0"/>
              </a:rPr>
              <a:t>DataNode</a:t>
            </a:r>
            <a:r>
              <a:rPr lang="zh-CN" altLang="en-US" sz="2400" dirty="0">
                <a:latin typeface="Times New Roman" panose="02020603050405020304" pitchFamily="18" charset="0"/>
                <a:cs typeface="Times New Roman" panose="02020603050405020304" pitchFamily="18" charset="0"/>
              </a:rPr>
              <a:t>，同时，读取的是 </a:t>
            </a:r>
            <a:r>
              <a:rPr lang="en-US" altLang="zh-CN" sz="2400" dirty="0">
                <a:latin typeface="Times New Roman" panose="02020603050405020304" pitchFamily="18" charset="0"/>
                <a:cs typeface="Times New Roman" panose="02020603050405020304" pitchFamily="18" charset="0"/>
              </a:rPr>
              <a:t>HDFS </a:t>
            </a:r>
            <a:r>
              <a:rPr lang="zh-CN" altLang="en-US" sz="2400" dirty="0">
                <a:latin typeface="Times New Roman" panose="02020603050405020304" pitchFamily="18" charset="0"/>
                <a:cs typeface="Times New Roman" panose="02020603050405020304" pitchFamily="18" charset="0"/>
              </a:rPr>
              <a:t>中的文件</a:t>
            </a:r>
          </a:p>
          <a:p>
            <a:pPr marL="342900" indent="-34290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分布式模式：使用多个节点构成集群环境来运行</a:t>
            </a:r>
            <a:r>
              <a:rPr lang="en-US" altLang="zh-CN" sz="2400" dirty="0">
                <a:latin typeface="Times New Roman" panose="02020603050405020304" pitchFamily="18" charset="0"/>
                <a:cs typeface="Times New Roman" panose="02020603050405020304" pitchFamily="18" charset="0"/>
              </a:rPr>
              <a:t>Hadoop</a:t>
            </a:r>
          </a:p>
          <a:p>
            <a:pPr algn="just" eaLnBrk="1" hangingPunct="1"/>
            <a:endParaRPr lang="zh-CN" altLang="en-US" sz="2400" dirty="0"/>
          </a:p>
        </p:txBody>
      </p:sp>
    </p:spTree>
    <p:extLst>
      <p:ext uri="{BB962C8B-B14F-4D97-AF65-F5344CB8AC3E}">
        <p14:creationId xmlns:p14="http://schemas.microsoft.com/office/powerpoint/2010/main" val="1528993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2"/>
          <p:cNvSpPr>
            <a:spLocks noGrp="1"/>
          </p:cNvSpPr>
          <p:nvPr>
            <p:ph type="title" idx="10"/>
          </p:nvPr>
        </p:nvSpPr>
        <p:spPr>
          <a:xfrm>
            <a:off x="467544" y="0"/>
            <a:ext cx="8001000" cy="914400"/>
          </a:xfrm>
        </p:spPr>
        <p:txBody>
          <a:bodyPr/>
          <a:lstStyle/>
          <a:p>
            <a:r>
              <a:rPr lang="zh-CN" altLang="en-US" dirty="0"/>
              <a:t>提纲</a:t>
            </a:r>
          </a:p>
        </p:txBody>
      </p:sp>
      <p:sp>
        <p:nvSpPr>
          <p:cNvPr id="1028" name="Text Box 6"/>
          <p:cNvSpPr txBox="1">
            <a:spLocks noChangeArrowheads="1"/>
          </p:cNvSpPr>
          <p:nvPr/>
        </p:nvSpPr>
        <p:spPr bwMode="auto">
          <a:xfrm>
            <a:off x="467544" y="1052736"/>
            <a:ext cx="8136904" cy="366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n"/>
            </a:pPr>
            <a:r>
              <a:rPr kumimoji="1"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2.1 </a:t>
            </a:r>
            <a:r>
              <a:rPr kumimoji="1"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概述</a:t>
            </a:r>
          </a:p>
          <a:p>
            <a:pPr eaLnBrk="1" hangingPunct="1">
              <a:buFont typeface="Wingdings" panose="05000000000000000000" pitchFamily="2" charset="2"/>
              <a:buChar char="n"/>
            </a:pPr>
            <a:r>
              <a:rPr kumimoji="1"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2.2 Hadoop</a:t>
            </a:r>
            <a:r>
              <a:rPr kumimoji="1"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项目结构</a:t>
            </a:r>
          </a:p>
          <a:p>
            <a:pPr eaLnBrk="1" hangingPunct="1">
              <a:buFont typeface="Wingdings" panose="05000000000000000000" pitchFamily="2" charset="2"/>
              <a:buChar char="n"/>
            </a:pPr>
            <a:r>
              <a:rPr kumimoji="1"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2.3 Hadoop</a:t>
            </a:r>
            <a:r>
              <a:rPr kumimoji="1"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的安装与使用</a:t>
            </a:r>
            <a:endParaRPr kumimoji="1"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buFont typeface="Wingdings" panose="05000000000000000000" pitchFamily="2" charset="2"/>
              <a:buChar char="n"/>
            </a:pPr>
            <a:r>
              <a:rPr kumimoji="1"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2.4 Hadoop</a:t>
            </a:r>
            <a:r>
              <a:rPr kumimoji="1"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集群的部署与使用</a:t>
            </a:r>
            <a:endParaRPr kumimoji="1"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buFontTx/>
              <a:buChar char="•"/>
            </a:pPr>
            <a:endParaRPr kumimoji="1" lang="zh-CN" altLang="en-US" sz="2000" b="1" dirty="0">
              <a:solidFill>
                <a:srgbClr val="000000"/>
              </a:solidFill>
              <a:ea typeface="黑体" panose="02010609060101010101" pitchFamily="49" charset="-122"/>
            </a:endParaRPr>
          </a:p>
          <a:p>
            <a:pPr eaLnBrk="1" hangingPunct="1">
              <a:buFontTx/>
              <a:buChar char="•"/>
            </a:pPr>
            <a:endParaRPr kumimoji="1" lang="zh-CN" altLang="en-US" sz="2000" b="1" dirty="0">
              <a:solidFill>
                <a:srgbClr val="000000"/>
              </a:solidFill>
              <a:ea typeface="黑体" panose="02010609060101010101" pitchFamily="49" charset="-122"/>
            </a:endParaRPr>
          </a:p>
          <a:p>
            <a:pPr eaLnBrk="1" hangingPunct="1">
              <a:buFontTx/>
              <a:buChar char="•"/>
            </a:pPr>
            <a:endParaRPr kumimoji="1" lang="zh-CN" altLang="en-US" sz="2000" b="1" dirty="0">
              <a:solidFill>
                <a:srgbClr val="000000"/>
              </a:solidFill>
              <a:ea typeface="黑体" panose="02010609060101010101" pitchFamily="49" charset="-122"/>
            </a:endParaRPr>
          </a:p>
          <a:p>
            <a:pPr eaLnBrk="1" hangingPunct="1">
              <a:buFontTx/>
              <a:buChar char="•"/>
            </a:pPr>
            <a:endParaRPr kumimoji="1" lang="zh-CN" altLang="en-US" sz="2000" b="1" dirty="0">
              <a:solidFill>
                <a:srgbClr val="000000"/>
              </a:solidFill>
              <a:ea typeface="黑体" panose="02010609060101010101" pitchFamily="49" charset="-122"/>
            </a:endParaRPr>
          </a:p>
          <a:p>
            <a:pPr eaLnBrk="1" hangingPunct="1">
              <a:buFont typeface="Wingdings" panose="05000000000000000000" pitchFamily="2" charset="2"/>
              <a:buChar char="n"/>
            </a:pPr>
            <a:endParaRPr kumimoji="1" lang="zh-CN" altLang="en-US" sz="2000" b="1" dirty="0">
              <a:solidFill>
                <a:srgbClr val="000000"/>
              </a:solidFill>
              <a:ea typeface="黑体" panose="02010609060101010101" pitchFamily="49" charset="-122"/>
            </a:endParaRPr>
          </a:p>
          <a:p>
            <a:pPr eaLnBrk="1" hangingPunct="1"/>
            <a:endParaRPr lang="zh-CN" altLang="en-US" sz="20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2"/>
          <p:cNvSpPr>
            <a:spLocks noGrp="1"/>
          </p:cNvSpPr>
          <p:nvPr>
            <p:ph type="title" idx="10"/>
          </p:nvPr>
        </p:nvSpPr>
        <p:spPr>
          <a:xfrm>
            <a:off x="457200" y="29083"/>
            <a:ext cx="8001000" cy="914400"/>
          </a:xfrm>
        </p:spPr>
        <p:txBody>
          <a:bodyPr/>
          <a:lstStyle/>
          <a:p>
            <a:r>
              <a:rPr lang="en-US" altLang="zh-CN" dirty="0"/>
              <a:t>2.3.2 </a:t>
            </a:r>
            <a:r>
              <a:rPr lang="zh-CN" altLang="en-US" dirty="0"/>
              <a:t>安装</a:t>
            </a:r>
            <a:r>
              <a:rPr lang="en-US" altLang="zh-CN" dirty="0"/>
              <a:t>Linux</a:t>
            </a:r>
            <a:r>
              <a:rPr lang="zh-CN" altLang="en-US" dirty="0"/>
              <a:t>虚拟机</a:t>
            </a:r>
          </a:p>
        </p:txBody>
      </p:sp>
      <p:sp>
        <p:nvSpPr>
          <p:cNvPr id="22531" name="TextBox 3"/>
          <p:cNvSpPr txBox="1">
            <a:spLocks noChangeArrowheads="1"/>
          </p:cNvSpPr>
          <p:nvPr/>
        </p:nvSpPr>
        <p:spPr bwMode="auto">
          <a:xfrm>
            <a:off x="457200" y="1052736"/>
            <a:ext cx="8229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实验一：</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安装</a:t>
            </a:r>
            <a:r>
              <a:rPr lang="en-US" altLang="zh-CN" sz="2400" dirty="0">
                <a:latin typeface="Times New Roman" panose="02020603050405020304" pitchFamily="18" charset="0"/>
                <a:cs typeface="Times New Roman" panose="02020603050405020304" pitchFamily="18" charset="0"/>
              </a:rPr>
              <a:t>VMWare Workstation.docx</a:t>
            </a:r>
            <a:endParaRPr lang="zh-CN" alt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实验二：</a:t>
            </a:r>
            <a:r>
              <a:rPr lang="en-US" altLang="zh-CN" sz="2400" dirty="0">
                <a:latin typeface="Times New Roman" panose="02020603050405020304" pitchFamily="18" charset="0"/>
                <a:cs typeface="Times New Roman" panose="02020603050405020304" pitchFamily="18" charset="0"/>
              </a:rPr>
              <a:t>2-VMWare 10 </a:t>
            </a:r>
            <a:r>
              <a:rPr lang="zh-CN" altLang="en-US" sz="2400" dirty="0">
                <a:latin typeface="Times New Roman" panose="02020603050405020304" pitchFamily="18" charset="0"/>
                <a:cs typeface="Times New Roman" panose="02020603050405020304" pitchFamily="18" charset="0"/>
              </a:rPr>
              <a:t>安装</a:t>
            </a:r>
            <a:r>
              <a:rPr lang="en-US" altLang="zh-CN" sz="2400" dirty="0" err="1">
                <a:latin typeface="Times New Roman" panose="02020603050405020304" pitchFamily="18" charset="0"/>
                <a:cs typeface="Times New Roman" panose="02020603050405020304" pitchFamily="18" charset="0"/>
              </a:rPr>
              <a:t>CentOS</a:t>
            </a:r>
            <a:r>
              <a:rPr lang="en-US" altLang="zh-CN" sz="2400" dirty="0">
                <a:latin typeface="Times New Roman" panose="02020603050405020304" pitchFamily="18" charset="0"/>
                <a:cs typeface="Times New Roman" panose="02020603050405020304" pitchFamily="18" charset="0"/>
              </a:rPr>
              <a:t> 6</a:t>
            </a:r>
          </a:p>
          <a:p>
            <a:pPr marL="342900" indent="-34290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实验三：</a:t>
            </a:r>
            <a:r>
              <a:rPr lang="en-US" altLang="zh-CN" sz="2400" dirty="0">
                <a:latin typeface="Times New Roman" panose="02020603050405020304" pitchFamily="18" charset="0"/>
                <a:cs typeface="Times New Roman" panose="02020603050405020304" pitchFamily="18" charset="0"/>
              </a:rPr>
              <a:t>3-Windows</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Linux</a:t>
            </a:r>
            <a:r>
              <a:rPr lang="zh-CN" altLang="en-US" sz="2400" dirty="0">
                <a:latin typeface="Times New Roman" panose="02020603050405020304" pitchFamily="18" charset="0"/>
                <a:cs typeface="Times New Roman" panose="02020603050405020304" pitchFamily="18" charset="0"/>
              </a:rPr>
              <a:t>系统间的文件传输</a:t>
            </a:r>
            <a:endParaRPr lang="en-US" altLang="zh-C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实验四：</a:t>
            </a:r>
            <a:r>
              <a:rPr lang="en-US" altLang="zh-CN" sz="2400" dirty="0">
                <a:latin typeface="Times New Roman" panose="02020603050405020304" pitchFamily="18" charset="0"/>
                <a:cs typeface="Times New Roman" panose="02020603050405020304" pitchFamily="18" charset="0"/>
              </a:rPr>
              <a:t> 4-CentOS 6</a:t>
            </a:r>
            <a:r>
              <a:rPr lang="zh-CN" altLang="en-US" sz="2400" dirty="0">
                <a:latin typeface="Times New Roman" panose="02020603050405020304" pitchFamily="18" charset="0"/>
                <a:cs typeface="Times New Roman" panose="02020603050405020304" pitchFamily="18" charset="0"/>
              </a:rPr>
              <a:t>上安装</a:t>
            </a:r>
            <a:r>
              <a:rPr lang="en-US" altLang="zh-CN" sz="2400" dirty="0" err="1">
                <a:latin typeface="Times New Roman" panose="02020603050405020304" pitchFamily="18" charset="0"/>
                <a:cs typeface="Times New Roman" panose="02020603050405020304" pitchFamily="18" charset="0"/>
              </a:rPr>
              <a:t>Hadoop</a:t>
            </a:r>
            <a:endParaRPr lang="en-US" altLang="zh-C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n"/>
            </a:pPr>
            <a:endParaRPr lang="en-US" altLang="zh-CN" sz="2400" dirty="0">
              <a:latin typeface="Times New Roman" panose="02020603050405020304" pitchFamily="18" charset="0"/>
              <a:cs typeface="Times New Roman" panose="02020603050405020304" pitchFamily="18" charset="0"/>
            </a:endParaRPr>
          </a:p>
          <a:p>
            <a:pPr algn="just" eaLnBrk="1" hangingPunct="1"/>
            <a:r>
              <a:rPr lang="zh-CN" altLang="en-US" sz="2400" dirty="0">
                <a:latin typeface="Times New Roman" panose="02020603050405020304" pitchFamily="18" charset="0"/>
                <a:cs typeface="Times New Roman" panose="02020603050405020304" pitchFamily="18" charset="0"/>
              </a:rPr>
              <a:t>请各位同学课后自行完成</a:t>
            </a:r>
            <a:endParaRPr lang="zh-CN"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1"/>
          <p:cNvSpPr>
            <a:spLocks noGrp="1"/>
          </p:cNvSpPr>
          <p:nvPr>
            <p:ph/>
          </p:nvPr>
        </p:nvSpPr>
        <p:spPr>
          <a:xfrm>
            <a:off x="467544" y="1124744"/>
            <a:ext cx="8136904" cy="3352800"/>
          </a:xfrm>
        </p:spPr>
        <p:txBody>
          <a:bodyPr/>
          <a:lstStyle/>
          <a:p>
            <a:pPr>
              <a:buFont typeface="Wingdings" panose="05000000000000000000" pitchFamily="2" charset="2"/>
              <a:buChar char="n"/>
            </a:pPr>
            <a:r>
              <a:rPr lang="en-US" altLang="zh-CN" sz="2400" dirty="0"/>
              <a:t>2.4.1 </a:t>
            </a:r>
            <a:r>
              <a:rPr lang="zh-CN" altLang="en-US" sz="2400" dirty="0"/>
              <a:t>集群节点类型</a:t>
            </a:r>
            <a:endParaRPr lang="en-US" altLang="zh-CN" sz="2400" dirty="0"/>
          </a:p>
          <a:p>
            <a:pPr>
              <a:buFont typeface="Wingdings" panose="05000000000000000000" pitchFamily="2" charset="2"/>
              <a:buChar char="n"/>
            </a:pPr>
            <a:r>
              <a:rPr lang="en-US" altLang="zh-CN" sz="2400" dirty="0"/>
              <a:t>2.4.2 </a:t>
            </a:r>
            <a:r>
              <a:rPr lang="zh-CN" altLang="en-US" sz="2400" dirty="0"/>
              <a:t>集群规模</a:t>
            </a:r>
            <a:endParaRPr lang="en-US" altLang="zh-CN" sz="2400" dirty="0"/>
          </a:p>
          <a:p>
            <a:pPr>
              <a:buFont typeface="Wingdings" panose="05000000000000000000" pitchFamily="2" charset="2"/>
              <a:buChar char="n"/>
            </a:pPr>
            <a:r>
              <a:rPr lang="en-US" altLang="zh-CN" sz="2400" dirty="0"/>
              <a:t>2.4.3 </a:t>
            </a:r>
            <a:r>
              <a:rPr lang="zh-CN" altLang="en-US" sz="2400" dirty="0"/>
              <a:t>集群硬件配置</a:t>
            </a:r>
            <a:endParaRPr lang="en-US" altLang="zh-CN" sz="2400" dirty="0"/>
          </a:p>
          <a:p>
            <a:pPr>
              <a:buFont typeface="Wingdings" panose="05000000000000000000" pitchFamily="2" charset="2"/>
              <a:buChar char="n"/>
            </a:pPr>
            <a:r>
              <a:rPr lang="en-US" altLang="zh-CN" sz="2400" dirty="0"/>
              <a:t>2.4.4 </a:t>
            </a:r>
            <a:r>
              <a:rPr lang="zh-CN" altLang="en-US" sz="2400" dirty="0"/>
              <a:t>集群网络拓扑</a:t>
            </a:r>
            <a:endParaRPr lang="en-US" altLang="zh-CN" sz="2400" dirty="0"/>
          </a:p>
          <a:p>
            <a:pPr>
              <a:buFont typeface="Wingdings" panose="05000000000000000000" pitchFamily="2" charset="2"/>
              <a:buChar char="n"/>
            </a:pPr>
            <a:r>
              <a:rPr lang="en-US" altLang="zh-CN" sz="2400" dirty="0"/>
              <a:t>2.4.5 </a:t>
            </a:r>
            <a:r>
              <a:rPr lang="zh-CN" altLang="en-US" sz="2400" dirty="0"/>
              <a:t>集群的建立与安装</a:t>
            </a:r>
            <a:endParaRPr lang="en-US" altLang="zh-CN" sz="2400" dirty="0"/>
          </a:p>
          <a:p>
            <a:pPr>
              <a:buFont typeface="Wingdings" panose="05000000000000000000" pitchFamily="2" charset="2"/>
              <a:buChar char="n"/>
            </a:pPr>
            <a:r>
              <a:rPr lang="en-US" altLang="zh-CN" sz="2400" dirty="0"/>
              <a:t>2.4.6 </a:t>
            </a:r>
            <a:r>
              <a:rPr lang="zh-CN" altLang="en-US" sz="2400" dirty="0"/>
              <a:t>集群基准测试</a:t>
            </a:r>
            <a:endParaRPr lang="en-US" altLang="zh-CN" sz="2400" dirty="0"/>
          </a:p>
          <a:p>
            <a:pPr>
              <a:buFont typeface="Wingdings" panose="05000000000000000000" pitchFamily="2" charset="2"/>
              <a:buChar char="n"/>
            </a:pPr>
            <a:r>
              <a:rPr lang="en-US" altLang="zh-CN" sz="2400" dirty="0"/>
              <a:t>2.4.7 </a:t>
            </a:r>
            <a:r>
              <a:rPr lang="zh-CN" altLang="en-US" sz="2400" dirty="0"/>
              <a:t>在云计算环境中使用</a:t>
            </a:r>
            <a:r>
              <a:rPr lang="en-US" altLang="zh-CN" sz="2400" dirty="0"/>
              <a:t>Hadoop</a:t>
            </a:r>
          </a:p>
          <a:p>
            <a:pPr>
              <a:buFont typeface="Wingdings" panose="05000000000000000000" pitchFamily="2" charset="2"/>
              <a:buChar char="n"/>
            </a:pPr>
            <a:endParaRPr lang="en-US" altLang="zh-CN" sz="2400" dirty="0"/>
          </a:p>
          <a:p>
            <a:pPr>
              <a:buFont typeface="Wingdings" panose="05000000000000000000" pitchFamily="2" charset="2"/>
              <a:buChar char="n"/>
            </a:pPr>
            <a:endParaRPr lang="zh-CN" altLang="en-US" dirty="0"/>
          </a:p>
        </p:txBody>
      </p:sp>
      <p:sp>
        <p:nvSpPr>
          <p:cNvPr id="38915" name="标题 2"/>
          <p:cNvSpPr>
            <a:spLocks noGrp="1"/>
          </p:cNvSpPr>
          <p:nvPr>
            <p:ph type="title" idx="10"/>
          </p:nvPr>
        </p:nvSpPr>
        <p:spPr>
          <a:xfrm>
            <a:off x="467544" y="0"/>
            <a:ext cx="8001000" cy="914400"/>
          </a:xfrm>
        </p:spPr>
        <p:txBody>
          <a:bodyPr/>
          <a:lstStyle/>
          <a:p>
            <a:r>
              <a:rPr lang="en-US" altLang="zh-CN" dirty="0"/>
              <a:t>2.4 Hadoop</a:t>
            </a:r>
            <a:r>
              <a:rPr lang="zh-CN" altLang="en-US" dirty="0"/>
              <a:t>集群的部署与使用</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2"/>
          <p:cNvSpPr>
            <a:spLocks noGrp="1"/>
          </p:cNvSpPr>
          <p:nvPr>
            <p:ph type="title" idx="10"/>
          </p:nvPr>
        </p:nvSpPr>
        <p:spPr>
          <a:xfrm>
            <a:off x="467544" y="0"/>
            <a:ext cx="8001000" cy="914400"/>
          </a:xfrm>
        </p:spPr>
        <p:txBody>
          <a:bodyPr/>
          <a:lstStyle/>
          <a:p>
            <a:r>
              <a:rPr lang="en-US" altLang="zh-CN" dirty="0"/>
              <a:t>2.4.1 Hadoop</a:t>
            </a:r>
            <a:r>
              <a:rPr lang="zh-CN" altLang="en-US" dirty="0"/>
              <a:t>集群中有哪些节点类型</a:t>
            </a:r>
          </a:p>
        </p:txBody>
      </p:sp>
      <p:sp>
        <p:nvSpPr>
          <p:cNvPr id="39939" name="矩形 5"/>
          <p:cNvSpPr>
            <a:spLocks noChangeArrowheads="1"/>
          </p:cNvSpPr>
          <p:nvPr/>
        </p:nvSpPr>
        <p:spPr bwMode="auto">
          <a:xfrm>
            <a:off x="465062" y="1052736"/>
            <a:ext cx="8211394"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just" eaLnBrk="1" hangingPunct="1">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框架中最核心的设计是为海量数据提供存储的</a:t>
            </a:r>
            <a:r>
              <a:rPr lang="en-US" altLang="zh-CN" sz="2400" dirty="0">
                <a:latin typeface="Times New Roman" panose="02020603050405020304" pitchFamily="18" charset="0"/>
                <a:cs typeface="Times New Roman" panose="02020603050405020304" pitchFamily="18" charset="0"/>
              </a:rPr>
              <a:t>HDFS</a:t>
            </a:r>
            <a:r>
              <a:rPr lang="zh-CN" altLang="en-US" sz="2400" dirty="0">
                <a:latin typeface="Times New Roman" panose="02020603050405020304" pitchFamily="18" charset="0"/>
                <a:cs typeface="Times New Roman" panose="02020603050405020304" pitchFamily="18" charset="0"/>
              </a:rPr>
              <a:t>和对数据进行计算的</a:t>
            </a:r>
            <a:r>
              <a:rPr lang="en-US" altLang="zh-CN" sz="2400" dirty="0" err="1">
                <a:latin typeface="Times New Roman" panose="02020603050405020304" pitchFamily="18" charset="0"/>
                <a:cs typeface="Times New Roman" panose="02020603050405020304" pitchFamily="18" charset="0"/>
              </a:rPr>
              <a:t>MapReduce</a:t>
            </a:r>
            <a:endParaRPr lang="en-US" altLang="zh-CN" sz="2400" dirty="0">
              <a:latin typeface="Times New Roman" panose="02020603050405020304" pitchFamily="18" charset="0"/>
              <a:cs typeface="Times New Roman" panose="02020603050405020304" pitchFamily="18" charset="0"/>
            </a:endParaRPr>
          </a:p>
          <a:p>
            <a:pPr marL="285750" indent="-285750" algn="just" eaLnBrk="1" hangingPunct="1">
              <a:buFont typeface="Wingdings" panose="05000000000000000000" pitchFamily="2" charset="2"/>
              <a:buChar char="n"/>
            </a:pPr>
            <a:r>
              <a:rPr lang="en-US" altLang="zh-CN" sz="2400" dirty="0" err="1">
                <a:latin typeface="Times New Roman" panose="02020603050405020304" pitchFamily="18" charset="0"/>
                <a:cs typeface="Times New Roman" panose="02020603050405020304" pitchFamily="18" charset="0"/>
              </a:rPr>
              <a:t>MapReduce</a:t>
            </a:r>
            <a:r>
              <a:rPr lang="zh-CN" altLang="en-US" sz="2400" dirty="0">
                <a:latin typeface="Times New Roman" panose="02020603050405020304" pitchFamily="18" charset="0"/>
                <a:cs typeface="Times New Roman" panose="02020603050405020304" pitchFamily="18" charset="0"/>
              </a:rPr>
              <a:t>的作业主要包括：（</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）从磁盘或从网络读取数据，即</a:t>
            </a:r>
            <a:r>
              <a:rPr lang="en-US" altLang="zh-CN" sz="2400" dirty="0">
                <a:latin typeface="Times New Roman" panose="02020603050405020304" pitchFamily="18" charset="0"/>
                <a:cs typeface="Times New Roman" panose="02020603050405020304" pitchFamily="18" charset="0"/>
              </a:rPr>
              <a:t>IO</a:t>
            </a:r>
            <a:r>
              <a:rPr lang="zh-CN" altLang="en-US" sz="2400" dirty="0">
                <a:latin typeface="Times New Roman" panose="02020603050405020304" pitchFamily="18" charset="0"/>
                <a:cs typeface="Times New Roman" panose="02020603050405020304" pitchFamily="18" charset="0"/>
              </a:rPr>
              <a:t>密集工作；（</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）计算数据，即</a:t>
            </a:r>
            <a:r>
              <a:rPr lang="en-US" altLang="zh-CN" sz="2400" dirty="0">
                <a:latin typeface="Times New Roman" panose="02020603050405020304" pitchFamily="18" charset="0"/>
                <a:cs typeface="Times New Roman" panose="02020603050405020304" pitchFamily="18" charset="0"/>
              </a:rPr>
              <a:t>CPU</a:t>
            </a:r>
            <a:r>
              <a:rPr lang="zh-CN" altLang="en-US" sz="2400" dirty="0">
                <a:latin typeface="Times New Roman" panose="02020603050405020304" pitchFamily="18" charset="0"/>
                <a:cs typeface="Times New Roman" panose="02020603050405020304" pitchFamily="18" charset="0"/>
              </a:rPr>
              <a:t>密集工作</a:t>
            </a:r>
            <a:endParaRPr lang="en-US" altLang="zh-CN" sz="2400" dirty="0">
              <a:latin typeface="Times New Roman" panose="02020603050405020304" pitchFamily="18" charset="0"/>
              <a:cs typeface="Times New Roman" panose="02020603050405020304" pitchFamily="18" charset="0"/>
            </a:endParaRPr>
          </a:p>
          <a:p>
            <a:pPr marL="285750" indent="-285750" algn="just" eaLnBrk="1" hangingPunct="1">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集群的整体性能取决于</a:t>
            </a:r>
            <a:r>
              <a:rPr lang="en-US" altLang="zh-CN" sz="2400" dirty="0">
                <a:latin typeface="Times New Roman" panose="02020603050405020304" pitchFamily="18" charset="0"/>
                <a:cs typeface="Times New Roman" panose="02020603050405020304" pitchFamily="18" charset="0"/>
              </a:rPr>
              <a:t>CPU</a:t>
            </a:r>
            <a:r>
              <a:rPr lang="zh-CN" altLang="en-US" sz="2400" dirty="0">
                <a:latin typeface="Times New Roman" panose="02020603050405020304" pitchFamily="18" charset="0"/>
                <a:cs typeface="Times New Roman" panose="02020603050405020304" pitchFamily="18" charset="0"/>
              </a:rPr>
              <a:t>、内存、网络以及存储之间的性能平衡。因此运营团队在选择机器配置时要针对不同的工作节点选择合适硬件类型</a:t>
            </a:r>
            <a:endParaRPr lang="en-US" altLang="zh-CN" sz="2400" dirty="0">
              <a:latin typeface="Times New Roman" panose="02020603050405020304" pitchFamily="18" charset="0"/>
              <a:cs typeface="Times New Roman" panose="02020603050405020304" pitchFamily="18" charset="0"/>
            </a:endParaRPr>
          </a:p>
          <a:p>
            <a:pPr marL="285750" indent="-28575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一个基本的</a:t>
            </a: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集群中的节点主要有</a:t>
            </a:r>
            <a:endParaRPr lang="en-US" altLang="zh-CN" sz="2400" dirty="0">
              <a:latin typeface="Times New Roman" panose="02020603050405020304" pitchFamily="18" charset="0"/>
              <a:cs typeface="Times New Roman" panose="02020603050405020304" pitchFamily="18" charset="0"/>
            </a:endParaRPr>
          </a:p>
          <a:p>
            <a:pPr marL="800100" lvl="1" indent="-342900" algn="just" eaLnBrk="1" hangingPunct="1">
              <a:buFont typeface="Wingdings" panose="05000000000000000000" pitchFamily="2" charset="2"/>
              <a:buChar char="p"/>
            </a:pPr>
            <a:r>
              <a:rPr lang="en-US" altLang="zh-CN" sz="2400" dirty="0" err="1">
                <a:latin typeface="Times New Roman" panose="02020603050405020304" pitchFamily="18" charset="0"/>
                <a:cs typeface="Times New Roman" panose="02020603050405020304" pitchFamily="18" charset="0"/>
              </a:rPr>
              <a:t>NameNode</a:t>
            </a:r>
            <a:r>
              <a:rPr lang="zh-CN" altLang="en-US" sz="2400" dirty="0">
                <a:latin typeface="Times New Roman" panose="02020603050405020304" pitchFamily="18" charset="0"/>
                <a:cs typeface="Times New Roman" panose="02020603050405020304" pitchFamily="18" charset="0"/>
              </a:rPr>
              <a:t>：负责协调集群中的数据存储</a:t>
            </a:r>
            <a:endParaRPr lang="en-US" altLang="zh-CN" sz="2400" dirty="0">
              <a:latin typeface="Times New Roman" panose="02020603050405020304" pitchFamily="18" charset="0"/>
              <a:cs typeface="Times New Roman" panose="02020603050405020304" pitchFamily="18" charset="0"/>
            </a:endParaRPr>
          </a:p>
          <a:p>
            <a:pPr marL="800100" lvl="1" indent="-342900" algn="just" eaLnBrk="1" hangingPunct="1">
              <a:buFont typeface="Wingdings" panose="05000000000000000000" pitchFamily="2" charset="2"/>
              <a:buChar char="p"/>
            </a:pPr>
            <a:r>
              <a:rPr lang="en-US" altLang="zh-CN" sz="2400" dirty="0" err="1">
                <a:latin typeface="Times New Roman" panose="02020603050405020304" pitchFamily="18" charset="0"/>
                <a:cs typeface="Times New Roman" panose="02020603050405020304" pitchFamily="18" charset="0"/>
              </a:rPr>
              <a:t>DataNode</a:t>
            </a:r>
            <a:r>
              <a:rPr lang="zh-CN" altLang="en-US" sz="2400" dirty="0">
                <a:latin typeface="Times New Roman" panose="02020603050405020304" pitchFamily="18" charset="0"/>
                <a:cs typeface="Times New Roman" panose="02020603050405020304" pitchFamily="18" charset="0"/>
              </a:rPr>
              <a:t>：存储被拆分的数据块</a:t>
            </a:r>
            <a:endParaRPr lang="en-US" altLang="zh-CN" sz="2400" dirty="0">
              <a:latin typeface="Times New Roman" panose="02020603050405020304" pitchFamily="18" charset="0"/>
              <a:cs typeface="Times New Roman" panose="02020603050405020304" pitchFamily="18" charset="0"/>
            </a:endParaRPr>
          </a:p>
          <a:p>
            <a:pPr marL="800100" lvl="1" indent="-342900" algn="just" eaLnBrk="1" hangingPunct="1">
              <a:buFont typeface="Wingdings" panose="05000000000000000000" pitchFamily="2" charset="2"/>
              <a:buChar char="p"/>
            </a:pPr>
            <a:r>
              <a:rPr lang="en-US" altLang="zh-CN" sz="2400" dirty="0" err="1">
                <a:latin typeface="Times New Roman" panose="02020603050405020304" pitchFamily="18" charset="0"/>
                <a:cs typeface="Times New Roman" panose="02020603050405020304" pitchFamily="18" charset="0"/>
              </a:rPr>
              <a:t>JobTracker</a:t>
            </a:r>
            <a:r>
              <a:rPr lang="zh-CN" altLang="en-US" sz="2400" dirty="0">
                <a:latin typeface="Times New Roman" panose="02020603050405020304" pitchFamily="18" charset="0"/>
                <a:cs typeface="Times New Roman" panose="02020603050405020304" pitchFamily="18" charset="0"/>
              </a:rPr>
              <a:t>：协调数据计算任务</a:t>
            </a:r>
            <a:endParaRPr lang="en-US" altLang="zh-CN" sz="2400" dirty="0">
              <a:latin typeface="Times New Roman" panose="02020603050405020304" pitchFamily="18" charset="0"/>
              <a:cs typeface="Times New Roman" panose="02020603050405020304" pitchFamily="18" charset="0"/>
            </a:endParaRPr>
          </a:p>
          <a:p>
            <a:pPr marL="800100" lvl="1" indent="-342900" algn="just" eaLnBrk="1" hangingPunct="1">
              <a:buFont typeface="Wingdings" panose="05000000000000000000" pitchFamily="2" charset="2"/>
              <a:buChar char="p"/>
            </a:pPr>
            <a:r>
              <a:rPr lang="en-US" altLang="zh-CN" sz="2400" dirty="0" err="1">
                <a:latin typeface="Times New Roman" panose="02020603050405020304" pitchFamily="18" charset="0"/>
                <a:cs typeface="Times New Roman" panose="02020603050405020304" pitchFamily="18" charset="0"/>
              </a:rPr>
              <a:t>TaskTracker</a:t>
            </a:r>
            <a:r>
              <a:rPr lang="zh-CN" altLang="en-US" sz="2400" dirty="0">
                <a:latin typeface="Times New Roman" panose="02020603050405020304" pitchFamily="18" charset="0"/>
                <a:cs typeface="Times New Roman" panose="02020603050405020304" pitchFamily="18" charset="0"/>
              </a:rPr>
              <a:t>：负责执行由</a:t>
            </a:r>
            <a:r>
              <a:rPr lang="en-US" altLang="zh-CN" sz="2400" dirty="0" err="1">
                <a:latin typeface="Times New Roman" panose="02020603050405020304" pitchFamily="18" charset="0"/>
                <a:cs typeface="Times New Roman" panose="02020603050405020304" pitchFamily="18" charset="0"/>
              </a:rPr>
              <a:t>JobTracker</a:t>
            </a:r>
            <a:r>
              <a:rPr lang="zh-CN" altLang="en-US" sz="2400" dirty="0">
                <a:latin typeface="Times New Roman" panose="02020603050405020304" pitchFamily="18" charset="0"/>
                <a:cs typeface="Times New Roman" panose="02020603050405020304" pitchFamily="18" charset="0"/>
              </a:rPr>
              <a:t>指派的任务</a:t>
            </a:r>
            <a:endParaRPr lang="en-US" altLang="zh-CN" sz="2400" dirty="0">
              <a:latin typeface="Times New Roman" panose="02020603050405020304" pitchFamily="18" charset="0"/>
              <a:cs typeface="Times New Roman" panose="02020603050405020304" pitchFamily="18" charset="0"/>
            </a:endParaRPr>
          </a:p>
          <a:p>
            <a:pPr marL="800100" lvl="1" indent="-342900" algn="just" eaLnBrk="1" hangingPunct="1">
              <a:buFont typeface="Wingdings" panose="05000000000000000000" pitchFamily="2" charset="2"/>
              <a:buChar char="p"/>
            </a:pPr>
            <a:r>
              <a:rPr lang="en-US" altLang="zh-CN" sz="2400" dirty="0" err="1">
                <a:latin typeface="Times New Roman" panose="02020603050405020304" pitchFamily="18" charset="0"/>
                <a:cs typeface="Times New Roman" panose="02020603050405020304" pitchFamily="18" charset="0"/>
              </a:rPr>
              <a:t>SecondaryNameNode</a:t>
            </a:r>
            <a:r>
              <a:rPr lang="zh-CN" altLang="en-US" sz="2400" dirty="0">
                <a:latin typeface="Times New Roman" panose="02020603050405020304" pitchFamily="18" charset="0"/>
                <a:cs typeface="Times New Roman" panose="02020603050405020304" pitchFamily="18" charset="0"/>
              </a:rPr>
              <a:t>：帮助</a:t>
            </a:r>
            <a:r>
              <a:rPr lang="en-US" altLang="zh-CN" sz="2400" dirty="0" err="1">
                <a:latin typeface="Times New Roman" panose="02020603050405020304" pitchFamily="18" charset="0"/>
                <a:cs typeface="Times New Roman" panose="02020603050405020304" pitchFamily="18" charset="0"/>
              </a:rPr>
              <a:t>NameNode</a:t>
            </a:r>
            <a:r>
              <a:rPr lang="zh-CN" altLang="en-US" sz="2400" dirty="0">
                <a:latin typeface="Times New Roman" panose="02020603050405020304" pitchFamily="18" charset="0"/>
                <a:cs typeface="Times New Roman" panose="02020603050405020304" pitchFamily="18" charset="0"/>
              </a:rPr>
              <a:t>收集文件系统运行的状态信息</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2"/>
          <p:cNvSpPr>
            <a:spLocks noGrp="1"/>
          </p:cNvSpPr>
          <p:nvPr>
            <p:ph type="title" idx="10"/>
          </p:nvPr>
        </p:nvSpPr>
        <p:spPr>
          <a:xfrm>
            <a:off x="457200" y="4903"/>
            <a:ext cx="8001000" cy="914400"/>
          </a:xfrm>
        </p:spPr>
        <p:txBody>
          <a:bodyPr/>
          <a:lstStyle/>
          <a:p>
            <a:r>
              <a:rPr lang="en-US" altLang="zh-CN" dirty="0"/>
              <a:t>2.4.2 </a:t>
            </a:r>
            <a:r>
              <a:rPr lang="zh-CN" altLang="en-US" dirty="0"/>
              <a:t>集群硬件配置</a:t>
            </a:r>
          </a:p>
        </p:txBody>
      </p:sp>
      <p:sp>
        <p:nvSpPr>
          <p:cNvPr id="40963" name="矩形 3"/>
          <p:cNvSpPr>
            <a:spLocks noChangeArrowheads="1"/>
          </p:cNvSpPr>
          <p:nvPr/>
        </p:nvSpPr>
        <p:spPr bwMode="auto">
          <a:xfrm>
            <a:off x="467544" y="972343"/>
            <a:ext cx="820891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dirty="0">
                <a:latin typeface="Times New Roman" panose="02020603050405020304" pitchFamily="18" charset="0"/>
                <a:cs typeface="Times New Roman" panose="02020603050405020304" pitchFamily="18" charset="0"/>
              </a:rPr>
              <a:t>在集群中，大部分的机器设备是作为</a:t>
            </a:r>
            <a:r>
              <a:rPr lang="en-US" altLang="zh-CN" sz="2000" dirty="0" err="1">
                <a:latin typeface="Times New Roman" panose="02020603050405020304" pitchFamily="18" charset="0"/>
                <a:cs typeface="Times New Roman" panose="02020603050405020304" pitchFamily="18" charset="0"/>
              </a:rPr>
              <a:t>Datanode</a:t>
            </a:r>
            <a:r>
              <a:rPr lang="zh-CN" altLang="en-US" sz="2000" dirty="0">
                <a:latin typeface="Times New Roman" panose="02020603050405020304" pitchFamily="18" charset="0"/>
                <a:cs typeface="Times New Roman" panose="02020603050405020304" pitchFamily="18" charset="0"/>
              </a:rPr>
              <a:t>和</a:t>
            </a:r>
            <a:r>
              <a:rPr lang="en-US" altLang="zh-CN" sz="2000" dirty="0" err="1">
                <a:latin typeface="Times New Roman" panose="02020603050405020304" pitchFamily="18" charset="0"/>
                <a:cs typeface="Times New Roman" panose="02020603050405020304" pitchFamily="18" charset="0"/>
              </a:rPr>
              <a:t>TaskTracker</a:t>
            </a:r>
            <a:r>
              <a:rPr lang="zh-CN" altLang="en-US" sz="2000" dirty="0">
                <a:latin typeface="Times New Roman" panose="02020603050405020304" pitchFamily="18" charset="0"/>
                <a:cs typeface="Times New Roman" panose="02020603050405020304" pitchFamily="18" charset="0"/>
              </a:rPr>
              <a:t>工作的</a:t>
            </a:r>
            <a:r>
              <a:rPr lang="en-US" altLang="zh-CN" sz="2000" dirty="0" err="1">
                <a:latin typeface="Times New Roman" panose="02020603050405020304" pitchFamily="18" charset="0"/>
                <a:cs typeface="Times New Roman" panose="02020603050405020304" pitchFamily="18" charset="0"/>
              </a:rPr>
              <a:t>Datanode</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TaskTracker</a:t>
            </a:r>
            <a:r>
              <a:rPr lang="zh-CN" altLang="en-US" sz="2000" dirty="0">
                <a:latin typeface="Times New Roman" panose="02020603050405020304" pitchFamily="18" charset="0"/>
                <a:cs typeface="Times New Roman" panose="02020603050405020304" pitchFamily="18" charset="0"/>
              </a:rPr>
              <a:t>的硬件规格可以采用以下方案：</a:t>
            </a:r>
          </a:p>
          <a:p>
            <a:pPr marL="342900" indent="-342900" algn="just" eaLnBrk="1" hangingPunct="1">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4</a:t>
            </a:r>
            <a:r>
              <a:rPr lang="zh-CN" altLang="en-US" sz="2000" dirty="0">
                <a:latin typeface="Times New Roman" panose="02020603050405020304" pitchFamily="18" charset="0"/>
                <a:cs typeface="Times New Roman" panose="02020603050405020304" pitchFamily="18" charset="0"/>
              </a:rPr>
              <a:t>个磁盘驱动器（单盘</a:t>
            </a:r>
            <a:r>
              <a:rPr lang="en-US" altLang="zh-CN" sz="2000" dirty="0">
                <a:latin typeface="Times New Roman" panose="02020603050405020304" pitchFamily="18" charset="0"/>
                <a:cs typeface="Times New Roman" panose="02020603050405020304" pitchFamily="18" charset="0"/>
              </a:rPr>
              <a:t>1-2T</a:t>
            </a:r>
            <a:r>
              <a:rPr lang="zh-CN" altLang="en-US" sz="2000" dirty="0">
                <a:latin typeface="Times New Roman" panose="02020603050405020304" pitchFamily="18" charset="0"/>
                <a:cs typeface="Times New Roman" panose="02020603050405020304" pitchFamily="18" charset="0"/>
              </a:rPr>
              <a:t>），支持</a:t>
            </a:r>
            <a:r>
              <a:rPr lang="en-US" altLang="zh-CN" sz="2000" dirty="0">
                <a:latin typeface="Times New Roman" panose="02020603050405020304" pitchFamily="18" charset="0"/>
                <a:cs typeface="Times New Roman" panose="02020603050405020304" pitchFamily="18" charset="0"/>
              </a:rPr>
              <a:t>JBOD(Just a Bunch Of Disks</a:t>
            </a:r>
            <a:r>
              <a:rPr lang="zh-CN" altLang="en-US" sz="2000" dirty="0">
                <a:latin typeface="Times New Roman" panose="02020603050405020304" pitchFamily="18" charset="0"/>
                <a:cs typeface="Times New Roman" panose="02020603050405020304" pitchFamily="18" charset="0"/>
              </a:rPr>
              <a:t>，磁盘簇</a:t>
            </a:r>
            <a:r>
              <a:rPr lang="en-US" altLang="zh-CN" sz="2000" dirty="0">
                <a:latin typeface="Times New Roman" panose="02020603050405020304" pitchFamily="18" charset="0"/>
                <a:cs typeface="Times New Roman" panose="02020603050405020304" pitchFamily="18" charset="0"/>
              </a:rPr>
              <a:t>)</a:t>
            </a:r>
          </a:p>
          <a:p>
            <a:pPr marL="342900" indent="-342900" algn="just" eaLnBrk="1" hangingPunct="1">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个</a:t>
            </a:r>
            <a:r>
              <a:rPr lang="en-US" altLang="zh-CN" sz="2000" dirty="0">
                <a:latin typeface="Times New Roman" panose="02020603050405020304" pitchFamily="18" charset="0"/>
                <a:cs typeface="Times New Roman" panose="02020603050405020304" pitchFamily="18" charset="0"/>
              </a:rPr>
              <a:t>4</a:t>
            </a:r>
            <a:r>
              <a:rPr lang="zh-CN" altLang="en-US" sz="2000" dirty="0">
                <a:latin typeface="Times New Roman" panose="02020603050405020304" pitchFamily="18" charset="0"/>
                <a:cs typeface="Times New Roman" panose="02020603050405020304" pitchFamily="18" charset="0"/>
              </a:rPr>
              <a:t>核</a:t>
            </a:r>
            <a:r>
              <a:rPr lang="en-US" altLang="zh-CN" sz="2000" dirty="0">
                <a:latin typeface="Times New Roman" panose="02020603050405020304" pitchFamily="18" charset="0"/>
                <a:cs typeface="Times New Roman" panose="02020603050405020304" pitchFamily="18" charset="0"/>
              </a:rPr>
              <a:t>CPU,</a:t>
            </a:r>
            <a:r>
              <a:rPr lang="zh-CN" altLang="en-US" sz="2000" dirty="0">
                <a:latin typeface="Times New Roman" panose="02020603050405020304" pitchFamily="18" charset="0"/>
                <a:cs typeface="Times New Roman" panose="02020603050405020304" pitchFamily="18" charset="0"/>
              </a:rPr>
              <a:t>至少</a:t>
            </a:r>
            <a:r>
              <a:rPr lang="en-US" altLang="zh-CN" sz="2000" dirty="0">
                <a:latin typeface="Times New Roman" panose="02020603050405020304" pitchFamily="18" charset="0"/>
                <a:cs typeface="Times New Roman" panose="02020603050405020304" pitchFamily="18" charset="0"/>
              </a:rPr>
              <a:t>2-2.5GHz</a:t>
            </a:r>
          </a:p>
          <a:p>
            <a:pPr marL="342900" indent="-342900" algn="just" eaLnBrk="1" hangingPunct="1">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16-24GB</a:t>
            </a:r>
            <a:r>
              <a:rPr lang="zh-CN" altLang="en-US" sz="2000" dirty="0">
                <a:latin typeface="Times New Roman" panose="02020603050405020304" pitchFamily="18" charset="0"/>
                <a:cs typeface="Times New Roman" panose="02020603050405020304" pitchFamily="18" charset="0"/>
              </a:rPr>
              <a:t>内存</a:t>
            </a:r>
          </a:p>
          <a:p>
            <a:pPr marL="342900" indent="-342900" algn="just" eaLnBrk="1" hangingPunct="1">
              <a:buFont typeface="Wingdings" panose="05000000000000000000" pitchFamily="2" charset="2"/>
              <a:buChar char="n"/>
            </a:pPr>
            <a:r>
              <a:rPr lang="zh-CN" altLang="en-US" sz="2000" dirty="0">
                <a:latin typeface="Times New Roman" panose="02020603050405020304" pitchFamily="18" charset="0"/>
                <a:cs typeface="Times New Roman" panose="02020603050405020304" pitchFamily="18" charset="0"/>
              </a:rPr>
              <a:t>千兆以太网</a:t>
            </a:r>
          </a:p>
        </p:txBody>
      </p:sp>
      <p:sp>
        <p:nvSpPr>
          <p:cNvPr id="40964" name="矩形 4"/>
          <p:cNvSpPr>
            <a:spLocks noChangeArrowheads="1"/>
          </p:cNvSpPr>
          <p:nvPr/>
        </p:nvSpPr>
        <p:spPr bwMode="auto">
          <a:xfrm>
            <a:off x="467544" y="3178711"/>
            <a:ext cx="820891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dirty="0" err="1">
                <a:latin typeface="Times New Roman" panose="02020603050405020304" pitchFamily="18" charset="0"/>
                <a:cs typeface="Times New Roman" panose="02020603050405020304" pitchFamily="18" charset="0"/>
              </a:rPr>
              <a:t>NameNode</a:t>
            </a:r>
            <a:r>
              <a:rPr lang="zh-CN" altLang="en-US" sz="2000" dirty="0">
                <a:latin typeface="Times New Roman" panose="02020603050405020304" pitchFamily="18" charset="0"/>
                <a:cs typeface="Times New Roman" panose="02020603050405020304" pitchFamily="18" charset="0"/>
              </a:rPr>
              <a:t>提供整个</a:t>
            </a:r>
            <a:r>
              <a:rPr lang="en-US" altLang="zh-CN" sz="2000" dirty="0">
                <a:latin typeface="Times New Roman" panose="02020603050405020304" pitchFamily="18" charset="0"/>
                <a:cs typeface="Times New Roman" panose="02020603050405020304" pitchFamily="18" charset="0"/>
              </a:rPr>
              <a:t>HDFS</a:t>
            </a:r>
            <a:r>
              <a:rPr lang="zh-CN" altLang="en-US" sz="2000" dirty="0">
                <a:latin typeface="Times New Roman" panose="02020603050405020304" pitchFamily="18" charset="0"/>
                <a:cs typeface="Times New Roman" panose="02020603050405020304" pitchFamily="18" charset="0"/>
              </a:rPr>
              <a:t>文件系统的</a:t>
            </a:r>
            <a:r>
              <a:rPr lang="en-US" altLang="zh-CN" sz="2000" dirty="0" err="1">
                <a:latin typeface="Times New Roman" panose="02020603050405020304" pitchFamily="18" charset="0"/>
                <a:cs typeface="Times New Roman" panose="02020603050405020304" pitchFamily="18" charset="0"/>
              </a:rPr>
              <a:t>NameSpace</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命名空间</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管理、块管理等所有服务，因此需要更多的</a:t>
            </a:r>
            <a:r>
              <a:rPr lang="en-US" altLang="zh-CN" sz="2000" dirty="0">
                <a:latin typeface="Times New Roman" panose="02020603050405020304" pitchFamily="18" charset="0"/>
                <a:cs typeface="Times New Roman" panose="02020603050405020304" pitchFamily="18" charset="0"/>
              </a:rPr>
              <a:t>RAM</a:t>
            </a:r>
            <a:r>
              <a:rPr lang="zh-CN" altLang="en-US" sz="2000" dirty="0">
                <a:latin typeface="Times New Roman" panose="02020603050405020304" pitchFamily="18" charset="0"/>
                <a:cs typeface="Times New Roman" panose="02020603050405020304" pitchFamily="18" charset="0"/>
              </a:rPr>
              <a:t>，与集群中的数据块数量相对应，并且需要优化</a:t>
            </a:r>
            <a:r>
              <a:rPr lang="en-US" altLang="zh-CN" sz="2000" dirty="0">
                <a:latin typeface="Times New Roman" panose="02020603050405020304" pitchFamily="18" charset="0"/>
                <a:cs typeface="Times New Roman" panose="02020603050405020304" pitchFamily="18" charset="0"/>
              </a:rPr>
              <a:t>RAM</a:t>
            </a:r>
            <a:r>
              <a:rPr lang="zh-CN" altLang="en-US" sz="2000" dirty="0">
                <a:latin typeface="Times New Roman" panose="02020603050405020304" pitchFamily="18" charset="0"/>
                <a:cs typeface="Times New Roman" panose="02020603050405020304" pitchFamily="18" charset="0"/>
              </a:rPr>
              <a:t>的内存通道带宽，采用双通道或三通道以上内存。硬件规格可以采用以下方案：</a:t>
            </a:r>
          </a:p>
          <a:p>
            <a:pPr marL="342900" indent="-342900" algn="just" eaLnBrk="1" hangingPunct="1">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8-12</a:t>
            </a:r>
            <a:r>
              <a:rPr lang="zh-CN" altLang="en-US" sz="2000" dirty="0">
                <a:latin typeface="Times New Roman" panose="02020603050405020304" pitchFamily="18" charset="0"/>
                <a:cs typeface="Times New Roman" panose="02020603050405020304" pitchFamily="18" charset="0"/>
              </a:rPr>
              <a:t>个磁盘驱动器（单盘</a:t>
            </a:r>
            <a:r>
              <a:rPr lang="en-US" altLang="zh-CN" sz="2000" dirty="0">
                <a:latin typeface="Times New Roman" panose="02020603050405020304" pitchFamily="18" charset="0"/>
                <a:cs typeface="Times New Roman" panose="02020603050405020304" pitchFamily="18" charset="0"/>
              </a:rPr>
              <a:t>1-2T</a:t>
            </a:r>
            <a:r>
              <a:rPr lang="zh-CN" altLang="en-US" sz="2000" dirty="0">
                <a:latin typeface="Times New Roman" panose="02020603050405020304" pitchFamily="18" charset="0"/>
                <a:cs typeface="Times New Roman" panose="02020603050405020304" pitchFamily="18" charset="0"/>
              </a:rPr>
              <a:t>）</a:t>
            </a:r>
          </a:p>
          <a:p>
            <a:pPr marL="342900" indent="-342900" algn="just" eaLnBrk="1" hangingPunct="1">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个</a:t>
            </a:r>
            <a:r>
              <a:rPr lang="en-US" altLang="zh-CN" sz="2000" dirty="0">
                <a:latin typeface="Times New Roman" panose="02020603050405020304" pitchFamily="18" charset="0"/>
                <a:cs typeface="Times New Roman" panose="02020603050405020304" pitchFamily="18" charset="0"/>
              </a:rPr>
              <a:t>4</a:t>
            </a:r>
            <a:r>
              <a:rPr lang="zh-CN" altLang="en-US" sz="2000" dirty="0">
                <a:latin typeface="Times New Roman" panose="02020603050405020304" pitchFamily="18" charset="0"/>
                <a:cs typeface="Times New Roman" panose="02020603050405020304" pitchFamily="18" charset="0"/>
              </a:rPr>
              <a:t>核</a:t>
            </a:r>
            <a:r>
              <a:rPr lang="en-US" altLang="zh-CN" sz="2000" dirty="0">
                <a:latin typeface="Times New Roman" panose="02020603050405020304" pitchFamily="18" charset="0"/>
                <a:cs typeface="Times New Roman" panose="02020603050405020304" pitchFamily="18" charset="0"/>
              </a:rPr>
              <a:t>/8</a:t>
            </a:r>
            <a:r>
              <a:rPr lang="zh-CN" altLang="en-US" sz="2000" dirty="0">
                <a:latin typeface="Times New Roman" panose="02020603050405020304" pitchFamily="18" charset="0"/>
                <a:cs typeface="Times New Roman" panose="02020603050405020304" pitchFamily="18" charset="0"/>
              </a:rPr>
              <a:t>核</a:t>
            </a:r>
            <a:r>
              <a:rPr lang="en-US" altLang="zh-CN" sz="2000" dirty="0">
                <a:latin typeface="Times New Roman" panose="02020603050405020304" pitchFamily="18" charset="0"/>
                <a:cs typeface="Times New Roman" panose="02020603050405020304" pitchFamily="18" charset="0"/>
              </a:rPr>
              <a:t>CPU</a:t>
            </a:r>
          </a:p>
          <a:p>
            <a:pPr marL="342900" indent="-342900" algn="just" eaLnBrk="1" hangingPunct="1">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16-72GB</a:t>
            </a:r>
            <a:r>
              <a:rPr lang="zh-CN" altLang="en-US" sz="2000" dirty="0">
                <a:latin typeface="Times New Roman" panose="02020603050405020304" pitchFamily="18" charset="0"/>
                <a:cs typeface="Times New Roman" panose="02020603050405020304" pitchFamily="18" charset="0"/>
              </a:rPr>
              <a:t>内存</a:t>
            </a:r>
          </a:p>
          <a:p>
            <a:pPr marL="342900" indent="-342900" algn="just" eaLnBrk="1" hangingPunct="1">
              <a:buFont typeface="Wingdings" panose="05000000000000000000" pitchFamily="2" charset="2"/>
              <a:buChar char="n"/>
            </a:pPr>
            <a:r>
              <a:rPr lang="zh-CN" altLang="en-US" sz="2000" dirty="0">
                <a:latin typeface="Times New Roman" panose="02020603050405020304" pitchFamily="18" charset="0"/>
                <a:cs typeface="Times New Roman" panose="02020603050405020304" pitchFamily="18" charset="0"/>
              </a:rPr>
              <a:t>千兆</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万兆以太网</a:t>
            </a:r>
          </a:p>
        </p:txBody>
      </p:sp>
      <p:sp>
        <p:nvSpPr>
          <p:cNvPr id="40965" name="矩形 5"/>
          <p:cNvSpPr>
            <a:spLocks noChangeArrowheads="1"/>
          </p:cNvSpPr>
          <p:nvPr/>
        </p:nvSpPr>
        <p:spPr bwMode="auto">
          <a:xfrm>
            <a:off x="467544" y="5733256"/>
            <a:ext cx="82089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dirty="0" err="1">
                <a:latin typeface="Times New Roman" panose="02020603050405020304" pitchFamily="18" charset="0"/>
                <a:cs typeface="Times New Roman" panose="02020603050405020304" pitchFamily="18" charset="0"/>
              </a:rPr>
              <a:t>SecondaryNameNode</a:t>
            </a:r>
            <a:r>
              <a:rPr lang="zh-CN" altLang="en-US" sz="2000" dirty="0">
                <a:latin typeface="Times New Roman" panose="02020603050405020304" pitchFamily="18" charset="0"/>
                <a:cs typeface="Times New Roman" panose="02020603050405020304" pitchFamily="18" charset="0"/>
              </a:rPr>
              <a:t>在小型集群中可以和</a:t>
            </a:r>
            <a:r>
              <a:rPr lang="en-US" altLang="zh-CN" sz="2000" dirty="0" err="1">
                <a:latin typeface="Times New Roman" panose="02020603050405020304" pitchFamily="18" charset="0"/>
                <a:cs typeface="Times New Roman" panose="02020603050405020304" pitchFamily="18" charset="0"/>
              </a:rPr>
              <a:t>NameNode</a:t>
            </a:r>
            <a:r>
              <a:rPr lang="zh-CN" altLang="en-US" sz="2000" dirty="0">
                <a:latin typeface="Times New Roman" panose="02020603050405020304" pitchFamily="18" charset="0"/>
                <a:cs typeface="Times New Roman" panose="02020603050405020304" pitchFamily="18" charset="0"/>
              </a:rPr>
              <a:t>共用一台机器，较大的群集可以采用与</a:t>
            </a:r>
            <a:r>
              <a:rPr lang="en-US" altLang="zh-CN" sz="2000" dirty="0" err="1">
                <a:latin typeface="Times New Roman" panose="02020603050405020304" pitchFamily="18" charset="0"/>
                <a:cs typeface="Times New Roman" panose="02020603050405020304" pitchFamily="18" charset="0"/>
              </a:rPr>
              <a:t>NameNode</a:t>
            </a:r>
            <a:r>
              <a:rPr lang="zh-CN" altLang="en-US" sz="2000" dirty="0">
                <a:latin typeface="Times New Roman" panose="02020603050405020304" pitchFamily="18" charset="0"/>
                <a:cs typeface="Times New Roman" panose="02020603050405020304" pitchFamily="18" charset="0"/>
              </a:rPr>
              <a:t>相同的硬件</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2"/>
          <p:cNvSpPr>
            <a:spLocks noGrp="1"/>
          </p:cNvSpPr>
          <p:nvPr>
            <p:ph type="title" idx="10"/>
          </p:nvPr>
        </p:nvSpPr>
        <p:spPr>
          <a:xfrm>
            <a:off x="467544" y="0"/>
            <a:ext cx="8001000" cy="914400"/>
          </a:xfrm>
        </p:spPr>
        <p:txBody>
          <a:bodyPr/>
          <a:lstStyle/>
          <a:p>
            <a:r>
              <a:rPr lang="en-US" altLang="zh-CN" dirty="0"/>
              <a:t>2.4.3 </a:t>
            </a:r>
            <a:r>
              <a:rPr lang="zh-CN" altLang="en-US" dirty="0"/>
              <a:t>集群规模要多大</a:t>
            </a:r>
            <a:r>
              <a:rPr lang="en-US" altLang="zh-CN" dirty="0"/>
              <a:t> </a:t>
            </a:r>
            <a:endParaRPr lang="zh-CN" altLang="en-US" dirty="0"/>
          </a:p>
        </p:txBody>
      </p:sp>
      <p:sp>
        <p:nvSpPr>
          <p:cNvPr id="41987" name="TextBox 3"/>
          <p:cNvSpPr txBox="1">
            <a:spLocks noChangeArrowheads="1"/>
          </p:cNvSpPr>
          <p:nvPr/>
        </p:nvSpPr>
        <p:spPr bwMode="auto">
          <a:xfrm>
            <a:off x="467544" y="1124744"/>
            <a:ext cx="820891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just" eaLnBrk="1" hangingPunct="1">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Hadoop</a:t>
            </a:r>
            <a:r>
              <a:rPr lang="zh-CN" altLang="en-US" sz="2000" dirty="0">
                <a:latin typeface="Times New Roman" panose="02020603050405020304" pitchFamily="18" charset="0"/>
                <a:cs typeface="Times New Roman" panose="02020603050405020304" pitchFamily="18" charset="0"/>
              </a:rPr>
              <a:t>集群规模可大可小，初始时，可以从一个较小规模的集群开始，比如包含</a:t>
            </a:r>
            <a:r>
              <a:rPr lang="en-US" altLang="zh-CN" sz="2000" dirty="0">
                <a:latin typeface="Times New Roman" panose="02020603050405020304" pitchFamily="18" charset="0"/>
                <a:cs typeface="Times New Roman" panose="02020603050405020304" pitchFamily="18" charset="0"/>
              </a:rPr>
              <a:t>10</a:t>
            </a:r>
            <a:r>
              <a:rPr lang="zh-CN" altLang="en-US" sz="2000" dirty="0">
                <a:latin typeface="Times New Roman" panose="02020603050405020304" pitchFamily="18" charset="0"/>
                <a:cs typeface="Times New Roman" panose="02020603050405020304" pitchFamily="18" charset="0"/>
              </a:rPr>
              <a:t>个节点，然后，规模随着存储器和计算需求的扩大而扩大</a:t>
            </a:r>
            <a:endParaRPr lang="en-US" altLang="zh-CN" sz="2000" dirty="0">
              <a:latin typeface="Times New Roman" panose="02020603050405020304" pitchFamily="18" charset="0"/>
              <a:cs typeface="Times New Roman" panose="02020603050405020304" pitchFamily="18" charset="0"/>
            </a:endParaRPr>
          </a:p>
          <a:p>
            <a:pPr marL="285750" indent="-285750" algn="just" eaLnBrk="1" hangingPunct="1">
              <a:buFont typeface="Wingdings" panose="05000000000000000000" pitchFamily="2" charset="2"/>
              <a:buChar char="n"/>
            </a:pPr>
            <a:r>
              <a:rPr lang="zh-CN" altLang="en-US" sz="2000" dirty="0">
                <a:latin typeface="Times New Roman" panose="02020603050405020304" pitchFamily="18" charset="0"/>
                <a:cs typeface="Times New Roman" panose="02020603050405020304" pitchFamily="18" charset="0"/>
              </a:rPr>
              <a:t>如果数据每周增大</a:t>
            </a:r>
            <a:r>
              <a:rPr lang="en-US" altLang="zh-CN" sz="2000" dirty="0">
                <a:latin typeface="Times New Roman" panose="02020603050405020304" pitchFamily="18" charset="0"/>
                <a:cs typeface="Times New Roman" panose="02020603050405020304" pitchFamily="18" charset="0"/>
              </a:rPr>
              <a:t>1TB</a:t>
            </a:r>
            <a:r>
              <a:rPr lang="zh-CN" altLang="en-US" sz="2000" dirty="0">
                <a:latin typeface="Times New Roman" panose="02020603050405020304" pitchFamily="18" charset="0"/>
                <a:cs typeface="Times New Roman" panose="02020603050405020304" pitchFamily="18" charset="0"/>
              </a:rPr>
              <a:t>，并且有三个</a:t>
            </a:r>
            <a:r>
              <a:rPr lang="en-US" altLang="zh-CN" sz="2000" dirty="0">
                <a:latin typeface="Times New Roman" panose="02020603050405020304" pitchFamily="18" charset="0"/>
                <a:cs typeface="Times New Roman" panose="02020603050405020304" pitchFamily="18" charset="0"/>
              </a:rPr>
              <a:t>HDFS</a:t>
            </a:r>
            <a:r>
              <a:rPr lang="zh-CN" altLang="en-US" sz="2000" dirty="0">
                <a:latin typeface="Times New Roman" panose="02020603050405020304" pitchFamily="18" charset="0"/>
                <a:cs typeface="Times New Roman" panose="02020603050405020304" pitchFamily="18" charset="0"/>
              </a:rPr>
              <a:t>副本，然后每周需要一个额外的</a:t>
            </a:r>
            <a:r>
              <a:rPr lang="en-US" altLang="zh-CN" sz="2000" dirty="0">
                <a:latin typeface="Times New Roman" panose="02020603050405020304" pitchFamily="18" charset="0"/>
                <a:cs typeface="Times New Roman" panose="02020603050405020304" pitchFamily="18" charset="0"/>
              </a:rPr>
              <a:t>3TB</a:t>
            </a:r>
            <a:r>
              <a:rPr lang="zh-CN" altLang="en-US" sz="2000" dirty="0">
                <a:latin typeface="Times New Roman" panose="02020603050405020304" pitchFamily="18" charset="0"/>
                <a:cs typeface="Times New Roman" panose="02020603050405020304" pitchFamily="18" charset="0"/>
              </a:rPr>
              <a:t>作为原始数据存储。要允许一些中间文件和日志（假定</a:t>
            </a:r>
            <a:r>
              <a:rPr lang="en-US" altLang="zh-CN" sz="2000" dirty="0">
                <a:latin typeface="Times New Roman" panose="02020603050405020304" pitchFamily="18" charset="0"/>
                <a:cs typeface="Times New Roman" panose="02020603050405020304" pitchFamily="18" charset="0"/>
              </a:rPr>
              <a:t>30%</a:t>
            </a:r>
            <a:r>
              <a:rPr lang="zh-CN" altLang="en-US" sz="2000" dirty="0">
                <a:latin typeface="Times New Roman" panose="02020603050405020304" pitchFamily="18" charset="0"/>
                <a:cs typeface="Times New Roman" panose="02020603050405020304" pitchFamily="18" charset="0"/>
              </a:rPr>
              <a:t>）的空间，由此，可以算出每周大约需要增加一台新机器。存储两年数据的集群，大约需要</a:t>
            </a:r>
            <a:r>
              <a:rPr lang="en-US" altLang="zh-CN" sz="2000" dirty="0">
                <a:latin typeface="Times New Roman" panose="02020603050405020304" pitchFamily="18" charset="0"/>
                <a:cs typeface="Times New Roman" panose="02020603050405020304" pitchFamily="18" charset="0"/>
              </a:rPr>
              <a:t>100</a:t>
            </a:r>
            <a:r>
              <a:rPr lang="zh-CN" altLang="en-US" sz="2000" dirty="0">
                <a:latin typeface="Times New Roman" panose="02020603050405020304" pitchFamily="18" charset="0"/>
                <a:cs typeface="Times New Roman" panose="02020603050405020304" pitchFamily="18" charset="0"/>
              </a:rPr>
              <a:t>台机器</a:t>
            </a:r>
            <a:endParaRPr lang="en-US" altLang="zh-CN" sz="2000" dirty="0">
              <a:latin typeface="Times New Roman" panose="02020603050405020304" pitchFamily="18" charset="0"/>
              <a:cs typeface="Times New Roman" panose="02020603050405020304" pitchFamily="18" charset="0"/>
            </a:endParaRPr>
          </a:p>
          <a:p>
            <a:pPr marL="285750" indent="-285750" algn="just" eaLnBrk="1" hangingPunct="1">
              <a:buFont typeface="Wingdings" panose="05000000000000000000" pitchFamily="2" charset="2"/>
              <a:buChar char="n"/>
            </a:pPr>
            <a:r>
              <a:rPr lang="zh-CN" altLang="en-US" sz="2000" dirty="0">
                <a:latin typeface="Times New Roman" panose="02020603050405020304" pitchFamily="18" charset="0"/>
                <a:cs typeface="Times New Roman" panose="02020603050405020304" pitchFamily="18" charset="0"/>
              </a:rPr>
              <a:t>对于一个小的集群，名称节点（</a:t>
            </a:r>
            <a:r>
              <a:rPr lang="en-US" altLang="zh-CN" sz="2000" dirty="0" err="1">
                <a:latin typeface="Times New Roman" panose="02020603050405020304" pitchFamily="18" charset="0"/>
                <a:cs typeface="Times New Roman" panose="02020603050405020304" pitchFamily="18" charset="0"/>
              </a:rPr>
              <a:t>NameNode</a:t>
            </a:r>
            <a:r>
              <a:rPr lang="zh-CN" altLang="en-US" sz="2000" dirty="0">
                <a:latin typeface="Times New Roman" panose="02020603050405020304" pitchFamily="18" charset="0"/>
                <a:cs typeface="Times New Roman" panose="02020603050405020304" pitchFamily="18" charset="0"/>
              </a:rPr>
              <a:t>）和</a:t>
            </a:r>
            <a:r>
              <a:rPr lang="en-US" altLang="zh-CN" sz="2000" dirty="0" err="1">
                <a:latin typeface="Times New Roman" panose="02020603050405020304" pitchFamily="18" charset="0"/>
                <a:cs typeface="Times New Roman" panose="02020603050405020304" pitchFamily="18" charset="0"/>
              </a:rPr>
              <a:t>JobTracker</a:t>
            </a:r>
            <a:r>
              <a:rPr lang="zh-CN" altLang="en-US" sz="2000" dirty="0">
                <a:latin typeface="Times New Roman" panose="02020603050405020304" pitchFamily="18" charset="0"/>
                <a:cs typeface="Times New Roman" panose="02020603050405020304" pitchFamily="18" charset="0"/>
              </a:rPr>
              <a:t>运行在单个节点上，通常是可以接受的。但是，随着集群和存储在</a:t>
            </a:r>
            <a:r>
              <a:rPr lang="en-US" altLang="zh-CN" sz="2000" dirty="0">
                <a:latin typeface="Times New Roman" panose="02020603050405020304" pitchFamily="18" charset="0"/>
                <a:cs typeface="Times New Roman" panose="02020603050405020304" pitchFamily="18" charset="0"/>
              </a:rPr>
              <a:t>HDFS</a:t>
            </a:r>
            <a:r>
              <a:rPr lang="zh-CN" altLang="en-US" sz="2000" dirty="0">
                <a:latin typeface="Times New Roman" panose="02020603050405020304" pitchFamily="18" charset="0"/>
                <a:cs typeface="Times New Roman" panose="02020603050405020304" pitchFamily="18" charset="0"/>
              </a:rPr>
              <a:t>中的文件数量的增加，名称节点需要更多的主存，这时，名称节点和</a:t>
            </a:r>
            <a:r>
              <a:rPr lang="en-US" altLang="zh-CN" sz="2000" dirty="0" err="1">
                <a:latin typeface="Times New Roman" panose="02020603050405020304" pitchFamily="18" charset="0"/>
                <a:cs typeface="Times New Roman" panose="02020603050405020304" pitchFamily="18" charset="0"/>
              </a:rPr>
              <a:t>JobTracker</a:t>
            </a:r>
            <a:r>
              <a:rPr lang="zh-CN" altLang="en-US" sz="2000" dirty="0">
                <a:latin typeface="Times New Roman" panose="02020603050405020304" pitchFamily="18" charset="0"/>
                <a:cs typeface="Times New Roman" panose="02020603050405020304" pitchFamily="18" charset="0"/>
              </a:rPr>
              <a:t>就需要运行在不同的节点上</a:t>
            </a:r>
            <a:endParaRPr lang="en-US" altLang="zh-CN" sz="2000" dirty="0">
              <a:latin typeface="Times New Roman" panose="02020603050405020304" pitchFamily="18" charset="0"/>
              <a:cs typeface="Times New Roman" panose="02020603050405020304" pitchFamily="18" charset="0"/>
            </a:endParaRPr>
          </a:p>
          <a:p>
            <a:pPr marL="285750" indent="-285750" algn="just" eaLnBrk="1" hangingPunct="1">
              <a:buFont typeface="Wingdings" panose="05000000000000000000" pitchFamily="2" charset="2"/>
              <a:buChar char="n"/>
            </a:pPr>
            <a:r>
              <a:rPr lang="zh-CN" altLang="en-US" sz="2000" dirty="0">
                <a:latin typeface="Times New Roman" panose="02020603050405020304" pitchFamily="18" charset="0"/>
                <a:cs typeface="Times New Roman" panose="02020603050405020304" pitchFamily="18" charset="0"/>
              </a:rPr>
              <a:t>第二名称节点（</a:t>
            </a:r>
            <a:r>
              <a:rPr lang="en-US" altLang="zh-CN" sz="2000" dirty="0" err="1">
                <a:latin typeface="Times New Roman" panose="02020603050405020304" pitchFamily="18" charset="0"/>
                <a:cs typeface="Times New Roman" panose="02020603050405020304" pitchFamily="18" charset="0"/>
              </a:rPr>
              <a:t>SecondaryNameNode</a:t>
            </a:r>
            <a:r>
              <a:rPr lang="zh-CN" altLang="en-US" sz="2000" dirty="0">
                <a:latin typeface="Times New Roman" panose="02020603050405020304" pitchFamily="18" charset="0"/>
                <a:cs typeface="Times New Roman" panose="02020603050405020304" pitchFamily="18" charset="0"/>
              </a:rPr>
              <a:t>）会和名称节点可以运行在相同的机器上，但是，由于第二名称节点和名称节点几乎具有相同的主存需求，因此，二者最好运行在不同节点上</a:t>
            </a:r>
            <a:endParaRPr lang="en-US" altLang="zh-CN" sz="2000" dirty="0">
              <a:latin typeface="Times New Roman" panose="02020603050405020304" pitchFamily="18" charset="0"/>
              <a:cs typeface="Times New Roman" panose="02020603050405020304" pitchFamily="18" charset="0"/>
            </a:endParaRPr>
          </a:p>
          <a:p>
            <a:pPr marL="285750" indent="-285750" algn="just" eaLnBrk="1" hangingPunct="1">
              <a:buFont typeface="Wingdings" panose="05000000000000000000" pitchFamily="2" charset="2"/>
              <a:buChar char="n"/>
            </a:pPr>
            <a:endParaRPr lang="zh-C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2"/>
          <p:cNvSpPr>
            <a:spLocks noGrp="1"/>
          </p:cNvSpPr>
          <p:nvPr>
            <p:ph type="title" idx="10"/>
          </p:nvPr>
        </p:nvSpPr>
        <p:spPr>
          <a:xfrm>
            <a:off x="495300" y="0"/>
            <a:ext cx="8001000" cy="914400"/>
          </a:xfrm>
        </p:spPr>
        <p:txBody>
          <a:bodyPr/>
          <a:lstStyle/>
          <a:p>
            <a:r>
              <a:rPr lang="en-US" altLang="zh-CN" dirty="0"/>
              <a:t>2.4.4 </a:t>
            </a:r>
            <a:r>
              <a:rPr lang="zh-CN" altLang="en-US" dirty="0"/>
              <a:t>集群网络拓扑</a:t>
            </a:r>
          </a:p>
        </p:txBody>
      </p:sp>
      <p:sp>
        <p:nvSpPr>
          <p:cNvPr id="43011" name="矩形 3"/>
          <p:cNvSpPr>
            <a:spLocks noChangeArrowheads="1"/>
          </p:cNvSpPr>
          <p:nvPr/>
        </p:nvSpPr>
        <p:spPr bwMode="auto">
          <a:xfrm>
            <a:off x="457200" y="980728"/>
            <a:ext cx="8219256"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just" eaLnBrk="1" hangingPunct="1">
              <a:buFont typeface="Wingdings" panose="05000000000000000000" pitchFamily="2" charset="2"/>
              <a:buChar char="n"/>
            </a:pPr>
            <a:r>
              <a:rPr lang="zh-CN" altLang="en-US" sz="2000" dirty="0">
                <a:latin typeface="Times New Roman" panose="02020603050405020304" pitchFamily="18" charset="0"/>
                <a:cs typeface="Times New Roman" panose="02020603050405020304" pitchFamily="18" charset="0"/>
              </a:rPr>
              <a:t>普通的</a:t>
            </a:r>
            <a:r>
              <a:rPr lang="en-US" altLang="zh-CN" sz="2000" dirty="0">
                <a:latin typeface="Times New Roman" panose="02020603050405020304" pitchFamily="18" charset="0"/>
                <a:cs typeface="Times New Roman" panose="02020603050405020304" pitchFamily="18" charset="0"/>
              </a:rPr>
              <a:t>Hadoop</a:t>
            </a:r>
            <a:r>
              <a:rPr lang="zh-CN" altLang="en-US" sz="2000" dirty="0">
                <a:latin typeface="Times New Roman" panose="02020603050405020304" pitchFamily="18" charset="0"/>
                <a:cs typeface="Times New Roman" panose="02020603050405020304" pitchFamily="18" charset="0"/>
              </a:rPr>
              <a:t>集群结构由一个两阶网络构成</a:t>
            </a:r>
            <a:endParaRPr lang="en-US" altLang="zh-CN" sz="2000" dirty="0">
              <a:latin typeface="Times New Roman" panose="02020603050405020304" pitchFamily="18" charset="0"/>
              <a:cs typeface="Times New Roman" panose="02020603050405020304" pitchFamily="18" charset="0"/>
            </a:endParaRPr>
          </a:p>
          <a:p>
            <a:pPr marL="285750" indent="-285750" algn="just" eaLnBrk="1" hangingPunct="1">
              <a:buFont typeface="Wingdings" panose="05000000000000000000" pitchFamily="2" charset="2"/>
              <a:buChar char="n"/>
            </a:pPr>
            <a:r>
              <a:rPr lang="zh-CN" altLang="en-US" sz="2000" dirty="0">
                <a:latin typeface="Times New Roman" panose="02020603050405020304" pitchFamily="18" charset="0"/>
                <a:cs typeface="Times New Roman" panose="02020603050405020304" pitchFamily="18" charset="0"/>
              </a:rPr>
              <a:t>每个机架（</a:t>
            </a:r>
            <a:r>
              <a:rPr lang="en-US" altLang="zh-CN" sz="2000" dirty="0">
                <a:latin typeface="Times New Roman" panose="02020603050405020304" pitchFamily="18" charset="0"/>
                <a:cs typeface="Times New Roman" panose="02020603050405020304" pitchFamily="18" charset="0"/>
              </a:rPr>
              <a:t>Rack</a:t>
            </a:r>
            <a:r>
              <a:rPr lang="zh-CN" altLang="en-US" sz="2000" dirty="0">
                <a:latin typeface="Times New Roman" panose="02020603050405020304" pitchFamily="18" charset="0"/>
                <a:cs typeface="Times New Roman" panose="02020603050405020304" pitchFamily="18" charset="0"/>
              </a:rPr>
              <a:t>）有</a:t>
            </a:r>
            <a:r>
              <a:rPr lang="en-US" altLang="zh-CN" sz="2000" dirty="0">
                <a:latin typeface="Times New Roman" panose="02020603050405020304" pitchFamily="18" charset="0"/>
                <a:cs typeface="Times New Roman" panose="02020603050405020304" pitchFamily="18" charset="0"/>
              </a:rPr>
              <a:t>30-40</a:t>
            </a:r>
            <a:r>
              <a:rPr lang="zh-CN" altLang="en-US" sz="2000" dirty="0">
                <a:latin typeface="Times New Roman" panose="02020603050405020304" pitchFamily="18" charset="0"/>
                <a:cs typeface="Times New Roman" panose="02020603050405020304" pitchFamily="18" charset="0"/>
              </a:rPr>
              <a:t>个服务器，配置一个</a:t>
            </a:r>
            <a:r>
              <a:rPr lang="en-US" altLang="zh-CN" sz="2000" dirty="0">
                <a:latin typeface="Times New Roman" panose="02020603050405020304" pitchFamily="18" charset="0"/>
                <a:cs typeface="Times New Roman" panose="02020603050405020304" pitchFamily="18" charset="0"/>
              </a:rPr>
              <a:t>1GB</a:t>
            </a:r>
            <a:r>
              <a:rPr lang="zh-CN" altLang="en-US" sz="2000" dirty="0">
                <a:latin typeface="Times New Roman" panose="02020603050405020304" pitchFamily="18" charset="0"/>
                <a:cs typeface="Times New Roman" panose="02020603050405020304" pitchFamily="18" charset="0"/>
              </a:rPr>
              <a:t>的交换机，并向上传输到一个核心交换机或者路由器（</a:t>
            </a:r>
            <a:r>
              <a:rPr lang="en-US" altLang="zh-CN" sz="2000" dirty="0">
                <a:latin typeface="Times New Roman" panose="02020603050405020304" pitchFamily="18" charset="0"/>
                <a:cs typeface="Times New Roman" panose="02020603050405020304" pitchFamily="18" charset="0"/>
              </a:rPr>
              <a:t>1GB</a:t>
            </a:r>
            <a:r>
              <a:rPr lang="zh-CN" altLang="en-US" sz="2000" dirty="0">
                <a:latin typeface="Times New Roman" panose="02020603050405020304" pitchFamily="18" charset="0"/>
                <a:cs typeface="Times New Roman" panose="02020603050405020304" pitchFamily="18" charset="0"/>
              </a:rPr>
              <a:t>或以上）</a:t>
            </a:r>
            <a:endParaRPr lang="en-US" altLang="zh-CN" sz="2000" dirty="0">
              <a:latin typeface="Times New Roman" panose="02020603050405020304" pitchFamily="18" charset="0"/>
              <a:cs typeface="Times New Roman" panose="02020603050405020304" pitchFamily="18" charset="0"/>
            </a:endParaRPr>
          </a:p>
          <a:p>
            <a:pPr marL="285750" indent="-285750" algn="just" eaLnBrk="1" hangingPunct="1">
              <a:buFont typeface="Wingdings" panose="05000000000000000000" pitchFamily="2" charset="2"/>
              <a:buChar char="n"/>
            </a:pPr>
            <a:r>
              <a:rPr lang="zh-CN" altLang="en-US" sz="2000" dirty="0">
                <a:latin typeface="Times New Roman" panose="02020603050405020304" pitchFamily="18" charset="0"/>
                <a:cs typeface="Times New Roman" panose="02020603050405020304" pitchFamily="18" charset="0"/>
              </a:rPr>
              <a:t>在相同的机架中的节点间的带宽的总和，要大于不同机架间的节点间的带宽总和</a:t>
            </a:r>
          </a:p>
        </p:txBody>
      </p:sp>
      <p:pic>
        <p:nvPicPr>
          <p:cNvPr id="43012" name="图片 5" descr="_架(01-22-15-12-5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56928" y="2644834"/>
            <a:ext cx="6019800" cy="368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2"/>
          <p:cNvSpPr>
            <a:spLocks noGrp="1"/>
          </p:cNvSpPr>
          <p:nvPr>
            <p:ph type="title" idx="10"/>
          </p:nvPr>
        </p:nvSpPr>
        <p:spPr>
          <a:xfrm>
            <a:off x="497704" y="29083"/>
            <a:ext cx="8001000" cy="914400"/>
          </a:xfrm>
        </p:spPr>
        <p:txBody>
          <a:bodyPr/>
          <a:lstStyle/>
          <a:p>
            <a:r>
              <a:rPr lang="en-US" altLang="zh-CN" dirty="0"/>
              <a:t>2.4.5 </a:t>
            </a:r>
            <a:r>
              <a:rPr lang="zh-CN" altLang="en-US" dirty="0"/>
              <a:t>集群的建立与安装</a:t>
            </a:r>
          </a:p>
        </p:txBody>
      </p:sp>
      <p:sp>
        <p:nvSpPr>
          <p:cNvPr id="44035" name="TextBox 3"/>
          <p:cNvSpPr txBox="1">
            <a:spLocks noChangeArrowheads="1"/>
          </p:cNvSpPr>
          <p:nvPr/>
        </p:nvSpPr>
        <p:spPr bwMode="auto">
          <a:xfrm>
            <a:off x="497704" y="1124744"/>
            <a:ext cx="8106744"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dirty="0">
                <a:latin typeface="Times New Roman" panose="02020603050405020304" pitchFamily="18" charset="0"/>
                <a:cs typeface="Times New Roman" panose="02020603050405020304" pitchFamily="18" charset="0"/>
              </a:rPr>
              <a:t>采购好相关的硬件设备后，就可以把硬件装入机架，安装并运行</a:t>
            </a:r>
            <a:r>
              <a:rPr lang="en-US" altLang="zh-CN" sz="2400" dirty="0">
                <a:latin typeface="Times New Roman" panose="02020603050405020304" pitchFamily="18" charset="0"/>
                <a:cs typeface="Times New Roman" panose="02020603050405020304" pitchFamily="18" charset="0"/>
              </a:rPr>
              <a:t>Hadoop</a:t>
            </a:r>
          </a:p>
          <a:p>
            <a:pPr algn="just" eaLnBrk="1" hangingPunct="1"/>
            <a:r>
              <a:rPr lang="zh-CN" altLang="en-US" sz="2400" dirty="0">
                <a:latin typeface="Times New Roman" panose="02020603050405020304" pitchFamily="18" charset="0"/>
                <a:cs typeface="Times New Roman" panose="02020603050405020304" pitchFamily="18" charset="0"/>
              </a:rPr>
              <a:t>安装</a:t>
            </a: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有多种方法：</a:t>
            </a:r>
            <a:endParaRPr lang="en-US" altLang="zh-C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）手动安装</a:t>
            </a:r>
            <a:endParaRPr lang="en-US" altLang="zh-C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）自动化安装</a:t>
            </a:r>
            <a:endParaRPr lang="en-US" altLang="zh-CN" sz="2400" dirty="0">
              <a:latin typeface="Times New Roman" panose="02020603050405020304" pitchFamily="18" charset="0"/>
              <a:cs typeface="Times New Roman" panose="02020603050405020304" pitchFamily="18" charset="0"/>
            </a:endParaRPr>
          </a:p>
          <a:p>
            <a:pPr marL="800100" lvl="1" indent="-342900" algn="just" eaLnBrk="1" hangingPunct="1">
              <a:buFont typeface="Wingdings" panose="05000000000000000000" pitchFamily="2" charset="2"/>
              <a:buChar char="p"/>
            </a:pPr>
            <a:r>
              <a:rPr lang="zh-CN" altLang="en-US" sz="2400" dirty="0">
                <a:latin typeface="Times New Roman" panose="02020603050405020304" pitchFamily="18" charset="0"/>
                <a:cs typeface="Times New Roman" panose="02020603050405020304" pitchFamily="18" charset="0"/>
              </a:rPr>
              <a:t>为了缓解安装和维护每个节点上相同的软件的负担，可以使用一个自动化方法实现完全自动化安装，比如</a:t>
            </a:r>
            <a:r>
              <a:rPr lang="en-US" altLang="zh-CN" sz="2400" dirty="0">
                <a:latin typeface="Times New Roman" panose="02020603050405020304" pitchFamily="18" charset="0"/>
                <a:cs typeface="Times New Roman" panose="02020603050405020304" pitchFamily="18" charset="0"/>
              </a:rPr>
              <a:t>Red Hat Linux’ </a:t>
            </a:r>
            <a:r>
              <a:rPr lang="en-US" altLang="zh-CN" sz="2400" dirty="0" err="1">
                <a:latin typeface="Times New Roman" panose="02020603050405020304" pitchFamily="18" charset="0"/>
                <a:cs typeface="Times New Roman" panose="02020603050405020304" pitchFamily="18" charset="0"/>
              </a:rPr>
              <a:t>Kickstart</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Debian</a:t>
            </a:r>
            <a:r>
              <a:rPr lang="zh-CN" altLang="en-US" sz="2400" dirty="0">
                <a:latin typeface="Times New Roman" panose="02020603050405020304" pitchFamily="18" charset="0"/>
                <a:cs typeface="Times New Roman" panose="02020603050405020304" pitchFamily="18" charset="0"/>
              </a:rPr>
              <a:t>或者</a:t>
            </a:r>
            <a:r>
              <a:rPr lang="en-US" altLang="zh-CN" sz="2400" dirty="0" err="1">
                <a:latin typeface="Times New Roman" panose="02020603050405020304" pitchFamily="18" charset="0"/>
                <a:cs typeface="Times New Roman" panose="02020603050405020304" pitchFamily="18" charset="0"/>
              </a:rPr>
              <a:t>Docker</a:t>
            </a:r>
            <a:endParaRPr lang="en-US" altLang="zh-CN" sz="2400" dirty="0">
              <a:latin typeface="Times New Roman" panose="02020603050405020304" pitchFamily="18" charset="0"/>
              <a:cs typeface="Times New Roman" panose="02020603050405020304" pitchFamily="18" charset="0"/>
            </a:endParaRPr>
          </a:p>
          <a:p>
            <a:pPr marL="800100" lvl="1" indent="-342900" algn="just" eaLnBrk="1" hangingPunct="1">
              <a:buFont typeface="Wingdings" panose="05000000000000000000" pitchFamily="2" charset="2"/>
              <a:buChar char="p"/>
            </a:pPr>
            <a:r>
              <a:rPr lang="zh-CN" altLang="en-US" sz="2400" dirty="0">
                <a:latin typeface="Times New Roman" panose="02020603050405020304" pitchFamily="18" charset="0"/>
                <a:cs typeface="Times New Roman" panose="02020603050405020304" pitchFamily="18" charset="0"/>
              </a:rPr>
              <a:t>自动化安装部署工具，会通过记录在安装过程中对于各个选项的回答来完成自动化安装过程。</a:t>
            </a:r>
            <a:endParaRPr lang="en-US" altLang="zh-CN" sz="2400" dirty="0">
              <a:latin typeface="Times New Roman" panose="02020603050405020304" pitchFamily="18" charset="0"/>
              <a:cs typeface="Times New Roman" panose="02020603050405020304" pitchFamily="18" charset="0"/>
            </a:endParaRPr>
          </a:p>
          <a:p>
            <a:pPr algn="just" eaLnBrk="1" hangingPunct="1"/>
            <a:r>
              <a:rPr lang="en-US" altLang="zh-CN"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2"/>
          <p:cNvSpPr>
            <a:spLocks noGrp="1"/>
          </p:cNvSpPr>
          <p:nvPr>
            <p:ph type="title" idx="10"/>
          </p:nvPr>
        </p:nvSpPr>
        <p:spPr>
          <a:xfrm>
            <a:off x="467544" y="0"/>
            <a:ext cx="8001000" cy="914400"/>
          </a:xfrm>
        </p:spPr>
        <p:txBody>
          <a:bodyPr/>
          <a:lstStyle/>
          <a:p>
            <a:r>
              <a:rPr lang="en-US" altLang="zh-CN" dirty="0"/>
              <a:t>2.4.6 Hadoop</a:t>
            </a:r>
            <a:r>
              <a:rPr lang="zh-CN" altLang="en-US" dirty="0"/>
              <a:t>集群基准测试</a:t>
            </a:r>
          </a:p>
        </p:txBody>
      </p:sp>
      <p:sp>
        <p:nvSpPr>
          <p:cNvPr id="45059" name="TextBox 3"/>
          <p:cNvSpPr txBox="1">
            <a:spLocks noChangeArrowheads="1"/>
          </p:cNvSpPr>
          <p:nvPr/>
        </p:nvSpPr>
        <p:spPr bwMode="auto">
          <a:xfrm>
            <a:off x="467544" y="1124744"/>
            <a:ext cx="820891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如何判断一个</a:t>
            </a: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集群是否已经正确安装？可以运行基准测试</a:t>
            </a:r>
            <a:endParaRPr lang="en-US" altLang="zh-C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自带有一些基准测试程序，被打包在测试程序</a:t>
            </a:r>
            <a:r>
              <a:rPr lang="en-US" altLang="zh-CN" sz="2400" dirty="0">
                <a:latin typeface="Times New Roman" panose="02020603050405020304" pitchFamily="18" charset="0"/>
                <a:cs typeface="Times New Roman" panose="02020603050405020304" pitchFamily="18" charset="0"/>
              </a:rPr>
              <a:t>JAR</a:t>
            </a:r>
            <a:r>
              <a:rPr lang="zh-CN" altLang="en-US" sz="2400" dirty="0">
                <a:latin typeface="Times New Roman" panose="02020603050405020304" pitchFamily="18" charset="0"/>
                <a:cs typeface="Times New Roman" panose="02020603050405020304" pitchFamily="18" charset="0"/>
              </a:rPr>
              <a:t>文件中</a:t>
            </a:r>
            <a:endParaRPr lang="en-US" altLang="zh-C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用</a:t>
            </a:r>
            <a:r>
              <a:rPr lang="en-US" altLang="zh-CN" sz="2400" dirty="0" err="1">
                <a:latin typeface="Times New Roman" panose="02020603050405020304" pitchFamily="18" charset="0"/>
                <a:cs typeface="Times New Roman" panose="02020603050405020304" pitchFamily="18" charset="0"/>
              </a:rPr>
              <a:t>TestDFSIO</a:t>
            </a:r>
            <a:r>
              <a:rPr lang="zh-CN" altLang="en-US" sz="2400" dirty="0">
                <a:latin typeface="Times New Roman" panose="02020603050405020304" pitchFamily="18" charset="0"/>
                <a:cs typeface="Times New Roman" panose="02020603050405020304" pitchFamily="18" charset="0"/>
              </a:rPr>
              <a:t>基准测试，来测试</a:t>
            </a:r>
            <a:r>
              <a:rPr lang="en-US" altLang="zh-CN" sz="2400" dirty="0">
                <a:latin typeface="Times New Roman" panose="02020603050405020304" pitchFamily="18" charset="0"/>
                <a:cs typeface="Times New Roman" panose="02020603050405020304" pitchFamily="18" charset="0"/>
              </a:rPr>
              <a:t>HDFS</a:t>
            </a:r>
            <a:r>
              <a:rPr lang="zh-CN" altLang="en-US" sz="2400" dirty="0">
                <a:latin typeface="Times New Roman" panose="02020603050405020304" pitchFamily="18" charset="0"/>
                <a:cs typeface="Times New Roman" panose="02020603050405020304" pitchFamily="18" charset="0"/>
              </a:rPr>
              <a:t>的</a:t>
            </a:r>
            <a:r>
              <a:rPr lang="en-US" altLang="zh-CN" sz="2400" dirty="0">
                <a:latin typeface="Times New Roman" panose="02020603050405020304" pitchFamily="18" charset="0"/>
                <a:cs typeface="Times New Roman" panose="02020603050405020304" pitchFamily="18" charset="0"/>
              </a:rPr>
              <a:t>IO</a:t>
            </a:r>
            <a:r>
              <a:rPr lang="zh-CN" altLang="en-US" sz="2400" dirty="0">
                <a:latin typeface="Times New Roman" panose="02020603050405020304" pitchFamily="18" charset="0"/>
                <a:cs typeface="Times New Roman" panose="02020603050405020304" pitchFamily="18" charset="0"/>
              </a:rPr>
              <a:t>性能</a:t>
            </a:r>
            <a:endParaRPr lang="en-US" altLang="zh-C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用排序测试</a:t>
            </a:r>
            <a:r>
              <a:rPr lang="en-US" altLang="zh-CN" sz="2400" dirty="0" err="1">
                <a:latin typeface="Times New Roman" panose="02020603050405020304" pitchFamily="18" charset="0"/>
                <a:cs typeface="Times New Roman" panose="02020603050405020304" pitchFamily="18" charset="0"/>
              </a:rPr>
              <a:t>MapReduce</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自带一个部分排序的程序，这个测试过程的整个数据集都会通过洗牌（</a:t>
            </a:r>
            <a:r>
              <a:rPr lang="en-US" altLang="zh-CN" sz="2400" dirty="0">
                <a:latin typeface="Times New Roman" panose="02020603050405020304" pitchFamily="18" charset="0"/>
                <a:cs typeface="Times New Roman" panose="02020603050405020304" pitchFamily="18" charset="0"/>
              </a:rPr>
              <a:t>Shuffle</a:t>
            </a:r>
            <a:r>
              <a:rPr lang="zh-CN" altLang="en-US" sz="2400" dirty="0">
                <a:latin typeface="Times New Roman" panose="02020603050405020304" pitchFamily="18" charset="0"/>
                <a:cs typeface="Times New Roman" panose="02020603050405020304" pitchFamily="18" charset="0"/>
              </a:rPr>
              <a:t>）传输至</a:t>
            </a:r>
            <a:r>
              <a:rPr lang="en-US" altLang="zh-CN" sz="2400" dirty="0">
                <a:latin typeface="Times New Roman" panose="02020603050405020304" pitchFamily="18" charset="0"/>
                <a:cs typeface="Times New Roman" panose="02020603050405020304" pitchFamily="18" charset="0"/>
              </a:rPr>
              <a:t>Reducer</a:t>
            </a:r>
            <a:r>
              <a:rPr lang="zh-CN" altLang="en-US" sz="2400" dirty="0">
                <a:latin typeface="Times New Roman" panose="02020603050405020304" pitchFamily="18" charset="0"/>
                <a:cs typeface="Times New Roman" panose="02020603050405020304" pitchFamily="18" charset="0"/>
              </a:rPr>
              <a:t>，可以充分测试</a:t>
            </a:r>
            <a:r>
              <a:rPr lang="en-US" altLang="zh-CN" sz="2400" dirty="0" err="1">
                <a:latin typeface="Times New Roman" panose="02020603050405020304" pitchFamily="18" charset="0"/>
                <a:cs typeface="Times New Roman" panose="02020603050405020304" pitchFamily="18" charset="0"/>
              </a:rPr>
              <a:t>MapReduce</a:t>
            </a:r>
            <a:r>
              <a:rPr lang="zh-CN" altLang="en-US" sz="2400" dirty="0">
                <a:latin typeface="Times New Roman" panose="02020603050405020304" pitchFamily="18" charset="0"/>
                <a:cs typeface="Times New Roman" panose="02020603050405020304" pitchFamily="18" charset="0"/>
              </a:rPr>
              <a:t>的性能</a:t>
            </a:r>
            <a:endParaRPr lang="en-US" altLang="zh-C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n"/>
            </a:pP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2"/>
          <p:cNvSpPr>
            <a:spLocks noGrp="1"/>
          </p:cNvSpPr>
          <p:nvPr>
            <p:ph type="title" idx="10"/>
          </p:nvPr>
        </p:nvSpPr>
        <p:spPr>
          <a:xfrm>
            <a:off x="466578" y="0"/>
            <a:ext cx="8001000" cy="914400"/>
          </a:xfrm>
        </p:spPr>
        <p:txBody>
          <a:bodyPr/>
          <a:lstStyle/>
          <a:p>
            <a:r>
              <a:rPr lang="en-US" altLang="zh-CN" dirty="0"/>
              <a:t>2.4.7 </a:t>
            </a:r>
            <a:r>
              <a:rPr lang="zh-CN" altLang="en-US" dirty="0"/>
              <a:t>在云计算环境中使用</a:t>
            </a:r>
            <a:r>
              <a:rPr lang="en-US" altLang="zh-CN" dirty="0"/>
              <a:t>Hadoop</a:t>
            </a:r>
            <a:endParaRPr lang="zh-CN" altLang="en-US" dirty="0"/>
          </a:p>
        </p:txBody>
      </p:sp>
      <p:sp>
        <p:nvSpPr>
          <p:cNvPr id="46083" name="TextBox 3"/>
          <p:cNvSpPr txBox="1">
            <a:spLocks noChangeArrowheads="1"/>
          </p:cNvSpPr>
          <p:nvPr/>
        </p:nvSpPr>
        <p:spPr bwMode="auto">
          <a:xfrm>
            <a:off x="466578" y="1124744"/>
            <a:ext cx="82296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不仅可以运行在企业内部的集群中，也可以运行在云计算环境中</a:t>
            </a:r>
            <a:endParaRPr lang="en-US" altLang="zh-C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可以在</a:t>
            </a:r>
            <a:r>
              <a:rPr lang="en-US" altLang="zh-CN" sz="2400" dirty="0">
                <a:latin typeface="Times New Roman" panose="02020603050405020304" pitchFamily="18" charset="0"/>
                <a:cs typeface="Times New Roman" panose="02020603050405020304" pitchFamily="18" charset="0"/>
              </a:rPr>
              <a:t>Amazon EC2</a:t>
            </a:r>
            <a:r>
              <a:rPr lang="zh-CN" altLang="en-US" sz="2400" dirty="0">
                <a:latin typeface="Times New Roman" panose="02020603050405020304" pitchFamily="18" charset="0"/>
                <a:cs typeface="Times New Roman" panose="02020603050405020304" pitchFamily="18" charset="0"/>
              </a:rPr>
              <a:t>中运行</a:t>
            </a: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EC2</a:t>
            </a:r>
            <a:r>
              <a:rPr lang="zh-CN" altLang="en-US" sz="2400" dirty="0">
                <a:latin typeface="Times New Roman" panose="02020603050405020304" pitchFamily="18" charset="0"/>
                <a:cs typeface="Times New Roman" panose="02020603050405020304" pitchFamily="18" charset="0"/>
              </a:rPr>
              <a:t>是一个计算服务，允许客户租用计算机（实例），来运行自己的应用。客户可以按需运行或终止实例，并且按照实际使用情况来付费</a:t>
            </a:r>
            <a:endParaRPr lang="en-US" altLang="zh-C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自带有一套脚本，用于在</a:t>
            </a:r>
            <a:r>
              <a:rPr lang="en-US" altLang="zh-CN" sz="2400" dirty="0">
                <a:latin typeface="Times New Roman" panose="02020603050405020304" pitchFamily="18" charset="0"/>
                <a:cs typeface="Times New Roman" panose="02020603050405020304" pitchFamily="18" charset="0"/>
              </a:rPr>
              <a:t>EC2</a:t>
            </a:r>
            <a:r>
              <a:rPr lang="zh-CN" altLang="en-US" sz="2400" dirty="0">
                <a:latin typeface="Times New Roman" panose="02020603050405020304" pitchFamily="18" charset="0"/>
                <a:cs typeface="Times New Roman" panose="02020603050405020304" pitchFamily="18" charset="0"/>
              </a:rPr>
              <a:t>上面运行</a:t>
            </a:r>
            <a:r>
              <a:rPr lang="en-US" altLang="zh-CN" sz="2400" dirty="0">
                <a:latin typeface="Times New Roman" panose="02020603050405020304" pitchFamily="18" charset="0"/>
                <a:cs typeface="Times New Roman" panose="02020603050405020304" pitchFamily="18" charset="0"/>
              </a:rPr>
              <a:t>Hadoop</a:t>
            </a:r>
          </a:p>
          <a:p>
            <a:pPr marL="342900" indent="-34290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在</a:t>
            </a:r>
            <a:r>
              <a:rPr lang="en-US" altLang="zh-CN" sz="2400" dirty="0">
                <a:latin typeface="Times New Roman" panose="02020603050405020304" pitchFamily="18" charset="0"/>
                <a:cs typeface="Times New Roman" panose="02020603050405020304" pitchFamily="18" charset="0"/>
              </a:rPr>
              <a:t>EC2</a:t>
            </a:r>
            <a:r>
              <a:rPr lang="zh-CN" altLang="en-US" sz="2400" dirty="0">
                <a:latin typeface="Times New Roman" panose="02020603050405020304" pitchFamily="18" charset="0"/>
                <a:cs typeface="Times New Roman" panose="02020603050405020304" pitchFamily="18" charset="0"/>
              </a:rPr>
              <a:t>上运行</a:t>
            </a: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尤其适用于一些工作流。例如，在</a:t>
            </a:r>
            <a:r>
              <a:rPr lang="en-US" altLang="zh-CN" sz="2400" dirty="0">
                <a:latin typeface="Times New Roman" panose="02020603050405020304" pitchFamily="18" charset="0"/>
                <a:cs typeface="Times New Roman" panose="02020603050405020304" pitchFamily="18" charset="0"/>
              </a:rPr>
              <a:t>Amazon S3</a:t>
            </a:r>
            <a:r>
              <a:rPr lang="zh-CN" altLang="en-US" sz="2400" dirty="0">
                <a:latin typeface="Times New Roman" panose="02020603050405020304" pitchFamily="18" charset="0"/>
                <a:cs typeface="Times New Roman" panose="02020603050405020304" pitchFamily="18" charset="0"/>
              </a:rPr>
              <a:t>中存储数据，在</a:t>
            </a:r>
            <a:r>
              <a:rPr lang="en-US" altLang="zh-CN" sz="2400" dirty="0">
                <a:latin typeface="Times New Roman" panose="02020603050405020304" pitchFamily="18" charset="0"/>
                <a:cs typeface="Times New Roman" panose="02020603050405020304" pitchFamily="18" charset="0"/>
              </a:rPr>
              <a:t>EC2</a:t>
            </a:r>
            <a:r>
              <a:rPr lang="zh-CN" altLang="en-US" sz="2400" dirty="0">
                <a:latin typeface="Times New Roman" panose="02020603050405020304" pitchFamily="18" charset="0"/>
                <a:cs typeface="Times New Roman" panose="02020603050405020304" pitchFamily="18" charset="0"/>
              </a:rPr>
              <a:t>上运行集群，在集群中运行</a:t>
            </a:r>
            <a:r>
              <a:rPr lang="en-US" altLang="zh-CN" sz="2400" dirty="0" err="1">
                <a:latin typeface="Times New Roman" panose="02020603050405020304" pitchFamily="18" charset="0"/>
                <a:cs typeface="Times New Roman" panose="02020603050405020304" pitchFamily="18" charset="0"/>
              </a:rPr>
              <a:t>MapReduce</a:t>
            </a:r>
            <a:r>
              <a:rPr lang="zh-CN" altLang="en-US" sz="2400" dirty="0">
                <a:latin typeface="Times New Roman" panose="02020603050405020304" pitchFamily="18" charset="0"/>
                <a:cs typeface="Times New Roman" panose="02020603050405020304" pitchFamily="18" charset="0"/>
              </a:rPr>
              <a:t>作业，读取存储在</a:t>
            </a:r>
            <a:r>
              <a:rPr lang="en-US" altLang="zh-CN" sz="2400" dirty="0">
                <a:latin typeface="Times New Roman" panose="02020603050405020304" pitchFamily="18" charset="0"/>
                <a:cs typeface="Times New Roman" panose="02020603050405020304" pitchFamily="18" charset="0"/>
              </a:rPr>
              <a:t>S3</a:t>
            </a:r>
            <a:r>
              <a:rPr lang="zh-CN" altLang="en-US" sz="2400" dirty="0">
                <a:latin typeface="Times New Roman" panose="02020603050405020304" pitchFamily="18" charset="0"/>
                <a:cs typeface="Times New Roman" panose="02020603050405020304" pitchFamily="18" charset="0"/>
              </a:rPr>
              <a:t>中的数据，最后，在关闭集群之前将输出写回</a:t>
            </a:r>
            <a:r>
              <a:rPr lang="en-US" altLang="zh-CN" sz="2400" dirty="0">
                <a:latin typeface="Times New Roman" panose="02020603050405020304" pitchFamily="18" charset="0"/>
                <a:cs typeface="Times New Roman" panose="02020603050405020304" pitchFamily="18" charset="0"/>
              </a:rPr>
              <a:t>S3</a:t>
            </a:r>
            <a:r>
              <a:rPr lang="zh-CN" altLang="en-US" sz="2400" dirty="0">
                <a:latin typeface="Times New Roman" panose="02020603050405020304" pitchFamily="18" charset="0"/>
                <a:cs typeface="Times New Roman" panose="02020603050405020304" pitchFamily="18" charset="0"/>
              </a:rPr>
              <a:t>中；如果长期使用集群，复制</a:t>
            </a:r>
            <a:r>
              <a:rPr lang="en-US" altLang="zh-CN" sz="2400" dirty="0">
                <a:latin typeface="Times New Roman" panose="02020603050405020304" pitchFamily="18" charset="0"/>
                <a:cs typeface="Times New Roman" panose="02020603050405020304" pitchFamily="18" charset="0"/>
              </a:rPr>
              <a:t>S3</a:t>
            </a:r>
            <a:r>
              <a:rPr lang="zh-CN" altLang="en-US" sz="2400" dirty="0">
                <a:latin typeface="Times New Roman" panose="02020603050405020304" pitchFamily="18" charset="0"/>
                <a:cs typeface="Times New Roman" panose="02020603050405020304" pitchFamily="18" charset="0"/>
              </a:rPr>
              <a:t>数据到运行在</a:t>
            </a:r>
            <a:r>
              <a:rPr lang="en-US" altLang="zh-CN" sz="2400" dirty="0">
                <a:latin typeface="Times New Roman" panose="02020603050405020304" pitchFamily="18" charset="0"/>
                <a:cs typeface="Times New Roman" panose="02020603050405020304" pitchFamily="18" charset="0"/>
              </a:rPr>
              <a:t>EC2</a:t>
            </a:r>
            <a:r>
              <a:rPr lang="zh-CN" altLang="en-US" sz="2400" dirty="0">
                <a:latin typeface="Times New Roman" panose="02020603050405020304" pitchFamily="18" charset="0"/>
                <a:cs typeface="Times New Roman" panose="02020603050405020304" pitchFamily="18" charset="0"/>
              </a:rPr>
              <a:t>上的</a:t>
            </a:r>
            <a:r>
              <a:rPr lang="en-US" altLang="zh-CN" sz="2400" dirty="0">
                <a:latin typeface="Times New Roman" panose="02020603050405020304" pitchFamily="18" charset="0"/>
                <a:cs typeface="Times New Roman" panose="02020603050405020304" pitchFamily="18" charset="0"/>
              </a:rPr>
              <a:t>HDFS</a:t>
            </a:r>
            <a:r>
              <a:rPr lang="zh-CN" altLang="en-US" sz="2400" dirty="0">
                <a:latin typeface="Times New Roman" panose="02020603050405020304" pitchFamily="18" charset="0"/>
                <a:cs typeface="Times New Roman" panose="02020603050405020304" pitchFamily="18" charset="0"/>
              </a:rPr>
              <a:t>中，则可以使得数据处理更加高效，因为，</a:t>
            </a:r>
            <a:r>
              <a:rPr lang="en-US" altLang="zh-CN" sz="2400" dirty="0">
                <a:latin typeface="Times New Roman" panose="02020603050405020304" pitchFamily="18" charset="0"/>
                <a:cs typeface="Times New Roman" panose="02020603050405020304" pitchFamily="18" charset="0"/>
              </a:rPr>
              <a:t>HDFS</a:t>
            </a:r>
            <a:r>
              <a:rPr lang="zh-CN" altLang="en-US" sz="2400" dirty="0">
                <a:latin typeface="Times New Roman" panose="02020603050405020304" pitchFamily="18" charset="0"/>
                <a:cs typeface="Times New Roman" panose="02020603050405020304" pitchFamily="18" charset="0"/>
              </a:rPr>
              <a:t>可以充分利用数据的位置，</a:t>
            </a:r>
            <a:r>
              <a:rPr lang="en-US" altLang="zh-CN" sz="2400" dirty="0">
                <a:latin typeface="Times New Roman" panose="02020603050405020304" pitchFamily="18" charset="0"/>
                <a:cs typeface="Times New Roman" panose="02020603050405020304" pitchFamily="18" charset="0"/>
              </a:rPr>
              <a:t>S3</a:t>
            </a:r>
            <a:r>
              <a:rPr lang="zh-CN" altLang="en-US" sz="2400" dirty="0">
                <a:latin typeface="Times New Roman" panose="02020603050405020304" pitchFamily="18" charset="0"/>
                <a:cs typeface="Times New Roman" panose="02020603050405020304" pitchFamily="18" charset="0"/>
              </a:rPr>
              <a:t>则做不到，因为，</a:t>
            </a:r>
            <a:r>
              <a:rPr lang="en-US" altLang="zh-CN" sz="2400" dirty="0">
                <a:latin typeface="Times New Roman" panose="02020603050405020304" pitchFamily="18" charset="0"/>
                <a:cs typeface="Times New Roman" panose="02020603050405020304" pitchFamily="18" charset="0"/>
              </a:rPr>
              <a:t>S3</a:t>
            </a:r>
            <a:r>
              <a:rPr lang="zh-CN" altLang="en-US" sz="2400" dirty="0">
                <a:latin typeface="Times New Roman" panose="02020603050405020304" pitchFamily="18" charset="0"/>
                <a:cs typeface="Times New Roman" panose="02020603050405020304" pitchFamily="18" charset="0"/>
              </a:rPr>
              <a:t>与</a:t>
            </a:r>
            <a:r>
              <a:rPr lang="en-US" altLang="zh-CN" sz="2400" dirty="0">
                <a:latin typeface="Times New Roman" panose="02020603050405020304" pitchFamily="18" charset="0"/>
                <a:cs typeface="Times New Roman" panose="02020603050405020304" pitchFamily="18" charset="0"/>
              </a:rPr>
              <a:t>EC2</a:t>
            </a:r>
            <a:r>
              <a:rPr lang="zh-CN" altLang="en-US" sz="2400" dirty="0">
                <a:latin typeface="Times New Roman" panose="02020603050405020304" pitchFamily="18" charset="0"/>
                <a:cs typeface="Times New Roman" panose="02020603050405020304" pitchFamily="18" charset="0"/>
              </a:rPr>
              <a:t>的存储不在同一个节点上</a:t>
            </a: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a:t>本章小结</a:t>
            </a:r>
          </a:p>
        </p:txBody>
      </p:sp>
      <p:sp>
        <p:nvSpPr>
          <p:cNvPr id="47107" name="Rectangle 3"/>
          <p:cNvSpPr>
            <a:spLocks noGrp="1" noChangeArrowheads="1"/>
          </p:cNvSpPr>
          <p:nvPr>
            <p:ph type="body" idx="1"/>
          </p:nvPr>
        </p:nvSpPr>
        <p:spPr>
          <a:xfrm>
            <a:off x="457200" y="1124744"/>
            <a:ext cx="8229600" cy="4678451"/>
          </a:xfrm>
        </p:spPr>
        <p:txBody>
          <a:bodyPr/>
          <a:lstStyle/>
          <a:p>
            <a:pPr algn="just">
              <a:lnSpc>
                <a:spcPct val="80000"/>
              </a:lnSpc>
              <a:buFont typeface="Wingdings" panose="05000000000000000000" pitchFamily="2" charset="2"/>
              <a:buChar char="n"/>
            </a:pPr>
            <a:r>
              <a:rPr lang="en-US" altLang="zh-CN" sz="2400" dirty="0"/>
              <a:t>Hadoop</a:t>
            </a:r>
            <a:r>
              <a:rPr lang="zh-CN" altLang="en-US" sz="2400" dirty="0"/>
              <a:t>被视为事实上的大数据处理标准，本章介绍了</a:t>
            </a:r>
            <a:r>
              <a:rPr lang="en-US" altLang="zh-CN" sz="2400" dirty="0"/>
              <a:t>Hadoop</a:t>
            </a:r>
            <a:r>
              <a:rPr lang="zh-CN" altLang="en-US" sz="2400" dirty="0"/>
              <a:t>的发展历程，并阐述了</a:t>
            </a:r>
            <a:r>
              <a:rPr lang="en-US" altLang="zh-CN" sz="2400" dirty="0"/>
              <a:t>Hadoop</a:t>
            </a:r>
            <a:r>
              <a:rPr lang="zh-CN" altLang="en-US" sz="2400" dirty="0"/>
              <a:t>的高可靠性、高效性、高可扩展性、高容错性、成本低、运行在</a:t>
            </a:r>
            <a:r>
              <a:rPr lang="en-US" altLang="zh-CN" sz="2400" dirty="0"/>
              <a:t>Linux</a:t>
            </a:r>
            <a:r>
              <a:rPr lang="zh-CN" altLang="en-US" sz="2400" dirty="0"/>
              <a:t>平台上、支持多种编程语言等特性</a:t>
            </a:r>
          </a:p>
          <a:p>
            <a:pPr algn="just">
              <a:lnSpc>
                <a:spcPct val="80000"/>
              </a:lnSpc>
              <a:buFont typeface="Wingdings" panose="05000000000000000000" pitchFamily="2" charset="2"/>
              <a:buChar char="n"/>
            </a:pPr>
            <a:r>
              <a:rPr lang="en-US" altLang="zh-CN" sz="2400" dirty="0"/>
              <a:t>Hadoop</a:t>
            </a:r>
            <a:r>
              <a:rPr lang="zh-CN" altLang="en-US" sz="2400" dirty="0"/>
              <a:t>目前已经在各个领域得到了广泛的应用，雅虎、</a:t>
            </a:r>
            <a:r>
              <a:rPr lang="en-US" altLang="zh-CN" sz="2400" dirty="0"/>
              <a:t>Facebook</a:t>
            </a:r>
            <a:r>
              <a:rPr lang="zh-CN" altLang="en-US" sz="2400" dirty="0"/>
              <a:t>、百度、淘宝、网易等公司都建立了自己的</a:t>
            </a:r>
            <a:r>
              <a:rPr lang="en-US" altLang="zh-CN" sz="2400" dirty="0"/>
              <a:t>Hadoop</a:t>
            </a:r>
            <a:r>
              <a:rPr lang="zh-CN" altLang="en-US" sz="2400" dirty="0"/>
              <a:t>集群</a:t>
            </a:r>
          </a:p>
          <a:p>
            <a:pPr algn="just">
              <a:lnSpc>
                <a:spcPct val="80000"/>
              </a:lnSpc>
              <a:buFont typeface="Wingdings" panose="05000000000000000000" pitchFamily="2" charset="2"/>
              <a:buChar char="n"/>
            </a:pPr>
            <a:r>
              <a:rPr lang="zh-CN" altLang="en-US" sz="2400" dirty="0"/>
              <a:t>经过多年发展，</a:t>
            </a:r>
            <a:r>
              <a:rPr lang="en-US" altLang="zh-CN" sz="2400" dirty="0"/>
              <a:t>Hadoop</a:t>
            </a:r>
            <a:r>
              <a:rPr lang="zh-CN" altLang="en-US" sz="2400" dirty="0"/>
              <a:t>项目已经变得非常成熟和完善，包括</a:t>
            </a:r>
            <a:r>
              <a:rPr lang="en-US" altLang="zh-CN" sz="2400" dirty="0"/>
              <a:t>Common</a:t>
            </a:r>
            <a:r>
              <a:rPr lang="zh-CN" altLang="en-US" sz="2400" dirty="0"/>
              <a:t>、</a:t>
            </a:r>
            <a:r>
              <a:rPr lang="en-US" altLang="zh-CN" sz="2400" dirty="0"/>
              <a:t>Avro</a:t>
            </a:r>
            <a:r>
              <a:rPr lang="zh-CN" altLang="en-US" sz="2400" dirty="0"/>
              <a:t>、</a:t>
            </a:r>
            <a:r>
              <a:rPr lang="en-US" altLang="zh-CN" sz="2400" dirty="0"/>
              <a:t>Zookeeper</a:t>
            </a:r>
            <a:r>
              <a:rPr lang="zh-CN" altLang="en-US" sz="2400" dirty="0"/>
              <a:t>、</a:t>
            </a:r>
            <a:r>
              <a:rPr lang="en-US" altLang="zh-CN" sz="2400" dirty="0"/>
              <a:t>HDFS</a:t>
            </a:r>
            <a:r>
              <a:rPr lang="zh-CN" altLang="en-US" sz="2400" dirty="0"/>
              <a:t>、</a:t>
            </a:r>
            <a:r>
              <a:rPr lang="en-US" altLang="zh-CN" sz="2400" dirty="0" err="1"/>
              <a:t>MapReduce</a:t>
            </a:r>
            <a:r>
              <a:rPr lang="zh-CN" altLang="en-US" sz="2400" dirty="0"/>
              <a:t>、</a:t>
            </a:r>
            <a:r>
              <a:rPr lang="en-US" altLang="zh-CN" sz="2400" dirty="0" err="1"/>
              <a:t>HBase</a:t>
            </a:r>
            <a:r>
              <a:rPr lang="zh-CN" altLang="en-US" sz="2400" dirty="0"/>
              <a:t>、</a:t>
            </a:r>
            <a:r>
              <a:rPr lang="en-US" altLang="zh-CN" sz="2400" dirty="0"/>
              <a:t>Hive</a:t>
            </a:r>
            <a:r>
              <a:rPr lang="zh-CN" altLang="en-US" sz="2400" dirty="0"/>
              <a:t>、</a:t>
            </a:r>
            <a:r>
              <a:rPr lang="en-US" altLang="zh-CN" sz="2400" dirty="0" err="1"/>
              <a:t>Chukwa</a:t>
            </a:r>
            <a:r>
              <a:rPr lang="zh-CN" altLang="en-US" sz="2400" dirty="0"/>
              <a:t>、</a:t>
            </a:r>
            <a:r>
              <a:rPr lang="en-US" altLang="zh-CN" sz="2400" dirty="0"/>
              <a:t>Pig</a:t>
            </a:r>
            <a:r>
              <a:rPr lang="zh-CN" altLang="en-US" sz="2400" dirty="0"/>
              <a:t>等子项目，其中，</a:t>
            </a:r>
            <a:r>
              <a:rPr lang="en-US" altLang="zh-CN" sz="2400" dirty="0"/>
              <a:t>HDFS</a:t>
            </a:r>
            <a:r>
              <a:rPr lang="zh-CN" altLang="en-US" sz="2400" dirty="0"/>
              <a:t>和</a:t>
            </a:r>
            <a:r>
              <a:rPr lang="en-US" altLang="zh-CN" sz="2400" dirty="0" err="1"/>
              <a:t>MapReduce</a:t>
            </a:r>
            <a:r>
              <a:rPr lang="zh-CN" altLang="en-US" sz="2400" dirty="0"/>
              <a:t>是</a:t>
            </a:r>
            <a:r>
              <a:rPr lang="en-US" altLang="zh-CN" sz="2400" dirty="0"/>
              <a:t>Hadoop</a:t>
            </a:r>
            <a:r>
              <a:rPr lang="zh-CN" altLang="en-US" sz="2400" dirty="0"/>
              <a:t>的两大核心组件</a:t>
            </a:r>
          </a:p>
          <a:p>
            <a:pPr algn="just">
              <a:lnSpc>
                <a:spcPct val="80000"/>
              </a:lnSpc>
              <a:buFont typeface="Wingdings" panose="05000000000000000000" pitchFamily="2" charset="2"/>
              <a:buChar char="n"/>
            </a:pPr>
            <a:r>
              <a:rPr lang="zh-CN" altLang="en-US" sz="2400" dirty="0"/>
              <a:t>本章最后介绍了如何在</a:t>
            </a:r>
            <a:r>
              <a:rPr lang="en-US" altLang="zh-CN" sz="2400" dirty="0"/>
              <a:t>Linux</a:t>
            </a:r>
            <a:r>
              <a:rPr lang="zh-CN" altLang="en-US" sz="2400" dirty="0"/>
              <a:t>系统下完成</a:t>
            </a:r>
            <a:r>
              <a:rPr lang="en-US" altLang="zh-CN" sz="2400" dirty="0"/>
              <a:t>Hadoop</a:t>
            </a:r>
            <a:r>
              <a:rPr lang="zh-CN" altLang="en-US" sz="2400" dirty="0"/>
              <a:t>的安装和配置，这个部分是后续章节实践环节的基础</a:t>
            </a:r>
          </a:p>
          <a:p>
            <a:pPr algn="just">
              <a:lnSpc>
                <a:spcPct val="80000"/>
              </a:lnSpc>
              <a:buFont typeface="Wingdings" panose="05000000000000000000" pitchFamily="2" charset="2"/>
              <a:buChar char="n"/>
            </a:pPr>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dirty="0"/>
              <a:t>2.1 </a:t>
            </a:r>
            <a:r>
              <a:rPr lang="zh-CN" altLang="en-US" dirty="0"/>
              <a:t>概述</a:t>
            </a:r>
          </a:p>
        </p:txBody>
      </p:sp>
      <p:sp>
        <p:nvSpPr>
          <p:cNvPr id="5123" name="Rectangle 3"/>
          <p:cNvSpPr>
            <a:spLocks noGrp="1" noChangeArrowheads="1"/>
          </p:cNvSpPr>
          <p:nvPr>
            <p:ph type="body" idx="1"/>
          </p:nvPr>
        </p:nvSpPr>
        <p:spPr>
          <a:xfrm>
            <a:off x="463746" y="1124744"/>
            <a:ext cx="8229600" cy="4678451"/>
          </a:xfrm>
        </p:spPr>
        <p:txBody>
          <a:bodyPr/>
          <a:lstStyle/>
          <a:p>
            <a:pPr>
              <a:buFont typeface="Wingdings" panose="05000000000000000000" pitchFamily="2" charset="2"/>
              <a:buChar char="n"/>
            </a:pPr>
            <a:r>
              <a:rPr lang="en-US" altLang="zh-CN" sz="2400" dirty="0"/>
              <a:t>2.1.1 Hadoop</a:t>
            </a:r>
            <a:r>
              <a:rPr lang="zh-CN" altLang="en-US" sz="2400" dirty="0"/>
              <a:t>简介</a:t>
            </a:r>
          </a:p>
          <a:p>
            <a:pPr>
              <a:buFont typeface="Wingdings" panose="05000000000000000000" pitchFamily="2" charset="2"/>
              <a:buChar char="n"/>
            </a:pPr>
            <a:r>
              <a:rPr lang="en-US" altLang="zh-CN" sz="2400" dirty="0"/>
              <a:t>2.1.2 Hadoop</a:t>
            </a:r>
            <a:r>
              <a:rPr lang="zh-CN" altLang="en-US" sz="2400" dirty="0"/>
              <a:t>发展简史</a:t>
            </a:r>
          </a:p>
          <a:p>
            <a:pPr>
              <a:buFont typeface="Wingdings" panose="05000000000000000000" pitchFamily="2" charset="2"/>
              <a:buChar char="n"/>
            </a:pPr>
            <a:r>
              <a:rPr lang="en-US" altLang="zh-CN" sz="2400" dirty="0"/>
              <a:t>2.1.3 Hadoop</a:t>
            </a:r>
            <a:r>
              <a:rPr lang="zh-CN" altLang="en-US" sz="2400" dirty="0"/>
              <a:t>的特性</a:t>
            </a:r>
          </a:p>
          <a:p>
            <a:pPr>
              <a:buFont typeface="Wingdings" panose="05000000000000000000" pitchFamily="2" charset="2"/>
              <a:buChar char="n"/>
            </a:pPr>
            <a:r>
              <a:rPr lang="en-US" altLang="zh-CN" sz="2400" dirty="0"/>
              <a:t>2.1.4 Hadoop</a:t>
            </a:r>
            <a:r>
              <a:rPr lang="zh-CN" altLang="en-US" sz="2400" dirty="0"/>
              <a:t>的应用现状</a:t>
            </a:r>
            <a:endParaRPr lang="en-US" altLang="zh-CN" sz="2400" dirty="0"/>
          </a:p>
          <a:p>
            <a:pPr>
              <a:buFont typeface="Wingdings" panose="05000000000000000000" pitchFamily="2" charset="2"/>
              <a:buChar char="n"/>
            </a:pPr>
            <a:r>
              <a:rPr lang="en-US" altLang="zh-CN" sz="2400" dirty="0"/>
              <a:t>2.1.5 Hadoop</a:t>
            </a:r>
            <a:r>
              <a:rPr lang="zh-CN" altLang="en-US" sz="2400" dirty="0"/>
              <a:t>的各种版本</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0" y="1719064"/>
            <a:ext cx="9144000" cy="2286000"/>
          </a:xfrm>
          <a:prstGeom prst="ellipse">
            <a:avLst/>
          </a:prstGeom>
          <a:ln>
            <a:noFill/>
          </a:ln>
          <a:effectLst>
            <a:softEdge rad="112500"/>
          </a:effectLst>
        </p:spPr>
      </p:pic>
      <p:sp>
        <p:nvSpPr>
          <p:cNvPr id="3" name="矩形 2"/>
          <p:cNvSpPr/>
          <p:nvPr/>
        </p:nvSpPr>
        <p:spPr>
          <a:xfrm>
            <a:off x="38685" y="1098000"/>
            <a:ext cx="9144000" cy="5760000"/>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826686" y="2409527"/>
            <a:ext cx="1838965"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zh-CN" sz="54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Q/A?</a:t>
            </a:r>
            <a:endParaRPr lang="zh-CN" alt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矩形 3"/>
          <p:cNvSpPr/>
          <p:nvPr/>
        </p:nvSpPr>
        <p:spPr>
          <a:xfrm>
            <a:off x="2670764" y="-14514"/>
            <a:ext cx="6516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280" y="4887529"/>
            <a:ext cx="2240203" cy="15841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idx="10"/>
          </p:nvPr>
        </p:nvSpPr>
        <p:spPr>
          <a:xfrm>
            <a:off x="467544" y="0"/>
            <a:ext cx="8001000" cy="914400"/>
          </a:xfrm>
        </p:spPr>
        <p:txBody>
          <a:bodyPr/>
          <a:lstStyle/>
          <a:p>
            <a:r>
              <a:rPr lang="en-US" altLang="zh-CN" dirty="0"/>
              <a:t>2.1.1 Hadoop</a:t>
            </a:r>
            <a:r>
              <a:rPr lang="zh-CN" altLang="en-US" dirty="0"/>
              <a:t>简介</a:t>
            </a:r>
          </a:p>
        </p:txBody>
      </p:sp>
      <p:sp>
        <p:nvSpPr>
          <p:cNvPr id="6147" name="TextBox 4"/>
          <p:cNvSpPr txBox="1">
            <a:spLocks noChangeArrowheads="1"/>
          </p:cNvSpPr>
          <p:nvPr/>
        </p:nvSpPr>
        <p:spPr bwMode="auto">
          <a:xfrm>
            <a:off x="478238" y="1196752"/>
            <a:ext cx="8198218"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buFont typeface="Wingdings" panose="05000000000000000000" pitchFamily="2" charset="2"/>
              <a:buChar char="n"/>
            </a:pPr>
            <a:r>
              <a:rPr lang="en-US" altLang="zh-CN" sz="2400" dirty="0"/>
              <a:t>Hadoop</a:t>
            </a:r>
            <a:r>
              <a:rPr lang="zh-CN" altLang="zh-CN" sz="2400" dirty="0"/>
              <a:t>是</a:t>
            </a:r>
            <a:r>
              <a:rPr lang="en-US" altLang="zh-CN" sz="2400" dirty="0"/>
              <a:t>Apache</a:t>
            </a:r>
            <a:r>
              <a:rPr lang="zh-CN" altLang="zh-CN" sz="2400" dirty="0"/>
              <a:t>软件基金会旗下的一个开源分布式计算平台，为用户提供了系统底层细节透明的分布式基础架构</a:t>
            </a:r>
            <a:endParaRPr lang="zh-CN" altLang="en-US" sz="2400" dirty="0"/>
          </a:p>
          <a:p>
            <a:pPr marL="342900" indent="-342900" algn="just" eaLnBrk="1" hangingPunct="1">
              <a:buFont typeface="Wingdings" panose="05000000000000000000" pitchFamily="2" charset="2"/>
              <a:buChar char="n"/>
            </a:pPr>
            <a:r>
              <a:rPr lang="en-US" altLang="zh-CN" sz="2400" dirty="0"/>
              <a:t>Hadoop</a:t>
            </a:r>
            <a:r>
              <a:rPr lang="zh-CN" altLang="zh-CN" sz="2400" dirty="0"/>
              <a:t>是基于</a:t>
            </a:r>
            <a:r>
              <a:rPr lang="en-US" altLang="zh-CN" sz="2400" dirty="0"/>
              <a:t>Java</a:t>
            </a:r>
            <a:r>
              <a:rPr lang="zh-CN" altLang="zh-CN" sz="2400" dirty="0"/>
              <a:t>语言开发的，具有很好的跨平台特性，并且可以部署在廉价的计算机集群中</a:t>
            </a:r>
            <a:endParaRPr lang="zh-CN" altLang="en-US" sz="2400" dirty="0"/>
          </a:p>
          <a:p>
            <a:pPr marL="342900" indent="-342900" algn="just" eaLnBrk="1" hangingPunct="1">
              <a:buFont typeface="Wingdings" panose="05000000000000000000" pitchFamily="2" charset="2"/>
              <a:buChar char="n"/>
            </a:pPr>
            <a:r>
              <a:rPr lang="en-US" altLang="zh-CN" sz="2400" dirty="0"/>
              <a:t>Hadoop</a:t>
            </a:r>
            <a:r>
              <a:rPr lang="zh-CN" altLang="zh-CN" sz="2400" dirty="0"/>
              <a:t>的核心是分布式文件系统</a:t>
            </a:r>
            <a:r>
              <a:rPr lang="en-US" altLang="zh-CN" sz="2400" dirty="0"/>
              <a:t>HDFS</a:t>
            </a:r>
            <a:r>
              <a:rPr lang="zh-CN" altLang="zh-CN" sz="2400" dirty="0"/>
              <a:t>（</a:t>
            </a:r>
            <a:r>
              <a:rPr lang="en-US" altLang="zh-CN" sz="2400" dirty="0"/>
              <a:t>Hadoop Distributed File System</a:t>
            </a:r>
            <a:r>
              <a:rPr lang="zh-CN" altLang="zh-CN" sz="2400" dirty="0"/>
              <a:t>）和</a:t>
            </a:r>
            <a:r>
              <a:rPr lang="en-US" altLang="zh-CN" sz="2400" dirty="0" err="1"/>
              <a:t>MapReduce</a:t>
            </a:r>
            <a:endParaRPr lang="zh-CN" altLang="zh-CN" sz="2400" dirty="0"/>
          </a:p>
          <a:p>
            <a:pPr marL="342900" indent="-342900" algn="just" eaLnBrk="1" hangingPunct="1">
              <a:buFont typeface="Wingdings" panose="05000000000000000000" pitchFamily="2" charset="2"/>
              <a:buChar char="n"/>
            </a:pPr>
            <a:r>
              <a:rPr lang="en-US" altLang="zh-CN" sz="2400" dirty="0"/>
              <a:t>Hadoop</a:t>
            </a:r>
            <a:r>
              <a:rPr lang="zh-CN" altLang="zh-CN" sz="2400" dirty="0"/>
              <a:t>被公认为行业大数据标准开源软件，在分布式环境下提供了海量数据的处理能力</a:t>
            </a:r>
            <a:endParaRPr lang="zh-CN" altLang="en-US" sz="2400" dirty="0"/>
          </a:p>
          <a:p>
            <a:pPr marL="342900" indent="-342900" algn="just" eaLnBrk="1" hangingPunct="1">
              <a:buFont typeface="Wingdings" panose="05000000000000000000" pitchFamily="2" charset="2"/>
              <a:buChar char="n"/>
            </a:pPr>
            <a:r>
              <a:rPr lang="zh-CN" altLang="zh-CN" sz="2400" dirty="0"/>
              <a:t>几乎所有主流厂商都围绕</a:t>
            </a:r>
            <a:r>
              <a:rPr lang="en-US" altLang="zh-CN" sz="2400" dirty="0"/>
              <a:t>Hadoop</a:t>
            </a:r>
            <a:r>
              <a:rPr lang="zh-CN" altLang="zh-CN" sz="2400" dirty="0"/>
              <a:t>提供开发工具、开源软件、商业化工具和技术服务，如谷歌、雅虎、微软、思科、淘宝等，都支持</a:t>
            </a:r>
            <a:r>
              <a:rPr lang="en-US" altLang="zh-CN" sz="2400" dirty="0"/>
              <a:t>Hadoop</a:t>
            </a:r>
            <a:endParaRPr lang="zh-CN" altLang="zh-C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2"/>
          <p:cNvSpPr>
            <a:spLocks noGrp="1"/>
          </p:cNvSpPr>
          <p:nvPr>
            <p:ph type="title" idx="10"/>
          </p:nvPr>
        </p:nvSpPr>
        <p:spPr>
          <a:xfrm>
            <a:off x="495300" y="9525"/>
            <a:ext cx="8001000" cy="914400"/>
          </a:xfrm>
        </p:spPr>
        <p:txBody>
          <a:bodyPr/>
          <a:lstStyle/>
          <a:p>
            <a:r>
              <a:rPr lang="en-US" altLang="zh-CN" dirty="0"/>
              <a:t>2.1.2 Hadoop</a:t>
            </a:r>
            <a:r>
              <a:rPr lang="zh-CN" altLang="en-US" dirty="0"/>
              <a:t>发展简史</a:t>
            </a:r>
          </a:p>
        </p:txBody>
      </p:sp>
      <p:sp>
        <p:nvSpPr>
          <p:cNvPr id="7171" name="TextBox 4"/>
          <p:cNvSpPr txBox="1">
            <a:spLocks noChangeArrowheads="1"/>
          </p:cNvSpPr>
          <p:nvPr/>
        </p:nvSpPr>
        <p:spPr bwMode="auto">
          <a:xfrm>
            <a:off x="486422" y="2179291"/>
            <a:ext cx="8190034"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buFont typeface="Wingdings" panose="05000000000000000000" pitchFamily="2" charset="2"/>
              <a:buChar char="n"/>
            </a:pPr>
            <a:r>
              <a:rPr lang="en-US" altLang="zh-CN" sz="2400" dirty="0"/>
              <a:t>Hadoop</a:t>
            </a:r>
            <a:r>
              <a:rPr lang="zh-CN" altLang="zh-CN" sz="2400" dirty="0"/>
              <a:t>最初是由</a:t>
            </a:r>
            <a:r>
              <a:rPr lang="en-US" altLang="zh-CN" sz="2400" dirty="0"/>
              <a:t>Apache </a:t>
            </a:r>
            <a:r>
              <a:rPr lang="en-US" altLang="zh-CN" sz="2400" dirty="0" err="1"/>
              <a:t>Lucene</a:t>
            </a:r>
            <a:r>
              <a:rPr lang="zh-CN" altLang="zh-CN" sz="2400" dirty="0"/>
              <a:t>项目的创始人</a:t>
            </a:r>
            <a:r>
              <a:rPr lang="en-US" altLang="zh-CN" sz="2400" dirty="0"/>
              <a:t>Doug Cutting</a:t>
            </a:r>
            <a:r>
              <a:rPr lang="zh-CN" altLang="zh-CN" sz="2400" dirty="0"/>
              <a:t>开发的文本搜索库。</a:t>
            </a:r>
            <a:r>
              <a:rPr lang="en-US" altLang="zh-CN" sz="2400" dirty="0"/>
              <a:t>Hadoop</a:t>
            </a:r>
            <a:r>
              <a:rPr lang="zh-CN" altLang="zh-CN" sz="2400" dirty="0"/>
              <a:t>源自始于</a:t>
            </a:r>
            <a:r>
              <a:rPr lang="en-US" altLang="zh-CN" sz="2400" dirty="0"/>
              <a:t>2002</a:t>
            </a:r>
            <a:r>
              <a:rPr lang="zh-CN" altLang="zh-CN" sz="2400" dirty="0"/>
              <a:t>年的</a:t>
            </a:r>
            <a:r>
              <a:rPr lang="en-US" altLang="zh-CN" sz="2400" dirty="0"/>
              <a:t>Apache </a:t>
            </a:r>
            <a:r>
              <a:rPr lang="en-US" altLang="zh-CN" sz="2400" dirty="0" err="1"/>
              <a:t>Nutch</a:t>
            </a:r>
            <a:r>
              <a:rPr lang="zh-CN" altLang="zh-CN" sz="2400" dirty="0"/>
              <a:t>项目</a:t>
            </a:r>
            <a:r>
              <a:rPr lang="en-US" altLang="zh-CN" sz="2400" dirty="0"/>
              <a:t>——</a:t>
            </a:r>
            <a:r>
              <a:rPr lang="zh-CN" altLang="zh-CN" sz="2400" dirty="0"/>
              <a:t>一个开源的网络搜索引擎并且也是</a:t>
            </a:r>
            <a:r>
              <a:rPr lang="en-US" altLang="zh-CN" sz="2400" dirty="0" err="1"/>
              <a:t>Lucene</a:t>
            </a:r>
            <a:r>
              <a:rPr lang="zh-CN" altLang="zh-CN" sz="2400" dirty="0"/>
              <a:t>项目的一部分</a:t>
            </a:r>
          </a:p>
          <a:p>
            <a:pPr marL="342900" indent="-342900" algn="just" eaLnBrk="1" hangingPunct="1">
              <a:buFont typeface="Wingdings" panose="05000000000000000000" pitchFamily="2" charset="2"/>
              <a:buChar char="n"/>
            </a:pPr>
            <a:r>
              <a:rPr lang="zh-CN" altLang="zh-CN" sz="2400" dirty="0"/>
              <a:t>在</a:t>
            </a:r>
            <a:r>
              <a:rPr lang="en-US" altLang="zh-CN" sz="2400" dirty="0"/>
              <a:t>2004</a:t>
            </a:r>
            <a:r>
              <a:rPr lang="zh-CN" altLang="zh-CN" sz="2400" dirty="0"/>
              <a:t>年，</a:t>
            </a:r>
            <a:r>
              <a:rPr lang="en-US" altLang="zh-CN" sz="2400" dirty="0" err="1"/>
              <a:t>Nutch</a:t>
            </a:r>
            <a:r>
              <a:rPr lang="zh-CN" altLang="zh-CN" sz="2400" dirty="0"/>
              <a:t>项目也模仿</a:t>
            </a:r>
            <a:r>
              <a:rPr lang="en-US" altLang="zh-CN" sz="2400" dirty="0"/>
              <a:t>GFS</a:t>
            </a:r>
            <a:r>
              <a:rPr lang="zh-CN" altLang="zh-CN" sz="2400" dirty="0"/>
              <a:t>开发了自己的分布式文件系统</a:t>
            </a:r>
            <a:r>
              <a:rPr lang="en-US" altLang="zh-CN" sz="2400" dirty="0"/>
              <a:t>NDFS</a:t>
            </a:r>
            <a:r>
              <a:rPr lang="zh-CN" altLang="zh-CN" sz="2400" dirty="0"/>
              <a:t>（</a:t>
            </a:r>
            <a:r>
              <a:rPr lang="en-US" altLang="zh-CN" sz="2400" dirty="0" err="1"/>
              <a:t>Nutch</a:t>
            </a:r>
            <a:r>
              <a:rPr lang="en-US" altLang="zh-CN" sz="2400" dirty="0"/>
              <a:t> Distributed File System</a:t>
            </a:r>
            <a:r>
              <a:rPr lang="zh-CN" altLang="zh-CN" sz="2400" dirty="0"/>
              <a:t>），也就是</a:t>
            </a:r>
            <a:r>
              <a:rPr lang="en-US" altLang="zh-CN" sz="2400" dirty="0"/>
              <a:t>HDFS</a:t>
            </a:r>
            <a:r>
              <a:rPr lang="zh-CN" altLang="zh-CN" sz="2400" dirty="0"/>
              <a:t>的前身</a:t>
            </a:r>
          </a:p>
          <a:p>
            <a:pPr marL="342900" indent="-342900" algn="just" eaLnBrk="1" hangingPunct="1">
              <a:buFont typeface="Wingdings" panose="05000000000000000000" pitchFamily="2" charset="2"/>
              <a:buChar char="n"/>
            </a:pPr>
            <a:r>
              <a:rPr lang="en-US" altLang="zh-CN" sz="2400" dirty="0"/>
              <a:t>2004</a:t>
            </a:r>
            <a:r>
              <a:rPr lang="zh-CN" altLang="zh-CN" sz="2400" dirty="0"/>
              <a:t>年，谷歌公司又发表了另一篇具有深远影响的论文，阐述了</a:t>
            </a:r>
            <a:r>
              <a:rPr lang="en-US" altLang="zh-CN" sz="2400" dirty="0" err="1"/>
              <a:t>MapReduce</a:t>
            </a:r>
            <a:r>
              <a:rPr lang="zh-CN" altLang="zh-CN" sz="2400" dirty="0"/>
              <a:t>分布式编程思想</a:t>
            </a:r>
            <a:endParaRPr lang="en-US" altLang="zh-CN" sz="2400" dirty="0"/>
          </a:p>
          <a:p>
            <a:pPr marL="342900" indent="-342900" algn="just" eaLnBrk="1" hangingPunct="1">
              <a:buFont typeface="Wingdings" panose="05000000000000000000" pitchFamily="2" charset="2"/>
              <a:buChar char="n"/>
            </a:pPr>
            <a:r>
              <a:rPr lang="en-US" altLang="zh-CN" sz="2400" dirty="0"/>
              <a:t>2005</a:t>
            </a:r>
            <a:r>
              <a:rPr lang="zh-CN" altLang="zh-CN" sz="2400" dirty="0"/>
              <a:t>年，</a:t>
            </a:r>
            <a:r>
              <a:rPr lang="en-US" altLang="zh-CN" sz="2400" dirty="0" err="1"/>
              <a:t>Nutch</a:t>
            </a:r>
            <a:r>
              <a:rPr lang="zh-CN" altLang="zh-CN" sz="2400" dirty="0"/>
              <a:t>开源实现了谷歌的</a:t>
            </a:r>
            <a:r>
              <a:rPr lang="en-US" altLang="zh-CN" sz="2400" dirty="0" err="1"/>
              <a:t>MapReduce</a:t>
            </a:r>
            <a:endParaRPr lang="en-US" altLang="zh-CN" sz="2400" dirty="0"/>
          </a:p>
        </p:txBody>
      </p:sp>
      <p:pic>
        <p:nvPicPr>
          <p:cNvPr id="71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980728"/>
            <a:ext cx="289560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Box 5"/>
          <p:cNvSpPr txBox="1">
            <a:spLocks noChangeArrowheads="1"/>
          </p:cNvSpPr>
          <p:nvPr/>
        </p:nvSpPr>
        <p:spPr bwMode="auto">
          <a:xfrm>
            <a:off x="3657600" y="1666528"/>
            <a:ext cx="198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Hadoop</a:t>
            </a:r>
            <a:r>
              <a:rPr lang="zh-CN" altLang="en-US" sz="2000"/>
              <a:t>的标志</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2"/>
          <p:cNvSpPr>
            <a:spLocks noGrp="1"/>
          </p:cNvSpPr>
          <p:nvPr>
            <p:ph type="title" idx="10"/>
          </p:nvPr>
        </p:nvSpPr>
        <p:spPr>
          <a:xfrm>
            <a:off x="467544" y="0"/>
            <a:ext cx="8001000" cy="914400"/>
          </a:xfrm>
        </p:spPr>
        <p:txBody>
          <a:bodyPr/>
          <a:lstStyle/>
          <a:p>
            <a:r>
              <a:rPr lang="en-US" altLang="zh-CN" dirty="0"/>
              <a:t>2.1.2 Hadoop</a:t>
            </a:r>
            <a:r>
              <a:rPr lang="zh-CN" altLang="en-US" dirty="0"/>
              <a:t>发展简史</a:t>
            </a:r>
          </a:p>
        </p:txBody>
      </p:sp>
      <p:sp>
        <p:nvSpPr>
          <p:cNvPr id="8195" name="矩形 2"/>
          <p:cNvSpPr>
            <a:spLocks noChangeArrowheads="1"/>
          </p:cNvSpPr>
          <p:nvPr/>
        </p:nvSpPr>
        <p:spPr bwMode="auto">
          <a:xfrm>
            <a:off x="467544" y="1124744"/>
            <a:ext cx="828092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buFont typeface="Wingdings" panose="05000000000000000000" pitchFamily="2" charset="2"/>
              <a:buChar char="n"/>
            </a:pPr>
            <a:r>
              <a:rPr lang="zh-CN" altLang="zh-CN" sz="2400" dirty="0"/>
              <a:t>到了</a:t>
            </a:r>
            <a:r>
              <a:rPr lang="en-US" altLang="zh-CN" sz="2400" dirty="0"/>
              <a:t>2006</a:t>
            </a:r>
            <a:r>
              <a:rPr lang="zh-CN" altLang="zh-CN" sz="2400" dirty="0"/>
              <a:t>年</a:t>
            </a:r>
            <a:r>
              <a:rPr lang="en-US" altLang="zh-CN" sz="2400" dirty="0"/>
              <a:t>2</a:t>
            </a:r>
            <a:r>
              <a:rPr lang="zh-CN" altLang="zh-CN" sz="2400" dirty="0"/>
              <a:t>月，</a:t>
            </a:r>
            <a:r>
              <a:rPr lang="en-US" altLang="zh-CN" sz="2400" dirty="0" err="1"/>
              <a:t>Nutch</a:t>
            </a:r>
            <a:r>
              <a:rPr lang="zh-CN" altLang="zh-CN" sz="2400" dirty="0"/>
              <a:t>中的</a:t>
            </a:r>
            <a:r>
              <a:rPr lang="en-US" altLang="zh-CN" sz="2400" dirty="0"/>
              <a:t>NDFS</a:t>
            </a:r>
            <a:r>
              <a:rPr lang="zh-CN" altLang="zh-CN" sz="2400" dirty="0"/>
              <a:t>和</a:t>
            </a:r>
            <a:r>
              <a:rPr lang="en-US" altLang="zh-CN" sz="2400" dirty="0" err="1"/>
              <a:t>MapReduce</a:t>
            </a:r>
            <a:r>
              <a:rPr lang="zh-CN" altLang="zh-CN" sz="2400" dirty="0"/>
              <a:t>开始独立出来，成为</a:t>
            </a:r>
            <a:r>
              <a:rPr lang="en-US" altLang="zh-CN" sz="2400" dirty="0" err="1"/>
              <a:t>Lucene</a:t>
            </a:r>
            <a:r>
              <a:rPr lang="zh-CN" altLang="zh-CN" sz="2400" dirty="0"/>
              <a:t>项目的一个子项目，称为</a:t>
            </a:r>
            <a:r>
              <a:rPr lang="en-US" altLang="zh-CN" sz="2400" dirty="0"/>
              <a:t>Hadoop</a:t>
            </a:r>
            <a:r>
              <a:rPr lang="zh-CN" altLang="zh-CN" sz="2400" dirty="0"/>
              <a:t>，同时，</a:t>
            </a:r>
            <a:r>
              <a:rPr lang="en-US" altLang="zh-CN" sz="2400" dirty="0"/>
              <a:t>Doug Cutting</a:t>
            </a:r>
            <a:r>
              <a:rPr lang="zh-CN" altLang="zh-CN" sz="2400" dirty="0"/>
              <a:t>加盟雅虎</a:t>
            </a:r>
            <a:endParaRPr lang="en-US" altLang="zh-CN" sz="2400" dirty="0"/>
          </a:p>
          <a:p>
            <a:pPr marL="342900" indent="-342900" algn="just" eaLnBrk="1" hangingPunct="1">
              <a:buFont typeface="Wingdings" panose="05000000000000000000" pitchFamily="2" charset="2"/>
              <a:buChar char="n"/>
            </a:pPr>
            <a:r>
              <a:rPr lang="en-US" altLang="zh-CN" sz="2400" dirty="0"/>
              <a:t>2008</a:t>
            </a:r>
            <a:r>
              <a:rPr lang="zh-CN" altLang="zh-CN" sz="2400" dirty="0"/>
              <a:t>年</a:t>
            </a:r>
            <a:r>
              <a:rPr lang="en-US" altLang="zh-CN" sz="2400" dirty="0"/>
              <a:t>1</a:t>
            </a:r>
            <a:r>
              <a:rPr lang="zh-CN" altLang="zh-CN" sz="2400" dirty="0"/>
              <a:t>月，</a:t>
            </a:r>
            <a:r>
              <a:rPr lang="en-US" altLang="zh-CN" sz="2400" dirty="0"/>
              <a:t>Hadoop</a:t>
            </a:r>
            <a:r>
              <a:rPr lang="zh-CN" altLang="zh-CN" sz="2400" dirty="0"/>
              <a:t>正式成为</a:t>
            </a:r>
            <a:r>
              <a:rPr lang="en-US" altLang="zh-CN" sz="2400" dirty="0"/>
              <a:t>Apache</a:t>
            </a:r>
            <a:r>
              <a:rPr lang="zh-CN" altLang="zh-CN" sz="2400" dirty="0"/>
              <a:t>顶级项目，</a:t>
            </a:r>
            <a:r>
              <a:rPr lang="en-US" altLang="zh-CN" sz="2400" dirty="0"/>
              <a:t>Hadoop</a:t>
            </a:r>
            <a:r>
              <a:rPr lang="zh-CN" altLang="zh-CN" sz="2400" dirty="0"/>
              <a:t>也逐渐开始被雅虎之外的其他公司使用</a:t>
            </a:r>
            <a:endParaRPr lang="en-US" altLang="zh-CN" sz="2400" dirty="0"/>
          </a:p>
          <a:p>
            <a:pPr marL="342900" indent="-342900" algn="just" eaLnBrk="1" hangingPunct="1">
              <a:buFont typeface="Wingdings" panose="05000000000000000000" pitchFamily="2" charset="2"/>
              <a:buChar char="n"/>
            </a:pPr>
            <a:r>
              <a:rPr lang="en-US" altLang="zh-CN" sz="2400" dirty="0"/>
              <a:t>2008</a:t>
            </a:r>
            <a:r>
              <a:rPr lang="zh-CN" altLang="zh-CN" sz="2400" dirty="0"/>
              <a:t>年</a:t>
            </a:r>
            <a:r>
              <a:rPr lang="en-US" altLang="zh-CN" sz="2400" dirty="0"/>
              <a:t>4</a:t>
            </a:r>
            <a:r>
              <a:rPr lang="zh-CN" altLang="zh-CN" sz="2400" dirty="0"/>
              <a:t>月，</a:t>
            </a:r>
            <a:r>
              <a:rPr lang="en-US" altLang="zh-CN" sz="2400" dirty="0"/>
              <a:t>Hadoop</a:t>
            </a:r>
            <a:r>
              <a:rPr lang="zh-CN" altLang="zh-CN" sz="2400" dirty="0"/>
              <a:t>打破世界纪录，成为最快排序</a:t>
            </a:r>
            <a:r>
              <a:rPr lang="en-US" altLang="zh-CN" sz="2400" dirty="0"/>
              <a:t>1TB</a:t>
            </a:r>
            <a:r>
              <a:rPr lang="zh-CN" altLang="zh-CN" sz="2400" dirty="0"/>
              <a:t>数据的系统，它采用一个由</a:t>
            </a:r>
            <a:r>
              <a:rPr lang="en-US" altLang="zh-CN" sz="2400" dirty="0"/>
              <a:t>910</a:t>
            </a:r>
            <a:r>
              <a:rPr lang="zh-CN" altLang="zh-CN" sz="2400" dirty="0"/>
              <a:t>个节点构成的集群进行运算，排序时间只用了</a:t>
            </a:r>
            <a:r>
              <a:rPr lang="en-US" altLang="zh-CN" sz="2400" dirty="0"/>
              <a:t>209</a:t>
            </a:r>
            <a:r>
              <a:rPr lang="zh-CN" altLang="zh-CN" sz="2400" dirty="0"/>
              <a:t>秒</a:t>
            </a:r>
            <a:endParaRPr lang="en-US" altLang="zh-CN" sz="2400" dirty="0"/>
          </a:p>
          <a:p>
            <a:pPr marL="342900" indent="-342900" algn="just" eaLnBrk="1" hangingPunct="1">
              <a:buFont typeface="Wingdings" panose="05000000000000000000" pitchFamily="2" charset="2"/>
              <a:buChar char="n"/>
            </a:pPr>
            <a:r>
              <a:rPr lang="zh-CN" altLang="zh-CN" sz="2400" dirty="0"/>
              <a:t>在</a:t>
            </a:r>
            <a:r>
              <a:rPr lang="en-US" altLang="zh-CN" sz="2400" dirty="0"/>
              <a:t>2009</a:t>
            </a:r>
            <a:r>
              <a:rPr lang="zh-CN" altLang="zh-CN" sz="2400" dirty="0"/>
              <a:t>年</a:t>
            </a:r>
            <a:r>
              <a:rPr lang="en-US" altLang="zh-CN" sz="2400" dirty="0"/>
              <a:t>5</a:t>
            </a:r>
            <a:r>
              <a:rPr lang="zh-CN" altLang="zh-CN" sz="2400" dirty="0"/>
              <a:t>月，</a:t>
            </a:r>
            <a:r>
              <a:rPr lang="en-US" altLang="zh-CN" sz="2400" dirty="0"/>
              <a:t>Hadoop</a:t>
            </a:r>
            <a:r>
              <a:rPr lang="zh-CN" altLang="zh-CN" sz="2400" dirty="0"/>
              <a:t>更是把</a:t>
            </a:r>
            <a:r>
              <a:rPr lang="en-US" altLang="zh-CN" sz="2400" dirty="0"/>
              <a:t>1TB</a:t>
            </a:r>
            <a:r>
              <a:rPr lang="zh-CN" altLang="zh-CN" sz="2400" dirty="0"/>
              <a:t>数据排序时间缩短到</a:t>
            </a:r>
            <a:r>
              <a:rPr lang="en-US" altLang="zh-CN" sz="2400" dirty="0"/>
              <a:t>62</a:t>
            </a:r>
            <a:r>
              <a:rPr lang="zh-CN" altLang="zh-CN" sz="2400" dirty="0"/>
              <a:t>秒。</a:t>
            </a:r>
            <a:r>
              <a:rPr lang="en-US" altLang="zh-CN" sz="2400" dirty="0"/>
              <a:t>Hadoop</a:t>
            </a:r>
            <a:r>
              <a:rPr lang="zh-CN" altLang="zh-CN" sz="2400" dirty="0"/>
              <a:t>从此名声大震，迅速发展成为大数据时代最具影响力的开源分布式开发平台，并成为事实上的大数据处理标准</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2"/>
          <p:cNvSpPr>
            <a:spLocks noGrp="1"/>
          </p:cNvSpPr>
          <p:nvPr>
            <p:ph type="title" idx="10"/>
          </p:nvPr>
        </p:nvSpPr>
        <p:spPr>
          <a:xfrm>
            <a:off x="467544" y="0"/>
            <a:ext cx="8001000" cy="914400"/>
          </a:xfrm>
        </p:spPr>
        <p:txBody>
          <a:bodyPr/>
          <a:lstStyle/>
          <a:p>
            <a:r>
              <a:rPr lang="en-US" altLang="zh-CN" dirty="0"/>
              <a:t>2.1.3 Hadoop</a:t>
            </a:r>
            <a:r>
              <a:rPr lang="zh-CN" altLang="en-US" dirty="0"/>
              <a:t>的特性</a:t>
            </a:r>
          </a:p>
        </p:txBody>
      </p:sp>
      <p:sp>
        <p:nvSpPr>
          <p:cNvPr id="9219" name="TextBox 4"/>
          <p:cNvSpPr txBox="1">
            <a:spLocks noChangeArrowheads="1"/>
          </p:cNvSpPr>
          <p:nvPr/>
        </p:nvSpPr>
        <p:spPr bwMode="auto">
          <a:xfrm>
            <a:off x="467544" y="1196752"/>
            <a:ext cx="8208912"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dirty="0">
                <a:latin typeface="Times New Roman" panose="02020603050405020304" pitchFamily="18" charset="0"/>
                <a:ea typeface="黑体" panose="02010609060101010101" pitchFamily="49" charset="-122"/>
              </a:rPr>
              <a:t>       </a:t>
            </a:r>
            <a:r>
              <a:rPr lang="en-US" altLang="zh-CN" sz="2400" dirty="0"/>
              <a:t>Hadoop</a:t>
            </a:r>
            <a:r>
              <a:rPr lang="zh-CN" altLang="zh-CN" sz="2400" dirty="0"/>
              <a:t>是一个能够对大量数据进行分布式处理的软件框架，并且是以一种可靠、高效、可伸缩的方式进行处理的，它具有以下几个方面的特性：</a:t>
            </a:r>
          </a:p>
          <a:p>
            <a:pPr marL="57150" indent="-342900" algn="just" eaLnBrk="1" hangingPunct="1">
              <a:buFont typeface="Wingdings" panose="05000000000000000000" pitchFamily="2" charset="2"/>
              <a:buChar char="n"/>
            </a:pPr>
            <a:r>
              <a:rPr lang="en-US" altLang="zh-CN" sz="2400" dirty="0"/>
              <a:t>   </a:t>
            </a:r>
            <a:r>
              <a:rPr lang="zh-CN" altLang="zh-CN" sz="2400" dirty="0"/>
              <a:t>高可靠性</a:t>
            </a:r>
          </a:p>
          <a:p>
            <a:pPr marL="57150" indent="-342900" algn="just" eaLnBrk="1" hangingPunct="1">
              <a:buFont typeface="Wingdings" panose="05000000000000000000" pitchFamily="2" charset="2"/>
              <a:buChar char="n"/>
            </a:pPr>
            <a:r>
              <a:rPr lang="en-US" altLang="zh-CN" sz="2400" dirty="0"/>
              <a:t>   </a:t>
            </a:r>
            <a:r>
              <a:rPr lang="zh-CN" altLang="zh-CN" sz="2400" dirty="0"/>
              <a:t>高效性</a:t>
            </a:r>
          </a:p>
          <a:p>
            <a:pPr marL="57150" indent="-342900" algn="just" eaLnBrk="1" hangingPunct="1">
              <a:buFont typeface="Wingdings" panose="05000000000000000000" pitchFamily="2" charset="2"/>
              <a:buChar char="n"/>
            </a:pPr>
            <a:r>
              <a:rPr lang="en-US" altLang="zh-CN" sz="2400" dirty="0"/>
              <a:t>   </a:t>
            </a:r>
            <a:r>
              <a:rPr lang="zh-CN" altLang="zh-CN" sz="2400" dirty="0"/>
              <a:t>高可扩展性</a:t>
            </a:r>
          </a:p>
          <a:p>
            <a:pPr marL="57150" indent="-342900" algn="just" eaLnBrk="1" hangingPunct="1">
              <a:buFont typeface="Wingdings" panose="05000000000000000000" pitchFamily="2" charset="2"/>
              <a:buChar char="n"/>
            </a:pPr>
            <a:r>
              <a:rPr lang="en-US" altLang="zh-CN" sz="2400" dirty="0"/>
              <a:t>   </a:t>
            </a:r>
            <a:r>
              <a:rPr lang="zh-CN" altLang="zh-CN" sz="2400" dirty="0"/>
              <a:t>高容错性</a:t>
            </a:r>
          </a:p>
          <a:p>
            <a:pPr marL="57150" indent="-342900" algn="just" eaLnBrk="1" hangingPunct="1">
              <a:buFont typeface="Wingdings" panose="05000000000000000000" pitchFamily="2" charset="2"/>
              <a:buChar char="n"/>
            </a:pPr>
            <a:r>
              <a:rPr lang="en-US" altLang="zh-CN" sz="2400" dirty="0"/>
              <a:t>   </a:t>
            </a:r>
            <a:r>
              <a:rPr lang="zh-CN" altLang="zh-CN" sz="2400" dirty="0"/>
              <a:t>成本低</a:t>
            </a:r>
          </a:p>
          <a:p>
            <a:pPr marL="57150" indent="-342900" algn="just" eaLnBrk="1" hangingPunct="1">
              <a:buFont typeface="Wingdings" panose="05000000000000000000" pitchFamily="2" charset="2"/>
              <a:buChar char="n"/>
            </a:pPr>
            <a:r>
              <a:rPr lang="en-US" altLang="zh-CN" sz="2400" dirty="0"/>
              <a:t>   </a:t>
            </a:r>
            <a:r>
              <a:rPr lang="zh-CN" altLang="zh-CN" sz="2400" dirty="0"/>
              <a:t>运行在</a:t>
            </a:r>
            <a:r>
              <a:rPr lang="en-US" altLang="zh-CN" sz="2400" dirty="0"/>
              <a:t>Linux</a:t>
            </a:r>
            <a:r>
              <a:rPr lang="zh-CN" altLang="zh-CN" sz="2400" dirty="0"/>
              <a:t>平台上</a:t>
            </a:r>
          </a:p>
          <a:p>
            <a:pPr marL="57150" indent="-342900" algn="just" eaLnBrk="1" hangingPunct="1">
              <a:buFont typeface="Wingdings" panose="05000000000000000000" pitchFamily="2" charset="2"/>
              <a:buChar char="n"/>
            </a:pPr>
            <a:r>
              <a:rPr lang="en-US" altLang="zh-CN" sz="2400" dirty="0"/>
              <a:t>   </a:t>
            </a:r>
            <a:r>
              <a:rPr lang="zh-CN" altLang="zh-CN" sz="2400" dirty="0"/>
              <a:t>支持多种编程语言</a:t>
            </a:r>
          </a:p>
          <a:p>
            <a:pPr algn="just" eaLnBrk="1" hangingPunct="1"/>
            <a:endParaRPr lang="en-US" altLang="zh-C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2"/>
          <p:cNvSpPr>
            <a:spLocks noGrp="1"/>
          </p:cNvSpPr>
          <p:nvPr>
            <p:ph type="title" idx="10"/>
          </p:nvPr>
        </p:nvSpPr>
        <p:spPr>
          <a:xfrm>
            <a:off x="467544" y="29083"/>
            <a:ext cx="8001000" cy="914400"/>
          </a:xfrm>
        </p:spPr>
        <p:txBody>
          <a:bodyPr/>
          <a:lstStyle/>
          <a:p>
            <a:r>
              <a:rPr lang="en-US" altLang="zh-CN" dirty="0"/>
              <a:t>2.1.3 Hadoop</a:t>
            </a:r>
            <a:r>
              <a:rPr lang="zh-CN" altLang="en-US" dirty="0"/>
              <a:t>的应用现状</a:t>
            </a:r>
          </a:p>
        </p:txBody>
      </p:sp>
      <p:sp>
        <p:nvSpPr>
          <p:cNvPr id="10243" name="TextBox 4"/>
          <p:cNvSpPr txBox="1">
            <a:spLocks noChangeArrowheads="1"/>
          </p:cNvSpPr>
          <p:nvPr/>
        </p:nvSpPr>
        <p:spPr bwMode="auto">
          <a:xfrm>
            <a:off x="395536" y="1124744"/>
            <a:ext cx="8280920" cy="384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buFont typeface="Wingdings" panose="05000000000000000000" pitchFamily="2" charset="2"/>
              <a:buChar char="n"/>
            </a:pPr>
            <a:r>
              <a:rPr lang="en-US" altLang="zh-CN" sz="2400" dirty="0"/>
              <a:t>Hadoop</a:t>
            </a:r>
            <a:r>
              <a:rPr lang="zh-CN" altLang="zh-CN" sz="2400" dirty="0"/>
              <a:t>凭借其突出的优势，已经在各个领域得到了广泛的应用，而互联网领域是其应用的主阵地</a:t>
            </a:r>
          </a:p>
          <a:p>
            <a:pPr marL="342900" indent="-342900" algn="just" eaLnBrk="1" hangingPunct="1">
              <a:buFont typeface="Wingdings" panose="05000000000000000000" pitchFamily="2" charset="2"/>
              <a:buChar char="n"/>
            </a:pPr>
            <a:r>
              <a:rPr lang="en-US" altLang="zh-CN" sz="2400" dirty="0"/>
              <a:t>2007</a:t>
            </a:r>
            <a:r>
              <a:rPr lang="zh-CN" altLang="zh-CN" sz="2400" dirty="0"/>
              <a:t>年，雅虎在</a:t>
            </a:r>
            <a:r>
              <a:rPr lang="en-US" altLang="zh-CN" sz="2400" dirty="0"/>
              <a:t>Sunnyvale</a:t>
            </a:r>
            <a:r>
              <a:rPr lang="zh-CN" altLang="zh-CN" sz="2400" dirty="0"/>
              <a:t>总部建立了</a:t>
            </a:r>
            <a:r>
              <a:rPr lang="en-US" altLang="zh-CN" sz="2400" dirty="0"/>
              <a:t>M45——</a:t>
            </a:r>
            <a:r>
              <a:rPr lang="zh-CN" altLang="zh-CN" sz="2400" dirty="0"/>
              <a:t>一个包含了</a:t>
            </a:r>
            <a:r>
              <a:rPr lang="en-US" altLang="zh-CN" sz="2400" dirty="0"/>
              <a:t>4000</a:t>
            </a:r>
            <a:r>
              <a:rPr lang="zh-CN" altLang="zh-CN" sz="2400" dirty="0"/>
              <a:t>个处理器和</a:t>
            </a:r>
            <a:r>
              <a:rPr lang="en-US" altLang="zh-CN" sz="2400" dirty="0"/>
              <a:t>1.5PB</a:t>
            </a:r>
            <a:r>
              <a:rPr lang="zh-CN" altLang="zh-CN" sz="2400" dirty="0"/>
              <a:t>容量的</a:t>
            </a:r>
            <a:r>
              <a:rPr lang="en-US" altLang="zh-CN" sz="2400" dirty="0"/>
              <a:t>Hadoop</a:t>
            </a:r>
            <a:r>
              <a:rPr lang="zh-CN" altLang="zh-CN" sz="2400" dirty="0"/>
              <a:t>集群系统</a:t>
            </a:r>
          </a:p>
          <a:p>
            <a:pPr marL="342900" indent="-342900" algn="just" eaLnBrk="1" hangingPunct="1">
              <a:buFont typeface="Wingdings" panose="05000000000000000000" pitchFamily="2" charset="2"/>
              <a:buChar char="n"/>
            </a:pPr>
            <a:r>
              <a:rPr lang="en-US" altLang="zh-CN" sz="2400" dirty="0"/>
              <a:t>Facebook</a:t>
            </a:r>
            <a:r>
              <a:rPr lang="zh-CN" altLang="zh-CN" sz="2400" dirty="0"/>
              <a:t>作为全球知名的社交网站，</a:t>
            </a:r>
            <a:r>
              <a:rPr lang="en-US" altLang="zh-CN" sz="2400" dirty="0"/>
              <a:t>Hadoop</a:t>
            </a:r>
            <a:r>
              <a:rPr lang="zh-CN" altLang="zh-CN" sz="2400" dirty="0"/>
              <a:t>是非常理想的选择，</a:t>
            </a:r>
            <a:r>
              <a:rPr lang="en-US" altLang="zh-CN" sz="2400" dirty="0"/>
              <a:t>Facebook</a:t>
            </a:r>
            <a:r>
              <a:rPr lang="zh-CN" altLang="zh-CN" sz="2400" dirty="0"/>
              <a:t>主要将</a:t>
            </a:r>
            <a:r>
              <a:rPr lang="en-US" altLang="zh-CN" sz="2400" dirty="0"/>
              <a:t>Hadoop</a:t>
            </a:r>
            <a:r>
              <a:rPr lang="zh-CN" altLang="zh-CN" sz="2400" dirty="0"/>
              <a:t>平台用于日志处理、推荐系统和数据仓库等方面</a:t>
            </a:r>
          </a:p>
          <a:p>
            <a:pPr marL="342900" indent="-342900" algn="just" eaLnBrk="1" hangingPunct="1">
              <a:buFont typeface="Wingdings" panose="05000000000000000000" pitchFamily="2" charset="2"/>
              <a:buChar char="n"/>
            </a:pPr>
            <a:r>
              <a:rPr lang="zh-CN" altLang="zh-CN" sz="2400" dirty="0"/>
              <a:t>国内采用</a:t>
            </a:r>
            <a:r>
              <a:rPr lang="en-US" altLang="zh-CN" sz="2400" dirty="0"/>
              <a:t>Hadoop</a:t>
            </a:r>
            <a:r>
              <a:rPr lang="zh-CN" altLang="zh-CN" sz="2400" dirty="0"/>
              <a:t>的公司主要有百度、淘宝、网易、华为、中国移动等，其中，淘宝的</a:t>
            </a:r>
            <a:r>
              <a:rPr lang="en-US" altLang="zh-CN" sz="2400" dirty="0"/>
              <a:t>Hadoop</a:t>
            </a:r>
            <a:r>
              <a:rPr lang="zh-CN" altLang="zh-CN" sz="2400" dirty="0"/>
              <a:t>集群比较大</a:t>
            </a:r>
          </a:p>
          <a:p>
            <a:pPr marL="342900" indent="-342900" algn="just" eaLnBrk="1" hangingPunct="1">
              <a:buFont typeface="Wingdings" panose="05000000000000000000" pitchFamily="2" charset="2"/>
              <a:buChar char="n"/>
            </a:pPr>
            <a:endParaRPr lang="en-US" altLang="zh-C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2"/>
          <p:cNvSpPr>
            <a:spLocks noGrp="1"/>
          </p:cNvSpPr>
          <p:nvPr>
            <p:ph type="title" idx="10"/>
          </p:nvPr>
        </p:nvSpPr>
        <p:spPr>
          <a:xfrm>
            <a:off x="467544" y="0"/>
            <a:ext cx="8001000" cy="914400"/>
          </a:xfrm>
        </p:spPr>
        <p:txBody>
          <a:bodyPr/>
          <a:lstStyle/>
          <a:p>
            <a:r>
              <a:rPr lang="en-US" altLang="zh-CN" dirty="0"/>
              <a:t>2.1.3 Hadoop</a:t>
            </a:r>
            <a:r>
              <a:rPr lang="zh-CN" altLang="en-US" dirty="0"/>
              <a:t>的应用现状</a:t>
            </a:r>
          </a:p>
        </p:txBody>
      </p:sp>
      <p:pic>
        <p:nvPicPr>
          <p:cNvPr id="11267" name="Picture 2"/>
          <p:cNvPicPr>
            <a:picLocks noChangeAspect="1" noChangeArrowheads="1"/>
          </p:cNvPicPr>
          <p:nvPr/>
        </p:nvPicPr>
        <p:blipFill>
          <a:blip r:embed="rId2">
            <a:extLst>
              <a:ext uri="{28A0092B-C50C-407E-A947-70E740481C1C}">
                <a14:useLocalDpi xmlns:a14="http://schemas.microsoft.com/office/drawing/2010/main" val="0"/>
              </a:ext>
            </a:extLst>
          </a:blip>
          <a:srcRect t="11998"/>
          <a:stretch>
            <a:fillRect/>
          </a:stretch>
        </p:blipFill>
        <p:spPr bwMode="auto">
          <a:xfrm>
            <a:off x="1250776" y="1361728"/>
            <a:ext cx="6705600" cy="447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Box 4"/>
          <p:cNvSpPr txBox="1">
            <a:spLocks noChangeArrowheads="1"/>
          </p:cNvSpPr>
          <p:nvPr/>
        </p:nvSpPr>
        <p:spPr bwMode="auto">
          <a:xfrm>
            <a:off x="2927176" y="980728"/>
            <a:ext cx="3392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Hadoop</a:t>
            </a:r>
            <a:r>
              <a:rPr lang="zh-CN" altLang="en-US" sz="2000"/>
              <a:t>在企业中的应用架构</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6733</TotalTime>
  <Words>2550</Words>
  <Application>Microsoft Office PowerPoint</Application>
  <PresentationFormat>全屏显示(4:3)</PresentationFormat>
  <Paragraphs>200</Paragraphs>
  <Slides>30</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黑体</vt:lpstr>
      <vt:lpstr>隶书</vt:lpstr>
      <vt:lpstr>宋体</vt:lpstr>
      <vt:lpstr>Arial</vt:lpstr>
      <vt:lpstr>Calibri</vt:lpstr>
      <vt:lpstr>Palatino Linotype</vt:lpstr>
      <vt:lpstr>Times New Roman</vt:lpstr>
      <vt:lpstr>Wingdings</vt:lpstr>
      <vt:lpstr>Office 主题</vt:lpstr>
      <vt:lpstr>第二章 大数据处理架构Hadoop </vt:lpstr>
      <vt:lpstr>提纲</vt:lpstr>
      <vt:lpstr>2.1 概述</vt:lpstr>
      <vt:lpstr>2.1.1 Hadoop简介</vt:lpstr>
      <vt:lpstr>2.1.2 Hadoop发展简史</vt:lpstr>
      <vt:lpstr>2.1.2 Hadoop发展简史</vt:lpstr>
      <vt:lpstr>2.1.3 Hadoop的特性</vt:lpstr>
      <vt:lpstr>2.1.3 Hadoop的应用现状</vt:lpstr>
      <vt:lpstr>2.1.3 Hadoop的应用现状</vt:lpstr>
      <vt:lpstr>2.1.4 Apache Hadoop版本演变</vt:lpstr>
      <vt:lpstr>2.1.4 Apache Hadoop版本演变</vt:lpstr>
      <vt:lpstr>2.1.5 Hadoop各种版本</vt:lpstr>
      <vt:lpstr>2.1.5 Hadoop各种版本</vt:lpstr>
      <vt:lpstr>2.2 Hadoop项目结构</vt:lpstr>
      <vt:lpstr>2.2 Hadoop项目结构</vt:lpstr>
      <vt:lpstr>2.3 Hadoop的安装与使用</vt:lpstr>
      <vt:lpstr>2.3.1 Hadoop安装之前的预备知识</vt:lpstr>
      <vt:lpstr>2.3.1 Hadoop安装之前的预备知识</vt:lpstr>
      <vt:lpstr>2.3.1 Hadoop安装之前的预备知识</vt:lpstr>
      <vt:lpstr>2.3.2 安装Linux虚拟机</vt:lpstr>
      <vt:lpstr>2.4 Hadoop集群的部署与使用</vt:lpstr>
      <vt:lpstr>2.4.1 Hadoop集群中有哪些节点类型</vt:lpstr>
      <vt:lpstr>2.4.2 集群硬件配置</vt:lpstr>
      <vt:lpstr>2.4.3 集群规模要多大 </vt:lpstr>
      <vt:lpstr>2.4.4 集群网络拓扑</vt:lpstr>
      <vt:lpstr>2.4.5 集群的建立与安装</vt:lpstr>
      <vt:lpstr>2.4.6 Hadoop集群基准测试</vt:lpstr>
      <vt:lpstr>2.4.7 在云计算环境中使用Hadoop</vt:lpstr>
      <vt:lpstr>本章小结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大数据的数据挖掘</dc:title>
  <dc:subject>数据挖掘;大数据;专家论坛</dc:subject>
  <dc:creator>张静</dc:creator>
  <cp:lastModifiedBy>GQ</cp:lastModifiedBy>
  <cp:revision>1108</cp:revision>
  <cp:lastPrinted>2012-11-20T01:52:54Z</cp:lastPrinted>
  <dcterms:created xsi:type="dcterms:W3CDTF">2012-10-13T08:41:11Z</dcterms:created>
  <dcterms:modified xsi:type="dcterms:W3CDTF">2021-03-10T16:37:58Z</dcterms:modified>
  <cp:version>1</cp:version>
</cp:coreProperties>
</file>