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9">
  <p:sldMasterIdLst>
    <p:sldMasterId id="2147483648" r:id="rId1"/>
  </p:sldMasterIdLst>
  <p:notesMasterIdLst>
    <p:notesMasterId r:id="rId34"/>
  </p:notesMasterIdLst>
  <p:handoutMasterIdLst>
    <p:handoutMasterId r:id="rId35"/>
  </p:handoutMasterIdLst>
  <p:sldIdLst>
    <p:sldId id="256" r:id="rId2"/>
    <p:sldId id="323" r:id="rId3"/>
    <p:sldId id="291" r:id="rId4"/>
    <p:sldId id="292" r:id="rId5"/>
    <p:sldId id="293" r:id="rId6"/>
    <p:sldId id="322" r:id="rId7"/>
    <p:sldId id="294" r:id="rId8"/>
    <p:sldId id="321" r:id="rId9"/>
    <p:sldId id="295" r:id="rId10"/>
    <p:sldId id="296" r:id="rId11"/>
    <p:sldId id="297" r:id="rId12"/>
    <p:sldId id="298" r:id="rId13"/>
    <p:sldId id="320"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 id="316" r:id="rId32"/>
    <p:sldId id="290" r:id="rId33"/>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87" autoAdjust="0"/>
    <p:restoredTop sz="87629" autoAdjust="0"/>
  </p:normalViewPr>
  <p:slideViewPr>
    <p:cSldViewPr>
      <p:cViewPr varScale="1">
        <p:scale>
          <a:sx n="64" d="100"/>
          <a:sy n="64" d="100"/>
        </p:scale>
        <p:origin x="1308" y="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0680"/>
    </p:cViewPr>
  </p:sorterViewPr>
  <p:notesViewPr>
    <p:cSldViewPr>
      <p:cViewPr varScale="1">
        <p:scale>
          <a:sx n="79" d="100"/>
          <a:sy n="79" d="100"/>
        </p:scale>
        <p:origin x="3318"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785CBAE4-F8D9-4129-B51F-0DB4BEA986F1}" type="datetimeFigureOut">
              <a:rPr lang="en-US"/>
              <a:pPr>
                <a:defRPr/>
              </a:pPr>
              <a:t>4/13/2021</a:t>
            </a:fld>
            <a:endParaRPr lang="en-US"/>
          </a:p>
        </p:txBody>
      </p:sp>
      <p:sp>
        <p:nvSpPr>
          <p:cNvPr id="4" name="Footer Placeholder 3"/>
          <p:cNvSpPr>
            <a:spLocks noGrp="1"/>
          </p:cNvSpPr>
          <p:nvPr>
            <p:ph type="ftr" sz="quarter" idx="2"/>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49392E7D-0E06-464C-8541-AA44AE9E79C6}" type="slidenum">
              <a:rPr lang="en-US"/>
              <a:pPr>
                <a:defRPr/>
              </a:pPr>
              <a:t>‹#›</a:t>
            </a:fld>
            <a:endParaRPr lang="en-US"/>
          </a:p>
        </p:txBody>
      </p:sp>
    </p:spTree>
    <p:extLst>
      <p:ext uri="{BB962C8B-B14F-4D97-AF65-F5344CB8AC3E}">
        <p14:creationId xmlns:p14="http://schemas.microsoft.com/office/powerpoint/2010/main" val="22829461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077E5B7F-BBE2-45B0-AC4C-D9CC9AA6B88A}" type="datetimeFigureOut">
              <a:rPr lang="zh-CN" altLang="en-US"/>
              <a:pPr>
                <a:defRPr/>
              </a:pPr>
              <a:t>2021/4/13</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77" tIns="46589" rIns="93177" bIns="46589" rtlCol="0" anchor="ctr"/>
          <a:lstStyle/>
          <a:p>
            <a:pPr lvl="0"/>
            <a:endParaRPr lang="zh-CN" altLang="en-US" noProof="0"/>
          </a:p>
        </p:txBody>
      </p:sp>
      <p:sp>
        <p:nvSpPr>
          <p:cNvPr id="5" name="备注占位符 4"/>
          <p:cNvSpPr>
            <a:spLocks noGrp="1"/>
          </p:cNvSpPr>
          <p:nvPr>
            <p:ph type="body" sz="quarter" idx="3"/>
          </p:nvPr>
        </p:nvSpPr>
        <p:spPr>
          <a:xfrm>
            <a:off x="680383" y="4716585"/>
            <a:ext cx="5436909" cy="4467363"/>
          </a:xfrm>
          <a:prstGeom prst="rect">
            <a:avLst/>
          </a:prstGeom>
        </p:spPr>
        <p:txBody>
          <a:bodyPr vert="horz" lIns="93177" tIns="46589" rIns="93177" bIns="46589"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73790652-C02E-4B6F-A52E-6A0D29B3CC7A}" type="slidenum">
              <a:rPr lang="zh-CN" altLang="en-US"/>
              <a:pPr>
                <a:defRPr/>
              </a:pPr>
              <a:t>‹#›</a:t>
            </a:fld>
            <a:endParaRPr lang="zh-CN" altLang="en-US"/>
          </a:p>
        </p:txBody>
      </p:sp>
    </p:spTree>
    <p:extLst>
      <p:ext uri="{BB962C8B-B14F-4D97-AF65-F5344CB8AC3E}">
        <p14:creationId xmlns:p14="http://schemas.microsoft.com/office/powerpoint/2010/main" val="34517262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7"/>
          <p:cNvSpPr/>
          <p:nvPr userDrawn="1"/>
        </p:nvSpPr>
        <p:spPr>
          <a:xfrm>
            <a:off x="0" y="0"/>
            <a:ext cx="9144000" cy="1125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pic>
        <p:nvPicPr>
          <p:cNvPr id="5" name="Picture 3"/>
          <p:cNvPicPr>
            <a:picLocks noChangeAspect="1" noChangeArrowheads="1"/>
          </p:cNvPicPr>
          <p:nvPr userDrawn="1"/>
        </p:nvPicPr>
        <p:blipFill>
          <a:blip r:embed="rId2"/>
          <a:srcRect/>
          <a:stretch>
            <a:fillRect/>
          </a:stretch>
        </p:blipFill>
        <p:spPr bwMode="auto">
          <a:xfrm>
            <a:off x="0" y="-12700"/>
            <a:ext cx="9144000" cy="6858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lvl1pPr>
              <a:defRPr>
                <a:latin typeface="Times New Roman" panose="02020603050405020304" pitchFamily="18" charset="0"/>
                <a:cs typeface="Times New Roman" panose="02020603050405020304" pitchFamily="18" charset="0"/>
              </a:defRPr>
            </a:lvl1p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8"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pPr>
              <a:defRPr/>
            </a:pPr>
            <a:fld id="{2899C85F-AD70-4F82-8429-55D99E811414}" type="slidenum">
              <a:rPr lang="zh-CN" altLang="en-US" smtClean="0"/>
              <a:pPr>
                <a:defRPr/>
              </a:pPr>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pPr>
              <a:defRPr/>
            </a:pPr>
            <a:fld id="{D370A479-1673-4AA3-8929-FDAFB60BD359}" type="slidenum">
              <a:rPr lang="zh-CN" altLang="en-US" smtClean="0"/>
              <a:pPr>
                <a:defRPr/>
              </a:pPr>
              <a:t>‹#›</a:t>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lvl1pPr>
              <a:defRPr>
                <a:latin typeface="Times New Roman" panose="02020603050405020304" pitchFamily="18" charset="0"/>
                <a:cs typeface="Times New Roman" panose="02020603050405020304" pitchFamily="18" charset="0"/>
              </a:defRPr>
            </a:lvl1pPr>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pPr>
              <a:defRPr/>
            </a:pPr>
            <a:fld id="{58601A46-4FFA-4F55-8FCD-BC0F7678811C}" type="slidenum">
              <a:rPr lang="zh-CN" altLang="en-US" smtClean="0"/>
              <a:pPr>
                <a:defRPr/>
              </a:pPr>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4266"/>
            <a:ext cx="8229600" cy="660930"/>
          </a:xfrm>
        </p:spPr>
        <p:txBody>
          <a:bodyPr bIns="46800" anchor="b">
            <a:normAutofit/>
          </a:bodyPr>
          <a:lstStyle>
            <a:lvl1pPr algn="l">
              <a:defRPr sz="3600" b="1" baseline="0">
                <a:solidFill>
                  <a:schemeClr val="tx1"/>
                </a:solidFill>
                <a:latin typeface="Times New Roman" panose="02020603050405020304" pitchFamily="18" charset="0"/>
                <a:ea typeface="黑体" pitchFamily="2" charset="-122"/>
                <a:cs typeface="Times New Roman" panose="02020603050405020304" pitchFamily="18" charset="0"/>
              </a:defRPr>
            </a:lvl1pPr>
          </a:lstStyle>
          <a:p>
            <a:r>
              <a:rPr lang="zh-CN" altLang="en-US" dirty="0"/>
              <a:t>单击此处编辑母版标题样式</a:t>
            </a:r>
          </a:p>
        </p:txBody>
      </p:sp>
      <p:sp>
        <p:nvSpPr>
          <p:cNvPr id="3" name="内容占位符 2"/>
          <p:cNvSpPr>
            <a:spLocks noGrp="1"/>
          </p:cNvSpPr>
          <p:nvPr>
            <p:ph idx="1"/>
          </p:nvPr>
        </p:nvSpPr>
        <p:spPr>
          <a:xfrm>
            <a:off x="457200" y="1414845"/>
            <a:ext cx="8229600" cy="4678451"/>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a:xfrm>
            <a:off x="6553200" y="6281738"/>
            <a:ext cx="2133600" cy="365125"/>
          </a:xfrm>
        </p:spPr>
        <p:txBody>
          <a:bodyPr/>
          <a:lstStyle>
            <a:lvl1pPr>
              <a:defRPr>
                <a:latin typeface="Times New Roman" panose="02020603050405020304" pitchFamily="18" charset="0"/>
                <a:cs typeface="Times New Roman" panose="02020603050405020304" pitchFamily="18" charset="0"/>
              </a:defRPr>
            </a:lvl1pPr>
          </a:lstStyle>
          <a:p>
            <a:pPr>
              <a:defRPr/>
            </a:pPr>
            <a:fld id="{73B3C56C-5700-4E55-BF40-61423C59FA56}" type="slidenum">
              <a:rPr lang="zh-CN" altLang="en-US" smtClean="0"/>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atin typeface="Times New Roman" panose="02020603050405020304" pitchFamily="18" charset="0"/>
                <a:cs typeface="Times New Roman" panose="02020603050405020304" pitchFamily="18" charset="0"/>
              </a:defRPr>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6"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pPr>
              <a:defRPr/>
            </a:pPr>
            <a:fld id="{1A67AA58-F0FF-4A41-ACBA-BBD724059C41}" type="slidenum">
              <a:rPr lang="zh-CN" altLang="en-US" smtClean="0"/>
              <a:pPr>
                <a:defRPr/>
              </a:pPr>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800">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800">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pPr>
              <a:defRPr/>
            </a:pPr>
            <a:fld id="{4120E854-F7E3-4995-96B0-05AE77D8A5A4}" type="slidenum">
              <a:rPr lang="zh-CN" altLang="en-US" smtClean="0"/>
              <a:pPr>
                <a:defRPr/>
              </a:pPr>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sz="16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sz="16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pPr>
              <a:defRPr/>
            </a:pPr>
            <a:fld id="{9939D9EC-214F-4768-9A42-9B0DE6BEFD14}" type="slidenum">
              <a:rPr lang="zh-CN" altLang="en-US" smtClean="0"/>
              <a:pPr>
                <a:defRPr/>
              </a:pPr>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a:t>单击此处编辑母版标题样式</a:t>
            </a:r>
          </a:p>
        </p:txBody>
      </p:sp>
      <p:sp>
        <p:nvSpPr>
          <p:cNvPr id="5"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pPr>
              <a:defRPr/>
            </a:pPr>
            <a:fld id="{9B352147-1557-45E1-A098-82924CC86096}" type="slidenum">
              <a:rPr lang="zh-CN" altLang="en-US" smtClean="0"/>
              <a:pPr>
                <a:defRPr/>
              </a:pPr>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lvl1pPr>
              <a:defRPr/>
            </a:lvl1pPr>
          </a:lstStyle>
          <a:p>
            <a:pPr>
              <a:defRPr/>
            </a:pPr>
            <a:fld id="{A8985DC7-D391-4B07-9DEA-D197F642A36A}" type="slidenum">
              <a:rPr lang="zh-CN" altLang="en-US" smtClean="0"/>
              <a:pPr>
                <a:defRPr/>
              </a:pPr>
              <a:t>‹#›</a:t>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atin typeface="Times New Roman" panose="02020603050405020304" pitchFamily="18" charset="0"/>
                <a:cs typeface="Times New Roman" panose="02020603050405020304" pitchFamily="18" charset="0"/>
              </a:defRPr>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atin typeface="Times New Roman" panose="02020603050405020304" pitchFamily="18" charset="0"/>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pPr>
              <a:defRPr/>
            </a:pPr>
            <a:fld id="{F1C4E7D9-C0B9-4FD0-A659-9B26FA687BCE}" type="slidenum">
              <a:rPr lang="zh-CN" altLang="en-US" smtClean="0"/>
              <a:pPr>
                <a:defRPr/>
              </a:pPr>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atin typeface="Times New Roman" panose="02020603050405020304" pitchFamily="18" charset="0"/>
                <a:cs typeface="Times New Roman" panose="02020603050405020304" pitchFamily="18" charset="0"/>
              </a:defRPr>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atin typeface="Times New Roman" panose="02020603050405020304" pitchFamily="18" charset="0"/>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pPr>
              <a:defRPr/>
            </a:pPr>
            <a:fld id="{3A71BB90-9BC6-498E-93A9-6475A9ACC437}" type="slidenum">
              <a:rPr lang="zh-CN" altLang="en-US" smtClean="0"/>
              <a:pPr>
                <a:defRPr/>
              </a:pPr>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6350"/>
            <a:ext cx="9144000" cy="93503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7" name="文本占位符 2"/>
          <p:cNvSpPr>
            <a:spLocks noGrp="1"/>
          </p:cNvSpPr>
          <p:nvPr>
            <p:ph type="body" idx="1"/>
          </p:nvPr>
        </p:nvSpPr>
        <p:spPr bwMode="auto">
          <a:xfrm>
            <a:off x="468313" y="1125538"/>
            <a:ext cx="8229600" cy="4895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24046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endParaRPr lang="zh-CN" altLang="en-US" dirty="0"/>
          </a:p>
        </p:txBody>
      </p:sp>
      <p:sp>
        <p:nvSpPr>
          <p:cNvPr id="5" name="页脚占位符 4"/>
          <p:cNvSpPr>
            <a:spLocks noGrp="1"/>
          </p:cNvSpPr>
          <p:nvPr>
            <p:ph type="ftr" sz="quarter" idx="3"/>
          </p:nvPr>
        </p:nvSpPr>
        <p:spPr>
          <a:xfrm>
            <a:off x="2843808" y="6240463"/>
            <a:ext cx="3456384"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ea typeface="+mn-ea"/>
              </a:defRPr>
            </a:lvl1pPr>
          </a:lstStyle>
          <a:p>
            <a:pPr>
              <a:defRPr/>
            </a:pPr>
            <a:endParaRPr lang="zh-CN" altLang="en-US" dirty="0"/>
          </a:p>
        </p:txBody>
      </p:sp>
      <p:sp>
        <p:nvSpPr>
          <p:cNvPr id="6" name="灯片编号占位符 5"/>
          <p:cNvSpPr>
            <a:spLocks noGrp="1"/>
          </p:cNvSpPr>
          <p:nvPr>
            <p:ph type="sldNum" sz="quarter" idx="4"/>
          </p:nvPr>
        </p:nvSpPr>
        <p:spPr>
          <a:xfrm>
            <a:off x="6553200" y="624046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6EA7BA5E-4115-4796-A8C9-4698036AB88B}" type="slidenum">
              <a:rPr lang="zh-CN" altLang="en-US" smtClean="0"/>
              <a:pPr>
                <a:defRPr/>
              </a:pPr>
              <a:t>‹#›</a:t>
            </a:fld>
            <a:r>
              <a:rPr lang="en-US" altLang="zh-CN" dirty="0"/>
              <a:t>1</a:t>
            </a:r>
            <a:endParaRPr lang="zh-CN" altLang="en-US" dirty="0"/>
          </a:p>
        </p:txBody>
      </p:sp>
      <p:pic>
        <p:nvPicPr>
          <p:cNvPr id="1031" name="图片 2"/>
          <p:cNvPicPr>
            <a:picLocks noChangeAspect="1"/>
          </p:cNvPicPr>
          <p:nvPr userDrawn="1"/>
        </p:nvPicPr>
        <p:blipFill>
          <a:blip r:embed="rId13"/>
          <a:srcRect/>
          <a:stretch>
            <a:fillRect/>
          </a:stretch>
        </p:blipFill>
        <p:spPr bwMode="auto">
          <a:xfrm>
            <a:off x="0" y="6580188"/>
            <a:ext cx="9144000" cy="300037"/>
          </a:xfrm>
          <a:prstGeom prst="rect">
            <a:avLst/>
          </a:prstGeom>
          <a:noFill/>
          <a:ln w="9525">
            <a:noFill/>
            <a:miter lim="800000"/>
            <a:headEnd/>
            <a:tailEnd/>
          </a:ln>
        </p:spPr>
      </p:pic>
      <p:sp>
        <p:nvSpPr>
          <p:cNvPr id="11" name="矩形 10"/>
          <p:cNvSpPr/>
          <p:nvPr userDrawn="1"/>
        </p:nvSpPr>
        <p:spPr>
          <a:xfrm>
            <a:off x="468313" y="0"/>
            <a:ext cx="8675687" cy="82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1034" name="标题占位符 1"/>
          <p:cNvSpPr>
            <a:spLocks noGrp="1"/>
          </p:cNvSpPr>
          <p:nvPr>
            <p:ph type="title"/>
          </p:nvPr>
        </p:nvSpPr>
        <p:spPr bwMode="auto">
          <a:xfrm>
            <a:off x="457200" y="146050"/>
            <a:ext cx="8229600" cy="777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pic>
        <p:nvPicPr>
          <p:cNvPr id="2" name="图片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380312" y="131146"/>
            <a:ext cx="1590708" cy="684000"/>
          </a:xfrm>
          <a:prstGeom prst="rect">
            <a:avLst/>
          </a:prstGeom>
        </p:spPr>
      </p:pic>
      <p:sp>
        <p:nvSpPr>
          <p:cNvPr id="12" name="矩形 11"/>
          <p:cNvSpPr/>
          <p:nvPr userDrawn="1"/>
        </p:nvSpPr>
        <p:spPr>
          <a:xfrm>
            <a:off x="6730774" y="15114"/>
            <a:ext cx="2398712" cy="78905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Lst>
  <p:hf hdr="0" ftr="0" dt="0"/>
  <p:txStyles>
    <p:titleStyle>
      <a:lvl1pPr algn="l" rtl="0" fontAlgn="base">
        <a:spcBef>
          <a:spcPct val="0"/>
        </a:spcBef>
        <a:spcAft>
          <a:spcPct val="0"/>
        </a:spcAft>
        <a:defRPr sz="3600" b="1" kern="1200">
          <a:solidFill>
            <a:schemeClr val="tx1"/>
          </a:solidFill>
          <a:latin typeface="+mj-lt"/>
          <a:ea typeface="+mj-ea"/>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ctrTitle"/>
          </p:nvPr>
        </p:nvSpPr>
        <p:spPr>
          <a:xfrm>
            <a:off x="687388" y="1125538"/>
            <a:ext cx="7773044" cy="2015430"/>
          </a:xfrm>
        </p:spPr>
        <p:txBody>
          <a:bodyPr/>
          <a:lstStyle/>
          <a:p>
            <a:pPr algn="ctr"/>
            <a:r>
              <a:rPr lang="zh-CN" altLang="en-US" sz="5400" dirty="0">
                <a:latin typeface="黑体" pitchFamily="49" charset="-122"/>
                <a:ea typeface="黑体" pitchFamily="49" charset="-122"/>
              </a:rPr>
              <a:t>第六章 </a:t>
            </a:r>
            <a:r>
              <a:rPr lang="en-US" altLang="zh-CN" sz="5400" dirty="0">
                <a:latin typeface="黑体" pitchFamily="49" charset="-122"/>
                <a:ea typeface="黑体" pitchFamily="49" charset="-122"/>
              </a:rPr>
              <a:t>Hive</a:t>
            </a:r>
            <a:br>
              <a:rPr lang="en-US" altLang="zh-CN" sz="5400" dirty="0">
                <a:latin typeface="黑体" pitchFamily="49" charset="-122"/>
                <a:ea typeface="黑体" pitchFamily="49" charset="-122"/>
              </a:rPr>
            </a:br>
            <a:endParaRPr lang="zh-CN" altLang="en-US" sz="5400" dirty="0">
              <a:latin typeface="Palatino Linotype" pitchFamily="18" charset="0"/>
              <a:ea typeface="黑体" pitchFamily="49" charset="-122"/>
            </a:endParaRPr>
          </a:p>
        </p:txBody>
      </p:sp>
      <p:sp>
        <p:nvSpPr>
          <p:cNvPr id="3" name="副标题 2"/>
          <p:cNvSpPr>
            <a:spLocks noGrp="1"/>
          </p:cNvSpPr>
          <p:nvPr>
            <p:ph type="subTitle" idx="1"/>
          </p:nvPr>
        </p:nvSpPr>
        <p:spPr>
          <a:xfrm>
            <a:off x="1382713" y="5661025"/>
            <a:ext cx="6400800" cy="431800"/>
          </a:xfrm>
        </p:spPr>
        <p:txBody>
          <a:bodyPr rtlCol="0">
            <a:normAutofit/>
          </a:bodyPr>
          <a:lstStyle/>
          <a:p>
            <a:pPr fontAlgn="auto">
              <a:spcAft>
                <a:spcPts val="0"/>
              </a:spcAft>
              <a:buFont typeface="Arial" pitchFamily="34" charset="0"/>
              <a:buNone/>
              <a:defRPr/>
            </a:pPr>
            <a:fld id="{F5CBBBF9-5E51-4B2A-A4D2-BB6A55272388}" type="datetime2">
              <a:rPr lang="zh-CN" altLang="en-US" sz="2200" smtClean="0">
                <a:solidFill>
                  <a:srgbClr val="929292"/>
                </a:solidFill>
              </a:rPr>
              <a:t>2021年4月13日</a:t>
            </a:fld>
            <a:endParaRPr lang="zh-CN" altLang="en-US" sz="2200" dirty="0">
              <a:solidFill>
                <a:srgbClr val="929292"/>
              </a:solidFill>
            </a:endParaRPr>
          </a:p>
        </p:txBody>
      </p:sp>
      <p:sp>
        <p:nvSpPr>
          <p:cNvPr id="4" name="标题 1"/>
          <p:cNvSpPr txBox="1">
            <a:spLocks/>
          </p:cNvSpPr>
          <p:nvPr/>
        </p:nvSpPr>
        <p:spPr>
          <a:xfrm>
            <a:off x="323528" y="4221088"/>
            <a:ext cx="9144000" cy="1094634"/>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Bef>
                <a:spcPts val="600"/>
              </a:spcBef>
              <a:spcAft>
                <a:spcPts val="0"/>
              </a:spcAft>
              <a:defRPr/>
            </a:pPr>
            <a:endParaRPr lang="zh-CN" altLang="en-US" sz="3200" b="1" dirty="0"/>
          </a:p>
        </p:txBody>
      </p:sp>
      <p:sp>
        <p:nvSpPr>
          <p:cNvPr id="2" name="TextBox 1"/>
          <p:cNvSpPr txBox="1"/>
          <p:nvPr/>
        </p:nvSpPr>
        <p:spPr>
          <a:xfrm>
            <a:off x="2051720" y="3622951"/>
            <a:ext cx="5184576" cy="1692771"/>
          </a:xfrm>
          <a:prstGeom prst="rect">
            <a:avLst/>
          </a:prstGeom>
          <a:noFill/>
        </p:spPr>
        <p:txBody>
          <a:bodyPr wrap="square" rtlCol="0">
            <a:spAutoFit/>
          </a:bodyPr>
          <a:lstStyle/>
          <a:p>
            <a:pPr algn="ctr"/>
            <a:r>
              <a:rPr lang="zh-CN" altLang="en-US" sz="3200" dirty="0"/>
              <a:t>吴共庆</a:t>
            </a:r>
            <a:endParaRPr lang="en-US" altLang="zh-CN" sz="3200" dirty="0"/>
          </a:p>
          <a:p>
            <a:pPr algn="ctr"/>
            <a:endParaRPr lang="en-US" altLang="zh-CN" sz="3200" dirty="0"/>
          </a:p>
          <a:p>
            <a:pPr algn="ctr"/>
            <a:r>
              <a:rPr lang="zh-CN" altLang="en-US" sz="2000" dirty="0">
                <a:latin typeface="隶书" pitchFamily="49" charset="-122"/>
                <a:ea typeface="隶书" pitchFamily="49" charset="-122"/>
              </a:rPr>
              <a:t>合肥工业大学</a:t>
            </a:r>
            <a:endParaRPr lang="en-US" altLang="zh-CN" sz="2000" dirty="0">
              <a:latin typeface="隶书" pitchFamily="49" charset="-122"/>
              <a:ea typeface="隶书" pitchFamily="49" charset="-122"/>
            </a:endParaRPr>
          </a:p>
          <a:p>
            <a:pPr algn="ctr"/>
            <a:r>
              <a:rPr lang="zh-CN" altLang="en-US" sz="2000">
                <a:latin typeface="隶书" pitchFamily="49" charset="-122"/>
                <a:ea typeface="隶书" pitchFamily="49" charset="-122"/>
              </a:rPr>
              <a:t>计算机</a:t>
            </a:r>
            <a:r>
              <a:rPr lang="zh-CN" altLang="en-US" sz="2000" dirty="0">
                <a:latin typeface="隶书" pitchFamily="49" charset="-122"/>
                <a:ea typeface="隶书" pitchFamily="49" charset="-122"/>
              </a:rPr>
              <a:t>与</a:t>
            </a:r>
            <a:r>
              <a:rPr lang="zh-CN" altLang="en-US" sz="2000">
                <a:latin typeface="隶书" pitchFamily="49" charset="-122"/>
                <a:ea typeface="隶书" pitchFamily="49" charset="-122"/>
              </a:rPr>
              <a:t>信息学院 </a:t>
            </a:r>
            <a:endParaRPr lang="en-US" altLang="zh-CN" sz="2000" dirty="0">
              <a:latin typeface="隶书" pitchFamily="49" charset="-122"/>
              <a:ea typeface="隶书"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Hive</a:t>
            </a:r>
            <a:r>
              <a:rPr lang="zh-CN" altLang="en-US" dirty="0"/>
              <a:t>中的元数据</a:t>
            </a:r>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10</a:t>
            </a:fld>
            <a:endParaRPr lang="zh-CN" altLang="en-US" dirty="0"/>
          </a:p>
        </p:txBody>
      </p:sp>
      <p:sp>
        <p:nvSpPr>
          <p:cNvPr id="5" name="Freeform 3"/>
          <p:cNvSpPr/>
          <p:nvPr/>
        </p:nvSpPr>
        <p:spPr>
          <a:xfrm>
            <a:off x="983661" y="2286073"/>
            <a:ext cx="2820144" cy="3279851"/>
          </a:xfrm>
          <a:custGeom>
            <a:avLst/>
            <a:gdLst>
              <a:gd name="connsiteX0" fmla="*/ 0 w 2820144"/>
              <a:gd name="connsiteY0" fmla="*/ 3279851 h 3279851"/>
              <a:gd name="connsiteX1" fmla="*/ 2820144 w 2820144"/>
              <a:gd name="connsiteY1" fmla="*/ 3279851 h 3279851"/>
              <a:gd name="connsiteX2" fmla="*/ 2820144 w 2820144"/>
              <a:gd name="connsiteY2" fmla="*/ 0 h 3279851"/>
              <a:gd name="connsiteX3" fmla="*/ 0 w 2820144"/>
              <a:gd name="connsiteY3" fmla="*/ 0 h 3279851"/>
              <a:gd name="connsiteX4" fmla="*/ 0 w 2820144"/>
              <a:gd name="connsiteY4" fmla="*/ 3279851 h 327985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820144" h="3279851">
                <a:moveTo>
                  <a:pt x="0" y="3279851"/>
                </a:moveTo>
                <a:lnTo>
                  <a:pt x="2820144" y="3279851"/>
                </a:lnTo>
                <a:lnTo>
                  <a:pt x="2820144" y="0"/>
                </a:lnTo>
                <a:lnTo>
                  <a:pt x="0" y="0"/>
                </a:lnTo>
                <a:lnTo>
                  <a:pt x="0" y="3279851"/>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pic>
        <p:nvPicPr>
          <p:cNvPr id="7" name="Picture 3"/>
          <p:cNvPicPr>
            <a:picLocks noChangeAspect="1" noChangeArrowheads="1"/>
          </p:cNvPicPr>
          <p:nvPr/>
        </p:nvPicPr>
        <p:blipFill>
          <a:blip r:embed="rId2"/>
          <a:srcRect/>
          <a:stretch>
            <a:fillRect/>
          </a:stretch>
        </p:blipFill>
        <p:spPr bwMode="auto">
          <a:xfrm>
            <a:off x="673045" y="2419466"/>
            <a:ext cx="3225958" cy="3744416"/>
          </a:xfrm>
          <a:prstGeom prst="rect">
            <a:avLst/>
          </a:prstGeom>
          <a:noFill/>
        </p:spPr>
      </p:pic>
      <p:sp>
        <p:nvSpPr>
          <p:cNvPr id="8" name="TextBox 1"/>
          <p:cNvSpPr txBox="1"/>
          <p:nvPr/>
        </p:nvSpPr>
        <p:spPr>
          <a:xfrm>
            <a:off x="603300" y="1159272"/>
            <a:ext cx="242054" cy="251351"/>
          </a:xfrm>
          <a:prstGeom prst="rect">
            <a:avLst/>
          </a:prstGeom>
          <a:noFill/>
        </p:spPr>
        <p:txBody>
          <a:bodyPr wrap="none" lIns="0" tIns="0" rIns="0" rtlCol="0">
            <a:spAutoFit/>
          </a:bodyPr>
          <a:lstStyle/>
          <a:p>
            <a:pPr>
              <a:lnSpc>
                <a:spcPts val="1600"/>
              </a:lnSpc>
              <a:tabLst/>
            </a:pPr>
            <a:r>
              <a:rPr lang="en-US" altLang="zh-CN" sz="2000" dirty="0">
                <a:solidFill>
                  <a:srgbClr val="000000"/>
                </a:solidFill>
                <a:latin typeface="Wingdings" pitchFamily="18" charset="0"/>
                <a:cs typeface="Wingdings" pitchFamily="18" charset="0"/>
              </a:rPr>
              <a:t>l</a:t>
            </a:r>
            <a:r>
              <a:rPr lang="en-US" altLang="zh-CN" sz="2000" dirty="0">
                <a:solidFill>
                  <a:srgbClr val="000000"/>
                </a:solidFill>
                <a:latin typeface="Times New Roman" pitchFamily="18" charset="0"/>
                <a:cs typeface="Times New Roman" pitchFamily="18" charset="0"/>
              </a:rPr>
              <a:t> </a:t>
            </a:r>
          </a:p>
        </p:txBody>
      </p:sp>
      <p:sp>
        <p:nvSpPr>
          <p:cNvPr id="9" name="TextBox 1"/>
          <p:cNvSpPr txBox="1"/>
          <p:nvPr/>
        </p:nvSpPr>
        <p:spPr>
          <a:xfrm>
            <a:off x="971600" y="1146572"/>
            <a:ext cx="6995505" cy="802784"/>
          </a:xfrm>
          <a:prstGeom prst="rect">
            <a:avLst/>
          </a:prstGeom>
          <a:noFill/>
        </p:spPr>
        <p:txBody>
          <a:bodyPr wrap="none" lIns="0" tIns="0" rIns="0" rtlCol="0">
            <a:spAutoFit/>
          </a:bodyPr>
          <a:lstStyle/>
          <a:p>
            <a:pPr>
              <a:lnSpc>
                <a:spcPts val="1800"/>
              </a:lnSpc>
              <a:tabLst>
                <a:tab pos="63500" algn="l"/>
              </a:tabLst>
            </a:pPr>
            <a:r>
              <a:rPr lang="en-US" altLang="zh-CN" sz="2000" dirty="0">
                <a:solidFill>
                  <a:srgbClr val="000000"/>
                </a:solidFill>
                <a:latin typeface="微软雅黑" pitchFamily="18" charset="0"/>
                <a:cs typeface="微软雅黑" pitchFamily="18" charset="0"/>
              </a:rPr>
              <a:t>元数据是描述数据的库/表/分区/桶组织形式和关系的基础数据</a:t>
            </a:r>
          </a:p>
          <a:p>
            <a:pPr>
              <a:lnSpc>
                <a:spcPts val="2000"/>
              </a:lnSpc>
              <a:tabLst>
                <a:tab pos="63500" algn="l"/>
              </a:tabLst>
            </a:pPr>
            <a:r>
              <a:rPr lang="en-US" altLang="zh-CN" sz="2800" dirty="0"/>
              <a:t>	</a:t>
            </a:r>
            <a:r>
              <a:rPr lang="en-US" altLang="zh-CN" dirty="0">
                <a:solidFill>
                  <a:srgbClr val="000000"/>
                </a:solidFill>
                <a:latin typeface="Times New Roman" pitchFamily="18" charset="0"/>
                <a:cs typeface="Times New Roman" pitchFamily="18" charset="0"/>
              </a:rPr>
              <a:t>– </a:t>
            </a:r>
            <a:r>
              <a:rPr lang="en-US" altLang="zh-CN" dirty="0">
                <a:latin typeface="Times New Roman" pitchFamily="18" charset="0"/>
                <a:cs typeface="Times New Roman" pitchFamily="18" charset="0"/>
              </a:rPr>
              <a:t>    </a:t>
            </a:r>
            <a:r>
              <a:rPr lang="en-US" altLang="zh-CN" dirty="0">
                <a:solidFill>
                  <a:srgbClr val="000000"/>
                </a:solidFill>
                <a:latin typeface="微软雅黑" pitchFamily="18" charset="0"/>
                <a:cs typeface="微软雅黑" pitchFamily="18" charset="0"/>
              </a:rPr>
              <a:t>元数据集中存放在元数据库（Metastore）中</a:t>
            </a:r>
          </a:p>
          <a:p>
            <a:pPr>
              <a:lnSpc>
                <a:spcPts val="2100"/>
              </a:lnSpc>
              <a:tabLst>
                <a:tab pos="63500" algn="l"/>
              </a:tabLst>
            </a:pPr>
            <a:r>
              <a:rPr lang="en-US" altLang="zh-CN" sz="2800" dirty="0"/>
              <a:t>	</a:t>
            </a:r>
            <a:r>
              <a:rPr lang="en-US" altLang="zh-CN" dirty="0">
                <a:solidFill>
                  <a:srgbClr val="000000"/>
                </a:solidFill>
                <a:latin typeface="Times New Roman" pitchFamily="18" charset="0"/>
                <a:cs typeface="Times New Roman" pitchFamily="18" charset="0"/>
              </a:rPr>
              <a:t>– </a:t>
            </a:r>
            <a:r>
              <a:rPr lang="en-US" altLang="zh-CN" dirty="0">
                <a:latin typeface="Times New Roman" pitchFamily="18" charset="0"/>
                <a:cs typeface="Times New Roman" pitchFamily="18" charset="0"/>
              </a:rPr>
              <a:t>    </a:t>
            </a:r>
            <a:r>
              <a:rPr lang="en-US" altLang="zh-CN" dirty="0">
                <a:solidFill>
                  <a:srgbClr val="000000"/>
                </a:solidFill>
                <a:latin typeface="微软雅黑" pitchFamily="18" charset="0"/>
                <a:cs typeface="微软雅黑" pitchFamily="18" charset="0"/>
              </a:rPr>
              <a:t>采用了传统的关系数据库（MySQL或Derby）存储元数据</a:t>
            </a:r>
          </a:p>
        </p:txBody>
      </p:sp>
      <p:sp>
        <p:nvSpPr>
          <p:cNvPr id="10" name="TextBox 1"/>
          <p:cNvSpPr txBox="1"/>
          <p:nvPr/>
        </p:nvSpPr>
        <p:spPr>
          <a:xfrm>
            <a:off x="603300" y="1997472"/>
            <a:ext cx="242054" cy="251351"/>
          </a:xfrm>
          <a:prstGeom prst="rect">
            <a:avLst/>
          </a:prstGeom>
          <a:noFill/>
        </p:spPr>
        <p:txBody>
          <a:bodyPr wrap="none" lIns="0" tIns="0" rIns="0" rtlCol="0">
            <a:spAutoFit/>
          </a:bodyPr>
          <a:lstStyle/>
          <a:p>
            <a:pPr>
              <a:lnSpc>
                <a:spcPts val="1600"/>
              </a:lnSpc>
              <a:tabLst/>
            </a:pPr>
            <a:r>
              <a:rPr lang="en-US" altLang="zh-CN" sz="2000" dirty="0">
                <a:solidFill>
                  <a:srgbClr val="000000"/>
                </a:solidFill>
                <a:latin typeface="Wingdings" pitchFamily="18" charset="0"/>
                <a:cs typeface="Wingdings" pitchFamily="18" charset="0"/>
              </a:rPr>
              <a:t>l</a:t>
            </a:r>
            <a:r>
              <a:rPr lang="en-US" altLang="zh-CN" sz="2000" dirty="0">
                <a:solidFill>
                  <a:srgbClr val="000000"/>
                </a:solidFill>
                <a:latin typeface="Times New Roman" pitchFamily="18" charset="0"/>
                <a:cs typeface="Times New Roman" pitchFamily="18" charset="0"/>
              </a:rPr>
              <a:t> </a:t>
            </a:r>
          </a:p>
        </p:txBody>
      </p:sp>
      <p:sp>
        <p:nvSpPr>
          <p:cNvPr id="11" name="TextBox 1"/>
          <p:cNvSpPr txBox="1"/>
          <p:nvPr/>
        </p:nvSpPr>
        <p:spPr>
          <a:xfrm>
            <a:off x="971600" y="1972072"/>
            <a:ext cx="2564805" cy="276999"/>
          </a:xfrm>
          <a:prstGeom prst="rect">
            <a:avLst/>
          </a:prstGeom>
          <a:noFill/>
        </p:spPr>
        <p:txBody>
          <a:bodyPr wrap="none" lIns="0" tIns="0" rIns="0" rtlCol="0">
            <a:spAutoFit/>
          </a:bodyPr>
          <a:lstStyle/>
          <a:p>
            <a:pPr>
              <a:lnSpc>
                <a:spcPts val="1800"/>
              </a:lnSpc>
              <a:tabLst/>
            </a:pPr>
            <a:r>
              <a:rPr lang="en-US" altLang="zh-CN" sz="2000" dirty="0">
                <a:solidFill>
                  <a:srgbClr val="000000"/>
                </a:solidFill>
                <a:latin typeface="微软雅黑" pitchFamily="18" charset="0"/>
                <a:cs typeface="微软雅黑" pitchFamily="18" charset="0"/>
              </a:rPr>
              <a:t>元数据的三种存储模式</a:t>
            </a:r>
          </a:p>
        </p:txBody>
      </p:sp>
      <p:sp>
        <p:nvSpPr>
          <p:cNvPr id="12" name="TextBox 1"/>
          <p:cNvSpPr txBox="1"/>
          <p:nvPr/>
        </p:nvSpPr>
        <p:spPr>
          <a:xfrm>
            <a:off x="4349800" y="2251472"/>
            <a:ext cx="128240" cy="174407"/>
          </a:xfrm>
          <a:prstGeom prst="rect">
            <a:avLst/>
          </a:prstGeom>
          <a:noFill/>
        </p:spPr>
        <p:txBody>
          <a:bodyPr wrap="none" lIns="0" tIns="0" rIns="0" rtlCol="0">
            <a:spAutoFit/>
          </a:bodyPr>
          <a:lstStyle/>
          <a:p>
            <a:pPr>
              <a:lnSpc>
                <a:spcPts val="1000"/>
              </a:lnSpc>
              <a:tabLst/>
            </a:pPr>
            <a:r>
              <a:rPr lang="en-US" altLang="zh-CN" sz="1050" dirty="0">
                <a:solidFill>
                  <a:srgbClr val="000000"/>
                </a:solidFill>
                <a:latin typeface="Wingdings" pitchFamily="18" charset="0"/>
                <a:cs typeface="Wingdings" pitchFamily="18" charset="0"/>
              </a:rPr>
              <a:t>l</a:t>
            </a:r>
            <a:r>
              <a:rPr lang="en-US" altLang="zh-CN" sz="1050" dirty="0">
                <a:solidFill>
                  <a:srgbClr val="000000"/>
                </a:solidFill>
                <a:latin typeface="Times New Roman" pitchFamily="18" charset="0"/>
                <a:cs typeface="Times New Roman" pitchFamily="18" charset="0"/>
              </a:rPr>
              <a:t> </a:t>
            </a:r>
          </a:p>
        </p:txBody>
      </p:sp>
      <p:sp>
        <p:nvSpPr>
          <p:cNvPr id="13" name="TextBox 1"/>
          <p:cNvSpPr txBox="1"/>
          <p:nvPr/>
        </p:nvSpPr>
        <p:spPr>
          <a:xfrm>
            <a:off x="4565700" y="2200672"/>
            <a:ext cx="2500685" cy="225703"/>
          </a:xfrm>
          <a:prstGeom prst="rect">
            <a:avLst/>
          </a:prstGeom>
          <a:noFill/>
        </p:spPr>
        <p:txBody>
          <a:bodyPr wrap="none" lIns="0" tIns="0" rIns="0" rtlCol="0">
            <a:spAutoFit/>
          </a:bodyPr>
          <a:lstStyle/>
          <a:p>
            <a:pPr>
              <a:lnSpc>
                <a:spcPts val="1400"/>
              </a:lnSpc>
              <a:tabLst/>
            </a:pPr>
            <a:r>
              <a:rPr lang="en-US" altLang="zh-CN" sz="1600" dirty="0">
                <a:solidFill>
                  <a:srgbClr val="000000"/>
                </a:solidFill>
                <a:latin typeface="微软雅黑" pitchFamily="18" charset="0"/>
                <a:cs typeface="微软雅黑" pitchFamily="18" charset="0"/>
              </a:rPr>
              <a:t>内嵌（Embedded）模式：</a:t>
            </a:r>
          </a:p>
        </p:txBody>
      </p:sp>
      <p:sp>
        <p:nvSpPr>
          <p:cNvPr id="14" name="TextBox 1"/>
          <p:cNvSpPr txBox="1"/>
          <p:nvPr/>
        </p:nvSpPr>
        <p:spPr>
          <a:xfrm>
            <a:off x="4565700" y="2454672"/>
            <a:ext cx="3122650" cy="777136"/>
          </a:xfrm>
          <a:prstGeom prst="rect">
            <a:avLst/>
          </a:prstGeom>
          <a:noFill/>
        </p:spPr>
        <p:txBody>
          <a:bodyPr wrap="none" lIns="0" tIns="0" rIns="0" rtlCol="0">
            <a:spAutoFit/>
          </a:bodyPr>
          <a:lstStyle/>
          <a:p>
            <a:pPr>
              <a:lnSpc>
                <a:spcPts val="1200"/>
              </a:lnSpc>
              <a:tabLst/>
            </a:pPr>
            <a:r>
              <a:rPr lang="en-US" altLang="zh-CN" sz="1100" dirty="0">
                <a:solidFill>
                  <a:srgbClr val="000000"/>
                </a:solidFill>
                <a:latin typeface="微软雅黑" pitchFamily="18" charset="0"/>
                <a:cs typeface="微软雅黑" pitchFamily="18" charset="0"/>
              </a:rPr>
              <a:t>–</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itchFamily="18" charset="0"/>
                <a:cs typeface="Times New Roman" pitchFamily="18" charset="0"/>
              </a:rPr>
              <a:t>  </a:t>
            </a:r>
            <a:r>
              <a:rPr lang="en-US" altLang="zh-CN" sz="1100" dirty="0">
                <a:solidFill>
                  <a:srgbClr val="000000"/>
                </a:solidFill>
                <a:latin typeface="微软雅黑" pitchFamily="18" charset="0"/>
                <a:cs typeface="微软雅黑" pitchFamily="18" charset="0"/>
              </a:rPr>
              <a:t>Hive元数据库的默认运行模式</a:t>
            </a:r>
          </a:p>
          <a:p>
            <a:pPr>
              <a:lnSpc>
                <a:spcPts val="1500"/>
              </a:lnSpc>
              <a:tabLst/>
            </a:pPr>
            <a:r>
              <a:rPr lang="en-US" altLang="zh-CN" sz="1100" dirty="0">
                <a:solidFill>
                  <a:srgbClr val="000000"/>
                </a:solidFill>
                <a:latin typeface="微软雅黑" pitchFamily="18" charset="0"/>
                <a:cs typeface="微软雅黑" pitchFamily="18" charset="0"/>
              </a:rPr>
              <a:t>–</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itchFamily="18" charset="0"/>
                <a:cs typeface="Times New Roman" pitchFamily="18" charset="0"/>
              </a:rPr>
              <a:t>  </a:t>
            </a:r>
            <a:r>
              <a:rPr lang="en-US" altLang="zh-CN" sz="1100" dirty="0">
                <a:solidFill>
                  <a:srgbClr val="000000"/>
                </a:solidFill>
                <a:latin typeface="微软雅黑" pitchFamily="18" charset="0"/>
                <a:cs typeface="微软雅黑" pitchFamily="18" charset="0"/>
              </a:rPr>
              <a:t>元数据库服务和Hive服务运行在同一个JVM中</a:t>
            </a:r>
          </a:p>
          <a:p>
            <a:pPr>
              <a:lnSpc>
                <a:spcPts val="1500"/>
              </a:lnSpc>
              <a:tabLst/>
            </a:pPr>
            <a:r>
              <a:rPr lang="en-US" altLang="zh-CN" sz="1100" dirty="0">
                <a:solidFill>
                  <a:srgbClr val="000000"/>
                </a:solidFill>
                <a:latin typeface="微软雅黑" pitchFamily="18" charset="0"/>
                <a:cs typeface="微软雅黑" pitchFamily="18" charset="0"/>
              </a:rPr>
              <a:t>–</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itchFamily="18" charset="0"/>
                <a:cs typeface="Times New Roman" pitchFamily="18" charset="0"/>
              </a:rPr>
              <a:t>  </a:t>
            </a:r>
            <a:r>
              <a:rPr lang="en-US" altLang="zh-CN" sz="1100" dirty="0">
                <a:solidFill>
                  <a:srgbClr val="000000"/>
                </a:solidFill>
                <a:latin typeface="微软雅黑" pitchFamily="18" charset="0"/>
                <a:cs typeface="微软雅黑" pitchFamily="18" charset="0"/>
              </a:rPr>
              <a:t>元数据存储在内嵌在本地磁盘的Derby数据库中</a:t>
            </a:r>
          </a:p>
          <a:p>
            <a:pPr>
              <a:lnSpc>
                <a:spcPts val="1500"/>
              </a:lnSpc>
              <a:tabLst/>
            </a:pPr>
            <a:r>
              <a:rPr lang="en-US" altLang="zh-CN" sz="1100" dirty="0">
                <a:solidFill>
                  <a:srgbClr val="000000"/>
                </a:solidFill>
                <a:latin typeface="微软雅黑" pitchFamily="18" charset="0"/>
                <a:cs typeface="微软雅黑" pitchFamily="18" charset="0"/>
              </a:rPr>
              <a:t>–</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itchFamily="18" charset="0"/>
                <a:cs typeface="Times New Roman" pitchFamily="18" charset="0"/>
              </a:rPr>
              <a:t>  </a:t>
            </a:r>
            <a:r>
              <a:rPr lang="en-US" altLang="zh-CN" sz="1100" dirty="0">
                <a:solidFill>
                  <a:srgbClr val="000000"/>
                </a:solidFill>
                <a:latin typeface="微软雅黑" pitchFamily="18" charset="0"/>
                <a:cs typeface="微软雅黑" pitchFamily="18" charset="0"/>
              </a:rPr>
              <a:t>只能存在一个Hive会话，适合Hive的简单试用</a:t>
            </a:r>
          </a:p>
        </p:txBody>
      </p:sp>
      <p:sp>
        <p:nvSpPr>
          <p:cNvPr id="15" name="TextBox 1"/>
          <p:cNvSpPr txBox="1"/>
          <p:nvPr/>
        </p:nvSpPr>
        <p:spPr>
          <a:xfrm>
            <a:off x="4349800" y="3521472"/>
            <a:ext cx="128240" cy="1020792"/>
          </a:xfrm>
          <a:prstGeom prst="rect">
            <a:avLst/>
          </a:prstGeom>
          <a:noFill/>
        </p:spPr>
        <p:txBody>
          <a:bodyPr wrap="none" lIns="0" tIns="0" rIns="0" rtlCol="0">
            <a:spAutoFit/>
          </a:bodyPr>
          <a:lstStyle/>
          <a:p>
            <a:pPr>
              <a:lnSpc>
                <a:spcPts val="1000"/>
              </a:lnSpc>
              <a:tabLst/>
            </a:pPr>
            <a:r>
              <a:rPr lang="en-US" altLang="zh-CN" sz="1050" dirty="0">
                <a:solidFill>
                  <a:srgbClr val="000000"/>
                </a:solidFill>
                <a:latin typeface="Wingdings" pitchFamily="18" charset="0"/>
                <a:cs typeface="Wingdings" pitchFamily="18" charset="0"/>
              </a:rPr>
              <a:t>l</a:t>
            </a:r>
            <a:r>
              <a:rPr lang="en-US" altLang="zh-CN" sz="1050" dirty="0">
                <a:solidFill>
                  <a:srgbClr val="000000"/>
                </a:solidFill>
                <a:latin typeface="Times New Roman" pitchFamily="18" charset="0"/>
                <a:cs typeface="Times New Roman" pitchFamily="18" charset="0"/>
              </a:rPr>
              <a:t> </a:t>
            </a:r>
          </a:p>
          <a:p>
            <a:pPr>
              <a:lnSpc>
                <a:spcPts val="1000"/>
              </a:lnSpc>
            </a:pPr>
            <a:endParaRPr lang="en-US" altLang="zh-CN" sz="2800" dirty="0"/>
          </a:p>
          <a:p>
            <a:pPr>
              <a:lnSpc>
                <a:spcPts val="1000"/>
              </a:lnSpc>
            </a:pPr>
            <a:endParaRPr lang="en-US" altLang="zh-CN" sz="2800" dirty="0"/>
          </a:p>
          <a:p>
            <a:pPr>
              <a:lnSpc>
                <a:spcPts val="1000"/>
              </a:lnSpc>
            </a:pPr>
            <a:endParaRPr lang="en-US" altLang="zh-CN" sz="2800" dirty="0"/>
          </a:p>
          <a:p>
            <a:pPr>
              <a:lnSpc>
                <a:spcPts val="1000"/>
              </a:lnSpc>
            </a:pPr>
            <a:endParaRPr lang="en-US" altLang="zh-CN" sz="2800" dirty="0"/>
          </a:p>
          <a:p>
            <a:pPr>
              <a:lnSpc>
                <a:spcPts val="1000"/>
              </a:lnSpc>
            </a:pPr>
            <a:endParaRPr lang="en-US" altLang="zh-CN" sz="2800" dirty="0"/>
          </a:p>
          <a:p>
            <a:pPr>
              <a:lnSpc>
                <a:spcPts val="1600"/>
              </a:lnSpc>
              <a:tabLst/>
            </a:pPr>
            <a:r>
              <a:rPr lang="en-US" altLang="zh-CN" sz="1050" dirty="0">
                <a:solidFill>
                  <a:srgbClr val="000000"/>
                </a:solidFill>
                <a:latin typeface="Wingdings" pitchFamily="18" charset="0"/>
                <a:cs typeface="Wingdings" pitchFamily="18" charset="0"/>
              </a:rPr>
              <a:t>l</a:t>
            </a:r>
            <a:r>
              <a:rPr lang="en-US" altLang="zh-CN" sz="1050" dirty="0">
                <a:solidFill>
                  <a:srgbClr val="000000"/>
                </a:solidFill>
                <a:latin typeface="Times New Roman" pitchFamily="18" charset="0"/>
                <a:cs typeface="Times New Roman" pitchFamily="18" charset="0"/>
              </a:rPr>
              <a:t> </a:t>
            </a:r>
          </a:p>
        </p:txBody>
      </p:sp>
      <p:sp>
        <p:nvSpPr>
          <p:cNvPr id="16" name="TextBox 1"/>
          <p:cNvSpPr txBox="1"/>
          <p:nvPr/>
        </p:nvSpPr>
        <p:spPr>
          <a:xfrm>
            <a:off x="4565700" y="3496072"/>
            <a:ext cx="3621184" cy="1828706"/>
          </a:xfrm>
          <a:prstGeom prst="rect">
            <a:avLst/>
          </a:prstGeom>
          <a:noFill/>
        </p:spPr>
        <p:txBody>
          <a:bodyPr wrap="none" lIns="0" tIns="0" rIns="0" rtlCol="0">
            <a:spAutoFit/>
          </a:bodyPr>
          <a:lstStyle/>
          <a:p>
            <a:pPr>
              <a:lnSpc>
                <a:spcPts val="1400"/>
              </a:lnSpc>
              <a:tabLst>
                <a:tab pos="63500" algn="l"/>
                <a:tab pos="139700" algn="l"/>
              </a:tabLst>
            </a:pPr>
            <a:r>
              <a:rPr lang="en-US" altLang="zh-CN" sz="2800" dirty="0"/>
              <a:t>	</a:t>
            </a:r>
            <a:r>
              <a:rPr lang="en-US" altLang="zh-CN" sz="1600" dirty="0">
                <a:solidFill>
                  <a:srgbClr val="000000"/>
                </a:solidFill>
                <a:latin typeface="微软雅黑" pitchFamily="18" charset="0"/>
                <a:cs typeface="微软雅黑" pitchFamily="18" charset="0"/>
              </a:rPr>
              <a:t>本地（Local）模式：</a:t>
            </a:r>
          </a:p>
          <a:p>
            <a:pPr>
              <a:lnSpc>
                <a:spcPts val="1600"/>
              </a:lnSpc>
              <a:tabLst>
                <a:tab pos="63500" algn="l"/>
                <a:tab pos="139700" algn="l"/>
              </a:tabLst>
            </a:pPr>
            <a:r>
              <a:rPr lang="en-US" altLang="zh-CN" sz="1100" dirty="0">
                <a:solidFill>
                  <a:srgbClr val="000000"/>
                </a:solidFill>
                <a:latin typeface="微软雅黑" pitchFamily="18" charset="0"/>
                <a:cs typeface="微软雅黑" pitchFamily="18" charset="0"/>
              </a:rPr>
              <a:t>–</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itchFamily="18" charset="0"/>
                <a:cs typeface="Times New Roman" pitchFamily="18" charset="0"/>
              </a:rPr>
              <a:t>  </a:t>
            </a:r>
            <a:r>
              <a:rPr lang="en-US" altLang="zh-CN" sz="1100" dirty="0">
                <a:solidFill>
                  <a:srgbClr val="000000"/>
                </a:solidFill>
                <a:latin typeface="微软雅黑" pitchFamily="18" charset="0"/>
                <a:cs typeface="微软雅黑" pitchFamily="18" charset="0"/>
              </a:rPr>
              <a:t>使用独立的数据库作为元数据的存储组件，例如MySQL</a:t>
            </a:r>
          </a:p>
          <a:p>
            <a:pPr>
              <a:lnSpc>
                <a:spcPts val="1500"/>
              </a:lnSpc>
              <a:tabLst>
                <a:tab pos="63500" algn="l"/>
                <a:tab pos="139700" algn="l"/>
              </a:tabLst>
            </a:pPr>
            <a:r>
              <a:rPr lang="en-US" altLang="zh-CN" sz="1100" dirty="0">
                <a:solidFill>
                  <a:srgbClr val="000000"/>
                </a:solidFill>
                <a:latin typeface="微软雅黑" pitchFamily="18" charset="0"/>
                <a:cs typeface="微软雅黑" pitchFamily="18" charset="0"/>
              </a:rPr>
              <a:t>–</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itchFamily="18" charset="0"/>
                <a:cs typeface="Times New Roman" pitchFamily="18" charset="0"/>
              </a:rPr>
              <a:t>  </a:t>
            </a:r>
            <a:r>
              <a:rPr lang="en-US" altLang="zh-CN" sz="1100" dirty="0">
                <a:solidFill>
                  <a:srgbClr val="000000"/>
                </a:solidFill>
                <a:latin typeface="微软雅黑" pitchFamily="18" charset="0"/>
                <a:cs typeface="微软雅黑" pitchFamily="18" charset="0"/>
              </a:rPr>
              <a:t>元数据存储独立，支持多个Hive服务共享一个元数据库</a:t>
            </a:r>
          </a:p>
          <a:p>
            <a:pPr>
              <a:lnSpc>
                <a:spcPts val="1000"/>
              </a:lnSpc>
            </a:pPr>
            <a:endParaRPr lang="en-US" altLang="zh-CN" sz="2800" dirty="0"/>
          </a:p>
          <a:p>
            <a:pPr>
              <a:lnSpc>
                <a:spcPts val="2400"/>
              </a:lnSpc>
              <a:tabLst>
                <a:tab pos="63500" algn="l"/>
                <a:tab pos="139700" algn="l"/>
              </a:tabLst>
            </a:pPr>
            <a:r>
              <a:rPr lang="en-US" altLang="zh-CN" sz="2800" dirty="0"/>
              <a:t>	</a:t>
            </a:r>
            <a:r>
              <a:rPr lang="en-US" altLang="zh-CN" sz="1600" dirty="0">
                <a:solidFill>
                  <a:srgbClr val="000000"/>
                </a:solidFill>
                <a:latin typeface="微软雅黑" pitchFamily="18" charset="0"/>
                <a:cs typeface="微软雅黑" pitchFamily="18" charset="0"/>
              </a:rPr>
              <a:t>远程（Remote）模式：</a:t>
            </a:r>
          </a:p>
          <a:p>
            <a:pPr>
              <a:lnSpc>
                <a:spcPts val="1600"/>
              </a:lnSpc>
              <a:tabLst>
                <a:tab pos="63500" algn="l"/>
                <a:tab pos="139700" algn="l"/>
              </a:tabLst>
            </a:pPr>
            <a:r>
              <a:rPr lang="en-US" altLang="zh-CN" sz="1100" dirty="0">
                <a:solidFill>
                  <a:srgbClr val="000000"/>
                </a:solidFill>
                <a:latin typeface="微软雅黑" pitchFamily="18" charset="0"/>
                <a:cs typeface="微软雅黑" pitchFamily="18" charset="0"/>
              </a:rPr>
              <a:t>–</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itchFamily="18" charset="0"/>
                <a:cs typeface="Times New Roman" pitchFamily="18" charset="0"/>
              </a:rPr>
              <a:t>  </a:t>
            </a:r>
            <a:r>
              <a:rPr lang="en-US" altLang="zh-CN" sz="1100" dirty="0">
                <a:solidFill>
                  <a:srgbClr val="000000"/>
                </a:solidFill>
                <a:latin typeface="微软雅黑" pitchFamily="18" charset="0"/>
                <a:cs typeface="微软雅黑" pitchFamily="18" charset="0"/>
              </a:rPr>
              <a:t>Hive服务和元数据库服务运行在不同的JVM中</a:t>
            </a:r>
          </a:p>
          <a:p>
            <a:pPr>
              <a:lnSpc>
                <a:spcPts val="1500"/>
              </a:lnSpc>
              <a:tabLst>
                <a:tab pos="63500" algn="l"/>
                <a:tab pos="139700" algn="l"/>
              </a:tabLst>
            </a:pPr>
            <a:r>
              <a:rPr lang="en-US" altLang="zh-CN" sz="1100" dirty="0">
                <a:solidFill>
                  <a:srgbClr val="000000"/>
                </a:solidFill>
                <a:latin typeface="微软雅黑" pitchFamily="18" charset="0"/>
                <a:cs typeface="微软雅黑" pitchFamily="18" charset="0"/>
              </a:rPr>
              <a:t>–</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itchFamily="18" charset="0"/>
                <a:cs typeface="Times New Roman" pitchFamily="18" charset="0"/>
              </a:rPr>
              <a:t>  </a:t>
            </a:r>
            <a:r>
              <a:rPr lang="en-US" altLang="zh-CN" sz="1100" dirty="0">
                <a:solidFill>
                  <a:srgbClr val="000000"/>
                </a:solidFill>
                <a:latin typeface="微软雅黑" pitchFamily="18" charset="0"/>
                <a:cs typeface="微软雅黑" pitchFamily="18" charset="0"/>
              </a:rPr>
              <a:t>Hive服务器可以访问多个元数据库服务，具有很好的可</a:t>
            </a:r>
          </a:p>
          <a:p>
            <a:pPr>
              <a:lnSpc>
                <a:spcPts val="1300"/>
              </a:lnSpc>
              <a:tabLst>
                <a:tab pos="63500" algn="l"/>
                <a:tab pos="139700" algn="l"/>
              </a:tabLst>
            </a:pPr>
            <a:r>
              <a:rPr lang="en-US" altLang="zh-CN" sz="2800" dirty="0"/>
              <a:t>		</a:t>
            </a:r>
            <a:r>
              <a:rPr lang="en-US" altLang="zh-CN" sz="1100" dirty="0">
                <a:solidFill>
                  <a:srgbClr val="000000"/>
                </a:solidFill>
                <a:latin typeface="微软雅黑" pitchFamily="18" charset="0"/>
                <a:cs typeface="微软雅黑" pitchFamily="18" charset="0"/>
              </a:rPr>
              <a:t>扩展性</a:t>
            </a:r>
          </a:p>
          <a:p>
            <a:pPr>
              <a:lnSpc>
                <a:spcPts val="1600"/>
              </a:lnSpc>
              <a:tabLst>
                <a:tab pos="63500" algn="l"/>
                <a:tab pos="139700" algn="l"/>
              </a:tabLst>
            </a:pPr>
            <a:r>
              <a:rPr lang="en-US" altLang="zh-CN" sz="1100" dirty="0">
                <a:solidFill>
                  <a:srgbClr val="000000"/>
                </a:solidFill>
                <a:latin typeface="微软雅黑" pitchFamily="18" charset="0"/>
                <a:cs typeface="微软雅黑" pitchFamily="18" charset="0"/>
              </a:rPr>
              <a:t>–</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itchFamily="18" charset="0"/>
                <a:cs typeface="Times New Roman" pitchFamily="18" charset="0"/>
              </a:rPr>
              <a:t>  </a:t>
            </a:r>
            <a:r>
              <a:rPr lang="en-US" altLang="zh-CN" sz="1100" dirty="0">
                <a:solidFill>
                  <a:srgbClr val="000000"/>
                </a:solidFill>
                <a:latin typeface="微软雅黑" pitchFamily="18" charset="0"/>
                <a:cs typeface="微软雅黑" pitchFamily="18" charset="0"/>
              </a:rPr>
              <a:t>元数据库可部署于防火墙之后，通过JDBC或ODBC远程</a:t>
            </a:r>
          </a:p>
        </p:txBody>
      </p:sp>
      <p:sp>
        <p:nvSpPr>
          <p:cNvPr id="17" name="TextBox 1"/>
          <p:cNvSpPr txBox="1"/>
          <p:nvPr/>
        </p:nvSpPr>
        <p:spPr>
          <a:xfrm>
            <a:off x="4705400" y="5274072"/>
            <a:ext cx="1551707" cy="200055"/>
          </a:xfrm>
          <a:prstGeom prst="rect">
            <a:avLst/>
          </a:prstGeom>
          <a:noFill/>
        </p:spPr>
        <p:txBody>
          <a:bodyPr wrap="none" lIns="0" tIns="0" rIns="0" rtlCol="0">
            <a:spAutoFit/>
          </a:bodyPr>
          <a:lstStyle/>
          <a:p>
            <a:pPr>
              <a:lnSpc>
                <a:spcPts val="1200"/>
              </a:lnSpc>
              <a:tabLst/>
            </a:pPr>
            <a:r>
              <a:rPr lang="en-US" altLang="zh-CN" sz="1100" dirty="0">
                <a:solidFill>
                  <a:srgbClr val="000000"/>
                </a:solidFill>
                <a:latin typeface="微软雅黑" pitchFamily="18" charset="0"/>
                <a:cs typeface="微软雅黑" pitchFamily="18" charset="0"/>
              </a:rPr>
              <a:t>访问，具有更好的安全性</a:t>
            </a:r>
          </a:p>
        </p:txBody>
      </p:sp>
    </p:spTree>
    <p:extLst>
      <p:ext uri="{BB962C8B-B14F-4D97-AF65-F5344CB8AC3E}">
        <p14:creationId xmlns:p14="http://schemas.microsoft.com/office/powerpoint/2010/main" val="675087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Hive</a:t>
            </a:r>
            <a:r>
              <a:rPr lang="zh-CN" altLang="en-US" dirty="0"/>
              <a:t>数据存储－行格式</a:t>
            </a:r>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11</a:t>
            </a:fld>
            <a:endParaRPr lang="zh-CN" altLang="en-US" dirty="0"/>
          </a:p>
        </p:txBody>
      </p:sp>
      <p:sp>
        <p:nvSpPr>
          <p:cNvPr id="6" name="TextBox 1"/>
          <p:cNvSpPr txBox="1"/>
          <p:nvPr/>
        </p:nvSpPr>
        <p:spPr>
          <a:xfrm>
            <a:off x="447356" y="1065436"/>
            <a:ext cx="219612" cy="1367041"/>
          </a:xfrm>
          <a:prstGeom prst="rect">
            <a:avLst/>
          </a:prstGeom>
          <a:noFill/>
        </p:spPr>
        <p:txBody>
          <a:bodyPr wrap="none" lIns="0" tIns="0" rIns="0" rtlCol="0">
            <a:spAutoFit/>
          </a:bodyPr>
          <a:lstStyle/>
          <a:p>
            <a:pPr>
              <a:lnSpc>
                <a:spcPts val="1600"/>
              </a:lnSpc>
              <a:tabLst/>
            </a:pPr>
            <a:r>
              <a:rPr lang="en-US" altLang="zh-CN" dirty="0">
                <a:solidFill>
                  <a:srgbClr val="000000"/>
                </a:solidFill>
                <a:latin typeface="Wingdings" pitchFamily="18" charset="0"/>
                <a:cs typeface="Wingdings" pitchFamily="18" charset="0"/>
              </a:rPr>
              <a:t>l</a:t>
            </a:r>
            <a:r>
              <a:rPr lang="en-US" altLang="zh-CN" dirty="0">
                <a:solidFill>
                  <a:srgbClr val="000000"/>
                </a:solidFill>
                <a:latin typeface="Times New Roman" pitchFamily="18" charset="0"/>
                <a:cs typeface="Times New Roman" pitchFamily="18" charset="0"/>
              </a:rPr>
              <a:t> </a:t>
            </a:r>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700"/>
              </a:lnSpc>
              <a:tabLst/>
            </a:pPr>
            <a:r>
              <a:rPr lang="en-US" altLang="zh-CN" dirty="0">
                <a:solidFill>
                  <a:srgbClr val="000000"/>
                </a:solidFill>
                <a:latin typeface="Wingdings" pitchFamily="18" charset="0"/>
                <a:cs typeface="Wingdings" pitchFamily="18" charset="0"/>
              </a:rPr>
              <a:t>l</a:t>
            </a:r>
            <a:r>
              <a:rPr lang="en-US" altLang="zh-CN" dirty="0">
                <a:solidFill>
                  <a:srgbClr val="000000"/>
                </a:solidFill>
                <a:latin typeface="Times New Roman" pitchFamily="18" charset="0"/>
                <a:cs typeface="Times New Roman" pitchFamily="18" charset="0"/>
              </a:rPr>
              <a:t> </a:t>
            </a:r>
          </a:p>
        </p:txBody>
      </p:sp>
      <p:sp>
        <p:nvSpPr>
          <p:cNvPr id="7" name="TextBox 1"/>
          <p:cNvSpPr txBox="1"/>
          <p:nvPr/>
        </p:nvSpPr>
        <p:spPr>
          <a:xfrm>
            <a:off x="815656" y="1052736"/>
            <a:ext cx="3512693" cy="1649169"/>
          </a:xfrm>
          <a:prstGeom prst="rect">
            <a:avLst/>
          </a:prstGeom>
          <a:noFill/>
        </p:spPr>
        <p:txBody>
          <a:bodyPr wrap="none" lIns="0" tIns="0" rIns="0" rtlCol="0">
            <a:spAutoFit/>
          </a:bodyPr>
          <a:lstStyle/>
          <a:p>
            <a:pPr>
              <a:lnSpc>
                <a:spcPts val="1800"/>
              </a:lnSpc>
              <a:tabLst>
                <a:tab pos="63500" algn="l"/>
              </a:tabLst>
            </a:pPr>
            <a:r>
              <a:rPr lang="en-US" altLang="zh-CN" dirty="0">
                <a:solidFill>
                  <a:srgbClr val="000000"/>
                </a:solidFill>
                <a:latin typeface="微软雅黑" pitchFamily="18" charset="0"/>
                <a:cs typeface="微软雅黑" pitchFamily="18" charset="0"/>
              </a:rPr>
              <a:t>Hive数据存储格式的两个维度：</a:t>
            </a:r>
          </a:p>
          <a:p>
            <a:pPr>
              <a:lnSpc>
                <a:spcPts val="2000"/>
              </a:lnSpc>
              <a:tabLst>
                <a:tab pos="63500" algn="l"/>
              </a:tabLst>
            </a:pPr>
            <a:r>
              <a:rPr lang="en-US" altLang="zh-CN" sz="2400" dirty="0"/>
              <a:t>	</a:t>
            </a:r>
            <a:r>
              <a:rPr lang="en-US" altLang="zh-CN" sz="1600" dirty="0">
                <a:solidFill>
                  <a:srgbClr val="000000"/>
                </a:solidFill>
                <a:latin typeface="Times New Roman" pitchFamily="18" charset="0"/>
                <a:cs typeface="Times New Roman" pitchFamily="18" charset="0"/>
              </a:rPr>
              <a:t>– </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行格式（row</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format）</a:t>
            </a:r>
          </a:p>
          <a:p>
            <a:pPr>
              <a:lnSpc>
                <a:spcPts val="2100"/>
              </a:lnSpc>
              <a:tabLst>
                <a:tab pos="63500" algn="l"/>
              </a:tabLst>
            </a:pPr>
            <a:r>
              <a:rPr lang="en-US" altLang="zh-CN" sz="2400" dirty="0"/>
              <a:t>	</a:t>
            </a:r>
            <a:r>
              <a:rPr lang="en-US" altLang="zh-CN" sz="1600" dirty="0">
                <a:solidFill>
                  <a:srgbClr val="000000"/>
                </a:solidFill>
                <a:latin typeface="Times New Roman" pitchFamily="18" charset="0"/>
                <a:cs typeface="Times New Roman" pitchFamily="18" charset="0"/>
              </a:rPr>
              <a:t>– </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文件存储格式（file</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format）</a:t>
            </a:r>
          </a:p>
          <a:p>
            <a:pPr>
              <a:lnSpc>
                <a:spcPts val="1000"/>
              </a:lnSpc>
            </a:pPr>
            <a:endParaRPr lang="en-US" altLang="zh-CN" sz="2400" dirty="0"/>
          </a:p>
          <a:p>
            <a:pPr>
              <a:lnSpc>
                <a:spcPts val="1000"/>
              </a:lnSpc>
            </a:pPr>
            <a:endParaRPr lang="en-US" altLang="zh-CN" sz="2400" dirty="0"/>
          </a:p>
          <a:p>
            <a:pPr>
              <a:lnSpc>
                <a:spcPts val="2500"/>
              </a:lnSpc>
              <a:tabLst>
                <a:tab pos="63500" algn="l"/>
              </a:tabLst>
            </a:pPr>
            <a:r>
              <a:rPr lang="en-US" altLang="zh-CN" dirty="0">
                <a:solidFill>
                  <a:srgbClr val="000000"/>
                </a:solidFill>
                <a:latin typeface="微软雅黑" pitchFamily="18" charset="0"/>
                <a:cs typeface="微软雅黑" pitchFamily="18" charset="0"/>
              </a:rPr>
              <a:t>行格式</a:t>
            </a:r>
          </a:p>
          <a:p>
            <a:pPr>
              <a:lnSpc>
                <a:spcPts val="2100"/>
              </a:lnSpc>
              <a:tabLst>
                <a:tab pos="63500" algn="l"/>
              </a:tabLst>
            </a:pPr>
            <a:r>
              <a:rPr lang="en-US" altLang="zh-CN" sz="2400" dirty="0"/>
              <a:t>	</a:t>
            </a:r>
            <a:r>
              <a:rPr lang="en-US" altLang="zh-CN" sz="1600" dirty="0">
                <a:solidFill>
                  <a:srgbClr val="000000"/>
                </a:solidFill>
                <a:latin typeface="Times New Roman" pitchFamily="18" charset="0"/>
                <a:cs typeface="Times New Roman" pitchFamily="18" charset="0"/>
              </a:rPr>
              <a:t>– </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SerDe（Serializer-Deserializer）</a:t>
            </a:r>
          </a:p>
        </p:txBody>
      </p:sp>
      <p:sp>
        <p:nvSpPr>
          <p:cNvPr id="8" name="TextBox 1"/>
          <p:cNvSpPr txBox="1"/>
          <p:nvPr/>
        </p:nvSpPr>
        <p:spPr>
          <a:xfrm>
            <a:off x="1158556" y="2703736"/>
            <a:ext cx="176330" cy="636072"/>
          </a:xfrm>
          <a:prstGeom prst="rect">
            <a:avLst/>
          </a:prstGeom>
          <a:noFill/>
        </p:spPr>
        <p:txBody>
          <a:bodyPr wrap="none" lIns="0" tIns="0" rIns="0" rtlCol="0">
            <a:spAutoFit/>
          </a:bodyPr>
          <a:lstStyle/>
          <a:p>
            <a:pPr>
              <a:lnSpc>
                <a:spcPts val="1200"/>
              </a:lnSpc>
              <a:tabLst/>
            </a:pPr>
            <a:r>
              <a:rPr lang="en-US" altLang="zh-CN" sz="1400" dirty="0">
                <a:solidFill>
                  <a:srgbClr val="000000"/>
                </a:solidFill>
                <a:latin typeface="Wingdings" pitchFamily="18" charset="0"/>
                <a:cs typeface="Wingdings" pitchFamily="18" charset="0"/>
              </a:rPr>
              <a:t>ü</a:t>
            </a:r>
            <a:r>
              <a:rPr lang="en-US" altLang="zh-CN" sz="1400" dirty="0">
                <a:solidFill>
                  <a:srgbClr val="000000"/>
                </a:solidFill>
                <a:latin typeface="Times New Roman" pitchFamily="18" charset="0"/>
                <a:cs typeface="Times New Roman" pitchFamily="18" charset="0"/>
              </a:rPr>
              <a:t> </a:t>
            </a:r>
          </a:p>
          <a:p>
            <a:pPr>
              <a:lnSpc>
                <a:spcPts val="1000"/>
              </a:lnSpc>
            </a:pPr>
            <a:endParaRPr lang="en-US" altLang="zh-CN" sz="2400" dirty="0"/>
          </a:p>
          <a:p>
            <a:pPr>
              <a:lnSpc>
                <a:spcPts val="1000"/>
              </a:lnSpc>
            </a:pPr>
            <a:endParaRPr lang="en-US" altLang="zh-CN" sz="2400" dirty="0"/>
          </a:p>
          <a:p>
            <a:pPr>
              <a:lnSpc>
                <a:spcPts val="1400"/>
              </a:lnSpc>
              <a:tabLst/>
            </a:pPr>
            <a:r>
              <a:rPr lang="en-US" altLang="zh-CN" sz="1400" dirty="0">
                <a:solidFill>
                  <a:srgbClr val="000000"/>
                </a:solidFill>
                <a:latin typeface="Wingdings" pitchFamily="18" charset="0"/>
                <a:cs typeface="Wingdings" pitchFamily="18" charset="0"/>
              </a:rPr>
              <a:t>ü</a:t>
            </a:r>
            <a:r>
              <a:rPr lang="en-US" altLang="zh-CN" sz="1400" dirty="0">
                <a:solidFill>
                  <a:srgbClr val="000000"/>
                </a:solidFill>
                <a:latin typeface="Times New Roman" pitchFamily="18" charset="0"/>
                <a:cs typeface="Times New Roman" pitchFamily="18" charset="0"/>
              </a:rPr>
              <a:t> </a:t>
            </a:r>
          </a:p>
        </p:txBody>
      </p:sp>
      <p:sp>
        <p:nvSpPr>
          <p:cNvPr id="9" name="TextBox 1"/>
          <p:cNvSpPr txBox="1"/>
          <p:nvPr/>
        </p:nvSpPr>
        <p:spPr>
          <a:xfrm>
            <a:off x="1514157" y="2678336"/>
            <a:ext cx="7306316" cy="866904"/>
          </a:xfrm>
          <a:prstGeom prst="rect">
            <a:avLst/>
          </a:prstGeom>
          <a:noFill/>
        </p:spPr>
        <p:txBody>
          <a:bodyPr wrap="square" lIns="0" tIns="0" rIns="0" rtlCol="0">
            <a:spAutoFit/>
          </a:bodyPr>
          <a:lstStyle/>
          <a:p>
            <a:pPr>
              <a:lnSpc>
                <a:spcPts val="1400"/>
              </a:lnSpc>
              <a:tabLst/>
            </a:pPr>
            <a:r>
              <a:rPr lang="en-US" altLang="zh-CN" sz="1400" dirty="0">
                <a:solidFill>
                  <a:srgbClr val="000000"/>
                </a:solidFill>
                <a:latin typeface="微软雅黑" pitchFamily="18" charset="0"/>
                <a:cs typeface="微软雅黑" pitchFamily="18" charset="0"/>
              </a:rPr>
              <a:t>每行数据是在存储时要进行序列化操作（Serializer），</a:t>
            </a:r>
            <a:r>
              <a:rPr lang="en-US" altLang="zh-CN" sz="1400" dirty="0" err="1">
                <a:solidFill>
                  <a:srgbClr val="000000"/>
                </a:solidFill>
                <a:latin typeface="微软雅黑" pitchFamily="18" charset="0"/>
                <a:cs typeface="微软雅黑" pitchFamily="18" charset="0"/>
              </a:rPr>
              <a:t>即将每行数据的属性结构及属性值转换为二进制数据流存入文件中</a:t>
            </a:r>
            <a:endParaRPr lang="en-US" altLang="zh-CN" sz="1400" dirty="0">
              <a:solidFill>
                <a:srgbClr val="000000"/>
              </a:solidFill>
              <a:latin typeface="微软雅黑" pitchFamily="18" charset="0"/>
              <a:cs typeface="微软雅黑" pitchFamily="18" charset="0"/>
            </a:endParaRPr>
          </a:p>
          <a:p>
            <a:pPr>
              <a:lnSpc>
                <a:spcPts val="1800"/>
              </a:lnSpc>
              <a:tabLst/>
            </a:pPr>
            <a:r>
              <a:rPr lang="en-US" altLang="zh-CN" sz="1400" dirty="0">
                <a:solidFill>
                  <a:srgbClr val="000000"/>
                </a:solidFill>
                <a:latin typeface="微软雅黑" pitchFamily="18" charset="0"/>
                <a:cs typeface="微软雅黑" pitchFamily="18" charset="0"/>
              </a:rPr>
              <a:t>读取时要进行反序列化操作（Deserializer），即将文件中存储的二进制数据量还原为每行数据的属性结构和属性值</a:t>
            </a:r>
          </a:p>
        </p:txBody>
      </p:sp>
      <p:sp>
        <p:nvSpPr>
          <p:cNvPr id="10" name="TextBox 1"/>
          <p:cNvSpPr txBox="1"/>
          <p:nvPr/>
        </p:nvSpPr>
        <p:spPr>
          <a:xfrm>
            <a:off x="879156" y="3792408"/>
            <a:ext cx="7807644" cy="725840"/>
          </a:xfrm>
          <a:prstGeom prst="rect">
            <a:avLst/>
          </a:prstGeom>
          <a:noFill/>
        </p:spPr>
        <p:txBody>
          <a:bodyPr wrap="square" lIns="0" tIns="0" rIns="0" rtlCol="0">
            <a:spAutoFit/>
          </a:bodyPr>
          <a:lstStyle/>
          <a:p>
            <a:pPr>
              <a:lnSpc>
                <a:spcPts val="1600"/>
              </a:lnSpc>
              <a:tabLst/>
            </a:pPr>
            <a:r>
              <a:rPr lang="en-US" altLang="zh-CN" sz="1600" dirty="0">
                <a:solidFill>
                  <a:srgbClr val="000000"/>
                </a:solidFill>
                <a:latin typeface="Times New Roman" pitchFamily="18" charset="0"/>
                <a:cs typeface="Times New Roman" pitchFamily="18" charset="0"/>
              </a:rPr>
              <a:t>– </a:t>
            </a:r>
            <a:r>
              <a:rPr lang="en-US" altLang="zh-CN" sz="1600" dirty="0">
                <a:latin typeface="Times New Roman" pitchFamily="18" charset="0"/>
                <a:cs typeface="Times New Roman" pitchFamily="18" charset="0"/>
              </a:rPr>
              <a:t>    </a:t>
            </a:r>
            <a:r>
              <a:rPr lang="en-US" altLang="zh-CN" sz="1600" dirty="0" err="1">
                <a:solidFill>
                  <a:srgbClr val="000000"/>
                </a:solidFill>
                <a:latin typeface="微软雅黑" pitchFamily="18" charset="0"/>
                <a:cs typeface="微软雅黑" pitchFamily="18" charset="0"/>
              </a:rPr>
              <a:t>Hive提供了多种序列化反序列化接口，开发者也可以扩展自己的SerDe接口设置数</a:t>
            </a:r>
            <a:br>
              <a:rPr lang="en-US" altLang="zh-CN" sz="1600" dirty="0">
                <a:solidFill>
                  <a:srgbClr val="000000"/>
                </a:solidFill>
                <a:latin typeface="微软雅黑" pitchFamily="18" charset="0"/>
                <a:cs typeface="微软雅黑" pitchFamily="18" charset="0"/>
              </a:rPr>
            </a:br>
            <a:r>
              <a:rPr lang="en-US" altLang="zh-CN" sz="1600" dirty="0">
                <a:solidFill>
                  <a:srgbClr val="000000"/>
                </a:solidFill>
                <a:latin typeface="微软雅黑" pitchFamily="18" charset="0"/>
                <a:cs typeface="微软雅黑" pitchFamily="18" charset="0"/>
              </a:rPr>
              <a:t>     </a:t>
            </a:r>
            <a:r>
              <a:rPr lang="en-US" altLang="zh-CN" sz="1600" dirty="0" err="1">
                <a:solidFill>
                  <a:srgbClr val="000000"/>
                </a:solidFill>
                <a:latin typeface="微软雅黑" pitchFamily="18" charset="0"/>
                <a:cs typeface="微软雅黑" pitchFamily="18" charset="0"/>
              </a:rPr>
              <a:t>据存储格式</a:t>
            </a:r>
            <a:endParaRPr lang="en-US" altLang="zh-CN" sz="1600" dirty="0">
              <a:solidFill>
                <a:srgbClr val="000000"/>
              </a:solidFill>
              <a:latin typeface="微软雅黑" pitchFamily="18" charset="0"/>
              <a:cs typeface="微软雅黑" pitchFamily="18" charset="0"/>
            </a:endParaRPr>
          </a:p>
          <a:p>
            <a:pPr>
              <a:lnSpc>
                <a:spcPts val="2100"/>
              </a:lnSpc>
              <a:tabLst/>
            </a:pPr>
            <a:r>
              <a:rPr lang="en-US" altLang="zh-CN" sz="1600" dirty="0">
                <a:solidFill>
                  <a:srgbClr val="000000"/>
                </a:solidFill>
                <a:latin typeface="Times New Roman" pitchFamily="18" charset="0"/>
                <a:cs typeface="Times New Roman" pitchFamily="18" charset="0"/>
              </a:rPr>
              <a:t>– </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默认使用的SerDe接口为：延迟简单SerDe（LazySimpleSerDe）</a:t>
            </a:r>
          </a:p>
        </p:txBody>
      </p:sp>
      <p:sp>
        <p:nvSpPr>
          <p:cNvPr id="11" name="TextBox 1"/>
          <p:cNvSpPr txBox="1"/>
          <p:nvPr/>
        </p:nvSpPr>
        <p:spPr>
          <a:xfrm>
            <a:off x="1158556" y="4567232"/>
            <a:ext cx="176330" cy="661720"/>
          </a:xfrm>
          <a:prstGeom prst="rect">
            <a:avLst/>
          </a:prstGeom>
          <a:noFill/>
        </p:spPr>
        <p:txBody>
          <a:bodyPr wrap="none" lIns="0" tIns="0" rIns="0" rtlCol="0">
            <a:spAutoFit/>
          </a:bodyPr>
          <a:lstStyle/>
          <a:p>
            <a:pPr>
              <a:lnSpc>
                <a:spcPts val="1200"/>
              </a:lnSpc>
              <a:tabLst/>
            </a:pPr>
            <a:r>
              <a:rPr lang="en-US" altLang="zh-CN" sz="1400" dirty="0">
                <a:solidFill>
                  <a:srgbClr val="000000"/>
                </a:solidFill>
                <a:latin typeface="Wingdings" pitchFamily="18" charset="0"/>
                <a:cs typeface="Wingdings" pitchFamily="18" charset="0"/>
              </a:rPr>
              <a:t>ü</a:t>
            </a:r>
            <a:r>
              <a:rPr lang="en-US" altLang="zh-CN" sz="1400" dirty="0">
                <a:solidFill>
                  <a:srgbClr val="000000"/>
                </a:solidFill>
                <a:latin typeface="Times New Roman" pitchFamily="18" charset="0"/>
                <a:cs typeface="Times New Roman" pitchFamily="18" charset="0"/>
              </a:rPr>
              <a:t> </a:t>
            </a:r>
          </a:p>
          <a:p>
            <a:pPr>
              <a:lnSpc>
                <a:spcPts val="1800"/>
              </a:lnSpc>
              <a:tabLst/>
            </a:pPr>
            <a:r>
              <a:rPr lang="en-US" altLang="zh-CN" sz="1400" dirty="0">
                <a:solidFill>
                  <a:srgbClr val="000000"/>
                </a:solidFill>
                <a:latin typeface="Wingdings" pitchFamily="18" charset="0"/>
                <a:cs typeface="Wingdings" pitchFamily="18" charset="0"/>
              </a:rPr>
              <a:t>ü</a:t>
            </a:r>
            <a:r>
              <a:rPr lang="en-US" altLang="zh-CN" sz="1400" dirty="0">
                <a:solidFill>
                  <a:srgbClr val="000000"/>
                </a:solidFill>
                <a:latin typeface="Times New Roman" pitchFamily="18" charset="0"/>
                <a:cs typeface="Times New Roman" pitchFamily="18" charset="0"/>
              </a:rPr>
              <a:t> </a:t>
            </a:r>
          </a:p>
          <a:p>
            <a:pPr>
              <a:lnSpc>
                <a:spcPts val="1800"/>
              </a:lnSpc>
              <a:tabLst/>
            </a:pPr>
            <a:r>
              <a:rPr lang="en-US" altLang="zh-CN" sz="1400" dirty="0">
                <a:solidFill>
                  <a:srgbClr val="000000"/>
                </a:solidFill>
                <a:latin typeface="Wingdings" pitchFamily="18" charset="0"/>
                <a:cs typeface="Wingdings" pitchFamily="18" charset="0"/>
              </a:rPr>
              <a:t>ü</a:t>
            </a:r>
            <a:r>
              <a:rPr lang="en-US" altLang="zh-CN" sz="1400" dirty="0">
                <a:solidFill>
                  <a:srgbClr val="000000"/>
                </a:solidFill>
                <a:latin typeface="Times New Roman" pitchFamily="18" charset="0"/>
                <a:cs typeface="Times New Roman" pitchFamily="18" charset="0"/>
              </a:rPr>
              <a:t> </a:t>
            </a:r>
          </a:p>
        </p:txBody>
      </p:sp>
      <p:sp>
        <p:nvSpPr>
          <p:cNvPr id="12" name="TextBox 1"/>
          <p:cNvSpPr txBox="1"/>
          <p:nvPr/>
        </p:nvSpPr>
        <p:spPr>
          <a:xfrm>
            <a:off x="1514156" y="4541832"/>
            <a:ext cx="6836808" cy="687368"/>
          </a:xfrm>
          <a:prstGeom prst="rect">
            <a:avLst/>
          </a:prstGeom>
          <a:noFill/>
        </p:spPr>
        <p:txBody>
          <a:bodyPr wrap="none" lIns="0" tIns="0" rIns="0" rtlCol="0">
            <a:spAutoFit/>
          </a:bodyPr>
          <a:lstStyle/>
          <a:p>
            <a:pPr>
              <a:lnSpc>
                <a:spcPts val="1400"/>
              </a:lnSpc>
              <a:tabLst/>
            </a:pPr>
            <a:r>
              <a:rPr lang="en-US" altLang="zh-CN" sz="1400" dirty="0">
                <a:solidFill>
                  <a:srgbClr val="000000"/>
                </a:solidFill>
                <a:latin typeface="微软雅黑" pitchFamily="18" charset="0"/>
                <a:cs typeface="微软雅黑" pitchFamily="18" charset="0"/>
              </a:rPr>
              <a:t>以回车符（ASCII码13）区分不同的行</a:t>
            </a:r>
          </a:p>
          <a:p>
            <a:pPr>
              <a:lnSpc>
                <a:spcPts val="1800"/>
              </a:lnSpc>
              <a:tabLst/>
            </a:pPr>
            <a:r>
              <a:rPr lang="en-US" altLang="zh-CN" sz="1400" dirty="0">
                <a:solidFill>
                  <a:srgbClr val="000000"/>
                </a:solidFill>
                <a:latin typeface="微软雅黑" pitchFamily="18" charset="0"/>
                <a:cs typeface="微软雅黑" pitchFamily="18" charset="0"/>
              </a:rPr>
              <a:t>以CTRL-A（ASCII码1）区分一行中的不同列</a:t>
            </a:r>
          </a:p>
          <a:p>
            <a:pPr>
              <a:lnSpc>
                <a:spcPts val="1800"/>
              </a:lnSpc>
              <a:tabLst/>
            </a:pPr>
            <a:r>
              <a:rPr lang="en-US" altLang="zh-CN" sz="1400" dirty="0">
                <a:solidFill>
                  <a:srgbClr val="000000"/>
                </a:solidFill>
                <a:latin typeface="微软雅黑" pitchFamily="18" charset="0"/>
                <a:cs typeface="微软雅黑" pitchFamily="18" charset="0"/>
              </a:rPr>
              <a:t>延迟（Lazy）指只有当某列数据被访问时才会进行反序列化操作，以提高数据存储效率</a:t>
            </a:r>
          </a:p>
        </p:txBody>
      </p:sp>
    </p:spTree>
    <p:extLst>
      <p:ext uri="{BB962C8B-B14F-4D97-AF65-F5344CB8AC3E}">
        <p14:creationId xmlns:p14="http://schemas.microsoft.com/office/powerpoint/2010/main" val="3976154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Hive</a:t>
            </a:r>
            <a:r>
              <a:rPr lang="zh-CN" altLang="en-US" dirty="0"/>
              <a:t>数据存储－文件格式</a:t>
            </a:r>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12</a:t>
            </a:fld>
            <a:endParaRPr lang="zh-CN" altLang="en-US" dirty="0"/>
          </a:p>
        </p:txBody>
      </p:sp>
      <p:sp>
        <p:nvSpPr>
          <p:cNvPr id="6" name="Freeform 3"/>
          <p:cNvSpPr/>
          <p:nvPr/>
        </p:nvSpPr>
        <p:spPr>
          <a:xfrm>
            <a:off x="963600" y="1576897"/>
            <a:ext cx="7116688" cy="2232738"/>
          </a:xfrm>
          <a:custGeom>
            <a:avLst/>
            <a:gdLst>
              <a:gd name="connsiteX0" fmla="*/ 0 w 7116688"/>
              <a:gd name="connsiteY0" fmla="*/ 2232738 h 2232738"/>
              <a:gd name="connsiteX1" fmla="*/ 7116688 w 7116688"/>
              <a:gd name="connsiteY1" fmla="*/ 2232738 h 2232738"/>
              <a:gd name="connsiteX2" fmla="*/ 7116688 w 7116688"/>
              <a:gd name="connsiteY2" fmla="*/ 0 h 2232738"/>
              <a:gd name="connsiteX3" fmla="*/ 0 w 7116688"/>
              <a:gd name="connsiteY3" fmla="*/ 0 h 2232738"/>
              <a:gd name="connsiteX4" fmla="*/ 0 w 7116688"/>
              <a:gd name="connsiteY4" fmla="*/ 2232738 h 223273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116688" h="2232738">
                <a:moveTo>
                  <a:pt x="0" y="2232738"/>
                </a:moveTo>
                <a:lnTo>
                  <a:pt x="7116688" y="2232738"/>
                </a:lnTo>
                <a:lnTo>
                  <a:pt x="7116688" y="0"/>
                </a:lnTo>
                <a:lnTo>
                  <a:pt x="0" y="0"/>
                </a:lnTo>
                <a:lnTo>
                  <a:pt x="0" y="2232738"/>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943496" y="1556792"/>
            <a:ext cx="7156896" cy="2273063"/>
          </a:xfrm>
          <a:custGeom>
            <a:avLst/>
            <a:gdLst>
              <a:gd name="connsiteX0" fmla="*/ 10052 w 7156896"/>
              <a:gd name="connsiteY0" fmla="*/ 10052 h 2273063"/>
              <a:gd name="connsiteX1" fmla="*/ 7146844 w 7156896"/>
              <a:gd name="connsiteY1" fmla="*/ 10052 h 2273063"/>
              <a:gd name="connsiteX2" fmla="*/ 7146844 w 7156896"/>
              <a:gd name="connsiteY2" fmla="*/ 2263010 h 2273063"/>
              <a:gd name="connsiteX3" fmla="*/ 10052 w 7156896"/>
              <a:gd name="connsiteY3" fmla="*/ 2263010 h 2273063"/>
              <a:gd name="connsiteX4" fmla="*/ 10052 w 7156896"/>
              <a:gd name="connsiteY4" fmla="*/ 10052 h 227306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156896" h="2273063">
                <a:moveTo>
                  <a:pt x="10052" y="10052"/>
                </a:moveTo>
                <a:lnTo>
                  <a:pt x="7146844" y="10052"/>
                </a:lnTo>
                <a:lnTo>
                  <a:pt x="7146844" y="2263010"/>
                </a:lnTo>
                <a:lnTo>
                  <a:pt x="10052" y="2263010"/>
                </a:lnTo>
                <a:lnTo>
                  <a:pt x="10052" y="10052"/>
                </a:lnTo>
              </a:path>
            </a:pathLst>
          </a:custGeom>
          <a:solidFill>
            <a:srgbClr val="000000">
              <a:alpha val="0"/>
            </a:srgbClr>
          </a:solidFill>
          <a:ln w="25400">
            <a:solidFill>
              <a:srgbClr val="4F81BD">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957250" y="3883393"/>
            <a:ext cx="2123582" cy="1942731"/>
          </a:xfrm>
          <a:custGeom>
            <a:avLst/>
            <a:gdLst>
              <a:gd name="connsiteX0" fmla="*/ 6350 w 2123582"/>
              <a:gd name="connsiteY0" fmla="*/ 6350 h 1942731"/>
              <a:gd name="connsiteX1" fmla="*/ 2117232 w 2123582"/>
              <a:gd name="connsiteY1" fmla="*/ 6350 h 1942731"/>
              <a:gd name="connsiteX2" fmla="*/ 2117232 w 2123582"/>
              <a:gd name="connsiteY2" fmla="*/ 1936381 h 1942731"/>
              <a:gd name="connsiteX3" fmla="*/ 6350 w 2123582"/>
              <a:gd name="connsiteY3" fmla="*/ 1936381 h 1942731"/>
              <a:gd name="connsiteX4" fmla="*/ 6350 w 2123582"/>
              <a:gd name="connsiteY4" fmla="*/ 6350 h 194273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23582" h="1942731">
                <a:moveTo>
                  <a:pt x="6350" y="6350"/>
                </a:moveTo>
                <a:lnTo>
                  <a:pt x="2117232" y="6350"/>
                </a:lnTo>
                <a:lnTo>
                  <a:pt x="2117232" y="1936381"/>
                </a:lnTo>
                <a:lnTo>
                  <a:pt x="6350" y="1936381"/>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3161884" y="3883395"/>
            <a:ext cx="2331385" cy="1942730"/>
          </a:xfrm>
          <a:custGeom>
            <a:avLst/>
            <a:gdLst>
              <a:gd name="connsiteX0" fmla="*/ 6350 w 2331385"/>
              <a:gd name="connsiteY0" fmla="*/ 6350 h 1942730"/>
              <a:gd name="connsiteX1" fmla="*/ 2325035 w 2331385"/>
              <a:gd name="connsiteY1" fmla="*/ 6350 h 1942730"/>
              <a:gd name="connsiteX2" fmla="*/ 2325035 w 2331385"/>
              <a:gd name="connsiteY2" fmla="*/ 1936380 h 1942730"/>
              <a:gd name="connsiteX3" fmla="*/ 6350 w 2331385"/>
              <a:gd name="connsiteY3" fmla="*/ 1936380 h 1942730"/>
              <a:gd name="connsiteX4" fmla="*/ 6350 w 2331385"/>
              <a:gd name="connsiteY4" fmla="*/ 6350 h 194273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331385" h="1942730">
                <a:moveTo>
                  <a:pt x="6350" y="6350"/>
                </a:moveTo>
                <a:lnTo>
                  <a:pt x="2325035" y="6350"/>
                </a:lnTo>
                <a:lnTo>
                  <a:pt x="2325035" y="1936380"/>
                </a:lnTo>
                <a:lnTo>
                  <a:pt x="6350" y="193638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5540881" y="3883395"/>
            <a:ext cx="2545758" cy="1942731"/>
          </a:xfrm>
          <a:custGeom>
            <a:avLst/>
            <a:gdLst>
              <a:gd name="connsiteX0" fmla="*/ 6350 w 2545758"/>
              <a:gd name="connsiteY0" fmla="*/ 6350 h 1942731"/>
              <a:gd name="connsiteX1" fmla="*/ 2539408 w 2545758"/>
              <a:gd name="connsiteY1" fmla="*/ 6350 h 1942731"/>
              <a:gd name="connsiteX2" fmla="*/ 2539408 w 2545758"/>
              <a:gd name="connsiteY2" fmla="*/ 1936381 h 1942731"/>
              <a:gd name="connsiteX3" fmla="*/ 6350 w 2545758"/>
              <a:gd name="connsiteY3" fmla="*/ 1936381 h 1942731"/>
              <a:gd name="connsiteX4" fmla="*/ 6350 w 2545758"/>
              <a:gd name="connsiteY4" fmla="*/ 6350 h 194273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545758" h="1942731">
                <a:moveTo>
                  <a:pt x="6350" y="6350"/>
                </a:moveTo>
                <a:lnTo>
                  <a:pt x="2539408" y="6350"/>
                </a:lnTo>
                <a:lnTo>
                  <a:pt x="2539408" y="1936381"/>
                </a:lnTo>
                <a:lnTo>
                  <a:pt x="6350" y="1936381"/>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3"/>
          <p:cNvPicPr>
            <a:picLocks noChangeAspect="1" noChangeArrowheads="1"/>
          </p:cNvPicPr>
          <p:nvPr/>
        </p:nvPicPr>
        <p:blipFill>
          <a:blip r:embed="rId2"/>
          <a:srcRect/>
          <a:stretch>
            <a:fillRect/>
          </a:stretch>
        </p:blipFill>
        <p:spPr bwMode="auto">
          <a:xfrm>
            <a:off x="946603" y="1559511"/>
            <a:ext cx="7150100" cy="2260600"/>
          </a:xfrm>
          <a:prstGeom prst="rect">
            <a:avLst/>
          </a:prstGeom>
          <a:noFill/>
        </p:spPr>
      </p:pic>
      <p:sp>
        <p:nvSpPr>
          <p:cNvPr id="12" name="TextBox 1"/>
          <p:cNvSpPr txBox="1"/>
          <p:nvPr/>
        </p:nvSpPr>
        <p:spPr>
          <a:xfrm>
            <a:off x="397721" y="1051981"/>
            <a:ext cx="6385979" cy="353943"/>
          </a:xfrm>
          <a:prstGeom prst="rect">
            <a:avLst/>
          </a:prstGeom>
          <a:noFill/>
        </p:spPr>
        <p:txBody>
          <a:bodyPr wrap="none" lIns="0" tIns="0" rIns="0" rtlCol="0">
            <a:spAutoFit/>
          </a:bodyPr>
          <a:lstStyle/>
          <a:p>
            <a:pPr>
              <a:lnSpc>
                <a:spcPts val="2400"/>
              </a:lnSpc>
              <a:tabLst/>
            </a:pPr>
            <a:r>
              <a:rPr lang="en-US" altLang="zh-CN" sz="1583" dirty="0">
                <a:solidFill>
                  <a:srgbClr val="000000"/>
                </a:solidFill>
                <a:latin typeface="Wingdings" pitchFamily="18" charset="0"/>
                <a:cs typeface="Wingdings" pitchFamily="18" charset="0"/>
              </a:rPr>
              <a:t>l</a:t>
            </a:r>
            <a:r>
              <a:rPr lang="en-US" altLang="zh-CN" sz="1583" dirty="0">
                <a:solidFill>
                  <a:srgbClr val="000000"/>
                </a:solidFill>
                <a:latin typeface="Times New Roman" pitchFamily="18" charset="0"/>
                <a:cs typeface="Times New Roman" pitchFamily="18" charset="0"/>
              </a:rPr>
              <a:t> </a:t>
            </a:r>
            <a:r>
              <a:rPr lang="en-US" altLang="zh-CN" sz="1583" dirty="0">
                <a:latin typeface="Times New Roman" pitchFamily="18" charset="0"/>
                <a:cs typeface="Times New Roman" pitchFamily="18" charset="0"/>
              </a:rPr>
              <a:t>  </a:t>
            </a:r>
            <a:r>
              <a:rPr lang="en-US" altLang="zh-CN" sz="1583" dirty="0" err="1">
                <a:solidFill>
                  <a:srgbClr val="000000"/>
                </a:solidFill>
                <a:latin typeface="微软雅黑" pitchFamily="18" charset="0"/>
                <a:cs typeface="微软雅黑" pitchFamily="18" charset="0"/>
              </a:rPr>
              <a:t>文件存储格式（file</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format）：数据表中的数据是如何存储到文件中</a:t>
            </a:r>
          </a:p>
        </p:txBody>
      </p:sp>
      <p:sp>
        <p:nvSpPr>
          <p:cNvPr id="13" name="TextBox 1"/>
          <p:cNvSpPr txBox="1"/>
          <p:nvPr/>
        </p:nvSpPr>
        <p:spPr>
          <a:xfrm>
            <a:off x="1035503" y="3985211"/>
            <a:ext cx="1943100" cy="1282700"/>
          </a:xfrm>
          <a:prstGeom prst="rect">
            <a:avLst/>
          </a:prstGeom>
          <a:noFill/>
        </p:spPr>
        <p:txBody>
          <a:bodyPr wrap="none" lIns="0" tIns="0" rIns="0" rtlCol="0">
            <a:spAutoFit/>
          </a:bodyPr>
          <a:lstStyle/>
          <a:p>
            <a:pPr>
              <a:lnSpc>
                <a:spcPts val="1200"/>
              </a:lnSpc>
              <a:tabLst>
                <a:tab pos="139700" algn="l"/>
                <a:tab pos="622300" algn="l"/>
              </a:tabLst>
            </a:pPr>
            <a:r>
              <a:rPr lang="en-US" altLang="zh-CN" dirty="0"/>
              <a:t>		</a:t>
            </a:r>
            <a:r>
              <a:rPr lang="en-US" altLang="zh-CN" sz="949" dirty="0">
                <a:solidFill>
                  <a:srgbClr val="000000"/>
                </a:solidFill>
                <a:latin typeface="微软雅黑" pitchFamily="18" charset="0"/>
                <a:cs typeface="微软雅黑" pitchFamily="18" charset="0"/>
              </a:rPr>
              <a:t>文本文件存储</a:t>
            </a:r>
          </a:p>
          <a:p>
            <a:pPr>
              <a:lnSpc>
                <a:spcPts val="1500"/>
              </a:lnSpc>
              <a:tabLst>
                <a:tab pos="139700" algn="l"/>
                <a:tab pos="622300" algn="l"/>
              </a:tabLst>
            </a:pPr>
            <a:r>
              <a:rPr lang="en-US" altLang="zh-CN" sz="949" dirty="0">
                <a:solidFill>
                  <a:srgbClr val="000000"/>
                </a:solidFill>
                <a:latin typeface="微软雅黑" pitchFamily="18" charset="0"/>
                <a:cs typeface="微软雅黑" pitchFamily="18" charset="0"/>
              </a:rPr>
              <a:t>–</a:t>
            </a:r>
            <a:r>
              <a:rPr lang="en-US" altLang="zh-CN" sz="949" dirty="0">
                <a:solidFill>
                  <a:srgbClr val="000000"/>
                </a:solidFill>
                <a:latin typeface="Times New Roman" pitchFamily="18" charset="0"/>
                <a:cs typeface="Times New Roman" pitchFamily="18" charset="0"/>
              </a:rPr>
              <a:t> </a:t>
            </a:r>
            <a:r>
              <a:rPr lang="en-US" altLang="zh-CN" sz="949" dirty="0">
                <a:latin typeface="Times New Roman" pitchFamily="18" charset="0"/>
                <a:cs typeface="Times New Roman" pitchFamily="18" charset="0"/>
              </a:rPr>
              <a:t>  </a:t>
            </a:r>
            <a:r>
              <a:rPr lang="en-US" altLang="zh-CN" sz="949" dirty="0">
                <a:solidFill>
                  <a:srgbClr val="000000"/>
                </a:solidFill>
                <a:latin typeface="微软雅黑" pitchFamily="18" charset="0"/>
                <a:cs typeface="微软雅黑" pitchFamily="18" charset="0"/>
              </a:rPr>
              <a:t>带分隔符的文本文件</a:t>
            </a:r>
          </a:p>
          <a:p>
            <a:pPr>
              <a:lnSpc>
                <a:spcPts val="1500"/>
              </a:lnSpc>
              <a:tabLst>
                <a:tab pos="139700" algn="l"/>
                <a:tab pos="622300" algn="l"/>
              </a:tabLst>
            </a:pPr>
            <a:r>
              <a:rPr lang="en-US" altLang="zh-CN" sz="949" dirty="0">
                <a:solidFill>
                  <a:srgbClr val="000000"/>
                </a:solidFill>
                <a:latin typeface="微软雅黑" pitchFamily="18" charset="0"/>
                <a:cs typeface="微软雅黑" pitchFamily="18" charset="0"/>
              </a:rPr>
              <a:t>–</a:t>
            </a:r>
            <a:r>
              <a:rPr lang="en-US" altLang="zh-CN" sz="949" dirty="0">
                <a:solidFill>
                  <a:srgbClr val="000000"/>
                </a:solidFill>
                <a:latin typeface="Times New Roman" pitchFamily="18" charset="0"/>
                <a:cs typeface="Times New Roman" pitchFamily="18" charset="0"/>
              </a:rPr>
              <a:t> </a:t>
            </a:r>
            <a:r>
              <a:rPr lang="en-US" altLang="zh-CN" sz="949" dirty="0">
                <a:latin typeface="Times New Roman" pitchFamily="18" charset="0"/>
                <a:cs typeface="Times New Roman" pitchFamily="18" charset="0"/>
              </a:rPr>
              <a:t>  </a:t>
            </a:r>
            <a:r>
              <a:rPr lang="en-US" altLang="zh-CN" sz="949" dirty="0">
                <a:solidFill>
                  <a:srgbClr val="000000"/>
                </a:solidFill>
                <a:latin typeface="微软雅黑" pitchFamily="18" charset="0"/>
                <a:cs typeface="微软雅黑" pitchFamily="18" charset="0"/>
              </a:rPr>
              <a:t>行以回车符进行分割，列用CTRL-</a:t>
            </a:r>
          </a:p>
          <a:p>
            <a:pPr>
              <a:lnSpc>
                <a:spcPts val="1300"/>
              </a:lnSpc>
              <a:tabLst>
                <a:tab pos="139700" algn="l"/>
                <a:tab pos="622300" algn="l"/>
              </a:tabLst>
            </a:pPr>
            <a:r>
              <a:rPr lang="en-US" altLang="zh-CN" dirty="0"/>
              <a:t>	</a:t>
            </a:r>
            <a:r>
              <a:rPr lang="en-US" altLang="zh-CN" sz="949" dirty="0">
                <a:solidFill>
                  <a:srgbClr val="000000"/>
                </a:solidFill>
                <a:latin typeface="微软雅黑" pitchFamily="18" charset="0"/>
                <a:cs typeface="微软雅黑" pitchFamily="18" charset="0"/>
              </a:rPr>
              <a:t>A分割</a:t>
            </a:r>
          </a:p>
          <a:p>
            <a:pPr>
              <a:lnSpc>
                <a:spcPts val="1500"/>
              </a:lnSpc>
              <a:tabLst>
                <a:tab pos="139700" algn="l"/>
                <a:tab pos="622300" algn="l"/>
              </a:tabLst>
            </a:pPr>
            <a:r>
              <a:rPr lang="en-US" altLang="zh-CN" sz="949" dirty="0">
                <a:solidFill>
                  <a:srgbClr val="000000"/>
                </a:solidFill>
                <a:latin typeface="微软雅黑" pitchFamily="18" charset="0"/>
                <a:cs typeface="微软雅黑" pitchFamily="18" charset="0"/>
              </a:rPr>
              <a:t>–</a:t>
            </a:r>
            <a:r>
              <a:rPr lang="en-US" altLang="zh-CN" sz="949" dirty="0">
                <a:solidFill>
                  <a:srgbClr val="000000"/>
                </a:solidFill>
                <a:latin typeface="Times New Roman" pitchFamily="18" charset="0"/>
                <a:cs typeface="Times New Roman" pitchFamily="18" charset="0"/>
              </a:rPr>
              <a:t> </a:t>
            </a:r>
            <a:r>
              <a:rPr lang="en-US" altLang="zh-CN" sz="949" dirty="0">
                <a:latin typeface="Times New Roman" pitchFamily="18" charset="0"/>
                <a:cs typeface="Times New Roman" pitchFamily="18" charset="0"/>
              </a:rPr>
              <a:t>  </a:t>
            </a:r>
            <a:r>
              <a:rPr lang="en-US" altLang="zh-CN" sz="949" dirty="0">
                <a:solidFill>
                  <a:srgbClr val="000000"/>
                </a:solidFill>
                <a:latin typeface="微软雅黑" pitchFamily="18" charset="0"/>
                <a:cs typeface="微软雅黑" pitchFamily="18" charset="0"/>
              </a:rPr>
              <a:t>更多分隔符支持复杂数据类型的存</a:t>
            </a:r>
          </a:p>
          <a:p>
            <a:pPr>
              <a:lnSpc>
                <a:spcPts val="1400"/>
              </a:lnSpc>
              <a:tabLst>
                <a:tab pos="139700" algn="l"/>
                <a:tab pos="622300" algn="l"/>
              </a:tabLst>
            </a:pPr>
            <a:r>
              <a:rPr lang="en-US" altLang="zh-CN" dirty="0"/>
              <a:t>	</a:t>
            </a:r>
            <a:r>
              <a:rPr lang="en-US" altLang="zh-CN" sz="949" dirty="0">
                <a:solidFill>
                  <a:srgbClr val="000000"/>
                </a:solidFill>
                <a:latin typeface="微软雅黑" pitchFamily="18" charset="0"/>
                <a:cs typeface="微软雅黑" pitchFamily="18" charset="0"/>
              </a:rPr>
              <a:t>储，例如使用CTRL-B对集合</a:t>
            </a:r>
          </a:p>
          <a:p>
            <a:pPr>
              <a:lnSpc>
                <a:spcPts val="1300"/>
              </a:lnSpc>
              <a:tabLst>
                <a:tab pos="139700" algn="l"/>
                <a:tab pos="622300" algn="l"/>
              </a:tabLst>
            </a:pPr>
            <a:r>
              <a:rPr lang="en-US" altLang="zh-CN" dirty="0"/>
              <a:t>	</a:t>
            </a:r>
            <a:r>
              <a:rPr lang="en-US" altLang="zh-CN" sz="949" dirty="0">
                <a:solidFill>
                  <a:srgbClr val="000000"/>
                </a:solidFill>
                <a:latin typeface="微软雅黑" pitchFamily="18" charset="0"/>
                <a:cs typeface="微软雅黑" pitchFamily="18" charset="0"/>
              </a:rPr>
              <a:t>（Collection）中的元素进行分割</a:t>
            </a:r>
          </a:p>
        </p:txBody>
      </p:sp>
      <p:sp>
        <p:nvSpPr>
          <p:cNvPr id="14" name="TextBox 1"/>
          <p:cNvSpPr txBox="1"/>
          <p:nvPr/>
        </p:nvSpPr>
        <p:spPr>
          <a:xfrm>
            <a:off x="1035503" y="5280611"/>
            <a:ext cx="1714500" cy="533400"/>
          </a:xfrm>
          <a:prstGeom prst="rect">
            <a:avLst/>
          </a:prstGeom>
          <a:noFill/>
        </p:spPr>
        <p:txBody>
          <a:bodyPr wrap="none" lIns="0" tIns="0" rIns="0" rtlCol="0">
            <a:spAutoFit/>
          </a:bodyPr>
          <a:lstStyle/>
          <a:p>
            <a:pPr>
              <a:lnSpc>
                <a:spcPts val="1200"/>
              </a:lnSpc>
              <a:tabLst>
                <a:tab pos="139700" algn="l"/>
              </a:tabLst>
            </a:pPr>
            <a:r>
              <a:rPr lang="en-US" altLang="zh-CN" sz="949" dirty="0">
                <a:solidFill>
                  <a:srgbClr val="000000"/>
                </a:solidFill>
                <a:latin typeface="微软雅黑" pitchFamily="18" charset="0"/>
                <a:cs typeface="微软雅黑" pitchFamily="18" charset="0"/>
              </a:rPr>
              <a:t>–</a:t>
            </a:r>
            <a:r>
              <a:rPr lang="en-US" altLang="zh-CN" sz="949" dirty="0">
                <a:solidFill>
                  <a:srgbClr val="000000"/>
                </a:solidFill>
                <a:latin typeface="Times New Roman" pitchFamily="18" charset="0"/>
                <a:cs typeface="Times New Roman" pitchFamily="18" charset="0"/>
              </a:rPr>
              <a:t> </a:t>
            </a:r>
            <a:r>
              <a:rPr lang="en-US" altLang="zh-CN" sz="949" dirty="0">
                <a:latin typeface="Times New Roman" pitchFamily="18" charset="0"/>
                <a:cs typeface="Times New Roman" pitchFamily="18" charset="0"/>
              </a:rPr>
              <a:t>  </a:t>
            </a:r>
            <a:r>
              <a:rPr lang="en-US" altLang="zh-CN" sz="949" dirty="0">
                <a:solidFill>
                  <a:srgbClr val="000000"/>
                </a:solidFill>
                <a:latin typeface="微软雅黑" pitchFamily="18" charset="0"/>
                <a:cs typeface="微软雅黑" pitchFamily="18" charset="0"/>
              </a:rPr>
              <a:t>优点：结构简单，适合</a:t>
            </a:r>
          </a:p>
          <a:p>
            <a:pPr>
              <a:lnSpc>
                <a:spcPts val="1300"/>
              </a:lnSpc>
              <a:tabLst>
                <a:tab pos="139700" algn="l"/>
              </a:tabLst>
            </a:pPr>
            <a:r>
              <a:rPr lang="en-US" altLang="zh-CN" dirty="0"/>
              <a:t>	</a:t>
            </a:r>
            <a:r>
              <a:rPr lang="en-US" altLang="zh-CN" sz="949" dirty="0">
                <a:solidFill>
                  <a:srgbClr val="000000"/>
                </a:solidFill>
                <a:latin typeface="微软雅黑" pitchFamily="18" charset="0"/>
                <a:cs typeface="微软雅黑" pitchFamily="18" charset="0"/>
              </a:rPr>
              <a:t>MapReduce程序</a:t>
            </a:r>
          </a:p>
          <a:p>
            <a:pPr>
              <a:lnSpc>
                <a:spcPts val="1600"/>
              </a:lnSpc>
              <a:tabLst>
                <a:tab pos="139700" algn="l"/>
              </a:tabLst>
            </a:pPr>
            <a:r>
              <a:rPr lang="en-US" altLang="zh-CN" sz="949" dirty="0">
                <a:solidFill>
                  <a:srgbClr val="000000"/>
                </a:solidFill>
                <a:latin typeface="微软雅黑" pitchFamily="18" charset="0"/>
                <a:cs typeface="微软雅黑" pitchFamily="18" charset="0"/>
              </a:rPr>
              <a:t>–</a:t>
            </a:r>
            <a:r>
              <a:rPr lang="en-US" altLang="zh-CN" sz="949" dirty="0">
                <a:solidFill>
                  <a:srgbClr val="000000"/>
                </a:solidFill>
                <a:latin typeface="Times New Roman" pitchFamily="18" charset="0"/>
                <a:cs typeface="Times New Roman" pitchFamily="18" charset="0"/>
              </a:rPr>
              <a:t> </a:t>
            </a:r>
            <a:r>
              <a:rPr lang="en-US" altLang="zh-CN" sz="949" dirty="0">
                <a:latin typeface="Times New Roman" pitchFamily="18" charset="0"/>
                <a:cs typeface="Times New Roman" pitchFamily="18" charset="0"/>
              </a:rPr>
              <a:t>  </a:t>
            </a:r>
            <a:r>
              <a:rPr lang="en-US" altLang="zh-CN" sz="949" dirty="0">
                <a:solidFill>
                  <a:srgbClr val="000000"/>
                </a:solidFill>
                <a:latin typeface="微软雅黑" pitchFamily="18" charset="0"/>
                <a:cs typeface="微软雅黑" pitchFamily="18" charset="0"/>
              </a:rPr>
              <a:t>缺点：占用空间大，IO效率低</a:t>
            </a:r>
          </a:p>
        </p:txBody>
      </p:sp>
      <p:sp>
        <p:nvSpPr>
          <p:cNvPr id="15" name="TextBox 1"/>
          <p:cNvSpPr txBox="1"/>
          <p:nvPr/>
        </p:nvSpPr>
        <p:spPr>
          <a:xfrm>
            <a:off x="3232603" y="3985211"/>
            <a:ext cx="2146300" cy="1308100"/>
          </a:xfrm>
          <a:prstGeom prst="rect">
            <a:avLst/>
          </a:prstGeom>
          <a:noFill/>
        </p:spPr>
        <p:txBody>
          <a:bodyPr wrap="none" lIns="0" tIns="0" rIns="0" rtlCol="0">
            <a:spAutoFit/>
          </a:bodyPr>
          <a:lstStyle/>
          <a:p>
            <a:pPr>
              <a:lnSpc>
                <a:spcPts val="1200"/>
              </a:lnSpc>
              <a:tabLst>
                <a:tab pos="139700" algn="l"/>
                <a:tab pos="457200" algn="l"/>
              </a:tabLst>
            </a:pPr>
            <a:r>
              <a:rPr lang="en-US" altLang="zh-CN" dirty="0"/>
              <a:t>		</a:t>
            </a:r>
            <a:r>
              <a:rPr lang="en-US" altLang="zh-CN" sz="949" dirty="0">
                <a:solidFill>
                  <a:srgbClr val="000000"/>
                </a:solidFill>
                <a:latin typeface="微软雅黑" pitchFamily="18" charset="0"/>
                <a:cs typeface="微软雅黑" pitchFamily="18" charset="0"/>
              </a:rPr>
              <a:t>面向行的序列文件（图a）</a:t>
            </a:r>
          </a:p>
          <a:p>
            <a:pPr>
              <a:lnSpc>
                <a:spcPts val="1500"/>
              </a:lnSpc>
              <a:tabLst>
                <a:tab pos="139700" algn="l"/>
                <a:tab pos="457200" algn="l"/>
              </a:tabLst>
            </a:pPr>
            <a:r>
              <a:rPr lang="en-US" altLang="zh-CN" sz="949" dirty="0">
                <a:solidFill>
                  <a:srgbClr val="000000"/>
                </a:solidFill>
                <a:latin typeface="微软雅黑" pitchFamily="18" charset="0"/>
                <a:cs typeface="微软雅黑" pitchFamily="18" charset="0"/>
              </a:rPr>
              <a:t>–</a:t>
            </a:r>
            <a:r>
              <a:rPr lang="en-US" altLang="zh-CN" sz="949" dirty="0">
                <a:solidFill>
                  <a:srgbClr val="000000"/>
                </a:solidFill>
                <a:latin typeface="Times New Roman" pitchFamily="18" charset="0"/>
                <a:cs typeface="Times New Roman" pitchFamily="18" charset="0"/>
              </a:rPr>
              <a:t> </a:t>
            </a:r>
            <a:r>
              <a:rPr lang="en-US" altLang="zh-CN" sz="949" dirty="0">
                <a:latin typeface="Times New Roman" pitchFamily="18" charset="0"/>
                <a:cs typeface="Times New Roman" pitchFamily="18" charset="0"/>
              </a:rPr>
              <a:t>  </a:t>
            </a:r>
            <a:r>
              <a:rPr lang="en-US" altLang="zh-CN" sz="949" dirty="0">
                <a:solidFill>
                  <a:srgbClr val="000000"/>
                </a:solidFill>
                <a:latin typeface="微软雅黑" pitchFamily="18" charset="0"/>
                <a:cs typeface="微软雅黑" pitchFamily="18" charset="0"/>
              </a:rPr>
              <a:t>按顺序存放的KV对</a:t>
            </a:r>
          </a:p>
          <a:p>
            <a:pPr>
              <a:lnSpc>
                <a:spcPts val="1500"/>
              </a:lnSpc>
              <a:tabLst>
                <a:tab pos="139700" algn="l"/>
                <a:tab pos="457200" algn="l"/>
              </a:tabLst>
            </a:pPr>
            <a:r>
              <a:rPr lang="en-US" altLang="zh-CN" sz="949" dirty="0">
                <a:solidFill>
                  <a:srgbClr val="000000"/>
                </a:solidFill>
                <a:latin typeface="微软雅黑" pitchFamily="18" charset="0"/>
                <a:cs typeface="微软雅黑" pitchFamily="18" charset="0"/>
              </a:rPr>
              <a:t>–</a:t>
            </a:r>
            <a:r>
              <a:rPr lang="en-US" altLang="zh-CN" sz="949" dirty="0">
                <a:solidFill>
                  <a:srgbClr val="000000"/>
                </a:solidFill>
                <a:latin typeface="Times New Roman" pitchFamily="18" charset="0"/>
                <a:cs typeface="Times New Roman" pitchFamily="18" charset="0"/>
              </a:rPr>
              <a:t> </a:t>
            </a:r>
            <a:r>
              <a:rPr lang="en-US" altLang="zh-CN" sz="949" dirty="0">
                <a:latin typeface="Times New Roman" pitchFamily="18" charset="0"/>
                <a:cs typeface="Times New Roman" pitchFamily="18" charset="0"/>
              </a:rPr>
              <a:t>  </a:t>
            </a:r>
            <a:r>
              <a:rPr lang="en-US" altLang="zh-CN" sz="949" dirty="0">
                <a:solidFill>
                  <a:srgbClr val="000000"/>
                </a:solidFill>
                <a:latin typeface="微软雅黑" pitchFamily="18" charset="0"/>
                <a:cs typeface="微软雅黑" pitchFamily="18" charset="0"/>
              </a:rPr>
              <a:t>支持可分割并行的压缩</a:t>
            </a:r>
          </a:p>
          <a:p>
            <a:pPr>
              <a:lnSpc>
                <a:spcPts val="1500"/>
              </a:lnSpc>
              <a:tabLst>
                <a:tab pos="139700" algn="l"/>
                <a:tab pos="457200" algn="l"/>
              </a:tabLst>
            </a:pPr>
            <a:r>
              <a:rPr lang="en-US" altLang="zh-CN" sz="949" dirty="0">
                <a:solidFill>
                  <a:srgbClr val="000000"/>
                </a:solidFill>
                <a:latin typeface="微软雅黑" pitchFamily="18" charset="0"/>
                <a:cs typeface="微软雅黑" pitchFamily="18" charset="0"/>
              </a:rPr>
              <a:t>–</a:t>
            </a:r>
            <a:r>
              <a:rPr lang="en-US" altLang="zh-CN" sz="949" dirty="0">
                <a:solidFill>
                  <a:srgbClr val="000000"/>
                </a:solidFill>
                <a:latin typeface="Times New Roman" pitchFamily="18" charset="0"/>
                <a:cs typeface="Times New Roman" pitchFamily="18" charset="0"/>
              </a:rPr>
              <a:t> </a:t>
            </a:r>
            <a:r>
              <a:rPr lang="en-US" altLang="zh-CN" sz="949" dirty="0">
                <a:latin typeface="Times New Roman" pitchFamily="18" charset="0"/>
                <a:cs typeface="Times New Roman" pitchFamily="18" charset="0"/>
              </a:rPr>
              <a:t>  </a:t>
            </a:r>
            <a:r>
              <a:rPr lang="en-US" altLang="zh-CN" sz="949" dirty="0">
                <a:solidFill>
                  <a:srgbClr val="000000"/>
                </a:solidFill>
                <a:latin typeface="微软雅黑" pitchFamily="18" charset="0"/>
                <a:cs typeface="微软雅黑" pitchFamily="18" charset="0"/>
              </a:rPr>
              <a:t>数据面向行存储</a:t>
            </a:r>
          </a:p>
          <a:p>
            <a:pPr>
              <a:lnSpc>
                <a:spcPts val="1500"/>
              </a:lnSpc>
              <a:tabLst>
                <a:tab pos="139700" algn="l"/>
                <a:tab pos="457200" algn="l"/>
              </a:tabLst>
            </a:pPr>
            <a:r>
              <a:rPr lang="en-US" altLang="zh-CN" sz="949" dirty="0">
                <a:solidFill>
                  <a:srgbClr val="000000"/>
                </a:solidFill>
                <a:latin typeface="微软雅黑" pitchFamily="18" charset="0"/>
                <a:cs typeface="微软雅黑" pitchFamily="18" charset="0"/>
              </a:rPr>
              <a:t>–</a:t>
            </a:r>
            <a:r>
              <a:rPr lang="en-US" altLang="zh-CN" sz="949" dirty="0">
                <a:solidFill>
                  <a:srgbClr val="000000"/>
                </a:solidFill>
                <a:latin typeface="Times New Roman" pitchFamily="18" charset="0"/>
                <a:cs typeface="Times New Roman" pitchFamily="18" charset="0"/>
              </a:rPr>
              <a:t> </a:t>
            </a:r>
            <a:r>
              <a:rPr lang="en-US" altLang="zh-CN" sz="949" dirty="0">
                <a:latin typeface="Times New Roman" pitchFamily="18" charset="0"/>
                <a:cs typeface="Times New Roman" pitchFamily="18" charset="0"/>
              </a:rPr>
              <a:t>  </a:t>
            </a:r>
            <a:r>
              <a:rPr lang="en-US" altLang="zh-CN" sz="949" dirty="0">
                <a:solidFill>
                  <a:srgbClr val="000000"/>
                </a:solidFill>
                <a:latin typeface="微软雅黑" pitchFamily="18" charset="0"/>
                <a:cs typeface="微软雅黑" pitchFamily="18" charset="0"/>
              </a:rPr>
              <a:t>优点：同一行记录的位于同一HDFS节</a:t>
            </a:r>
          </a:p>
          <a:p>
            <a:pPr>
              <a:lnSpc>
                <a:spcPts val="1300"/>
              </a:lnSpc>
              <a:tabLst>
                <a:tab pos="139700" algn="l"/>
                <a:tab pos="457200" algn="l"/>
              </a:tabLst>
            </a:pPr>
            <a:r>
              <a:rPr lang="en-US" altLang="zh-CN" dirty="0"/>
              <a:t>	</a:t>
            </a:r>
            <a:r>
              <a:rPr lang="en-US" altLang="zh-CN" sz="949" dirty="0">
                <a:solidFill>
                  <a:srgbClr val="000000"/>
                </a:solidFill>
                <a:latin typeface="微软雅黑" pitchFamily="18" charset="0"/>
                <a:cs typeface="微软雅黑" pitchFamily="18" charset="0"/>
              </a:rPr>
              <a:t>点上，适应快速数据加载和动态负载</a:t>
            </a:r>
          </a:p>
          <a:p>
            <a:pPr>
              <a:lnSpc>
                <a:spcPts val="1400"/>
              </a:lnSpc>
              <a:tabLst>
                <a:tab pos="139700" algn="l"/>
                <a:tab pos="457200" algn="l"/>
              </a:tabLst>
            </a:pPr>
            <a:r>
              <a:rPr lang="en-US" altLang="zh-CN" dirty="0"/>
              <a:t>	</a:t>
            </a:r>
            <a:r>
              <a:rPr lang="en-US" altLang="zh-CN" sz="949" dirty="0">
                <a:solidFill>
                  <a:srgbClr val="000000"/>
                </a:solidFill>
                <a:latin typeface="微软雅黑" pitchFamily="18" charset="0"/>
                <a:cs typeface="微软雅黑" pitchFamily="18" charset="0"/>
              </a:rPr>
              <a:t>均衡</a:t>
            </a:r>
          </a:p>
        </p:txBody>
      </p:sp>
      <p:sp>
        <p:nvSpPr>
          <p:cNvPr id="16" name="TextBox 1"/>
          <p:cNvSpPr txBox="1"/>
          <p:nvPr/>
        </p:nvSpPr>
        <p:spPr>
          <a:xfrm>
            <a:off x="3232603" y="5306011"/>
            <a:ext cx="2070100" cy="330200"/>
          </a:xfrm>
          <a:prstGeom prst="rect">
            <a:avLst/>
          </a:prstGeom>
          <a:noFill/>
        </p:spPr>
        <p:txBody>
          <a:bodyPr wrap="none" lIns="0" tIns="0" rIns="0" rtlCol="0">
            <a:spAutoFit/>
          </a:bodyPr>
          <a:lstStyle/>
          <a:p>
            <a:pPr>
              <a:lnSpc>
                <a:spcPts val="1200"/>
              </a:lnSpc>
              <a:tabLst>
                <a:tab pos="139700" algn="l"/>
              </a:tabLst>
            </a:pPr>
            <a:r>
              <a:rPr lang="en-US" altLang="zh-CN" sz="949" dirty="0">
                <a:solidFill>
                  <a:srgbClr val="000000"/>
                </a:solidFill>
                <a:latin typeface="微软雅黑" pitchFamily="18" charset="0"/>
                <a:cs typeface="微软雅黑" pitchFamily="18" charset="0"/>
              </a:rPr>
              <a:t>–</a:t>
            </a:r>
            <a:r>
              <a:rPr lang="en-US" altLang="zh-CN" sz="949" dirty="0">
                <a:solidFill>
                  <a:srgbClr val="000000"/>
                </a:solidFill>
                <a:latin typeface="Times New Roman" pitchFamily="18" charset="0"/>
                <a:cs typeface="Times New Roman" pitchFamily="18" charset="0"/>
              </a:rPr>
              <a:t> </a:t>
            </a:r>
            <a:r>
              <a:rPr lang="en-US" altLang="zh-CN" sz="949" dirty="0">
                <a:latin typeface="Times New Roman" pitchFamily="18" charset="0"/>
                <a:cs typeface="Times New Roman" pitchFamily="18" charset="0"/>
              </a:rPr>
              <a:t>  </a:t>
            </a:r>
            <a:r>
              <a:rPr lang="en-US" altLang="zh-CN" sz="949" dirty="0">
                <a:solidFill>
                  <a:srgbClr val="000000"/>
                </a:solidFill>
                <a:latin typeface="微软雅黑" pitchFamily="18" charset="0"/>
                <a:cs typeface="微软雅黑" pitchFamily="18" charset="0"/>
              </a:rPr>
              <a:t>缺点：不支持部分列的快速查询，磁</a:t>
            </a:r>
          </a:p>
          <a:p>
            <a:pPr>
              <a:lnSpc>
                <a:spcPts val="1300"/>
              </a:lnSpc>
              <a:tabLst>
                <a:tab pos="139700" algn="l"/>
              </a:tabLst>
            </a:pPr>
            <a:r>
              <a:rPr lang="en-US" altLang="zh-CN" dirty="0"/>
              <a:t>	</a:t>
            </a:r>
            <a:r>
              <a:rPr lang="en-US" altLang="zh-CN" sz="949" dirty="0">
                <a:solidFill>
                  <a:srgbClr val="000000"/>
                </a:solidFill>
                <a:latin typeface="微软雅黑" pitchFamily="18" charset="0"/>
                <a:cs typeface="微软雅黑" pitchFamily="18" charset="0"/>
              </a:rPr>
              <a:t>盘空间利用率低</a:t>
            </a:r>
          </a:p>
        </p:txBody>
      </p:sp>
      <p:sp>
        <p:nvSpPr>
          <p:cNvPr id="17" name="TextBox 1"/>
          <p:cNvSpPr txBox="1"/>
          <p:nvPr/>
        </p:nvSpPr>
        <p:spPr>
          <a:xfrm>
            <a:off x="5607503" y="3985211"/>
            <a:ext cx="2362200" cy="1282700"/>
          </a:xfrm>
          <a:prstGeom prst="rect">
            <a:avLst/>
          </a:prstGeom>
          <a:noFill/>
        </p:spPr>
        <p:txBody>
          <a:bodyPr wrap="none" lIns="0" tIns="0" rIns="0" rtlCol="0">
            <a:spAutoFit/>
          </a:bodyPr>
          <a:lstStyle/>
          <a:p>
            <a:pPr>
              <a:lnSpc>
                <a:spcPts val="1200"/>
              </a:lnSpc>
              <a:tabLst>
                <a:tab pos="152400" algn="l"/>
                <a:tab pos="508000" algn="l"/>
              </a:tabLst>
            </a:pPr>
            <a:r>
              <a:rPr lang="en-US" altLang="zh-CN" dirty="0"/>
              <a:t>		</a:t>
            </a:r>
            <a:r>
              <a:rPr lang="en-US" altLang="zh-CN" sz="949" dirty="0">
                <a:solidFill>
                  <a:srgbClr val="000000"/>
                </a:solidFill>
                <a:latin typeface="微软雅黑" pitchFamily="18" charset="0"/>
                <a:cs typeface="微软雅黑" pitchFamily="18" charset="0"/>
              </a:rPr>
              <a:t>面向列的RCFile文件（图c）</a:t>
            </a:r>
          </a:p>
          <a:p>
            <a:pPr>
              <a:lnSpc>
                <a:spcPts val="1500"/>
              </a:lnSpc>
              <a:tabLst>
                <a:tab pos="152400" algn="l"/>
                <a:tab pos="508000" algn="l"/>
              </a:tabLst>
            </a:pPr>
            <a:r>
              <a:rPr lang="en-US" altLang="zh-CN" sz="949" dirty="0">
                <a:solidFill>
                  <a:srgbClr val="000000"/>
                </a:solidFill>
                <a:latin typeface="微软雅黑" pitchFamily="18" charset="0"/>
                <a:cs typeface="微软雅黑" pitchFamily="18" charset="0"/>
              </a:rPr>
              <a:t>–</a:t>
            </a:r>
            <a:r>
              <a:rPr lang="en-US" altLang="zh-CN" sz="949" dirty="0">
                <a:solidFill>
                  <a:srgbClr val="000000"/>
                </a:solidFill>
                <a:latin typeface="Times New Roman" pitchFamily="18" charset="0"/>
                <a:cs typeface="Times New Roman" pitchFamily="18" charset="0"/>
              </a:rPr>
              <a:t> </a:t>
            </a:r>
            <a:r>
              <a:rPr lang="en-US" altLang="zh-CN" sz="949" dirty="0">
                <a:latin typeface="Times New Roman" pitchFamily="18" charset="0"/>
                <a:cs typeface="Times New Roman" pitchFamily="18" charset="0"/>
              </a:rPr>
              <a:t>  </a:t>
            </a:r>
            <a:r>
              <a:rPr lang="en-US" altLang="zh-CN" sz="949" dirty="0">
                <a:solidFill>
                  <a:srgbClr val="000000"/>
                </a:solidFill>
                <a:latin typeface="微软雅黑" pitchFamily="18" charset="0"/>
                <a:cs typeface="微软雅黑" pitchFamily="18" charset="0"/>
              </a:rPr>
              <a:t>“先水平切分，再垂直切分”</a:t>
            </a:r>
          </a:p>
          <a:p>
            <a:pPr>
              <a:lnSpc>
                <a:spcPts val="1500"/>
              </a:lnSpc>
              <a:tabLst>
                <a:tab pos="152400" algn="l"/>
                <a:tab pos="508000" algn="l"/>
              </a:tabLst>
            </a:pPr>
            <a:r>
              <a:rPr lang="en-US" altLang="zh-CN" sz="949" dirty="0">
                <a:solidFill>
                  <a:srgbClr val="000000"/>
                </a:solidFill>
                <a:latin typeface="微软雅黑" pitchFamily="18" charset="0"/>
                <a:cs typeface="微软雅黑" pitchFamily="18" charset="0"/>
              </a:rPr>
              <a:t>–</a:t>
            </a:r>
            <a:r>
              <a:rPr lang="en-US" altLang="zh-CN" sz="949" dirty="0">
                <a:solidFill>
                  <a:srgbClr val="000000"/>
                </a:solidFill>
                <a:latin typeface="Times New Roman" pitchFamily="18" charset="0"/>
                <a:cs typeface="Times New Roman" pitchFamily="18" charset="0"/>
              </a:rPr>
              <a:t> </a:t>
            </a:r>
            <a:r>
              <a:rPr lang="en-US" altLang="zh-CN" sz="949" dirty="0">
                <a:latin typeface="Times New Roman" pitchFamily="18" charset="0"/>
                <a:cs typeface="Times New Roman" pitchFamily="18" charset="0"/>
              </a:rPr>
              <a:t>  </a:t>
            </a:r>
            <a:r>
              <a:rPr lang="en-US" altLang="zh-CN" sz="949" dirty="0">
                <a:solidFill>
                  <a:srgbClr val="000000"/>
                </a:solidFill>
                <a:latin typeface="微软雅黑" pitchFamily="18" charset="0"/>
                <a:cs typeface="微软雅黑" pitchFamily="18" charset="0"/>
              </a:rPr>
              <a:t>若干行组合为行组（Row</a:t>
            </a:r>
            <a:r>
              <a:rPr lang="en-US" altLang="zh-CN" sz="949" dirty="0">
                <a:latin typeface="Times New Roman" pitchFamily="18" charset="0"/>
                <a:cs typeface="Times New Roman" pitchFamily="18" charset="0"/>
              </a:rPr>
              <a:t> </a:t>
            </a:r>
            <a:r>
              <a:rPr lang="en-US" altLang="zh-CN" sz="949" dirty="0">
                <a:solidFill>
                  <a:srgbClr val="000000"/>
                </a:solidFill>
                <a:latin typeface="微软雅黑" pitchFamily="18" charset="0"/>
                <a:cs typeface="微软雅黑" pitchFamily="18" charset="0"/>
              </a:rPr>
              <a:t>Group），每个</a:t>
            </a:r>
          </a:p>
          <a:p>
            <a:pPr>
              <a:lnSpc>
                <a:spcPts val="1300"/>
              </a:lnSpc>
              <a:tabLst>
                <a:tab pos="152400" algn="l"/>
                <a:tab pos="508000" algn="l"/>
              </a:tabLst>
            </a:pPr>
            <a:r>
              <a:rPr lang="en-US" altLang="zh-CN" dirty="0"/>
              <a:t>	</a:t>
            </a:r>
            <a:r>
              <a:rPr lang="en-US" altLang="zh-CN" sz="949" dirty="0">
                <a:solidFill>
                  <a:srgbClr val="000000"/>
                </a:solidFill>
                <a:latin typeface="微软雅黑" pitchFamily="18" charset="0"/>
                <a:cs typeface="微软雅黑" pitchFamily="18" charset="0"/>
              </a:rPr>
              <a:t>行组存放于一个HDFS</a:t>
            </a:r>
            <a:r>
              <a:rPr lang="en-US" altLang="zh-CN" sz="949" dirty="0">
                <a:latin typeface="Times New Roman" pitchFamily="18" charset="0"/>
                <a:cs typeface="Times New Roman" pitchFamily="18" charset="0"/>
              </a:rPr>
              <a:t> </a:t>
            </a:r>
            <a:r>
              <a:rPr lang="en-US" altLang="zh-CN" sz="949" dirty="0">
                <a:solidFill>
                  <a:srgbClr val="000000"/>
                </a:solidFill>
                <a:latin typeface="微软雅黑" pitchFamily="18" charset="0"/>
                <a:cs typeface="微软雅黑" pitchFamily="18" charset="0"/>
              </a:rPr>
              <a:t>Block中，同一行的</a:t>
            </a:r>
          </a:p>
          <a:p>
            <a:pPr>
              <a:lnSpc>
                <a:spcPts val="1300"/>
              </a:lnSpc>
              <a:tabLst>
                <a:tab pos="152400" algn="l"/>
                <a:tab pos="508000" algn="l"/>
              </a:tabLst>
            </a:pPr>
            <a:r>
              <a:rPr lang="en-US" altLang="zh-CN" dirty="0"/>
              <a:t>	</a:t>
            </a:r>
            <a:r>
              <a:rPr lang="en-US" altLang="zh-CN" sz="949" dirty="0">
                <a:solidFill>
                  <a:srgbClr val="000000"/>
                </a:solidFill>
                <a:latin typeface="微软雅黑" pitchFamily="18" charset="0"/>
                <a:cs typeface="微软雅黑" pitchFamily="18" charset="0"/>
              </a:rPr>
              <a:t>数据存储在同一节点上</a:t>
            </a:r>
          </a:p>
          <a:p>
            <a:pPr>
              <a:lnSpc>
                <a:spcPts val="1600"/>
              </a:lnSpc>
              <a:tabLst>
                <a:tab pos="152400" algn="l"/>
                <a:tab pos="508000" algn="l"/>
              </a:tabLst>
            </a:pPr>
            <a:r>
              <a:rPr lang="en-US" altLang="zh-CN" sz="949" dirty="0">
                <a:solidFill>
                  <a:srgbClr val="000000"/>
                </a:solidFill>
                <a:latin typeface="微软雅黑" pitchFamily="18" charset="0"/>
                <a:cs typeface="微软雅黑" pitchFamily="18" charset="0"/>
              </a:rPr>
              <a:t>–</a:t>
            </a:r>
            <a:r>
              <a:rPr lang="en-US" altLang="zh-CN" sz="949" dirty="0">
                <a:solidFill>
                  <a:srgbClr val="000000"/>
                </a:solidFill>
                <a:latin typeface="Times New Roman" pitchFamily="18" charset="0"/>
                <a:cs typeface="Times New Roman" pitchFamily="18" charset="0"/>
              </a:rPr>
              <a:t> </a:t>
            </a:r>
            <a:r>
              <a:rPr lang="en-US" altLang="zh-CN" sz="949" dirty="0">
                <a:latin typeface="Times New Roman" pitchFamily="18" charset="0"/>
                <a:cs typeface="Times New Roman" pitchFamily="18" charset="0"/>
              </a:rPr>
              <a:t>  </a:t>
            </a:r>
            <a:r>
              <a:rPr lang="en-US" altLang="zh-CN" sz="949" dirty="0">
                <a:solidFill>
                  <a:srgbClr val="000000"/>
                </a:solidFill>
                <a:latin typeface="微软雅黑" pitchFamily="18" charset="0"/>
                <a:cs typeface="微软雅黑" pitchFamily="18" charset="0"/>
              </a:rPr>
              <a:t>不同行的同一列数据顺序存放，然后再存</a:t>
            </a:r>
          </a:p>
          <a:p>
            <a:pPr>
              <a:lnSpc>
                <a:spcPts val="1300"/>
              </a:lnSpc>
              <a:tabLst>
                <a:tab pos="152400" algn="l"/>
                <a:tab pos="508000" algn="l"/>
              </a:tabLst>
            </a:pPr>
            <a:r>
              <a:rPr lang="en-US" altLang="zh-CN" dirty="0"/>
              <a:t>	</a:t>
            </a:r>
            <a:r>
              <a:rPr lang="en-US" altLang="zh-CN" sz="949" dirty="0">
                <a:solidFill>
                  <a:srgbClr val="000000"/>
                </a:solidFill>
                <a:latin typeface="微软雅黑" pitchFamily="18" charset="0"/>
                <a:cs typeface="微软雅黑" pitchFamily="18" charset="0"/>
              </a:rPr>
              <a:t>储下一列数据</a:t>
            </a:r>
          </a:p>
        </p:txBody>
      </p:sp>
      <p:sp>
        <p:nvSpPr>
          <p:cNvPr id="18" name="TextBox 1"/>
          <p:cNvSpPr txBox="1"/>
          <p:nvPr/>
        </p:nvSpPr>
        <p:spPr>
          <a:xfrm>
            <a:off x="5607503" y="5280611"/>
            <a:ext cx="2311400" cy="533400"/>
          </a:xfrm>
          <a:prstGeom prst="rect">
            <a:avLst/>
          </a:prstGeom>
          <a:noFill/>
        </p:spPr>
        <p:txBody>
          <a:bodyPr wrap="none" lIns="0" tIns="0" rIns="0" rtlCol="0">
            <a:spAutoFit/>
          </a:bodyPr>
          <a:lstStyle/>
          <a:p>
            <a:pPr>
              <a:lnSpc>
                <a:spcPts val="1200"/>
              </a:lnSpc>
              <a:tabLst>
                <a:tab pos="152400" algn="l"/>
              </a:tabLst>
            </a:pPr>
            <a:r>
              <a:rPr lang="en-US" altLang="zh-CN" sz="949" dirty="0">
                <a:solidFill>
                  <a:srgbClr val="000000"/>
                </a:solidFill>
                <a:latin typeface="微软雅黑" pitchFamily="18" charset="0"/>
                <a:cs typeface="微软雅黑" pitchFamily="18" charset="0"/>
              </a:rPr>
              <a:t>–</a:t>
            </a:r>
            <a:r>
              <a:rPr lang="en-US" altLang="zh-CN" sz="949" dirty="0">
                <a:solidFill>
                  <a:srgbClr val="000000"/>
                </a:solidFill>
                <a:latin typeface="Times New Roman" pitchFamily="18" charset="0"/>
                <a:cs typeface="Times New Roman" pitchFamily="18" charset="0"/>
              </a:rPr>
              <a:t> </a:t>
            </a:r>
            <a:r>
              <a:rPr lang="en-US" altLang="zh-CN" sz="949" dirty="0">
                <a:latin typeface="Times New Roman" pitchFamily="18" charset="0"/>
                <a:cs typeface="Times New Roman" pitchFamily="18" charset="0"/>
              </a:rPr>
              <a:t>  </a:t>
            </a:r>
            <a:r>
              <a:rPr lang="en-US" altLang="zh-CN" sz="949" dirty="0">
                <a:solidFill>
                  <a:srgbClr val="000000"/>
                </a:solidFill>
                <a:latin typeface="微软雅黑" pitchFamily="18" charset="0"/>
                <a:cs typeface="微软雅黑" pitchFamily="18" charset="0"/>
              </a:rPr>
              <a:t>每个行组在存储时包含三个部分：同步标</a:t>
            </a:r>
          </a:p>
          <a:p>
            <a:pPr>
              <a:lnSpc>
                <a:spcPts val="1300"/>
              </a:lnSpc>
              <a:tabLst>
                <a:tab pos="152400" algn="l"/>
              </a:tabLst>
            </a:pPr>
            <a:r>
              <a:rPr lang="en-US" altLang="zh-CN" dirty="0"/>
              <a:t>	</a:t>
            </a:r>
            <a:r>
              <a:rPr lang="en-US" altLang="zh-CN" sz="949" dirty="0">
                <a:solidFill>
                  <a:srgbClr val="000000"/>
                </a:solidFill>
                <a:latin typeface="微软雅黑" pitchFamily="18" charset="0"/>
                <a:cs typeface="微软雅黑" pitchFamily="18" charset="0"/>
              </a:rPr>
              <a:t>识，元数据头，存储数据的数据段</a:t>
            </a:r>
          </a:p>
          <a:p>
            <a:pPr>
              <a:lnSpc>
                <a:spcPts val="1600"/>
              </a:lnSpc>
              <a:tabLst>
                <a:tab pos="152400" algn="l"/>
              </a:tabLst>
            </a:pPr>
            <a:r>
              <a:rPr lang="en-US" altLang="zh-CN" sz="949" dirty="0">
                <a:solidFill>
                  <a:srgbClr val="000000"/>
                </a:solidFill>
                <a:latin typeface="微软雅黑" pitchFamily="18" charset="0"/>
                <a:cs typeface="微软雅黑" pitchFamily="18" charset="0"/>
              </a:rPr>
              <a:t>–</a:t>
            </a:r>
            <a:r>
              <a:rPr lang="en-US" altLang="zh-CN" sz="949" dirty="0">
                <a:solidFill>
                  <a:srgbClr val="000000"/>
                </a:solidFill>
                <a:latin typeface="Times New Roman" pitchFamily="18" charset="0"/>
                <a:cs typeface="Times New Roman" pitchFamily="18" charset="0"/>
              </a:rPr>
              <a:t> </a:t>
            </a:r>
            <a:r>
              <a:rPr lang="en-US" altLang="zh-CN" sz="949" dirty="0">
                <a:latin typeface="Times New Roman" pitchFamily="18" charset="0"/>
                <a:cs typeface="Times New Roman" pitchFamily="18" charset="0"/>
              </a:rPr>
              <a:t>  </a:t>
            </a:r>
            <a:r>
              <a:rPr lang="en-US" altLang="zh-CN" sz="949" dirty="0">
                <a:solidFill>
                  <a:srgbClr val="000000"/>
                </a:solidFill>
                <a:latin typeface="微软雅黑" pitchFamily="18" charset="0"/>
                <a:cs typeface="微软雅黑" pitchFamily="18" charset="0"/>
              </a:rPr>
              <a:t>结合了行存储和列存储的各自优点</a:t>
            </a:r>
          </a:p>
        </p:txBody>
      </p:sp>
    </p:spTree>
    <p:extLst>
      <p:ext uri="{BB962C8B-B14F-4D97-AF65-F5344CB8AC3E}">
        <p14:creationId xmlns:p14="http://schemas.microsoft.com/office/powerpoint/2010/main" val="3766254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124744"/>
            <a:ext cx="8229600" cy="4678451"/>
          </a:xfrm>
        </p:spPr>
        <p:txBody>
          <a:bodyPr/>
          <a:lstStyle/>
          <a:p>
            <a:r>
              <a:rPr lang="en-US" altLang="zh-CN" dirty="0"/>
              <a:t>6.1 Hive</a:t>
            </a:r>
            <a:r>
              <a:rPr lang="zh-CN" altLang="en-US" dirty="0"/>
              <a:t>简介</a:t>
            </a:r>
            <a:endParaRPr lang="en-US" altLang="zh-CN" dirty="0"/>
          </a:p>
          <a:p>
            <a:r>
              <a:rPr lang="en-US" altLang="zh-CN" dirty="0"/>
              <a:t>6.2 Hive</a:t>
            </a:r>
            <a:r>
              <a:rPr lang="zh-CN" altLang="en-US" dirty="0"/>
              <a:t>架构与组件</a:t>
            </a:r>
            <a:endParaRPr lang="en-US" altLang="zh-CN" dirty="0"/>
          </a:p>
          <a:p>
            <a:r>
              <a:rPr lang="en-US" altLang="zh-CN" dirty="0"/>
              <a:t>6.3 Hive</a:t>
            </a:r>
            <a:r>
              <a:rPr lang="zh-CN" altLang="en-US" dirty="0"/>
              <a:t>数据组织</a:t>
            </a:r>
            <a:endParaRPr lang="en-US" altLang="zh-CN" dirty="0"/>
          </a:p>
          <a:p>
            <a:r>
              <a:rPr lang="en-US" altLang="zh-CN" dirty="0">
                <a:solidFill>
                  <a:srgbClr val="FF0000"/>
                </a:solidFill>
              </a:rPr>
              <a:t>6.4 HQL</a:t>
            </a:r>
            <a:r>
              <a:rPr lang="zh-CN" altLang="en-US" dirty="0">
                <a:solidFill>
                  <a:srgbClr val="FF0000"/>
                </a:solidFill>
              </a:rPr>
              <a:t>语言</a:t>
            </a:r>
            <a:endParaRPr lang="en-US" altLang="zh-CN" dirty="0">
              <a:solidFill>
                <a:srgbClr val="FF0000"/>
              </a:solidFill>
            </a:endParaRPr>
          </a:p>
          <a:p>
            <a:endParaRPr lang="zh-CN" altLang="en-US" dirty="0"/>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13</a:t>
            </a:fld>
            <a:endParaRPr lang="zh-CN" altLang="en-US" dirty="0"/>
          </a:p>
        </p:txBody>
      </p:sp>
    </p:spTree>
    <p:extLst>
      <p:ext uri="{BB962C8B-B14F-4D97-AF65-F5344CB8AC3E}">
        <p14:creationId xmlns:p14="http://schemas.microsoft.com/office/powerpoint/2010/main" val="3393843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HQL</a:t>
            </a:r>
            <a:r>
              <a:rPr lang="zh-CN" altLang="en-US" dirty="0"/>
              <a:t>－</a:t>
            </a:r>
            <a:r>
              <a:rPr lang="en-US" altLang="zh-CN" dirty="0"/>
              <a:t>Hive  Query  Language</a:t>
            </a:r>
            <a:endParaRPr lang="zh-CN" altLang="en-US" dirty="0"/>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14</a:t>
            </a:fld>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475700950"/>
              </p:ext>
            </p:extLst>
          </p:nvPr>
        </p:nvGraphicFramePr>
        <p:xfrm>
          <a:off x="919913" y="2194066"/>
          <a:ext cx="6875444" cy="3538142"/>
        </p:xfrm>
        <a:graphic>
          <a:graphicData uri="http://schemas.openxmlformats.org/drawingml/2006/table">
            <a:tbl>
              <a:tblPr/>
              <a:tblGrid>
                <a:gridCol w="801022">
                  <a:extLst>
                    <a:ext uri="{9D8B030D-6E8A-4147-A177-3AD203B41FA5}">
                      <a16:colId xmlns:a16="http://schemas.microsoft.com/office/drawing/2014/main" val="20000"/>
                    </a:ext>
                  </a:extLst>
                </a:gridCol>
                <a:gridCol w="2669440">
                  <a:extLst>
                    <a:ext uri="{9D8B030D-6E8A-4147-A177-3AD203B41FA5}">
                      <a16:colId xmlns:a16="http://schemas.microsoft.com/office/drawing/2014/main" val="20001"/>
                    </a:ext>
                  </a:extLst>
                </a:gridCol>
                <a:gridCol w="3404982">
                  <a:extLst>
                    <a:ext uri="{9D8B030D-6E8A-4147-A177-3AD203B41FA5}">
                      <a16:colId xmlns:a16="http://schemas.microsoft.com/office/drawing/2014/main" val="20002"/>
                    </a:ext>
                  </a:extLst>
                </a:gridCol>
              </a:tblGrid>
              <a:tr h="255263">
                <a:tc>
                  <a:txBody>
                    <a:bodyPr/>
                    <a:lstStyle/>
                    <a:p>
                      <a:pPr algn="ctr"/>
                      <a:r>
                        <a:rPr lang="en-US" altLang="zh-CN" sz="949" dirty="0">
                          <a:solidFill>
                            <a:srgbClr val="000000"/>
                          </a:solidFill>
                          <a:latin typeface="微软雅黑" pitchFamily="18" charset="0"/>
                          <a:cs typeface="微软雅黑" pitchFamily="18" charset="0"/>
                        </a:rPr>
                        <a:t>对比点</a:t>
                      </a:r>
                      <a:endParaRPr lang="zh-CN" altLang="en-US" sz="949"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949" dirty="0">
                          <a:solidFill>
                            <a:srgbClr val="000000"/>
                          </a:solidFill>
                          <a:latin typeface="微软雅黑" pitchFamily="18" charset="0"/>
                          <a:cs typeface="微软雅黑" pitchFamily="18" charset="0"/>
                        </a:rPr>
                        <a:t>SQL</a:t>
                      </a:r>
                      <a:endParaRPr lang="zh-CN" altLang="en-US" sz="949"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949" dirty="0">
                          <a:solidFill>
                            <a:srgbClr val="000000"/>
                          </a:solidFill>
                          <a:latin typeface="微软雅黑" pitchFamily="18" charset="0"/>
                          <a:cs typeface="微软雅黑" pitchFamily="18" charset="0"/>
                        </a:rPr>
                        <a:t>HiveQL</a:t>
                      </a:r>
                      <a:endParaRPr lang="zh-CN" altLang="en-US" sz="949"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extLst>
                  <a:ext uri="{0D108BD9-81ED-4DB2-BD59-A6C34878D82A}">
                    <a16:rowId xmlns:a16="http://schemas.microsoft.com/office/drawing/2014/main" val="10000"/>
                  </a:ext>
                </a:extLst>
              </a:tr>
              <a:tr h="280224">
                <a:tc>
                  <a:txBody>
                    <a:bodyPr/>
                    <a:lstStyle/>
                    <a:p>
                      <a:pPr algn="l"/>
                      <a:r>
                        <a:rPr lang="en-US" altLang="zh-CN" sz="949" dirty="0">
                          <a:solidFill>
                            <a:srgbClr val="000000"/>
                          </a:solidFill>
                          <a:latin typeface="微软雅黑" pitchFamily="18" charset="0"/>
                          <a:cs typeface="微软雅黑" pitchFamily="18" charset="0"/>
                        </a:rPr>
                        <a:t>更新方式</a:t>
                      </a:r>
                      <a:endParaRPr lang="zh-CN" altLang="en-US" sz="949"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a:solidFill>
                            <a:srgbClr val="000000"/>
                          </a:solidFill>
                          <a:latin typeface="微软雅黑" pitchFamily="18" charset="0"/>
                          <a:cs typeface="微软雅黑" pitchFamily="18" charset="0"/>
                        </a:rPr>
                        <a:t>UPDATE,INSERT,DELETE</a:t>
                      </a:r>
                      <a:endParaRPr lang="zh-CN" altLang="en-US" sz="949"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a:solidFill>
                            <a:srgbClr val="000000"/>
                          </a:solidFill>
                          <a:latin typeface="微软雅黑" pitchFamily="18" charset="0"/>
                          <a:cs typeface="微软雅黑" pitchFamily="18" charset="0"/>
                        </a:rPr>
                        <a:t>INSERTOVERWRITETABLE（整表填充）</a:t>
                      </a:r>
                      <a:endParaRPr lang="zh-CN" altLang="en-US" sz="949"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40967">
                <a:tc>
                  <a:txBody>
                    <a:bodyPr/>
                    <a:lstStyle/>
                    <a:p>
                      <a:pPr algn="l"/>
                      <a:r>
                        <a:rPr lang="en-US" altLang="zh-CN" sz="949" dirty="0">
                          <a:solidFill>
                            <a:srgbClr val="000000"/>
                          </a:solidFill>
                          <a:latin typeface="微软雅黑" pitchFamily="18" charset="0"/>
                          <a:cs typeface="微软雅黑" pitchFamily="18" charset="0"/>
                        </a:rPr>
                        <a:t>事务支持</a:t>
                      </a:r>
                      <a:endParaRPr lang="zh-CN" altLang="en-US" sz="949"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a:solidFill>
                            <a:srgbClr val="000000"/>
                          </a:solidFill>
                          <a:latin typeface="微软雅黑" pitchFamily="18" charset="0"/>
                          <a:cs typeface="微软雅黑" pitchFamily="18" charset="0"/>
                        </a:rPr>
                        <a:t>支持</a:t>
                      </a:r>
                      <a:endParaRPr lang="zh-CN" altLang="en-US" sz="949"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a:solidFill>
                            <a:srgbClr val="000000"/>
                          </a:solidFill>
                          <a:latin typeface="微软雅黑" pitchFamily="18" charset="0"/>
                          <a:cs typeface="微软雅黑" pitchFamily="18" charset="0"/>
                        </a:rPr>
                        <a:t>不支持</a:t>
                      </a:r>
                      <a:endParaRPr lang="zh-CN" altLang="en-US" sz="949"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40968">
                <a:tc>
                  <a:txBody>
                    <a:bodyPr/>
                    <a:lstStyle/>
                    <a:p>
                      <a:pPr algn="l"/>
                      <a:r>
                        <a:rPr lang="en-US" altLang="zh-CN" sz="949" dirty="0">
                          <a:solidFill>
                            <a:srgbClr val="000000"/>
                          </a:solidFill>
                          <a:latin typeface="微软雅黑" pitchFamily="18" charset="0"/>
                          <a:cs typeface="微软雅黑" pitchFamily="18" charset="0"/>
                        </a:rPr>
                        <a:t>索引</a:t>
                      </a:r>
                      <a:endParaRPr lang="zh-CN" altLang="en-US" sz="949"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a:solidFill>
                            <a:srgbClr val="000000"/>
                          </a:solidFill>
                          <a:latin typeface="微软雅黑" pitchFamily="18" charset="0"/>
                          <a:cs typeface="微软雅黑" pitchFamily="18" charset="0"/>
                        </a:rPr>
                        <a:t>支持</a:t>
                      </a:r>
                      <a:endParaRPr lang="zh-CN" altLang="en-US" sz="949"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a:solidFill>
                            <a:srgbClr val="000000"/>
                          </a:solidFill>
                          <a:latin typeface="微软雅黑" pitchFamily="18" charset="0"/>
                          <a:cs typeface="微软雅黑" pitchFamily="18" charset="0"/>
                        </a:rPr>
                        <a:t>不支持</a:t>
                      </a:r>
                      <a:endParaRPr lang="zh-CN" altLang="en-US" sz="949"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40967">
                <a:tc>
                  <a:txBody>
                    <a:bodyPr/>
                    <a:lstStyle/>
                    <a:p>
                      <a:pPr algn="l"/>
                      <a:r>
                        <a:rPr lang="en-US" altLang="zh-CN" sz="949" dirty="0">
                          <a:solidFill>
                            <a:srgbClr val="000000"/>
                          </a:solidFill>
                          <a:latin typeface="微软雅黑" pitchFamily="18" charset="0"/>
                          <a:cs typeface="微软雅黑" pitchFamily="18" charset="0"/>
                        </a:rPr>
                        <a:t>处理时延</a:t>
                      </a:r>
                      <a:endParaRPr lang="zh-CN" altLang="en-US" sz="949"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a:solidFill>
                            <a:srgbClr val="000000"/>
                          </a:solidFill>
                          <a:latin typeface="微软雅黑" pitchFamily="18" charset="0"/>
                          <a:cs typeface="微软雅黑" pitchFamily="18" charset="0"/>
                        </a:rPr>
                        <a:t>秒级</a:t>
                      </a:r>
                      <a:endParaRPr lang="zh-CN" altLang="en-US" sz="949"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a:solidFill>
                            <a:srgbClr val="000000"/>
                          </a:solidFill>
                          <a:latin typeface="微软雅黑" pitchFamily="18" charset="0"/>
                          <a:cs typeface="微软雅黑" pitchFamily="18" charset="0"/>
                        </a:rPr>
                        <a:t>分钟级</a:t>
                      </a:r>
                      <a:endParaRPr lang="zh-CN" altLang="en-US" sz="949"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80465">
                <a:tc>
                  <a:txBody>
                    <a:bodyPr/>
                    <a:lstStyle/>
                    <a:p>
                      <a:pPr algn="l"/>
                      <a:r>
                        <a:rPr lang="en-US" altLang="zh-CN" sz="949" dirty="0">
                          <a:solidFill>
                            <a:srgbClr val="000000"/>
                          </a:solidFill>
                          <a:latin typeface="微软雅黑" pitchFamily="18" charset="0"/>
                          <a:cs typeface="微软雅黑" pitchFamily="18" charset="0"/>
                        </a:rPr>
                        <a:t>数据类型</a:t>
                      </a:r>
                      <a:endParaRPr lang="zh-CN" altLang="en-US" sz="949"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949" dirty="0">
                          <a:solidFill>
                            <a:srgbClr val="000000"/>
                          </a:solidFill>
                          <a:latin typeface="微软雅黑" pitchFamily="18" charset="0"/>
                          <a:cs typeface="微软雅黑" pitchFamily="18" charset="0"/>
                        </a:rPr>
                        <a:t>整数、浮点型、定点数、文本和二进制串、时间</a:t>
                      </a:r>
                      <a:endParaRPr lang="zh-CN" altLang="en-US" sz="949"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a:solidFill>
                            <a:srgbClr val="000000"/>
                          </a:solidFill>
                          <a:latin typeface="微软雅黑" pitchFamily="18" charset="0"/>
                          <a:cs typeface="微软雅黑" pitchFamily="18" charset="0"/>
                        </a:rPr>
                        <a:t>整数、浮点数、布尔型、字符串、数组、映射、结构</a:t>
                      </a:r>
                      <a:endParaRPr lang="zh-CN" altLang="en-US" sz="949"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40968">
                <a:tc>
                  <a:txBody>
                    <a:bodyPr/>
                    <a:lstStyle/>
                    <a:p>
                      <a:pPr algn="l"/>
                      <a:r>
                        <a:rPr lang="en-US" altLang="zh-CN" sz="949" dirty="0">
                          <a:solidFill>
                            <a:srgbClr val="000000"/>
                          </a:solidFill>
                          <a:latin typeface="微软雅黑" pitchFamily="18" charset="0"/>
                          <a:cs typeface="微软雅黑" pitchFamily="18" charset="0"/>
                        </a:rPr>
                        <a:t>内置函数</a:t>
                      </a:r>
                      <a:endParaRPr lang="zh-CN" altLang="en-US" sz="949"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a:solidFill>
                            <a:srgbClr val="000000"/>
                          </a:solidFill>
                          <a:latin typeface="微软雅黑" pitchFamily="18" charset="0"/>
                          <a:cs typeface="微软雅黑" pitchFamily="18" charset="0"/>
                        </a:rPr>
                        <a:t>多（数百个）</a:t>
                      </a:r>
                      <a:endParaRPr lang="zh-CN" altLang="en-US" sz="949"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a:solidFill>
                            <a:srgbClr val="000000"/>
                          </a:solidFill>
                          <a:latin typeface="微软雅黑" pitchFamily="18" charset="0"/>
                          <a:cs typeface="微软雅黑" pitchFamily="18" charset="0"/>
                        </a:rPr>
                        <a:t>少（十几个）</a:t>
                      </a:r>
                      <a:endParaRPr lang="zh-CN" altLang="en-US" sz="949"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40968">
                <a:tc>
                  <a:txBody>
                    <a:bodyPr/>
                    <a:lstStyle/>
                    <a:p>
                      <a:pPr algn="l"/>
                      <a:r>
                        <a:rPr lang="en-US" altLang="zh-CN" sz="949" dirty="0">
                          <a:solidFill>
                            <a:srgbClr val="000000"/>
                          </a:solidFill>
                          <a:latin typeface="微软雅黑" pitchFamily="18" charset="0"/>
                          <a:cs typeface="微软雅黑" pitchFamily="18" charset="0"/>
                        </a:rPr>
                        <a:t>多表插入</a:t>
                      </a:r>
                      <a:endParaRPr lang="zh-CN" altLang="en-US" sz="949"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a:solidFill>
                            <a:srgbClr val="000000"/>
                          </a:solidFill>
                          <a:latin typeface="微软雅黑" pitchFamily="18" charset="0"/>
                          <a:cs typeface="微软雅黑" pitchFamily="18" charset="0"/>
                        </a:rPr>
                        <a:t>不支持</a:t>
                      </a:r>
                      <a:endParaRPr lang="zh-CN" altLang="en-US" sz="949"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a:solidFill>
                            <a:srgbClr val="000000"/>
                          </a:solidFill>
                          <a:latin typeface="微软雅黑" pitchFamily="18" charset="0"/>
                          <a:cs typeface="微软雅黑" pitchFamily="18" charset="0"/>
                        </a:rPr>
                        <a:t>支持</a:t>
                      </a:r>
                      <a:endParaRPr lang="zh-CN" altLang="en-US" sz="949"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53201">
                <a:tc>
                  <a:txBody>
                    <a:bodyPr/>
                    <a:lstStyle/>
                    <a:p>
                      <a:pPr algn="l"/>
                      <a:r>
                        <a:rPr lang="en-US" altLang="zh-CN" sz="949" dirty="0">
                          <a:solidFill>
                            <a:srgbClr val="000000"/>
                          </a:solidFill>
                          <a:latin typeface="微软雅黑" pitchFamily="18" charset="0"/>
                          <a:cs typeface="微软雅黑" pitchFamily="18" charset="0"/>
                        </a:rPr>
                        <a:t>查询语句</a:t>
                      </a:r>
                      <a:endParaRPr lang="zh-CN" altLang="en-US" sz="949" dirty="0">
                        <a:solidFill>
                          <a:srgbClr val="000000"/>
                        </a:solidFill>
                        <a:latin typeface="微软雅黑" pitchFamily="18" charset="0"/>
                        <a:cs typeface="微软雅黑"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a:solidFill>
                            <a:srgbClr val="000000"/>
                          </a:solidFill>
                          <a:latin typeface="微软雅黑" pitchFamily="18" charset="0"/>
                          <a:cs typeface="微软雅黑" pitchFamily="18" charset="0"/>
                        </a:rPr>
                        <a:t>满足SQL-92标准</a:t>
                      </a:r>
                      <a:endParaRPr lang="zh-CN" altLang="en-US" sz="949" dirty="0">
                        <a:solidFill>
                          <a:srgbClr val="000000"/>
                        </a:solidFill>
                        <a:latin typeface="微软雅黑" pitchFamily="18" charset="0"/>
                        <a:cs typeface="微软雅黑"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a:solidFill>
                            <a:srgbClr val="000000"/>
                          </a:solidFill>
                          <a:latin typeface="微软雅黑" pitchFamily="18" charset="0"/>
                          <a:cs typeface="微软雅黑" pitchFamily="18" charset="0"/>
                        </a:rPr>
                        <a:t>FROM条件中只支持单表或单视图，SORTBY只支持部分排</a:t>
                      </a:r>
                      <a:endParaRPr lang="zh-CN" altLang="en-US" sz="949" dirty="0">
                        <a:solidFill>
                          <a:srgbClr val="000000"/>
                        </a:solidFill>
                        <a:latin typeface="微软雅黑" pitchFamily="18" charset="0"/>
                        <a:cs typeface="微软雅黑" pitchFamily="18" charset="0"/>
                      </a:endParaRPr>
                    </a:p>
                    <a:p>
                      <a:pPr algn="l"/>
                      <a:r>
                        <a:rPr lang="en-US" altLang="zh-CN" sz="949" dirty="0">
                          <a:solidFill>
                            <a:srgbClr val="000000"/>
                          </a:solidFill>
                          <a:latin typeface="微软雅黑" pitchFamily="18" charset="0"/>
                          <a:cs typeface="微软雅黑" pitchFamily="18" charset="0"/>
                        </a:rPr>
                        <a:t>序方式，LIMIT只可限制返回行的数量，不支持HAVING</a:t>
                      </a:r>
                      <a:endParaRPr lang="zh-CN" altLang="en-US" sz="949" dirty="0">
                        <a:solidFill>
                          <a:srgbClr val="000000"/>
                        </a:solidFill>
                        <a:latin typeface="微软雅黑" pitchFamily="18" charset="0"/>
                        <a:cs typeface="微软雅黑"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240967">
                <a:tc>
                  <a:txBody>
                    <a:bodyPr/>
                    <a:lstStyle/>
                    <a:p>
                      <a:pPr algn="l"/>
                      <a:r>
                        <a:rPr lang="en-US" altLang="zh-CN" sz="949" dirty="0">
                          <a:solidFill>
                            <a:srgbClr val="000000"/>
                          </a:solidFill>
                          <a:latin typeface="微软雅黑" pitchFamily="18" charset="0"/>
                          <a:cs typeface="微软雅黑" pitchFamily="18" charset="0"/>
                        </a:rPr>
                        <a:t>连接查询</a:t>
                      </a:r>
                      <a:endParaRPr lang="zh-CN" altLang="en-US" sz="949"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a:solidFill>
                            <a:srgbClr val="000000"/>
                          </a:solidFill>
                          <a:latin typeface="微软雅黑" pitchFamily="18" charset="0"/>
                          <a:cs typeface="微软雅黑" pitchFamily="18" charset="0"/>
                        </a:rPr>
                        <a:t>满足SQL-92标准</a:t>
                      </a:r>
                      <a:endParaRPr lang="zh-CN" altLang="en-US" sz="949"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a:solidFill>
                            <a:srgbClr val="000000"/>
                          </a:solidFill>
                          <a:latin typeface="微软雅黑" pitchFamily="18" charset="0"/>
                          <a:cs typeface="微软雅黑" pitchFamily="18" charset="0"/>
                        </a:rPr>
                        <a:t>内连接、外连接、半连接和带提示的SQL-92语法</a:t>
                      </a:r>
                      <a:endParaRPr lang="zh-CN" altLang="en-US" sz="949"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240968">
                <a:tc>
                  <a:txBody>
                    <a:bodyPr/>
                    <a:lstStyle/>
                    <a:p>
                      <a:pPr algn="l"/>
                      <a:r>
                        <a:rPr lang="en-US" altLang="zh-CN" sz="949" dirty="0">
                          <a:solidFill>
                            <a:srgbClr val="000000"/>
                          </a:solidFill>
                          <a:latin typeface="微软雅黑" pitchFamily="18" charset="0"/>
                          <a:cs typeface="微软雅黑" pitchFamily="18" charset="0"/>
                        </a:rPr>
                        <a:t>子查询</a:t>
                      </a:r>
                      <a:endParaRPr lang="zh-CN" altLang="en-US" sz="949"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a:solidFill>
                            <a:srgbClr val="000000"/>
                          </a:solidFill>
                          <a:latin typeface="微软雅黑" pitchFamily="18" charset="0"/>
                          <a:cs typeface="微软雅黑" pitchFamily="18" charset="0"/>
                        </a:rPr>
                        <a:t>完全支持</a:t>
                      </a:r>
                      <a:endParaRPr lang="zh-CN" altLang="en-US" sz="949"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a:solidFill>
                            <a:srgbClr val="000000"/>
                          </a:solidFill>
                          <a:latin typeface="微软雅黑" pitchFamily="18" charset="0"/>
                          <a:cs typeface="微软雅黑" pitchFamily="18" charset="0"/>
                        </a:rPr>
                        <a:t>只能在FROM条件中，不支持相关子查询</a:t>
                      </a:r>
                      <a:endParaRPr lang="zh-CN" altLang="en-US" sz="949"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240967">
                <a:tc>
                  <a:txBody>
                    <a:bodyPr/>
                    <a:lstStyle/>
                    <a:p>
                      <a:pPr algn="l"/>
                      <a:r>
                        <a:rPr lang="en-US" altLang="zh-CN" sz="949" dirty="0">
                          <a:solidFill>
                            <a:srgbClr val="000000"/>
                          </a:solidFill>
                          <a:latin typeface="微软雅黑" pitchFamily="18" charset="0"/>
                          <a:cs typeface="微软雅黑" pitchFamily="18" charset="0"/>
                        </a:rPr>
                        <a:t>视图</a:t>
                      </a:r>
                      <a:endParaRPr lang="zh-CN" altLang="en-US" sz="949"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949" dirty="0">
                          <a:solidFill>
                            <a:srgbClr val="000000"/>
                          </a:solidFill>
                          <a:latin typeface="微软雅黑" pitchFamily="18" charset="0"/>
                          <a:cs typeface="微软雅黑" pitchFamily="18" charset="0"/>
                        </a:rPr>
                        <a:t>视图可更新，可以实体化化也可以非实体化</a:t>
                      </a:r>
                      <a:endParaRPr lang="zh-CN" altLang="en-US" sz="949"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a:solidFill>
                            <a:srgbClr val="000000"/>
                          </a:solidFill>
                          <a:latin typeface="微软雅黑" pitchFamily="18" charset="0"/>
                          <a:cs typeface="微软雅黑" pitchFamily="18" charset="0"/>
                        </a:rPr>
                        <a:t>视图只读，不支持实体化</a:t>
                      </a:r>
                      <a:endParaRPr lang="zh-CN" altLang="en-US" sz="949"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240968">
                <a:tc>
                  <a:txBody>
                    <a:bodyPr/>
                    <a:lstStyle/>
                    <a:p>
                      <a:pPr algn="l"/>
                      <a:r>
                        <a:rPr lang="en-US" altLang="zh-CN" sz="949" dirty="0">
                          <a:solidFill>
                            <a:srgbClr val="000000"/>
                          </a:solidFill>
                          <a:latin typeface="微软雅黑" pitchFamily="18" charset="0"/>
                          <a:cs typeface="微软雅黑" pitchFamily="18" charset="0"/>
                        </a:rPr>
                        <a:t>扩展函数</a:t>
                      </a:r>
                      <a:endParaRPr lang="zh-CN" altLang="en-US" sz="949"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a:solidFill>
                            <a:srgbClr val="000000"/>
                          </a:solidFill>
                          <a:latin typeface="微软雅黑" pitchFamily="18" charset="0"/>
                          <a:cs typeface="微软雅黑" pitchFamily="18" charset="0"/>
                        </a:rPr>
                        <a:t>支持用户定义函数和存储过程</a:t>
                      </a:r>
                      <a:endParaRPr lang="zh-CN" altLang="en-US" sz="949"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a:solidFill>
                            <a:srgbClr val="000000"/>
                          </a:solidFill>
                          <a:latin typeface="微软雅黑" pitchFamily="18" charset="0"/>
                          <a:cs typeface="微软雅黑" pitchFamily="18" charset="0"/>
                        </a:rPr>
                        <a:t>支持用户定义函数和MapReduce脚本</a:t>
                      </a:r>
                      <a:endParaRPr lang="zh-CN" altLang="en-US" sz="949"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bl>
          </a:graphicData>
        </a:graphic>
      </p:graphicFrame>
      <p:sp>
        <p:nvSpPr>
          <p:cNvPr id="6" name="TextBox 1"/>
          <p:cNvSpPr txBox="1"/>
          <p:nvPr/>
        </p:nvSpPr>
        <p:spPr>
          <a:xfrm>
            <a:off x="539552" y="1150144"/>
            <a:ext cx="169918" cy="225703"/>
          </a:xfrm>
          <a:prstGeom prst="rect">
            <a:avLst/>
          </a:prstGeom>
          <a:noFill/>
        </p:spPr>
        <p:txBody>
          <a:bodyPr wrap="none" lIns="0" tIns="0" rIns="0" rtlCol="0">
            <a:spAutoFit/>
          </a:bodyPr>
          <a:lstStyle/>
          <a:p>
            <a:pPr>
              <a:lnSpc>
                <a:spcPts val="1400"/>
              </a:lnSpc>
              <a:tabLst/>
            </a:pPr>
            <a:r>
              <a:rPr lang="en-US" altLang="zh-CN" sz="1400" dirty="0">
                <a:solidFill>
                  <a:srgbClr val="000000"/>
                </a:solidFill>
                <a:latin typeface="Wingdings" pitchFamily="18" charset="0"/>
                <a:cs typeface="Wingdings" pitchFamily="18" charset="0"/>
              </a:rPr>
              <a:t>l</a:t>
            </a:r>
            <a:r>
              <a:rPr lang="en-US" altLang="zh-CN" sz="1400" dirty="0">
                <a:solidFill>
                  <a:srgbClr val="000000"/>
                </a:solidFill>
                <a:latin typeface="Times New Roman" pitchFamily="18" charset="0"/>
                <a:cs typeface="Times New Roman" pitchFamily="18" charset="0"/>
              </a:rPr>
              <a:t> </a:t>
            </a:r>
          </a:p>
        </p:txBody>
      </p:sp>
      <p:sp>
        <p:nvSpPr>
          <p:cNvPr id="7" name="TextBox 1"/>
          <p:cNvSpPr txBox="1"/>
          <p:nvPr/>
        </p:nvSpPr>
        <p:spPr>
          <a:xfrm>
            <a:off x="907852" y="1124744"/>
            <a:ext cx="3752630" cy="251351"/>
          </a:xfrm>
          <a:prstGeom prst="rect">
            <a:avLst/>
          </a:prstGeom>
          <a:noFill/>
        </p:spPr>
        <p:txBody>
          <a:bodyPr wrap="none" lIns="0" tIns="0" rIns="0" rtlCol="0">
            <a:spAutoFit/>
          </a:bodyPr>
          <a:lstStyle/>
          <a:p>
            <a:pPr>
              <a:lnSpc>
                <a:spcPts val="1600"/>
              </a:lnSpc>
              <a:tabLst/>
            </a:pPr>
            <a:r>
              <a:rPr lang="en-US" altLang="zh-CN" sz="1400" dirty="0">
                <a:solidFill>
                  <a:srgbClr val="000000"/>
                </a:solidFill>
                <a:latin typeface="微软雅黑" pitchFamily="18" charset="0"/>
                <a:cs typeface="微软雅黑" pitchFamily="18" charset="0"/>
              </a:rPr>
              <a:t>提供给数据分析人员使用的类似SQL的命令语法</a:t>
            </a:r>
          </a:p>
        </p:txBody>
      </p:sp>
      <p:sp>
        <p:nvSpPr>
          <p:cNvPr id="8" name="TextBox 1"/>
          <p:cNvSpPr txBox="1"/>
          <p:nvPr/>
        </p:nvSpPr>
        <p:spPr>
          <a:xfrm>
            <a:off x="971352" y="1416844"/>
            <a:ext cx="107402" cy="430887"/>
          </a:xfrm>
          <a:prstGeom prst="rect">
            <a:avLst/>
          </a:prstGeom>
          <a:noFill/>
        </p:spPr>
        <p:txBody>
          <a:bodyPr wrap="none" lIns="0" tIns="0" rIns="0" rtlCol="0">
            <a:spAutoFit/>
          </a:bodyPr>
          <a:lstStyle/>
          <a:p>
            <a:pPr>
              <a:lnSpc>
                <a:spcPts val="1200"/>
              </a:lnSpc>
              <a:tabLst/>
            </a:pPr>
            <a:r>
              <a:rPr lang="en-US" altLang="zh-CN" sz="1200" dirty="0">
                <a:solidFill>
                  <a:srgbClr val="000000"/>
                </a:solidFill>
                <a:latin typeface="Times New Roman" pitchFamily="18" charset="0"/>
                <a:cs typeface="Times New Roman" pitchFamily="18" charset="0"/>
              </a:rPr>
              <a:t>– </a:t>
            </a:r>
          </a:p>
          <a:p>
            <a:pPr>
              <a:lnSpc>
                <a:spcPts val="1800"/>
              </a:lnSpc>
              <a:tabLst/>
            </a:pPr>
            <a:r>
              <a:rPr lang="en-US" altLang="zh-CN" sz="1200" dirty="0">
                <a:solidFill>
                  <a:srgbClr val="000000"/>
                </a:solidFill>
                <a:latin typeface="Times New Roman" pitchFamily="18" charset="0"/>
                <a:cs typeface="Times New Roman" pitchFamily="18" charset="0"/>
              </a:rPr>
              <a:t>– </a:t>
            </a:r>
          </a:p>
        </p:txBody>
      </p:sp>
      <p:sp>
        <p:nvSpPr>
          <p:cNvPr id="9" name="TextBox 1"/>
          <p:cNvSpPr txBox="1"/>
          <p:nvPr/>
        </p:nvSpPr>
        <p:spPr>
          <a:xfrm>
            <a:off x="1238052" y="1391444"/>
            <a:ext cx="4138954" cy="456535"/>
          </a:xfrm>
          <a:prstGeom prst="rect">
            <a:avLst/>
          </a:prstGeom>
          <a:noFill/>
        </p:spPr>
        <p:txBody>
          <a:bodyPr wrap="none" lIns="0" tIns="0" rIns="0" rtlCol="0">
            <a:spAutoFit/>
          </a:bodyPr>
          <a:lstStyle/>
          <a:p>
            <a:pPr>
              <a:lnSpc>
                <a:spcPts val="1400"/>
              </a:lnSpc>
              <a:tabLst/>
            </a:pPr>
            <a:r>
              <a:rPr lang="en-US" altLang="zh-CN" sz="1200" dirty="0">
                <a:solidFill>
                  <a:srgbClr val="000000"/>
                </a:solidFill>
                <a:latin typeface="微软雅黑" pitchFamily="18" charset="0"/>
                <a:cs typeface="微软雅黑" pitchFamily="18" charset="0"/>
              </a:rPr>
              <a:t>适应海量数据分析实际应用环境的需求</a:t>
            </a:r>
          </a:p>
          <a:p>
            <a:pPr>
              <a:lnSpc>
                <a:spcPts val="1800"/>
              </a:lnSpc>
              <a:tabLst/>
            </a:pPr>
            <a:r>
              <a:rPr lang="en-US" altLang="zh-CN" sz="1200" dirty="0">
                <a:solidFill>
                  <a:srgbClr val="000000"/>
                </a:solidFill>
                <a:latin typeface="微软雅黑" pitchFamily="18" charset="0"/>
                <a:cs typeface="微软雅黑" pitchFamily="18" charset="0"/>
              </a:rPr>
              <a:t>为使用者和程序提供一个与传统SQL使用习惯相近的分析语言</a:t>
            </a:r>
          </a:p>
        </p:txBody>
      </p:sp>
      <p:sp>
        <p:nvSpPr>
          <p:cNvPr id="10" name="TextBox 1"/>
          <p:cNvSpPr txBox="1"/>
          <p:nvPr/>
        </p:nvSpPr>
        <p:spPr>
          <a:xfrm>
            <a:off x="539552" y="1886744"/>
            <a:ext cx="169918" cy="225703"/>
          </a:xfrm>
          <a:prstGeom prst="rect">
            <a:avLst/>
          </a:prstGeom>
          <a:noFill/>
        </p:spPr>
        <p:txBody>
          <a:bodyPr wrap="none" lIns="0" tIns="0" rIns="0" rtlCol="0">
            <a:spAutoFit/>
          </a:bodyPr>
          <a:lstStyle/>
          <a:p>
            <a:pPr>
              <a:lnSpc>
                <a:spcPts val="1400"/>
              </a:lnSpc>
              <a:tabLst/>
            </a:pPr>
            <a:r>
              <a:rPr lang="en-US" altLang="zh-CN" sz="1400" dirty="0">
                <a:solidFill>
                  <a:srgbClr val="000000"/>
                </a:solidFill>
                <a:latin typeface="Wingdings" pitchFamily="18" charset="0"/>
                <a:cs typeface="Wingdings" pitchFamily="18" charset="0"/>
              </a:rPr>
              <a:t>l</a:t>
            </a:r>
            <a:r>
              <a:rPr lang="en-US" altLang="zh-CN" sz="1400" dirty="0">
                <a:solidFill>
                  <a:srgbClr val="000000"/>
                </a:solidFill>
                <a:latin typeface="Times New Roman" pitchFamily="18" charset="0"/>
                <a:cs typeface="Times New Roman" pitchFamily="18" charset="0"/>
              </a:rPr>
              <a:t> </a:t>
            </a:r>
          </a:p>
        </p:txBody>
      </p:sp>
      <p:sp>
        <p:nvSpPr>
          <p:cNvPr id="11" name="TextBox 1"/>
          <p:cNvSpPr txBox="1"/>
          <p:nvPr/>
        </p:nvSpPr>
        <p:spPr>
          <a:xfrm>
            <a:off x="907852" y="1861344"/>
            <a:ext cx="4921219" cy="251351"/>
          </a:xfrm>
          <a:prstGeom prst="rect">
            <a:avLst/>
          </a:prstGeom>
          <a:noFill/>
        </p:spPr>
        <p:txBody>
          <a:bodyPr wrap="none" lIns="0" tIns="0" rIns="0" rtlCol="0">
            <a:spAutoFit/>
          </a:bodyPr>
          <a:lstStyle/>
          <a:p>
            <a:pPr>
              <a:lnSpc>
                <a:spcPts val="1600"/>
              </a:lnSpc>
              <a:tabLst/>
            </a:pPr>
            <a:r>
              <a:rPr lang="en-US" altLang="zh-CN" sz="1400" dirty="0">
                <a:solidFill>
                  <a:srgbClr val="000000"/>
                </a:solidFill>
                <a:latin typeface="微软雅黑" pitchFamily="18" charset="0"/>
                <a:cs typeface="微软雅黑" pitchFamily="18" charset="0"/>
              </a:rPr>
              <a:t>不是SQL语言所遵循的SQL-92标准中的全集：非全集，有扩展</a:t>
            </a:r>
          </a:p>
        </p:txBody>
      </p:sp>
    </p:spTree>
    <p:extLst>
      <p:ext uri="{BB962C8B-B14F-4D97-AF65-F5344CB8AC3E}">
        <p14:creationId xmlns:p14="http://schemas.microsoft.com/office/powerpoint/2010/main" val="1551786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HQL</a:t>
            </a:r>
            <a:r>
              <a:rPr lang="zh-CN" altLang="en-US" dirty="0"/>
              <a:t>中的数据类型</a:t>
            </a:r>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15</a:t>
            </a:fld>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4294114191"/>
              </p:ext>
            </p:extLst>
          </p:nvPr>
        </p:nvGraphicFramePr>
        <p:xfrm>
          <a:off x="539552" y="1022403"/>
          <a:ext cx="7416823" cy="3990773"/>
        </p:xfrm>
        <a:graphic>
          <a:graphicData uri="http://schemas.openxmlformats.org/drawingml/2006/table">
            <a:tbl>
              <a:tblPr/>
              <a:tblGrid>
                <a:gridCol w="685114">
                  <a:extLst>
                    <a:ext uri="{9D8B030D-6E8A-4147-A177-3AD203B41FA5}">
                      <a16:colId xmlns:a16="http://schemas.microsoft.com/office/drawing/2014/main" val="20000"/>
                    </a:ext>
                  </a:extLst>
                </a:gridCol>
                <a:gridCol w="1118978">
                  <a:extLst>
                    <a:ext uri="{9D8B030D-6E8A-4147-A177-3AD203B41FA5}">
                      <a16:colId xmlns:a16="http://schemas.microsoft.com/office/drawing/2014/main" val="20001"/>
                    </a:ext>
                  </a:extLst>
                </a:gridCol>
                <a:gridCol w="4343186">
                  <a:extLst>
                    <a:ext uri="{9D8B030D-6E8A-4147-A177-3AD203B41FA5}">
                      <a16:colId xmlns:a16="http://schemas.microsoft.com/office/drawing/2014/main" val="20002"/>
                    </a:ext>
                  </a:extLst>
                </a:gridCol>
                <a:gridCol w="1269545">
                  <a:extLst>
                    <a:ext uri="{9D8B030D-6E8A-4147-A177-3AD203B41FA5}">
                      <a16:colId xmlns:a16="http://schemas.microsoft.com/office/drawing/2014/main" val="20003"/>
                    </a:ext>
                  </a:extLst>
                </a:gridCol>
              </a:tblGrid>
              <a:tr h="283743">
                <a:tc>
                  <a:txBody>
                    <a:bodyPr/>
                    <a:lstStyle/>
                    <a:p>
                      <a:pPr algn="ctr"/>
                      <a:r>
                        <a:rPr lang="en-US" altLang="zh-CN" sz="1100" dirty="0">
                          <a:solidFill>
                            <a:srgbClr val="000000"/>
                          </a:solidFill>
                          <a:latin typeface="微软雅黑" pitchFamily="18" charset="0"/>
                          <a:cs typeface="微软雅黑" pitchFamily="18" charset="0"/>
                        </a:rPr>
                        <a:t>分类</a:t>
                      </a:r>
                      <a:endParaRPr lang="zh-CN" altLang="en-US" sz="1100"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100" dirty="0">
                          <a:solidFill>
                            <a:srgbClr val="000000"/>
                          </a:solidFill>
                          <a:latin typeface="微软雅黑" pitchFamily="18" charset="0"/>
                          <a:cs typeface="微软雅黑" pitchFamily="18" charset="0"/>
                        </a:rPr>
                        <a:t>数据类型</a:t>
                      </a:r>
                      <a:endParaRPr lang="zh-CN" altLang="en-US" sz="1100"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100" dirty="0">
                          <a:solidFill>
                            <a:srgbClr val="000000"/>
                          </a:solidFill>
                          <a:latin typeface="微软雅黑" pitchFamily="18" charset="0"/>
                          <a:cs typeface="微软雅黑" pitchFamily="18" charset="0"/>
                        </a:rPr>
                        <a:t>描述</a:t>
                      </a:r>
                      <a:endParaRPr lang="zh-CN" altLang="en-US" sz="1100"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100" dirty="0">
                          <a:solidFill>
                            <a:srgbClr val="000000"/>
                          </a:solidFill>
                          <a:latin typeface="微软雅黑" pitchFamily="18" charset="0"/>
                          <a:cs typeface="微软雅黑" pitchFamily="18" charset="0"/>
                        </a:rPr>
                        <a:t>示例</a:t>
                      </a:r>
                      <a:endParaRPr lang="zh-CN" altLang="en-US" sz="1100"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extLst>
                  <a:ext uri="{0D108BD9-81ED-4DB2-BD59-A6C34878D82A}">
                    <a16:rowId xmlns:a16="http://schemas.microsoft.com/office/drawing/2014/main" val="10000"/>
                  </a:ext>
                </a:extLst>
              </a:tr>
              <a:tr h="283743">
                <a:tc rowSpan="8">
                  <a:txBody>
                    <a:bodyPr/>
                    <a:lstStyle/>
                    <a:p>
                      <a:pPr algn="ctr"/>
                      <a:r>
                        <a:rPr lang="en-US" altLang="zh-CN" sz="1100" dirty="0">
                          <a:solidFill>
                            <a:srgbClr val="000000"/>
                          </a:solidFill>
                          <a:latin typeface="微软雅黑" pitchFamily="18" charset="0"/>
                          <a:cs typeface="微软雅黑" pitchFamily="18" charset="0"/>
                        </a:rPr>
                        <a:t>基本</a:t>
                      </a:r>
                      <a:endParaRPr lang="zh-CN" altLang="en-US" sz="1100" dirty="0">
                        <a:solidFill>
                          <a:srgbClr val="000000"/>
                        </a:solidFill>
                        <a:latin typeface="微软雅黑" pitchFamily="18" charset="0"/>
                        <a:cs typeface="微软雅黑" pitchFamily="18" charset="0"/>
                      </a:endParaRPr>
                    </a:p>
                    <a:p>
                      <a:pPr algn="ctr"/>
                      <a:r>
                        <a:rPr lang="en-US" altLang="zh-CN" sz="1100" dirty="0">
                          <a:solidFill>
                            <a:srgbClr val="000000"/>
                          </a:solidFill>
                          <a:latin typeface="微软雅黑" pitchFamily="18" charset="0"/>
                          <a:cs typeface="微软雅黑" pitchFamily="18" charset="0"/>
                        </a:rPr>
                        <a:t>数据</a:t>
                      </a:r>
                      <a:endParaRPr lang="zh-CN" altLang="en-US" sz="1100" dirty="0">
                        <a:solidFill>
                          <a:srgbClr val="000000"/>
                        </a:solidFill>
                        <a:latin typeface="微软雅黑" pitchFamily="18" charset="0"/>
                        <a:cs typeface="微软雅黑" pitchFamily="18" charset="0"/>
                      </a:endParaRPr>
                    </a:p>
                    <a:p>
                      <a:pPr algn="ctr"/>
                      <a:r>
                        <a:rPr lang="en-US" altLang="zh-CN" sz="1100" dirty="0">
                          <a:solidFill>
                            <a:srgbClr val="000000"/>
                          </a:solidFill>
                          <a:latin typeface="微软雅黑" pitchFamily="18" charset="0"/>
                          <a:cs typeface="微软雅黑" pitchFamily="18" charset="0"/>
                        </a:rPr>
                        <a:t>类型</a:t>
                      </a:r>
                      <a:endParaRPr lang="zh-CN" altLang="en-US" sz="1100" dirty="0">
                        <a:solidFill>
                          <a:srgbClr val="000000"/>
                        </a:solidFill>
                        <a:latin typeface="微软雅黑" pitchFamily="18" charset="0"/>
                        <a:cs typeface="微软雅黑"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dirty="0">
                          <a:solidFill>
                            <a:srgbClr val="000000"/>
                          </a:solidFill>
                          <a:latin typeface="微软雅黑" pitchFamily="18" charset="0"/>
                          <a:cs typeface="微软雅黑" pitchFamily="18" charset="0"/>
                        </a:rPr>
                        <a:t>TINYINT</a:t>
                      </a:r>
                      <a:endParaRPr lang="zh-CN" altLang="en-US" sz="1100"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dirty="0">
                          <a:solidFill>
                            <a:srgbClr val="000000"/>
                          </a:solidFill>
                          <a:latin typeface="微软雅黑" pitchFamily="18" charset="0"/>
                          <a:cs typeface="微软雅黑" pitchFamily="18" charset="0"/>
                        </a:rPr>
                        <a:t>有符号整数，1个字节，范围从-128到127</a:t>
                      </a:r>
                      <a:endParaRPr lang="zh-CN" altLang="en-US" sz="1100"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dirty="0">
                          <a:solidFill>
                            <a:srgbClr val="000000"/>
                          </a:solidFill>
                          <a:latin typeface="微软雅黑" pitchFamily="18" charset="0"/>
                          <a:cs typeface="微软雅黑" pitchFamily="18" charset="0"/>
                        </a:rPr>
                        <a:t>1</a:t>
                      </a:r>
                      <a:endParaRPr lang="zh-CN" altLang="en-US" sz="1100"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83743">
                <a:tc vMerge="1">
                  <a:txBody>
                    <a:bodyPr/>
                    <a:lstStyle/>
                    <a:p>
                      <a:endParaRPr lang="zh-CN" altLang="en-US" dirty="0"/>
                    </a:p>
                  </a:txBody>
                  <a:tcPr>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FFFFF"/>
                    </a:solidFill>
                  </a:tcPr>
                </a:tc>
                <a:tc>
                  <a:txBody>
                    <a:bodyPr/>
                    <a:lstStyle/>
                    <a:p>
                      <a:pPr algn="l"/>
                      <a:r>
                        <a:rPr lang="en-US" altLang="zh-CN" sz="1100" dirty="0">
                          <a:solidFill>
                            <a:srgbClr val="000000"/>
                          </a:solidFill>
                          <a:latin typeface="微软雅黑" pitchFamily="18" charset="0"/>
                          <a:cs typeface="微软雅黑" pitchFamily="18" charset="0"/>
                        </a:rPr>
                        <a:t>SMALLINT</a:t>
                      </a:r>
                      <a:endParaRPr lang="zh-CN" altLang="en-US" sz="1100"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dirty="0">
                          <a:solidFill>
                            <a:srgbClr val="000000"/>
                          </a:solidFill>
                          <a:latin typeface="微软雅黑" pitchFamily="18" charset="0"/>
                          <a:cs typeface="微软雅黑" pitchFamily="18" charset="0"/>
                        </a:rPr>
                        <a:t>有符号整数，2个字节，范围从-32768到32767</a:t>
                      </a:r>
                      <a:endParaRPr lang="zh-CN" altLang="en-US" sz="1100"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dirty="0">
                          <a:solidFill>
                            <a:srgbClr val="000000"/>
                          </a:solidFill>
                          <a:latin typeface="微软雅黑" pitchFamily="18" charset="0"/>
                          <a:cs typeface="微软雅黑" pitchFamily="18" charset="0"/>
                        </a:rPr>
                        <a:t>1</a:t>
                      </a:r>
                      <a:endParaRPr lang="zh-CN" altLang="en-US" sz="1100"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83743">
                <a:tc vMerge="1">
                  <a:txBody>
                    <a:bodyPr/>
                    <a:lstStyle/>
                    <a:p>
                      <a:endParaRPr lang="zh-CN" altLang="en-US" dirty="0"/>
                    </a:p>
                  </a:txBody>
                  <a:tcPr>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FFFFF"/>
                    </a:solidFill>
                  </a:tcPr>
                </a:tc>
                <a:tc>
                  <a:txBody>
                    <a:bodyPr/>
                    <a:lstStyle/>
                    <a:p>
                      <a:pPr algn="l"/>
                      <a:r>
                        <a:rPr lang="en-US" altLang="zh-CN" sz="1100" dirty="0">
                          <a:solidFill>
                            <a:srgbClr val="000000"/>
                          </a:solidFill>
                          <a:latin typeface="微软雅黑" pitchFamily="18" charset="0"/>
                          <a:cs typeface="微软雅黑" pitchFamily="18" charset="0"/>
                        </a:rPr>
                        <a:t>INT</a:t>
                      </a:r>
                      <a:endParaRPr lang="zh-CN" altLang="en-US" sz="1100"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100" dirty="0">
                          <a:solidFill>
                            <a:srgbClr val="000000"/>
                          </a:solidFill>
                          <a:latin typeface="微软雅黑" pitchFamily="18" charset="0"/>
                          <a:cs typeface="微软雅黑" pitchFamily="18" charset="0"/>
                        </a:rPr>
                        <a:t>有符号整数，4个字节，范围从-2147483648到2147483647</a:t>
                      </a:r>
                      <a:endParaRPr lang="zh-CN" altLang="en-US" sz="1100"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dirty="0">
                          <a:solidFill>
                            <a:srgbClr val="000000"/>
                          </a:solidFill>
                          <a:latin typeface="微软雅黑" pitchFamily="18" charset="0"/>
                          <a:cs typeface="微软雅黑" pitchFamily="18" charset="0"/>
                        </a:rPr>
                        <a:t>1</a:t>
                      </a:r>
                      <a:endParaRPr lang="zh-CN" altLang="en-US" sz="1100"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21903">
                <a:tc vMerge="1">
                  <a:txBody>
                    <a:bodyPr/>
                    <a:lstStyle/>
                    <a:p>
                      <a:endParaRPr lang="zh-CN" altLang="en-US" dirty="0"/>
                    </a:p>
                  </a:txBody>
                  <a:tcPr>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FFFFF"/>
                    </a:solidFill>
                  </a:tcPr>
                </a:tc>
                <a:tc>
                  <a:txBody>
                    <a:bodyPr/>
                    <a:lstStyle/>
                    <a:p>
                      <a:pPr algn="l"/>
                      <a:r>
                        <a:rPr lang="en-US" altLang="zh-CN" sz="1100" dirty="0">
                          <a:solidFill>
                            <a:srgbClr val="000000"/>
                          </a:solidFill>
                          <a:latin typeface="微软雅黑" pitchFamily="18" charset="0"/>
                          <a:cs typeface="微软雅黑" pitchFamily="18" charset="0"/>
                        </a:rPr>
                        <a:t>BIGINT</a:t>
                      </a:r>
                      <a:endParaRPr lang="zh-CN" altLang="en-US" sz="1100" dirty="0">
                        <a:solidFill>
                          <a:srgbClr val="000000"/>
                        </a:solidFill>
                        <a:latin typeface="微软雅黑" pitchFamily="18" charset="0"/>
                        <a:cs typeface="微软雅黑"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dirty="0">
                          <a:solidFill>
                            <a:srgbClr val="000000"/>
                          </a:solidFill>
                          <a:latin typeface="微软雅黑" pitchFamily="18" charset="0"/>
                          <a:cs typeface="微软雅黑" pitchFamily="18" charset="0"/>
                        </a:rPr>
                        <a:t>有符号整数，8个字节，范围从-9223372036854775808到</a:t>
                      </a:r>
                      <a:endParaRPr lang="zh-CN" altLang="en-US" sz="1100" dirty="0">
                        <a:solidFill>
                          <a:srgbClr val="000000"/>
                        </a:solidFill>
                        <a:latin typeface="微软雅黑" pitchFamily="18" charset="0"/>
                        <a:cs typeface="微软雅黑" pitchFamily="18" charset="0"/>
                      </a:endParaRPr>
                    </a:p>
                    <a:p>
                      <a:pPr algn="l"/>
                      <a:r>
                        <a:rPr lang="en-US" altLang="zh-CN" sz="1100" dirty="0">
                          <a:solidFill>
                            <a:srgbClr val="000000"/>
                          </a:solidFill>
                          <a:latin typeface="微软雅黑" pitchFamily="18" charset="0"/>
                          <a:cs typeface="微软雅黑" pitchFamily="18" charset="0"/>
                        </a:rPr>
                        <a:t>9223372036854775807</a:t>
                      </a:r>
                      <a:endParaRPr lang="zh-CN" altLang="en-US" sz="1100" dirty="0">
                        <a:solidFill>
                          <a:srgbClr val="000000"/>
                        </a:solidFill>
                        <a:latin typeface="微软雅黑" pitchFamily="18" charset="0"/>
                        <a:cs typeface="微软雅黑"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dirty="0">
                          <a:solidFill>
                            <a:srgbClr val="000000"/>
                          </a:solidFill>
                          <a:latin typeface="微软雅黑" pitchFamily="18" charset="0"/>
                          <a:cs typeface="微软雅黑" pitchFamily="18" charset="0"/>
                        </a:rPr>
                        <a:t>1</a:t>
                      </a:r>
                      <a:endParaRPr lang="zh-CN" altLang="en-US" sz="1100" dirty="0">
                        <a:solidFill>
                          <a:srgbClr val="000000"/>
                        </a:solidFill>
                        <a:latin typeface="微软雅黑" pitchFamily="18" charset="0"/>
                        <a:cs typeface="微软雅黑"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83743">
                <a:tc vMerge="1">
                  <a:txBody>
                    <a:bodyPr/>
                    <a:lstStyle/>
                    <a:p>
                      <a:endParaRPr lang="zh-CN" altLang="en-US" dirty="0"/>
                    </a:p>
                  </a:txBody>
                  <a:tcPr>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FFFFF"/>
                    </a:solidFill>
                  </a:tcPr>
                </a:tc>
                <a:tc>
                  <a:txBody>
                    <a:bodyPr/>
                    <a:lstStyle/>
                    <a:p>
                      <a:pPr algn="l"/>
                      <a:r>
                        <a:rPr lang="en-US" altLang="zh-CN" sz="1100" dirty="0">
                          <a:solidFill>
                            <a:srgbClr val="000000"/>
                          </a:solidFill>
                          <a:latin typeface="微软雅黑" pitchFamily="18" charset="0"/>
                          <a:cs typeface="微软雅黑" pitchFamily="18" charset="0"/>
                        </a:rPr>
                        <a:t>FLOAT</a:t>
                      </a:r>
                      <a:endParaRPr lang="zh-CN" altLang="en-US" sz="1100"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dirty="0">
                          <a:solidFill>
                            <a:srgbClr val="000000"/>
                          </a:solidFill>
                          <a:latin typeface="微软雅黑" pitchFamily="18" charset="0"/>
                          <a:cs typeface="微软雅黑" pitchFamily="18" charset="0"/>
                        </a:rPr>
                        <a:t>单精度浮点数，4个字节</a:t>
                      </a:r>
                      <a:endParaRPr lang="zh-CN" altLang="en-US" sz="1100"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dirty="0">
                          <a:solidFill>
                            <a:srgbClr val="000000"/>
                          </a:solidFill>
                          <a:latin typeface="微软雅黑" pitchFamily="18" charset="0"/>
                          <a:cs typeface="微软雅黑" pitchFamily="18" charset="0"/>
                        </a:rPr>
                        <a:t>1.0</a:t>
                      </a:r>
                      <a:endParaRPr lang="zh-CN" altLang="en-US" sz="1100"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83743">
                <a:tc vMerge="1">
                  <a:txBody>
                    <a:bodyPr/>
                    <a:lstStyle/>
                    <a:p>
                      <a:endParaRPr lang="zh-CN" altLang="en-US" dirty="0"/>
                    </a:p>
                  </a:txBody>
                  <a:tcPr>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FFFFF"/>
                    </a:solidFill>
                  </a:tcPr>
                </a:tc>
                <a:tc>
                  <a:txBody>
                    <a:bodyPr/>
                    <a:lstStyle/>
                    <a:p>
                      <a:pPr algn="l"/>
                      <a:r>
                        <a:rPr lang="en-US" altLang="zh-CN" sz="1100" dirty="0">
                          <a:solidFill>
                            <a:srgbClr val="000000"/>
                          </a:solidFill>
                          <a:latin typeface="微软雅黑" pitchFamily="18" charset="0"/>
                          <a:cs typeface="微软雅黑" pitchFamily="18" charset="0"/>
                        </a:rPr>
                        <a:t>DOUBLE</a:t>
                      </a:r>
                      <a:endParaRPr lang="zh-CN" altLang="en-US" sz="1100"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dirty="0">
                          <a:solidFill>
                            <a:srgbClr val="000000"/>
                          </a:solidFill>
                          <a:latin typeface="微软雅黑" pitchFamily="18" charset="0"/>
                          <a:cs typeface="微软雅黑" pitchFamily="18" charset="0"/>
                        </a:rPr>
                        <a:t>双精度浮点数，8个字节</a:t>
                      </a:r>
                      <a:endParaRPr lang="zh-CN" altLang="en-US" sz="1100"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dirty="0">
                          <a:solidFill>
                            <a:srgbClr val="000000"/>
                          </a:solidFill>
                          <a:latin typeface="微软雅黑" pitchFamily="18" charset="0"/>
                          <a:cs typeface="微软雅黑" pitchFamily="18" charset="0"/>
                        </a:rPr>
                        <a:t>1.0</a:t>
                      </a:r>
                      <a:endParaRPr lang="zh-CN" altLang="en-US" sz="1100"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83743">
                <a:tc vMerge="1">
                  <a:txBody>
                    <a:bodyPr/>
                    <a:lstStyle/>
                    <a:p>
                      <a:endParaRPr lang="zh-CN" altLang="en-US" dirty="0"/>
                    </a:p>
                  </a:txBody>
                  <a:tcPr>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FFFFF"/>
                    </a:solidFill>
                  </a:tcPr>
                </a:tc>
                <a:tc>
                  <a:txBody>
                    <a:bodyPr/>
                    <a:lstStyle/>
                    <a:p>
                      <a:pPr algn="l"/>
                      <a:r>
                        <a:rPr lang="en-US" altLang="zh-CN" sz="1100" dirty="0">
                          <a:solidFill>
                            <a:srgbClr val="000000"/>
                          </a:solidFill>
                          <a:latin typeface="微软雅黑" pitchFamily="18" charset="0"/>
                          <a:cs typeface="微软雅黑" pitchFamily="18" charset="0"/>
                        </a:rPr>
                        <a:t>BOOLEAN</a:t>
                      </a:r>
                      <a:endParaRPr lang="zh-CN" altLang="en-US" sz="1100"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dirty="0">
                          <a:solidFill>
                            <a:srgbClr val="000000"/>
                          </a:solidFill>
                          <a:latin typeface="微软雅黑" pitchFamily="18" charset="0"/>
                          <a:cs typeface="微软雅黑" pitchFamily="18" charset="0"/>
                        </a:rPr>
                        <a:t>true/false</a:t>
                      </a:r>
                      <a:endParaRPr lang="zh-CN" altLang="en-US" sz="1100"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dirty="0">
                          <a:solidFill>
                            <a:srgbClr val="000000"/>
                          </a:solidFill>
                          <a:latin typeface="微软雅黑" pitchFamily="18" charset="0"/>
                          <a:cs typeface="微软雅黑" pitchFamily="18" charset="0"/>
                        </a:rPr>
                        <a:t>true</a:t>
                      </a:r>
                      <a:endParaRPr lang="zh-CN" altLang="en-US" sz="1100"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83743">
                <a:tc vMerge="1">
                  <a:txBody>
                    <a:bodyPr/>
                    <a:lstStyle/>
                    <a:p>
                      <a:endParaRPr lang="zh-CN" altLang="en-US" dirty="0"/>
                    </a:p>
                  </a:txBody>
                  <a:tcPr>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FFFFF"/>
                    </a:solidFill>
                  </a:tcPr>
                </a:tc>
                <a:tc>
                  <a:txBody>
                    <a:bodyPr/>
                    <a:lstStyle/>
                    <a:p>
                      <a:pPr algn="l"/>
                      <a:r>
                        <a:rPr lang="en-US" altLang="zh-CN" sz="1100" dirty="0">
                          <a:solidFill>
                            <a:srgbClr val="000000"/>
                          </a:solidFill>
                          <a:latin typeface="微软雅黑" pitchFamily="18" charset="0"/>
                          <a:cs typeface="微软雅黑" pitchFamily="18" charset="0"/>
                        </a:rPr>
                        <a:t>STRING</a:t>
                      </a:r>
                      <a:endParaRPr lang="zh-CN" altLang="en-US" sz="1100"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dirty="0">
                          <a:solidFill>
                            <a:srgbClr val="000000"/>
                          </a:solidFill>
                          <a:latin typeface="微软雅黑" pitchFamily="18" charset="0"/>
                          <a:cs typeface="微软雅黑" pitchFamily="18" charset="0"/>
                        </a:rPr>
                        <a:t>字符串</a:t>
                      </a:r>
                      <a:endParaRPr lang="zh-CN" altLang="en-US" sz="1100"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kern="1200" dirty="0">
                          <a:solidFill>
                            <a:srgbClr val="000000"/>
                          </a:solidFill>
                          <a:latin typeface="微软雅黑" pitchFamily="18" charset="0"/>
                          <a:ea typeface="+mn-ea"/>
                          <a:cs typeface="微软雅黑" pitchFamily="18" charset="0"/>
                        </a:rPr>
                        <a:t>ʹ</a:t>
                      </a:r>
                      <a:r>
                        <a:rPr lang="en-US" altLang="zh-CN" sz="1100" kern="1200" dirty="0" err="1">
                          <a:solidFill>
                            <a:srgbClr val="000000"/>
                          </a:solidFill>
                          <a:latin typeface="微软雅黑" pitchFamily="18" charset="0"/>
                          <a:ea typeface="+mn-ea"/>
                          <a:cs typeface="微软雅黑" pitchFamily="18" charset="0"/>
                        </a:rPr>
                        <a:t>bʹ,"a</a:t>
                      </a:r>
                      <a:r>
                        <a:rPr lang="en-US" altLang="zh-CN" sz="1100" kern="1200" dirty="0">
                          <a:solidFill>
                            <a:srgbClr val="000000"/>
                          </a:solidFill>
                          <a:latin typeface="微软雅黑" pitchFamily="18" charset="0"/>
                          <a:ea typeface="+mn-ea"/>
                          <a:cs typeface="微软雅黑" pitchFamily="18" charset="0"/>
                        </a:rPr>
                        <a:t>"</a:t>
                      </a:r>
                      <a:endParaRPr lang="zh-CN" altLang="en-US" sz="1100" kern="1200" dirty="0">
                        <a:solidFill>
                          <a:srgbClr val="000000"/>
                        </a:solidFill>
                        <a:latin typeface="微软雅黑" pitchFamily="18" charset="0"/>
                        <a:ea typeface="+mn-ea"/>
                        <a:cs typeface="微软雅黑"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283743">
                <a:tc rowSpan="3">
                  <a:txBody>
                    <a:bodyPr/>
                    <a:lstStyle/>
                    <a:p>
                      <a:pPr algn="ctr"/>
                      <a:r>
                        <a:rPr lang="en-US" altLang="zh-CN" sz="1100" dirty="0">
                          <a:solidFill>
                            <a:srgbClr val="000000"/>
                          </a:solidFill>
                          <a:latin typeface="微软雅黑" pitchFamily="18" charset="0"/>
                          <a:cs typeface="微软雅黑" pitchFamily="18" charset="0"/>
                        </a:rPr>
                        <a:t>复杂</a:t>
                      </a:r>
                      <a:endParaRPr lang="zh-CN" altLang="en-US" sz="1100" dirty="0">
                        <a:solidFill>
                          <a:srgbClr val="000000"/>
                        </a:solidFill>
                        <a:latin typeface="微软雅黑" pitchFamily="18" charset="0"/>
                        <a:cs typeface="微软雅黑" pitchFamily="18" charset="0"/>
                      </a:endParaRPr>
                    </a:p>
                    <a:p>
                      <a:pPr algn="ctr"/>
                      <a:r>
                        <a:rPr lang="en-US" altLang="zh-CN" sz="1100" dirty="0">
                          <a:solidFill>
                            <a:srgbClr val="000000"/>
                          </a:solidFill>
                          <a:latin typeface="微软雅黑" pitchFamily="18" charset="0"/>
                          <a:cs typeface="微软雅黑" pitchFamily="18" charset="0"/>
                        </a:rPr>
                        <a:t>数据</a:t>
                      </a:r>
                      <a:endParaRPr lang="zh-CN" altLang="en-US" sz="1100" dirty="0">
                        <a:solidFill>
                          <a:srgbClr val="000000"/>
                        </a:solidFill>
                        <a:latin typeface="微软雅黑" pitchFamily="18" charset="0"/>
                        <a:cs typeface="微软雅黑" pitchFamily="18" charset="0"/>
                      </a:endParaRPr>
                    </a:p>
                    <a:p>
                      <a:pPr algn="ctr"/>
                      <a:r>
                        <a:rPr lang="en-US" altLang="zh-CN" sz="1100" dirty="0">
                          <a:solidFill>
                            <a:srgbClr val="000000"/>
                          </a:solidFill>
                          <a:latin typeface="微软雅黑" pitchFamily="18" charset="0"/>
                          <a:cs typeface="微软雅黑" pitchFamily="18" charset="0"/>
                        </a:rPr>
                        <a:t>类型</a:t>
                      </a:r>
                      <a:endParaRPr lang="zh-CN" altLang="en-US" sz="1100" dirty="0">
                        <a:solidFill>
                          <a:srgbClr val="000000"/>
                        </a:solidFill>
                        <a:latin typeface="微软雅黑" pitchFamily="18" charset="0"/>
                        <a:cs typeface="微软雅黑"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dirty="0">
                          <a:solidFill>
                            <a:srgbClr val="000000"/>
                          </a:solidFill>
                          <a:latin typeface="微软雅黑" pitchFamily="18" charset="0"/>
                          <a:cs typeface="微软雅黑" pitchFamily="18" charset="0"/>
                        </a:rPr>
                        <a:t>ARRAY</a:t>
                      </a:r>
                      <a:endParaRPr lang="zh-CN" altLang="en-US" sz="1100"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dirty="0">
                          <a:solidFill>
                            <a:srgbClr val="000000"/>
                          </a:solidFill>
                          <a:latin typeface="微软雅黑" pitchFamily="18" charset="0"/>
                          <a:cs typeface="微软雅黑" pitchFamily="18" charset="0"/>
                        </a:rPr>
                        <a:t>一组有序字段。字段的类型必须相同</a:t>
                      </a:r>
                      <a:endParaRPr lang="zh-CN" altLang="en-US" sz="1100"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dirty="0">
                          <a:solidFill>
                            <a:srgbClr val="000000"/>
                          </a:solidFill>
                          <a:latin typeface="微软雅黑" pitchFamily="18" charset="0"/>
                          <a:cs typeface="微软雅黑" pitchFamily="18" charset="0"/>
                        </a:rPr>
                        <a:t>array(1,2)</a:t>
                      </a:r>
                      <a:endParaRPr lang="zh-CN" altLang="en-US" sz="1100"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631440">
                <a:tc vMerge="1">
                  <a:txBody>
                    <a:bodyPr/>
                    <a:lstStyle/>
                    <a:p>
                      <a:endParaRPr lang="zh-CN" altLang="en-US" dirty="0"/>
                    </a:p>
                  </a:txBody>
                  <a:tcPr>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FFFFF"/>
                    </a:solidFill>
                  </a:tcPr>
                </a:tc>
                <a:tc>
                  <a:txBody>
                    <a:bodyPr/>
                    <a:lstStyle/>
                    <a:p>
                      <a:pPr algn="l"/>
                      <a:r>
                        <a:rPr lang="en-US" altLang="zh-CN" sz="1100" dirty="0">
                          <a:solidFill>
                            <a:srgbClr val="000000"/>
                          </a:solidFill>
                          <a:latin typeface="微软雅黑" pitchFamily="18" charset="0"/>
                          <a:cs typeface="微软雅黑" pitchFamily="18" charset="0"/>
                        </a:rPr>
                        <a:t>MAP</a:t>
                      </a:r>
                      <a:endParaRPr lang="zh-CN" altLang="en-US" sz="1100" dirty="0">
                        <a:solidFill>
                          <a:srgbClr val="000000"/>
                        </a:solidFill>
                        <a:latin typeface="微软雅黑" pitchFamily="18" charset="0"/>
                        <a:cs typeface="微软雅黑"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100" dirty="0">
                          <a:solidFill>
                            <a:srgbClr val="000000"/>
                          </a:solidFill>
                          <a:latin typeface="微软雅黑" pitchFamily="18" charset="0"/>
                          <a:cs typeface="微软雅黑" pitchFamily="18" charset="0"/>
                        </a:rPr>
                        <a:t>一组无序的键/值对。键的类型必须是基本类型；值可以是任意类型。同</a:t>
                      </a:r>
                      <a:endParaRPr lang="zh-CN" altLang="en-US" sz="1100" dirty="0">
                        <a:solidFill>
                          <a:srgbClr val="000000"/>
                        </a:solidFill>
                        <a:latin typeface="微软雅黑" pitchFamily="18" charset="0"/>
                        <a:cs typeface="微软雅黑" pitchFamily="18" charset="0"/>
                      </a:endParaRPr>
                    </a:p>
                    <a:p>
                      <a:pPr algn="l"/>
                      <a:r>
                        <a:rPr lang="en-US" altLang="zh-CN" sz="1100" dirty="0">
                          <a:solidFill>
                            <a:srgbClr val="000000"/>
                          </a:solidFill>
                          <a:latin typeface="微软雅黑" pitchFamily="18" charset="0"/>
                          <a:cs typeface="微软雅黑" pitchFamily="18" charset="0"/>
                        </a:rPr>
                        <a:t>一个映射的键的类型必须相同，值的类型也必须相同</a:t>
                      </a:r>
                      <a:endParaRPr lang="zh-CN" altLang="en-US" sz="1100" dirty="0">
                        <a:solidFill>
                          <a:srgbClr val="000000"/>
                        </a:solidFill>
                        <a:latin typeface="微软雅黑" pitchFamily="18" charset="0"/>
                        <a:cs typeface="微软雅黑"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dirty="0">
                          <a:solidFill>
                            <a:srgbClr val="000000"/>
                          </a:solidFill>
                          <a:latin typeface="微软雅黑" pitchFamily="18" charset="0"/>
                          <a:cs typeface="微软雅黑" pitchFamily="18" charset="0"/>
                        </a:rPr>
                        <a:t>map(1,"a")</a:t>
                      </a:r>
                      <a:endParaRPr lang="zh-CN" altLang="en-US" sz="1100" dirty="0">
                        <a:solidFill>
                          <a:srgbClr val="000000"/>
                        </a:solidFill>
                        <a:latin typeface="微软雅黑" pitchFamily="18" charset="0"/>
                        <a:cs typeface="微软雅黑"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283743">
                <a:tc vMerge="1">
                  <a:txBody>
                    <a:bodyPr/>
                    <a:lstStyle/>
                    <a:p>
                      <a:endParaRPr lang="zh-CN" altLang="en-US" dirty="0"/>
                    </a:p>
                  </a:txBody>
                  <a:tcPr>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mpd="sng">
                      <a:solidFill>
                        <a:srgbClr val="000000"/>
                      </a:solidFill>
                      <a:prstDash val="solid"/>
                    </a:lnB>
                    <a:solidFill>
                      <a:srgbClr val="FFFFFF"/>
                    </a:solidFill>
                  </a:tcPr>
                </a:tc>
                <a:tc>
                  <a:txBody>
                    <a:bodyPr/>
                    <a:lstStyle/>
                    <a:p>
                      <a:pPr algn="l"/>
                      <a:r>
                        <a:rPr lang="en-US" altLang="zh-CN" sz="1100" dirty="0">
                          <a:solidFill>
                            <a:srgbClr val="000000"/>
                          </a:solidFill>
                          <a:latin typeface="微软雅黑" pitchFamily="18" charset="0"/>
                          <a:cs typeface="微软雅黑" pitchFamily="18" charset="0"/>
                        </a:rPr>
                        <a:t>STRUCT</a:t>
                      </a:r>
                      <a:endParaRPr lang="zh-CN" altLang="en-US" sz="1100"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dirty="0">
                          <a:solidFill>
                            <a:srgbClr val="000000"/>
                          </a:solidFill>
                          <a:latin typeface="微软雅黑" pitchFamily="18" charset="0"/>
                          <a:cs typeface="微软雅黑" pitchFamily="18" charset="0"/>
                        </a:rPr>
                        <a:t>一组命名的字段。字段的类型可以不同</a:t>
                      </a:r>
                      <a:endParaRPr lang="zh-CN" altLang="en-US" sz="1100"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dirty="0">
                          <a:solidFill>
                            <a:srgbClr val="000000"/>
                          </a:solidFill>
                          <a:latin typeface="微软雅黑" pitchFamily="18" charset="0"/>
                          <a:cs typeface="微软雅黑" pitchFamily="18" charset="0"/>
                        </a:rPr>
                        <a:t>struct(1,"a",2.0)</a:t>
                      </a:r>
                      <a:endParaRPr lang="zh-CN" altLang="en-US" sz="1100" dirty="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bl>
          </a:graphicData>
        </a:graphic>
      </p:graphicFrame>
      <p:sp>
        <p:nvSpPr>
          <p:cNvPr id="6" name="TextBox 1"/>
          <p:cNvSpPr txBox="1"/>
          <p:nvPr/>
        </p:nvSpPr>
        <p:spPr>
          <a:xfrm>
            <a:off x="558143" y="5115520"/>
            <a:ext cx="169918" cy="636072"/>
          </a:xfrm>
          <a:prstGeom prst="rect">
            <a:avLst/>
          </a:prstGeom>
          <a:noFill/>
        </p:spPr>
        <p:txBody>
          <a:bodyPr wrap="none" lIns="0" tIns="0" rIns="0" rtlCol="0">
            <a:spAutoFit/>
          </a:bodyPr>
          <a:lstStyle/>
          <a:p>
            <a:pPr>
              <a:lnSpc>
                <a:spcPts val="1200"/>
              </a:lnSpc>
              <a:tabLst/>
            </a:pPr>
            <a:r>
              <a:rPr lang="en-US" altLang="zh-CN" sz="1400" dirty="0">
                <a:solidFill>
                  <a:srgbClr val="000000"/>
                </a:solidFill>
                <a:latin typeface="Wingdings" pitchFamily="18" charset="0"/>
                <a:cs typeface="Wingdings" pitchFamily="18" charset="0"/>
              </a:rPr>
              <a:t>l</a:t>
            </a:r>
            <a:r>
              <a:rPr lang="en-US" altLang="zh-CN" sz="1400" dirty="0">
                <a:solidFill>
                  <a:srgbClr val="000000"/>
                </a:solidFill>
                <a:latin typeface="Times New Roman" pitchFamily="18" charset="0"/>
                <a:cs typeface="Times New Roman" pitchFamily="18" charset="0"/>
              </a:rPr>
              <a:t> </a:t>
            </a:r>
          </a:p>
          <a:p>
            <a:pPr>
              <a:lnSpc>
                <a:spcPts val="1000"/>
              </a:lnSpc>
            </a:pPr>
            <a:endParaRPr lang="en-US" altLang="zh-CN" sz="2400" dirty="0"/>
          </a:p>
          <a:p>
            <a:pPr>
              <a:lnSpc>
                <a:spcPts val="1000"/>
              </a:lnSpc>
            </a:pPr>
            <a:endParaRPr lang="en-US" altLang="zh-CN" sz="2400" dirty="0"/>
          </a:p>
          <a:p>
            <a:pPr>
              <a:lnSpc>
                <a:spcPts val="1400"/>
              </a:lnSpc>
              <a:tabLst/>
            </a:pPr>
            <a:r>
              <a:rPr lang="en-US" altLang="zh-CN" sz="1400" dirty="0">
                <a:solidFill>
                  <a:srgbClr val="000000"/>
                </a:solidFill>
                <a:latin typeface="Wingdings" pitchFamily="18" charset="0"/>
                <a:cs typeface="Wingdings" pitchFamily="18" charset="0"/>
              </a:rPr>
              <a:t>l</a:t>
            </a:r>
            <a:r>
              <a:rPr lang="en-US" altLang="zh-CN" sz="1400" dirty="0">
                <a:solidFill>
                  <a:srgbClr val="000000"/>
                </a:solidFill>
                <a:latin typeface="Times New Roman" pitchFamily="18" charset="0"/>
                <a:cs typeface="Times New Roman" pitchFamily="18" charset="0"/>
              </a:rPr>
              <a:t> </a:t>
            </a:r>
          </a:p>
        </p:txBody>
      </p:sp>
      <p:sp>
        <p:nvSpPr>
          <p:cNvPr id="7" name="TextBox 1"/>
          <p:cNvSpPr txBox="1"/>
          <p:nvPr/>
        </p:nvSpPr>
        <p:spPr>
          <a:xfrm>
            <a:off x="926443" y="5115520"/>
            <a:ext cx="7540526" cy="1033616"/>
          </a:xfrm>
          <a:prstGeom prst="rect">
            <a:avLst/>
          </a:prstGeom>
          <a:noFill/>
        </p:spPr>
        <p:txBody>
          <a:bodyPr wrap="none" lIns="0" tIns="0" rIns="0" rtlCol="0">
            <a:spAutoFit/>
          </a:bodyPr>
          <a:lstStyle/>
          <a:p>
            <a:pPr>
              <a:lnSpc>
                <a:spcPts val="1400"/>
              </a:lnSpc>
              <a:tabLst>
                <a:tab pos="88900" algn="l"/>
                <a:tab pos="101600" algn="l"/>
              </a:tabLst>
            </a:pPr>
            <a:r>
              <a:rPr lang="en-US" altLang="zh-CN" sz="1400" dirty="0">
                <a:solidFill>
                  <a:srgbClr val="000000"/>
                </a:solidFill>
                <a:latin typeface="微软雅黑" pitchFamily="18" charset="0"/>
                <a:cs typeface="微软雅黑" pitchFamily="18" charset="0"/>
              </a:rPr>
              <a:t>STRUCT支持将多个不同类型的字段封装为一个结构型数据</a:t>
            </a:r>
          </a:p>
          <a:p>
            <a:pPr>
              <a:lnSpc>
                <a:spcPts val="1500"/>
              </a:lnSpc>
              <a:tabLst>
                <a:tab pos="88900" algn="l"/>
                <a:tab pos="101600" algn="l"/>
              </a:tabLst>
            </a:pPr>
            <a:r>
              <a:rPr lang="en-US" altLang="zh-CN" sz="2400" dirty="0"/>
              <a:t>		</a:t>
            </a:r>
            <a:r>
              <a:rPr lang="en-US" altLang="zh-CN" sz="1050" dirty="0">
                <a:solidFill>
                  <a:srgbClr val="000000"/>
                </a:solidFill>
                <a:latin typeface="微软雅黑" pitchFamily="18" charset="0"/>
                <a:cs typeface="微软雅黑" pitchFamily="18" charset="0"/>
              </a:rPr>
              <a:t>STRUCT&lt;index:INT，name:STRING，weight:DOUBLE&gt;</a:t>
            </a:r>
          </a:p>
          <a:p>
            <a:pPr>
              <a:lnSpc>
                <a:spcPts val="1800"/>
              </a:lnSpc>
              <a:tabLst>
                <a:tab pos="88900" algn="l"/>
                <a:tab pos="101600" algn="l"/>
              </a:tabLst>
            </a:pPr>
            <a:r>
              <a:rPr lang="en-US" altLang="zh-CN" sz="1400" dirty="0">
                <a:solidFill>
                  <a:srgbClr val="000000"/>
                </a:solidFill>
                <a:latin typeface="微软雅黑" pitchFamily="18" charset="0"/>
                <a:cs typeface="微软雅黑" pitchFamily="18" charset="0"/>
              </a:rPr>
              <a:t>复杂数据类型在定义时要使用尖括号指明其数据字段的数据类型，并且允许任意层次的嵌套关系</a:t>
            </a:r>
          </a:p>
          <a:p>
            <a:pPr>
              <a:lnSpc>
                <a:spcPts val="1500"/>
              </a:lnSpc>
              <a:tabLst>
                <a:tab pos="88900" algn="l"/>
                <a:tab pos="101600" algn="l"/>
              </a:tabLst>
            </a:pPr>
            <a:r>
              <a:rPr lang="en-US" altLang="zh-CN" sz="2400" dirty="0"/>
              <a:t>	</a:t>
            </a:r>
            <a:r>
              <a:rPr lang="en-US" altLang="zh-CN" sz="1050" dirty="0">
                <a:solidFill>
                  <a:srgbClr val="000000"/>
                </a:solidFill>
                <a:latin typeface="微软雅黑" pitchFamily="18" charset="0"/>
                <a:cs typeface="微软雅黑" pitchFamily="18" charset="0"/>
              </a:rPr>
              <a:t>col1</a:t>
            </a:r>
            <a:r>
              <a:rPr lang="en-US" altLang="zh-CN" sz="1050" dirty="0">
                <a:latin typeface="Times New Roman" pitchFamily="18" charset="0"/>
                <a:cs typeface="Times New Roman" pitchFamily="18" charset="0"/>
              </a:rPr>
              <a:t> </a:t>
            </a:r>
            <a:r>
              <a:rPr lang="en-US" altLang="zh-CN" sz="1050" dirty="0">
                <a:solidFill>
                  <a:srgbClr val="000000"/>
                </a:solidFill>
                <a:latin typeface="微软雅黑" pitchFamily="18" charset="0"/>
                <a:cs typeface="微软雅黑" pitchFamily="18" charset="0"/>
              </a:rPr>
              <a:t>ARRAY&lt;INT&gt;</a:t>
            </a:r>
          </a:p>
          <a:p>
            <a:pPr>
              <a:lnSpc>
                <a:spcPts val="1500"/>
              </a:lnSpc>
              <a:tabLst>
                <a:tab pos="88900" algn="l"/>
                <a:tab pos="101600" algn="l"/>
              </a:tabLst>
            </a:pPr>
            <a:r>
              <a:rPr lang="en-US" altLang="zh-CN" sz="2400" dirty="0"/>
              <a:t>	</a:t>
            </a:r>
            <a:r>
              <a:rPr lang="en-US" altLang="zh-CN" sz="1050" dirty="0">
                <a:solidFill>
                  <a:srgbClr val="000000"/>
                </a:solidFill>
                <a:latin typeface="微软雅黑" pitchFamily="18" charset="0"/>
                <a:cs typeface="微软雅黑" pitchFamily="18" charset="0"/>
              </a:rPr>
              <a:t>col2</a:t>
            </a:r>
            <a:r>
              <a:rPr lang="en-US" altLang="zh-CN" sz="1050" dirty="0">
                <a:latin typeface="Times New Roman" pitchFamily="18" charset="0"/>
                <a:cs typeface="Times New Roman" pitchFamily="18" charset="0"/>
              </a:rPr>
              <a:t> </a:t>
            </a:r>
            <a:r>
              <a:rPr lang="en-US" altLang="zh-CN" sz="1050" dirty="0">
                <a:solidFill>
                  <a:srgbClr val="000000"/>
                </a:solidFill>
                <a:latin typeface="微软雅黑" pitchFamily="18" charset="0"/>
                <a:cs typeface="微软雅黑" pitchFamily="18" charset="0"/>
              </a:rPr>
              <a:t>MAP&lt;INT,</a:t>
            </a:r>
            <a:r>
              <a:rPr lang="en-US" altLang="zh-CN" sz="1050" dirty="0">
                <a:latin typeface="Times New Roman" pitchFamily="18" charset="0"/>
                <a:cs typeface="Times New Roman" pitchFamily="18" charset="0"/>
              </a:rPr>
              <a:t> </a:t>
            </a:r>
            <a:r>
              <a:rPr lang="en-US" altLang="zh-CN" sz="1050" dirty="0">
                <a:solidFill>
                  <a:srgbClr val="000000"/>
                </a:solidFill>
                <a:latin typeface="微软雅黑" pitchFamily="18" charset="0"/>
                <a:cs typeface="微软雅黑" pitchFamily="18" charset="0"/>
              </a:rPr>
              <a:t>STRING&gt;</a:t>
            </a:r>
          </a:p>
        </p:txBody>
      </p:sp>
      <p:sp>
        <p:nvSpPr>
          <p:cNvPr id="8" name="TextBox 1"/>
          <p:cNvSpPr txBox="1"/>
          <p:nvPr/>
        </p:nvSpPr>
        <p:spPr>
          <a:xfrm>
            <a:off x="1015343" y="6156920"/>
            <a:ext cx="3642023" cy="200055"/>
          </a:xfrm>
          <a:prstGeom prst="rect">
            <a:avLst/>
          </a:prstGeom>
          <a:noFill/>
        </p:spPr>
        <p:txBody>
          <a:bodyPr wrap="none" lIns="0" tIns="0" rIns="0" rtlCol="0">
            <a:spAutoFit/>
          </a:bodyPr>
          <a:lstStyle/>
          <a:p>
            <a:pPr>
              <a:lnSpc>
                <a:spcPts val="1200"/>
              </a:lnSpc>
              <a:tabLst/>
            </a:pPr>
            <a:r>
              <a:rPr lang="en-US" altLang="zh-CN" sz="1050" dirty="0">
                <a:solidFill>
                  <a:srgbClr val="000000"/>
                </a:solidFill>
                <a:latin typeface="微软雅黑" pitchFamily="18" charset="0"/>
                <a:cs typeface="微软雅黑" pitchFamily="18" charset="0"/>
              </a:rPr>
              <a:t>col3</a:t>
            </a:r>
            <a:r>
              <a:rPr lang="en-US" altLang="zh-CN" sz="1050" dirty="0">
                <a:latin typeface="Times New Roman" pitchFamily="18" charset="0"/>
                <a:cs typeface="Times New Roman" pitchFamily="18" charset="0"/>
              </a:rPr>
              <a:t> </a:t>
            </a:r>
            <a:r>
              <a:rPr lang="en-US" altLang="zh-CN" sz="1050" dirty="0">
                <a:solidFill>
                  <a:srgbClr val="000000"/>
                </a:solidFill>
                <a:latin typeface="微软雅黑" pitchFamily="18" charset="0"/>
                <a:cs typeface="微软雅黑" pitchFamily="18" charset="0"/>
              </a:rPr>
              <a:t>STRUCT&lt;index:INT,</a:t>
            </a:r>
            <a:r>
              <a:rPr lang="en-US" altLang="zh-CN" sz="1050" dirty="0">
                <a:latin typeface="Times New Roman" pitchFamily="18" charset="0"/>
                <a:cs typeface="Times New Roman" pitchFamily="18" charset="0"/>
              </a:rPr>
              <a:t> </a:t>
            </a:r>
            <a:r>
              <a:rPr lang="en-US" altLang="zh-CN" sz="1050" dirty="0">
                <a:solidFill>
                  <a:srgbClr val="000000"/>
                </a:solidFill>
                <a:latin typeface="微软雅黑" pitchFamily="18" charset="0"/>
                <a:cs typeface="微软雅黑" pitchFamily="18" charset="0"/>
              </a:rPr>
              <a:t>name:STRING,</a:t>
            </a:r>
            <a:r>
              <a:rPr lang="en-US" altLang="zh-CN" sz="1050" dirty="0">
                <a:latin typeface="Times New Roman" pitchFamily="18" charset="0"/>
                <a:cs typeface="Times New Roman" pitchFamily="18" charset="0"/>
              </a:rPr>
              <a:t> </a:t>
            </a:r>
            <a:r>
              <a:rPr lang="en-US" altLang="zh-CN" sz="1050" dirty="0">
                <a:solidFill>
                  <a:srgbClr val="000000"/>
                </a:solidFill>
                <a:latin typeface="微软雅黑" pitchFamily="18" charset="0"/>
                <a:cs typeface="微软雅黑" pitchFamily="18" charset="0"/>
              </a:rPr>
              <a:t>weight:DOUBLE&gt;</a:t>
            </a:r>
          </a:p>
        </p:txBody>
      </p:sp>
    </p:spTree>
    <p:extLst>
      <p:ext uri="{BB962C8B-B14F-4D97-AF65-F5344CB8AC3E}">
        <p14:creationId xmlns:p14="http://schemas.microsoft.com/office/powerpoint/2010/main" val="3596699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HQL</a:t>
            </a:r>
            <a:r>
              <a:rPr lang="zh-CN" altLang="en-US" dirty="0"/>
              <a:t>执行流程</a:t>
            </a:r>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16</a:t>
            </a:fld>
            <a:endParaRPr lang="zh-CN" altLang="en-US" dirty="0"/>
          </a:p>
        </p:txBody>
      </p:sp>
      <p:pic>
        <p:nvPicPr>
          <p:cNvPr id="5" name="Picture 3"/>
          <p:cNvPicPr>
            <a:picLocks noChangeAspect="1" noChangeArrowheads="1"/>
          </p:cNvPicPr>
          <p:nvPr/>
        </p:nvPicPr>
        <p:blipFill>
          <a:blip r:embed="rId2"/>
          <a:srcRect/>
          <a:stretch>
            <a:fillRect/>
          </a:stretch>
        </p:blipFill>
        <p:spPr bwMode="auto">
          <a:xfrm>
            <a:off x="1028700" y="1340768"/>
            <a:ext cx="7086600" cy="4610100"/>
          </a:xfrm>
          <a:prstGeom prst="rect">
            <a:avLst/>
          </a:prstGeom>
          <a:noFill/>
        </p:spPr>
      </p:pic>
    </p:spTree>
    <p:extLst>
      <p:ext uri="{BB962C8B-B14F-4D97-AF65-F5344CB8AC3E}">
        <p14:creationId xmlns:p14="http://schemas.microsoft.com/office/powerpoint/2010/main" val="3458234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txBox="1"/>
          <p:nvPr/>
        </p:nvSpPr>
        <p:spPr>
          <a:xfrm>
            <a:off x="899592" y="1196752"/>
            <a:ext cx="3403600" cy="4203700"/>
          </a:xfrm>
          <a:prstGeom prst="rect">
            <a:avLst/>
          </a:prstGeom>
          <a:noFill/>
        </p:spPr>
        <p:txBody>
          <a:bodyPr wrap="none" lIns="0" tIns="0" rIns="0" rtlCol="0">
            <a:spAutoFit/>
          </a:bodyPr>
          <a:lstStyle/>
          <a:p>
            <a:pPr>
              <a:lnSpc>
                <a:spcPts val="1800"/>
              </a:lnSpc>
              <a:tabLst>
                <a:tab pos="63500" algn="l"/>
                <a:tab pos="241300" algn="l"/>
                <a:tab pos="254000" algn="l"/>
              </a:tabLst>
            </a:pPr>
            <a:r>
              <a:rPr lang="en-US" altLang="zh-CN" sz="1424" dirty="0">
                <a:solidFill>
                  <a:srgbClr val="000000"/>
                </a:solidFill>
                <a:latin typeface="微软雅黑" pitchFamily="18" charset="0"/>
                <a:cs typeface="微软雅黑" pitchFamily="18" charset="0"/>
              </a:rPr>
              <a:t>源数据</a:t>
            </a:r>
          </a:p>
          <a:p>
            <a:pPr>
              <a:lnSpc>
                <a:spcPts val="2300"/>
              </a:lnSpc>
              <a:tabLst>
                <a:tab pos="63500" algn="l"/>
                <a:tab pos="241300" algn="l"/>
                <a:tab pos="254000" algn="l"/>
              </a:tabLst>
            </a:pPr>
            <a:r>
              <a:rPr lang="en-US" altLang="zh-CN" dirty="0"/>
              <a:t>	</a:t>
            </a:r>
            <a:r>
              <a:rPr lang="en-US" altLang="zh-CN" sz="1424" dirty="0">
                <a:solidFill>
                  <a:srgbClr val="000000"/>
                </a:solidFill>
                <a:latin typeface="Times New Roman" pitchFamily="18" charset="0"/>
                <a:cs typeface="Times New Roman" pitchFamily="18" charset="0"/>
              </a:rPr>
              <a:t>– </a:t>
            </a:r>
            <a:r>
              <a:rPr lang="en-US" altLang="zh-CN" sz="1424" dirty="0">
                <a:latin typeface="Times New Roman" pitchFamily="18" charset="0"/>
                <a:cs typeface="Times New Roman" pitchFamily="18" charset="0"/>
              </a:rPr>
              <a:t>   </a:t>
            </a:r>
            <a:r>
              <a:rPr lang="en-US" altLang="zh-CN" sz="1424" dirty="0">
                <a:solidFill>
                  <a:srgbClr val="000000"/>
                </a:solidFill>
                <a:latin typeface="微软雅黑" pitchFamily="18" charset="0"/>
                <a:cs typeface="微软雅黑" pitchFamily="18" charset="0"/>
              </a:rPr>
              <a:t>源数据存放在HDFS的/data/目录下</a:t>
            </a:r>
          </a:p>
          <a:p>
            <a:pPr>
              <a:lnSpc>
                <a:spcPts val="2400"/>
              </a:lnSpc>
              <a:tabLst>
                <a:tab pos="63500" algn="l"/>
                <a:tab pos="241300" algn="l"/>
                <a:tab pos="254000" algn="l"/>
              </a:tabLst>
            </a:pPr>
            <a:r>
              <a:rPr lang="en-US" altLang="zh-CN" dirty="0"/>
              <a:t>	</a:t>
            </a:r>
            <a:r>
              <a:rPr lang="en-US" altLang="zh-CN" sz="1424" dirty="0">
                <a:solidFill>
                  <a:srgbClr val="000000"/>
                </a:solidFill>
                <a:latin typeface="Times New Roman" pitchFamily="18" charset="0"/>
                <a:cs typeface="Times New Roman" pitchFamily="18" charset="0"/>
              </a:rPr>
              <a:t>– </a:t>
            </a:r>
            <a:r>
              <a:rPr lang="en-US" altLang="zh-CN" sz="1424" dirty="0">
                <a:latin typeface="Times New Roman" pitchFamily="18" charset="0"/>
                <a:cs typeface="Times New Roman" pitchFamily="18" charset="0"/>
              </a:rPr>
              <a:t>   </a:t>
            </a:r>
            <a:r>
              <a:rPr lang="en-US" altLang="zh-CN" sz="1424" dirty="0">
                <a:solidFill>
                  <a:srgbClr val="000000"/>
                </a:solidFill>
                <a:latin typeface="微软雅黑" pitchFamily="18" charset="0"/>
                <a:cs typeface="微软雅黑" pitchFamily="18" charset="0"/>
              </a:rPr>
              <a:t>用户信息存放于user.txt文件</a:t>
            </a:r>
          </a:p>
          <a:p>
            <a:pPr>
              <a:lnSpc>
                <a:spcPts val="2500"/>
              </a:lnSpc>
              <a:tabLst>
                <a:tab pos="63500" algn="l"/>
                <a:tab pos="241300" algn="l"/>
                <a:tab pos="254000" algn="l"/>
              </a:tabLst>
            </a:pPr>
            <a:r>
              <a:rPr lang="en-US" altLang="zh-CN" dirty="0"/>
              <a:t>		</a:t>
            </a:r>
            <a:r>
              <a:rPr lang="en-US" altLang="zh-CN" sz="1424" dirty="0">
                <a:solidFill>
                  <a:srgbClr val="000000"/>
                </a:solidFill>
                <a:latin typeface="Arial Narrow" pitchFamily="18" charset="0"/>
                <a:cs typeface="Arial Narrow" pitchFamily="18" charset="0"/>
              </a:rPr>
              <a:t>1111</a:t>
            </a:r>
            <a:r>
              <a:rPr lang="en-US" altLang="zh-CN" sz="1424" dirty="0">
                <a:solidFill>
                  <a:srgbClr val="000000"/>
                </a:solidFill>
                <a:latin typeface="微软雅黑" pitchFamily="18" charset="0"/>
                <a:cs typeface="微软雅黑" pitchFamily="18" charset="0"/>
              </a:rPr>
              <a:t>，</a:t>
            </a:r>
            <a:r>
              <a:rPr lang="en-US" altLang="zh-CN" sz="1424" dirty="0">
                <a:solidFill>
                  <a:srgbClr val="000000"/>
                </a:solidFill>
                <a:latin typeface="Arial Narrow" pitchFamily="18" charset="0"/>
                <a:cs typeface="Arial Narrow" pitchFamily="18" charset="0"/>
              </a:rPr>
              <a:t>25</a:t>
            </a:r>
            <a:r>
              <a:rPr lang="en-US" altLang="zh-CN" sz="1424" dirty="0">
                <a:solidFill>
                  <a:srgbClr val="000000"/>
                </a:solidFill>
                <a:latin typeface="微软雅黑" pitchFamily="18" charset="0"/>
                <a:cs typeface="微软雅黑" pitchFamily="18" charset="0"/>
              </a:rPr>
              <a:t>，</a:t>
            </a:r>
            <a:r>
              <a:rPr lang="en-US" altLang="zh-CN" sz="1424" dirty="0">
                <a:solidFill>
                  <a:srgbClr val="000000"/>
                </a:solidFill>
                <a:latin typeface="Arial Narrow" pitchFamily="18" charset="0"/>
                <a:cs typeface="Arial Narrow" pitchFamily="18" charset="0"/>
              </a:rPr>
              <a:t>male</a:t>
            </a:r>
          </a:p>
          <a:p>
            <a:pPr>
              <a:lnSpc>
                <a:spcPts val="2300"/>
              </a:lnSpc>
              <a:tabLst>
                <a:tab pos="63500" algn="l"/>
                <a:tab pos="241300" algn="l"/>
                <a:tab pos="254000" algn="l"/>
              </a:tabLst>
            </a:pPr>
            <a:r>
              <a:rPr lang="en-US" altLang="zh-CN" dirty="0"/>
              <a:t>			</a:t>
            </a:r>
            <a:r>
              <a:rPr lang="en-US" altLang="zh-CN" sz="1424" dirty="0">
                <a:solidFill>
                  <a:srgbClr val="000000"/>
                </a:solidFill>
                <a:latin typeface="Arial Narrow" pitchFamily="18" charset="0"/>
                <a:cs typeface="Arial Narrow" pitchFamily="18" charset="0"/>
              </a:rPr>
              <a:t>2222</a:t>
            </a:r>
            <a:r>
              <a:rPr lang="en-US" altLang="zh-CN" sz="1424" dirty="0">
                <a:solidFill>
                  <a:srgbClr val="000000"/>
                </a:solidFill>
                <a:latin typeface="微软雅黑" pitchFamily="18" charset="0"/>
                <a:cs typeface="微软雅黑" pitchFamily="18" charset="0"/>
              </a:rPr>
              <a:t>，</a:t>
            </a:r>
            <a:r>
              <a:rPr lang="en-US" altLang="zh-CN" sz="1424" dirty="0">
                <a:solidFill>
                  <a:srgbClr val="000000"/>
                </a:solidFill>
                <a:latin typeface="Arial Narrow" pitchFamily="18" charset="0"/>
                <a:cs typeface="Arial Narrow" pitchFamily="18" charset="0"/>
              </a:rPr>
              <a:t>30</a:t>
            </a:r>
            <a:r>
              <a:rPr lang="en-US" altLang="zh-CN" sz="1424" dirty="0">
                <a:solidFill>
                  <a:srgbClr val="000000"/>
                </a:solidFill>
                <a:latin typeface="微软雅黑" pitchFamily="18" charset="0"/>
                <a:cs typeface="微软雅黑" pitchFamily="18" charset="0"/>
              </a:rPr>
              <a:t>，</a:t>
            </a:r>
            <a:r>
              <a:rPr lang="en-US" altLang="zh-CN" sz="1424" dirty="0">
                <a:solidFill>
                  <a:srgbClr val="000000"/>
                </a:solidFill>
                <a:latin typeface="Arial Narrow" pitchFamily="18" charset="0"/>
                <a:cs typeface="Arial Narrow" pitchFamily="18" charset="0"/>
              </a:rPr>
              <a:t>male</a:t>
            </a:r>
          </a:p>
          <a:p>
            <a:pPr>
              <a:lnSpc>
                <a:spcPts val="2300"/>
              </a:lnSpc>
              <a:tabLst>
                <a:tab pos="63500" algn="l"/>
                <a:tab pos="241300" algn="l"/>
                <a:tab pos="254000" algn="l"/>
              </a:tabLst>
            </a:pPr>
            <a:r>
              <a:rPr lang="en-US" altLang="zh-CN" dirty="0"/>
              <a:t>			</a:t>
            </a:r>
            <a:r>
              <a:rPr lang="en-US" altLang="zh-CN" sz="1424" dirty="0">
                <a:solidFill>
                  <a:srgbClr val="000000"/>
                </a:solidFill>
                <a:latin typeface="Arial Narrow" pitchFamily="18" charset="0"/>
                <a:cs typeface="Arial Narrow" pitchFamily="18" charset="0"/>
              </a:rPr>
              <a:t>3333</a:t>
            </a:r>
            <a:r>
              <a:rPr lang="en-US" altLang="zh-CN" sz="1424" dirty="0">
                <a:solidFill>
                  <a:srgbClr val="000000"/>
                </a:solidFill>
                <a:latin typeface="微软雅黑" pitchFamily="18" charset="0"/>
                <a:cs typeface="微软雅黑" pitchFamily="18" charset="0"/>
              </a:rPr>
              <a:t>，</a:t>
            </a:r>
            <a:r>
              <a:rPr lang="en-US" altLang="zh-CN" sz="1424" dirty="0">
                <a:solidFill>
                  <a:srgbClr val="000000"/>
                </a:solidFill>
                <a:latin typeface="Arial Narrow" pitchFamily="18" charset="0"/>
                <a:cs typeface="Arial Narrow" pitchFamily="18" charset="0"/>
              </a:rPr>
              <a:t>30</a:t>
            </a:r>
            <a:r>
              <a:rPr lang="en-US" altLang="zh-CN" sz="1424" dirty="0">
                <a:solidFill>
                  <a:srgbClr val="000000"/>
                </a:solidFill>
                <a:latin typeface="微软雅黑" pitchFamily="18" charset="0"/>
                <a:cs typeface="微软雅黑" pitchFamily="18" charset="0"/>
              </a:rPr>
              <a:t>，</a:t>
            </a:r>
            <a:r>
              <a:rPr lang="en-US" altLang="zh-CN" sz="1424" dirty="0">
                <a:solidFill>
                  <a:srgbClr val="000000"/>
                </a:solidFill>
                <a:latin typeface="Arial Narrow" pitchFamily="18" charset="0"/>
                <a:cs typeface="Arial Narrow" pitchFamily="18" charset="0"/>
              </a:rPr>
              <a:t>female</a:t>
            </a:r>
          </a:p>
          <a:p>
            <a:pPr>
              <a:lnSpc>
                <a:spcPts val="2300"/>
              </a:lnSpc>
              <a:tabLst>
                <a:tab pos="63500" algn="l"/>
                <a:tab pos="241300" algn="l"/>
                <a:tab pos="254000" algn="l"/>
              </a:tabLst>
            </a:pPr>
            <a:r>
              <a:rPr lang="en-US" altLang="zh-CN" dirty="0"/>
              <a:t>			</a:t>
            </a:r>
            <a:r>
              <a:rPr lang="en-US" altLang="zh-CN" sz="1424" dirty="0">
                <a:solidFill>
                  <a:srgbClr val="000000"/>
                </a:solidFill>
                <a:latin typeface="Arial Narrow" pitchFamily="18" charset="0"/>
                <a:cs typeface="Arial Narrow" pitchFamily="18" charset="0"/>
              </a:rPr>
              <a:t>...</a:t>
            </a:r>
          </a:p>
          <a:p>
            <a:pPr>
              <a:lnSpc>
                <a:spcPts val="2500"/>
              </a:lnSpc>
              <a:tabLst>
                <a:tab pos="63500" algn="l"/>
                <a:tab pos="241300" algn="l"/>
                <a:tab pos="254000" algn="l"/>
              </a:tabLst>
            </a:pPr>
            <a:r>
              <a:rPr lang="en-US" altLang="zh-CN" dirty="0"/>
              <a:t>	</a:t>
            </a:r>
            <a:r>
              <a:rPr lang="en-US" altLang="zh-CN" sz="1424" dirty="0">
                <a:solidFill>
                  <a:srgbClr val="000000"/>
                </a:solidFill>
                <a:latin typeface="Times New Roman" pitchFamily="18" charset="0"/>
                <a:cs typeface="Times New Roman" pitchFamily="18" charset="0"/>
              </a:rPr>
              <a:t>– </a:t>
            </a:r>
            <a:r>
              <a:rPr lang="en-US" altLang="zh-CN" sz="1424" dirty="0">
                <a:latin typeface="Times New Roman" pitchFamily="18" charset="0"/>
                <a:cs typeface="Times New Roman" pitchFamily="18" charset="0"/>
              </a:rPr>
              <a:t>   </a:t>
            </a:r>
            <a:r>
              <a:rPr lang="en-US" altLang="zh-CN" sz="1424" dirty="0">
                <a:solidFill>
                  <a:srgbClr val="000000"/>
                </a:solidFill>
                <a:latin typeface="微软雅黑" pitchFamily="18" charset="0"/>
                <a:cs typeface="微软雅黑" pitchFamily="18" charset="0"/>
              </a:rPr>
              <a:t>访问日志存放于log.txt文件</a:t>
            </a:r>
          </a:p>
          <a:p>
            <a:pPr>
              <a:lnSpc>
                <a:spcPts val="2400"/>
              </a:lnSpc>
              <a:tabLst>
                <a:tab pos="63500" algn="l"/>
                <a:tab pos="241300" algn="l"/>
                <a:tab pos="254000" algn="l"/>
              </a:tabLst>
            </a:pPr>
            <a:r>
              <a:rPr lang="en-US" altLang="zh-CN" dirty="0"/>
              <a:t>		</a:t>
            </a:r>
            <a:r>
              <a:rPr lang="en-US" altLang="zh-CN" sz="1424" dirty="0">
                <a:solidFill>
                  <a:srgbClr val="000000"/>
                </a:solidFill>
                <a:latin typeface="Arial Narrow" pitchFamily="18" charset="0"/>
                <a:cs typeface="Arial Narrow" pitchFamily="18" charset="0"/>
              </a:rPr>
              <a:t>20130601</a:t>
            </a:r>
            <a:r>
              <a:rPr lang="en-US" altLang="zh-CN" sz="1424" dirty="0">
                <a:solidFill>
                  <a:srgbClr val="000000"/>
                </a:solidFill>
                <a:latin typeface="微软雅黑" pitchFamily="18" charset="0"/>
                <a:cs typeface="微软雅黑" pitchFamily="18" charset="0"/>
              </a:rPr>
              <a:t>，</a:t>
            </a:r>
            <a:r>
              <a:rPr lang="en-US" altLang="zh-CN" sz="1424" dirty="0">
                <a:solidFill>
                  <a:srgbClr val="000000"/>
                </a:solidFill>
                <a:latin typeface="Arial Narrow" pitchFamily="18" charset="0"/>
                <a:cs typeface="Arial Narrow" pitchFamily="18" charset="0"/>
              </a:rPr>
              <a:t>3g.qq.com</a:t>
            </a:r>
            <a:r>
              <a:rPr lang="en-US" altLang="zh-CN" sz="1424" dirty="0">
                <a:solidFill>
                  <a:srgbClr val="000000"/>
                </a:solidFill>
                <a:latin typeface="微软雅黑" pitchFamily="18" charset="0"/>
                <a:cs typeface="微软雅黑" pitchFamily="18" charset="0"/>
              </a:rPr>
              <a:t>，</a:t>
            </a:r>
            <a:r>
              <a:rPr lang="en-US" altLang="zh-CN" sz="1424" dirty="0">
                <a:solidFill>
                  <a:srgbClr val="000000"/>
                </a:solidFill>
                <a:latin typeface="Arial Narrow" pitchFamily="18" charset="0"/>
                <a:cs typeface="Arial Narrow" pitchFamily="18" charset="0"/>
              </a:rPr>
              <a:t>1111</a:t>
            </a:r>
            <a:r>
              <a:rPr lang="en-US" altLang="zh-CN" sz="1424" dirty="0">
                <a:solidFill>
                  <a:srgbClr val="000000"/>
                </a:solidFill>
                <a:latin typeface="微软雅黑" pitchFamily="18" charset="0"/>
                <a:cs typeface="微软雅黑" pitchFamily="18" charset="0"/>
              </a:rPr>
              <a:t>，</a:t>
            </a:r>
            <a:r>
              <a:rPr lang="en-US" altLang="zh-CN" sz="1424" dirty="0">
                <a:solidFill>
                  <a:srgbClr val="000000"/>
                </a:solidFill>
                <a:latin typeface="Arial Narrow" pitchFamily="18" charset="0"/>
                <a:cs typeface="Arial Narrow" pitchFamily="18" charset="0"/>
              </a:rPr>
              <a:t>portal</a:t>
            </a:r>
            <a:r>
              <a:rPr lang="en-US" altLang="zh-CN" sz="1424" dirty="0">
                <a:solidFill>
                  <a:srgbClr val="000000"/>
                </a:solidFill>
                <a:latin typeface="微软雅黑" pitchFamily="18" charset="0"/>
                <a:cs typeface="微软雅黑" pitchFamily="18" charset="0"/>
              </a:rPr>
              <a:t>，</a:t>
            </a:r>
            <a:r>
              <a:rPr lang="en-US" altLang="zh-CN" sz="1424" dirty="0">
                <a:solidFill>
                  <a:srgbClr val="000000"/>
                </a:solidFill>
                <a:latin typeface="Arial Narrow" pitchFamily="18" charset="0"/>
                <a:cs typeface="Arial Narrow" pitchFamily="18" charset="0"/>
              </a:rPr>
              <a:t>10</a:t>
            </a:r>
          </a:p>
          <a:p>
            <a:pPr>
              <a:lnSpc>
                <a:spcPts val="2400"/>
              </a:lnSpc>
              <a:tabLst>
                <a:tab pos="63500" algn="l"/>
                <a:tab pos="241300" algn="l"/>
                <a:tab pos="254000" algn="l"/>
              </a:tabLst>
            </a:pPr>
            <a:r>
              <a:rPr lang="en-US" altLang="zh-CN" dirty="0"/>
              <a:t>			</a:t>
            </a:r>
            <a:r>
              <a:rPr lang="en-US" altLang="zh-CN" sz="1424" dirty="0">
                <a:solidFill>
                  <a:srgbClr val="000000"/>
                </a:solidFill>
                <a:latin typeface="Arial Narrow" pitchFamily="18" charset="0"/>
                <a:cs typeface="Arial Narrow" pitchFamily="18" charset="0"/>
              </a:rPr>
              <a:t>20130602</a:t>
            </a:r>
            <a:r>
              <a:rPr lang="en-US" altLang="zh-CN" sz="1424" dirty="0">
                <a:solidFill>
                  <a:srgbClr val="000000"/>
                </a:solidFill>
                <a:latin typeface="微软雅黑" pitchFamily="18" charset="0"/>
                <a:cs typeface="微软雅黑" pitchFamily="18" charset="0"/>
              </a:rPr>
              <a:t>，</a:t>
            </a:r>
            <a:r>
              <a:rPr lang="en-US" altLang="zh-CN" sz="1424" dirty="0">
                <a:solidFill>
                  <a:srgbClr val="000000"/>
                </a:solidFill>
                <a:latin typeface="Arial Narrow" pitchFamily="18" charset="0"/>
                <a:cs typeface="Arial Narrow" pitchFamily="18" charset="0"/>
              </a:rPr>
              <a:t>cnn.com</a:t>
            </a:r>
            <a:r>
              <a:rPr lang="en-US" altLang="zh-CN" sz="1424" dirty="0">
                <a:solidFill>
                  <a:srgbClr val="000000"/>
                </a:solidFill>
                <a:latin typeface="微软雅黑" pitchFamily="18" charset="0"/>
                <a:cs typeface="微软雅黑" pitchFamily="18" charset="0"/>
              </a:rPr>
              <a:t>，</a:t>
            </a:r>
            <a:r>
              <a:rPr lang="en-US" altLang="zh-CN" sz="1424" dirty="0">
                <a:solidFill>
                  <a:srgbClr val="000000"/>
                </a:solidFill>
                <a:latin typeface="Arial Narrow" pitchFamily="18" charset="0"/>
                <a:cs typeface="Arial Narrow" pitchFamily="18" charset="0"/>
              </a:rPr>
              <a:t>2222</a:t>
            </a:r>
            <a:r>
              <a:rPr lang="en-US" altLang="zh-CN" sz="1424" dirty="0">
                <a:solidFill>
                  <a:srgbClr val="000000"/>
                </a:solidFill>
                <a:latin typeface="微软雅黑" pitchFamily="18" charset="0"/>
                <a:cs typeface="微软雅黑" pitchFamily="18" charset="0"/>
              </a:rPr>
              <a:t>，</a:t>
            </a:r>
            <a:r>
              <a:rPr lang="en-US" altLang="zh-CN" sz="1424" dirty="0">
                <a:solidFill>
                  <a:srgbClr val="000000"/>
                </a:solidFill>
                <a:latin typeface="Arial Narrow" pitchFamily="18" charset="0"/>
                <a:cs typeface="Arial Narrow" pitchFamily="18" charset="0"/>
              </a:rPr>
              <a:t>news</a:t>
            </a:r>
            <a:r>
              <a:rPr lang="en-US" altLang="zh-CN" sz="1424" dirty="0">
                <a:solidFill>
                  <a:srgbClr val="000000"/>
                </a:solidFill>
                <a:latin typeface="微软雅黑" pitchFamily="18" charset="0"/>
                <a:cs typeface="微软雅黑" pitchFamily="18" charset="0"/>
              </a:rPr>
              <a:t>，</a:t>
            </a:r>
            <a:r>
              <a:rPr lang="en-US" altLang="zh-CN" sz="1424" dirty="0">
                <a:solidFill>
                  <a:srgbClr val="000000"/>
                </a:solidFill>
                <a:latin typeface="Arial Narrow" pitchFamily="18" charset="0"/>
                <a:cs typeface="Arial Narrow" pitchFamily="18" charset="0"/>
              </a:rPr>
              <a:t>20</a:t>
            </a:r>
          </a:p>
          <a:p>
            <a:pPr>
              <a:lnSpc>
                <a:spcPts val="2300"/>
              </a:lnSpc>
              <a:tabLst>
                <a:tab pos="63500" algn="l"/>
                <a:tab pos="241300" algn="l"/>
                <a:tab pos="254000" algn="l"/>
              </a:tabLst>
            </a:pPr>
            <a:r>
              <a:rPr lang="en-US" altLang="zh-CN" dirty="0"/>
              <a:t>			</a:t>
            </a:r>
            <a:r>
              <a:rPr lang="en-US" altLang="zh-CN" sz="1424" dirty="0">
                <a:solidFill>
                  <a:srgbClr val="000000"/>
                </a:solidFill>
                <a:latin typeface="Arial Narrow" pitchFamily="18" charset="0"/>
                <a:cs typeface="Arial Narrow" pitchFamily="18" charset="0"/>
              </a:rPr>
              <a:t>20130602</a:t>
            </a:r>
            <a:r>
              <a:rPr lang="en-US" altLang="zh-CN" sz="1424" dirty="0">
                <a:solidFill>
                  <a:srgbClr val="000000"/>
                </a:solidFill>
                <a:latin typeface="微软雅黑" pitchFamily="18" charset="0"/>
                <a:cs typeface="微软雅黑" pitchFamily="18" charset="0"/>
              </a:rPr>
              <a:t>，</a:t>
            </a:r>
            <a:r>
              <a:rPr lang="en-US" altLang="zh-CN" sz="1424" dirty="0">
                <a:solidFill>
                  <a:srgbClr val="000000"/>
                </a:solidFill>
                <a:latin typeface="Arial Narrow" pitchFamily="18" charset="0"/>
                <a:cs typeface="Arial Narrow" pitchFamily="18" charset="0"/>
              </a:rPr>
              <a:t>baidu.com</a:t>
            </a:r>
            <a:r>
              <a:rPr lang="en-US" altLang="zh-CN" sz="1424" dirty="0">
                <a:solidFill>
                  <a:srgbClr val="000000"/>
                </a:solidFill>
                <a:latin typeface="微软雅黑" pitchFamily="18" charset="0"/>
                <a:cs typeface="微软雅黑" pitchFamily="18" charset="0"/>
              </a:rPr>
              <a:t>，</a:t>
            </a:r>
            <a:r>
              <a:rPr lang="en-US" altLang="zh-CN" sz="1424" dirty="0">
                <a:solidFill>
                  <a:srgbClr val="000000"/>
                </a:solidFill>
                <a:latin typeface="Arial Narrow" pitchFamily="18" charset="0"/>
                <a:cs typeface="Arial Narrow" pitchFamily="18" charset="0"/>
              </a:rPr>
              <a:t>3333</a:t>
            </a:r>
            <a:r>
              <a:rPr lang="en-US" altLang="zh-CN" sz="1424" dirty="0">
                <a:solidFill>
                  <a:srgbClr val="000000"/>
                </a:solidFill>
                <a:latin typeface="微软雅黑" pitchFamily="18" charset="0"/>
                <a:cs typeface="微软雅黑" pitchFamily="18" charset="0"/>
              </a:rPr>
              <a:t>，</a:t>
            </a:r>
            <a:r>
              <a:rPr lang="en-US" altLang="zh-CN" sz="1424" dirty="0">
                <a:solidFill>
                  <a:srgbClr val="000000"/>
                </a:solidFill>
                <a:latin typeface="Arial Narrow" pitchFamily="18" charset="0"/>
                <a:cs typeface="Arial Narrow" pitchFamily="18" charset="0"/>
              </a:rPr>
              <a:t>search</a:t>
            </a:r>
            <a:r>
              <a:rPr lang="en-US" altLang="zh-CN" sz="1424" dirty="0">
                <a:solidFill>
                  <a:srgbClr val="000000"/>
                </a:solidFill>
                <a:latin typeface="微软雅黑" pitchFamily="18" charset="0"/>
                <a:cs typeface="微软雅黑" pitchFamily="18" charset="0"/>
              </a:rPr>
              <a:t>，</a:t>
            </a:r>
            <a:r>
              <a:rPr lang="en-US" altLang="zh-CN" sz="1424" dirty="0">
                <a:solidFill>
                  <a:srgbClr val="000000"/>
                </a:solidFill>
                <a:latin typeface="Arial Narrow" pitchFamily="18" charset="0"/>
                <a:cs typeface="Arial Narrow" pitchFamily="18" charset="0"/>
              </a:rPr>
              <a:t>15</a:t>
            </a:r>
          </a:p>
          <a:p>
            <a:pPr>
              <a:lnSpc>
                <a:spcPts val="2300"/>
              </a:lnSpc>
              <a:tabLst>
                <a:tab pos="63500" algn="l"/>
                <a:tab pos="241300" algn="l"/>
                <a:tab pos="254000" algn="l"/>
              </a:tabLst>
            </a:pPr>
            <a:r>
              <a:rPr lang="en-US" altLang="zh-CN" dirty="0"/>
              <a:t>			</a:t>
            </a:r>
            <a:r>
              <a:rPr lang="en-US" altLang="zh-CN" sz="1424" dirty="0">
                <a:solidFill>
                  <a:srgbClr val="000000"/>
                </a:solidFill>
                <a:latin typeface="Arial Narrow" pitchFamily="18" charset="0"/>
                <a:cs typeface="Arial Narrow" pitchFamily="18" charset="0"/>
              </a:rPr>
              <a:t>20130603</a:t>
            </a:r>
            <a:r>
              <a:rPr lang="en-US" altLang="zh-CN" sz="1424" dirty="0">
                <a:solidFill>
                  <a:srgbClr val="000000"/>
                </a:solidFill>
                <a:latin typeface="微软雅黑" pitchFamily="18" charset="0"/>
                <a:cs typeface="微软雅黑" pitchFamily="18" charset="0"/>
              </a:rPr>
              <a:t>，</a:t>
            </a:r>
            <a:r>
              <a:rPr lang="en-US" altLang="zh-CN" sz="1424" dirty="0">
                <a:solidFill>
                  <a:srgbClr val="000000"/>
                </a:solidFill>
                <a:latin typeface="Arial Narrow" pitchFamily="18" charset="0"/>
                <a:cs typeface="Arial Narrow" pitchFamily="18" charset="0"/>
              </a:rPr>
              <a:t>news.qq.com</a:t>
            </a:r>
            <a:r>
              <a:rPr lang="en-US" altLang="zh-CN" sz="1424" dirty="0">
                <a:solidFill>
                  <a:srgbClr val="000000"/>
                </a:solidFill>
                <a:latin typeface="微软雅黑" pitchFamily="18" charset="0"/>
                <a:cs typeface="微软雅黑" pitchFamily="18" charset="0"/>
              </a:rPr>
              <a:t>，</a:t>
            </a:r>
            <a:r>
              <a:rPr lang="en-US" altLang="zh-CN" sz="1424" dirty="0">
                <a:solidFill>
                  <a:srgbClr val="000000"/>
                </a:solidFill>
                <a:latin typeface="Arial Narrow" pitchFamily="18" charset="0"/>
                <a:cs typeface="Arial Narrow" pitchFamily="18" charset="0"/>
              </a:rPr>
              <a:t>1111</a:t>
            </a:r>
            <a:r>
              <a:rPr lang="en-US" altLang="zh-CN" sz="1424" dirty="0">
                <a:solidFill>
                  <a:srgbClr val="000000"/>
                </a:solidFill>
                <a:latin typeface="微软雅黑" pitchFamily="18" charset="0"/>
                <a:cs typeface="微软雅黑" pitchFamily="18" charset="0"/>
              </a:rPr>
              <a:t>，</a:t>
            </a:r>
            <a:r>
              <a:rPr lang="en-US" altLang="zh-CN" sz="1424" dirty="0">
                <a:solidFill>
                  <a:srgbClr val="000000"/>
                </a:solidFill>
                <a:latin typeface="Arial Narrow" pitchFamily="18" charset="0"/>
                <a:cs typeface="Arial Narrow" pitchFamily="18" charset="0"/>
              </a:rPr>
              <a:t>news</a:t>
            </a:r>
            <a:r>
              <a:rPr lang="en-US" altLang="zh-CN" sz="1424" dirty="0">
                <a:solidFill>
                  <a:srgbClr val="000000"/>
                </a:solidFill>
                <a:latin typeface="微软雅黑" pitchFamily="18" charset="0"/>
                <a:cs typeface="微软雅黑" pitchFamily="18" charset="0"/>
              </a:rPr>
              <a:t>，</a:t>
            </a:r>
            <a:r>
              <a:rPr lang="en-US" altLang="zh-CN" sz="1424" dirty="0">
                <a:solidFill>
                  <a:srgbClr val="000000"/>
                </a:solidFill>
                <a:latin typeface="Arial Narrow" pitchFamily="18" charset="0"/>
                <a:cs typeface="Arial Narrow" pitchFamily="18" charset="0"/>
              </a:rPr>
              <a:t>100</a:t>
            </a:r>
          </a:p>
          <a:p>
            <a:pPr>
              <a:lnSpc>
                <a:spcPts val="2300"/>
              </a:lnSpc>
              <a:tabLst>
                <a:tab pos="63500" algn="l"/>
                <a:tab pos="241300" algn="l"/>
                <a:tab pos="254000" algn="l"/>
              </a:tabLst>
            </a:pPr>
            <a:r>
              <a:rPr lang="en-US" altLang="zh-CN" dirty="0"/>
              <a:t>			</a:t>
            </a:r>
            <a:r>
              <a:rPr lang="en-US" altLang="zh-CN" sz="1424" dirty="0">
                <a:solidFill>
                  <a:srgbClr val="000000"/>
                </a:solidFill>
                <a:latin typeface="Arial Narrow" pitchFamily="18" charset="0"/>
                <a:cs typeface="Arial Narrow" pitchFamily="18" charset="0"/>
              </a:rPr>
              <a:t>20130603</a:t>
            </a:r>
            <a:r>
              <a:rPr lang="en-US" altLang="zh-CN" sz="1424" dirty="0">
                <a:solidFill>
                  <a:srgbClr val="000000"/>
                </a:solidFill>
                <a:latin typeface="微软雅黑" pitchFamily="18" charset="0"/>
                <a:cs typeface="微软雅黑" pitchFamily="18" charset="0"/>
              </a:rPr>
              <a:t>，</a:t>
            </a:r>
            <a:r>
              <a:rPr lang="en-US" altLang="zh-CN" sz="1424" dirty="0">
                <a:solidFill>
                  <a:srgbClr val="000000"/>
                </a:solidFill>
                <a:latin typeface="Arial Narrow" pitchFamily="18" charset="0"/>
                <a:cs typeface="Arial Narrow" pitchFamily="18" charset="0"/>
              </a:rPr>
              <a:t>baidu.com</a:t>
            </a:r>
            <a:r>
              <a:rPr lang="en-US" altLang="zh-CN" sz="1424" dirty="0">
                <a:solidFill>
                  <a:srgbClr val="000000"/>
                </a:solidFill>
                <a:latin typeface="微软雅黑" pitchFamily="18" charset="0"/>
                <a:cs typeface="微软雅黑" pitchFamily="18" charset="0"/>
              </a:rPr>
              <a:t>，</a:t>
            </a:r>
            <a:r>
              <a:rPr lang="en-US" altLang="zh-CN" sz="1424" dirty="0">
                <a:solidFill>
                  <a:srgbClr val="000000"/>
                </a:solidFill>
                <a:latin typeface="Arial Narrow" pitchFamily="18" charset="0"/>
                <a:cs typeface="Arial Narrow" pitchFamily="18" charset="0"/>
              </a:rPr>
              <a:t>3333</a:t>
            </a:r>
            <a:r>
              <a:rPr lang="en-US" altLang="zh-CN" sz="1424" dirty="0">
                <a:solidFill>
                  <a:srgbClr val="000000"/>
                </a:solidFill>
                <a:latin typeface="微软雅黑" pitchFamily="18" charset="0"/>
                <a:cs typeface="微软雅黑" pitchFamily="18" charset="0"/>
              </a:rPr>
              <a:t>，</a:t>
            </a:r>
            <a:r>
              <a:rPr lang="en-US" altLang="zh-CN" sz="1424" dirty="0">
                <a:solidFill>
                  <a:srgbClr val="000000"/>
                </a:solidFill>
                <a:latin typeface="Arial Narrow" pitchFamily="18" charset="0"/>
                <a:cs typeface="Arial Narrow" pitchFamily="18" charset="0"/>
              </a:rPr>
              <a:t>search</a:t>
            </a:r>
            <a:r>
              <a:rPr lang="en-US" altLang="zh-CN" sz="1424" dirty="0">
                <a:solidFill>
                  <a:srgbClr val="000000"/>
                </a:solidFill>
                <a:latin typeface="微软雅黑" pitchFamily="18" charset="0"/>
                <a:cs typeface="微软雅黑" pitchFamily="18" charset="0"/>
              </a:rPr>
              <a:t>，</a:t>
            </a:r>
            <a:r>
              <a:rPr lang="en-US" altLang="zh-CN" sz="1424" dirty="0">
                <a:solidFill>
                  <a:srgbClr val="000000"/>
                </a:solidFill>
                <a:latin typeface="Arial Narrow" pitchFamily="18" charset="0"/>
                <a:cs typeface="Arial Narrow" pitchFamily="18" charset="0"/>
              </a:rPr>
              <a:t>15</a:t>
            </a:r>
          </a:p>
          <a:p>
            <a:pPr>
              <a:lnSpc>
                <a:spcPts val="2300"/>
              </a:lnSpc>
              <a:tabLst>
                <a:tab pos="63500" algn="l"/>
                <a:tab pos="241300" algn="l"/>
                <a:tab pos="254000" algn="l"/>
              </a:tabLst>
            </a:pPr>
            <a:r>
              <a:rPr lang="en-US" altLang="zh-CN" dirty="0"/>
              <a:t>			</a:t>
            </a:r>
            <a:r>
              <a:rPr lang="en-US" altLang="zh-CN" sz="1424" dirty="0">
                <a:solidFill>
                  <a:srgbClr val="000000"/>
                </a:solidFill>
                <a:latin typeface="Arial Narrow" pitchFamily="18" charset="0"/>
                <a:cs typeface="Arial Narrow" pitchFamily="18" charset="0"/>
              </a:rPr>
              <a:t>...</a:t>
            </a:r>
          </a:p>
        </p:txBody>
      </p:sp>
      <p:sp>
        <p:nvSpPr>
          <p:cNvPr id="2" name="标题 1"/>
          <p:cNvSpPr>
            <a:spLocks noGrp="1"/>
          </p:cNvSpPr>
          <p:nvPr>
            <p:ph type="title"/>
          </p:nvPr>
        </p:nvSpPr>
        <p:spPr/>
        <p:txBody>
          <a:bodyPr>
            <a:normAutofit/>
          </a:bodyPr>
          <a:lstStyle/>
          <a:p>
            <a:r>
              <a:rPr lang="en-US" altLang="zh-CN" dirty="0"/>
              <a:t>HQL</a:t>
            </a:r>
            <a:r>
              <a:rPr lang="zh-CN" altLang="en-US" dirty="0"/>
              <a:t>实例（</a:t>
            </a:r>
            <a:r>
              <a:rPr lang="en-US" altLang="zh-CN" dirty="0"/>
              <a:t>0</a:t>
            </a:r>
            <a:r>
              <a:rPr lang="zh-CN" altLang="en-US" dirty="0"/>
              <a:t>）－源数据</a:t>
            </a:r>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17</a:t>
            </a:fld>
            <a:endParaRPr lang="zh-CN" altLang="en-US" dirty="0"/>
          </a:p>
        </p:txBody>
      </p:sp>
      <p:sp>
        <p:nvSpPr>
          <p:cNvPr id="5" name="Freeform 3"/>
          <p:cNvSpPr/>
          <p:nvPr/>
        </p:nvSpPr>
        <p:spPr>
          <a:xfrm>
            <a:off x="1095084" y="2017656"/>
            <a:ext cx="1889742" cy="1195320"/>
          </a:xfrm>
          <a:custGeom>
            <a:avLst/>
            <a:gdLst>
              <a:gd name="connsiteX0" fmla="*/ 10052 w 1889742"/>
              <a:gd name="connsiteY0" fmla="*/ 10052 h 1195320"/>
              <a:gd name="connsiteX1" fmla="*/ 1879690 w 1889742"/>
              <a:gd name="connsiteY1" fmla="*/ 10052 h 1195320"/>
              <a:gd name="connsiteX2" fmla="*/ 1879690 w 1889742"/>
              <a:gd name="connsiteY2" fmla="*/ 1185268 h 1195320"/>
              <a:gd name="connsiteX3" fmla="*/ 10052 w 1889742"/>
              <a:gd name="connsiteY3" fmla="*/ 1185268 h 1195320"/>
              <a:gd name="connsiteX4" fmla="*/ 10052 w 1889742"/>
              <a:gd name="connsiteY4" fmla="*/ 10052 h 119532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889742" h="1195320">
                <a:moveTo>
                  <a:pt x="10052" y="10052"/>
                </a:moveTo>
                <a:lnTo>
                  <a:pt x="1879690" y="10052"/>
                </a:lnTo>
                <a:lnTo>
                  <a:pt x="1879690" y="1185268"/>
                </a:lnTo>
                <a:lnTo>
                  <a:pt x="10052" y="1185268"/>
                </a:lnTo>
                <a:lnTo>
                  <a:pt x="10052" y="10052"/>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1038091" y="3501008"/>
            <a:ext cx="3605917" cy="1879906"/>
          </a:xfrm>
          <a:custGeom>
            <a:avLst/>
            <a:gdLst>
              <a:gd name="connsiteX0" fmla="*/ 10052 w 3605917"/>
              <a:gd name="connsiteY0" fmla="*/ 10052 h 1879906"/>
              <a:gd name="connsiteX1" fmla="*/ 3595865 w 3605917"/>
              <a:gd name="connsiteY1" fmla="*/ 10052 h 1879906"/>
              <a:gd name="connsiteX2" fmla="*/ 3595865 w 3605917"/>
              <a:gd name="connsiteY2" fmla="*/ 1869854 h 1879906"/>
              <a:gd name="connsiteX3" fmla="*/ 10052 w 3605917"/>
              <a:gd name="connsiteY3" fmla="*/ 1869854 h 1879906"/>
              <a:gd name="connsiteX4" fmla="*/ 10052 w 3605917"/>
              <a:gd name="connsiteY4" fmla="*/ 10052 h 187990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605917" h="1879906">
                <a:moveTo>
                  <a:pt x="10052" y="10052"/>
                </a:moveTo>
                <a:lnTo>
                  <a:pt x="3595865" y="10052"/>
                </a:lnTo>
                <a:lnTo>
                  <a:pt x="3595865" y="1869854"/>
                </a:lnTo>
                <a:lnTo>
                  <a:pt x="10052" y="1869854"/>
                </a:lnTo>
                <a:lnTo>
                  <a:pt x="10052" y="10052"/>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1"/>
          <p:cNvSpPr txBox="1"/>
          <p:nvPr/>
        </p:nvSpPr>
        <p:spPr>
          <a:xfrm>
            <a:off x="553797" y="1196752"/>
            <a:ext cx="152400" cy="203200"/>
          </a:xfrm>
          <a:prstGeom prst="rect">
            <a:avLst/>
          </a:prstGeom>
          <a:noFill/>
        </p:spPr>
        <p:txBody>
          <a:bodyPr wrap="none" lIns="0" tIns="0" rIns="0" rtlCol="0">
            <a:spAutoFit/>
          </a:bodyPr>
          <a:lstStyle/>
          <a:p>
            <a:pPr>
              <a:lnSpc>
                <a:spcPts val="1600"/>
              </a:lnSpc>
              <a:tabLst/>
            </a:pPr>
            <a:r>
              <a:rPr lang="en-US" altLang="zh-CN" sz="1424" dirty="0">
                <a:solidFill>
                  <a:srgbClr val="000000"/>
                </a:solidFill>
                <a:latin typeface="Wingdings" pitchFamily="18" charset="0"/>
                <a:cs typeface="Wingdings" pitchFamily="18" charset="0"/>
              </a:rPr>
              <a:t>l</a:t>
            </a:r>
            <a:r>
              <a:rPr lang="en-US" altLang="zh-CN" sz="1424" dirty="0">
                <a:solidFill>
                  <a:srgbClr val="000000"/>
                </a:solidFill>
                <a:latin typeface="Times New Roman" pitchFamily="18" charset="0"/>
                <a:cs typeface="Times New Roman" pitchFamily="18" charset="0"/>
              </a:rPr>
              <a:t> </a:t>
            </a:r>
          </a:p>
        </p:txBody>
      </p:sp>
    </p:spTree>
    <p:extLst>
      <p:ext uri="{BB962C8B-B14F-4D97-AF65-F5344CB8AC3E}">
        <p14:creationId xmlns:p14="http://schemas.microsoft.com/office/powerpoint/2010/main" val="3401030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HQL</a:t>
            </a:r>
            <a:r>
              <a:rPr lang="zh-CN" altLang="en-US" dirty="0"/>
              <a:t>实例（</a:t>
            </a:r>
            <a:r>
              <a:rPr lang="en-US" altLang="zh-CN" dirty="0"/>
              <a:t>1</a:t>
            </a:r>
            <a:r>
              <a:rPr lang="zh-CN" altLang="en-US" dirty="0"/>
              <a:t>）－创建数据表</a:t>
            </a:r>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18</a:t>
            </a:fld>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257229701"/>
              </p:ext>
            </p:extLst>
          </p:nvPr>
        </p:nvGraphicFramePr>
        <p:xfrm>
          <a:off x="3735355" y="1484784"/>
          <a:ext cx="3788973" cy="3067915"/>
        </p:xfrm>
        <a:graphic>
          <a:graphicData uri="http://schemas.openxmlformats.org/drawingml/2006/table">
            <a:tbl>
              <a:tblPr/>
              <a:tblGrid>
                <a:gridCol w="833737">
                  <a:extLst>
                    <a:ext uri="{9D8B030D-6E8A-4147-A177-3AD203B41FA5}">
                      <a16:colId xmlns:a16="http://schemas.microsoft.com/office/drawing/2014/main" val="20000"/>
                    </a:ext>
                  </a:extLst>
                </a:gridCol>
                <a:gridCol w="964975">
                  <a:extLst>
                    <a:ext uri="{9D8B030D-6E8A-4147-A177-3AD203B41FA5}">
                      <a16:colId xmlns:a16="http://schemas.microsoft.com/office/drawing/2014/main" val="20001"/>
                    </a:ext>
                  </a:extLst>
                </a:gridCol>
                <a:gridCol w="588750">
                  <a:extLst>
                    <a:ext uri="{9D8B030D-6E8A-4147-A177-3AD203B41FA5}">
                      <a16:colId xmlns:a16="http://schemas.microsoft.com/office/drawing/2014/main" val="20002"/>
                    </a:ext>
                  </a:extLst>
                </a:gridCol>
                <a:gridCol w="700756">
                  <a:extLst>
                    <a:ext uri="{9D8B030D-6E8A-4147-A177-3AD203B41FA5}">
                      <a16:colId xmlns:a16="http://schemas.microsoft.com/office/drawing/2014/main" val="20003"/>
                    </a:ext>
                  </a:extLst>
                </a:gridCol>
                <a:gridCol w="700755">
                  <a:extLst>
                    <a:ext uri="{9D8B030D-6E8A-4147-A177-3AD203B41FA5}">
                      <a16:colId xmlns:a16="http://schemas.microsoft.com/office/drawing/2014/main" val="20004"/>
                    </a:ext>
                  </a:extLst>
                </a:gridCol>
              </a:tblGrid>
              <a:tr h="339263">
                <a:tc gridSpan="5">
                  <a:txBody>
                    <a:bodyPr/>
                    <a:lstStyle/>
                    <a:p>
                      <a:pPr algn="l"/>
                      <a:r>
                        <a:rPr lang="en-US" altLang="zh-CN" sz="1200" b="1" dirty="0">
                          <a:solidFill>
                            <a:srgbClr val="000000"/>
                          </a:solidFill>
                          <a:latin typeface="Calibri" pitchFamily="18" charset="0"/>
                          <a:cs typeface="Calibri" pitchFamily="18" charset="0"/>
                        </a:rPr>
                        <a:t>log</a:t>
                      </a:r>
                      <a:endParaRPr lang="zh-CN" altLang="en-US" sz="1200" b="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hMerge="1">
                  <a:txBody>
                    <a:bodyPr/>
                    <a:lstStyle/>
                    <a:p>
                      <a:endParaRPr lang="zh-CN" altLang="en-US" dirty="0"/>
                    </a:p>
                  </a:txBody>
                  <a:tcPr>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CFBF9"/>
                    </a:solidFill>
                  </a:tcPr>
                </a:tc>
                <a:tc hMerge="1">
                  <a:txBody>
                    <a:bodyPr/>
                    <a:lstStyle/>
                    <a:p>
                      <a:endParaRPr lang="zh-CN" altLang="en-US" dirty="0"/>
                    </a:p>
                  </a:txBody>
                  <a:tcPr>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CFBF9"/>
                    </a:solidFill>
                  </a:tcPr>
                </a:tc>
                <a:tc hMerge="1">
                  <a:txBody>
                    <a:bodyPr/>
                    <a:lstStyle/>
                    <a:p>
                      <a:endParaRPr lang="zh-CN" altLang="en-US" dirty="0"/>
                    </a:p>
                  </a:txBody>
                  <a:tcPr>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CFBF9"/>
                    </a:solidFill>
                  </a:tcPr>
                </a:tc>
                <a:tc hMerge="1">
                  <a:txBody>
                    <a:bodyPr/>
                    <a:lstStyle/>
                    <a:p>
                      <a:endParaRPr lang="zh-CN" altLang="en-US" dirty="0"/>
                    </a:p>
                  </a:txBody>
                  <a:tcPr>
                    <a:lnL w="0" cap="flat" cmpd="sng" algn="ctr">
                      <a:solidFill>
                        <a:srgbClr val="000000"/>
                      </a:solidFill>
                      <a:prstDash val="solid"/>
                      <a:round/>
                      <a:headEnd type="none" w="med" len="med"/>
                      <a:tailEnd type="none" w="med" len="med"/>
                    </a:lnL>
                    <a:lnR w="1" cmpd="sng">
                      <a:solidFill>
                        <a:srgbClr val="000000"/>
                      </a:solidFill>
                      <a:prstDash val="soli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CFBF9"/>
                    </a:solidFill>
                  </a:tcPr>
                </a:tc>
                <a:extLst>
                  <a:ext uri="{0D108BD9-81ED-4DB2-BD59-A6C34878D82A}">
                    <a16:rowId xmlns:a16="http://schemas.microsoft.com/office/drawing/2014/main" val="10000"/>
                  </a:ext>
                </a:extLst>
              </a:tr>
              <a:tr h="339263">
                <a:tc>
                  <a:txBody>
                    <a:bodyPr/>
                    <a:lstStyle/>
                    <a:p>
                      <a:pPr algn="ctr"/>
                      <a:r>
                        <a:rPr lang="en-US" altLang="zh-CN" sz="1200" b="1" dirty="0">
                          <a:solidFill>
                            <a:srgbClr val="000000"/>
                          </a:solidFill>
                          <a:latin typeface="Calibri" pitchFamily="18" charset="0"/>
                          <a:cs typeface="Calibri" pitchFamily="18" charset="0"/>
                        </a:rPr>
                        <a:t>date</a:t>
                      </a:r>
                      <a:endParaRPr lang="zh-CN" altLang="en-US" sz="1200" b="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a:solidFill>
                            <a:srgbClr val="000000"/>
                          </a:solidFill>
                          <a:latin typeface="Calibri" pitchFamily="18" charset="0"/>
                          <a:cs typeface="Calibri" pitchFamily="18" charset="0"/>
                        </a:rPr>
                        <a:t>URL</a:t>
                      </a:r>
                      <a:endParaRPr lang="zh-CN" altLang="en-US" sz="1200" b="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a:solidFill>
                            <a:srgbClr val="000000"/>
                          </a:solidFill>
                          <a:latin typeface="Calibri" pitchFamily="18" charset="0"/>
                          <a:cs typeface="Calibri" pitchFamily="18" charset="0"/>
                        </a:rPr>
                        <a:t>userID</a:t>
                      </a:r>
                      <a:endParaRPr lang="zh-CN" altLang="en-US" sz="1200" b="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a:solidFill>
                            <a:srgbClr val="000000"/>
                          </a:solidFill>
                          <a:latin typeface="Calibri" pitchFamily="18" charset="0"/>
                          <a:cs typeface="Calibri" pitchFamily="18" charset="0"/>
                        </a:rPr>
                        <a:t>category</a:t>
                      </a:r>
                      <a:endParaRPr lang="zh-CN" altLang="en-US" sz="1200" b="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a:solidFill>
                            <a:srgbClr val="000000"/>
                          </a:solidFill>
                          <a:latin typeface="Calibri" pitchFamily="18" charset="0"/>
                          <a:cs typeface="Calibri" pitchFamily="18" charset="0"/>
                        </a:rPr>
                        <a:t>traﬃc</a:t>
                      </a:r>
                      <a:endParaRPr lang="zh-CN" altLang="en-US" sz="1200" b="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extLst>
                  <a:ext uri="{0D108BD9-81ED-4DB2-BD59-A6C34878D82A}">
                    <a16:rowId xmlns:a16="http://schemas.microsoft.com/office/drawing/2014/main" val="10001"/>
                  </a:ext>
                </a:extLst>
              </a:tr>
              <a:tr h="339263">
                <a:tc>
                  <a:txBody>
                    <a:bodyPr/>
                    <a:lstStyle/>
                    <a:p>
                      <a:pPr algn="ctr"/>
                      <a:r>
                        <a:rPr lang="en-US" altLang="zh-CN" sz="1200" i="1" dirty="0">
                          <a:solidFill>
                            <a:srgbClr val="000000"/>
                          </a:solidFill>
                          <a:latin typeface="Calibri" pitchFamily="18" charset="0"/>
                          <a:cs typeface="Calibri" pitchFamily="18" charset="0"/>
                        </a:rPr>
                        <a:t>STRING</a:t>
                      </a:r>
                      <a:endParaRPr lang="zh-CN" altLang="en-US" sz="1200" i="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i="1" dirty="0">
                          <a:solidFill>
                            <a:srgbClr val="000000"/>
                          </a:solidFill>
                          <a:latin typeface="Calibri" pitchFamily="18" charset="0"/>
                          <a:cs typeface="Calibri" pitchFamily="18" charset="0"/>
                        </a:rPr>
                        <a:t>STRING</a:t>
                      </a:r>
                      <a:endParaRPr lang="zh-CN" altLang="en-US" sz="1200" i="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i="1" dirty="0">
                          <a:solidFill>
                            <a:srgbClr val="000000"/>
                          </a:solidFill>
                          <a:latin typeface="Calibri" pitchFamily="18" charset="0"/>
                          <a:cs typeface="Calibri" pitchFamily="18" charset="0"/>
                        </a:rPr>
                        <a:t>STRING</a:t>
                      </a:r>
                      <a:endParaRPr lang="zh-CN" altLang="en-US" sz="1200" i="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i="1" dirty="0">
                          <a:solidFill>
                            <a:srgbClr val="000000"/>
                          </a:solidFill>
                          <a:latin typeface="Calibri" pitchFamily="18" charset="0"/>
                          <a:cs typeface="Calibri" pitchFamily="18" charset="0"/>
                        </a:rPr>
                        <a:t>STRING</a:t>
                      </a:r>
                      <a:endParaRPr lang="zh-CN" altLang="en-US" sz="1200" i="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i="1" dirty="0">
                          <a:solidFill>
                            <a:srgbClr val="000000"/>
                          </a:solidFill>
                          <a:latin typeface="Calibri" pitchFamily="18" charset="0"/>
                          <a:cs typeface="Calibri" pitchFamily="18" charset="0"/>
                        </a:rPr>
                        <a:t>INT</a:t>
                      </a:r>
                      <a:endParaRPr lang="zh-CN" altLang="en-US" sz="1200" i="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extLst>
                  <a:ext uri="{0D108BD9-81ED-4DB2-BD59-A6C34878D82A}">
                    <a16:rowId xmlns:a16="http://schemas.microsoft.com/office/drawing/2014/main" val="10002"/>
                  </a:ext>
                </a:extLst>
              </a:tr>
              <a:tr h="339263">
                <a:tc>
                  <a:txBody>
                    <a:bodyPr/>
                    <a:lstStyle/>
                    <a:p>
                      <a:pPr algn="ctr"/>
                      <a:r>
                        <a:rPr lang="en-US" altLang="zh-CN" sz="1200" dirty="0">
                          <a:solidFill>
                            <a:srgbClr val="000000"/>
                          </a:solidFill>
                          <a:latin typeface="Calibri" pitchFamily="18" charset="0"/>
                          <a:cs typeface="Calibri" pitchFamily="18" charset="0"/>
                        </a:rPr>
                        <a:t>20130601</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3g.qq.com</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1111</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portal</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10</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39263">
                <a:tc>
                  <a:txBody>
                    <a:bodyPr/>
                    <a:lstStyle/>
                    <a:p>
                      <a:pPr algn="ctr"/>
                      <a:r>
                        <a:rPr lang="en-US" altLang="zh-CN" sz="1200" dirty="0">
                          <a:solidFill>
                            <a:srgbClr val="000000"/>
                          </a:solidFill>
                          <a:latin typeface="Calibri" pitchFamily="18" charset="0"/>
                          <a:cs typeface="Calibri" pitchFamily="18" charset="0"/>
                        </a:rPr>
                        <a:t>20130602</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cnn.com</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2222</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social</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20</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39263">
                <a:tc>
                  <a:txBody>
                    <a:bodyPr/>
                    <a:lstStyle/>
                    <a:p>
                      <a:pPr algn="ctr"/>
                      <a:r>
                        <a:rPr lang="en-US" altLang="zh-CN" sz="1200" dirty="0">
                          <a:solidFill>
                            <a:srgbClr val="000000"/>
                          </a:solidFill>
                          <a:latin typeface="Calibri" pitchFamily="18" charset="0"/>
                          <a:cs typeface="Calibri" pitchFamily="18" charset="0"/>
                        </a:rPr>
                        <a:t>20130602</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baidu.com</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3333</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search</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15</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39263">
                <a:tc>
                  <a:txBody>
                    <a:bodyPr/>
                    <a:lstStyle/>
                    <a:p>
                      <a:pPr algn="ctr"/>
                      <a:r>
                        <a:rPr lang="en-US" altLang="zh-CN" sz="1200" dirty="0">
                          <a:solidFill>
                            <a:srgbClr val="000000"/>
                          </a:solidFill>
                          <a:latin typeface="Calibri" pitchFamily="18" charset="0"/>
                          <a:cs typeface="Calibri" pitchFamily="18" charset="0"/>
                        </a:rPr>
                        <a:t>20130603</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news.qq.com</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1111</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news</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100</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39263">
                <a:tc>
                  <a:txBody>
                    <a:bodyPr/>
                    <a:lstStyle/>
                    <a:p>
                      <a:pPr algn="ctr"/>
                      <a:r>
                        <a:rPr lang="en-US" altLang="zh-CN" sz="1200" dirty="0">
                          <a:solidFill>
                            <a:srgbClr val="000000"/>
                          </a:solidFill>
                          <a:latin typeface="Calibri" pitchFamily="18" charset="0"/>
                          <a:cs typeface="Calibri" pitchFamily="18" charset="0"/>
                        </a:rPr>
                        <a:t>20130603</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baidu.com</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3333</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search</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15</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graphicFrame>
        <p:nvGraphicFramePr>
          <p:cNvPr id="6" name="表格 4"/>
          <p:cNvGraphicFramePr>
            <a:graphicFrameLocks noGrp="1"/>
          </p:cNvGraphicFramePr>
          <p:nvPr>
            <p:extLst>
              <p:ext uri="{D42A27DB-BD31-4B8C-83A1-F6EECF244321}">
                <p14:modId xmlns:p14="http://schemas.microsoft.com/office/powerpoint/2010/main" val="715424549"/>
              </p:ext>
            </p:extLst>
          </p:nvPr>
        </p:nvGraphicFramePr>
        <p:xfrm>
          <a:off x="827584" y="1484784"/>
          <a:ext cx="2171193" cy="2133905"/>
        </p:xfrm>
        <a:graphic>
          <a:graphicData uri="http://schemas.openxmlformats.org/drawingml/2006/table">
            <a:tbl>
              <a:tblPr/>
              <a:tblGrid>
                <a:gridCol w="605914">
                  <a:extLst>
                    <a:ext uri="{9D8B030D-6E8A-4147-A177-3AD203B41FA5}">
                      <a16:colId xmlns:a16="http://schemas.microsoft.com/office/drawing/2014/main" val="20000"/>
                    </a:ext>
                  </a:extLst>
                </a:gridCol>
                <a:gridCol w="504929">
                  <a:extLst>
                    <a:ext uri="{9D8B030D-6E8A-4147-A177-3AD203B41FA5}">
                      <a16:colId xmlns:a16="http://schemas.microsoft.com/office/drawing/2014/main" val="20001"/>
                    </a:ext>
                  </a:extLst>
                </a:gridCol>
                <a:gridCol w="1060350">
                  <a:extLst>
                    <a:ext uri="{9D8B030D-6E8A-4147-A177-3AD203B41FA5}">
                      <a16:colId xmlns:a16="http://schemas.microsoft.com/office/drawing/2014/main" val="20002"/>
                    </a:ext>
                  </a:extLst>
                </a:gridCol>
              </a:tblGrid>
              <a:tr h="293509">
                <a:tc gridSpan="3">
                  <a:txBody>
                    <a:bodyPr/>
                    <a:lstStyle/>
                    <a:p>
                      <a:pPr algn="l"/>
                      <a:r>
                        <a:rPr lang="en-US" altLang="zh-CN" sz="1200" b="1" dirty="0">
                          <a:solidFill>
                            <a:srgbClr val="000000"/>
                          </a:solidFill>
                          <a:latin typeface="Calibri" pitchFamily="18" charset="0"/>
                          <a:cs typeface="Calibri" pitchFamily="18" charset="0"/>
                        </a:rPr>
                        <a:t>user</a:t>
                      </a:r>
                      <a:endParaRPr lang="zh-CN" altLang="en-US" sz="1200" b="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hMerge="1">
                  <a:txBody>
                    <a:bodyPr/>
                    <a:lstStyle/>
                    <a:p>
                      <a:endParaRPr lang="zh-CN" altLang="en-US" dirty="0"/>
                    </a:p>
                  </a:txBody>
                  <a:tcPr>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CFBF9"/>
                    </a:solidFill>
                  </a:tcPr>
                </a:tc>
                <a:tc hMerge="1">
                  <a:txBody>
                    <a:bodyPr/>
                    <a:lstStyle/>
                    <a:p>
                      <a:endParaRPr lang="zh-CN" altLang="en-US" dirty="0"/>
                    </a:p>
                  </a:txBody>
                  <a:tcPr>
                    <a:lnL w="0" cap="flat" cmpd="sng" algn="ctr">
                      <a:solidFill>
                        <a:srgbClr val="000000"/>
                      </a:solidFill>
                      <a:prstDash val="solid"/>
                      <a:round/>
                      <a:headEnd type="none" w="med" len="med"/>
                      <a:tailEnd type="none" w="med" len="med"/>
                    </a:lnL>
                    <a:lnR w="1" cmpd="sng">
                      <a:solidFill>
                        <a:srgbClr val="000000"/>
                      </a:solidFill>
                      <a:prstDash val="soli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CFBF9"/>
                    </a:solidFill>
                  </a:tcPr>
                </a:tc>
                <a:extLst>
                  <a:ext uri="{0D108BD9-81ED-4DB2-BD59-A6C34878D82A}">
                    <a16:rowId xmlns:a16="http://schemas.microsoft.com/office/drawing/2014/main" val="10000"/>
                  </a:ext>
                </a:extLst>
              </a:tr>
              <a:tr h="345799">
                <a:tc>
                  <a:txBody>
                    <a:bodyPr/>
                    <a:lstStyle/>
                    <a:p>
                      <a:pPr algn="ctr"/>
                      <a:r>
                        <a:rPr lang="en-US" altLang="zh-CN" sz="1200" b="1" dirty="0">
                          <a:solidFill>
                            <a:srgbClr val="000000"/>
                          </a:solidFill>
                          <a:latin typeface="Calibri" pitchFamily="18" charset="0"/>
                          <a:cs typeface="Calibri" pitchFamily="18" charset="0"/>
                        </a:rPr>
                        <a:t>userID</a:t>
                      </a:r>
                      <a:endParaRPr lang="zh-CN" altLang="en-US" sz="1200" b="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a:solidFill>
                            <a:srgbClr val="000000"/>
                          </a:solidFill>
                          <a:latin typeface="Calibri" pitchFamily="18" charset="0"/>
                          <a:cs typeface="Calibri" pitchFamily="18" charset="0"/>
                        </a:rPr>
                        <a:t>age</a:t>
                      </a:r>
                      <a:endParaRPr lang="zh-CN" altLang="en-US" sz="1200" b="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a:solidFill>
                            <a:srgbClr val="000000"/>
                          </a:solidFill>
                          <a:latin typeface="Calibri" pitchFamily="18" charset="0"/>
                          <a:cs typeface="Calibri" pitchFamily="18" charset="0"/>
                        </a:rPr>
                        <a:t>gender</a:t>
                      </a:r>
                      <a:endParaRPr lang="zh-CN" altLang="en-US" sz="1200" b="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extLst>
                  <a:ext uri="{0D108BD9-81ED-4DB2-BD59-A6C34878D82A}">
                    <a16:rowId xmlns:a16="http://schemas.microsoft.com/office/drawing/2014/main" val="10001"/>
                  </a:ext>
                </a:extLst>
              </a:tr>
              <a:tr h="345799">
                <a:tc>
                  <a:txBody>
                    <a:bodyPr/>
                    <a:lstStyle/>
                    <a:p>
                      <a:pPr algn="ctr"/>
                      <a:r>
                        <a:rPr lang="en-US" altLang="zh-CN" sz="1200" i="1" dirty="0">
                          <a:solidFill>
                            <a:srgbClr val="000000"/>
                          </a:solidFill>
                          <a:latin typeface="Calibri" pitchFamily="18" charset="0"/>
                          <a:cs typeface="Calibri" pitchFamily="18" charset="0"/>
                        </a:rPr>
                        <a:t>STRING</a:t>
                      </a:r>
                      <a:endParaRPr lang="zh-CN" altLang="en-US" sz="1200" i="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i="1" dirty="0">
                          <a:solidFill>
                            <a:srgbClr val="000000"/>
                          </a:solidFill>
                          <a:latin typeface="Calibri" pitchFamily="18" charset="0"/>
                          <a:cs typeface="Calibri" pitchFamily="18" charset="0"/>
                        </a:rPr>
                        <a:t>INT</a:t>
                      </a:r>
                      <a:endParaRPr lang="zh-CN" altLang="en-US" sz="1200" i="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i="1" dirty="0">
                          <a:solidFill>
                            <a:srgbClr val="000000"/>
                          </a:solidFill>
                          <a:latin typeface="Calibri" pitchFamily="18" charset="0"/>
                          <a:cs typeface="Calibri" pitchFamily="18" charset="0"/>
                        </a:rPr>
                        <a:t>STRING</a:t>
                      </a:r>
                      <a:endParaRPr lang="zh-CN" altLang="en-US" sz="1200" i="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extLst>
                  <a:ext uri="{0D108BD9-81ED-4DB2-BD59-A6C34878D82A}">
                    <a16:rowId xmlns:a16="http://schemas.microsoft.com/office/drawing/2014/main" val="10002"/>
                  </a:ext>
                </a:extLst>
              </a:tr>
              <a:tr h="345799">
                <a:tc>
                  <a:txBody>
                    <a:bodyPr/>
                    <a:lstStyle/>
                    <a:p>
                      <a:pPr algn="ctr"/>
                      <a:r>
                        <a:rPr lang="en-US" altLang="zh-CN" sz="1200" dirty="0">
                          <a:solidFill>
                            <a:srgbClr val="000000"/>
                          </a:solidFill>
                          <a:latin typeface="Calibri" pitchFamily="18" charset="0"/>
                          <a:cs typeface="Calibri" pitchFamily="18" charset="0"/>
                        </a:rPr>
                        <a:t>1111</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25</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male</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45799">
                <a:tc>
                  <a:txBody>
                    <a:bodyPr/>
                    <a:lstStyle/>
                    <a:p>
                      <a:pPr algn="ctr"/>
                      <a:r>
                        <a:rPr lang="en-US" altLang="zh-CN" sz="1200" dirty="0">
                          <a:solidFill>
                            <a:srgbClr val="000000"/>
                          </a:solidFill>
                          <a:latin typeface="Calibri" pitchFamily="18" charset="0"/>
                          <a:cs typeface="Calibri" pitchFamily="18" charset="0"/>
                        </a:rPr>
                        <a:t>2222</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30</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male</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45799">
                <a:tc>
                  <a:txBody>
                    <a:bodyPr/>
                    <a:lstStyle/>
                    <a:p>
                      <a:pPr algn="ctr"/>
                      <a:r>
                        <a:rPr lang="en-US" altLang="zh-CN" sz="1200" dirty="0">
                          <a:solidFill>
                            <a:srgbClr val="000000"/>
                          </a:solidFill>
                          <a:latin typeface="Calibri" pitchFamily="18" charset="0"/>
                          <a:cs typeface="Calibri" pitchFamily="18" charset="0"/>
                        </a:rPr>
                        <a:t>3333</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30</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female</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7" name="TextBox 1"/>
          <p:cNvSpPr txBox="1"/>
          <p:nvPr/>
        </p:nvSpPr>
        <p:spPr>
          <a:xfrm>
            <a:off x="548823" y="1150517"/>
            <a:ext cx="1804789" cy="268792"/>
          </a:xfrm>
          <a:prstGeom prst="rect">
            <a:avLst/>
          </a:prstGeom>
          <a:noFill/>
        </p:spPr>
        <p:txBody>
          <a:bodyPr wrap="none" lIns="0" tIns="0" rIns="0" rtlCol="0">
            <a:spAutoFit/>
          </a:bodyPr>
          <a:lstStyle/>
          <a:p>
            <a:pPr>
              <a:lnSpc>
                <a:spcPts val="1700"/>
              </a:lnSpc>
              <a:tabLst/>
            </a:pPr>
            <a:r>
              <a:rPr lang="en-US" altLang="zh-CN" dirty="0">
                <a:solidFill>
                  <a:srgbClr val="000000"/>
                </a:solidFill>
                <a:latin typeface="Wingdings" pitchFamily="18" charset="0"/>
                <a:cs typeface="Wingdings" pitchFamily="18" charset="0"/>
              </a:rPr>
              <a:t>l</a:t>
            </a:r>
            <a:r>
              <a:rPr lang="en-US" altLang="zh-CN" dirty="0">
                <a:solidFill>
                  <a:srgbClr val="000000"/>
                </a:solidFill>
                <a:latin typeface="Times New Roman" pitchFamily="18" charset="0"/>
                <a:cs typeface="Times New Roman" pitchFamily="18" charset="0"/>
              </a:rPr>
              <a:t> </a:t>
            </a:r>
            <a:r>
              <a:rPr lang="en-US" altLang="zh-CN" dirty="0">
                <a:latin typeface="Times New Roman" pitchFamily="18" charset="0"/>
                <a:cs typeface="Times New Roman" pitchFamily="18" charset="0"/>
              </a:rPr>
              <a:t>   </a:t>
            </a:r>
            <a:r>
              <a:rPr lang="en-US" altLang="zh-CN" dirty="0">
                <a:solidFill>
                  <a:srgbClr val="000000"/>
                </a:solidFill>
                <a:latin typeface="Calibri" pitchFamily="18" charset="0"/>
                <a:cs typeface="Calibri" pitchFamily="18" charset="0"/>
              </a:rPr>
              <a:t>user.txt → user</a:t>
            </a:r>
          </a:p>
        </p:txBody>
      </p:sp>
      <p:sp>
        <p:nvSpPr>
          <p:cNvPr id="8" name="TextBox 1"/>
          <p:cNvSpPr txBox="1"/>
          <p:nvPr/>
        </p:nvSpPr>
        <p:spPr>
          <a:xfrm>
            <a:off x="3304723" y="1163217"/>
            <a:ext cx="1581138" cy="268792"/>
          </a:xfrm>
          <a:prstGeom prst="rect">
            <a:avLst/>
          </a:prstGeom>
          <a:noFill/>
        </p:spPr>
        <p:txBody>
          <a:bodyPr wrap="none" lIns="0" tIns="0" rIns="0" rtlCol="0">
            <a:spAutoFit/>
          </a:bodyPr>
          <a:lstStyle/>
          <a:p>
            <a:pPr>
              <a:lnSpc>
                <a:spcPts val="1700"/>
              </a:lnSpc>
              <a:tabLst/>
            </a:pPr>
            <a:r>
              <a:rPr lang="en-US" altLang="zh-CN" dirty="0">
                <a:solidFill>
                  <a:srgbClr val="000000"/>
                </a:solidFill>
                <a:latin typeface="Wingdings" pitchFamily="18" charset="0"/>
                <a:cs typeface="Wingdings" pitchFamily="18" charset="0"/>
              </a:rPr>
              <a:t>l</a:t>
            </a:r>
            <a:r>
              <a:rPr lang="en-US" altLang="zh-CN" dirty="0">
                <a:solidFill>
                  <a:srgbClr val="000000"/>
                </a:solidFill>
                <a:latin typeface="Times New Roman" pitchFamily="18" charset="0"/>
                <a:cs typeface="Times New Roman" pitchFamily="18" charset="0"/>
              </a:rPr>
              <a:t> </a:t>
            </a:r>
            <a:r>
              <a:rPr lang="en-US" altLang="zh-CN" dirty="0">
                <a:latin typeface="Times New Roman" pitchFamily="18" charset="0"/>
                <a:cs typeface="Times New Roman" pitchFamily="18" charset="0"/>
              </a:rPr>
              <a:t>   </a:t>
            </a:r>
            <a:r>
              <a:rPr lang="en-US" altLang="zh-CN" dirty="0">
                <a:solidFill>
                  <a:srgbClr val="000000"/>
                </a:solidFill>
                <a:latin typeface="Calibri" pitchFamily="18" charset="0"/>
                <a:cs typeface="Calibri" pitchFamily="18" charset="0"/>
              </a:rPr>
              <a:t>log.txt → log</a:t>
            </a:r>
          </a:p>
        </p:txBody>
      </p:sp>
    </p:spTree>
    <p:extLst>
      <p:ext uri="{BB962C8B-B14F-4D97-AF65-F5344CB8AC3E}">
        <p14:creationId xmlns:p14="http://schemas.microsoft.com/office/powerpoint/2010/main" val="3192942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HQL</a:t>
            </a:r>
            <a:r>
              <a:rPr lang="zh-CN" altLang="en-US" dirty="0"/>
              <a:t>实例（</a:t>
            </a:r>
            <a:r>
              <a:rPr lang="en-US" altLang="zh-CN" dirty="0"/>
              <a:t>1</a:t>
            </a:r>
            <a:r>
              <a:rPr lang="zh-CN" altLang="en-US" dirty="0"/>
              <a:t>）－创建数据表</a:t>
            </a:r>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19</a:t>
            </a:fld>
            <a:endParaRPr lang="zh-CN" altLang="en-US" dirty="0"/>
          </a:p>
        </p:txBody>
      </p:sp>
      <p:sp>
        <p:nvSpPr>
          <p:cNvPr id="5" name="TextBox 1"/>
          <p:cNvSpPr txBox="1"/>
          <p:nvPr/>
        </p:nvSpPr>
        <p:spPr>
          <a:xfrm>
            <a:off x="531292" y="1247467"/>
            <a:ext cx="219612" cy="251351"/>
          </a:xfrm>
          <a:prstGeom prst="rect">
            <a:avLst/>
          </a:prstGeom>
          <a:noFill/>
        </p:spPr>
        <p:txBody>
          <a:bodyPr wrap="none" lIns="0" tIns="0" rIns="0" rtlCol="0">
            <a:spAutoFit/>
          </a:bodyPr>
          <a:lstStyle/>
          <a:p>
            <a:pPr>
              <a:lnSpc>
                <a:spcPts val="1600"/>
              </a:lnSpc>
              <a:tabLst/>
            </a:pPr>
            <a:r>
              <a:rPr lang="en-US" altLang="zh-CN" dirty="0">
                <a:solidFill>
                  <a:srgbClr val="000000"/>
                </a:solidFill>
                <a:latin typeface="Wingdings" pitchFamily="18" charset="0"/>
                <a:cs typeface="Wingdings" pitchFamily="18" charset="0"/>
              </a:rPr>
              <a:t>l</a:t>
            </a:r>
            <a:r>
              <a:rPr lang="en-US" altLang="zh-CN" dirty="0">
                <a:solidFill>
                  <a:srgbClr val="000000"/>
                </a:solidFill>
                <a:latin typeface="Times New Roman" pitchFamily="18" charset="0"/>
                <a:cs typeface="Times New Roman" pitchFamily="18" charset="0"/>
              </a:rPr>
              <a:t> </a:t>
            </a:r>
          </a:p>
        </p:txBody>
      </p:sp>
      <p:sp>
        <p:nvSpPr>
          <p:cNvPr id="6" name="TextBox 1"/>
          <p:cNvSpPr txBox="1"/>
          <p:nvPr/>
        </p:nvSpPr>
        <p:spPr>
          <a:xfrm>
            <a:off x="899592" y="1247467"/>
            <a:ext cx="7826181" cy="1072088"/>
          </a:xfrm>
          <a:prstGeom prst="rect">
            <a:avLst/>
          </a:prstGeom>
          <a:noFill/>
        </p:spPr>
        <p:txBody>
          <a:bodyPr wrap="none" lIns="0" tIns="0" rIns="0" rtlCol="0">
            <a:spAutoFit/>
          </a:bodyPr>
          <a:lstStyle/>
          <a:p>
            <a:pPr>
              <a:lnSpc>
                <a:spcPts val="1800"/>
              </a:lnSpc>
              <a:tabLst>
                <a:tab pos="63500" algn="l"/>
              </a:tabLst>
            </a:pPr>
            <a:r>
              <a:rPr lang="en-US" altLang="zh-CN" dirty="0">
                <a:solidFill>
                  <a:srgbClr val="000000"/>
                </a:solidFill>
                <a:latin typeface="微软雅黑" pitchFamily="18" charset="0"/>
                <a:cs typeface="微软雅黑" pitchFamily="18" charset="0"/>
              </a:rPr>
              <a:t>Hive中的两种数据表：内部数据表、外部数据表</a:t>
            </a:r>
          </a:p>
          <a:p>
            <a:pPr>
              <a:lnSpc>
                <a:spcPts val="2000"/>
              </a:lnSpc>
              <a:tabLst>
                <a:tab pos="63500" algn="l"/>
              </a:tabLst>
            </a:pPr>
            <a:r>
              <a:rPr lang="en-US" altLang="zh-CN" sz="2400" dirty="0"/>
              <a:t>	</a:t>
            </a:r>
            <a:r>
              <a:rPr lang="en-US" altLang="zh-CN" sz="1600" dirty="0">
                <a:solidFill>
                  <a:srgbClr val="000000"/>
                </a:solidFill>
                <a:latin typeface="Times New Roman" pitchFamily="18" charset="0"/>
                <a:cs typeface="Times New Roman" pitchFamily="18" charset="0"/>
              </a:rPr>
              <a:t>– </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内部数据表：Hive将把数据文件移动到它管理的数据仓库目录下</a:t>
            </a:r>
          </a:p>
          <a:p>
            <a:pPr>
              <a:lnSpc>
                <a:spcPts val="2100"/>
              </a:lnSpc>
              <a:tabLst>
                <a:tab pos="63500" algn="l"/>
              </a:tabLst>
            </a:pPr>
            <a:r>
              <a:rPr lang="en-US" altLang="zh-CN" sz="2400" dirty="0"/>
              <a:t>	</a:t>
            </a:r>
            <a:r>
              <a:rPr lang="en-US" altLang="zh-CN" sz="1600" dirty="0">
                <a:solidFill>
                  <a:srgbClr val="000000"/>
                </a:solidFill>
                <a:latin typeface="Times New Roman" pitchFamily="18" charset="0"/>
                <a:cs typeface="Times New Roman" pitchFamily="18" charset="0"/>
              </a:rPr>
              <a:t>– </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外部数据表：Hive只创建并管理外部数据表的元数据，数据文件则仍使用原始文件</a:t>
            </a:r>
          </a:p>
          <a:p>
            <a:pPr>
              <a:lnSpc>
                <a:spcPts val="2100"/>
              </a:lnSpc>
              <a:tabLst>
                <a:tab pos="63500" algn="l"/>
              </a:tabLst>
            </a:pPr>
            <a:r>
              <a:rPr lang="en-US" altLang="zh-CN" sz="2400" dirty="0"/>
              <a:t>	</a:t>
            </a:r>
            <a:r>
              <a:rPr lang="en-US" altLang="zh-CN" sz="1600" dirty="0">
                <a:solidFill>
                  <a:srgbClr val="000000"/>
                </a:solidFill>
                <a:latin typeface="Times New Roman" pitchFamily="18" charset="0"/>
                <a:cs typeface="Times New Roman" pitchFamily="18" charset="0"/>
              </a:rPr>
              <a:t>– </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区别</a:t>
            </a:r>
          </a:p>
        </p:txBody>
      </p:sp>
      <p:sp>
        <p:nvSpPr>
          <p:cNvPr id="7" name="TextBox 1"/>
          <p:cNvSpPr txBox="1"/>
          <p:nvPr/>
        </p:nvSpPr>
        <p:spPr>
          <a:xfrm>
            <a:off x="1242492" y="2339667"/>
            <a:ext cx="176330" cy="430887"/>
          </a:xfrm>
          <a:prstGeom prst="rect">
            <a:avLst/>
          </a:prstGeom>
          <a:noFill/>
        </p:spPr>
        <p:txBody>
          <a:bodyPr wrap="none" lIns="0" tIns="0" rIns="0" rtlCol="0">
            <a:spAutoFit/>
          </a:bodyPr>
          <a:lstStyle/>
          <a:p>
            <a:pPr>
              <a:lnSpc>
                <a:spcPts val="1200"/>
              </a:lnSpc>
              <a:tabLst/>
            </a:pPr>
            <a:r>
              <a:rPr lang="en-US" altLang="zh-CN" sz="1400" dirty="0">
                <a:solidFill>
                  <a:srgbClr val="000000"/>
                </a:solidFill>
                <a:latin typeface="Wingdings" pitchFamily="18" charset="0"/>
                <a:cs typeface="Wingdings" pitchFamily="18" charset="0"/>
              </a:rPr>
              <a:t>ü</a:t>
            </a:r>
            <a:r>
              <a:rPr lang="en-US" altLang="zh-CN" sz="1400" dirty="0">
                <a:solidFill>
                  <a:srgbClr val="000000"/>
                </a:solidFill>
                <a:latin typeface="Times New Roman" pitchFamily="18" charset="0"/>
                <a:cs typeface="Times New Roman" pitchFamily="18" charset="0"/>
              </a:rPr>
              <a:t> </a:t>
            </a:r>
          </a:p>
          <a:p>
            <a:pPr>
              <a:lnSpc>
                <a:spcPts val="1800"/>
              </a:lnSpc>
              <a:tabLst/>
            </a:pPr>
            <a:r>
              <a:rPr lang="en-US" altLang="zh-CN" sz="1400" dirty="0">
                <a:solidFill>
                  <a:srgbClr val="000000"/>
                </a:solidFill>
                <a:latin typeface="Wingdings" pitchFamily="18" charset="0"/>
                <a:cs typeface="Wingdings" pitchFamily="18" charset="0"/>
              </a:rPr>
              <a:t>ü</a:t>
            </a:r>
            <a:r>
              <a:rPr lang="en-US" altLang="zh-CN" sz="1400" dirty="0">
                <a:solidFill>
                  <a:srgbClr val="000000"/>
                </a:solidFill>
                <a:latin typeface="Times New Roman" pitchFamily="18" charset="0"/>
                <a:cs typeface="Times New Roman" pitchFamily="18" charset="0"/>
              </a:rPr>
              <a:t> </a:t>
            </a:r>
          </a:p>
        </p:txBody>
      </p:sp>
      <p:sp>
        <p:nvSpPr>
          <p:cNvPr id="8" name="TextBox 1"/>
          <p:cNvSpPr txBox="1"/>
          <p:nvPr/>
        </p:nvSpPr>
        <p:spPr>
          <a:xfrm>
            <a:off x="1598092" y="2326967"/>
            <a:ext cx="3949799" cy="456535"/>
          </a:xfrm>
          <a:prstGeom prst="rect">
            <a:avLst/>
          </a:prstGeom>
          <a:noFill/>
        </p:spPr>
        <p:txBody>
          <a:bodyPr wrap="none" lIns="0" tIns="0" rIns="0" rtlCol="0">
            <a:spAutoFit/>
          </a:bodyPr>
          <a:lstStyle/>
          <a:p>
            <a:pPr>
              <a:lnSpc>
                <a:spcPts val="1400"/>
              </a:lnSpc>
              <a:tabLst/>
            </a:pPr>
            <a:r>
              <a:rPr lang="en-US" altLang="zh-CN" sz="1400" dirty="0">
                <a:solidFill>
                  <a:srgbClr val="000000"/>
                </a:solidFill>
                <a:latin typeface="微软雅黑" pitchFamily="18" charset="0"/>
                <a:cs typeface="微软雅黑" pitchFamily="18" charset="0"/>
              </a:rPr>
              <a:t>创建外部表时需要指定外部数据源文件所在的位置</a:t>
            </a:r>
          </a:p>
          <a:p>
            <a:pPr>
              <a:lnSpc>
                <a:spcPts val="1800"/>
              </a:lnSpc>
              <a:tabLst/>
            </a:pPr>
            <a:r>
              <a:rPr lang="en-US" altLang="zh-CN" sz="1400" dirty="0">
                <a:solidFill>
                  <a:srgbClr val="000000"/>
                </a:solidFill>
                <a:latin typeface="微软雅黑" pitchFamily="18" charset="0"/>
                <a:cs typeface="微软雅黑" pitchFamily="18" charset="0"/>
              </a:rPr>
              <a:t>加载数据（LOAD）和删除表（DROP）两类操作</a:t>
            </a:r>
          </a:p>
        </p:txBody>
      </p:sp>
      <p:sp>
        <p:nvSpPr>
          <p:cNvPr id="9" name="TextBox 1"/>
          <p:cNvSpPr txBox="1"/>
          <p:nvPr/>
        </p:nvSpPr>
        <p:spPr>
          <a:xfrm>
            <a:off x="531292" y="3165167"/>
            <a:ext cx="219612" cy="1097736"/>
          </a:xfrm>
          <a:prstGeom prst="rect">
            <a:avLst/>
          </a:prstGeom>
          <a:noFill/>
        </p:spPr>
        <p:txBody>
          <a:bodyPr wrap="none" lIns="0" tIns="0" rIns="0" rtlCol="0">
            <a:spAutoFit/>
          </a:bodyPr>
          <a:lstStyle/>
          <a:p>
            <a:pPr>
              <a:lnSpc>
                <a:spcPts val="1600"/>
              </a:lnSpc>
              <a:tabLst/>
            </a:pPr>
            <a:r>
              <a:rPr lang="en-US" altLang="zh-CN" dirty="0">
                <a:solidFill>
                  <a:srgbClr val="000000"/>
                </a:solidFill>
                <a:latin typeface="Wingdings" pitchFamily="18" charset="0"/>
                <a:cs typeface="Wingdings" pitchFamily="18" charset="0"/>
              </a:rPr>
              <a:t>l</a:t>
            </a:r>
            <a:r>
              <a:rPr lang="en-US" altLang="zh-CN" dirty="0">
                <a:solidFill>
                  <a:srgbClr val="000000"/>
                </a:solidFill>
                <a:latin typeface="Times New Roman" pitchFamily="18" charset="0"/>
                <a:cs typeface="Times New Roman" pitchFamily="18" charset="0"/>
              </a:rPr>
              <a:t> </a:t>
            </a:r>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600"/>
              </a:lnSpc>
              <a:tabLst/>
            </a:pPr>
            <a:r>
              <a:rPr lang="en-US" altLang="zh-CN" dirty="0">
                <a:solidFill>
                  <a:srgbClr val="000000"/>
                </a:solidFill>
                <a:latin typeface="Wingdings" pitchFamily="18" charset="0"/>
                <a:cs typeface="Wingdings" pitchFamily="18" charset="0"/>
              </a:rPr>
              <a:t>l</a:t>
            </a:r>
            <a:r>
              <a:rPr lang="en-US" altLang="zh-CN" dirty="0">
                <a:solidFill>
                  <a:srgbClr val="000000"/>
                </a:solidFill>
                <a:latin typeface="Times New Roman" pitchFamily="18" charset="0"/>
                <a:cs typeface="Times New Roman" pitchFamily="18" charset="0"/>
              </a:rPr>
              <a:t> </a:t>
            </a:r>
          </a:p>
        </p:txBody>
      </p:sp>
      <p:sp>
        <p:nvSpPr>
          <p:cNvPr id="10" name="TextBox 1"/>
          <p:cNvSpPr txBox="1"/>
          <p:nvPr/>
        </p:nvSpPr>
        <p:spPr>
          <a:xfrm>
            <a:off x="810692" y="3152467"/>
            <a:ext cx="7469417" cy="1661993"/>
          </a:xfrm>
          <a:prstGeom prst="rect">
            <a:avLst/>
          </a:prstGeom>
          <a:noFill/>
        </p:spPr>
        <p:txBody>
          <a:bodyPr wrap="none" lIns="0" tIns="0" rIns="0" rtlCol="0">
            <a:spAutoFit/>
          </a:bodyPr>
          <a:lstStyle/>
          <a:p>
            <a:pPr>
              <a:lnSpc>
                <a:spcPts val="1800"/>
              </a:lnSpc>
              <a:tabLst>
                <a:tab pos="88900" algn="l"/>
                <a:tab pos="152400" algn="l"/>
              </a:tabLst>
            </a:pPr>
            <a:r>
              <a:rPr lang="en-US" altLang="zh-CN" sz="2400" dirty="0"/>
              <a:t>	</a:t>
            </a:r>
            <a:r>
              <a:rPr lang="en-US" altLang="zh-CN" dirty="0">
                <a:solidFill>
                  <a:srgbClr val="000000"/>
                </a:solidFill>
                <a:latin typeface="微软雅黑" pitchFamily="18" charset="0"/>
                <a:cs typeface="微软雅黑" pitchFamily="18" charset="0"/>
              </a:rPr>
              <a:t>user表</a:t>
            </a:r>
          </a:p>
          <a:p>
            <a:pPr>
              <a:lnSpc>
                <a:spcPts val="2100"/>
              </a:lnSpc>
              <a:tabLst>
                <a:tab pos="88900" algn="l"/>
                <a:tab pos="152400" algn="l"/>
              </a:tabLst>
            </a:pPr>
            <a:r>
              <a:rPr lang="en-US" altLang="zh-CN" sz="1600" dirty="0">
                <a:solidFill>
                  <a:srgbClr val="C00000"/>
                </a:solidFill>
                <a:latin typeface="Arial Narrow" pitchFamily="18" charset="0"/>
                <a:cs typeface="Arial Narrow" pitchFamily="18" charset="0"/>
              </a:rPr>
              <a:t>CREATE</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TABLE</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user</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(userID</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STRING,</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age</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INT,</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gender</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STRING);</a:t>
            </a:r>
          </a:p>
          <a:p>
            <a:pPr>
              <a:lnSpc>
                <a:spcPts val="1000"/>
              </a:lnSpc>
            </a:pPr>
            <a:endParaRPr lang="en-US" altLang="zh-CN" sz="2400" dirty="0"/>
          </a:p>
          <a:p>
            <a:pPr>
              <a:lnSpc>
                <a:spcPts val="1000"/>
              </a:lnSpc>
            </a:pPr>
            <a:endParaRPr lang="en-US" altLang="zh-CN" sz="2400" dirty="0"/>
          </a:p>
          <a:p>
            <a:pPr>
              <a:lnSpc>
                <a:spcPts val="2500"/>
              </a:lnSpc>
              <a:tabLst>
                <a:tab pos="88900" algn="l"/>
                <a:tab pos="152400" algn="l"/>
              </a:tabLst>
            </a:pPr>
            <a:r>
              <a:rPr lang="en-US" altLang="zh-CN" sz="2400" dirty="0"/>
              <a:t>	</a:t>
            </a:r>
            <a:r>
              <a:rPr lang="en-US" altLang="zh-CN" dirty="0">
                <a:solidFill>
                  <a:srgbClr val="000000"/>
                </a:solidFill>
                <a:latin typeface="微软雅黑" pitchFamily="18" charset="0"/>
                <a:cs typeface="微软雅黑" pitchFamily="18" charset="0"/>
              </a:rPr>
              <a:t>log表</a:t>
            </a:r>
          </a:p>
          <a:p>
            <a:pPr>
              <a:lnSpc>
                <a:spcPts val="2100"/>
              </a:lnSpc>
              <a:tabLst>
                <a:tab pos="88900" algn="l"/>
                <a:tab pos="152400" algn="l"/>
              </a:tabLst>
            </a:pPr>
            <a:r>
              <a:rPr lang="en-US" altLang="zh-CN" sz="1600" dirty="0">
                <a:solidFill>
                  <a:srgbClr val="C00000"/>
                </a:solidFill>
                <a:latin typeface="Arial Narrow" pitchFamily="18" charset="0"/>
                <a:cs typeface="Arial Narrow" pitchFamily="18" charset="0"/>
              </a:rPr>
              <a:t>CREATE</a:t>
            </a:r>
            <a:r>
              <a:rPr lang="en-US" altLang="zh-CN" sz="1600" dirty="0">
                <a:latin typeface="Times New Roman" pitchFamily="18" charset="0"/>
                <a:cs typeface="Times New Roman" pitchFamily="18" charset="0"/>
              </a:rPr>
              <a:t> </a:t>
            </a:r>
            <a:r>
              <a:rPr lang="en-US" altLang="zh-CN" sz="1600" b="1" dirty="0">
                <a:solidFill>
                  <a:srgbClr val="C00000"/>
                </a:solidFill>
                <a:latin typeface="Arial Narrow" pitchFamily="18" charset="0"/>
                <a:cs typeface="Arial Narrow" pitchFamily="18" charset="0"/>
              </a:rPr>
              <a:t>EXTERNAL</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TABLE</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log</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(date</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STRING,</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URL STRING,</a:t>
            </a:r>
            <a:r>
              <a:rPr lang="en-US" altLang="zh-CN" sz="1600" dirty="0">
                <a:latin typeface="Times New Roman" pitchFamily="18" charset="0"/>
                <a:cs typeface="Times New Roman" pitchFamily="18" charset="0"/>
              </a:rPr>
              <a:t> </a:t>
            </a:r>
            <a:r>
              <a:rPr lang="en-US" altLang="zh-CN" sz="1600" dirty="0" err="1">
                <a:solidFill>
                  <a:srgbClr val="C00000"/>
                </a:solidFill>
                <a:latin typeface="Arial Narrow" pitchFamily="18" charset="0"/>
                <a:cs typeface="Arial Narrow" pitchFamily="18" charset="0"/>
              </a:rPr>
              <a:t>userID</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STRING,</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category</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STRING,</a:t>
            </a:r>
          </a:p>
          <a:p>
            <a:pPr>
              <a:lnSpc>
                <a:spcPts val="2100"/>
              </a:lnSpc>
              <a:tabLst>
                <a:tab pos="88900" algn="l"/>
                <a:tab pos="152400" algn="l"/>
              </a:tabLst>
            </a:pPr>
            <a:r>
              <a:rPr lang="en-US" altLang="zh-CN" sz="2400" dirty="0"/>
              <a:t>		</a:t>
            </a:r>
            <a:r>
              <a:rPr lang="en-US" altLang="zh-CN" sz="1600" dirty="0">
                <a:solidFill>
                  <a:srgbClr val="C00000"/>
                </a:solidFill>
                <a:latin typeface="Arial Narrow" pitchFamily="18" charset="0"/>
                <a:cs typeface="Arial Narrow" pitchFamily="18" charset="0"/>
              </a:rPr>
              <a:t>traffic</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INT)</a:t>
            </a:r>
            <a:r>
              <a:rPr lang="en-US" altLang="zh-CN" sz="1600" dirty="0">
                <a:latin typeface="Times New Roman" pitchFamily="18" charset="0"/>
                <a:cs typeface="Times New Roman" pitchFamily="18" charset="0"/>
              </a:rPr>
              <a:t> </a:t>
            </a:r>
            <a:r>
              <a:rPr lang="en-US" altLang="zh-CN" sz="1600" b="1" dirty="0">
                <a:solidFill>
                  <a:srgbClr val="C00000"/>
                </a:solidFill>
                <a:latin typeface="Arial Narrow" pitchFamily="18" charset="0"/>
                <a:cs typeface="Arial Narrow" pitchFamily="18" charset="0"/>
              </a:rPr>
              <a:t>LOCATION</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'/data/log.txt;</a:t>
            </a:r>
          </a:p>
        </p:txBody>
      </p:sp>
    </p:spTree>
    <p:extLst>
      <p:ext uri="{BB962C8B-B14F-4D97-AF65-F5344CB8AC3E}">
        <p14:creationId xmlns:p14="http://schemas.microsoft.com/office/powerpoint/2010/main" val="2018114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124744"/>
            <a:ext cx="8229600" cy="4678451"/>
          </a:xfrm>
        </p:spPr>
        <p:txBody>
          <a:bodyPr/>
          <a:lstStyle/>
          <a:p>
            <a:r>
              <a:rPr lang="en-US" altLang="zh-CN" dirty="0">
                <a:solidFill>
                  <a:srgbClr val="FF0000"/>
                </a:solidFill>
              </a:rPr>
              <a:t>6.1 Hive</a:t>
            </a:r>
            <a:r>
              <a:rPr lang="zh-CN" altLang="en-US" dirty="0">
                <a:solidFill>
                  <a:srgbClr val="FF0000"/>
                </a:solidFill>
              </a:rPr>
              <a:t>简介</a:t>
            </a:r>
            <a:endParaRPr lang="en-US" altLang="zh-CN" dirty="0">
              <a:solidFill>
                <a:srgbClr val="FF0000"/>
              </a:solidFill>
            </a:endParaRPr>
          </a:p>
          <a:p>
            <a:r>
              <a:rPr lang="en-US" altLang="zh-CN" dirty="0"/>
              <a:t>6.2 Hive</a:t>
            </a:r>
            <a:r>
              <a:rPr lang="zh-CN" altLang="en-US" dirty="0"/>
              <a:t>架构与组件</a:t>
            </a:r>
            <a:endParaRPr lang="en-US" altLang="zh-CN" dirty="0"/>
          </a:p>
          <a:p>
            <a:r>
              <a:rPr lang="en-US" altLang="zh-CN" dirty="0"/>
              <a:t>6.3 Hive</a:t>
            </a:r>
            <a:r>
              <a:rPr lang="zh-CN" altLang="en-US" dirty="0"/>
              <a:t>数据组织</a:t>
            </a:r>
            <a:endParaRPr lang="en-US" altLang="zh-CN" dirty="0"/>
          </a:p>
          <a:p>
            <a:r>
              <a:rPr lang="en-US" altLang="zh-CN" dirty="0"/>
              <a:t>6.4 HQL</a:t>
            </a:r>
            <a:r>
              <a:rPr lang="zh-CN" altLang="en-US" dirty="0"/>
              <a:t>语言</a:t>
            </a: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2</a:t>
            </a:fld>
            <a:endParaRPr lang="zh-CN" altLang="en-US" dirty="0"/>
          </a:p>
        </p:txBody>
      </p:sp>
    </p:spTree>
    <p:extLst>
      <p:ext uri="{BB962C8B-B14F-4D97-AF65-F5344CB8AC3E}">
        <p14:creationId xmlns:p14="http://schemas.microsoft.com/office/powerpoint/2010/main" val="3032311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HQL</a:t>
            </a:r>
            <a:r>
              <a:rPr lang="zh-CN" altLang="en-US" dirty="0"/>
              <a:t>实例（</a:t>
            </a:r>
            <a:r>
              <a:rPr lang="en-US" altLang="zh-CN" dirty="0"/>
              <a:t>1</a:t>
            </a:r>
            <a:r>
              <a:rPr lang="zh-CN" altLang="en-US" dirty="0"/>
              <a:t>）－创建数据表（优化）</a:t>
            </a:r>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20</a:t>
            </a:fld>
            <a:endParaRPr lang="zh-CN" altLang="en-US" dirty="0"/>
          </a:p>
        </p:txBody>
      </p:sp>
      <p:sp>
        <p:nvSpPr>
          <p:cNvPr id="5" name="TextBox 1"/>
          <p:cNvSpPr txBox="1"/>
          <p:nvPr/>
        </p:nvSpPr>
        <p:spPr>
          <a:xfrm>
            <a:off x="539552" y="1078136"/>
            <a:ext cx="195566" cy="225703"/>
          </a:xfrm>
          <a:prstGeom prst="rect">
            <a:avLst/>
          </a:prstGeom>
          <a:noFill/>
        </p:spPr>
        <p:txBody>
          <a:bodyPr wrap="none" lIns="0" tIns="0" rIns="0" rtlCol="0">
            <a:spAutoFit/>
          </a:bodyPr>
          <a:lstStyle/>
          <a:p>
            <a:pPr>
              <a:lnSpc>
                <a:spcPts val="1400"/>
              </a:lnSpc>
              <a:tabLst/>
            </a:pPr>
            <a:r>
              <a:rPr lang="en-US" altLang="zh-CN" sz="1600" dirty="0">
                <a:solidFill>
                  <a:srgbClr val="000000"/>
                </a:solidFill>
                <a:latin typeface="Wingdings" pitchFamily="18" charset="0"/>
                <a:cs typeface="Wingdings" pitchFamily="18" charset="0"/>
              </a:rPr>
              <a:t>l</a:t>
            </a:r>
            <a:r>
              <a:rPr lang="en-US" altLang="zh-CN" sz="1600" dirty="0">
                <a:solidFill>
                  <a:srgbClr val="000000"/>
                </a:solidFill>
                <a:latin typeface="Times New Roman" pitchFamily="18" charset="0"/>
                <a:cs typeface="Times New Roman" pitchFamily="18" charset="0"/>
              </a:rPr>
              <a:t> </a:t>
            </a:r>
          </a:p>
        </p:txBody>
      </p:sp>
      <p:sp>
        <p:nvSpPr>
          <p:cNvPr id="6" name="TextBox 1"/>
          <p:cNvSpPr txBox="1"/>
          <p:nvPr/>
        </p:nvSpPr>
        <p:spPr>
          <a:xfrm>
            <a:off x="907852" y="1052736"/>
            <a:ext cx="7078861" cy="251351"/>
          </a:xfrm>
          <a:prstGeom prst="rect">
            <a:avLst/>
          </a:prstGeom>
          <a:noFill/>
        </p:spPr>
        <p:txBody>
          <a:bodyPr wrap="none" lIns="0" tIns="0" rIns="0" rtlCol="0">
            <a:spAutoFit/>
          </a:bodyPr>
          <a:lstStyle/>
          <a:p>
            <a:pPr>
              <a:lnSpc>
                <a:spcPts val="1600"/>
              </a:lnSpc>
              <a:tabLst/>
            </a:pPr>
            <a:r>
              <a:rPr lang="en-US" altLang="zh-CN" sz="1600" dirty="0">
                <a:solidFill>
                  <a:srgbClr val="000000"/>
                </a:solidFill>
                <a:latin typeface="微软雅黑" pitchFamily="18" charset="0"/>
                <a:cs typeface="微软雅黑" pitchFamily="18" charset="0"/>
              </a:rPr>
              <a:t>分区：</a:t>
            </a:r>
            <a:r>
              <a:rPr lang="en-US" altLang="zh-CN" sz="1400" dirty="0">
                <a:solidFill>
                  <a:srgbClr val="000000"/>
                </a:solidFill>
                <a:latin typeface="微软雅黑" pitchFamily="18" charset="0"/>
                <a:cs typeface="微软雅黑" pitchFamily="18" charset="0"/>
              </a:rPr>
              <a:t>将数据表按照某个列进行切分然后存放在不同的目录下，提高对相应列的查询效率</a:t>
            </a:r>
          </a:p>
        </p:txBody>
      </p:sp>
      <p:sp>
        <p:nvSpPr>
          <p:cNvPr id="7" name="TextBox 1"/>
          <p:cNvSpPr txBox="1"/>
          <p:nvPr/>
        </p:nvSpPr>
        <p:spPr>
          <a:xfrm>
            <a:off x="971352" y="1332136"/>
            <a:ext cx="125034" cy="200055"/>
          </a:xfrm>
          <a:prstGeom prst="rect">
            <a:avLst/>
          </a:prstGeom>
          <a:noFill/>
        </p:spPr>
        <p:txBody>
          <a:bodyPr wrap="none" lIns="0" tIns="0" rIns="0" rtlCol="0">
            <a:spAutoFit/>
          </a:bodyPr>
          <a:lstStyle/>
          <a:p>
            <a:pPr>
              <a:lnSpc>
                <a:spcPts val="1200"/>
              </a:lnSpc>
              <a:tabLst/>
            </a:pPr>
            <a:r>
              <a:rPr lang="en-US" altLang="zh-CN" sz="1400" dirty="0">
                <a:solidFill>
                  <a:srgbClr val="000000"/>
                </a:solidFill>
                <a:latin typeface="Times New Roman" pitchFamily="18" charset="0"/>
                <a:cs typeface="Times New Roman" pitchFamily="18" charset="0"/>
              </a:rPr>
              <a:t>– </a:t>
            </a:r>
          </a:p>
        </p:txBody>
      </p:sp>
      <p:sp>
        <p:nvSpPr>
          <p:cNvPr id="8" name="TextBox 1"/>
          <p:cNvSpPr txBox="1"/>
          <p:nvPr/>
        </p:nvSpPr>
        <p:spPr>
          <a:xfrm>
            <a:off x="1238052" y="1306736"/>
            <a:ext cx="5924699" cy="225703"/>
          </a:xfrm>
          <a:prstGeom prst="rect">
            <a:avLst/>
          </a:prstGeom>
          <a:noFill/>
        </p:spPr>
        <p:txBody>
          <a:bodyPr wrap="none" lIns="0" tIns="0" rIns="0" rtlCol="0">
            <a:spAutoFit/>
          </a:bodyPr>
          <a:lstStyle/>
          <a:p>
            <a:pPr>
              <a:lnSpc>
                <a:spcPts val="1400"/>
              </a:lnSpc>
              <a:tabLst/>
            </a:pPr>
            <a:r>
              <a:rPr lang="en-US" altLang="zh-CN" sz="1400" dirty="0">
                <a:solidFill>
                  <a:srgbClr val="000000"/>
                </a:solidFill>
                <a:latin typeface="微软雅黑" pitchFamily="18" charset="0"/>
                <a:cs typeface="微软雅黑" pitchFamily="18" charset="0"/>
              </a:rPr>
              <a:t>例如：将日志文件中的大量记录按照日期进行分区存放，提高日期查询效率</a:t>
            </a:r>
          </a:p>
        </p:txBody>
      </p:sp>
      <p:sp>
        <p:nvSpPr>
          <p:cNvPr id="9" name="TextBox 1"/>
          <p:cNvSpPr txBox="1"/>
          <p:nvPr/>
        </p:nvSpPr>
        <p:spPr>
          <a:xfrm>
            <a:off x="1009452" y="1586136"/>
            <a:ext cx="7344959" cy="892552"/>
          </a:xfrm>
          <a:prstGeom prst="rect">
            <a:avLst/>
          </a:prstGeom>
          <a:noFill/>
        </p:spPr>
        <p:txBody>
          <a:bodyPr wrap="none" lIns="0" tIns="0" rIns="0" rtlCol="0">
            <a:spAutoFit/>
          </a:bodyPr>
          <a:lstStyle/>
          <a:p>
            <a:pPr>
              <a:lnSpc>
                <a:spcPts val="1400"/>
              </a:lnSpc>
              <a:tabLst>
                <a:tab pos="25400" algn="l"/>
                <a:tab pos="139700" algn="l"/>
              </a:tabLst>
            </a:pPr>
            <a:r>
              <a:rPr lang="en-US" altLang="zh-CN" sz="1600" dirty="0">
                <a:solidFill>
                  <a:srgbClr val="C00000"/>
                </a:solidFill>
                <a:latin typeface="Arial Narrow" pitchFamily="18" charset="0"/>
                <a:cs typeface="Arial Narrow" pitchFamily="18" charset="0"/>
              </a:rPr>
              <a:t>CREATE</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TABLE</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log</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a:t>
            </a:r>
            <a:r>
              <a:rPr lang="en-US" altLang="zh-CN" sz="1600" b="1" strike="sngStrike" dirty="0">
                <a:solidFill>
                  <a:srgbClr val="C00000"/>
                </a:solidFill>
                <a:latin typeface="Arial Narrow" pitchFamily="18" charset="0"/>
                <a:cs typeface="Arial Narrow" pitchFamily="18" charset="0"/>
              </a:rPr>
              <a:t>date STRING,</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URLSTRING,</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userID,</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STRING,</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category</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STRING,</a:t>
            </a:r>
          </a:p>
          <a:p>
            <a:pPr>
              <a:lnSpc>
                <a:spcPts val="2100"/>
              </a:lnSpc>
              <a:tabLst>
                <a:tab pos="25400" algn="l"/>
                <a:tab pos="139700" algn="l"/>
              </a:tabLst>
            </a:pPr>
            <a:r>
              <a:rPr lang="en-US" altLang="zh-CN" sz="2400" dirty="0"/>
              <a:t>		</a:t>
            </a:r>
            <a:r>
              <a:rPr lang="en-US" altLang="zh-CN" sz="1600" dirty="0">
                <a:solidFill>
                  <a:srgbClr val="C00000"/>
                </a:solidFill>
                <a:latin typeface="Arial Narrow" pitchFamily="18" charset="0"/>
                <a:cs typeface="Arial Narrow" pitchFamily="18" charset="0"/>
              </a:rPr>
              <a:t>traffic</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INT)</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PARTITIONED</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BY</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(date</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STRING);</a:t>
            </a:r>
          </a:p>
          <a:p>
            <a:pPr>
              <a:lnSpc>
                <a:spcPts val="1000"/>
              </a:lnSpc>
            </a:pPr>
            <a:endParaRPr lang="en-US" altLang="zh-CN" sz="2400" dirty="0"/>
          </a:p>
          <a:p>
            <a:pPr>
              <a:lnSpc>
                <a:spcPts val="2100"/>
              </a:lnSpc>
              <a:tabLst>
                <a:tab pos="25400" algn="l"/>
                <a:tab pos="139700" algn="l"/>
              </a:tabLst>
            </a:pPr>
            <a:r>
              <a:rPr lang="en-US" altLang="zh-CN" sz="2400" dirty="0"/>
              <a:t>	</a:t>
            </a:r>
            <a:r>
              <a:rPr lang="en-US" altLang="zh-CN" sz="1600" dirty="0">
                <a:solidFill>
                  <a:srgbClr val="C00000"/>
                </a:solidFill>
                <a:latin typeface="Arial Narrow" pitchFamily="18" charset="0"/>
                <a:cs typeface="Arial Narrow" pitchFamily="18" charset="0"/>
              </a:rPr>
              <a:t>LOAD</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DATAINPATH</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/data/log_20130601.txt</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INTO</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table</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log</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PARTITIONED</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a:t>
            </a:r>
            <a:r>
              <a:rPr lang="en-US" altLang="zh-CN" sz="2400" dirty="0">
                <a:solidFill>
                  <a:srgbClr val="C00000"/>
                </a:solidFill>
                <a:latin typeface="Arial Narrow" pitchFamily="18" charset="0"/>
                <a:cs typeface="Arial Narrow" pitchFamily="18" charset="0"/>
              </a:rPr>
              <a:t>date</a:t>
            </a:r>
            <a:r>
              <a:rPr lang="en-US" altLang="zh-CN" sz="1600" dirty="0">
                <a:solidFill>
                  <a:srgbClr val="C00000"/>
                </a:solidFill>
                <a:latin typeface="Arial Narrow" pitchFamily="18" charset="0"/>
                <a:cs typeface="Arial Narrow" pitchFamily="18" charset="0"/>
              </a:rPr>
              <a:t>='20130601');</a:t>
            </a:r>
          </a:p>
        </p:txBody>
      </p:sp>
      <p:sp>
        <p:nvSpPr>
          <p:cNvPr id="10" name="TextBox 1"/>
          <p:cNvSpPr txBox="1"/>
          <p:nvPr/>
        </p:nvSpPr>
        <p:spPr>
          <a:xfrm>
            <a:off x="971352" y="2538636"/>
            <a:ext cx="89768" cy="405239"/>
          </a:xfrm>
          <a:prstGeom prst="rect">
            <a:avLst/>
          </a:prstGeom>
          <a:noFill/>
        </p:spPr>
        <p:txBody>
          <a:bodyPr wrap="none" lIns="0" tIns="0" rIns="0" rtlCol="0">
            <a:spAutoFit/>
          </a:bodyPr>
          <a:lstStyle/>
          <a:p>
            <a:pPr>
              <a:lnSpc>
                <a:spcPts val="1000"/>
              </a:lnSpc>
              <a:tabLst/>
            </a:pPr>
            <a:r>
              <a:rPr lang="en-US" altLang="zh-CN" sz="1000" dirty="0">
                <a:solidFill>
                  <a:srgbClr val="000000"/>
                </a:solidFill>
                <a:latin typeface="Times New Roman" pitchFamily="18" charset="0"/>
                <a:cs typeface="Times New Roman" pitchFamily="18" charset="0"/>
              </a:rPr>
              <a:t>– </a:t>
            </a:r>
          </a:p>
          <a:p>
            <a:pPr>
              <a:lnSpc>
                <a:spcPts val="1800"/>
              </a:lnSpc>
              <a:tabLst/>
            </a:pPr>
            <a:r>
              <a:rPr lang="en-US" altLang="zh-CN" sz="1000" dirty="0">
                <a:solidFill>
                  <a:srgbClr val="000000"/>
                </a:solidFill>
                <a:latin typeface="Times New Roman" pitchFamily="18" charset="0"/>
                <a:cs typeface="Times New Roman" pitchFamily="18" charset="0"/>
              </a:rPr>
              <a:t>– </a:t>
            </a:r>
          </a:p>
        </p:txBody>
      </p:sp>
      <p:sp>
        <p:nvSpPr>
          <p:cNvPr id="11" name="TextBox 1"/>
          <p:cNvSpPr txBox="1"/>
          <p:nvPr/>
        </p:nvSpPr>
        <p:spPr>
          <a:xfrm>
            <a:off x="1238052" y="2500536"/>
            <a:ext cx="5051191" cy="456535"/>
          </a:xfrm>
          <a:prstGeom prst="rect">
            <a:avLst/>
          </a:prstGeom>
          <a:noFill/>
        </p:spPr>
        <p:txBody>
          <a:bodyPr wrap="none" lIns="0" tIns="0" rIns="0" rtlCol="0">
            <a:spAutoFit/>
          </a:bodyPr>
          <a:lstStyle/>
          <a:p>
            <a:pPr>
              <a:lnSpc>
                <a:spcPts val="1400"/>
              </a:lnSpc>
              <a:tabLst/>
            </a:pPr>
            <a:r>
              <a:rPr lang="en-US" altLang="zh-CN" sz="1400" dirty="0">
                <a:solidFill>
                  <a:srgbClr val="000000"/>
                </a:solidFill>
                <a:latin typeface="微软雅黑" pitchFamily="18" charset="0"/>
                <a:cs typeface="微软雅黑" pitchFamily="18" charset="0"/>
              </a:rPr>
              <a:t>注意：date没有在列描述区域出现，仅在指定分区的语句段出现</a:t>
            </a:r>
          </a:p>
          <a:p>
            <a:pPr>
              <a:lnSpc>
                <a:spcPts val="1800"/>
              </a:lnSpc>
              <a:tabLst/>
            </a:pPr>
            <a:r>
              <a:rPr lang="en-US" altLang="zh-CN" sz="1400" dirty="0">
                <a:solidFill>
                  <a:srgbClr val="000000"/>
                </a:solidFill>
                <a:latin typeface="微软雅黑" pitchFamily="18" charset="0"/>
                <a:cs typeface="微软雅黑" pitchFamily="18" charset="0"/>
              </a:rPr>
              <a:t>查看分区命令：SHOW</a:t>
            </a:r>
            <a:r>
              <a:rPr lang="en-US" altLang="zh-CN" sz="1400" dirty="0">
                <a:latin typeface="Times New Roman" pitchFamily="18" charset="0"/>
                <a:cs typeface="Times New Roman" pitchFamily="18" charset="0"/>
              </a:rPr>
              <a:t> </a:t>
            </a:r>
            <a:r>
              <a:rPr lang="en-US" altLang="zh-CN" sz="1400" dirty="0">
                <a:solidFill>
                  <a:srgbClr val="000000"/>
                </a:solidFill>
                <a:latin typeface="微软雅黑" pitchFamily="18" charset="0"/>
                <a:cs typeface="微软雅黑" pitchFamily="18" charset="0"/>
              </a:rPr>
              <a:t>PARTITIONS</a:t>
            </a:r>
          </a:p>
        </p:txBody>
      </p:sp>
      <p:sp>
        <p:nvSpPr>
          <p:cNvPr id="12" name="TextBox 1"/>
          <p:cNvSpPr txBox="1"/>
          <p:nvPr/>
        </p:nvSpPr>
        <p:spPr>
          <a:xfrm>
            <a:off x="1034852" y="3021236"/>
            <a:ext cx="2645468" cy="854080"/>
          </a:xfrm>
          <a:prstGeom prst="rect">
            <a:avLst/>
          </a:prstGeom>
          <a:noFill/>
        </p:spPr>
        <p:txBody>
          <a:bodyPr wrap="none" lIns="0" tIns="0" rIns="0" rtlCol="0">
            <a:spAutoFit/>
          </a:bodyPr>
          <a:lstStyle/>
          <a:p>
            <a:pPr>
              <a:lnSpc>
                <a:spcPts val="1600"/>
              </a:lnSpc>
              <a:tabLst>
                <a:tab pos="419100" algn="l"/>
              </a:tabLst>
            </a:pPr>
            <a:r>
              <a:rPr lang="en-US" altLang="zh-CN" dirty="0">
                <a:solidFill>
                  <a:srgbClr val="C00000"/>
                </a:solidFill>
                <a:latin typeface="Arial Narrow" pitchFamily="18" charset="0"/>
                <a:cs typeface="Arial Narrow" pitchFamily="18" charset="0"/>
              </a:rPr>
              <a:t>hive&gt;</a:t>
            </a:r>
            <a:r>
              <a:rPr lang="en-US" altLang="zh-CN" dirty="0">
                <a:latin typeface="Times New Roman" pitchFamily="18" charset="0"/>
                <a:cs typeface="Times New Roman" pitchFamily="18" charset="0"/>
              </a:rPr>
              <a:t> </a:t>
            </a:r>
            <a:r>
              <a:rPr lang="en-US" altLang="zh-CN" dirty="0">
                <a:solidFill>
                  <a:srgbClr val="C00000"/>
                </a:solidFill>
                <a:latin typeface="Arial Narrow" pitchFamily="18" charset="0"/>
                <a:cs typeface="Arial Narrow" pitchFamily="18" charset="0"/>
              </a:rPr>
              <a:t>SHOW</a:t>
            </a:r>
            <a:r>
              <a:rPr lang="en-US" altLang="zh-CN" dirty="0">
                <a:latin typeface="Times New Roman" pitchFamily="18" charset="0"/>
                <a:cs typeface="Times New Roman" pitchFamily="18" charset="0"/>
              </a:rPr>
              <a:t> </a:t>
            </a:r>
            <a:r>
              <a:rPr lang="en-US" altLang="zh-CN" dirty="0">
                <a:solidFill>
                  <a:srgbClr val="C00000"/>
                </a:solidFill>
                <a:latin typeface="Arial Narrow" pitchFamily="18" charset="0"/>
                <a:cs typeface="Arial Narrow" pitchFamily="18" charset="0"/>
              </a:rPr>
              <a:t>PARTITIONS</a:t>
            </a:r>
            <a:r>
              <a:rPr lang="en-US" altLang="zh-CN" dirty="0">
                <a:latin typeface="Times New Roman" pitchFamily="18" charset="0"/>
                <a:cs typeface="Times New Roman" pitchFamily="18" charset="0"/>
              </a:rPr>
              <a:t> </a:t>
            </a:r>
            <a:r>
              <a:rPr lang="en-US" altLang="zh-CN" dirty="0">
                <a:solidFill>
                  <a:srgbClr val="C00000"/>
                </a:solidFill>
                <a:latin typeface="Arial Narrow" pitchFamily="18" charset="0"/>
                <a:cs typeface="Arial Narrow" pitchFamily="18" charset="0"/>
              </a:rPr>
              <a:t>log;</a:t>
            </a:r>
          </a:p>
          <a:p>
            <a:pPr>
              <a:lnSpc>
                <a:spcPts val="2300"/>
              </a:lnSpc>
              <a:tabLst>
                <a:tab pos="419100" algn="l"/>
              </a:tabLst>
            </a:pPr>
            <a:r>
              <a:rPr lang="en-US" altLang="zh-CN" sz="2400" dirty="0"/>
              <a:t>	</a:t>
            </a:r>
            <a:r>
              <a:rPr lang="en-US" altLang="zh-CN" dirty="0">
                <a:solidFill>
                  <a:srgbClr val="C00000"/>
                </a:solidFill>
                <a:latin typeface="Arial Narrow" pitchFamily="18" charset="0"/>
                <a:cs typeface="Arial Narrow" pitchFamily="18" charset="0"/>
              </a:rPr>
              <a:t>date=20130601</a:t>
            </a:r>
          </a:p>
          <a:p>
            <a:pPr>
              <a:lnSpc>
                <a:spcPts val="2400"/>
              </a:lnSpc>
              <a:tabLst>
                <a:tab pos="419100" algn="l"/>
              </a:tabLst>
            </a:pPr>
            <a:r>
              <a:rPr lang="en-US" altLang="zh-CN" sz="2400" dirty="0"/>
              <a:t>	</a:t>
            </a:r>
            <a:r>
              <a:rPr lang="en-US" altLang="zh-CN" dirty="0">
                <a:solidFill>
                  <a:srgbClr val="C00000"/>
                </a:solidFill>
                <a:latin typeface="Arial Narrow" pitchFamily="18" charset="0"/>
                <a:cs typeface="Arial Narrow" pitchFamily="18" charset="0"/>
              </a:rPr>
              <a:t>date=20130602</a:t>
            </a:r>
          </a:p>
        </p:txBody>
      </p:sp>
      <p:sp>
        <p:nvSpPr>
          <p:cNvPr id="13" name="TextBox 1"/>
          <p:cNvSpPr txBox="1"/>
          <p:nvPr/>
        </p:nvSpPr>
        <p:spPr>
          <a:xfrm>
            <a:off x="539552" y="4113436"/>
            <a:ext cx="195566" cy="225703"/>
          </a:xfrm>
          <a:prstGeom prst="rect">
            <a:avLst/>
          </a:prstGeom>
          <a:noFill/>
        </p:spPr>
        <p:txBody>
          <a:bodyPr wrap="none" lIns="0" tIns="0" rIns="0" rtlCol="0">
            <a:spAutoFit/>
          </a:bodyPr>
          <a:lstStyle/>
          <a:p>
            <a:pPr>
              <a:lnSpc>
                <a:spcPts val="1400"/>
              </a:lnSpc>
              <a:tabLst/>
            </a:pPr>
            <a:r>
              <a:rPr lang="en-US" altLang="zh-CN" sz="1600" dirty="0">
                <a:solidFill>
                  <a:srgbClr val="000000"/>
                </a:solidFill>
                <a:latin typeface="Wingdings" pitchFamily="18" charset="0"/>
                <a:cs typeface="Wingdings" pitchFamily="18" charset="0"/>
              </a:rPr>
              <a:t>l</a:t>
            </a:r>
            <a:r>
              <a:rPr lang="en-US" altLang="zh-CN" sz="1600" dirty="0">
                <a:solidFill>
                  <a:srgbClr val="000000"/>
                </a:solidFill>
                <a:latin typeface="Times New Roman" pitchFamily="18" charset="0"/>
                <a:cs typeface="Times New Roman" pitchFamily="18" charset="0"/>
              </a:rPr>
              <a:t> </a:t>
            </a:r>
          </a:p>
        </p:txBody>
      </p:sp>
      <p:sp>
        <p:nvSpPr>
          <p:cNvPr id="14" name="TextBox 1"/>
          <p:cNvSpPr txBox="1"/>
          <p:nvPr/>
        </p:nvSpPr>
        <p:spPr>
          <a:xfrm>
            <a:off x="907852" y="4088036"/>
            <a:ext cx="4103688" cy="251351"/>
          </a:xfrm>
          <a:prstGeom prst="rect">
            <a:avLst/>
          </a:prstGeom>
          <a:noFill/>
        </p:spPr>
        <p:txBody>
          <a:bodyPr wrap="none" lIns="0" tIns="0" rIns="0" rtlCol="0">
            <a:spAutoFit/>
          </a:bodyPr>
          <a:lstStyle/>
          <a:p>
            <a:pPr>
              <a:lnSpc>
                <a:spcPts val="1600"/>
              </a:lnSpc>
              <a:tabLst/>
            </a:pPr>
            <a:r>
              <a:rPr lang="en-US" altLang="zh-CN" sz="1600" dirty="0">
                <a:solidFill>
                  <a:srgbClr val="000000"/>
                </a:solidFill>
                <a:latin typeface="微软雅黑" pitchFamily="18" charset="0"/>
                <a:cs typeface="微软雅黑" pitchFamily="18" charset="0"/>
              </a:rPr>
              <a:t>桶：支持快速生成抽样样本集及提高查询效率</a:t>
            </a:r>
          </a:p>
        </p:txBody>
      </p:sp>
      <p:sp>
        <p:nvSpPr>
          <p:cNvPr id="15" name="TextBox 1"/>
          <p:cNvSpPr txBox="1"/>
          <p:nvPr/>
        </p:nvSpPr>
        <p:spPr>
          <a:xfrm>
            <a:off x="971352" y="4367436"/>
            <a:ext cx="125034" cy="200055"/>
          </a:xfrm>
          <a:prstGeom prst="rect">
            <a:avLst/>
          </a:prstGeom>
          <a:noFill/>
        </p:spPr>
        <p:txBody>
          <a:bodyPr wrap="none" lIns="0" tIns="0" rIns="0" rtlCol="0">
            <a:spAutoFit/>
          </a:bodyPr>
          <a:lstStyle/>
          <a:p>
            <a:pPr>
              <a:lnSpc>
                <a:spcPts val="1200"/>
              </a:lnSpc>
              <a:tabLst/>
            </a:pPr>
            <a:r>
              <a:rPr lang="en-US" altLang="zh-CN" sz="1400" dirty="0">
                <a:solidFill>
                  <a:srgbClr val="000000"/>
                </a:solidFill>
                <a:latin typeface="Times New Roman" pitchFamily="18" charset="0"/>
                <a:cs typeface="Times New Roman" pitchFamily="18" charset="0"/>
              </a:rPr>
              <a:t>– </a:t>
            </a:r>
          </a:p>
        </p:txBody>
      </p:sp>
      <p:sp>
        <p:nvSpPr>
          <p:cNvPr id="16" name="TextBox 1"/>
          <p:cNvSpPr txBox="1"/>
          <p:nvPr/>
        </p:nvSpPr>
        <p:spPr>
          <a:xfrm>
            <a:off x="1238052" y="4342036"/>
            <a:ext cx="4065215" cy="225703"/>
          </a:xfrm>
          <a:prstGeom prst="rect">
            <a:avLst/>
          </a:prstGeom>
          <a:noFill/>
        </p:spPr>
        <p:txBody>
          <a:bodyPr wrap="none" lIns="0" tIns="0" rIns="0" rtlCol="0">
            <a:spAutoFit/>
          </a:bodyPr>
          <a:lstStyle/>
          <a:p>
            <a:pPr>
              <a:lnSpc>
                <a:spcPts val="1400"/>
              </a:lnSpc>
              <a:tabLst/>
            </a:pPr>
            <a:r>
              <a:rPr lang="en-US" altLang="zh-CN" sz="1400" dirty="0">
                <a:solidFill>
                  <a:srgbClr val="000000"/>
                </a:solidFill>
                <a:latin typeface="微软雅黑" pitchFamily="18" charset="0"/>
                <a:cs typeface="微软雅黑" pitchFamily="18" charset="0"/>
              </a:rPr>
              <a:t>例如：使用用户ID作为划分桶的字段，并生成5个桶</a:t>
            </a:r>
          </a:p>
        </p:txBody>
      </p:sp>
      <p:sp>
        <p:nvSpPr>
          <p:cNvPr id="17" name="TextBox 1"/>
          <p:cNvSpPr txBox="1"/>
          <p:nvPr/>
        </p:nvSpPr>
        <p:spPr>
          <a:xfrm>
            <a:off x="1034852" y="4608736"/>
            <a:ext cx="4953279" cy="495007"/>
          </a:xfrm>
          <a:prstGeom prst="rect">
            <a:avLst/>
          </a:prstGeom>
          <a:noFill/>
        </p:spPr>
        <p:txBody>
          <a:bodyPr wrap="none" lIns="0" tIns="0" rIns="0" rtlCol="0">
            <a:spAutoFit/>
          </a:bodyPr>
          <a:lstStyle/>
          <a:p>
            <a:pPr>
              <a:lnSpc>
                <a:spcPts val="1400"/>
              </a:lnSpc>
              <a:tabLst>
                <a:tab pos="190500" algn="l"/>
              </a:tabLst>
            </a:pPr>
            <a:r>
              <a:rPr lang="en-US" altLang="zh-CN" sz="1600" dirty="0">
                <a:solidFill>
                  <a:srgbClr val="C00000"/>
                </a:solidFill>
                <a:latin typeface="Arial Narrow" pitchFamily="18" charset="0"/>
                <a:cs typeface="Arial Narrow" pitchFamily="18" charset="0"/>
              </a:rPr>
              <a:t>CREATE</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TABLE</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user</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(userID</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STRING,</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age</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INT,</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gender</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STRING)</a:t>
            </a:r>
          </a:p>
          <a:p>
            <a:pPr>
              <a:lnSpc>
                <a:spcPts val="2100"/>
              </a:lnSpc>
              <a:tabLst>
                <a:tab pos="190500" algn="l"/>
              </a:tabLst>
            </a:pPr>
            <a:r>
              <a:rPr lang="en-US" altLang="zh-CN" sz="2400" dirty="0"/>
              <a:t>	</a:t>
            </a:r>
            <a:r>
              <a:rPr lang="en-US" altLang="zh-CN" sz="1600" dirty="0">
                <a:solidFill>
                  <a:srgbClr val="C00000"/>
                </a:solidFill>
                <a:latin typeface="Arial Narrow" pitchFamily="18" charset="0"/>
                <a:cs typeface="Arial Narrow" pitchFamily="18" charset="0"/>
              </a:rPr>
              <a:t>CLUSTERED</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BY</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(userID)</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INT</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5</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BUCKETS;</a:t>
            </a:r>
          </a:p>
        </p:txBody>
      </p:sp>
      <p:sp>
        <p:nvSpPr>
          <p:cNvPr id="18" name="TextBox 1"/>
          <p:cNvSpPr txBox="1"/>
          <p:nvPr/>
        </p:nvSpPr>
        <p:spPr>
          <a:xfrm>
            <a:off x="971352" y="5142136"/>
            <a:ext cx="125034" cy="200055"/>
          </a:xfrm>
          <a:prstGeom prst="rect">
            <a:avLst/>
          </a:prstGeom>
          <a:noFill/>
        </p:spPr>
        <p:txBody>
          <a:bodyPr wrap="none" lIns="0" tIns="0" rIns="0" rtlCol="0">
            <a:spAutoFit/>
          </a:bodyPr>
          <a:lstStyle/>
          <a:p>
            <a:pPr>
              <a:lnSpc>
                <a:spcPts val="1200"/>
              </a:lnSpc>
              <a:tabLst/>
            </a:pPr>
            <a:r>
              <a:rPr lang="en-US" altLang="zh-CN" sz="1400" dirty="0">
                <a:solidFill>
                  <a:srgbClr val="000000"/>
                </a:solidFill>
                <a:latin typeface="Times New Roman" pitchFamily="18" charset="0"/>
                <a:cs typeface="Times New Roman" pitchFamily="18" charset="0"/>
              </a:rPr>
              <a:t>– </a:t>
            </a:r>
          </a:p>
        </p:txBody>
      </p:sp>
      <p:sp>
        <p:nvSpPr>
          <p:cNvPr id="19" name="TextBox 1"/>
          <p:cNvSpPr txBox="1"/>
          <p:nvPr/>
        </p:nvSpPr>
        <p:spPr>
          <a:xfrm>
            <a:off x="1238052" y="5116736"/>
            <a:ext cx="6578724" cy="225703"/>
          </a:xfrm>
          <a:prstGeom prst="rect">
            <a:avLst/>
          </a:prstGeom>
          <a:noFill/>
        </p:spPr>
        <p:txBody>
          <a:bodyPr wrap="none" lIns="0" tIns="0" rIns="0" rtlCol="0">
            <a:spAutoFit/>
          </a:bodyPr>
          <a:lstStyle/>
          <a:p>
            <a:pPr>
              <a:lnSpc>
                <a:spcPts val="1400"/>
              </a:lnSpc>
              <a:tabLst/>
            </a:pPr>
            <a:r>
              <a:rPr lang="en-US" altLang="zh-CN" sz="1400" dirty="0">
                <a:solidFill>
                  <a:srgbClr val="000000"/>
                </a:solidFill>
                <a:latin typeface="微软雅黑" pitchFamily="18" charset="0"/>
                <a:cs typeface="微软雅黑" pitchFamily="18" charset="0"/>
              </a:rPr>
              <a:t>在数据存储时将对用户ID进行哈希并用结果除以5后获得的余数决定分配到哪个桶中</a:t>
            </a:r>
          </a:p>
        </p:txBody>
      </p:sp>
      <p:sp>
        <p:nvSpPr>
          <p:cNvPr id="20" name="TextBox 1"/>
          <p:cNvSpPr txBox="1"/>
          <p:nvPr/>
        </p:nvSpPr>
        <p:spPr>
          <a:xfrm>
            <a:off x="971352" y="5383436"/>
            <a:ext cx="125034" cy="200055"/>
          </a:xfrm>
          <a:prstGeom prst="rect">
            <a:avLst/>
          </a:prstGeom>
          <a:noFill/>
        </p:spPr>
        <p:txBody>
          <a:bodyPr wrap="none" lIns="0" tIns="0" rIns="0" rtlCol="0">
            <a:spAutoFit/>
          </a:bodyPr>
          <a:lstStyle/>
          <a:p>
            <a:pPr>
              <a:lnSpc>
                <a:spcPts val="1200"/>
              </a:lnSpc>
              <a:tabLst/>
            </a:pPr>
            <a:r>
              <a:rPr lang="en-US" altLang="zh-CN" sz="1400" dirty="0">
                <a:solidFill>
                  <a:srgbClr val="000000"/>
                </a:solidFill>
                <a:latin typeface="Times New Roman" pitchFamily="18" charset="0"/>
                <a:cs typeface="Times New Roman" pitchFamily="18" charset="0"/>
              </a:rPr>
              <a:t>– </a:t>
            </a:r>
          </a:p>
        </p:txBody>
      </p:sp>
      <p:sp>
        <p:nvSpPr>
          <p:cNvPr id="21" name="TextBox 1"/>
          <p:cNvSpPr txBox="1"/>
          <p:nvPr/>
        </p:nvSpPr>
        <p:spPr>
          <a:xfrm>
            <a:off x="1238052" y="5358036"/>
            <a:ext cx="1974900" cy="225703"/>
          </a:xfrm>
          <a:prstGeom prst="rect">
            <a:avLst/>
          </a:prstGeom>
          <a:noFill/>
        </p:spPr>
        <p:txBody>
          <a:bodyPr wrap="none" lIns="0" tIns="0" rIns="0" rtlCol="0">
            <a:spAutoFit/>
          </a:bodyPr>
          <a:lstStyle/>
          <a:p>
            <a:pPr>
              <a:lnSpc>
                <a:spcPts val="1400"/>
              </a:lnSpc>
              <a:tabLst/>
            </a:pPr>
            <a:r>
              <a:rPr lang="en-US" altLang="zh-CN" sz="1400" dirty="0">
                <a:solidFill>
                  <a:srgbClr val="000000"/>
                </a:solidFill>
                <a:latin typeface="微软雅黑" pitchFamily="18" charset="0"/>
                <a:cs typeface="微软雅黑" pitchFamily="18" charset="0"/>
              </a:rPr>
              <a:t>桶就是分区目录下的文件</a:t>
            </a:r>
          </a:p>
        </p:txBody>
      </p:sp>
    </p:spTree>
    <p:extLst>
      <p:ext uri="{BB962C8B-B14F-4D97-AF65-F5344CB8AC3E}">
        <p14:creationId xmlns:p14="http://schemas.microsoft.com/office/powerpoint/2010/main" val="571597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HQL</a:t>
            </a:r>
            <a:r>
              <a:rPr lang="zh-CN" altLang="en-US" dirty="0"/>
              <a:t>实例（</a:t>
            </a:r>
            <a:r>
              <a:rPr lang="en-US" altLang="zh-CN" dirty="0"/>
              <a:t>2</a:t>
            </a:r>
            <a:r>
              <a:rPr lang="zh-CN" altLang="en-US" dirty="0"/>
              <a:t>）－加载数据</a:t>
            </a:r>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21</a:t>
            </a:fld>
            <a:endParaRPr lang="zh-CN" altLang="en-US" dirty="0"/>
          </a:p>
        </p:txBody>
      </p:sp>
      <p:sp>
        <p:nvSpPr>
          <p:cNvPr id="5" name="TextBox 1"/>
          <p:cNvSpPr txBox="1"/>
          <p:nvPr/>
        </p:nvSpPr>
        <p:spPr>
          <a:xfrm>
            <a:off x="531292" y="1196752"/>
            <a:ext cx="219612" cy="2713563"/>
          </a:xfrm>
          <a:prstGeom prst="rect">
            <a:avLst/>
          </a:prstGeom>
          <a:noFill/>
        </p:spPr>
        <p:txBody>
          <a:bodyPr wrap="none" lIns="0" tIns="0" rIns="0" rtlCol="0">
            <a:spAutoFit/>
          </a:bodyPr>
          <a:lstStyle/>
          <a:p>
            <a:pPr>
              <a:lnSpc>
                <a:spcPts val="1600"/>
              </a:lnSpc>
              <a:tabLst/>
            </a:pPr>
            <a:r>
              <a:rPr lang="en-US" altLang="zh-CN" dirty="0">
                <a:solidFill>
                  <a:srgbClr val="000000"/>
                </a:solidFill>
                <a:latin typeface="Wingdings" pitchFamily="18" charset="0"/>
                <a:cs typeface="Wingdings" pitchFamily="18" charset="0"/>
              </a:rPr>
              <a:t>l</a:t>
            </a:r>
            <a:r>
              <a:rPr lang="en-US" altLang="zh-CN" dirty="0">
                <a:solidFill>
                  <a:srgbClr val="000000"/>
                </a:solidFill>
                <a:latin typeface="Times New Roman" pitchFamily="18" charset="0"/>
                <a:cs typeface="Times New Roman" pitchFamily="18" charset="0"/>
              </a:rPr>
              <a:t> </a:t>
            </a:r>
          </a:p>
          <a:p>
            <a:pPr>
              <a:lnSpc>
                <a:spcPts val="2300"/>
              </a:lnSpc>
              <a:tabLst/>
            </a:pPr>
            <a:r>
              <a:rPr lang="en-US" altLang="zh-CN" dirty="0">
                <a:solidFill>
                  <a:srgbClr val="000000"/>
                </a:solidFill>
                <a:latin typeface="Wingdings" pitchFamily="18" charset="0"/>
                <a:cs typeface="Wingdings" pitchFamily="18" charset="0"/>
              </a:rPr>
              <a:t>l</a:t>
            </a:r>
            <a:r>
              <a:rPr lang="en-US" altLang="zh-CN" dirty="0">
                <a:solidFill>
                  <a:srgbClr val="000000"/>
                </a:solidFill>
                <a:latin typeface="Times New Roman" pitchFamily="18" charset="0"/>
                <a:cs typeface="Times New Roman" pitchFamily="18" charset="0"/>
              </a:rPr>
              <a:t> </a:t>
            </a:r>
          </a:p>
          <a:p>
            <a:pPr>
              <a:lnSpc>
                <a:spcPts val="1000"/>
              </a:lnSpc>
            </a:pPr>
            <a:endParaRPr lang="en-US" altLang="zh-CN" sz="2400" dirty="0"/>
          </a:p>
          <a:p>
            <a:pPr>
              <a:lnSpc>
                <a:spcPts val="1000"/>
              </a:lnSpc>
            </a:pPr>
            <a:endParaRPr lang="en-US" altLang="zh-CN" sz="2400" dirty="0"/>
          </a:p>
          <a:p>
            <a:pPr>
              <a:lnSpc>
                <a:spcPts val="2200"/>
              </a:lnSpc>
              <a:tabLst/>
            </a:pPr>
            <a:r>
              <a:rPr lang="en-US" altLang="zh-CN" dirty="0">
                <a:solidFill>
                  <a:srgbClr val="000000"/>
                </a:solidFill>
                <a:latin typeface="Wingdings" pitchFamily="18" charset="0"/>
                <a:cs typeface="Wingdings" pitchFamily="18" charset="0"/>
              </a:rPr>
              <a:t>l</a:t>
            </a:r>
            <a:r>
              <a:rPr lang="en-US" altLang="zh-CN" dirty="0">
                <a:solidFill>
                  <a:srgbClr val="000000"/>
                </a:solidFill>
                <a:latin typeface="Times New Roman" pitchFamily="18" charset="0"/>
                <a:cs typeface="Times New Roman" pitchFamily="18" charset="0"/>
              </a:rPr>
              <a:t> </a:t>
            </a:r>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700"/>
              </a:lnSpc>
              <a:tabLst/>
            </a:pPr>
            <a:r>
              <a:rPr lang="en-US" altLang="zh-CN" dirty="0">
                <a:solidFill>
                  <a:srgbClr val="000000"/>
                </a:solidFill>
                <a:latin typeface="Wingdings" pitchFamily="18" charset="0"/>
                <a:cs typeface="Wingdings" pitchFamily="18" charset="0"/>
              </a:rPr>
              <a:t>l</a:t>
            </a:r>
            <a:r>
              <a:rPr lang="en-US" altLang="zh-CN" dirty="0">
                <a:solidFill>
                  <a:srgbClr val="000000"/>
                </a:solidFill>
                <a:latin typeface="Times New Roman" pitchFamily="18" charset="0"/>
                <a:cs typeface="Times New Roman" pitchFamily="18" charset="0"/>
              </a:rPr>
              <a:t> </a:t>
            </a:r>
          </a:p>
        </p:txBody>
      </p:sp>
      <p:sp>
        <p:nvSpPr>
          <p:cNvPr id="6" name="TextBox 1"/>
          <p:cNvSpPr txBox="1"/>
          <p:nvPr/>
        </p:nvSpPr>
        <p:spPr>
          <a:xfrm>
            <a:off x="899592" y="1196752"/>
            <a:ext cx="7663316" cy="3559949"/>
          </a:xfrm>
          <a:prstGeom prst="rect">
            <a:avLst/>
          </a:prstGeom>
          <a:noFill/>
        </p:spPr>
        <p:txBody>
          <a:bodyPr wrap="none" lIns="0" tIns="0" rIns="0" rtlCol="0">
            <a:spAutoFit/>
          </a:bodyPr>
          <a:lstStyle/>
          <a:p>
            <a:pPr>
              <a:lnSpc>
                <a:spcPts val="1800"/>
              </a:lnSpc>
              <a:tabLst>
                <a:tab pos="63500" algn="l"/>
                <a:tab pos="139700" algn="l"/>
                <a:tab pos="330200" algn="l"/>
              </a:tabLst>
            </a:pPr>
            <a:r>
              <a:rPr lang="en-US" altLang="zh-CN" dirty="0">
                <a:solidFill>
                  <a:srgbClr val="000000"/>
                </a:solidFill>
                <a:latin typeface="微软雅黑" pitchFamily="18" charset="0"/>
                <a:cs typeface="微软雅黑" pitchFamily="18" charset="0"/>
              </a:rPr>
              <a:t>加载数据：从本地文件系统或HDFS中导入数据到数据表中</a:t>
            </a:r>
          </a:p>
          <a:p>
            <a:pPr>
              <a:lnSpc>
                <a:spcPts val="2300"/>
              </a:lnSpc>
              <a:tabLst>
                <a:tab pos="63500" algn="l"/>
                <a:tab pos="139700" algn="l"/>
                <a:tab pos="330200" algn="l"/>
              </a:tabLst>
            </a:pPr>
            <a:r>
              <a:rPr lang="en-US" altLang="zh-CN" dirty="0">
                <a:solidFill>
                  <a:srgbClr val="000000"/>
                </a:solidFill>
                <a:latin typeface="微软雅黑" pitchFamily="18" charset="0"/>
                <a:cs typeface="微软雅黑" pitchFamily="18" charset="0"/>
              </a:rPr>
              <a:t>命令：LOAD</a:t>
            </a:r>
            <a:r>
              <a:rPr lang="en-US" altLang="zh-CN" dirty="0">
                <a:latin typeface="Times New Roman" pitchFamily="18" charset="0"/>
                <a:cs typeface="Times New Roman" pitchFamily="18" charset="0"/>
              </a:rPr>
              <a:t> </a:t>
            </a:r>
            <a:r>
              <a:rPr lang="en-US" altLang="zh-CN" dirty="0">
                <a:solidFill>
                  <a:srgbClr val="000000"/>
                </a:solidFill>
                <a:latin typeface="微软雅黑" pitchFamily="18" charset="0"/>
                <a:cs typeface="微软雅黑" pitchFamily="18" charset="0"/>
              </a:rPr>
              <a:t>DATA</a:t>
            </a:r>
          </a:p>
          <a:p>
            <a:pPr>
              <a:lnSpc>
                <a:spcPts val="1000"/>
              </a:lnSpc>
            </a:pPr>
            <a:endParaRPr lang="en-US" altLang="zh-CN" sz="2400" dirty="0"/>
          </a:p>
          <a:p>
            <a:pPr>
              <a:lnSpc>
                <a:spcPts val="1000"/>
              </a:lnSpc>
            </a:pPr>
            <a:endParaRPr lang="en-US" altLang="zh-CN" sz="2400" dirty="0"/>
          </a:p>
          <a:p>
            <a:pPr>
              <a:lnSpc>
                <a:spcPts val="2200"/>
              </a:lnSpc>
              <a:tabLst>
                <a:tab pos="63500" algn="l"/>
                <a:tab pos="139700" algn="l"/>
                <a:tab pos="330200" algn="l"/>
              </a:tabLst>
            </a:pPr>
            <a:r>
              <a:rPr lang="en-US" altLang="zh-CN" dirty="0">
                <a:solidFill>
                  <a:srgbClr val="000000"/>
                </a:solidFill>
                <a:latin typeface="微软雅黑" pitchFamily="18" charset="0"/>
                <a:cs typeface="微软雅黑" pitchFamily="18" charset="0"/>
              </a:rPr>
              <a:t>内部数据表</a:t>
            </a:r>
          </a:p>
          <a:p>
            <a:pPr>
              <a:lnSpc>
                <a:spcPts val="2100"/>
              </a:lnSpc>
              <a:tabLst>
                <a:tab pos="63500" algn="l"/>
                <a:tab pos="139700" algn="l"/>
                <a:tab pos="330200" algn="l"/>
              </a:tabLst>
            </a:pPr>
            <a:r>
              <a:rPr lang="en-US" altLang="zh-CN" sz="2400" dirty="0"/>
              <a:t>	</a:t>
            </a:r>
            <a:r>
              <a:rPr lang="en-US" altLang="zh-CN" sz="1600" dirty="0">
                <a:solidFill>
                  <a:srgbClr val="000000"/>
                </a:solidFill>
                <a:latin typeface="Times New Roman" pitchFamily="18" charset="0"/>
                <a:cs typeface="Times New Roman" pitchFamily="18" charset="0"/>
              </a:rPr>
              <a:t>– </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加载数据相当于一个移动操作，即将源数据文件移动到Hive管理的文件目录下</a:t>
            </a:r>
          </a:p>
          <a:p>
            <a:pPr>
              <a:lnSpc>
                <a:spcPts val="2100"/>
              </a:lnSpc>
              <a:tabLst>
                <a:tab pos="63500" algn="l"/>
                <a:tab pos="139700" algn="l"/>
                <a:tab pos="330200" algn="l"/>
              </a:tabLst>
            </a:pPr>
            <a:r>
              <a:rPr lang="en-US" altLang="zh-CN" sz="2400" dirty="0"/>
              <a:t>	</a:t>
            </a:r>
            <a:r>
              <a:rPr lang="en-US" altLang="zh-CN" sz="1600" dirty="0">
                <a:solidFill>
                  <a:srgbClr val="000000"/>
                </a:solidFill>
                <a:latin typeface="Times New Roman" pitchFamily="18" charset="0"/>
                <a:cs typeface="Times New Roman" pitchFamily="18" charset="0"/>
              </a:rPr>
              <a:t>– </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对于user表，原始数据文件hdfs://data/</a:t>
            </a:r>
            <a:r>
              <a:rPr lang="en-US" altLang="zh-CN" sz="1600" dirty="0" err="1">
                <a:solidFill>
                  <a:srgbClr val="000000"/>
                </a:solidFill>
                <a:latin typeface="微软雅黑" pitchFamily="18" charset="0"/>
                <a:cs typeface="微软雅黑" pitchFamily="18" charset="0"/>
              </a:rPr>
              <a:t>user.txt将被移动到Hive管理的数据仓库</a:t>
            </a:r>
            <a:br>
              <a:rPr lang="en-US" altLang="zh-CN" sz="1600" dirty="0">
                <a:solidFill>
                  <a:srgbClr val="000000"/>
                </a:solidFill>
                <a:latin typeface="微软雅黑" pitchFamily="18" charset="0"/>
                <a:cs typeface="微软雅黑" pitchFamily="18" charset="0"/>
              </a:rPr>
            </a:br>
            <a:r>
              <a:rPr lang="en-US" altLang="zh-CN" sz="1600" dirty="0">
                <a:solidFill>
                  <a:srgbClr val="000000"/>
                </a:solidFill>
                <a:latin typeface="微软雅黑" pitchFamily="18" charset="0"/>
                <a:cs typeface="微软雅黑" pitchFamily="18" charset="0"/>
              </a:rPr>
              <a:t>       hdfs://user/hive/warehouse/user目录下</a:t>
            </a:r>
          </a:p>
          <a:p>
            <a:pPr>
              <a:lnSpc>
                <a:spcPts val="2100"/>
              </a:lnSpc>
              <a:tabLst>
                <a:tab pos="63500" algn="l"/>
                <a:tab pos="139700" algn="l"/>
                <a:tab pos="330200" algn="l"/>
              </a:tabLst>
            </a:pPr>
            <a:r>
              <a:rPr lang="en-US" altLang="zh-CN" sz="2400" dirty="0"/>
              <a:t>		</a:t>
            </a:r>
            <a:r>
              <a:rPr lang="en-US" altLang="zh-CN" sz="1600" dirty="0">
                <a:solidFill>
                  <a:srgbClr val="C00000"/>
                </a:solidFill>
                <a:latin typeface="Arial Narrow" pitchFamily="18" charset="0"/>
                <a:cs typeface="Arial Narrow" pitchFamily="18" charset="0"/>
              </a:rPr>
              <a:t>LOAD</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DATAINPATH</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/data/user.txt</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INTO</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table</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user;</a:t>
            </a:r>
          </a:p>
          <a:p>
            <a:pPr>
              <a:lnSpc>
                <a:spcPts val="1000"/>
              </a:lnSpc>
            </a:pPr>
            <a:endParaRPr lang="en-US" altLang="zh-CN" sz="2400" dirty="0"/>
          </a:p>
          <a:p>
            <a:pPr>
              <a:lnSpc>
                <a:spcPts val="1000"/>
              </a:lnSpc>
            </a:pPr>
            <a:endParaRPr lang="en-US" altLang="zh-CN" sz="2400" dirty="0"/>
          </a:p>
          <a:p>
            <a:pPr>
              <a:lnSpc>
                <a:spcPts val="2400"/>
              </a:lnSpc>
              <a:tabLst>
                <a:tab pos="63500" algn="l"/>
                <a:tab pos="139700" algn="l"/>
                <a:tab pos="330200" algn="l"/>
              </a:tabLst>
            </a:pPr>
            <a:r>
              <a:rPr lang="en-US" altLang="zh-CN" dirty="0">
                <a:solidFill>
                  <a:srgbClr val="000000"/>
                </a:solidFill>
                <a:latin typeface="微软雅黑" pitchFamily="18" charset="0"/>
                <a:cs typeface="微软雅黑" pitchFamily="18" charset="0"/>
              </a:rPr>
              <a:t>外部数据表</a:t>
            </a:r>
          </a:p>
          <a:p>
            <a:pPr>
              <a:lnSpc>
                <a:spcPts val="2100"/>
              </a:lnSpc>
              <a:tabLst>
                <a:tab pos="63500" algn="l"/>
                <a:tab pos="139700" algn="l"/>
                <a:tab pos="330200" algn="l"/>
              </a:tabLst>
            </a:pPr>
            <a:r>
              <a:rPr lang="en-US" altLang="zh-CN" sz="2400" dirty="0"/>
              <a:t>	</a:t>
            </a:r>
            <a:r>
              <a:rPr lang="en-US" altLang="zh-CN" sz="1600" dirty="0">
                <a:solidFill>
                  <a:srgbClr val="000000"/>
                </a:solidFill>
                <a:latin typeface="Times New Roman" pitchFamily="18" charset="0"/>
                <a:cs typeface="Times New Roman" pitchFamily="18" charset="0"/>
              </a:rPr>
              <a:t>– </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加载操作仅仅是建立元数据</a:t>
            </a:r>
          </a:p>
          <a:p>
            <a:pPr>
              <a:lnSpc>
                <a:spcPts val="2100"/>
              </a:lnSpc>
              <a:tabLst>
                <a:tab pos="63500" algn="l"/>
                <a:tab pos="139700" algn="l"/>
                <a:tab pos="330200" algn="l"/>
              </a:tabLst>
            </a:pPr>
            <a:r>
              <a:rPr lang="en-US" altLang="zh-CN" sz="2400" dirty="0"/>
              <a:t>	</a:t>
            </a:r>
            <a:r>
              <a:rPr lang="en-US" altLang="zh-CN" sz="1600" dirty="0">
                <a:solidFill>
                  <a:srgbClr val="000000"/>
                </a:solidFill>
                <a:latin typeface="Times New Roman" pitchFamily="18" charset="0"/>
                <a:cs typeface="Times New Roman" pitchFamily="18" charset="0"/>
              </a:rPr>
              <a:t>– </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不会检查加载命令中的原始数据文件是否存在，留在之后进行数据操作时才进行</a:t>
            </a:r>
          </a:p>
          <a:p>
            <a:pPr>
              <a:lnSpc>
                <a:spcPts val="2100"/>
              </a:lnSpc>
              <a:tabLst>
                <a:tab pos="63500" algn="l"/>
                <a:tab pos="139700" algn="l"/>
                <a:tab pos="330200" algn="l"/>
              </a:tabLst>
            </a:pPr>
            <a:r>
              <a:rPr lang="en-US" altLang="zh-CN" sz="2400" dirty="0"/>
              <a:t>		</a:t>
            </a:r>
            <a:r>
              <a:rPr lang="en-US" altLang="zh-CN" sz="1600" dirty="0">
                <a:solidFill>
                  <a:srgbClr val="C00000"/>
                </a:solidFill>
                <a:latin typeface="Arial Narrow" pitchFamily="18" charset="0"/>
                <a:cs typeface="Arial Narrow" pitchFamily="18" charset="0"/>
              </a:rPr>
              <a:t>LOAD</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DATAINPATH</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/data/log.txt</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INTO</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table</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log;</a:t>
            </a:r>
          </a:p>
        </p:txBody>
      </p:sp>
    </p:spTree>
    <p:extLst>
      <p:ext uri="{BB962C8B-B14F-4D97-AF65-F5344CB8AC3E}">
        <p14:creationId xmlns:p14="http://schemas.microsoft.com/office/powerpoint/2010/main" val="3512081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HQL</a:t>
            </a:r>
            <a:r>
              <a:rPr lang="zh-CN" altLang="en-US" dirty="0"/>
              <a:t>实例（</a:t>
            </a:r>
            <a:r>
              <a:rPr lang="en-US" altLang="zh-CN" dirty="0"/>
              <a:t>3</a:t>
            </a:r>
            <a:r>
              <a:rPr lang="zh-CN" altLang="en-US" dirty="0"/>
              <a:t>）－修改数据表</a:t>
            </a:r>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22</a:t>
            </a:fld>
            <a:endParaRPr lang="zh-CN" altLang="en-US" dirty="0"/>
          </a:p>
        </p:txBody>
      </p:sp>
      <p:sp>
        <p:nvSpPr>
          <p:cNvPr id="5" name="TextBox 1"/>
          <p:cNvSpPr txBox="1"/>
          <p:nvPr/>
        </p:nvSpPr>
        <p:spPr>
          <a:xfrm>
            <a:off x="548184" y="1137444"/>
            <a:ext cx="195566" cy="751488"/>
          </a:xfrm>
          <a:prstGeom prst="rect">
            <a:avLst/>
          </a:prstGeom>
          <a:noFill/>
        </p:spPr>
        <p:txBody>
          <a:bodyPr wrap="none" lIns="0" tIns="0" rIns="0" rtlCol="0">
            <a:spAutoFit/>
          </a:bodyPr>
          <a:lstStyle/>
          <a:p>
            <a:pPr>
              <a:lnSpc>
                <a:spcPts val="1400"/>
              </a:lnSpc>
              <a:tabLst/>
            </a:pPr>
            <a:r>
              <a:rPr lang="en-US" altLang="zh-CN" sz="1600" dirty="0">
                <a:solidFill>
                  <a:srgbClr val="000000"/>
                </a:solidFill>
                <a:latin typeface="Wingdings" pitchFamily="18" charset="0"/>
                <a:cs typeface="Wingdings" pitchFamily="18" charset="0"/>
              </a:rPr>
              <a:t>l</a:t>
            </a:r>
            <a:r>
              <a:rPr lang="en-US" altLang="zh-CN" sz="1600" dirty="0">
                <a:solidFill>
                  <a:srgbClr val="000000"/>
                </a:solidFill>
                <a:latin typeface="Times New Roman" pitchFamily="18" charset="0"/>
                <a:cs typeface="Times New Roman" pitchFamily="18" charset="0"/>
              </a:rPr>
              <a:t> </a:t>
            </a:r>
          </a:p>
          <a:p>
            <a:pPr>
              <a:lnSpc>
                <a:spcPts val="2100"/>
              </a:lnSpc>
              <a:tabLst/>
            </a:pPr>
            <a:r>
              <a:rPr lang="en-US" altLang="zh-CN" sz="1600" dirty="0">
                <a:solidFill>
                  <a:srgbClr val="000000"/>
                </a:solidFill>
                <a:latin typeface="Wingdings" pitchFamily="18" charset="0"/>
                <a:cs typeface="Wingdings" pitchFamily="18" charset="0"/>
              </a:rPr>
              <a:t>l</a:t>
            </a:r>
            <a:r>
              <a:rPr lang="en-US" altLang="zh-CN" sz="1600" dirty="0">
                <a:solidFill>
                  <a:srgbClr val="000000"/>
                </a:solidFill>
                <a:latin typeface="Times New Roman" pitchFamily="18" charset="0"/>
                <a:cs typeface="Times New Roman" pitchFamily="18" charset="0"/>
              </a:rPr>
              <a:t> </a:t>
            </a:r>
          </a:p>
          <a:p>
            <a:pPr>
              <a:lnSpc>
                <a:spcPts val="2000"/>
              </a:lnSpc>
              <a:tabLst/>
            </a:pPr>
            <a:r>
              <a:rPr lang="en-US" altLang="zh-CN" sz="1600" dirty="0">
                <a:solidFill>
                  <a:srgbClr val="000000"/>
                </a:solidFill>
                <a:latin typeface="Wingdings" pitchFamily="18" charset="0"/>
                <a:cs typeface="Wingdings" pitchFamily="18" charset="0"/>
              </a:rPr>
              <a:t>l</a:t>
            </a:r>
            <a:r>
              <a:rPr lang="en-US" altLang="zh-CN" sz="1600" dirty="0">
                <a:solidFill>
                  <a:srgbClr val="000000"/>
                </a:solidFill>
                <a:latin typeface="Times New Roman" pitchFamily="18" charset="0"/>
                <a:cs typeface="Times New Roman" pitchFamily="18" charset="0"/>
              </a:rPr>
              <a:t> </a:t>
            </a:r>
          </a:p>
        </p:txBody>
      </p:sp>
      <p:sp>
        <p:nvSpPr>
          <p:cNvPr id="6" name="TextBox 1"/>
          <p:cNvSpPr txBox="1"/>
          <p:nvPr/>
        </p:nvSpPr>
        <p:spPr>
          <a:xfrm>
            <a:off x="827584" y="1124744"/>
            <a:ext cx="4603824" cy="1033616"/>
          </a:xfrm>
          <a:prstGeom prst="rect">
            <a:avLst/>
          </a:prstGeom>
          <a:noFill/>
        </p:spPr>
        <p:txBody>
          <a:bodyPr wrap="none" lIns="0" tIns="0" rIns="0" rtlCol="0">
            <a:spAutoFit/>
          </a:bodyPr>
          <a:lstStyle/>
          <a:p>
            <a:pPr>
              <a:lnSpc>
                <a:spcPts val="1600"/>
              </a:lnSpc>
              <a:tabLst>
                <a:tab pos="88900" algn="l"/>
              </a:tabLst>
            </a:pPr>
            <a:r>
              <a:rPr lang="en-US" altLang="zh-CN" sz="2400" dirty="0"/>
              <a:t>	</a:t>
            </a:r>
            <a:r>
              <a:rPr lang="en-US" altLang="zh-CN" sz="1600" dirty="0">
                <a:solidFill>
                  <a:srgbClr val="000000"/>
                </a:solidFill>
                <a:latin typeface="微软雅黑" pitchFamily="18" charset="0"/>
                <a:cs typeface="微软雅黑" pitchFamily="18" charset="0"/>
              </a:rPr>
              <a:t>命令：ALTER</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TABLE</a:t>
            </a:r>
          </a:p>
          <a:p>
            <a:pPr>
              <a:lnSpc>
                <a:spcPts val="2100"/>
              </a:lnSpc>
              <a:tabLst>
                <a:tab pos="88900" algn="l"/>
              </a:tabLst>
            </a:pPr>
            <a:r>
              <a:rPr lang="en-US" altLang="zh-CN" sz="2400" dirty="0"/>
              <a:t>	</a:t>
            </a:r>
            <a:r>
              <a:rPr lang="en-US" altLang="zh-CN" sz="1600" dirty="0">
                <a:solidFill>
                  <a:srgbClr val="000000"/>
                </a:solidFill>
                <a:latin typeface="微软雅黑" pitchFamily="18" charset="0"/>
                <a:cs typeface="微软雅黑" pitchFamily="18" charset="0"/>
              </a:rPr>
              <a:t>可修改表名、列名、列字段类型、增加列、替换列</a:t>
            </a:r>
          </a:p>
          <a:p>
            <a:pPr>
              <a:lnSpc>
                <a:spcPts val="2000"/>
              </a:lnSpc>
              <a:tabLst>
                <a:tab pos="88900" algn="l"/>
              </a:tabLst>
            </a:pPr>
            <a:r>
              <a:rPr lang="en-US" altLang="zh-CN" sz="2400" dirty="0"/>
              <a:t>	</a:t>
            </a:r>
            <a:r>
              <a:rPr lang="en-US" altLang="zh-CN" sz="1600" dirty="0">
                <a:solidFill>
                  <a:srgbClr val="000000"/>
                </a:solidFill>
                <a:latin typeface="微软雅黑" pitchFamily="18" charset="0"/>
                <a:cs typeface="微软雅黑" pitchFamily="18" charset="0"/>
              </a:rPr>
              <a:t>将原来名为user的表重命名为new_user</a:t>
            </a:r>
          </a:p>
          <a:p>
            <a:pPr>
              <a:lnSpc>
                <a:spcPts val="2000"/>
              </a:lnSpc>
              <a:tabLst>
                <a:tab pos="88900" algn="l"/>
              </a:tabLst>
            </a:pPr>
            <a:r>
              <a:rPr lang="en-US" altLang="zh-CN" sz="1600" dirty="0">
                <a:solidFill>
                  <a:srgbClr val="C00000"/>
                </a:solidFill>
                <a:latin typeface="Arial Narrow" pitchFamily="18" charset="0"/>
                <a:cs typeface="Arial Narrow" pitchFamily="18" charset="0"/>
              </a:rPr>
              <a:t>ALTER</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TABLE</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user</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RENAME</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TO</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new_user;</a:t>
            </a:r>
          </a:p>
        </p:txBody>
      </p:sp>
      <p:sp>
        <p:nvSpPr>
          <p:cNvPr id="7" name="TextBox 1"/>
          <p:cNvSpPr txBox="1"/>
          <p:nvPr/>
        </p:nvSpPr>
        <p:spPr>
          <a:xfrm>
            <a:off x="979984" y="2204244"/>
            <a:ext cx="89768" cy="174407"/>
          </a:xfrm>
          <a:prstGeom prst="rect">
            <a:avLst/>
          </a:prstGeom>
          <a:noFill/>
        </p:spPr>
        <p:txBody>
          <a:bodyPr wrap="none" lIns="0" tIns="0" rIns="0" rtlCol="0">
            <a:spAutoFit/>
          </a:bodyPr>
          <a:lstStyle/>
          <a:p>
            <a:pPr>
              <a:lnSpc>
                <a:spcPts val="1000"/>
              </a:lnSpc>
              <a:tabLst/>
            </a:pPr>
            <a:r>
              <a:rPr lang="en-US" altLang="zh-CN" sz="1000" dirty="0">
                <a:solidFill>
                  <a:srgbClr val="000000"/>
                </a:solidFill>
                <a:latin typeface="Times New Roman" pitchFamily="18" charset="0"/>
                <a:cs typeface="Times New Roman" pitchFamily="18" charset="0"/>
              </a:rPr>
              <a:t>– </a:t>
            </a:r>
          </a:p>
        </p:txBody>
      </p:sp>
      <p:sp>
        <p:nvSpPr>
          <p:cNvPr id="8" name="TextBox 1"/>
          <p:cNvSpPr txBox="1"/>
          <p:nvPr/>
        </p:nvSpPr>
        <p:spPr>
          <a:xfrm>
            <a:off x="1246684" y="2166144"/>
            <a:ext cx="1077218" cy="225703"/>
          </a:xfrm>
          <a:prstGeom prst="rect">
            <a:avLst/>
          </a:prstGeom>
          <a:noFill/>
        </p:spPr>
        <p:txBody>
          <a:bodyPr wrap="none" lIns="0" tIns="0" rIns="0" rtlCol="0">
            <a:spAutoFit/>
          </a:bodyPr>
          <a:lstStyle/>
          <a:p>
            <a:pPr>
              <a:lnSpc>
                <a:spcPts val="1400"/>
              </a:lnSpc>
              <a:tabLst/>
            </a:pPr>
            <a:r>
              <a:rPr lang="en-US" altLang="zh-CN" sz="1400" dirty="0">
                <a:solidFill>
                  <a:srgbClr val="000000"/>
                </a:solidFill>
                <a:latin typeface="微软雅黑" pitchFamily="18" charset="0"/>
                <a:cs typeface="微软雅黑" pitchFamily="18" charset="0"/>
              </a:rPr>
              <a:t>内部数据表：</a:t>
            </a:r>
          </a:p>
        </p:txBody>
      </p:sp>
      <p:sp>
        <p:nvSpPr>
          <p:cNvPr id="9" name="TextBox 1"/>
          <p:cNvSpPr txBox="1"/>
          <p:nvPr/>
        </p:nvSpPr>
        <p:spPr>
          <a:xfrm>
            <a:off x="1259384" y="2445544"/>
            <a:ext cx="113814" cy="341119"/>
          </a:xfrm>
          <a:prstGeom prst="rect">
            <a:avLst/>
          </a:prstGeom>
          <a:noFill/>
        </p:spPr>
        <p:txBody>
          <a:bodyPr wrap="none" lIns="0" tIns="0" rIns="0" rtlCol="0">
            <a:spAutoFit/>
          </a:bodyPr>
          <a:lstStyle/>
          <a:p>
            <a:pPr>
              <a:lnSpc>
                <a:spcPts val="800"/>
              </a:lnSpc>
              <a:tabLst/>
            </a:pPr>
            <a:r>
              <a:rPr lang="en-US" altLang="zh-CN" sz="900" dirty="0">
                <a:solidFill>
                  <a:srgbClr val="000000"/>
                </a:solidFill>
                <a:latin typeface="Wingdings" pitchFamily="18" charset="0"/>
                <a:cs typeface="Wingdings" pitchFamily="18" charset="0"/>
              </a:rPr>
              <a:t>ü</a:t>
            </a:r>
            <a:r>
              <a:rPr lang="en-US" altLang="zh-CN" sz="900" dirty="0">
                <a:solidFill>
                  <a:srgbClr val="000000"/>
                </a:solidFill>
                <a:latin typeface="Times New Roman" pitchFamily="18" charset="0"/>
                <a:cs typeface="Times New Roman" pitchFamily="18" charset="0"/>
              </a:rPr>
              <a:t> </a:t>
            </a:r>
          </a:p>
          <a:p>
            <a:pPr>
              <a:lnSpc>
                <a:spcPts val="1500"/>
              </a:lnSpc>
              <a:tabLst/>
            </a:pPr>
            <a:r>
              <a:rPr lang="en-US" altLang="zh-CN" sz="900" dirty="0">
                <a:solidFill>
                  <a:srgbClr val="000000"/>
                </a:solidFill>
                <a:latin typeface="Wingdings" pitchFamily="18" charset="0"/>
                <a:cs typeface="Wingdings" pitchFamily="18" charset="0"/>
              </a:rPr>
              <a:t>ü</a:t>
            </a:r>
            <a:r>
              <a:rPr lang="en-US" altLang="zh-CN" sz="900" dirty="0">
                <a:solidFill>
                  <a:srgbClr val="000000"/>
                </a:solidFill>
                <a:latin typeface="Times New Roman" pitchFamily="18" charset="0"/>
                <a:cs typeface="Times New Roman" pitchFamily="18" charset="0"/>
              </a:rPr>
              <a:t> </a:t>
            </a:r>
          </a:p>
        </p:txBody>
      </p:sp>
      <p:sp>
        <p:nvSpPr>
          <p:cNvPr id="10" name="TextBox 1"/>
          <p:cNvSpPr txBox="1"/>
          <p:nvPr/>
        </p:nvSpPr>
        <p:spPr>
          <a:xfrm>
            <a:off x="1614984" y="2394744"/>
            <a:ext cx="5899051" cy="392415"/>
          </a:xfrm>
          <a:prstGeom prst="rect">
            <a:avLst/>
          </a:prstGeom>
          <a:noFill/>
        </p:spPr>
        <p:txBody>
          <a:bodyPr wrap="none" lIns="0" tIns="0" rIns="0" rtlCol="0">
            <a:spAutoFit/>
          </a:bodyPr>
          <a:lstStyle/>
          <a:p>
            <a:pPr>
              <a:lnSpc>
                <a:spcPts val="1200"/>
              </a:lnSpc>
              <a:tabLst/>
            </a:pPr>
            <a:r>
              <a:rPr lang="en-US" altLang="zh-CN" sz="1050" dirty="0">
                <a:solidFill>
                  <a:srgbClr val="000000"/>
                </a:solidFill>
                <a:latin typeface="微软雅黑" pitchFamily="18" charset="0"/>
                <a:cs typeface="微软雅黑" pitchFamily="18" charset="0"/>
              </a:rPr>
              <a:t>数据文件所在的目录将被重命名为新的表名</a:t>
            </a:r>
          </a:p>
          <a:p>
            <a:pPr>
              <a:lnSpc>
                <a:spcPts val="1500"/>
              </a:lnSpc>
              <a:tabLst/>
            </a:pPr>
            <a:r>
              <a:rPr lang="en-US" altLang="zh-CN" sz="1050" dirty="0">
                <a:solidFill>
                  <a:srgbClr val="000000"/>
                </a:solidFill>
                <a:latin typeface="微软雅黑" pitchFamily="18" charset="0"/>
                <a:cs typeface="微软雅黑" pitchFamily="18" charset="0"/>
              </a:rPr>
              <a:t>例如将hdfs://user/hive/warehouse/user目录被重命名为hdfs://user/hive/warehouse/new_user</a:t>
            </a:r>
          </a:p>
        </p:txBody>
      </p:sp>
      <p:sp>
        <p:nvSpPr>
          <p:cNvPr id="11" name="TextBox 1"/>
          <p:cNvSpPr txBox="1"/>
          <p:nvPr/>
        </p:nvSpPr>
        <p:spPr>
          <a:xfrm>
            <a:off x="979984" y="2851944"/>
            <a:ext cx="89768" cy="174407"/>
          </a:xfrm>
          <a:prstGeom prst="rect">
            <a:avLst/>
          </a:prstGeom>
          <a:noFill/>
        </p:spPr>
        <p:txBody>
          <a:bodyPr wrap="none" lIns="0" tIns="0" rIns="0" rtlCol="0">
            <a:spAutoFit/>
          </a:bodyPr>
          <a:lstStyle/>
          <a:p>
            <a:pPr>
              <a:lnSpc>
                <a:spcPts val="1000"/>
              </a:lnSpc>
              <a:tabLst/>
            </a:pPr>
            <a:r>
              <a:rPr lang="en-US" altLang="zh-CN" sz="1000" dirty="0">
                <a:solidFill>
                  <a:srgbClr val="000000"/>
                </a:solidFill>
                <a:latin typeface="Times New Roman" pitchFamily="18" charset="0"/>
                <a:cs typeface="Times New Roman" pitchFamily="18" charset="0"/>
              </a:rPr>
              <a:t>– </a:t>
            </a:r>
          </a:p>
        </p:txBody>
      </p:sp>
      <p:sp>
        <p:nvSpPr>
          <p:cNvPr id="12" name="TextBox 1"/>
          <p:cNvSpPr txBox="1"/>
          <p:nvPr/>
        </p:nvSpPr>
        <p:spPr>
          <a:xfrm>
            <a:off x="1246684" y="2801144"/>
            <a:ext cx="1077218" cy="225703"/>
          </a:xfrm>
          <a:prstGeom prst="rect">
            <a:avLst/>
          </a:prstGeom>
          <a:noFill/>
        </p:spPr>
        <p:txBody>
          <a:bodyPr wrap="none" lIns="0" tIns="0" rIns="0" rtlCol="0">
            <a:spAutoFit/>
          </a:bodyPr>
          <a:lstStyle/>
          <a:p>
            <a:pPr>
              <a:lnSpc>
                <a:spcPts val="1400"/>
              </a:lnSpc>
              <a:tabLst/>
            </a:pPr>
            <a:r>
              <a:rPr lang="en-US" altLang="zh-CN" sz="1400" dirty="0">
                <a:solidFill>
                  <a:srgbClr val="000000"/>
                </a:solidFill>
                <a:latin typeface="微软雅黑" pitchFamily="18" charset="0"/>
                <a:cs typeface="微软雅黑" pitchFamily="18" charset="0"/>
              </a:rPr>
              <a:t>外部数据表：</a:t>
            </a:r>
          </a:p>
        </p:txBody>
      </p:sp>
      <p:sp>
        <p:nvSpPr>
          <p:cNvPr id="13" name="TextBox 1"/>
          <p:cNvSpPr txBox="1"/>
          <p:nvPr/>
        </p:nvSpPr>
        <p:spPr>
          <a:xfrm>
            <a:off x="1259384" y="3080544"/>
            <a:ext cx="113814" cy="148759"/>
          </a:xfrm>
          <a:prstGeom prst="rect">
            <a:avLst/>
          </a:prstGeom>
          <a:noFill/>
        </p:spPr>
        <p:txBody>
          <a:bodyPr wrap="none" lIns="0" tIns="0" rIns="0" rtlCol="0">
            <a:spAutoFit/>
          </a:bodyPr>
          <a:lstStyle/>
          <a:p>
            <a:pPr>
              <a:lnSpc>
                <a:spcPts val="800"/>
              </a:lnSpc>
              <a:tabLst/>
            </a:pPr>
            <a:r>
              <a:rPr lang="en-US" altLang="zh-CN" sz="900" dirty="0">
                <a:solidFill>
                  <a:srgbClr val="000000"/>
                </a:solidFill>
                <a:latin typeface="Wingdings" pitchFamily="18" charset="0"/>
                <a:cs typeface="Wingdings" pitchFamily="18" charset="0"/>
              </a:rPr>
              <a:t>ü</a:t>
            </a:r>
            <a:r>
              <a:rPr lang="en-US" altLang="zh-CN" sz="900" dirty="0">
                <a:solidFill>
                  <a:srgbClr val="000000"/>
                </a:solidFill>
                <a:latin typeface="Times New Roman" pitchFamily="18" charset="0"/>
                <a:cs typeface="Times New Roman" pitchFamily="18" charset="0"/>
              </a:rPr>
              <a:t> </a:t>
            </a:r>
          </a:p>
        </p:txBody>
      </p:sp>
      <p:sp>
        <p:nvSpPr>
          <p:cNvPr id="14" name="TextBox 1"/>
          <p:cNvSpPr txBox="1"/>
          <p:nvPr/>
        </p:nvSpPr>
        <p:spPr>
          <a:xfrm>
            <a:off x="1614984" y="3042444"/>
            <a:ext cx="2423740" cy="200055"/>
          </a:xfrm>
          <a:prstGeom prst="rect">
            <a:avLst/>
          </a:prstGeom>
          <a:noFill/>
        </p:spPr>
        <p:txBody>
          <a:bodyPr wrap="none" lIns="0" tIns="0" rIns="0" rtlCol="0">
            <a:spAutoFit/>
          </a:bodyPr>
          <a:lstStyle/>
          <a:p>
            <a:pPr>
              <a:lnSpc>
                <a:spcPts val="1200"/>
              </a:lnSpc>
              <a:tabLst/>
            </a:pPr>
            <a:r>
              <a:rPr lang="en-US" altLang="zh-CN" sz="1050" dirty="0">
                <a:solidFill>
                  <a:srgbClr val="000000"/>
                </a:solidFill>
                <a:latin typeface="微软雅黑" pitchFamily="18" charset="0"/>
                <a:cs typeface="微软雅黑" pitchFamily="18" charset="0"/>
              </a:rPr>
              <a:t>只修改元数据，不会操作数据文件和目录</a:t>
            </a:r>
          </a:p>
        </p:txBody>
      </p:sp>
      <p:sp>
        <p:nvSpPr>
          <p:cNvPr id="15" name="TextBox 1"/>
          <p:cNvSpPr txBox="1"/>
          <p:nvPr/>
        </p:nvSpPr>
        <p:spPr>
          <a:xfrm>
            <a:off x="548184" y="3296444"/>
            <a:ext cx="6870471" cy="1572225"/>
          </a:xfrm>
          <a:prstGeom prst="rect">
            <a:avLst/>
          </a:prstGeom>
          <a:noFill/>
        </p:spPr>
        <p:txBody>
          <a:bodyPr wrap="none" lIns="0" tIns="0" rIns="0" rtlCol="0">
            <a:spAutoFit/>
          </a:bodyPr>
          <a:lstStyle/>
          <a:p>
            <a:pPr>
              <a:lnSpc>
                <a:spcPts val="1600"/>
              </a:lnSpc>
              <a:tabLst>
                <a:tab pos="279400" algn="l"/>
              </a:tabLst>
            </a:pPr>
            <a:r>
              <a:rPr lang="en-US" altLang="zh-CN" sz="1600" dirty="0">
                <a:solidFill>
                  <a:srgbClr val="000000"/>
                </a:solidFill>
                <a:latin typeface="Wingdings" pitchFamily="18" charset="0"/>
                <a:cs typeface="Wingdings" pitchFamily="18" charset="0"/>
              </a:rPr>
              <a:t>l</a:t>
            </a:r>
            <a:r>
              <a:rPr lang="en-US" altLang="zh-CN" sz="1600" dirty="0">
                <a:solidFill>
                  <a:srgbClr val="000000"/>
                </a:solidFill>
                <a:latin typeface="Times New Roman" pitchFamily="18" charset="0"/>
                <a:cs typeface="Times New Roman" pitchFamily="18" charset="0"/>
              </a:rPr>
              <a:t> </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增加列</a:t>
            </a:r>
          </a:p>
          <a:p>
            <a:pPr>
              <a:lnSpc>
                <a:spcPts val="2000"/>
              </a:lnSpc>
              <a:tabLst>
                <a:tab pos="279400" algn="l"/>
              </a:tabLst>
            </a:pPr>
            <a:r>
              <a:rPr lang="en-US" altLang="zh-CN" sz="2400" dirty="0"/>
              <a:t>	</a:t>
            </a:r>
            <a:r>
              <a:rPr lang="en-US" altLang="zh-CN" sz="1600" dirty="0">
                <a:solidFill>
                  <a:srgbClr val="C00000"/>
                </a:solidFill>
                <a:latin typeface="Arial Narrow" pitchFamily="18" charset="0"/>
                <a:cs typeface="Arial Narrow" pitchFamily="18" charset="0"/>
              </a:rPr>
              <a:t>ALTER</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TABLE</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user ADD</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COLUMNS</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(addres</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STRING);</a:t>
            </a:r>
          </a:p>
          <a:p>
            <a:pPr>
              <a:lnSpc>
                <a:spcPts val="2100"/>
              </a:lnSpc>
              <a:tabLst>
                <a:tab pos="279400" algn="l"/>
              </a:tabLst>
            </a:pPr>
            <a:r>
              <a:rPr lang="en-US" altLang="zh-CN" sz="1600" dirty="0">
                <a:solidFill>
                  <a:srgbClr val="000000"/>
                </a:solidFill>
                <a:latin typeface="Wingdings" pitchFamily="18" charset="0"/>
                <a:cs typeface="Wingdings" pitchFamily="18" charset="0"/>
              </a:rPr>
              <a:t>l</a:t>
            </a:r>
            <a:r>
              <a:rPr lang="en-US" altLang="zh-CN" sz="1600" dirty="0">
                <a:solidFill>
                  <a:srgbClr val="000000"/>
                </a:solidFill>
                <a:latin typeface="Times New Roman" pitchFamily="18" charset="0"/>
                <a:cs typeface="Times New Roman" pitchFamily="18" charset="0"/>
              </a:rPr>
              <a:t> </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修改列名和列字段类型</a:t>
            </a:r>
          </a:p>
          <a:p>
            <a:pPr>
              <a:lnSpc>
                <a:spcPts val="2000"/>
              </a:lnSpc>
              <a:tabLst>
                <a:tab pos="279400" algn="l"/>
              </a:tabLst>
            </a:pPr>
            <a:r>
              <a:rPr lang="en-US" altLang="zh-CN" sz="2400" dirty="0"/>
              <a:t>	</a:t>
            </a:r>
            <a:r>
              <a:rPr lang="en-US" altLang="zh-CN" sz="1600" dirty="0">
                <a:solidFill>
                  <a:srgbClr val="C00000"/>
                </a:solidFill>
                <a:latin typeface="Arial Narrow" pitchFamily="18" charset="0"/>
                <a:cs typeface="Arial Narrow" pitchFamily="18" charset="0"/>
              </a:rPr>
              <a:t>ALTER</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TABLE</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user</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CHANGE</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addres</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address</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STRING;</a:t>
            </a:r>
          </a:p>
          <a:p>
            <a:pPr>
              <a:lnSpc>
                <a:spcPts val="2200"/>
              </a:lnSpc>
              <a:tabLst>
                <a:tab pos="279400" algn="l"/>
              </a:tabLst>
            </a:pPr>
            <a:r>
              <a:rPr lang="en-US" altLang="zh-CN" sz="1600" dirty="0">
                <a:solidFill>
                  <a:srgbClr val="000000"/>
                </a:solidFill>
                <a:latin typeface="Wingdings" pitchFamily="18" charset="0"/>
                <a:cs typeface="Wingdings" pitchFamily="18" charset="0"/>
              </a:rPr>
              <a:t>l</a:t>
            </a:r>
            <a:r>
              <a:rPr lang="en-US" altLang="zh-CN" sz="1600" dirty="0">
                <a:solidFill>
                  <a:srgbClr val="000000"/>
                </a:solidFill>
                <a:latin typeface="Times New Roman" pitchFamily="18" charset="0"/>
                <a:cs typeface="Times New Roman" pitchFamily="18" charset="0"/>
              </a:rPr>
              <a:t> </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删除列</a:t>
            </a:r>
          </a:p>
          <a:p>
            <a:pPr>
              <a:lnSpc>
                <a:spcPts val="2000"/>
              </a:lnSpc>
              <a:tabLst>
                <a:tab pos="279400" algn="l"/>
              </a:tabLst>
            </a:pPr>
            <a:r>
              <a:rPr lang="en-US" altLang="zh-CN" sz="2400" dirty="0"/>
              <a:t>	</a:t>
            </a:r>
            <a:r>
              <a:rPr lang="en-US" altLang="zh-CN" sz="1600" dirty="0">
                <a:solidFill>
                  <a:srgbClr val="C00000"/>
                </a:solidFill>
                <a:latin typeface="Arial Narrow" pitchFamily="18" charset="0"/>
                <a:cs typeface="Arial Narrow" pitchFamily="18" charset="0"/>
              </a:rPr>
              <a:t>ALTER</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TABLE</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user</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REPLACE</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COLUMNS</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(userID</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STRING,</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age</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INT,</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gender</a:t>
            </a:r>
            <a:r>
              <a:rPr lang="en-US" altLang="zh-CN" sz="1600" dirty="0">
                <a:latin typeface="Times New Roman" pitchFamily="18" charset="0"/>
                <a:cs typeface="Times New Roman" pitchFamily="18" charset="0"/>
              </a:rPr>
              <a:t> </a:t>
            </a:r>
            <a:r>
              <a:rPr lang="en-US" altLang="zh-CN" sz="1600" dirty="0">
                <a:solidFill>
                  <a:srgbClr val="C00000"/>
                </a:solidFill>
                <a:latin typeface="Arial Narrow" pitchFamily="18" charset="0"/>
                <a:cs typeface="Arial Narrow" pitchFamily="18" charset="0"/>
              </a:rPr>
              <a:t>STRING);</a:t>
            </a:r>
          </a:p>
        </p:txBody>
      </p:sp>
      <p:sp>
        <p:nvSpPr>
          <p:cNvPr id="16" name="TextBox 1"/>
          <p:cNvSpPr txBox="1"/>
          <p:nvPr/>
        </p:nvSpPr>
        <p:spPr>
          <a:xfrm>
            <a:off x="548184" y="5023644"/>
            <a:ext cx="195566" cy="225703"/>
          </a:xfrm>
          <a:prstGeom prst="rect">
            <a:avLst/>
          </a:prstGeom>
          <a:noFill/>
        </p:spPr>
        <p:txBody>
          <a:bodyPr wrap="none" lIns="0" tIns="0" rIns="0" rtlCol="0">
            <a:spAutoFit/>
          </a:bodyPr>
          <a:lstStyle/>
          <a:p>
            <a:pPr>
              <a:lnSpc>
                <a:spcPts val="1400"/>
              </a:lnSpc>
              <a:tabLst/>
            </a:pPr>
            <a:r>
              <a:rPr lang="en-US" altLang="zh-CN" sz="1600" dirty="0">
                <a:solidFill>
                  <a:srgbClr val="000000"/>
                </a:solidFill>
                <a:latin typeface="Wingdings" pitchFamily="18" charset="0"/>
                <a:cs typeface="Wingdings" pitchFamily="18" charset="0"/>
              </a:rPr>
              <a:t>l</a:t>
            </a:r>
            <a:r>
              <a:rPr lang="en-US" altLang="zh-CN" sz="1600" dirty="0">
                <a:solidFill>
                  <a:srgbClr val="000000"/>
                </a:solidFill>
                <a:latin typeface="Times New Roman" pitchFamily="18" charset="0"/>
                <a:cs typeface="Times New Roman" pitchFamily="18" charset="0"/>
              </a:rPr>
              <a:t> </a:t>
            </a:r>
          </a:p>
        </p:txBody>
      </p:sp>
      <p:sp>
        <p:nvSpPr>
          <p:cNvPr id="17" name="TextBox 1"/>
          <p:cNvSpPr txBox="1"/>
          <p:nvPr/>
        </p:nvSpPr>
        <p:spPr>
          <a:xfrm>
            <a:off x="916484" y="4998244"/>
            <a:ext cx="5633273" cy="456535"/>
          </a:xfrm>
          <a:prstGeom prst="rect">
            <a:avLst/>
          </a:prstGeom>
          <a:noFill/>
        </p:spPr>
        <p:txBody>
          <a:bodyPr wrap="none" lIns="0" tIns="0" rIns="0" rtlCol="0">
            <a:spAutoFit/>
          </a:bodyPr>
          <a:lstStyle/>
          <a:p>
            <a:pPr>
              <a:lnSpc>
                <a:spcPts val="1600"/>
              </a:lnSpc>
              <a:tabLst/>
            </a:pPr>
            <a:r>
              <a:rPr lang="en-US" altLang="zh-CN" sz="1600" dirty="0" err="1">
                <a:solidFill>
                  <a:srgbClr val="000000"/>
                </a:solidFill>
                <a:latin typeface="微软雅黑" pitchFamily="18" charset="0"/>
                <a:cs typeface="微软雅黑" pitchFamily="18" charset="0"/>
              </a:rPr>
              <a:t>注意：HiveQL修改表结构后，仅修改元数据中的表定义信息</a:t>
            </a:r>
            <a:r>
              <a:rPr lang="en-US" altLang="zh-CN" sz="1600" dirty="0">
                <a:solidFill>
                  <a:srgbClr val="000000"/>
                </a:solidFill>
                <a:latin typeface="微软雅黑" pitchFamily="18" charset="0"/>
                <a:cs typeface="微软雅黑" pitchFamily="18" charset="0"/>
              </a:rPr>
              <a:t>，</a:t>
            </a:r>
            <a:br>
              <a:rPr lang="en-US" altLang="zh-CN" sz="1600" dirty="0">
                <a:solidFill>
                  <a:srgbClr val="000000"/>
                </a:solidFill>
                <a:latin typeface="微软雅黑" pitchFamily="18" charset="0"/>
                <a:cs typeface="微软雅黑" pitchFamily="18" charset="0"/>
              </a:rPr>
            </a:br>
            <a:r>
              <a:rPr lang="en-US" altLang="zh-CN" sz="1600" dirty="0" err="1">
                <a:solidFill>
                  <a:srgbClr val="000000"/>
                </a:solidFill>
                <a:latin typeface="微软雅黑" pitchFamily="18" charset="0"/>
                <a:cs typeface="微软雅黑" pitchFamily="18" charset="0"/>
              </a:rPr>
              <a:t>并不真正更新数据文件中的内容，因此需要确保</a:t>
            </a:r>
            <a:r>
              <a:rPr lang="zh-CN" altLang="en-US" sz="1600" dirty="0">
                <a:solidFill>
                  <a:srgbClr val="000000"/>
                </a:solidFill>
                <a:latin typeface="微软雅黑" pitchFamily="18" charset="0"/>
                <a:cs typeface="微软雅黑" pitchFamily="18" charset="0"/>
              </a:rPr>
              <a:t>一致性。</a:t>
            </a:r>
            <a:endParaRPr lang="en-US" altLang="zh-CN" sz="1600" dirty="0">
              <a:solidFill>
                <a:srgbClr val="000000"/>
              </a:solidFill>
              <a:latin typeface="微软雅黑" pitchFamily="18" charset="0"/>
              <a:cs typeface="微软雅黑" pitchFamily="18" charset="0"/>
            </a:endParaRPr>
          </a:p>
        </p:txBody>
      </p:sp>
    </p:spTree>
    <p:extLst>
      <p:ext uri="{BB962C8B-B14F-4D97-AF65-F5344CB8AC3E}">
        <p14:creationId xmlns:p14="http://schemas.microsoft.com/office/powerpoint/2010/main" val="2922251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HQL</a:t>
            </a:r>
            <a:r>
              <a:rPr lang="zh-CN" altLang="en-US" dirty="0"/>
              <a:t>实例（</a:t>
            </a:r>
            <a:r>
              <a:rPr lang="en-US" altLang="zh-CN" dirty="0"/>
              <a:t>4</a:t>
            </a:r>
            <a:r>
              <a:rPr lang="zh-CN" altLang="en-US" dirty="0"/>
              <a:t>）－删除数据表</a:t>
            </a:r>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23</a:t>
            </a:fld>
            <a:endParaRPr lang="zh-CN" altLang="en-US" dirty="0"/>
          </a:p>
        </p:txBody>
      </p:sp>
      <p:sp>
        <p:nvSpPr>
          <p:cNvPr id="5" name="TextBox 1"/>
          <p:cNvSpPr txBox="1"/>
          <p:nvPr/>
        </p:nvSpPr>
        <p:spPr>
          <a:xfrm>
            <a:off x="490661" y="1222152"/>
            <a:ext cx="219612" cy="725840"/>
          </a:xfrm>
          <a:prstGeom prst="rect">
            <a:avLst/>
          </a:prstGeom>
          <a:noFill/>
        </p:spPr>
        <p:txBody>
          <a:bodyPr wrap="none" lIns="0" tIns="0" rIns="0" rtlCol="0">
            <a:spAutoFit/>
          </a:bodyPr>
          <a:lstStyle/>
          <a:p>
            <a:pPr>
              <a:lnSpc>
                <a:spcPts val="1400"/>
              </a:lnSpc>
              <a:tabLst/>
            </a:pPr>
            <a:r>
              <a:rPr lang="en-US" altLang="zh-CN" dirty="0">
                <a:solidFill>
                  <a:srgbClr val="000000"/>
                </a:solidFill>
                <a:latin typeface="Wingdings" pitchFamily="18" charset="0"/>
                <a:cs typeface="Wingdings" pitchFamily="18" charset="0"/>
              </a:rPr>
              <a:t>l</a:t>
            </a:r>
            <a:r>
              <a:rPr lang="en-US" altLang="zh-CN" dirty="0">
                <a:solidFill>
                  <a:srgbClr val="000000"/>
                </a:solidFill>
                <a:latin typeface="Times New Roman" pitchFamily="18" charset="0"/>
                <a:cs typeface="Times New Roman" pitchFamily="18" charset="0"/>
              </a:rPr>
              <a:t> </a:t>
            </a:r>
          </a:p>
          <a:p>
            <a:pPr>
              <a:lnSpc>
                <a:spcPts val="1000"/>
              </a:lnSpc>
            </a:pPr>
            <a:endParaRPr lang="en-US" altLang="zh-CN" sz="2800" dirty="0"/>
          </a:p>
          <a:p>
            <a:pPr>
              <a:lnSpc>
                <a:spcPts val="1000"/>
              </a:lnSpc>
            </a:pPr>
            <a:endParaRPr lang="en-US" altLang="zh-CN" sz="2800" dirty="0"/>
          </a:p>
          <a:p>
            <a:pPr>
              <a:lnSpc>
                <a:spcPts val="1900"/>
              </a:lnSpc>
              <a:tabLst/>
            </a:pPr>
            <a:r>
              <a:rPr lang="en-US" altLang="zh-CN" dirty="0">
                <a:solidFill>
                  <a:srgbClr val="000000"/>
                </a:solidFill>
                <a:latin typeface="Wingdings" pitchFamily="18" charset="0"/>
                <a:cs typeface="Wingdings" pitchFamily="18" charset="0"/>
              </a:rPr>
              <a:t>l</a:t>
            </a:r>
            <a:r>
              <a:rPr lang="en-US" altLang="zh-CN" dirty="0">
                <a:solidFill>
                  <a:srgbClr val="000000"/>
                </a:solidFill>
                <a:latin typeface="Times New Roman" pitchFamily="18" charset="0"/>
                <a:cs typeface="Times New Roman" pitchFamily="18" charset="0"/>
              </a:rPr>
              <a:t> </a:t>
            </a:r>
          </a:p>
        </p:txBody>
      </p:sp>
      <p:sp>
        <p:nvSpPr>
          <p:cNvPr id="6" name="TextBox 1"/>
          <p:cNvSpPr txBox="1"/>
          <p:nvPr/>
        </p:nvSpPr>
        <p:spPr>
          <a:xfrm>
            <a:off x="858961" y="1196752"/>
            <a:ext cx="3223255" cy="751488"/>
          </a:xfrm>
          <a:prstGeom prst="rect">
            <a:avLst/>
          </a:prstGeom>
          <a:noFill/>
        </p:spPr>
        <p:txBody>
          <a:bodyPr wrap="none" lIns="0" tIns="0" rIns="0" rtlCol="0">
            <a:spAutoFit/>
          </a:bodyPr>
          <a:lstStyle/>
          <a:p>
            <a:pPr>
              <a:lnSpc>
                <a:spcPts val="1600"/>
              </a:lnSpc>
              <a:tabLst/>
            </a:pPr>
            <a:r>
              <a:rPr lang="en-US" altLang="zh-CN" dirty="0">
                <a:solidFill>
                  <a:srgbClr val="000000"/>
                </a:solidFill>
                <a:latin typeface="微软雅黑" pitchFamily="18" charset="0"/>
                <a:cs typeface="微软雅黑" pitchFamily="18" charset="0"/>
              </a:rPr>
              <a:t>删除数据表命令：DROP</a:t>
            </a:r>
            <a:r>
              <a:rPr lang="en-US" altLang="zh-CN" dirty="0">
                <a:latin typeface="Times New Roman" pitchFamily="18" charset="0"/>
                <a:cs typeface="Times New Roman" pitchFamily="18" charset="0"/>
              </a:rPr>
              <a:t> </a:t>
            </a:r>
            <a:r>
              <a:rPr lang="en-US" altLang="zh-CN" dirty="0">
                <a:solidFill>
                  <a:srgbClr val="000000"/>
                </a:solidFill>
                <a:latin typeface="微软雅黑" pitchFamily="18" charset="0"/>
                <a:cs typeface="微软雅黑" pitchFamily="18" charset="0"/>
              </a:rPr>
              <a:t>TABLE</a:t>
            </a:r>
          </a:p>
          <a:p>
            <a:pPr>
              <a:lnSpc>
                <a:spcPts val="1000"/>
              </a:lnSpc>
            </a:pPr>
            <a:endParaRPr lang="en-US" altLang="zh-CN" sz="2800" dirty="0"/>
          </a:p>
          <a:p>
            <a:pPr>
              <a:lnSpc>
                <a:spcPts val="1000"/>
              </a:lnSpc>
            </a:pPr>
            <a:endParaRPr lang="en-US" altLang="zh-CN" sz="2800" dirty="0"/>
          </a:p>
          <a:p>
            <a:pPr>
              <a:lnSpc>
                <a:spcPts val="1900"/>
              </a:lnSpc>
              <a:tabLst/>
            </a:pPr>
            <a:r>
              <a:rPr lang="en-US" altLang="zh-CN" dirty="0">
                <a:solidFill>
                  <a:srgbClr val="000000"/>
                </a:solidFill>
                <a:latin typeface="微软雅黑" pitchFamily="18" charset="0"/>
                <a:cs typeface="微软雅黑" pitchFamily="18" charset="0"/>
              </a:rPr>
              <a:t>例如删除clone_log_1表</a:t>
            </a:r>
          </a:p>
        </p:txBody>
      </p:sp>
      <p:sp>
        <p:nvSpPr>
          <p:cNvPr id="7" name="TextBox 1"/>
          <p:cNvSpPr txBox="1"/>
          <p:nvPr/>
        </p:nvSpPr>
        <p:spPr>
          <a:xfrm>
            <a:off x="490661" y="1996852"/>
            <a:ext cx="2550955" cy="777136"/>
          </a:xfrm>
          <a:prstGeom prst="rect">
            <a:avLst/>
          </a:prstGeom>
          <a:noFill/>
        </p:spPr>
        <p:txBody>
          <a:bodyPr wrap="none" lIns="0" tIns="0" rIns="0" rtlCol="0">
            <a:spAutoFit/>
          </a:bodyPr>
          <a:lstStyle/>
          <a:p>
            <a:pPr>
              <a:lnSpc>
                <a:spcPts val="1400"/>
              </a:lnSpc>
              <a:tabLst>
                <a:tab pos="279400" algn="l"/>
              </a:tabLst>
            </a:pPr>
            <a:r>
              <a:rPr lang="en-US" altLang="zh-CN" sz="2800" dirty="0"/>
              <a:t>	</a:t>
            </a:r>
            <a:r>
              <a:rPr lang="en-US" altLang="zh-CN" dirty="0">
                <a:solidFill>
                  <a:srgbClr val="C00000"/>
                </a:solidFill>
                <a:latin typeface="Arial Narrow" pitchFamily="18" charset="0"/>
                <a:cs typeface="Arial Narrow" pitchFamily="18" charset="0"/>
              </a:rPr>
              <a:t>DROPTABLE</a:t>
            </a:r>
            <a:r>
              <a:rPr lang="en-US" altLang="zh-CN" dirty="0">
                <a:latin typeface="Times New Roman" pitchFamily="18" charset="0"/>
                <a:cs typeface="Times New Roman" pitchFamily="18" charset="0"/>
              </a:rPr>
              <a:t> </a:t>
            </a:r>
            <a:r>
              <a:rPr lang="en-US" altLang="zh-CN" dirty="0">
                <a:solidFill>
                  <a:srgbClr val="C00000"/>
                </a:solidFill>
                <a:latin typeface="Arial Narrow" pitchFamily="18" charset="0"/>
                <a:cs typeface="Arial Narrow" pitchFamily="18" charset="0"/>
              </a:rPr>
              <a:t>clone_log_1;</a:t>
            </a:r>
          </a:p>
          <a:p>
            <a:pPr>
              <a:lnSpc>
                <a:spcPts val="1000"/>
              </a:lnSpc>
            </a:pPr>
            <a:endParaRPr lang="en-US" altLang="zh-CN" sz="2800" dirty="0"/>
          </a:p>
          <a:p>
            <a:pPr>
              <a:lnSpc>
                <a:spcPts val="1000"/>
              </a:lnSpc>
            </a:pPr>
            <a:endParaRPr lang="en-US" altLang="zh-CN" sz="2800" dirty="0"/>
          </a:p>
          <a:p>
            <a:pPr>
              <a:lnSpc>
                <a:spcPts val="2300"/>
              </a:lnSpc>
              <a:tabLst>
                <a:tab pos="279400" algn="l"/>
              </a:tabLst>
            </a:pPr>
            <a:r>
              <a:rPr lang="en-US" altLang="zh-CN" dirty="0">
                <a:solidFill>
                  <a:srgbClr val="000000"/>
                </a:solidFill>
                <a:latin typeface="Wingdings" pitchFamily="18" charset="0"/>
                <a:cs typeface="Wingdings" pitchFamily="18" charset="0"/>
              </a:rPr>
              <a:t>l</a:t>
            </a:r>
            <a:r>
              <a:rPr lang="en-US" altLang="zh-CN" dirty="0">
                <a:solidFill>
                  <a:srgbClr val="000000"/>
                </a:solidFill>
                <a:latin typeface="Times New Roman" pitchFamily="18" charset="0"/>
                <a:cs typeface="Times New Roman" pitchFamily="18" charset="0"/>
              </a:rPr>
              <a:t> </a:t>
            </a:r>
            <a:r>
              <a:rPr lang="en-US" altLang="zh-CN" dirty="0">
                <a:latin typeface="Times New Roman" pitchFamily="18" charset="0"/>
                <a:cs typeface="Times New Roman" pitchFamily="18" charset="0"/>
              </a:rPr>
              <a:t>    </a:t>
            </a:r>
            <a:r>
              <a:rPr lang="en-US" altLang="zh-CN" dirty="0">
                <a:solidFill>
                  <a:srgbClr val="000000"/>
                </a:solidFill>
                <a:latin typeface="微软雅黑" pitchFamily="18" charset="0"/>
                <a:cs typeface="微软雅黑" pitchFamily="18" charset="0"/>
              </a:rPr>
              <a:t>区别：</a:t>
            </a:r>
          </a:p>
        </p:txBody>
      </p:sp>
      <p:sp>
        <p:nvSpPr>
          <p:cNvPr id="8" name="TextBox 1"/>
          <p:cNvSpPr txBox="1"/>
          <p:nvPr/>
        </p:nvSpPr>
        <p:spPr>
          <a:xfrm>
            <a:off x="922461" y="2784252"/>
            <a:ext cx="144270" cy="584775"/>
          </a:xfrm>
          <a:prstGeom prst="rect">
            <a:avLst/>
          </a:prstGeom>
          <a:noFill/>
        </p:spPr>
        <p:txBody>
          <a:bodyPr wrap="none" lIns="0" tIns="0" rIns="0" rtlCol="0">
            <a:spAutoFit/>
          </a:bodyPr>
          <a:lstStyle/>
          <a:p>
            <a:pPr>
              <a:lnSpc>
                <a:spcPts val="1200"/>
              </a:lnSpc>
              <a:tabLst/>
            </a:pPr>
            <a:r>
              <a:rPr lang="en-US" altLang="zh-CN" sz="1600" dirty="0">
                <a:solidFill>
                  <a:srgbClr val="000000"/>
                </a:solidFill>
                <a:latin typeface="Times New Roman" pitchFamily="18" charset="0"/>
                <a:cs typeface="Times New Roman" pitchFamily="18" charset="0"/>
              </a:rPr>
              <a:t>–</a:t>
            </a:r>
          </a:p>
          <a:p>
            <a:pPr>
              <a:lnSpc>
                <a:spcPts val="1200"/>
              </a:lnSpc>
              <a:tabLst/>
            </a:pPr>
            <a:r>
              <a:rPr lang="en-US" altLang="zh-CN" sz="1600" dirty="0">
                <a:solidFill>
                  <a:srgbClr val="000000"/>
                </a:solidFill>
                <a:latin typeface="Times New Roman" pitchFamily="18" charset="0"/>
                <a:cs typeface="Times New Roman" pitchFamily="18" charset="0"/>
              </a:rPr>
              <a:t> </a:t>
            </a:r>
          </a:p>
          <a:p>
            <a:pPr>
              <a:lnSpc>
                <a:spcPts val="1800"/>
              </a:lnSpc>
              <a:tabLst/>
            </a:pPr>
            <a:r>
              <a:rPr lang="en-US" altLang="zh-CN" sz="1600" dirty="0">
                <a:solidFill>
                  <a:srgbClr val="000000"/>
                </a:solidFill>
                <a:latin typeface="Times New Roman" pitchFamily="18" charset="0"/>
                <a:cs typeface="Times New Roman" pitchFamily="18" charset="0"/>
              </a:rPr>
              <a:t>– </a:t>
            </a:r>
          </a:p>
        </p:txBody>
      </p:sp>
      <p:sp>
        <p:nvSpPr>
          <p:cNvPr id="9" name="TextBox 1"/>
          <p:cNvSpPr txBox="1"/>
          <p:nvPr/>
        </p:nvSpPr>
        <p:spPr>
          <a:xfrm>
            <a:off x="1189161" y="2771552"/>
            <a:ext cx="7631311" cy="636072"/>
          </a:xfrm>
          <a:prstGeom prst="rect">
            <a:avLst/>
          </a:prstGeom>
          <a:noFill/>
        </p:spPr>
        <p:txBody>
          <a:bodyPr wrap="square" lIns="0" tIns="0" rIns="0" rtlCol="0">
            <a:spAutoFit/>
          </a:bodyPr>
          <a:lstStyle/>
          <a:p>
            <a:pPr>
              <a:lnSpc>
                <a:spcPts val="1400"/>
              </a:lnSpc>
              <a:tabLst/>
            </a:pPr>
            <a:r>
              <a:rPr lang="en-US" altLang="zh-CN" sz="1600" dirty="0">
                <a:solidFill>
                  <a:srgbClr val="000000"/>
                </a:solidFill>
                <a:latin typeface="微软雅黑" pitchFamily="18" charset="0"/>
                <a:cs typeface="微软雅黑" pitchFamily="18" charset="0"/>
              </a:rPr>
              <a:t>内部数据表：删除表操作是一个真正的删除操作，会将表对应的元数据和数据文件一并删除</a:t>
            </a:r>
          </a:p>
          <a:p>
            <a:pPr>
              <a:lnSpc>
                <a:spcPts val="1800"/>
              </a:lnSpc>
              <a:tabLst/>
            </a:pPr>
            <a:r>
              <a:rPr lang="en-US" altLang="zh-CN" sz="1600" dirty="0">
                <a:solidFill>
                  <a:srgbClr val="000000"/>
                </a:solidFill>
                <a:latin typeface="微软雅黑" pitchFamily="18" charset="0"/>
                <a:cs typeface="微软雅黑" pitchFamily="18" charset="0"/>
              </a:rPr>
              <a:t>外部数据表：删除操作仅是删除元数据，真正的数据文件不会删除</a:t>
            </a:r>
          </a:p>
        </p:txBody>
      </p:sp>
    </p:spTree>
    <p:extLst>
      <p:ext uri="{BB962C8B-B14F-4D97-AF65-F5344CB8AC3E}">
        <p14:creationId xmlns:p14="http://schemas.microsoft.com/office/powerpoint/2010/main" val="1925058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HQL</a:t>
            </a:r>
            <a:r>
              <a:rPr lang="zh-CN" altLang="en-US" dirty="0"/>
              <a:t>实例（</a:t>
            </a:r>
            <a:r>
              <a:rPr lang="en-US" altLang="zh-CN" dirty="0"/>
              <a:t>5</a:t>
            </a:r>
            <a:r>
              <a:rPr lang="zh-CN" altLang="en-US" dirty="0"/>
              <a:t>）－数据查询</a:t>
            </a:r>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24</a:t>
            </a:fld>
            <a:endParaRPr lang="zh-CN" altLang="en-US" dirty="0"/>
          </a:p>
        </p:txBody>
      </p:sp>
      <p:sp>
        <p:nvSpPr>
          <p:cNvPr id="5" name="TextBox 1"/>
          <p:cNvSpPr txBox="1"/>
          <p:nvPr/>
        </p:nvSpPr>
        <p:spPr>
          <a:xfrm>
            <a:off x="477971" y="1222152"/>
            <a:ext cx="219612" cy="751488"/>
          </a:xfrm>
          <a:prstGeom prst="rect">
            <a:avLst/>
          </a:prstGeom>
          <a:noFill/>
        </p:spPr>
        <p:txBody>
          <a:bodyPr wrap="none" lIns="0" tIns="0" rIns="0" rtlCol="0">
            <a:spAutoFit/>
          </a:bodyPr>
          <a:lstStyle/>
          <a:p>
            <a:pPr>
              <a:lnSpc>
                <a:spcPts val="1400"/>
              </a:lnSpc>
              <a:tabLst/>
            </a:pPr>
            <a:r>
              <a:rPr lang="en-US" altLang="zh-CN" dirty="0">
                <a:solidFill>
                  <a:srgbClr val="000000"/>
                </a:solidFill>
                <a:latin typeface="Wingdings" pitchFamily="18" charset="0"/>
                <a:cs typeface="Wingdings" pitchFamily="18" charset="0"/>
              </a:rPr>
              <a:t>l</a:t>
            </a:r>
            <a:r>
              <a:rPr lang="en-US" altLang="zh-CN" dirty="0">
                <a:solidFill>
                  <a:srgbClr val="000000"/>
                </a:solidFill>
                <a:latin typeface="Times New Roman" pitchFamily="18" charset="0"/>
                <a:cs typeface="Times New Roman" pitchFamily="18" charset="0"/>
              </a:rPr>
              <a:t> </a:t>
            </a:r>
          </a:p>
          <a:p>
            <a:pPr>
              <a:lnSpc>
                <a:spcPts val="1000"/>
              </a:lnSpc>
            </a:pPr>
            <a:endParaRPr lang="en-US" altLang="zh-CN" sz="2800" dirty="0"/>
          </a:p>
          <a:p>
            <a:pPr>
              <a:lnSpc>
                <a:spcPts val="1000"/>
              </a:lnSpc>
            </a:pPr>
            <a:endParaRPr lang="en-US" altLang="zh-CN" sz="2800" dirty="0"/>
          </a:p>
          <a:p>
            <a:pPr>
              <a:lnSpc>
                <a:spcPts val="2100"/>
              </a:lnSpc>
              <a:tabLst/>
            </a:pPr>
            <a:r>
              <a:rPr lang="en-US" altLang="zh-CN" dirty="0">
                <a:solidFill>
                  <a:srgbClr val="000000"/>
                </a:solidFill>
                <a:latin typeface="Wingdings" pitchFamily="18" charset="0"/>
                <a:cs typeface="Wingdings" pitchFamily="18" charset="0"/>
              </a:rPr>
              <a:t>l</a:t>
            </a:r>
            <a:r>
              <a:rPr lang="en-US" altLang="zh-CN" dirty="0">
                <a:solidFill>
                  <a:srgbClr val="000000"/>
                </a:solidFill>
                <a:latin typeface="Times New Roman" pitchFamily="18" charset="0"/>
                <a:cs typeface="Times New Roman" pitchFamily="18" charset="0"/>
              </a:rPr>
              <a:t> </a:t>
            </a:r>
          </a:p>
        </p:txBody>
      </p:sp>
      <p:sp>
        <p:nvSpPr>
          <p:cNvPr id="6" name="TextBox 1"/>
          <p:cNvSpPr txBox="1"/>
          <p:nvPr/>
        </p:nvSpPr>
        <p:spPr>
          <a:xfrm>
            <a:off x="846271" y="1196752"/>
            <a:ext cx="3602653" cy="777136"/>
          </a:xfrm>
          <a:prstGeom prst="rect">
            <a:avLst/>
          </a:prstGeom>
          <a:noFill/>
        </p:spPr>
        <p:txBody>
          <a:bodyPr wrap="none" lIns="0" tIns="0" rIns="0" rtlCol="0">
            <a:spAutoFit/>
          </a:bodyPr>
          <a:lstStyle/>
          <a:p>
            <a:pPr>
              <a:lnSpc>
                <a:spcPts val="1600"/>
              </a:lnSpc>
              <a:tabLst/>
            </a:pPr>
            <a:r>
              <a:rPr lang="en-US" altLang="zh-CN" dirty="0">
                <a:solidFill>
                  <a:srgbClr val="000000"/>
                </a:solidFill>
                <a:latin typeface="微软雅黑" pitchFamily="18" charset="0"/>
                <a:cs typeface="微软雅黑" pitchFamily="18" charset="0"/>
              </a:rPr>
              <a:t>数据查询命令：SELECT</a:t>
            </a:r>
            <a:r>
              <a:rPr lang="en-US" altLang="zh-CN" dirty="0">
                <a:latin typeface="Times New Roman" pitchFamily="18" charset="0"/>
                <a:cs typeface="Times New Roman" pitchFamily="18" charset="0"/>
              </a:rPr>
              <a:t> </a:t>
            </a:r>
            <a:r>
              <a:rPr lang="en-US" altLang="zh-CN" dirty="0">
                <a:solidFill>
                  <a:srgbClr val="000000"/>
                </a:solidFill>
                <a:latin typeface="微软雅黑" pitchFamily="18" charset="0"/>
                <a:cs typeface="微软雅黑" pitchFamily="18" charset="0"/>
              </a:rPr>
              <a:t>...</a:t>
            </a:r>
            <a:r>
              <a:rPr lang="en-US" altLang="zh-CN" dirty="0">
                <a:latin typeface="Times New Roman" pitchFamily="18" charset="0"/>
                <a:cs typeface="Times New Roman" pitchFamily="18" charset="0"/>
              </a:rPr>
              <a:t> </a:t>
            </a:r>
            <a:r>
              <a:rPr lang="en-US" altLang="zh-CN" dirty="0">
                <a:solidFill>
                  <a:srgbClr val="000000"/>
                </a:solidFill>
                <a:latin typeface="微软雅黑" pitchFamily="18" charset="0"/>
                <a:cs typeface="微软雅黑" pitchFamily="18" charset="0"/>
              </a:rPr>
              <a:t>FROM</a:t>
            </a:r>
            <a:r>
              <a:rPr lang="en-US" altLang="zh-CN" dirty="0">
                <a:latin typeface="Times New Roman" pitchFamily="18" charset="0"/>
                <a:cs typeface="Times New Roman" pitchFamily="18" charset="0"/>
              </a:rPr>
              <a:t> </a:t>
            </a:r>
            <a:r>
              <a:rPr lang="en-US" altLang="zh-CN" dirty="0">
                <a:solidFill>
                  <a:srgbClr val="000000"/>
                </a:solidFill>
                <a:latin typeface="微软雅黑" pitchFamily="18" charset="0"/>
                <a:cs typeface="微软雅黑" pitchFamily="18" charset="0"/>
              </a:rPr>
              <a:t>...</a:t>
            </a:r>
          </a:p>
          <a:p>
            <a:pPr>
              <a:lnSpc>
                <a:spcPts val="1000"/>
              </a:lnSpc>
            </a:pPr>
            <a:endParaRPr lang="en-US" altLang="zh-CN" sz="2800" dirty="0"/>
          </a:p>
          <a:p>
            <a:pPr>
              <a:lnSpc>
                <a:spcPts val="1000"/>
              </a:lnSpc>
            </a:pPr>
            <a:endParaRPr lang="en-US" altLang="zh-CN" sz="2800" dirty="0"/>
          </a:p>
          <a:p>
            <a:pPr>
              <a:lnSpc>
                <a:spcPts val="2100"/>
              </a:lnSpc>
              <a:tabLst/>
            </a:pPr>
            <a:r>
              <a:rPr lang="en-US" altLang="zh-CN" dirty="0">
                <a:solidFill>
                  <a:srgbClr val="000000"/>
                </a:solidFill>
                <a:latin typeface="微软雅黑" pitchFamily="18" charset="0"/>
                <a:cs typeface="微软雅黑" pitchFamily="18" charset="0"/>
              </a:rPr>
              <a:t>支持与SQL类似的子句</a:t>
            </a:r>
          </a:p>
        </p:txBody>
      </p:sp>
      <p:sp>
        <p:nvSpPr>
          <p:cNvPr id="7" name="TextBox 1"/>
          <p:cNvSpPr txBox="1"/>
          <p:nvPr/>
        </p:nvSpPr>
        <p:spPr>
          <a:xfrm>
            <a:off x="909771" y="2022252"/>
            <a:ext cx="144270" cy="892552"/>
          </a:xfrm>
          <a:prstGeom prst="rect">
            <a:avLst/>
          </a:prstGeom>
          <a:noFill/>
        </p:spPr>
        <p:txBody>
          <a:bodyPr wrap="none" lIns="0" tIns="0" rIns="0" rtlCol="0">
            <a:spAutoFit/>
          </a:bodyPr>
          <a:lstStyle/>
          <a:p>
            <a:pPr>
              <a:lnSpc>
                <a:spcPts val="1200"/>
              </a:lnSpc>
              <a:tabLst/>
            </a:pPr>
            <a:r>
              <a:rPr lang="en-US" altLang="zh-CN" sz="1600" dirty="0">
                <a:solidFill>
                  <a:srgbClr val="000000"/>
                </a:solidFill>
                <a:latin typeface="Times New Roman" pitchFamily="18" charset="0"/>
                <a:cs typeface="Times New Roman" pitchFamily="18" charset="0"/>
              </a:rPr>
              <a:t>– </a:t>
            </a:r>
          </a:p>
          <a:p>
            <a:pPr>
              <a:lnSpc>
                <a:spcPts val="1800"/>
              </a:lnSpc>
              <a:tabLst/>
            </a:pPr>
            <a:r>
              <a:rPr lang="en-US" altLang="zh-CN" sz="1600" dirty="0">
                <a:solidFill>
                  <a:srgbClr val="000000"/>
                </a:solidFill>
                <a:latin typeface="Times New Roman" pitchFamily="18" charset="0"/>
                <a:cs typeface="Times New Roman" pitchFamily="18" charset="0"/>
              </a:rPr>
              <a:t>– </a:t>
            </a:r>
          </a:p>
          <a:p>
            <a:pPr>
              <a:lnSpc>
                <a:spcPts val="1800"/>
              </a:lnSpc>
              <a:tabLst/>
            </a:pPr>
            <a:r>
              <a:rPr lang="en-US" altLang="zh-CN" sz="1600" dirty="0">
                <a:solidFill>
                  <a:srgbClr val="000000"/>
                </a:solidFill>
                <a:latin typeface="Times New Roman" pitchFamily="18" charset="0"/>
                <a:cs typeface="Times New Roman" pitchFamily="18" charset="0"/>
              </a:rPr>
              <a:t>– </a:t>
            </a:r>
          </a:p>
          <a:p>
            <a:pPr>
              <a:lnSpc>
                <a:spcPts val="1800"/>
              </a:lnSpc>
              <a:tabLst/>
            </a:pPr>
            <a:r>
              <a:rPr lang="en-US" altLang="zh-CN" sz="1600" dirty="0">
                <a:solidFill>
                  <a:srgbClr val="000000"/>
                </a:solidFill>
                <a:latin typeface="Times New Roman" pitchFamily="18" charset="0"/>
                <a:cs typeface="Times New Roman" pitchFamily="18" charset="0"/>
              </a:rPr>
              <a:t>– </a:t>
            </a:r>
          </a:p>
        </p:txBody>
      </p:sp>
      <p:sp>
        <p:nvSpPr>
          <p:cNvPr id="8" name="TextBox 1"/>
          <p:cNvSpPr txBox="1"/>
          <p:nvPr/>
        </p:nvSpPr>
        <p:spPr>
          <a:xfrm>
            <a:off x="1176471" y="1996852"/>
            <a:ext cx="2391680" cy="918200"/>
          </a:xfrm>
          <a:prstGeom prst="rect">
            <a:avLst/>
          </a:prstGeom>
          <a:noFill/>
        </p:spPr>
        <p:txBody>
          <a:bodyPr wrap="none" lIns="0" tIns="0" rIns="0" rtlCol="0">
            <a:spAutoFit/>
          </a:bodyPr>
          <a:lstStyle/>
          <a:p>
            <a:pPr>
              <a:lnSpc>
                <a:spcPts val="1400"/>
              </a:lnSpc>
              <a:tabLst/>
            </a:pPr>
            <a:r>
              <a:rPr lang="en-US" altLang="zh-CN" sz="1600" dirty="0">
                <a:solidFill>
                  <a:srgbClr val="000000"/>
                </a:solidFill>
                <a:latin typeface="微软雅黑" pitchFamily="18" charset="0"/>
                <a:cs typeface="微软雅黑" pitchFamily="18" charset="0"/>
              </a:rPr>
              <a:t>条件（WHERE）</a:t>
            </a:r>
          </a:p>
          <a:p>
            <a:pPr>
              <a:lnSpc>
                <a:spcPts val="1800"/>
              </a:lnSpc>
              <a:tabLst/>
            </a:pPr>
            <a:r>
              <a:rPr lang="en-US" altLang="zh-CN" sz="1600" dirty="0">
                <a:solidFill>
                  <a:srgbClr val="000000"/>
                </a:solidFill>
                <a:latin typeface="微软雅黑" pitchFamily="18" charset="0"/>
                <a:cs typeface="微软雅黑" pitchFamily="18" charset="0"/>
              </a:rPr>
              <a:t>分组（GROUP）</a:t>
            </a:r>
          </a:p>
          <a:p>
            <a:pPr>
              <a:lnSpc>
                <a:spcPts val="1800"/>
              </a:lnSpc>
              <a:tabLst/>
            </a:pPr>
            <a:r>
              <a:rPr lang="en-US" altLang="zh-CN" sz="1600" dirty="0">
                <a:solidFill>
                  <a:srgbClr val="000000"/>
                </a:solidFill>
                <a:latin typeface="微软雅黑" pitchFamily="18" charset="0"/>
                <a:cs typeface="微软雅黑" pitchFamily="18" charset="0"/>
              </a:rPr>
              <a:t>排序（ORDER</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BY）</a:t>
            </a:r>
          </a:p>
          <a:p>
            <a:pPr>
              <a:lnSpc>
                <a:spcPts val="1800"/>
              </a:lnSpc>
              <a:tabLst/>
            </a:pPr>
            <a:r>
              <a:rPr lang="en-US" altLang="zh-CN" sz="1600" dirty="0">
                <a:solidFill>
                  <a:srgbClr val="000000"/>
                </a:solidFill>
                <a:latin typeface="微软雅黑" pitchFamily="18" charset="0"/>
                <a:cs typeface="微软雅黑" pitchFamily="18" charset="0"/>
              </a:rPr>
              <a:t>限制返回数量（LIMIT）等</a:t>
            </a:r>
          </a:p>
        </p:txBody>
      </p:sp>
      <p:sp>
        <p:nvSpPr>
          <p:cNvPr id="9" name="TextBox 1"/>
          <p:cNvSpPr txBox="1"/>
          <p:nvPr/>
        </p:nvSpPr>
        <p:spPr>
          <a:xfrm>
            <a:off x="985971" y="3266852"/>
            <a:ext cx="5386229" cy="238527"/>
          </a:xfrm>
          <a:prstGeom prst="rect">
            <a:avLst/>
          </a:prstGeom>
          <a:noFill/>
        </p:spPr>
        <p:txBody>
          <a:bodyPr wrap="square" lIns="0" tIns="0" rIns="0" rtlCol="0">
            <a:spAutoFit/>
          </a:bodyPr>
          <a:lstStyle/>
          <a:p>
            <a:pPr>
              <a:lnSpc>
                <a:spcPts val="1500"/>
              </a:lnSpc>
              <a:tabLst>
                <a:tab pos="8318500" algn="l"/>
              </a:tabLst>
            </a:pPr>
            <a:r>
              <a:rPr lang="en-US" altLang="zh-CN" dirty="0">
                <a:solidFill>
                  <a:srgbClr val="C00000"/>
                </a:solidFill>
                <a:latin typeface="Arial Narrow" pitchFamily="18" charset="0"/>
                <a:cs typeface="Arial Narrow" pitchFamily="18" charset="0"/>
              </a:rPr>
              <a:t>SELECT</a:t>
            </a:r>
            <a:r>
              <a:rPr lang="en-US" altLang="zh-CN" dirty="0">
                <a:latin typeface="Times New Roman" pitchFamily="18" charset="0"/>
                <a:cs typeface="Times New Roman" pitchFamily="18" charset="0"/>
              </a:rPr>
              <a:t> </a:t>
            </a:r>
            <a:r>
              <a:rPr lang="en-US" altLang="zh-CN" dirty="0">
                <a:solidFill>
                  <a:srgbClr val="C00000"/>
                </a:solidFill>
                <a:latin typeface="Arial Narrow" pitchFamily="18" charset="0"/>
                <a:cs typeface="Arial Narrow" pitchFamily="18" charset="0"/>
              </a:rPr>
              <a:t>*</a:t>
            </a:r>
            <a:r>
              <a:rPr lang="en-US" altLang="zh-CN" dirty="0">
                <a:latin typeface="Times New Roman" pitchFamily="18" charset="0"/>
                <a:cs typeface="Times New Roman" pitchFamily="18" charset="0"/>
              </a:rPr>
              <a:t> </a:t>
            </a:r>
            <a:r>
              <a:rPr lang="en-US" altLang="zh-CN" dirty="0">
                <a:solidFill>
                  <a:srgbClr val="C00000"/>
                </a:solidFill>
                <a:latin typeface="Arial Narrow" pitchFamily="18" charset="0"/>
                <a:cs typeface="Arial Narrow" pitchFamily="18" charset="0"/>
              </a:rPr>
              <a:t>FROM</a:t>
            </a:r>
            <a:r>
              <a:rPr lang="en-US" altLang="zh-CN" dirty="0">
                <a:latin typeface="Times New Roman" pitchFamily="18" charset="0"/>
                <a:cs typeface="Times New Roman" pitchFamily="18" charset="0"/>
              </a:rPr>
              <a:t> </a:t>
            </a:r>
            <a:r>
              <a:rPr lang="en-US" altLang="zh-CN" dirty="0">
                <a:solidFill>
                  <a:srgbClr val="C00000"/>
                </a:solidFill>
                <a:latin typeface="Arial Narrow" pitchFamily="18" charset="0"/>
                <a:cs typeface="Arial Narrow" pitchFamily="18" charset="0"/>
              </a:rPr>
              <a:t>log</a:t>
            </a:r>
            <a:r>
              <a:rPr lang="en-US" altLang="zh-CN" dirty="0">
                <a:latin typeface="Times New Roman" pitchFamily="18" charset="0"/>
                <a:cs typeface="Times New Roman" pitchFamily="18" charset="0"/>
              </a:rPr>
              <a:t> </a:t>
            </a:r>
            <a:r>
              <a:rPr lang="en-US" altLang="zh-CN" dirty="0">
                <a:solidFill>
                  <a:srgbClr val="C00000"/>
                </a:solidFill>
                <a:latin typeface="Arial Narrow" pitchFamily="18" charset="0"/>
                <a:cs typeface="Arial Narrow" pitchFamily="18" charset="0"/>
              </a:rPr>
              <a:t>WHERE</a:t>
            </a:r>
            <a:r>
              <a:rPr lang="en-US" altLang="zh-CN" dirty="0">
                <a:latin typeface="Times New Roman" pitchFamily="18" charset="0"/>
                <a:cs typeface="Times New Roman" pitchFamily="18" charset="0"/>
              </a:rPr>
              <a:t> </a:t>
            </a:r>
            <a:r>
              <a:rPr lang="en-US" altLang="zh-CN" dirty="0">
                <a:solidFill>
                  <a:srgbClr val="C00000"/>
                </a:solidFill>
                <a:latin typeface="Arial Narrow" pitchFamily="18" charset="0"/>
                <a:cs typeface="Arial Narrow" pitchFamily="18" charset="0"/>
              </a:rPr>
              <a:t>date</a:t>
            </a:r>
            <a:r>
              <a:rPr lang="en-US" altLang="zh-CN" dirty="0">
                <a:latin typeface="Times New Roman" pitchFamily="18" charset="0"/>
                <a:cs typeface="Times New Roman" pitchFamily="18" charset="0"/>
              </a:rPr>
              <a:t> </a:t>
            </a:r>
            <a:r>
              <a:rPr lang="en-US" altLang="zh-CN" dirty="0">
                <a:solidFill>
                  <a:srgbClr val="C00000"/>
                </a:solidFill>
                <a:latin typeface="Arial Narrow" pitchFamily="18" charset="0"/>
                <a:cs typeface="Arial Narrow" pitchFamily="18" charset="0"/>
              </a:rPr>
              <a:t>&gt;</a:t>
            </a:r>
            <a:r>
              <a:rPr lang="en-US" altLang="zh-CN" dirty="0">
                <a:latin typeface="Times New Roman" pitchFamily="18" charset="0"/>
                <a:cs typeface="Times New Roman" pitchFamily="18" charset="0"/>
              </a:rPr>
              <a:t> </a:t>
            </a:r>
            <a:r>
              <a:rPr lang="en-US" altLang="zh-CN" dirty="0">
                <a:solidFill>
                  <a:srgbClr val="C00000"/>
                </a:solidFill>
                <a:latin typeface="Arial Narrow" pitchFamily="18" charset="0"/>
                <a:cs typeface="Arial Narrow" pitchFamily="18" charset="0"/>
              </a:rPr>
              <a:t>20130601;</a:t>
            </a:r>
            <a:endParaRPr lang="en-US" altLang="zh-CN" sz="1600" dirty="0">
              <a:solidFill>
                <a:srgbClr val="7F7F7F"/>
              </a:solidFill>
              <a:latin typeface="微软雅黑" pitchFamily="18" charset="0"/>
              <a:cs typeface="微软雅黑" pitchFamily="18" charset="0"/>
            </a:endParaRPr>
          </a:p>
        </p:txBody>
      </p:sp>
    </p:spTree>
    <p:extLst>
      <p:ext uri="{BB962C8B-B14F-4D97-AF65-F5344CB8AC3E}">
        <p14:creationId xmlns:p14="http://schemas.microsoft.com/office/powerpoint/2010/main" val="44822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HQL</a:t>
            </a:r>
            <a:r>
              <a:rPr lang="zh-CN" altLang="en-US" dirty="0"/>
              <a:t>实例（</a:t>
            </a:r>
            <a:r>
              <a:rPr lang="en-US" altLang="zh-CN" dirty="0"/>
              <a:t>7</a:t>
            </a:r>
            <a:r>
              <a:rPr lang="zh-CN" altLang="en-US" dirty="0"/>
              <a:t>）－数据查询（</a:t>
            </a:r>
            <a:r>
              <a:rPr lang="en-US" altLang="zh-CN" dirty="0"/>
              <a:t>Group  By</a:t>
            </a:r>
            <a:r>
              <a:rPr lang="zh-CN" altLang="en-US" dirty="0"/>
              <a:t>）</a:t>
            </a:r>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25</a:t>
            </a:fld>
            <a:endParaRPr lang="zh-CN" altLang="en-US" dirty="0"/>
          </a:p>
        </p:txBody>
      </p:sp>
      <p:pic>
        <p:nvPicPr>
          <p:cNvPr id="7" name="Picture 3"/>
          <p:cNvPicPr>
            <a:picLocks noChangeAspect="1" noChangeArrowheads="1"/>
          </p:cNvPicPr>
          <p:nvPr/>
        </p:nvPicPr>
        <p:blipFill>
          <a:blip r:embed="rId2"/>
          <a:srcRect/>
          <a:stretch>
            <a:fillRect/>
          </a:stretch>
        </p:blipFill>
        <p:spPr bwMode="auto">
          <a:xfrm>
            <a:off x="5436096" y="3295634"/>
            <a:ext cx="660400" cy="254000"/>
          </a:xfrm>
          <a:prstGeom prst="rect">
            <a:avLst/>
          </a:prstGeom>
          <a:noFill/>
        </p:spPr>
      </p:pic>
      <p:graphicFrame>
        <p:nvGraphicFramePr>
          <p:cNvPr id="8" name="表格 4"/>
          <p:cNvGraphicFramePr>
            <a:graphicFrameLocks noGrp="1"/>
          </p:cNvGraphicFramePr>
          <p:nvPr>
            <p:extLst>
              <p:ext uri="{D42A27DB-BD31-4B8C-83A1-F6EECF244321}">
                <p14:modId xmlns:p14="http://schemas.microsoft.com/office/powerpoint/2010/main" val="4101486089"/>
              </p:ext>
            </p:extLst>
          </p:nvPr>
        </p:nvGraphicFramePr>
        <p:xfrm>
          <a:off x="735900" y="2272210"/>
          <a:ext cx="4392911" cy="2300848"/>
        </p:xfrm>
        <a:graphic>
          <a:graphicData uri="http://schemas.openxmlformats.org/drawingml/2006/table">
            <a:tbl>
              <a:tblPr/>
              <a:tblGrid>
                <a:gridCol w="936193">
                  <a:extLst>
                    <a:ext uri="{9D8B030D-6E8A-4147-A177-3AD203B41FA5}">
                      <a16:colId xmlns:a16="http://schemas.microsoft.com/office/drawing/2014/main" val="20000"/>
                    </a:ext>
                  </a:extLst>
                </a:gridCol>
                <a:gridCol w="1304243">
                  <a:extLst>
                    <a:ext uri="{9D8B030D-6E8A-4147-A177-3AD203B41FA5}">
                      <a16:colId xmlns:a16="http://schemas.microsoft.com/office/drawing/2014/main" val="20001"/>
                    </a:ext>
                  </a:extLst>
                </a:gridCol>
                <a:gridCol w="756265">
                  <a:extLst>
                    <a:ext uri="{9D8B030D-6E8A-4147-A177-3AD203B41FA5}">
                      <a16:colId xmlns:a16="http://schemas.microsoft.com/office/drawing/2014/main" val="20002"/>
                    </a:ext>
                  </a:extLst>
                </a:gridCol>
                <a:gridCol w="831891">
                  <a:extLst>
                    <a:ext uri="{9D8B030D-6E8A-4147-A177-3AD203B41FA5}">
                      <a16:colId xmlns:a16="http://schemas.microsoft.com/office/drawing/2014/main" val="20003"/>
                    </a:ext>
                  </a:extLst>
                </a:gridCol>
                <a:gridCol w="564319">
                  <a:extLst>
                    <a:ext uri="{9D8B030D-6E8A-4147-A177-3AD203B41FA5}">
                      <a16:colId xmlns:a16="http://schemas.microsoft.com/office/drawing/2014/main" val="20004"/>
                    </a:ext>
                  </a:extLst>
                </a:gridCol>
              </a:tblGrid>
              <a:tr h="145488">
                <a:tc gridSpan="5">
                  <a:txBody>
                    <a:bodyPr/>
                    <a:lstStyle/>
                    <a:p>
                      <a:pPr algn="l"/>
                      <a:r>
                        <a:rPr lang="en-US" altLang="zh-CN" sz="1200" b="1" dirty="0">
                          <a:solidFill>
                            <a:srgbClr val="000000"/>
                          </a:solidFill>
                          <a:latin typeface="Calibri" pitchFamily="18" charset="0"/>
                          <a:cs typeface="Calibri" pitchFamily="18" charset="0"/>
                        </a:rPr>
                        <a:t>log</a:t>
                      </a:r>
                      <a:endParaRPr lang="zh-CN" altLang="en-US" sz="1200" b="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hMerge="1">
                  <a:txBody>
                    <a:bodyPr/>
                    <a:lstStyle/>
                    <a:p>
                      <a:endParaRPr lang="zh-CN" altLang="en-US" dirty="0"/>
                    </a:p>
                  </a:txBody>
                  <a:tcPr>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CFBF9"/>
                    </a:solidFill>
                  </a:tcPr>
                </a:tc>
                <a:tc hMerge="1">
                  <a:txBody>
                    <a:bodyPr/>
                    <a:lstStyle/>
                    <a:p>
                      <a:endParaRPr lang="zh-CN" altLang="en-US" dirty="0"/>
                    </a:p>
                  </a:txBody>
                  <a:tcPr>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CFBF9"/>
                    </a:solidFill>
                  </a:tcPr>
                </a:tc>
                <a:tc hMerge="1">
                  <a:txBody>
                    <a:bodyPr/>
                    <a:lstStyle/>
                    <a:p>
                      <a:endParaRPr lang="zh-CN" altLang="en-US" dirty="0"/>
                    </a:p>
                  </a:txBody>
                  <a:tcPr>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CFBF9"/>
                    </a:solidFill>
                  </a:tcPr>
                </a:tc>
                <a:tc hMerge="1">
                  <a:txBody>
                    <a:bodyPr/>
                    <a:lstStyle/>
                    <a:p>
                      <a:endParaRPr lang="zh-CN" altLang="en-US" dirty="0"/>
                    </a:p>
                  </a:txBody>
                  <a:tcPr>
                    <a:lnL w="0" cap="flat" cmpd="sng" algn="ctr">
                      <a:solidFill>
                        <a:srgbClr val="000000"/>
                      </a:solidFill>
                      <a:prstDash val="solid"/>
                      <a:round/>
                      <a:headEnd type="none" w="med" len="med"/>
                      <a:tailEnd type="none" w="med" len="med"/>
                    </a:lnL>
                    <a:lnR w="1" cmpd="sng">
                      <a:solidFill>
                        <a:srgbClr val="000000"/>
                      </a:solidFill>
                      <a:prstDash val="soli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CFBF9"/>
                    </a:solidFill>
                  </a:tcPr>
                </a:tc>
                <a:extLst>
                  <a:ext uri="{0D108BD9-81ED-4DB2-BD59-A6C34878D82A}">
                    <a16:rowId xmlns:a16="http://schemas.microsoft.com/office/drawing/2014/main" val="10000"/>
                  </a:ext>
                </a:extLst>
              </a:tr>
              <a:tr h="289504">
                <a:tc>
                  <a:txBody>
                    <a:bodyPr/>
                    <a:lstStyle/>
                    <a:p>
                      <a:pPr algn="ctr"/>
                      <a:r>
                        <a:rPr lang="en-US" altLang="zh-CN" sz="1200" b="1" dirty="0">
                          <a:solidFill>
                            <a:srgbClr val="000000"/>
                          </a:solidFill>
                          <a:latin typeface="Calibri" pitchFamily="18" charset="0"/>
                          <a:cs typeface="Calibri" pitchFamily="18" charset="0"/>
                        </a:rPr>
                        <a:t>date</a:t>
                      </a:r>
                      <a:endParaRPr lang="zh-CN" altLang="en-US" sz="1200" b="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a:solidFill>
                            <a:srgbClr val="000000"/>
                          </a:solidFill>
                          <a:latin typeface="Calibri" pitchFamily="18" charset="0"/>
                          <a:cs typeface="Calibri" pitchFamily="18" charset="0"/>
                        </a:rPr>
                        <a:t>URL</a:t>
                      </a:r>
                      <a:endParaRPr lang="zh-CN" altLang="en-US" sz="1200" b="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a:solidFill>
                            <a:srgbClr val="000000"/>
                          </a:solidFill>
                          <a:latin typeface="Calibri" pitchFamily="18" charset="0"/>
                          <a:cs typeface="Calibri" pitchFamily="18" charset="0"/>
                        </a:rPr>
                        <a:t>userID</a:t>
                      </a:r>
                      <a:endParaRPr lang="zh-CN" altLang="en-US" sz="1200" b="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a:solidFill>
                            <a:srgbClr val="000000"/>
                          </a:solidFill>
                          <a:latin typeface="Calibri" pitchFamily="18" charset="0"/>
                          <a:cs typeface="Calibri" pitchFamily="18" charset="0"/>
                        </a:rPr>
                        <a:t>category</a:t>
                      </a:r>
                      <a:endParaRPr lang="zh-CN" altLang="en-US" sz="1200" b="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a:solidFill>
                            <a:srgbClr val="000000"/>
                          </a:solidFill>
                          <a:latin typeface="Calibri" pitchFamily="18" charset="0"/>
                          <a:cs typeface="Calibri" pitchFamily="18" charset="0"/>
                        </a:rPr>
                        <a:t>traﬃc</a:t>
                      </a:r>
                      <a:endParaRPr lang="zh-CN" altLang="en-US" sz="1200" b="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extLst>
                  <a:ext uri="{0D108BD9-81ED-4DB2-BD59-A6C34878D82A}">
                    <a16:rowId xmlns:a16="http://schemas.microsoft.com/office/drawing/2014/main" val="10001"/>
                  </a:ext>
                </a:extLst>
              </a:tr>
              <a:tr h="289504">
                <a:tc>
                  <a:txBody>
                    <a:bodyPr/>
                    <a:lstStyle/>
                    <a:p>
                      <a:pPr algn="ctr"/>
                      <a:r>
                        <a:rPr lang="en-US" altLang="zh-CN" sz="1200" i="1" dirty="0">
                          <a:solidFill>
                            <a:srgbClr val="000000"/>
                          </a:solidFill>
                          <a:latin typeface="Calibri" pitchFamily="18" charset="0"/>
                          <a:cs typeface="Calibri" pitchFamily="18" charset="0"/>
                        </a:rPr>
                        <a:t>STRING</a:t>
                      </a:r>
                      <a:endParaRPr lang="zh-CN" altLang="en-US" sz="1200" i="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i="1" dirty="0">
                          <a:solidFill>
                            <a:srgbClr val="000000"/>
                          </a:solidFill>
                          <a:latin typeface="Calibri" pitchFamily="18" charset="0"/>
                          <a:cs typeface="Calibri" pitchFamily="18" charset="0"/>
                        </a:rPr>
                        <a:t>STRING</a:t>
                      </a:r>
                      <a:endParaRPr lang="zh-CN" altLang="en-US" sz="1200" i="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i="1" dirty="0">
                          <a:solidFill>
                            <a:srgbClr val="000000"/>
                          </a:solidFill>
                          <a:latin typeface="Calibri" pitchFamily="18" charset="0"/>
                          <a:cs typeface="Calibri" pitchFamily="18" charset="0"/>
                        </a:rPr>
                        <a:t>STRING</a:t>
                      </a:r>
                      <a:endParaRPr lang="zh-CN" altLang="en-US" sz="1200" i="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i="1" dirty="0">
                          <a:solidFill>
                            <a:srgbClr val="000000"/>
                          </a:solidFill>
                          <a:latin typeface="Calibri" pitchFamily="18" charset="0"/>
                          <a:cs typeface="Calibri" pitchFamily="18" charset="0"/>
                        </a:rPr>
                        <a:t>STRING</a:t>
                      </a:r>
                      <a:endParaRPr lang="zh-CN" altLang="en-US" sz="1200" i="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i="1" dirty="0">
                          <a:solidFill>
                            <a:srgbClr val="000000"/>
                          </a:solidFill>
                          <a:latin typeface="Calibri" pitchFamily="18" charset="0"/>
                          <a:cs typeface="Calibri" pitchFamily="18" charset="0"/>
                        </a:rPr>
                        <a:t>INT</a:t>
                      </a:r>
                      <a:endParaRPr lang="zh-CN" altLang="en-US" sz="1200" i="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extLst>
                  <a:ext uri="{0D108BD9-81ED-4DB2-BD59-A6C34878D82A}">
                    <a16:rowId xmlns:a16="http://schemas.microsoft.com/office/drawing/2014/main" val="10002"/>
                  </a:ext>
                </a:extLst>
              </a:tr>
              <a:tr h="289504">
                <a:tc>
                  <a:txBody>
                    <a:bodyPr/>
                    <a:lstStyle/>
                    <a:p>
                      <a:pPr algn="ctr"/>
                      <a:r>
                        <a:rPr lang="en-US" altLang="zh-CN" sz="1200" dirty="0">
                          <a:solidFill>
                            <a:srgbClr val="000000"/>
                          </a:solidFill>
                          <a:latin typeface="Calibri" pitchFamily="18" charset="0"/>
                          <a:cs typeface="Calibri" pitchFamily="18" charset="0"/>
                        </a:rPr>
                        <a:t>20130601</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3g.qq.com</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1111</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FF"/>
                          </a:solidFill>
                          <a:latin typeface="Calibri" pitchFamily="18" charset="0"/>
                          <a:cs typeface="Calibri" pitchFamily="18" charset="0"/>
                        </a:rPr>
                        <a:t>portal</a:t>
                      </a:r>
                      <a:endParaRPr lang="zh-CN" altLang="en-US" sz="1200" dirty="0">
                        <a:solidFill>
                          <a:srgbClr val="0000FF"/>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FF"/>
                          </a:solidFill>
                          <a:latin typeface="Calibri" pitchFamily="18" charset="0"/>
                          <a:cs typeface="Calibri" pitchFamily="18" charset="0"/>
                        </a:rPr>
                        <a:t>10</a:t>
                      </a:r>
                      <a:endParaRPr lang="zh-CN" altLang="en-US" sz="1200" dirty="0">
                        <a:solidFill>
                          <a:srgbClr val="0000FF"/>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89504">
                <a:tc>
                  <a:txBody>
                    <a:bodyPr/>
                    <a:lstStyle/>
                    <a:p>
                      <a:pPr algn="ctr"/>
                      <a:r>
                        <a:rPr lang="en-US" altLang="zh-CN" sz="1200" dirty="0">
                          <a:solidFill>
                            <a:srgbClr val="000000"/>
                          </a:solidFill>
                          <a:latin typeface="Calibri" pitchFamily="18" charset="0"/>
                          <a:cs typeface="Calibri" pitchFamily="18" charset="0"/>
                        </a:rPr>
                        <a:t>20130602</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cnn.com</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2222</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news</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20</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89504">
                <a:tc>
                  <a:txBody>
                    <a:bodyPr/>
                    <a:lstStyle/>
                    <a:p>
                      <a:pPr algn="ctr"/>
                      <a:r>
                        <a:rPr lang="en-US" altLang="zh-CN" sz="1200" dirty="0">
                          <a:solidFill>
                            <a:srgbClr val="000000"/>
                          </a:solidFill>
                          <a:latin typeface="Calibri" pitchFamily="18" charset="0"/>
                          <a:cs typeface="Calibri" pitchFamily="18" charset="0"/>
                        </a:rPr>
                        <a:t>20130602</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baidu.com</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3333</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8000"/>
                          </a:solidFill>
                          <a:latin typeface="Calibri" pitchFamily="18" charset="0"/>
                          <a:cs typeface="Calibri" pitchFamily="18" charset="0"/>
                        </a:rPr>
                        <a:t>search</a:t>
                      </a:r>
                      <a:endParaRPr lang="zh-CN" altLang="en-US" sz="1200" dirty="0">
                        <a:solidFill>
                          <a:srgbClr val="008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8000"/>
                          </a:solidFill>
                          <a:latin typeface="Calibri" pitchFamily="18" charset="0"/>
                          <a:cs typeface="Calibri" pitchFamily="18" charset="0"/>
                        </a:rPr>
                        <a:t>15</a:t>
                      </a:r>
                      <a:endParaRPr lang="zh-CN" altLang="en-US" sz="1200" dirty="0">
                        <a:solidFill>
                          <a:srgbClr val="008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89504">
                <a:tc>
                  <a:txBody>
                    <a:bodyPr/>
                    <a:lstStyle/>
                    <a:p>
                      <a:pPr algn="ctr"/>
                      <a:r>
                        <a:rPr lang="en-US" altLang="zh-CN" sz="1200" dirty="0">
                          <a:solidFill>
                            <a:srgbClr val="000000"/>
                          </a:solidFill>
                          <a:latin typeface="Calibri" pitchFamily="18" charset="0"/>
                          <a:cs typeface="Calibri" pitchFamily="18" charset="0"/>
                        </a:rPr>
                        <a:t>20130603</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news.qq.com</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1111</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news</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100</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89504">
                <a:tc>
                  <a:txBody>
                    <a:bodyPr/>
                    <a:lstStyle/>
                    <a:p>
                      <a:pPr algn="ctr"/>
                      <a:r>
                        <a:rPr lang="en-US" altLang="zh-CN" sz="1200" dirty="0">
                          <a:solidFill>
                            <a:srgbClr val="000000"/>
                          </a:solidFill>
                          <a:latin typeface="Calibri" pitchFamily="18" charset="0"/>
                          <a:cs typeface="Calibri" pitchFamily="18" charset="0"/>
                        </a:rPr>
                        <a:t>20130603</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baidu.com</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3333</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8000"/>
                          </a:solidFill>
                          <a:latin typeface="Calibri" pitchFamily="18" charset="0"/>
                          <a:cs typeface="Calibri" pitchFamily="18" charset="0"/>
                        </a:rPr>
                        <a:t>search</a:t>
                      </a:r>
                      <a:endParaRPr lang="zh-CN" altLang="en-US" sz="1200" dirty="0">
                        <a:solidFill>
                          <a:srgbClr val="008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8000"/>
                          </a:solidFill>
                          <a:latin typeface="Calibri" pitchFamily="18" charset="0"/>
                          <a:cs typeface="Calibri" pitchFamily="18" charset="0"/>
                        </a:rPr>
                        <a:t>15</a:t>
                      </a:r>
                      <a:endParaRPr lang="zh-CN" altLang="en-US" sz="1200" dirty="0">
                        <a:solidFill>
                          <a:srgbClr val="008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graphicFrame>
        <p:nvGraphicFramePr>
          <p:cNvPr id="9" name="表格 4"/>
          <p:cNvGraphicFramePr>
            <a:graphicFrameLocks noGrp="1"/>
          </p:cNvGraphicFramePr>
          <p:nvPr>
            <p:extLst>
              <p:ext uri="{D42A27DB-BD31-4B8C-83A1-F6EECF244321}">
                <p14:modId xmlns:p14="http://schemas.microsoft.com/office/powerpoint/2010/main" val="698129534"/>
              </p:ext>
            </p:extLst>
          </p:nvPr>
        </p:nvGraphicFramePr>
        <p:xfrm>
          <a:off x="6259765" y="2272210"/>
          <a:ext cx="1869638" cy="1737024"/>
        </p:xfrm>
        <a:graphic>
          <a:graphicData uri="http://schemas.openxmlformats.org/drawingml/2006/table">
            <a:tbl>
              <a:tblPr/>
              <a:tblGrid>
                <a:gridCol w="934819">
                  <a:extLst>
                    <a:ext uri="{9D8B030D-6E8A-4147-A177-3AD203B41FA5}">
                      <a16:colId xmlns:a16="http://schemas.microsoft.com/office/drawing/2014/main" val="20000"/>
                    </a:ext>
                  </a:extLst>
                </a:gridCol>
                <a:gridCol w="934819">
                  <a:extLst>
                    <a:ext uri="{9D8B030D-6E8A-4147-A177-3AD203B41FA5}">
                      <a16:colId xmlns:a16="http://schemas.microsoft.com/office/drawing/2014/main" val="20001"/>
                    </a:ext>
                  </a:extLst>
                </a:gridCol>
              </a:tblGrid>
              <a:tr h="289504">
                <a:tc gridSpan="2">
                  <a:txBody>
                    <a:bodyPr/>
                    <a:lstStyle/>
                    <a:p>
                      <a:pPr algn="l"/>
                      <a:r>
                        <a:rPr lang="en-US" altLang="zh-CN" sz="1200" b="1" dirty="0">
                          <a:solidFill>
                            <a:srgbClr val="000000"/>
                          </a:solidFill>
                          <a:latin typeface="Calibri" pitchFamily="18" charset="0"/>
                          <a:cs typeface="Calibri" pitchFamily="18" charset="0"/>
                        </a:rPr>
                        <a:t>sum_traﬃc</a:t>
                      </a:r>
                      <a:endParaRPr lang="zh-CN" altLang="en-US" sz="1200" b="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hMerge="1">
                  <a:txBody>
                    <a:bodyPr/>
                    <a:lstStyle/>
                    <a:p>
                      <a:endParaRPr lang="zh-CN" altLang="en-US" dirty="0"/>
                    </a:p>
                  </a:txBody>
                  <a:tcPr>
                    <a:lnL w="0" cap="flat" cmpd="sng" algn="ctr">
                      <a:solidFill>
                        <a:srgbClr val="000000"/>
                      </a:solidFill>
                      <a:prstDash val="solid"/>
                      <a:round/>
                      <a:headEnd type="none" w="med" len="med"/>
                      <a:tailEnd type="none" w="med" len="med"/>
                    </a:lnL>
                    <a:lnR w="1" cmpd="sng">
                      <a:solidFill>
                        <a:srgbClr val="000000"/>
                      </a:solidFill>
                      <a:prstDash val="soli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CFBF9"/>
                    </a:solidFill>
                  </a:tcPr>
                </a:tc>
                <a:extLst>
                  <a:ext uri="{0D108BD9-81ED-4DB2-BD59-A6C34878D82A}">
                    <a16:rowId xmlns:a16="http://schemas.microsoft.com/office/drawing/2014/main" val="10000"/>
                  </a:ext>
                </a:extLst>
              </a:tr>
              <a:tr h="289504">
                <a:tc>
                  <a:txBody>
                    <a:bodyPr/>
                    <a:lstStyle/>
                    <a:p>
                      <a:pPr algn="ctr"/>
                      <a:r>
                        <a:rPr lang="en-US" altLang="zh-CN" sz="1200" b="1" dirty="0">
                          <a:solidFill>
                            <a:srgbClr val="000000"/>
                          </a:solidFill>
                          <a:latin typeface="Calibri" pitchFamily="18" charset="0"/>
                          <a:cs typeface="Calibri" pitchFamily="18" charset="0"/>
                        </a:rPr>
                        <a:t>category</a:t>
                      </a:r>
                      <a:endParaRPr lang="zh-CN" altLang="en-US" sz="1200" b="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a:solidFill>
                            <a:srgbClr val="000000"/>
                          </a:solidFill>
                          <a:latin typeface="Calibri" pitchFamily="18" charset="0"/>
                          <a:cs typeface="Calibri" pitchFamily="18" charset="0"/>
                        </a:rPr>
                        <a:t>traﬃc</a:t>
                      </a:r>
                      <a:endParaRPr lang="zh-CN" altLang="en-US" sz="1200" b="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extLst>
                  <a:ext uri="{0D108BD9-81ED-4DB2-BD59-A6C34878D82A}">
                    <a16:rowId xmlns:a16="http://schemas.microsoft.com/office/drawing/2014/main" val="10001"/>
                  </a:ext>
                </a:extLst>
              </a:tr>
              <a:tr h="289504">
                <a:tc>
                  <a:txBody>
                    <a:bodyPr/>
                    <a:lstStyle/>
                    <a:p>
                      <a:pPr algn="ctr"/>
                      <a:r>
                        <a:rPr lang="en-US" altLang="zh-CN" sz="1200" i="1" dirty="0">
                          <a:solidFill>
                            <a:srgbClr val="000000"/>
                          </a:solidFill>
                          <a:latin typeface="Calibri" pitchFamily="18" charset="0"/>
                          <a:cs typeface="Calibri" pitchFamily="18" charset="0"/>
                        </a:rPr>
                        <a:t>STRING</a:t>
                      </a:r>
                      <a:endParaRPr lang="zh-CN" altLang="en-US" sz="1200" i="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i="1" dirty="0">
                          <a:solidFill>
                            <a:srgbClr val="000000"/>
                          </a:solidFill>
                          <a:latin typeface="Calibri" pitchFamily="18" charset="0"/>
                          <a:cs typeface="Calibri" pitchFamily="18" charset="0"/>
                        </a:rPr>
                        <a:t>INT</a:t>
                      </a:r>
                      <a:endParaRPr lang="zh-CN" altLang="en-US" sz="1200" i="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extLst>
                  <a:ext uri="{0D108BD9-81ED-4DB2-BD59-A6C34878D82A}">
                    <a16:rowId xmlns:a16="http://schemas.microsoft.com/office/drawing/2014/main" val="10002"/>
                  </a:ext>
                </a:extLst>
              </a:tr>
              <a:tr h="289504">
                <a:tc>
                  <a:txBody>
                    <a:bodyPr/>
                    <a:lstStyle/>
                    <a:p>
                      <a:pPr algn="ctr"/>
                      <a:r>
                        <a:rPr lang="en-US" altLang="zh-CN" sz="1200" dirty="0">
                          <a:solidFill>
                            <a:srgbClr val="000000"/>
                          </a:solidFill>
                          <a:latin typeface="Calibri" pitchFamily="18" charset="0"/>
                          <a:cs typeface="Calibri" pitchFamily="18" charset="0"/>
                        </a:rPr>
                        <a:t>news</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120</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89504">
                <a:tc>
                  <a:txBody>
                    <a:bodyPr/>
                    <a:lstStyle/>
                    <a:p>
                      <a:pPr algn="ctr"/>
                      <a:r>
                        <a:rPr lang="en-US" altLang="zh-CN" sz="1200" dirty="0">
                          <a:solidFill>
                            <a:srgbClr val="0000FF"/>
                          </a:solidFill>
                          <a:latin typeface="Calibri" pitchFamily="18" charset="0"/>
                          <a:cs typeface="Calibri" pitchFamily="18" charset="0"/>
                        </a:rPr>
                        <a:t>portal</a:t>
                      </a:r>
                      <a:endParaRPr lang="zh-CN" altLang="en-US" sz="1200" dirty="0">
                        <a:solidFill>
                          <a:srgbClr val="0000FF"/>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FF"/>
                          </a:solidFill>
                          <a:latin typeface="Calibri" pitchFamily="18" charset="0"/>
                          <a:cs typeface="Calibri" pitchFamily="18" charset="0"/>
                        </a:rPr>
                        <a:t>10</a:t>
                      </a:r>
                      <a:endParaRPr lang="zh-CN" altLang="en-US" sz="1200" dirty="0">
                        <a:solidFill>
                          <a:srgbClr val="0000FF"/>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89504">
                <a:tc>
                  <a:txBody>
                    <a:bodyPr/>
                    <a:lstStyle/>
                    <a:p>
                      <a:pPr algn="ctr"/>
                      <a:r>
                        <a:rPr lang="en-US" altLang="zh-CN" sz="1200" dirty="0">
                          <a:solidFill>
                            <a:srgbClr val="008000"/>
                          </a:solidFill>
                          <a:latin typeface="Calibri" pitchFamily="18" charset="0"/>
                          <a:cs typeface="Calibri" pitchFamily="18" charset="0"/>
                        </a:rPr>
                        <a:t>search</a:t>
                      </a:r>
                      <a:endParaRPr lang="zh-CN" altLang="en-US" sz="1200" dirty="0">
                        <a:solidFill>
                          <a:srgbClr val="008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8000"/>
                          </a:solidFill>
                          <a:latin typeface="Calibri" pitchFamily="18" charset="0"/>
                          <a:cs typeface="Calibri" pitchFamily="18" charset="0"/>
                        </a:rPr>
                        <a:t>30</a:t>
                      </a:r>
                      <a:endParaRPr lang="zh-CN" altLang="en-US" sz="1200" dirty="0">
                        <a:solidFill>
                          <a:srgbClr val="008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10" name="TextBox 1"/>
          <p:cNvSpPr txBox="1"/>
          <p:nvPr/>
        </p:nvSpPr>
        <p:spPr>
          <a:xfrm>
            <a:off x="456500" y="1216366"/>
            <a:ext cx="2452594" cy="251351"/>
          </a:xfrm>
          <a:prstGeom prst="rect">
            <a:avLst/>
          </a:prstGeom>
          <a:noFill/>
        </p:spPr>
        <p:txBody>
          <a:bodyPr wrap="none" lIns="0" tIns="0" rIns="0" rtlCol="0">
            <a:spAutoFit/>
          </a:bodyPr>
          <a:lstStyle/>
          <a:p>
            <a:pPr>
              <a:lnSpc>
                <a:spcPts val="1600"/>
              </a:lnSpc>
              <a:tabLst/>
            </a:pPr>
            <a:r>
              <a:rPr lang="en-US" altLang="zh-CN" sz="1600" dirty="0">
                <a:solidFill>
                  <a:srgbClr val="000000"/>
                </a:solidFill>
                <a:latin typeface="Wingdings" pitchFamily="18" charset="0"/>
                <a:cs typeface="Wingdings" pitchFamily="18" charset="0"/>
              </a:rPr>
              <a:t>l</a:t>
            </a:r>
            <a:r>
              <a:rPr lang="en-US" altLang="zh-CN" sz="1600" dirty="0">
                <a:solidFill>
                  <a:srgbClr val="000000"/>
                </a:solidFill>
                <a:latin typeface="Times New Roman" pitchFamily="18" charset="0"/>
                <a:cs typeface="Times New Roman" pitchFamily="18" charset="0"/>
              </a:rPr>
              <a:t> </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查询每类网页的流量和</a:t>
            </a:r>
          </a:p>
        </p:txBody>
      </p:sp>
      <p:sp>
        <p:nvSpPr>
          <p:cNvPr id="11" name="TextBox 1"/>
          <p:cNvSpPr txBox="1"/>
          <p:nvPr/>
        </p:nvSpPr>
        <p:spPr>
          <a:xfrm>
            <a:off x="735900" y="1444966"/>
            <a:ext cx="3023072" cy="251351"/>
          </a:xfrm>
          <a:prstGeom prst="rect">
            <a:avLst/>
          </a:prstGeom>
          <a:noFill/>
        </p:spPr>
        <p:txBody>
          <a:bodyPr wrap="none" lIns="0" tIns="0" rIns="0" rtlCol="0">
            <a:spAutoFit/>
          </a:bodyPr>
          <a:lstStyle/>
          <a:p>
            <a:pPr>
              <a:lnSpc>
                <a:spcPts val="1600"/>
              </a:lnSpc>
              <a:tabLst/>
            </a:pPr>
            <a:r>
              <a:rPr lang="en-US" altLang="zh-CN" sz="1600" dirty="0">
                <a:solidFill>
                  <a:srgbClr val="C00000"/>
                </a:solidFill>
                <a:latin typeface="微软雅黑" pitchFamily="18" charset="0"/>
                <a:cs typeface="微软雅黑" pitchFamily="18" charset="0"/>
              </a:rPr>
              <a:t>INSERT</a:t>
            </a:r>
            <a:r>
              <a:rPr lang="en-US" altLang="zh-CN" sz="1600" dirty="0">
                <a:latin typeface="Times New Roman" pitchFamily="18" charset="0"/>
                <a:cs typeface="Times New Roman" pitchFamily="18" charset="0"/>
              </a:rPr>
              <a:t> </a:t>
            </a:r>
            <a:r>
              <a:rPr lang="en-US" altLang="zh-CN" sz="1600" dirty="0">
                <a:solidFill>
                  <a:srgbClr val="C00000"/>
                </a:solidFill>
                <a:latin typeface="微软雅黑" pitchFamily="18" charset="0"/>
                <a:cs typeface="微软雅黑" pitchFamily="18" charset="0"/>
              </a:rPr>
              <a:t>INTO</a:t>
            </a:r>
            <a:r>
              <a:rPr lang="en-US" altLang="zh-CN" sz="1600" dirty="0">
                <a:latin typeface="Times New Roman" pitchFamily="18" charset="0"/>
                <a:cs typeface="Times New Roman" pitchFamily="18" charset="0"/>
              </a:rPr>
              <a:t> </a:t>
            </a:r>
            <a:r>
              <a:rPr lang="en-US" altLang="zh-CN" sz="1600" dirty="0">
                <a:solidFill>
                  <a:srgbClr val="C00000"/>
                </a:solidFill>
                <a:latin typeface="微软雅黑" pitchFamily="18" charset="0"/>
                <a:cs typeface="微软雅黑" pitchFamily="18" charset="0"/>
              </a:rPr>
              <a:t>TABLE</a:t>
            </a:r>
            <a:r>
              <a:rPr lang="en-US" altLang="zh-CN" sz="1600" dirty="0">
                <a:latin typeface="Times New Roman" pitchFamily="18" charset="0"/>
                <a:cs typeface="Times New Roman" pitchFamily="18" charset="0"/>
              </a:rPr>
              <a:t> </a:t>
            </a:r>
            <a:r>
              <a:rPr lang="en-US" altLang="zh-CN" sz="1600" dirty="0">
                <a:solidFill>
                  <a:srgbClr val="C00000"/>
                </a:solidFill>
                <a:latin typeface="微软雅黑" pitchFamily="18" charset="0"/>
                <a:cs typeface="微软雅黑" pitchFamily="18" charset="0"/>
              </a:rPr>
              <a:t>sum_traffic</a:t>
            </a:r>
          </a:p>
        </p:txBody>
      </p:sp>
      <p:sp>
        <p:nvSpPr>
          <p:cNvPr id="12" name="TextBox 1"/>
          <p:cNvSpPr txBox="1"/>
          <p:nvPr/>
        </p:nvSpPr>
        <p:spPr>
          <a:xfrm>
            <a:off x="926400" y="1673566"/>
            <a:ext cx="5961440" cy="251351"/>
          </a:xfrm>
          <a:prstGeom prst="rect">
            <a:avLst/>
          </a:prstGeom>
          <a:noFill/>
        </p:spPr>
        <p:txBody>
          <a:bodyPr wrap="none" lIns="0" tIns="0" rIns="0" rtlCol="0">
            <a:spAutoFit/>
          </a:bodyPr>
          <a:lstStyle/>
          <a:p>
            <a:pPr>
              <a:lnSpc>
                <a:spcPts val="1600"/>
              </a:lnSpc>
              <a:tabLst/>
            </a:pPr>
            <a:r>
              <a:rPr lang="en-US" altLang="zh-CN" sz="1600" dirty="0">
                <a:solidFill>
                  <a:srgbClr val="C00000"/>
                </a:solidFill>
                <a:latin typeface="微软雅黑" pitchFamily="18" charset="0"/>
                <a:cs typeface="微软雅黑" pitchFamily="18" charset="0"/>
              </a:rPr>
              <a:t>SELECT</a:t>
            </a:r>
            <a:r>
              <a:rPr lang="en-US" altLang="zh-CN" sz="1600" dirty="0">
                <a:latin typeface="Times New Roman" pitchFamily="18" charset="0"/>
                <a:cs typeface="Times New Roman" pitchFamily="18" charset="0"/>
              </a:rPr>
              <a:t> </a:t>
            </a:r>
            <a:r>
              <a:rPr lang="en-US" altLang="zh-CN" sz="1600" dirty="0">
                <a:solidFill>
                  <a:srgbClr val="C00000"/>
                </a:solidFill>
                <a:latin typeface="微软雅黑" pitchFamily="18" charset="0"/>
                <a:cs typeface="微软雅黑" pitchFamily="18" charset="0"/>
              </a:rPr>
              <a:t>category,</a:t>
            </a:r>
            <a:r>
              <a:rPr lang="en-US" altLang="zh-CN" sz="1600" dirty="0">
                <a:latin typeface="Times New Roman" pitchFamily="18" charset="0"/>
                <a:cs typeface="Times New Roman" pitchFamily="18" charset="0"/>
              </a:rPr>
              <a:t> </a:t>
            </a:r>
            <a:r>
              <a:rPr lang="en-US" altLang="zh-CN" sz="1600" dirty="0">
                <a:solidFill>
                  <a:srgbClr val="C00000"/>
                </a:solidFill>
                <a:latin typeface="微软雅黑" pitchFamily="18" charset="0"/>
                <a:cs typeface="微软雅黑" pitchFamily="18" charset="0"/>
              </a:rPr>
              <a:t>SUM(traffic)</a:t>
            </a:r>
            <a:r>
              <a:rPr lang="en-US" altLang="zh-CN" sz="1600" dirty="0">
                <a:latin typeface="Times New Roman" pitchFamily="18" charset="0"/>
                <a:cs typeface="Times New Roman" pitchFamily="18" charset="0"/>
              </a:rPr>
              <a:t> </a:t>
            </a:r>
            <a:r>
              <a:rPr lang="en-US" altLang="zh-CN" sz="1600" dirty="0">
                <a:solidFill>
                  <a:srgbClr val="C00000"/>
                </a:solidFill>
                <a:latin typeface="微软雅黑" pitchFamily="18" charset="0"/>
                <a:cs typeface="微软雅黑" pitchFamily="18" charset="0"/>
              </a:rPr>
              <a:t>FROM</a:t>
            </a:r>
            <a:r>
              <a:rPr lang="en-US" altLang="zh-CN" sz="1600" dirty="0">
                <a:latin typeface="Times New Roman" pitchFamily="18" charset="0"/>
                <a:cs typeface="Times New Roman" pitchFamily="18" charset="0"/>
              </a:rPr>
              <a:t> </a:t>
            </a:r>
            <a:r>
              <a:rPr lang="en-US" altLang="zh-CN" sz="1600" dirty="0">
                <a:solidFill>
                  <a:srgbClr val="C00000"/>
                </a:solidFill>
                <a:latin typeface="微软雅黑" pitchFamily="18" charset="0"/>
                <a:cs typeface="微软雅黑" pitchFamily="18" charset="0"/>
              </a:rPr>
              <a:t>log</a:t>
            </a:r>
            <a:r>
              <a:rPr lang="en-US" altLang="zh-CN" sz="1600" dirty="0">
                <a:latin typeface="Times New Roman" pitchFamily="18" charset="0"/>
                <a:cs typeface="Times New Roman" pitchFamily="18" charset="0"/>
              </a:rPr>
              <a:t> </a:t>
            </a:r>
            <a:r>
              <a:rPr lang="en-US" altLang="zh-CN" sz="1600" dirty="0">
                <a:solidFill>
                  <a:srgbClr val="C00000"/>
                </a:solidFill>
                <a:latin typeface="微软雅黑" pitchFamily="18" charset="0"/>
                <a:cs typeface="微软雅黑" pitchFamily="18" charset="0"/>
              </a:rPr>
              <a:t>GROUP</a:t>
            </a:r>
            <a:r>
              <a:rPr lang="en-US" altLang="zh-CN" sz="1600" dirty="0">
                <a:latin typeface="Times New Roman" pitchFamily="18" charset="0"/>
                <a:cs typeface="Times New Roman" pitchFamily="18" charset="0"/>
              </a:rPr>
              <a:t> </a:t>
            </a:r>
            <a:r>
              <a:rPr lang="en-US" altLang="zh-CN" sz="1600" dirty="0">
                <a:solidFill>
                  <a:srgbClr val="C00000"/>
                </a:solidFill>
                <a:latin typeface="微软雅黑" pitchFamily="18" charset="0"/>
                <a:cs typeface="微软雅黑" pitchFamily="18" charset="0"/>
              </a:rPr>
              <a:t>BY</a:t>
            </a:r>
            <a:r>
              <a:rPr lang="en-US" altLang="zh-CN" sz="1600" dirty="0">
                <a:latin typeface="Times New Roman" pitchFamily="18" charset="0"/>
                <a:cs typeface="Times New Roman" pitchFamily="18" charset="0"/>
              </a:rPr>
              <a:t> </a:t>
            </a:r>
            <a:r>
              <a:rPr lang="en-US" altLang="zh-CN" sz="1600" dirty="0">
                <a:solidFill>
                  <a:srgbClr val="C00000"/>
                </a:solidFill>
                <a:latin typeface="微软雅黑" pitchFamily="18" charset="0"/>
                <a:cs typeface="微软雅黑" pitchFamily="18" charset="0"/>
              </a:rPr>
              <a:t>category;</a:t>
            </a:r>
          </a:p>
        </p:txBody>
      </p:sp>
    </p:spTree>
    <p:extLst>
      <p:ext uri="{BB962C8B-B14F-4D97-AF65-F5344CB8AC3E}">
        <p14:creationId xmlns:p14="http://schemas.microsoft.com/office/powerpoint/2010/main" val="1170268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HQL  Group  By</a:t>
            </a:r>
            <a:r>
              <a:rPr lang="zh-CN" altLang="en-US" dirty="0"/>
              <a:t>的实现</a:t>
            </a:r>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26</a:t>
            </a:fld>
            <a:endParaRPr lang="zh-CN" altLang="en-US" dirty="0"/>
          </a:p>
        </p:txBody>
      </p:sp>
      <p:sp>
        <p:nvSpPr>
          <p:cNvPr id="15" name="Freeform 3"/>
          <p:cNvSpPr/>
          <p:nvPr/>
        </p:nvSpPr>
        <p:spPr>
          <a:xfrm>
            <a:off x="6596780" y="3374541"/>
            <a:ext cx="301779" cy="40208"/>
          </a:xfrm>
          <a:custGeom>
            <a:avLst/>
            <a:gdLst>
              <a:gd name="connsiteX0" fmla="*/ 10052 w 301779"/>
              <a:gd name="connsiteY0" fmla="*/ 10052 h 40208"/>
              <a:gd name="connsiteX1" fmla="*/ 291727 w 301779"/>
              <a:gd name="connsiteY1" fmla="*/ 10052 h 40208"/>
            </a:gdLst>
            <a:ahLst/>
            <a:cxnLst>
              <a:cxn ang="0">
                <a:pos x="connsiteX0" y="connsiteY0"/>
              </a:cxn>
              <a:cxn ang="1">
                <a:pos x="connsiteX1" y="connsiteY1"/>
              </a:cxn>
            </a:cxnLst>
            <a:rect l="l" t="t" r="r" b="b"/>
            <a:pathLst>
              <a:path w="301779" h="40208">
                <a:moveTo>
                  <a:pt x="10052" y="10052"/>
                </a:moveTo>
                <a:lnTo>
                  <a:pt x="291727" y="10052"/>
                </a:lnTo>
              </a:path>
            </a:pathLst>
          </a:custGeom>
          <a:ln w="254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Freeform 3"/>
          <p:cNvSpPr/>
          <p:nvPr/>
        </p:nvSpPr>
        <p:spPr>
          <a:xfrm>
            <a:off x="6819515" y="3340726"/>
            <a:ext cx="88941" cy="87733"/>
          </a:xfrm>
          <a:custGeom>
            <a:avLst/>
            <a:gdLst>
              <a:gd name="connsiteX0" fmla="*/ 88941 w 88941"/>
              <a:gd name="connsiteY0" fmla="*/ 43867 h 87733"/>
              <a:gd name="connsiteX1" fmla="*/ 13746 w 88941"/>
              <a:gd name="connsiteY1" fmla="*/ 87732 h 87733"/>
              <a:gd name="connsiteX2" fmla="*/ 13746 w 88941"/>
              <a:gd name="connsiteY2" fmla="*/ 87732 h 87733"/>
              <a:gd name="connsiteX3" fmla="*/ 0 w 88941"/>
              <a:gd name="connsiteY3" fmla="*/ 84114 h 87733"/>
              <a:gd name="connsiteX4" fmla="*/ 0 w 88941"/>
              <a:gd name="connsiteY4" fmla="*/ 84114 h 87733"/>
              <a:gd name="connsiteX5" fmla="*/ 3616 w 88941"/>
              <a:gd name="connsiteY5" fmla="*/ 70366 h 87733"/>
              <a:gd name="connsiteX6" fmla="*/ 49043 w 88941"/>
              <a:gd name="connsiteY6" fmla="*/ 43867 h 87733"/>
              <a:gd name="connsiteX7" fmla="*/ 3616 w 88941"/>
              <a:gd name="connsiteY7" fmla="*/ 17365 h 87733"/>
              <a:gd name="connsiteX8" fmla="*/ 3616 w 88941"/>
              <a:gd name="connsiteY8" fmla="*/ 17365 h 87733"/>
              <a:gd name="connsiteX9" fmla="*/ 0 w 88941"/>
              <a:gd name="connsiteY9" fmla="*/ 3617 h 87733"/>
              <a:gd name="connsiteX10" fmla="*/ 0 w 88941"/>
              <a:gd name="connsiteY10" fmla="*/ 3617 h 87733"/>
              <a:gd name="connsiteX11" fmla="*/ 0 w 88941"/>
              <a:gd name="connsiteY11" fmla="*/ 3617 h 87733"/>
              <a:gd name="connsiteX12" fmla="*/ 13746 w 88941"/>
              <a:gd name="connsiteY12" fmla="*/ 0 h 87733"/>
              <a:gd name="connsiteX13" fmla="*/ 88941 w 88941"/>
              <a:gd name="connsiteY13" fmla="*/ 43867 h 87733"/>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Lst>
            <a:rect l="l" t="t" r="r" b="b"/>
            <a:pathLst>
              <a:path w="88941" h="87733">
                <a:moveTo>
                  <a:pt x="88941" y="43867"/>
                </a:moveTo>
                <a:lnTo>
                  <a:pt x="13746" y="87732"/>
                </a:lnTo>
                <a:lnTo>
                  <a:pt x="13746" y="87732"/>
                </a:lnTo>
                <a:cubicBezTo>
                  <a:pt x="8952" y="90529"/>
                  <a:pt x="2798" y="88910"/>
                  <a:pt x="0" y="84114"/>
                </a:cubicBezTo>
                <a:lnTo>
                  <a:pt x="0" y="84114"/>
                </a:lnTo>
                <a:cubicBezTo>
                  <a:pt x="-2797" y="79318"/>
                  <a:pt x="-1177" y="73163"/>
                  <a:pt x="3616" y="70366"/>
                </a:cubicBezTo>
                <a:lnTo>
                  <a:pt x="49043" y="43867"/>
                </a:lnTo>
                <a:lnTo>
                  <a:pt x="3616" y="17365"/>
                </a:lnTo>
                <a:lnTo>
                  <a:pt x="3616" y="17365"/>
                </a:lnTo>
                <a:cubicBezTo>
                  <a:pt x="-1177" y="14569"/>
                  <a:pt x="-2797" y="8413"/>
                  <a:pt x="0" y="3617"/>
                </a:cubicBezTo>
                <a:cubicBezTo>
                  <a:pt x="0" y="3617"/>
                  <a:pt x="0" y="3617"/>
                  <a:pt x="0" y="3617"/>
                </a:cubicBezTo>
                <a:lnTo>
                  <a:pt x="0" y="3617"/>
                </a:lnTo>
                <a:cubicBezTo>
                  <a:pt x="2798" y="-1177"/>
                  <a:pt x="8952" y="-2796"/>
                  <a:pt x="13746" y="0"/>
                </a:cubicBezTo>
                <a:lnTo>
                  <a:pt x="88941" y="43867"/>
                </a:lnTo>
              </a:path>
            </a:pathLst>
          </a:custGeom>
          <a:solidFill>
            <a:srgbClr val="C0504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6" name="表格 4"/>
          <p:cNvGraphicFramePr>
            <a:graphicFrameLocks noGrp="1"/>
          </p:cNvGraphicFramePr>
          <p:nvPr>
            <p:extLst>
              <p:ext uri="{D42A27DB-BD31-4B8C-83A1-F6EECF244321}">
                <p14:modId xmlns:p14="http://schemas.microsoft.com/office/powerpoint/2010/main" val="112104283"/>
              </p:ext>
            </p:extLst>
          </p:nvPr>
        </p:nvGraphicFramePr>
        <p:xfrm>
          <a:off x="93564" y="2297611"/>
          <a:ext cx="3614340" cy="2160876"/>
        </p:xfrm>
        <a:graphic>
          <a:graphicData uri="http://schemas.openxmlformats.org/drawingml/2006/table">
            <a:tbl>
              <a:tblPr/>
              <a:tblGrid>
                <a:gridCol w="806028">
                  <a:extLst>
                    <a:ext uri="{9D8B030D-6E8A-4147-A177-3AD203B41FA5}">
                      <a16:colId xmlns:a16="http://schemas.microsoft.com/office/drawing/2014/main" val="20000"/>
                    </a:ext>
                  </a:extLst>
                </a:gridCol>
                <a:gridCol w="994172">
                  <a:extLst>
                    <a:ext uri="{9D8B030D-6E8A-4147-A177-3AD203B41FA5}">
                      <a16:colId xmlns:a16="http://schemas.microsoft.com/office/drawing/2014/main" val="20001"/>
                    </a:ext>
                  </a:extLst>
                </a:gridCol>
                <a:gridCol w="511422">
                  <a:extLst>
                    <a:ext uri="{9D8B030D-6E8A-4147-A177-3AD203B41FA5}">
                      <a16:colId xmlns:a16="http://schemas.microsoft.com/office/drawing/2014/main" val="20002"/>
                    </a:ext>
                  </a:extLst>
                </a:gridCol>
                <a:gridCol w="733799">
                  <a:extLst>
                    <a:ext uri="{9D8B030D-6E8A-4147-A177-3AD203B41FA5}">
                      <a16:colId xmlns:a16="http://schemas.microsoft.com/office/drawing/2014/main" val="20003"/>
                    </a:ext>
                  </a:extLst>
                </a:gridCol>
                <a:gridCol w="568919">
                  <a:extLst>
                    <a:ext uri="{9D8B030D-6E8A-4147-A177-3AD203B41FA5}">
                      <a16:colId xmlns:a16="http://schemas.microsoft.com/office/drawing/2014/main" val="20004"/>
                    </a:ext>
                  </a:extLst>
                </a:gridCol>
              </a:tblGrid>
              <a:tr h="311619">
                <a:tc>
                  <a:txBody>
                    <a:bodyPr/>
                    <a:lstStyle/>
                    <a:p>
                      <a:pPr algn="ctr"/>
                      <a:r>
                        <a:rPr lang="en-US" altLang="zh-CN" sz="1200" b="1" dirty="0">
                          <a:solidFill>
                            <a:srgbClr val="000000"/>
                          </a:solidFill>
                          <a:latin typeface="Calibri" pitchFamily="18" charset="0"/>
                          <a:cs typeface="Calibri" pitchFamily="18" charset="0"/>
                        </a:rPr>
                        <a:t>date</a:t>
                      </a:r>
                      <a:endParaRPr lang="zh-CN" altLang="en-US" sz="1200" b="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a:solidFill>
                            <a:srgbClr val="000000"/>
                          </a:solidFill>
                          <a:latin typeface="Calibri" pitchFamily="18" charset="0"/>
                          <a:cs typeface="Calibri" pitchFamily="18" charset="0"/>
                        </a:rPr>
                        <a:t>URL</a:t>
                      </a:r>
                      <a:endParaRPr lang="zh-CN" altLang="en-US" sz="1200" b="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a:solidFill>
                            <a:srgbClr val="000000"/>
                          </a:solidFill>
                          <a:latin typeface="Calibri" pitchFamily="18" charset="0"/>
                          <a:cs typeface="Calibri" pitchFamily="18" charset="0"/>
                        </a:rPr>
                        <a:t>userID</a:t>
                      </a:r>
                      <a:endParaRPr lang="zh-CN" altLang="en-US" sz="1200" b="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a:solidFill>
                            <a:srgbClr val="C00000"/>
                          </a:solidFill>
                          <a:latin typeface="Calibri" pitchFamily="18" charset="0"/>
                          <a:cs typeface="Calibri" pitchFamily="18" charset="0"/>
                        </a:rPr>
                        <a:t>category</a:t>
                      </a:r>
                      <a:endParaRPr lang="zh-CN" altLang="en-US" sz="1200" b="1" dirty="0">
                        <a:solidFill>
                          <a:srgbClr val="C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a:solidFill>
                            <a:srgbClr val="C00000"/>
                          </a:solidFill>
                          <a:latin typeface="Calibri" pitchFamily="18" charset="0"/>
                          <a:cs typeface="Calibri" pitchFamily="18" charset="0"/>
                        </a:rPr>
                        <a:t>traﬃc</a:t>
                      </a:r>
                      <a:endParaRPr lang="zh-CN" altLang="en-US" sz="1200" b="1" dirty="0">
                        <a:solidFill>
                          <a:srgbClr val="C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extLst>
                  <a:ext uri="{0D108BD9-81ED-4DB2-BD59-A6C34878D82A}">
                    <a16:rowId xmlns:a16="http://schemas.microsoft.com/office/drawing/2014/main" val="10000"/>
                  </a:ext>
                </a:extLst>
              </a:tr>
              <a:tr h="311619">
                <a:tc>
                  <a:txBody>
                    <a:bodyPr/>
                    <a:lstStyle/>
                    <a:p>
                      <a:pPr algn="ctr"/>
                      <a:r>
                        <a:rPr lang="en-US" altLang="zh-CN" sz="1200" dirty="0">
                          <a:solidFill>
                            <a:srgbClr val="000000"/>
                          </a:solidFill>
                          <a:latin typeface="Calibri" pitchFamily="18" charset="0"/>
                          <a:cs typeface="Calibri" pitchFamily="18" charset="0"/>
                        </a:rPr>
                        <a:t>20130601</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3g.qq.com</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1111</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portal</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10</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11619">
                <a:tc>
                  <a:txBody>
                    <a:bodyPr/>
                    <a:lstStyle/>
                    <a:p>
                      <a:pPr algn="ctr"/>
                      <a:r>
                        <a:rPr lang="en-US" altLang="zh-CN" sz="1200" dirty="0">
                          <a:solidFill>
                            <a:srgbClr val="000000"/>
                          </a:solidFill>
                          <a:latin typeface="Calibri" pitchFamily="18" charset="0"/>
                          <a:cs typeface="Calibri" pitchFamily="18" charset="0"/>
                        </a:rPr>
                        <a:t>20130602</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cnn.com</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2222</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news</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20</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11619">
                <a:tc>
                  <a:txBody>
                    <a:bodyPr/>
                    <a:lstStyle/>
                    <a:p>
                      <a:pPr algn="ctr"/>
                      <a:r>
                        <a:rPr lang="en-US" altLang="zh-CN" sz="1200" dirty="0">
                          <a:solidFill>
                            <a:srgbClr val="000000"/>
                          </a:solidFill>
                          <a:latin typeface="Calibri" pitchFamily="18" charset="0"/>
                          <a:cs typeface="Calibri" pitchFamily="18" charset="0"/>
                        </a:rPr>
                        <a:t>20130602</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baidu.com</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3333</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search</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15</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11619">
                <a:tc>
                  <a:txBody>
                    <a:bodyPr/>
                    <a:lstStyle/>
                    <a:p>
                      <a:pPr algn="ctr"/>
                      <a:r>
                        <a:rPr lang="en-US" altLang="zh-CN" sz="1200" dirty="0">
                          <a:solidFill>
                            <a:srgbClr val="000000"/>
                          </a:solidFill>
                          <a:latin typeface="Calibri" pitchFamily="18" charset="0"/>
                          <a:cs typeface="Calibri" pitchFamily="18" charset="0"/>
                        </a:rPr>
                        <a:t>20130603</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news.qq.com</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1111</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news</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100</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11619">
                <a:tc>
                  <a:txBody>
                    <a:bodyPr/>
                    <a:lstStyle/>
                    <a:p>
                      <a:pPr algn="ctr"/>
                      <a:r>
                        <a:rPr lang="en-US" altLang="zh-CN" sz="1200" dirty="0">
                          <a:solidFill>
                            <a:srgbClr val="000000"/>
                          </a:solidFill>
                          <a:latin typeface="Calibri" pitchFamily="18" charset="0"/>
                          <a:cs typeface="Calibri" pitchFamily="18" charset="0"/>
                        </a:rPr>
                        <a:t>20130603</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baidu.com</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3333</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search</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15</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graphicFrame>
        <p:nvGraphicFramePr>
          <p:cNvPr id="27" name="表格 4"/>
          <p:cNvGraphicFramePr>
            <a:graphicFrameLocks noGrp="1"/>
          </p:cNvGraphicFramePr>
          <p:nvPr>
            <p:extLst>
              <p:ext uri="{D42A27DB-BD31-4B8C-83A1-F6EECF244321}">
                <p14:modId xmlns:p14="http://schemas.microsoft.com/office/powerpoint/2010/main" val="1298569890"/>
              </p:ext>
            </p:extLst>
          </p:nvPr>
        </p:nvGraphicFramePr>
        <p:xfrm>
          <a:off x="7442705" y="2797132"/>
          <a:ext cx="1563742" cy="1097280"/>
        </p:xfrm>
        <a:graphic>
          <a:graphicData uri="http://schemas.openxmlformats.org/drawingml/2006/table">
            <a:tbl>
              <a:tblPr/>
              <a:tblGrid>
                <a:gridCol w="1002465">
                  <a:extLst>
                    <a:ext uri="{9D8B030D-6E8A-4147-A177-3AD203B41FA5}">
                      <a16:colId xmlns:a16="http://schemas.microsoft.com/office/drawing/2014/main" val="20000"/>
                    </a:ext>
                  </a:extLst>
                </a:gridCol>
                <a:gridCol w="561277">
                  <a:extLst>
                    <a:ext uri="{9D8B030D-6E8A-4147-A177-3AD203B41FA5}">
                      <a16:colId xmlns:a16="http://schemas.microsoft.com/office/drawing/2014/main" val="20001"/>
                    </a:ext>
                  </a:extLst>
                </a:gridCol>
              </a:tblGrid>
              <a:tr h="241253">
                <a:tc>
                  <a:txBody>
                    <a:bodyPr/>
                    <a:lstStyle/>
                    <a:p>
                      <a:pPr algn="ctr"/>
                      <a:r>
                        <a:rPr lang="en-US" altLang="zh-CN" sz="1200" b="1" dirty="0">
                          <a:solidFill>
                            <a:srgbClr val="000000"/>
                          </a:solidFill>
                          <a:latin typeface="Calibri" pitchFamily="18" charset="0"/>
                          <a:cs typeface="Calibri" pitchFamily="18" charset="0"/>
                        </a:rPr>
                        <a:t>category</a:t>
                      </a:r>
                      <a:endParaRPr lang="zh-CN" altLang="en-US" sz="1200" b="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a:solidFill>
                            <a:srgbClr val="000000"/>
                          </a:solidFill>
                          <a:latin typeface="Calibri" pitchFamily="18" charset="0"/>
                          <a:cs typeface="Calibri" pitchFamily="18" charset="0"/>
                        </a:rPr>
                        <a:t>traﬃc</a:t>
                      </a:r>
                      <a:endParaRPr lang="zh-CN" altLang="en-US" sz="1200" b="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extLst>
                  <a:ext uri="{0D108BD9-81ED-4DB2-BD59-A6C34878D82A}">
                    <a16:rowId xmlns:a16="http://schemas.microsoft.com/office/drawing/2014/main" val="10000"/>
                  </a:ext>
                </a:extLst>
              </a:tr>
              <a:tr h="241253">
                <a:tc>
                  <a:txBody>
                    <a:bodyPr/>
                    <a:lstStyle/>
                    <a:p>
                      <a:pPr algn="ctr"/>
                      <a:r>
                        <a:rPr lang="en-US" altLang="zh-CN" sz="1200" dirty="0">
                          <a:solidFill>
                            <a:srgbClr val="000000"/>
                          </a:solidFill>
                          <a:latin typeface="Calibri" pitchFamily="18" charset="0"/>
                          <a:cs typeface="Calibri" pitchFamily="18" charset="0"/>
                        </a:rPr>
                        <a:t>news</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120</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41253">
                <a:tc>
                  <a:txBody>
                    <a:bodyPr/>
                    <a:lstStyle/>
                    <a:p>
                      <a:pPr algn="ctr"/>
                      <a:r>
                        <a:rPr lang="en-US" altLang="zh-CN" sz="1200" dirty="0">
                          <a:solidFill>
                            <a:srgbClr val="000000"/>
                          </a:solidFill>
                          <a:latin typeface="Calibri" pitchFamily="18" charset="0"/>
                          <a:cs typeface="Calibri" pitchFamily="18" charset="0"/>
                        </a:rPr>
                        <a:t>portal</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10</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41253">
                <a:tc>
                  <a:txBody>
                    <a:bodyPr/>
                    <a:lstStyle/>
                    <a:p>
                      <a:pPr algn="ctr"/>
                      <a:r>
                        <a:rPr lang="en-US" altLang="zh-CN" sz="1200" dirty="0">
                          <a:solidFill>
                            <a:srgbClr val="000000"/>
                          </a:solidFill>
                          <a:latin typeface="Calibri" pitchFamily="18" charset="0"/>
                          <a:cs typeface="Calibri" pitchFamily="18" charset="0"/>
                        </a:rPr>
                        <a:t>search</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30</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graphicFrame>
        <p:nvGraphicFramePr>
          <p:cNvPr id="28" name="表格 4"/>
          <p:cNvGraphicFramePr>
            <a:graphicFrameLocks noGrp="1"/>
          </p:cNvGraphicFramePr>
          <p:nvPr>
            <p:extLst>
              <p:ext uri="{D42A27DB-BD31-4B8C-83A1-F6EECF244321}">
                <p14:modId xmlns:p14="http://schemas.microsoft.com/office/powerpoint/2010/main" val="2568469765"/>
              </p:ext>
            </p:extLst>
          </p:nvPr>
        </p:nvGraphicFramePr>
        <p:xfrm>
          <a:off x="4067944" y="2180259"/>
          <a:ext cx="1258665" cy="1097280"/>
        </p:xfrm>
        <a:graphic>
          <a:graphicData uri="http://schemas.openxmlformats.org/drawingml/2006/table">
            <a:tbl>
              <a:tblPr/>
              <a:tblGrid>
                <a:gridCol w="685597">
                  <a:extLst>
                    <a:ext uri="{9D8B030D-6E8A-4147-A177-3AD203B41FA5}">
                      <a16:colId xmlns:a16="http://schemas.microsoft.com/office/drawing/2014/main" val="20000"/>
                    </a:ext>
                  </a:extLst>
                </a:gridCol>
                <a:gridCol w="573068">
                  <a:extLst>
                    <a:ext uri="{9D8B030D-6E8A-4147-A177-3AD203B41FA5}">
                      <a16:colId xmlns:a16="http://schemas.microsoft.com/office/drawing/2014/main" val="20001"/>
                    </a:ext>
                  </a:extLst>
                </a:gridCol>
              </a:tblGrid>
              <a:tr h="241253">
                <a:tc>
                  <a:txBody>
                    <a:bodyPr/>
                    <a:lstStyle/>
                    <a:p>
                      <a:pPr algn="ctr"/>
                      <a:r>
                        <a:rPr lang="en-US" altLang="zh-CN" sz="1200" b="1" dirty="0">
                          <a:solidFill>
                            <a:srgbClr val="000000"/>
                          </a:solidFill>
                          <a:latin typeface="Calibri" pitchFamily="18" charset="0"/>
                          <a:cs typeface="Calibri" pitchFamily="18" charset="0"/>
                        </a:rPr>
                        <a:t>key</a:t>
                      </a:r>
                      <a:endParaRPr lang="zh-CN" altLang="en-US" sz="1200" b="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a:solidFill>
                            <a:srgbClr val="000000"/>
                          </a:solidFill>
                          <a:latin typeface="Calibri" pitchFamily="18" charset="0"/>
                          <a:cs typeface="Calibri" pitchFamily="18" charset="0"/>
                        </a:rPr>
                        <a:t>value</a:t>
                      </a:r>
                      <a:endParaRPr lang="zh-CN" altLang="en-US" sz="1200" b="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extLst>
                  <a:ext uri="{0D108BD9-81ED-4DB2-BD59-A6C34878D82A}">
                    <a16:rowId xmlns:a16="http://schemas.microsoft.com/office/drawing/2014/main" val="10000"/>
                  </a:ext>
                </a:extLst>
              </a:tr>
              <a:tr h="241253">
                <a:tc>
                  <a:txBody>
                    <a:bodyPr/>
                    <a:lstStyle/>
                    <a:p>
                      <a:pPr algn="ctr"/>
                      <a:r>
                        <a:rPr lang="en-US" altLang="zh-CN" sz="1200" dirty="0">
                          <a:solidFill>
                            <a:srgbClr val="000000"/>
                          </a:solidFill>
                          <a:latin typeface="Calibri" pitchFamily="18" charset="0"/>
                          <a:cs typeface="Calibri" pitchFamily="18" charset="0"/>
                        </a:rPr>
                        <a:t>portal</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10</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41253">
                <a:tc>
                  <a:txBody>
                    <a:bodyPr/>
                    <a:lstStyle/>
                    <a:p>
                      <a:pPr algn="ctr"/>
                      <a:r>
                        <a:rPr lang="en-US" altLang="zh-CN" sz="1200" dirty="0">
                          <a:solidFill>
                            <a:srgbClr val="000000"/>
                          </a:solidFill>
                          <a:latin typeface="Calibri" pitchFamily="18" charset="0"/>
                          <a:cs typeface="Calibri" pitchFamily="18" charset="0"/>
                        </a:rPr>
                        <a:t>news</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20</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41253">
                <a:tc>
                  <a:txBody>
                    <a:bodyPr/>
                    <a:lstStyle/>
                    <a:p>
                      <a:pPr algn="ctr"/>
                      <a:r>
                        <a:rPr lang="en-US" altLang="zh-CN" sz="1200" dirty="0">
                          <a:solidFill>
                            <a:srgbClr val="000000"/>
                          </a:solidFill>
                          <a:latin typeface="Calibri" pitchFamily="18" charset="0"/>
                          <a:cs typeface="Calibri" pitchFamily="18" charset="0"/>
                        </a:rPr>
                        <a:t>search</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15</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graphicFrame>
        <p:nvGraphicFramePr>
          <p:cNvPr id="29" name="表格 4"/>
          <p:cNvGraphicFramePr>
            <a:graphicFrameLocks noGrp="1"/>
          </p:cNvGraphicFramePr>
          <p:nvPr>
            <p:extLst>
              <p:ext uri="{D42A27DB-BD31-4B8C-83A1-F6EECF244321}">
                <p14:modId xmlns:p14="http://schemas.microsoft.com/office/powerpoint/2010/main" val="3035680826"/>
              </p:ext>
            </p:extLst>
          </p:nvPr>
        </p:nvGraphicFramePr>
        <p:xfrm>
          <a:off x="4076851" y="3460326"/>
          <a:ext cx="1249758" cy="822960"/>
        </p:xfrm>
        <a:graphic>
          <a:graphicData uri="http://schemas.openxmlformats.org/drawingml/2006/table">
            <a:tbl>
              <a:tblPr/>
              <a:tblGrid>
                <a:gridCol w="687480">
                  <a:extLst>
                    <a:ext uri="{9D8B030D-6E8A-4147-A177-3AD203B41FA5}">
                      <a16:colId xmlns:a16="http://schemas.microsoft.com/office/drawing/2014/main" val="20000"/>
                    </a:ext>
                  </a:extLst>
                </a:gridCol>
                <a:gridCol w="562278">
                  <a:extLst>
                    <a:ext uri="{9D8B030D-6E8A-4147-A177-3AD203B41FA5}">
                      <a16:colId xmlns:a16="http://schemas.microsoft.com/office/drawing/2014/main" val="20001"/>
                    </a:ext>
                  </a:extLst>
                </a:gridCol>
              </a:tblGrid>
              <a:tr h="241253">
                <a:tc>
                  <a:txBody>
                    <a:bodyPr/>
                    <a:lstStyle/>
                    <a:p>
                      <a:pPr algn="ctr"/>
                      <a:r>
                        <a:rPr lang="en-US" altLang="zh-CN" sz="1200" b="1" dirty="0">
                          <a:solidFill>
                            <a:srgbClr val="000000"/>
                          </a:solidFill>
                          <a:latin typeface="Calibri" pitchFamily="18" charset="0"/>
                          <a:cs typeface="Calibri" pitchFamily="18" charset="0"/>
                        </a:rPr>
                        <a:t>key</a:t>
                      </a:r>
                      <a:endParaRPr lang="zh-CN" altLang="en-US" sz="1200" b="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a:solidFill>
                            <a:srgbClr val="000000"/>
                          </a:solidFill>
                          <a:latin typeface="Calibri" pitchFamily="18" charset="0"/>
                          <a:cs typeface="Calibri" pitchFamily="18" charset="0"/>
                        </a:rPr>
                        <a:t>value</a:t>
                      </a:r>
                      <a:endParaRPr lang="zh-CN" altLang="en-US" sz="1200" b="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extLst>
                  <a:ext uri="{0D108BD9-81ED-4DB2-BD59-A6C34878D82A}">
                    <a16:rowId xmlns:a16="http://schemas.microsoft.com/office/drawing/2014/main" val="10000"/>
                  </a:ext>
                </a:extLst>
              </a:tr>
              <a:tr h="241253">
                <a:tc>
                  <a:txBody>
                    <a:bodyPr/>
                    <a:lstStyle/>
                    <a:p>
                      <a:pPr algn="ctr"/>
                      <a:r>
                        <a:rPr lang="en-US" altLang="zh-CN" sz="1200" dirty="0">
                          <a:solidFill>
                            <a:srgbClr val="000000"/>
                          </a:solidFill>
                          <a:latin typeface="Calibri" pitchFamily="18" charset="0"/>
                          <a:cs typeface="Calibri" pitchFamily="18" charset="0"/>
                        </a:rPr>
                        <a:t>news</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100</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41253">
                <a:tc>
                  <a:txBody>
                    <a:bodyPr/>
                    <a:lstStyle/>
                    <a:p>
                      <a:pPr algn="ctr"/>
                      <a:r>
                        <a:rPr lang="en-US" altLang="zh-CN" sz="1200" dirty="0">
                          <a:solidFill>
                            <a:srgbClr val="000000"/>
                          </a:solidFill>
                          <a:latin typeface="Calibri" pitchFamily="18" charset="0"/>
                          <a:cs typeface="Calibri" pitchFamily="18" charset="0"/>
                        </a:rPr>
                        <a:t>search</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15</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graphicFrame>
        <p:nvGraphicFramePr>
          <p:cNvPr id="30" name="表格 4"/>
          <p:cNvGraphicFramePr>
            <a:graphicFrameLocks noGrp="1"/>
          </p:cNvGraphicFramePr>
          <p:nvPr>
            <p:extLst>
              <p:ext uri="{D42A27DB-BD31-4B8C-83A1-F6EECF244321}">
                <p14:modId xmlns:p14="http://schemas.microsoft.com/office/powerpoint/2010/main" val="817220105"/>
              </p:ext>
            </p:extLst>
          </p:nvPr>
        </p:nvGraphicFramePr>
        <p:xfrm>
          <a:off x="5702167" y="1999319"/>
          <a:ext cx="1266532" cy="822960"/>
        </p:xfrm>
        <a:graphic>
          <a:graphicData uri="http://schemas.openxmlformats.org/drawingml/2006/table">
            <a:tbl>
              <a:tblPr/>
              <a:tblGrid>
                <a:gridCol w="670033">
                  <a:extLst>
                    <a:ext uri="{9D8B030D-6E8A-4147-A177-3AD203B41FA5}">
                      <a16:colId xmlns:a16="http://schemas.microsoft.com/office/drawing/2014/main" val="20000"/>
                    </a:ext>
                  </a:extLst>
                </a:gridCol>
                <a:gridCol w="596499">
                  <a:extLst>
                    <a:ext uri="{9D8B030D-6E8A-4147-A177-3AD203B41FA5}">
                      <a16:colId xmlns:a16="http://schemas.microsoft.com/office/drawing/2014/main" val="20001"/>
                    </a:ext>
                  </a:extLst>
                </a:gridCol>
              </a:tblGrid>
              <a:tr h="241253">
                <a:tc>
                  <a:txBody>
                    <a:bodyPr/>
                    <a:lstStyle/>
                    <a:p>
                      <a:pPr algn="ctr"/>
                      <a:r>
                        <a:rPr lang="en-US" altLang="zh-CN" sz="1200" b="1" dirty="0">
                          <a:solidFill>
                            <a:srgbClr val="000000"/>
                          </a:solidFill>
                          <a:latin typeface="Calibri" pitchFamily="18" charset="0"/>
                          <a:cs typeface="Calibri" pitchFamily="18" charset="0"/>
                        </a:rPr>
                        <a:t>key</a:t>
                      </a:r>
                      <a:endParaRPr lang="zh-CN" altLang="en-US" sz="1200" b="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a:solidFill>
                            <a:srgbClr val="000000"/>
                          </a:solidFill>
                          <a:latin typeface="Calibri" pitchFamily="18" charset="0"/>
                          <a:cs typeface="Calibri" pitchFamily="18" charset="0"/>
                        </a:rPr>
                        <a:t>value</a:t>
                      </a:r>
                      <a:endParaRPr lang="zh-CN" altLang="en-US" sz="1200" b="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extLst>
                  <a:ext uri="{0D108BD9-81ED-4DB2-BD59-A6C34878D82A}">
                    <a16:rowId xmlns:a16="http://schemas.microsoft.com/office/drawing/2014/main" val="10000"/>
                  </a:ext>
                </a:extLst>
              </a:tr>
              <a:tr h="241253">
                <a:tc>
                  <a:txBody>
                    <a:bodyPr/>
                    <a:lstStyle/>
                    <a:p>
                      <a:pPr algn="ctr"/>
                      <a:r>
                        <a:rPr lang="en-US" altLang="zh-CN" sz="1200" dirty="0">
                          <a:solidFill>
                            <a:srgbClr val="000000"/>
                          </a:solidFill>
                          <a:latin typeface="Calibri" pitchFamily="18" charset="0"/>
                          <a:cs typeface="Calibri" pitchFamily="18" charset="0"/>
                        </a:rPr>
                        <a:t>news</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20</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41253">
                <a:tc>
                  <a:txBody>
                    <a:bodyPr/>
                    <a:lstStyle/>
                    <a:p>
                      <a:pPr algn="ctr"/>
                      <a:r>
                        <a:rPr lang="en-US" altLang="zh-CN" sz="1200" dirty="0">
                          <a:solidFill>
                            <a:srgbClr val="000000"/>
                          </a:solidFill>
                          <a:latin typeface="Calibri" pitchFamily="18" charset="0"/>
                          <a:cs typeface="Calibri" pitchFamily="18" charset="0"/>
                        </a:rPr>
                        <a:t>news</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100</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graphicFrame>
        <p:nvGraphicFramePr>
          <p:cNvPr id="31" name="表格 4"/>
          <p:cNvGraphicFramePr>
            <a:graphicFrameLocks noGrp="1"/>
          </p:cNvGraphicFramePr>
          <p:nvPr>
            <p:extLst>
              <p:ext uri="{D42A27DB-BD31-4B8C-83A1-F6EECF244321}">
                <p14:modId xmlns:p14="http://schemas.microsoft.com/office/powerpoint/2010/main" val="2353393326"/>
              </p:ext>
            </p:extLst>
          </p:nvPr>
        </p:nvGraphicFramePr>
        <p:xfrm>
          <a:off x="5702169" y="3902184"/>
          <a:ext cx="1266530" cy="822960"/>
        </p:xfrm>
        <a:graphic>
          <a:graphicData uri="http://schemas.openxmlformats.org/drawingml/2006/table">
            <a:tbl>
              <a:tblPr/>
              <a:tblGrid>
                <a:gridCol w="670031">
                  <a:extLst>
                    <a:ext uri="{9D8B030D-6E8A-4147-A177-3AD203B41FA5}">
                      <a16:colId xmlns:a16="http://schemas.microsoft.com/office/drawing/2014/main" val="20000"/>
                    </a:ext>
                  </a:extLst>
                </a:gridCol>
                <a:gridCol w="596499">
                  <a:extLst>
                    <a:ext uri="{9D8B030D-6E8A-4147-A177-3AD203B41FA5}">
                      <a16:colId xmlns:a16="http://schemas.microsoft.com/office/drawing/2014/main" val="20001"/>
                    </a:ext>
                  </a:extLst>
                </a:gridCol>
              </a:tblGrid>
              <a:tr h="241253">
                <a:tc>
                  <a:txBody>
                    <a:bodyPr/>
                    <a:lstStyle/>
                    <a:p>
                      <a:pPr algn="ctr"/>
                      <a:r>
                        <a:rPr lang="en-US" altLang="zh-CN" sz="1200" b="1" dirty="0">
                          <a:solidFill>
                            <a:srgbClr val="000000"/>
                          </a:solidFill>
                          <a:latin typeface="Calibri" pitchFamily="18" charset="0"/>
                          <a:cs typeface="Calibri" pitchFamily="18" charset="0"/>
                        </a:rPr>
                        <a:t>key</a:t>
                      </a:r>
                      <a:endParaRPr lang="zh-CN" altLang="en-US" sz="1200" b="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a:solidFill>
                            <a:srgbClr val="000000"/>
                          </a:solidFill>
                          <a:latin typeface="Calibri" pitchFamily="18" charset="0"/>
                          <a:cs typeface="Calibri" pitchFamily="18" charset="0"/>
                        </a:rPr>
                        <a:t>value</a:t>
                      </a:r>
                      <a:endParaRPr lang="zh-CN" altLang="en-US" sz="1200" b="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extLst>
                  <a:ext uri="{0D108BD9-81ED-4DB2-BD59-A6C34878D82A}">
                    <a16:rowId xmlns:a16="http://schemas.microsoft.com/office/drawing/2014/main" val="10000"/>
                  </a:ext>
                </a:extLst>
              </a:tr>
              <a:tr h="241253">
                <a:tc>
                  <a:txBody>
                    <a:bodyPr/>
                    <a:lstStyle/>
                    <a:p>
                      <a:pPr algn="ctr"/>
                      <a:r>
                        <a:rPr lang="en-US" altLang="zh-CN" sz="1200" dirty="0">
                          <a:solidFill>
                            <a:srgbClr val="000000"/>
                          </a:solidFill>
                          <a:latin typeface="Calibri" pitchFamily="18" charset="0"/>
                          <a:cs typeface="Calibri" pitchFamily="18" charset="0"/>
                        </a:rPr>
                        <a:t>search</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15</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41253">
                <a:tc>
                  <a:txBody>
                    <a:bodyPr/>
                    <a:lstStyle/>
                    <a:p>
                      <a:pPr algn="ctr"/>
                      <a:r>
                        <a:rPr lang="en-US" altLang="zh-CN" sz="1200" dirty="0">
                          <a:solidFill>
                            <a:srgbClr val="000000"/>
                          </a:solidFill>
                          <a:latin typeface="Calibri" pitchFamily="18" charset="0"/>
                          <a:cs typeface="Calibri" pitchFamily="18" charset="0"/>
                        </a:rPr>
                        <a:t>search</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15</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graphicFrame>
        <p:nvGraphicFramePr>
          <p:cNvPr id="32" name="表格 4"/>
          <p:cNvGraphicFramePr>
            <a:graphicFrameLocks noGrp="1"/>
          </p:cNvGraphicFramePr>
          <p:nvPr>
            <p:extLst>
              <p:ext uri="{D42A27DB-BD31-4B8C-83A1-F6EECF244321}">
                <p14:modId xmlns:p14="http://schemas.microsoft.com/office/powerpoint/2010/main" val="3186014780"/>
              </p:ext>
            </p:extLst>
          </p:nvPr>
        </p:nvGraphicFramePr>
        <p:xfrm>
          <a:off x="5702169" y="3083025"/>
          <a:ext cx="1266530" cy="548640"/>
        </p:xfrm>
        <a:graphic>
          <a:graphicData uri="http://schemas.openxmlformats.org/drawingml/2006/table">
            <a:tbl>
              <a:tblPr/>
              <a:tblGrid>
                <a:gridCol w="670031">
                  <a:extLst>
                    <a:ext uri="{9D8B030D-6E8A-4147-A177-3AD203B41FA5}">
                      <a16:colId xmlns:a16="http://schemas.microsoft.com/office/drawing/2014/main" val="20000"/>
                    </a:ext>
                  </a:extLst>
                </a:gridCol>
                <a:gridCol w="596499">
                  <a:extLst>
                    <a:ext uri="{9D8B030D-6E8A-4147-A177-3AD203B41FA5}">
                      <a16:colId xmlns:a16="http://schemas.microsoft.com/office/drawing/2014/main" val="20001"/>
                    </a:ext>
                  </a:extLst>
                </a:gridCol>
              </a:tblGrid>
              <a:tr h="241253">
                <a:tc>
                  <a:txBody>
                    <a:bodyPr/>
                    <a:lstStyle/>
                    <a:p>
                      <a:pPr algn="ctr"/>
                      <a:r>
                        <a:rPr lang="en-US" altLang="zh-CN" sz="1200" b="1" dirty="0">
                          <a:solidFill>
                            <a:srgbClr val="000000"/>
                          </a:solidFill>
                          <a:latin typeface="Calibri" pitchFamily="18" charset="0"/>
                          <a:cs typeface="Calibri" pitchFamily="18" charset="0"/>
                        </a:rPr>
                        <a:t>key</a:t>
                      </a:r>
                      <a:endParaRPr lang="zh-CN" altLang="en-US" sz="1200" b="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a:solidFill>
                            <a:srgbClr val="000000"/>
                          </a:solidFill>
                          <a:latin typeface="Calibri" pitchFamily="18" charset="0"/>
                          <a:cs typeface="Calibri" pitchFamily="18" charset="0"/>
                        </a:rPr>
                        <a:t>value</a:t>
                      </a:r>
                      <a:endParaRPr lang="zh-CN" altLang="en-US" sz="1200" b="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extLst>
                  <a:ext uri="{0D108BD9-81ED-4DB2-BD59-A6C34878D82A}">
                    <a16:rowId xmlns:a16="http://schemas.microsoft.com/office/drawing/2014/main" val="10000"/>
                  </a:ext>
                </a:extLst>
              </a:tr>
              <a:tr h="241253">
                <a:tc>
                  <a:txBody>
                    <a:bodyPr/>
                    <a:lstStyle/>
                    <a:p>
                      <a:pPr algn="ctr"/>
                      <a:r>
                        <a:rPr lang="en-US" altLang="zh-CN" sz="1200" dirty="0">
                          <a:solidFill>
                            <a:srgbClr val="000000"/>
                          </a:solidFill>
                          <a:latin typeface="Calibri" pitchFamily="18" charset="0"/>
                          <a:cs typeface="Calibri" pitchFamily="18" charset="0"/>
                        </a:rPr>
                        <a:t>portal</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10</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
        <p:nvSpPr>
          <p:cNvPr id="33" name="TextBox 1"/>
          <p:cNvSpPr txBox="1"/>
          <p:nvPr/>
        </p:nvSpPr>
        <p:spPr>
          <a:xfrm>
            <a:off x="3679246" y="4918102"/>
            <a:ext cx="346249" cy="238720"/>
          </a:xfrm>
          <a:prstGeom prst="rect">
            <a:avLst/>
          </a:prstGeom>
          <a:noFill/>
        </p:spPr>
        <p:txBody>
          <a:bodyPr wrap="none" lIns="0" tIns="0" rIns="0" rtlCol="0">
            <a:spAutoFit/>
          </a:bodyPr>
          <a:lstStyle/>
          <a:p>
            <a:pPr>
              <a:lnSpc>
                <a:spcPts val="1600"/>
              </a:lnSpc>
              <a:tabLst/>
            </a:pPr>
            <a:r>
              <a:rPr lang="en-US" altLang="zh-CN" sz="1266" dirty="0">
                <a:solidFill>
                  <a:srgbClr val="FF6600"/>
                </a:solidFill>
                <a:latin typeface="微软雅黑" pitchFamily="18" charset="0"/>
                <a:cs typeface="微软雅黑" pitchFamily="18" charset="0"/>
              </a:rPr>
              <a:t>map</a:t>
            </a:r>
          </a:p>
        </p:txBody>
      </p:sp>
      <p:sp>
        <p:nvSpPr>
          <p:cNvPr id="34" name="TextBox 1"/>
          <p:cNvSpPr txBox="1"/>
          <p:nvPr/>
        </p:nvSpPr>
        <p:spPr>
          <a:xfrm>
            <a:off x="5237238" y="4918102"/>
            <a:ext cx="520976" cy="238720"/>
          </a:xfrm>
          <a:prstGeom prst="rect">
            <a:avLst/>
          </a:prstGeom>
          <a:noFill/>
        </p:spPr>
        <p:txBody>
          <a:bodyPr wrap="none" lIns="0" tIns="0" rIns="0" rtlCol="0">
            <a:spAutoFit/>
          </a:bodyPr>
          <a:lstStyle/>
          <a:p>
            <a:pPr>
              <a:lnSpc>
                <a:spcPts val="1600"/>
              </a:lnSpc>
              <a:tabLst/>
            </a:pPr>
            <a:r>
              <a:rPr lang="en-US" altLang="zh-CN" sz="1266" dirty="0">
                <a:solidFill>
                  <a:srgbClr val="FF6600"/>
                </a:solidFill>
                <a:latin typeface="微软雅黑" pitchFamily="18" charset="0"/>
                <a:cs typeface="微软雅黑" pitchFamily="18" charset="0"/>
              </a:rPr>
              <a:t>shuffle</a:t>
            </a:r>
          </a:p>
        </p:txBody>
      </p:sp>
      <p:sp>
        <p:nvSpPr>
          <p:cNvPr id="35" name="TextBox 1"/>
          <p:cNvSpPr txBox="1"/>
          <p:nvPr/>
        </p:nvSpPr>
        <p:spPr>
          <a:xfrm>
            <a:off x="7024009" y="4918102"/>
            <a:ext cx="528286" cy="238720"/>
          </a:xfrm>
          <a:prstGeom prst="rect">
            <a:avLst/>
          </a:prstGeom>
          <a:noFill/>
        </p:spPr>
        <p:txBody>
          <a:bodyPr wrap="none" lIns="0" tIns="0" rIns="0" rtlCol="0">
            <a:spAutoFit/>
          </a:bodyPr>
          <a:lstStyle/>
          <a:p>
            <a:pPr>
              <a:lnSpc>
                <a:spcPts val="1600"/>
              </a:lnSpc>
              <a:tabLst/>
            </a:pPr>
            <a:r>
              <a:rPr lang="en-US" altLang="zh-CN" sz="1266" dirty="0">
                <a:solidFill>
                  <a:srgbClr val="FF6600"/>
                </a:solidFill>
                <a:latin typeface="微软雅黑" pitchFamily="18" charset="0"/>
                <a:cs typeface="微软雅黑" pitchFamily="18" charset="0"/>
              </a:rPr>
              <a:t>reduce</a:t>
            </a:r>
          </a:p>
        </p:txBody>
      </p:sp>
      <p:sp>
        <p:nvSpPr>
          <p:cNvPr id="36" name="TextBox 1"/>
          <p:cNvSpPr txBox="1"/>
          <p:nvPr/>
        </p:nvSpPr>
        <p:spPr>
          <a:xfrm>
            <a:off x="457200" y="1196752"/>
            <a:ext cx="6756530" cy="571951"/>
          </a:xfrm>
          <a:prstGeom prst="rect">
            <a:avLst/>
          </a:prstGeom>
          <a:noFill/>
        </p:spPr>
        <p:txBody>
          <a:bodyPr wrap="none" lIns="0" tIns="0" rIns="0" rtlCol="0">
            <a:spAutoFit/>
          </a:bodyPr>
          <a:lstStyle/>
          <a:p>
            <a:pPr>
              <a:lnSpc>
                <a:spcPts val="2000"/>
              </a:lnSpc>
              <a:tabLst>
                <a:tab pos="596900" algn="l"/>
                <a:tab pos="787400" algn="l"/>
              </a:tabLst>
            </a:pPr>
            <a:r>
              <a:rPr lang="en-US" altLang="zh-CN" sz="2400" dirty="0"/>
              <a:t>	</a:t>
            </a:r>
            <a:r>
              <a:rPr lang="en-US" altLang="zh-CN" sz="1600" dirty="0">
                <a:solidFill>
                  <a:srgbClr val="C00000"/>
                </a:solidFill>
                <a:latin typeface="微软雅黑" pitchFamily="18" charset="0"/>
                <a:cs typeface="微软雅黑" pitchFamily="18" charset="0"/>
              </a:rPr>
              <a:t>INSERT</a:t>
            </a:r>
            <a:r>
              <a:rPr lang="en-US" altLang="zh-CN" sz="1600" dirty="0">
                <a:latin typeface="Times New Roman" pitchFamily="18" charset="0"/>
                <a:cs typeface="Times New Roman" pitchFamily="18" charset="0"/>
              </a:rPr>
              <a:t> </a:t>
            </a:r>
            <a:r>
              <a:rPr lang="en-US" altLang="zh-CN" sz="1600" dirty="0">
                <a:solidFill>
                  <a:srgbClr val="C00000"/>
                </a:solidFill>
                <a:latin typeface="微软雅黑" pitchFamily="18" charset="0"/>
                <a:cs typeface="微软雅黑" pitchFamily="18" charset="0"/>
              </a:rPr>
              <a:t>INTO</a:t>
            </a:r>
            <a:r>
              <a:rPr lang="en-US" altLang="zh-CN" sz="1600" dirty="0">
                <a:latin typeface="Times New Roman" pitchFamily="18" charset="0"/>
                <a:cs typeface="Times New Roman" pitchFamily="18" charset="0"/>
              </a:rPr>
              <a:t> </a:t>
            </a:r>
            <a:r>
              <a:rPr lang="en-US" altLang="zh-CN" sz="1600" dirty="0">
                <a:solidFill>
                  <a:srgbClr val="C00000"/>
                </a:solidFill>
                <a:latin typeface="微软雅黑" pitchFamily="18" charset="0"/>
                <a:cs typeface="微软雅黑" pitchFamily="18" charset="0"/>
              </a:rPr>
              <a:t>TABLE</a:t>
            </a:r>
            <a:r>
              <a:rPr lang="en-US" altLang="zh-CN" sz="1600" dirty="0">
                <a:latin typeface="Times New Roman" pitchFamily="18" charset="0"/>
                <a:cs typeface="Times New Roman" pitchFamily="18" charset="0"/>
              </a:rPr>
              <a:t> </a:t>
            </a:r>
            <a:r>
              <a:rPr lang="en-US" altLang="zh-CN" sz="1600" dirty="0">
                <a:solidFill>
                  <a:srgbClr val="C00000"/>
                </a:solidFill>
                <a:latin typeface="微软雅黑" pitchFamily="18" charset="0"/>
                <a:cs typeface="微软雅黑" pitchFamily="18" charset="0"/>
              </a:rPr>
              <a:t>sum_traffic</a:t>
            </a:r>
          </a:p>
          <a:p>
            <a:pPr>
              <a:lnSpc>
                <a:spcPts val="2100"/>
              </a:lnSpc>
              <a:tabLst>
                <a:tab pos="596900" algn="l"/>
                <a:tab pos="787400" algn="l"/>
              </a:tabLst>
            </a:pPr>
            <a:r>
              <a:rPr lang="en-US" altLang="zh-CN" sz="2400" dirty="0"/>
              <a:t>		</a:t>
            </a:r>
            <a:r>
              <a:rPr lang="en-US" altLang="zh-CN" sz="1600" dirty="0">
                <a:solidFill>
                  <a:srgbClr val="C00000"/>
                </a:solidFill>
                <a:latin typeface="微软雅黑" pitchFamily="18" charset="0"/>
                <a:cs typeface="微软雅黑" pitchFamily="18" charset="0"/>
              </a:rPr>
              <a:t>SELECT</a:t>
            </a:r>
            <a:r>
              <a:rPr lang="en-US" altLang="zh-CN" sz="1600" dirty="0">
                <a:latin typeface="Times New Roman" pitchFamily="18" charset="0"/>
                <a:cs typeface="Times New Roman" pitchFamily="18" charset="0"/>
              </a:rPr>
              <a:t> </a:t>
            </a:r>
            <a:r>
              <a:rPr lang="en-US" altLang="zh-CN" sz="1600" dirty="0">
                <a:solidFill>
                  <a:srgbClr val="C00000"/>
                </a:solidFill>
                <a:latin typeface="微软雅黑" pitchFamily="18" charset="0"/>
                <a:cs typeface="微软雅黑" pitchFamily="18" charset="0"/>
              </a:rPr>
              <a:t>category,</a:t>
            </a:r>
            <a:r>
              <a:rPr lang="en-US" altLang="zh-CN" sz="1600" dirty="0">
                <a:latin typeface="Times New Roman" pitchFamily="18" charset="0"/>
                <a:cs typeface="Times New Roman" pitchFamily="18" charset="0"/>
              </a:rPr>
              <a:t> </a:t>
            </a:r>
            <a:r>
              <a:rPr lang="en-US" altLang="zh-CN" sz="1600" dirty="0">
                <a:solidFill>
                  <a:srgbClr val="C00000"/>
                </a:solidFill>
                <a:latin typeface="微软雅黑" pitchFamily="18" charset="0"/>
                <a:cs typeface="微软雅黑" pitchFamily="18" charset="0"/>
              </a:rPr>
              <a:t>SUM(traffic)</a:t>
            </a:r>
            <a:r>
              <a:rPr lang="en-US" altLang="zh-CN" sz="1600" dirty="0">
                <a:latin typeface="Times New Roman" pitchFamily="18" charset="0"/>
                <a:cs typeface="Times New Roman" pitchFamily="18" charset="0"/>
              </a:rPr>
              <a:t> </a:t>
            </a:r>
            <a:r>
              <a:rPr lang="en-US" altLang="zh-CN" sz="1600" dirty="0">
                <a:solidFill>
                  <a:srgbClr val="C00000"/>
                </a:solidFill>
                <a:latin typeface="微软雅黑" pitchFamily="18" charset="0"/>
                <a:cs typeface="微软雅黑" pitchFamily="18" charset="0"/>
              </a:rPr>
              <a:t>FROM</a:t>
            </a:r>
            <a:r>
              <a:rPr lang="en-US" altLang="zh-CN" sz="1600" dirty="0">
                <a:latin typeface="Times New Roman" pitchFamily="18" charset="0"/>
                <a:cs typeface="Times New Roman" pitchFamily="18" charset="0"/>
              </a:rPr>
              <a:t> </a:t>
            </a:r>
            <a:r>
              <a:rPr lang="en-US" altLang="zh-CN" sz="1600" dirty="0">
                <a:solidFill>
                  <a:srgbClr val="C00000"/>
                </a:solidFill>
                <a:latin typeface="微软雅黑" pitchFamily="18" charset="0"/>
                <a:cs typeface="微软雅黑" pitchFamily="18" charset="0"/>
              </a:rPr>
              <a:t>log</a:t>
            </a:r>
            <a:r>
              <a:rPr lang="en-US" altLang="zh-CN" sz="1600" dirty="0">
                <a:latin typeface="Times New Roman" pitchFamily="18" charset="0"/>
                <a:cs typeface="Times New Roman" pitchFamily="18" charset="0"/>
              </a:rPr>
              <a:t> </a:t>
            </a:r>
            <a:r>
              <a:rPr lang="en-US" altLang="zh-CN" sz="1600" dirty="0">
                <a:solidFill>
                  <a:srgbClr val="C00000"/>
                </a:solidFill>
                <a:latin typeface="微软雅黑" pitchFamily="18" charset="0"/>
                <a:cs typeface="微软雅黑" pitchFamily="18" charset="0"/>
              </a:rPr>
              <a:t>GROUP</a:t>
            </a:r>
            <a:r>
              <a:rPr lang="en-US" altLang="zh-CN" sz="1600" dirty="0">
                <a:latin typeface="Times New Roman" pitchFamily="18" charset="0"/>
                <a:cs typeface="Times New Roman" pitchFamily="18" charset="0"/>
              </a:rPr>
              <a:t> </a:t>
            </a:r>
            <a:r>
              <a:rPr lang="en-US" altLang="zh-CN" sz="1600" dirty="0">
                <a:solidFill>
                  <a:srgbClr val="C00000"/>
                </a:solidFill>
                <a:latin typeface="微软雅黑" pitchFamily="18" charset="0"/>
                <a:cs typeface="微软雅黑" pitchFamily="18" charset="0"/>
              </a:rPr>
              <a:t>BY</a:t>
            </a:r>
            <a:r>
              <a:rPr lang="en-US" altLang="zh-CN" sz="1600" dirty="0">
                <a:latin typeface="Times New Roman" pitchFamily="18" charset="0"/>
                <a:cs typeface="Times New Roman" pitchFamily="18" charset="0"/>
              </a:rPr>
              <a:t> </a:t>
            </a:r>
            <a:r>
              <a:rPr lang="en-US" altLang="zh-CN" sz="1600" dirty="0">
                <a:solidFill>
                  <a:srgbClr val="C00000"/>
                </a:solidFill>
                <a:latin typeface="微软雅黑" pitchFamily="18" charset="0"/>
                <a:cs typeface="微软雅黑" pitchFamily="18" charset="0"/>
              </a:rPr>
              <a:t>category;</a:t>
            </a:r>
          </a:p>
        </p:txBody>
      </p:sp>
      <p:grpSp>
        <p:nvGrpSpPr>
          <p:cNvPr id="39" name="组合 38"/>
          <p:cNvGrpSpPr/>
          <p:nvPr/>
        </p:nvGrpSpPr>
        <p:grpSpPr>
          <a:xfrm>
            <a:off x="3724664" y="2863055"/>
            <a:ext cx="332257" cy="79755"/>
            <a:chOff x="4828153" y="4939161"/>
            <a:chExt cx="332257" cy="79755"/>
          </a:xfrm>
        </p:grpSpPr>
        <p:sp>
          <p:nvSpPr>
            <p:cNvPr id="40" name="Freeform 3"/>
            <p:cNvSpPr/>
            <p:nvPr/>
          </p:nvSpPr>
          <p:spPr>
            <a:xfrm>
              <a:off x="4828153" y="4966197"/>
              <a:ext cx="301779" cy="40208"/>
            </a:xfrm>
            <a:custGeom>
              <a:avLst/>
              <a:gdLst>
                <a:gd name="connsiteX0" fmla="*/ 10052 w 301779"/>
                <a:gd name="connsiteY0" fmla="*/ 10052 h 40208"/>
                <a:gd name="connsiteX1" fmla="*/ 291727 w 301779"/>
                <a:gd name="connsiteY1" fmla="*/ 10052 h 40208"/>
              </a:gdLst>
              <a:ahLst/>
              <a:cxnLst>
                <a:cxn ang="0">
                  <a:pos x="connsiteX0" y="connsiteY0"/>
                </a:cxn>
                <a:cxn ang="1">
                  <a:pos x="connsiteX1" y="connsiteY1"/>
                </a:cxn>
              </a:cxnLst>
              <a:rect l="l" t="t" r="r" b="b"/>
              <a:pathLst>
                <a:path w="301779" h="40208">
                  <a:moveTo>
                    <a:pt x="10052" y="10052"/>
                  </a:moveTo>
                  <a:lnTo>
                    <a:pt x="291727" y="10052"/>
                  </a:lnTo>
                </a:path>
              </a:pathLst>
            </a:custGeom>
            <a:ln w="254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Freeform 3"/>
            <p:cNvSpPr/>
            <p:nvPr/>
          </p:nvSpPr>
          <p:spPr>
            <a:xfrm>
              <a:off x="5071469" y="4939161"/>
              <a:ext cx="88941" cy="79755"/>
            </a:xfrm>
            <a:custGeom>
              <a:avLst/>
              <a:gdLst>
                <a:gd name="connsiteX0" fmla="*/ 88941 w 88941"/>
                <a:gd name="connsiteY0" fmla="*/ 43865 h 87731"/>
                <a:gd name="connsiteX1" fmla="*/ 13746 w 88941"/>
                <a:gd name="connsiteY1" fmla="*/ 87731 h 87731"/>
                <a:gd name="connsiteX2" fmla="*/ 13746 w 88941"/>
                <a:gd name="connsiteY2" fmla="*/ 87731 h 87731"/>
                <a:gd name="connsiteX3" fmla="*/ 0 w 88941"/>
                <a:gd name="connsiteY3" fmla="*/ 84113 h 87731"/>
                <a:gd name="connsiteX4" fmla="*/ 0 w 88941"/>
                <a:gd name="connsiteY4" fmla="*/ 84113 h 87731"/>
                <a:gd name="connsiteX5" fmla="*/ 3616 w 88941"/>
                <a:gd name="connsiteY5" fmla="*/ 70365 h 87731"/>
                <a:gd name="connsiteX6" fmla="*/ 49043 w 88941"/>
                <a:gd name="connsiteY6" fmla="*/ 43865 h 87731"/>
                <a:gd name="connsiteX7" fmla="*/ 3616 w 88941"/>
                <a:gd name="connsiteY7" fmla="*/ 17364 h 87731"/>
                <a:gd name="connsiteX8" fmla="*/ 3616 w 88941"/>
                <a:gd name="connsiteY8" fmla="*/ 17364 h 87731"/>
                <a:gd name="connsiteX9" fmla="*/ 0 w 88941"/>
                <a:gd name="connsiteY9" fmla="*/ 3617 h 87731"/>
                <a:gd name="connsiteX10" fmla="*/ 0 w 88941"/>
                <a:gd name="connsiteY10" fmla="*/ 3617 h 87731"/>
                <a:gd name="connsiteX11" fmla="*/ 0 w 88941"/>
                <a:gd name="connsiteY11" fmla="*/ 3617 h 87731"/>
                <a:gd name="connsiteX12" fmla="*/ 13746 w 88941"/>
                <a:gd name="connsiteY12" fmla="*/ 0 h 87731"/>
                <a:gd name="connsiteX13" fmla="*/ 88941 w 88941"/>
                <a:gd name="connsiteY13" fmla="*/ 43865 h 8773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Lst>
              <a:rect l="l" t="t" r="r" b="b"/>
              <a:pathLst>
                <a:path w="88941" h="87731">
                  <a:moveTo>
                    <a:pt x="88941" y="43865"/>
                  </a:moveTo>
                  <a:lnTo>
                    <a:pt x="13746" y="87731"/>
                  </a:lnTo>
                  <a:lnTo>
                    <a:pt x="13746" y="87731"/>
                  </a:lnTo>
                  <a:cubicBezTo>
                    <a:pt x="8952" y="90528"/>
                    <a:pt x="2796" y="88908"/>
                    <a:pt x="0" y="84113"/>
                  </a:cubicBezTo>
                  <a:lnTo>
                    <a:pt x="0" y="84113"/>
                  </a:lnTo>
                  <a:cubicBezTo>
                    <a:pt x="-2797" y="79318"/>
                    <a:pt x="-1177" y="73162"/>
                    <a:pt x="3616" y="70365"/>
                  </a:cubicBezTo>
                  <a:lnTo>
                    <a:pt x="49043" y="43865"/>
                  </a:lnTo>
                  <a:lnTo>
                    <a:pt x="3616" y="17364"/>
                  </a:lnTo>
                  <a:lnTo>
                    <a:pt x="3616" y="17364"/>
                  </a:lnTo>
                  <a:cubicBezTo>
                    <a:pt x="-1177" y="14568"/>
                    <a:pt x="-2797" y="8412"/>
                    <a:pt x="0" y="3617"/>
                  </a:cubicBezTo>
                  <a:cubicBezTo>
                    <a:pt x="0" y="3617"/>
                    <a:pt x="0" y="3617"/>
                    <a:pt x="0" y="3617"/>
                  </a:cubicBezTo>
                  <a:lnTo>
                    <a:pt x="0" y="3617"/>
                  </a:lnTo>
                  <a:cubicBezTo>
                    <a:pt x="2796" y="-1178"/>
                    <a:pt x="8952" y="-2797"/>
                    <a:pt x="13746" y="0"/>
                  </a:cubicBezTo>
                  <a:lnTo>
                    <a:pt x="88941" y="43865"/>
                  </a:lnTo>
                </a:path>
              </a:pathLst>
            </a:custGeom>
            <a:solidFill>
              <a:srgbClr val="C0504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3723716" y="3707847"/>
            <a:ext cx="332257" cy="79755"/>
            <a:chOff x="4828153" y="4939161"/>
            <a:chExt cx="332257" cy="79755"/>
          </a:xfrm>
        </p:grpSpPr>
        <p:sp>
          <p:nvSpPr>
            <p:cNvPr id="43" name="Freeform 3"/>
            <p:cNvSpPr/>
            <p:nvPr/>
          </p:nvSpPr>
          <p:spPr>
            <a:xfrm>
              <a:off x="4828153" y="4966197"/>
              <a:ext cx="301779" cy="40208"/>
            </a:xfrm>
            <a:custGeom>
              <a:avLst/>
              <a:gdLst>
                <a:gd name="connsiteX0" fmla="*/ 10052 w 301779"/>
                <a:gd name="connsiteY0" fmla="*/ 10052 h 40208"/>
                <a:gd name="connsiteX1" fmla="*/ 291727 w 301779"/>
                <a:gd name="connsiteY1" fmla="*/ 10052 h 40208"/>
              </a:gdLst>
              <a:ahLst/>
              <a:cxnLst>
                <a:cxn ang="0">
                  <a:pos x="connsiteX0" y="connsiteY0"/>
                </a:cxn>
                <a:cxn ang="1">
                  <a:pos x="connsiteX1" y="connsiteY1"/>
                </a:cxn>
              </a:cxnLst>
              <a:rect l="l" t="t" r="r" b="b"/>
              <a:pathLst>
                <a:path w="301779" h="40208">
                  <a:moveTo>
                    <a:pt x="10052" y="10052"/>
                  </a:moveTo>
                  <a:lnTo>
                    <a:pt x="291727" y="10052"/>
                  </a:lnTo>
                </a:path>
              </a:pathLst>
            </a:custGeom>
            <a:ln w="254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Freeform 3"/>
            <p:cNvSpPr/>
            <p:nvPr/>
          </p:nvSpPr>
          <p:spPr>
            <a:xfrm>
              <a:off x="5071469" y="4939161"/>
              <a:ext cx="88941" cy="79755"/>
            </a:xfrm>
            <a:custGeom>
              <a:avLst/>
              <a:gdLst>
                <a:gd name="connsiteX0" fmla="*/ 88941 w 88941"/>
                <a:gd name="connsiteY0" fmla="*/ 43865 h 87731"/>
                <a:gd name="connsiteX1" fmla="*/ 13746 w 88941"/>
                <a:gd name="connsiteY1" fmla="*/ 87731 h 87731"/>
                <a:gd name="connsiteX2" fmla="*/ 13746 w 88941"/>
                <a:gd name="connsiteY2" fmla="*/ 87731 h 87731"/>
                <a:gd name="connsiteX3" fmla="*/ 0 w 88941"/>
                <a:gd name="connsiteY3" fmla="*/ 84113 h 87731"/>
                <a:gd name="connsiteX4" fmla="*/ 0 w 88941"/>
                <a:gd name="connsiteY4" fmla="*/ 84113 h 87731"/>
                <a:gd name="connsiteX5" fmla="*/ 3616 w 88941"/>
                <a:gd name="connsiteY5" fmla="*/ 70365 h 87731"/>
                <a:gd name="connsiteX6" fmla="*/ 49043 w 88941"/>
                <a:gd name="connsiteY6" fmla="*/ 43865 h 87731"/>
                <a:gd name="connsiteX7" fmla="*/ 3616 w 88941"/>
                <a:gd name="connsiteY7" fmla="*/ 17364 h 87731"/>
                <a:gd name="connsiteX8" fmla="*/ 3616 w 88941"/>
                <a:gd name="connsiteY8" fmla="*/ 17364 h 87731"/>
                <a:gd name="connsiteX9" fmla="*/ 0 w 88941"/>
                <a:gd name="connsiteY9" fmla="*/ 3617 h 87731"/>
                <a:gd name="connsiteX10" fmla="*/ 0 w 88941"/>
                <a:gd name="connsiteY10" fmla="*/ 3617 h 87731"/>
                <a:gd name="connsiteX11" fmla="*/ 0 w 88941"/>
                <a:gd name="connsiteY11" fmla="*/ 3617 h 87731"/>
                <a:gd name="connsiteX12" fmla="*/ 13746 w 88941"/>
                <a:gd name="connsiteY12" fmla="*/ 0 h 87731"/>
                <a:gd name="connsiteX13" fmla="*/ 88941 w 88941"/>
                <a:gd name="connsiteY13" fmla="*/ 43865 h 8773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Lst>
              <a:rect l="l" t="t" r="r" b="b"/>
              <a:pathLst>
                <a:path w="88941" h="87731">
                  <a:moveTo>
                    <a:pt x="88941" y="43865"/>
                  </a:moveTo>
                  <a:lnTo>
                    <a:pt x="13746" y="87731"/>
                  </a:lnTo>
                  <a:lnTo>
                    <a:pt x="13746" y="87731"/>
                  </a:lnTo>
                  <a:cubicBezTo>
                    <a:pt x="8952" y="90528"/>
                    <a:pt x="2796" y="88908"/>
                    <a:pt x="0" y="84113"/>
                  </a:cubicBezTo>
                  <a:lnTo>
                    <a:pt x="0" y="84113"/>
                  </a:lnTo>
                  <a:cubicBezTo>
                    <a:pt x="-2797" y="79318"/>
                    <a:pt x="-1177" y="73162"/>
                    <a:pt x="3616" y="70365"/>
                  </a:cubicBezTo>
                  <a:lnTo>
                    <a:pt x="49043" y="43865"/>
                  </a:lnTo>
                  <a:lnTo>
                    <a:pt x="3616" y="17364"/>
                  </a:lnTo>
                  <a:lnTo>
                    <a:pt x="3616" y="17364"/>
                  </a:lnTo>
                  <a:cubicBezTo>
                    <a:pt x="-1177" y="14568"/>
                    <a:pt x="-2797" y="8412"/>
                    <a:pt x="0" y="3617"/>
                  </a:cubicBezTo>
                  <a:cubicBezTo>
                    <a:pt x="0" y="3617"/>
                    <a:pt x="0" y="3617"/>
                    <a:pt x="0" y="3617"/>
                  </a:cubicBezTo>
                  <a:lnTo>
                    <a:pt x="0" y="3617"/>
                  </a:lnTo>
                  <a:cubicBezTo>
                    <a:pt x="2796" y="-1178"/>
                    <a:pt x="8952" y="-2797"/>
                    <a:pt x="13746" y="0"/>
                  </a:cubicBezTo>
                  <a:lnTo>
                    <a:pt x="88941" y="43865"/>
                  </a:lnTo>
                </a:path>
              </a:pathLst>
            </a:custGeom>
            <a:solidFill>
              <a:srgbClr val="C0504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5347785" y="2491178"/>
            <a:ext cx="332257" cy="79755"/>
            <a:chOff x="4828153" y="4939161"/>
            <a:chExt cx="332257" cy="79755"/>
          </a:xfrm>
        </p:grpSpPr>
        <p:sp>
          <p:nvSpPr>
            <p:cNvPr id="46" name="Freeform 3"/>
            <p:cNvSpPr/>
            <p:nvPr/>
          </p:nvSpPr>
          <p:spPr>
            <a:xfrm>
              <a:off x="4828153" y="4966197"/>
              <a:ext cx="301779" cy="40208"/>
            </a:xfrm>
            <a:custGeom>
              <a:avLst/>
              <a:gdLst>
                <a:gd name="connsiteX0" fmla="*/ 10052 w 301779"/>
                <a:gd name="connsiteY0" fmla="*/ 10052 h 40208"/>
                <a:gd name="connsiteX1" fmla="*/ 291727 w 301779"/>
                <a:gd name="connsiteY1" fmla="*/ 10052 h 40208"/>
              </a:gdLst>
              <a:ahLst/>
              <a:cxnLst>
                <a:cxn ang="0">
                  <a:pos x="connsiteX0" y="connsiteY0"/>
                </a:cxn>
                <a:cxn ang="1">
                  <a:pos x="connsiteX1" y="connsiteY1"/>
                </a:cxn>
              </a:cxnLst>
              <a:rect l="l" t="t" r="r" b="b"/>
              <a:pathLst>
                <a:path w="301779" h="40208">
                  <a:moveTo>
                    <a:pt x="10052" y="10052"/>
                  </a:moveTo>
                  <a:lnTo>
                    <a:pt x="291727" y="10052"/>
                  </a:lnTo>
                </a:path>
              </a:pathLst>
            </a:custGeom>
            <a:ln w="254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Freeform 3"/>
            <p:cNvSpPr/>
            <p:nvPr/>
          </p:nvSpPr>
          <p:spPr>
            <a:xfrm>
              <a:off x="5071469" y="4939161"/>
              <a:ext cx="88941" cy="79755"/>
            </a:xfrm>
            <a:custGeom>
              <a:avLst/>
              <a:gdLst>
                <a:gd name="connsiteX0" fmla="*/ 88941 w 88941"/>
                <a:gd name="connsiteY0" fmla="*/ 43865 h 87731"/>
                <a:gd name="connsiteX1" fmla="*/ 13746 w 88941"/>
                <a:gd name="connsiteY1" fmla="*/ 87731 h 87731"/>
                <a:gd name="connsiteX2" fmla="*/ 13746 w 88941"/>
                <a:gd name="connsiteY2" fmla="*/ 87731 h 87731"/>
                <a:gd name="connsiteX3" fmla="*/ 0 w 88941"/>
                <a:gd name="connsiteY3" fmla="*/ 84113 h 87731"/>
                <a:gd name="connsiteX4" fmla="*/ 0 w 88941"/>
                <a:gd name="connsiteY4" fmla="*/ 84113 h 87731"/>
                <a:gd name="connsiteX5" fmla="*/ 3616 w 88941"/>
                <a:gd name="connsiteY5" fmla="*/ 70365 h 87731"/>
                <a:gd name="connsiteX6" fmla="*/ 49043 w 88941"/>
                <a:gd name="connsiteY6" fmla="*/ 43865 h 87731"/>
                <a:gd name="connsiteX7" fmla="*/ 3616 w 88941"/>
                <a:gd name="connsiteY7" fmla="*/ 17364 h 87731"/>
                <a:gd name="connsiteX8" fmla="*/ 3616 w 88941"/>
                <a:gd name="connsiteY8" fmla="*/ 17364 h 87731"/>
                <a:gd name="connsiteX9" fmla="*/ 0 w 88941"/>
                <a:gd name="connsiteY9" fmla="*/ 3617 h 87731"/>
                <a:gd name="connsiteX10" fmla="*/ 0 w 88941"/>
                <a:gd name="connsiteY10" fmla="*/ 3617 h 87731"/>
                <a:gd name="connsiteX11" fmla="*/ 0 w 88941"/>
                <a:gd name="connsiteY11" fmla="*/ 3617 h 87731"/>
                <a:gd name="connsiteX12" fmla="*/ 13746 w 88941"/>
                <a:gd name="connsiteY12" fmla="*/ 0 h 87731"/>
                <a:gd name="connsiteX13" fmla="*/ 88941 w 88941"/>
                <a:gd name="connsiteY13" fmla="*/ 43865 h 8773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Lst>
              <a:rect l="l" t="t" r="r" b="b"/>
              <a:pathLst>
                <a:path w="88941" h="87731">
                  <a:moveTo>
                    <a:pt x="88941" y="43865"/>
                  </a:moveTo>
                  <a:lnTo>
                    <a:pt x="13746" y="87731"/>
                  </a:lnTo>
                  <a:lnTo>
                    <a:pt x="13746" y="87731"/>
                  </a:lnTo>
                  <a:cubicBezTo>
                    <a:pt x="8952" y="90528"/>
                    <a:pt x="2796" y="88908"/>
                    <a:pt x="0" y="84113"/>
                  </a:cubicBezTo>
                  <a:lnTo>
                    <a:pt x="0" y="84113"/>
                  </a:lnTo>
                  <a:cubicBezTo>
                    <a:pt x="-2797" y="79318"/>
                    <a:pt x="-1177" y="73162"/>
                    <a:pt x="3616" y="70365"/>
                  </a:cubicBezTo>
                  <a:lnTo>
                    <a:pt x="49043" y="43865"/>
                  </a:lnTo>
                  <a:lnTo>
                    <a:pt x="3616" y="17364"/>
                  </a:lnTo>
                  <a:lnTo>
                    <a:pt x="3616" y="17364"/>
                  </a:lnTo>
                  <a:cubicBezTo>
                    <a:pt x="-1177" y="14568"/>
                    <a:pt x="-2797" y="8412"/>
                    <a:pt x="0" y="3617"/>
                  </a:cubicBezTo>
                  <a:cubicBezTo>
                    <a:pt x="0" y="3617"/>
                    <a:pt x="0" y="3617"/>
                    <a:pt x="0" y="3617"/>
                  </a:cubicBezTo>
                  <a:lnTo>
                    <a:pt x="0" y="3617"/>
                  </a:lnTo>
                  <a:cubicBezTo>
                    <a:pt x="2796" y="-1178"/>
                    <a:pt x="8952" y="-2797"/>
                    <a:pt x="13746" y="0"/>
                  </a:cubicBezTo>
                  <a:lnTo>
                    <a:pt x="88941" y="43865"/>
                  </a:lnTo>
                </a:path>
              </a:pathLst>
            </a:custGeom>
            <a:solidFill>
              <a:srgbClr val="C0504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p:cNvGrpSpPr/>
          <p:nvPr/>
        </p:nvGrpSpPr>
        <p:grpSpPr>
          <a:xfrm>
            <a:off x="5346837" y="3335970"/>
            <a:ext cx="332257" cy="79755"/>
            <a:chOff x="4828153" y="4939161"/>
            <a:chExt cx="332257" cy="79755"/>
          </a:xfrm>
        </p:grpSpPr>
        <p:sp>
          <p:nvSpPr>
            <p:cNvPr id="49" name="Freeform 3"/>
            <p:cNvSpPr/>
            <p:nvPr/>
          </p:nvSpPr>
          <p:spPr>
            <a:xfrm>
              <a:off x="4828153" y="4966197"/>
              <a:ext cx="301779" cy="40208"/>
            </a:xfrm>
            <a:custGeom>
              <a:avLst/>
              <a:gdLst>
                <a:gd name="connsiteX0" fmla="*/ 10052 w 301779"/>
                <a:gd name="connsiteY0" fmla="*/ 10052 h 40208"/>
                <a:gd name="connsiteX1" fmla="*/ 291727 w 301779"/>
                <a:gd name="connsiteY1" fmla="*/ 10052 h 40208"/>
              </a:gdLst>
              <a:ahLst/>
              <a:cxnLst>
                <a:cxn ang="0">
                  <a:pos x="connsiteX0" y="connsiteY0"/>
                </a:cxn>
                <a:cxn ang="1">
                  <a:pos x="connsiteX1" y="connsiteY1"/>
                </a:cxn>
              </a:cxnLst>
              <a:rect l="l" t="t" r="r" b="b"/>
              <a:pathLst>
                <a:path w="301779" h="40208">
                  <a:moveTo>
                    <a:pt x="10052" y="10052"/>
                  </a:moveTo>
                  <a:lnTo>
                    <a:pt x="291727" y="10052"/>
                  </a:lnTo>
                </a:path>
              </a:pathLst>
            </a:custGeom>
            <a:ln w="254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Freeform 3"/>
            <p:cNvSpPr/>
            <p:nvPr/>
          </p:nvSpPr>
          <p:spPr>
            <a:xfrm>
              <a:off x="5071469" y="4939161"/>
              <a:ext cx="88941" cy="79755"/>
            </a:xfrm>
            <a:custGeom>
              <a:avLst/>
              <a:gdLst>
                <a:gd name="connsiteX0" fmla="*/ 88941 w 88941"/>
                <a:gd name="connsiteY0" fmla="*/ 43865 h 87731"/>
                <a:gd name="connsiteX1" fmla="*/ 13746 w 88941"/>
                <a:gd name="connsiteY1" fmla="*/ 87731 h 87731"/>
                <a:gd name="connsiteX2" fmla="*/ 13746 w 88941"/>
                <a:gd name="connsiteY2" fmla="*/ 87731 h 87731"/>
                <a:gd name="connsiteX3" fmla="*/ 0 w 88941"/>
                <a:gd name="connsiteY3" fmla="*/ 84113 h 87731"/>
                <a:gd name="connsiteX4" fmla="*/ 0 w 88941"/>
                <a:gd name="connsiteY4" fmla="*/ 84113 h 87731"/>
                <a:gd name="connsiteX5" fmla="*/ 3616 w 88941"/>
                <a:gd name="connsiteY5" fmla="*/ 70365 h 87731"/>
                <a:gd name="connsiteX6" fmla="*/ 49043 w 88941"/>
                <a:gd name="connsiteY6" fmla="*/ 43865 h 87731"/>
                <a:gd name="connsiteX7" fmla="*/ 3616 w 88941"/>
                <a:gd name="connsiteY7" fmla="*/ 17364 h 87731"/>
                <a:gd name="connsiteX8" fmla="*/ 3616 w 88941"/>
                <a:gd name="connsiteY8" fmla="*/ 17364 h 87731"/>
                <a:gd name="connsiteX9" fmla="*/ 0 w 88941"/>
                <a:gd name="connsiteY9" fmla="*/ 3617 h 87731"/>
                <a:gd name="connsiteX10" fmla="*/ 0 w 88941"/>
                <a:gd name="connsiteY10" fmla="*/ 3617 h 87731"/>
                <a:gd name="connsiteX11" fmla="*/ 0 w 88941"/>
                <a:gd name="connsiteY11" fmla="*/ 3617 h 87731"/>
                <a:gd name="connsiteX12" fmla="*/ 13746 w 88941"/>
                <a:gd name="connsiteY12" fmla="*/ 0 h 87731"/>
                <a:gd name="connsiteX13" fmla="*/ 88941 w 88941"/>
                <a:gd name="connsiteY13" fmla="*/ 43865 h 8773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Lst>
              <a:rect l="l" t="t" r="r" b="b"/>
              <a:pathLst>
                <a:path w="88941" h="87731">
                  <a:moveTo>
                    <a:pt x="88941" y="43865"/>
                  </a:moveTo>
                  <a:lnTo>
                    <a:pt x="13746" y="87731"/>
                  </a:lnTo>
                  <a:lnTo>
                    <a:pt x="13746" y="87731"/>
                  </a:lnTo>
                  <a:cubicBezTo>
                    <a:pt x="8952" y="90528"/>
                    <a:pt x="2796" y="88908"/>
                    <a:pt x="0" y="84113"/>
                  </a:cubicBezTo>
                  <a:lnTo>
                    <a:pt x="0" y="84113"/>
                  </a:lnTo>
                  <a:cubicBezTo>
                    <a:pt x="-2797" y="79318"/>
                    <a:pt x="-1177" y="73162"/>
                    <a:pt x="3616" y="70365"/>
                  </a:cubicBezTo>
                  <a:lnTo>
                    <a:pt x="49043" y="43865"/>
                  </a:lnTo>
                  <a:lnTo>
                    <a:pt x="3616" y="17364"/>
                  </a:lnTo>
                  <a:lnTo>
                    <a:pt x="3616" y="17364"/>
                  </a:lnTo>
                  <a:cubicBezTo>
                    <a:pt x="-1177" y="14568"/>
                    <a:pt x="-2797" y="8412"/>
                    <a:pt x="0" y="3617"/>
                  </a:cubicBezTo>
                  <a:cubicBezTo>
                    <a:pt x="0" y="3617"/>
                    <a:pt x="0" y="3617"/>
                    <a:pt x="0" y="3617"/>
                  </a:cubicBezTo>
                  <a:lnTo>
                    <a:pt x="0" y="3617"/>
                  </a:lnTo>
                  <a:cubicBezTo>
                    <a:pt x="2796" y="-1178"/>
                    <a:pt x="8952" y="-2797"/>
                    <a:pt x="13746" y="0"/>
                  </a:cubicBezTo>
                  <a:lnTo>
                    <a:pt x="88941" y="43865"/>
                  </a:lnTo>
                </a:path>
              </a:pathLst>
            </a:custGeom>
            <a:solidFill>
              <a:srgbClr val="C0504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50"/>
          <p:cNvGrpSpPr/>
          <p:nvPr/>
        </p:nvGrpSpPr>
        <p:grpSpPr>
          <a:xfrm>
            <a:off x="5346837" y="4113518"/>
            <a:ext cx="332257" cy="79755"/>
            <a:chOff x="4828153" y="4939161"/>
            <a:chExt cx="332257" cy="79755"/>
          </a:xfrm>
        </p:grpSpPr>
        <p:sp>
          <p:nvSpPr>
            <p:cNvPr id="52" name="Freeform 3"/>
            <p:cNvSpPr/>
            <p:nvPr/>
          </p:nvSpPr>
          <p:spPr>
            <a:xfrm>
              <a:off x="4828153" y="4966197"/>
              <a:ext cx="301779" cy="40208"/>
            </a:xfrm>
            <a:custGeom>
              <a:avLst/>
              <a:gdLst>
                <a:gd name="connsiteX0" fmla="*/ 10052 w 301779"/>
                <a:gd name="connsiteY0" fmla="*/ 10052 h 40208"/>
                <a:gd name="connsiteX1" fmla="*/ 291727 w 301779"/>
                <a:gd name="connsiteY1" fmla="*/ 10052 h 40208"/>
              </a:gdLst>
              <a:ahLst/>
              <a:cxnLst>
                <a:cxn ang="0">
                  <a:pos x="connsiteX0" y="connsiteY0"/>
                </a:cxn>
                <a:cxn ang="1">
                  <a:pos x="connsiteX1" y="connsiteY1"/>
                </a:cxn>
              </a:cxnLst>
              <a:rect l="l" t="t" r="r" b="b"/>
              <a:pathLst>
                <a:path w="301779" h="40208">
                  <a:moveTo>
                    <a:pt x="10052" y="10052"/>
                  </a:moveTo>
                  <a:lnTo>
                    <a:pt x="291727" y="10052"/>
                  </a:lnTo>
                </a:path>
              </a:pathLst>
            </a:custGeom>
            <a:ln w="254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Freeform 3"/>
            <p:cNvSpPr/>
            <p:nvPr/>
          </p:nvSpPr>
          <p:spPr>
            <a:xfrm>
              <a:off x="5071469" y="4939161"/>
              <a:ext cx="88941" cy="79755"/>
            </a:xfrm>
            <a:custGeom>
              <a:avLst/>
              <a:gdLst>
                <a:gd name="connsiteX0" fmla="*/ 88941 w 88941"/>
                <a:gd name="connsiteY0" fmla="*/ 43865 h 87731"/>
                <a:gd name="connsiteX1" fmla="*/ 13746 w 88941"/>
                <a:gd name="connsiteY1" fmla="*/ 87731 h 87731"/>
                <a:gd name="connsiteX2" fmla="*/ 13746 w 88941"/>
                <a:gd name="connsiteY2" fmla="*/ 87731 h 87731"/>
                <a:gd name="connsiteX3" fmla="*/ 0 w 88941"/>
                <a:gd name="connsiteY3" fmla="*/ 84113 h 87731"/>
                <a:gd name="connsiteX4" fmla="*/ 0 w 88941"/>
                <a:gd name="connsiteY4" fmla="*/ 84113 h 87731"/>
                <a:gd name="connsiteX5" fmla="*/ 3616 w 88941"/>
                <a:gd name="connsiteY5" fmla="*/ 70365 h 87731"/>
                <a:gd name="connsiteX6" fmla="*/ 49043 w 88941"/>
                <a:gd name="connsiteY6" fmla="*/ 43865 h 87731"/>
                <a:gd name="connsiteX7" fmla="*/ 3616 w 88941"/>
                <a:gd name="connsiteY7" fmla="*/ 17364 h 87731"/>
                <a:gd name="connsiteX8" fmla="*/ 3616 w 88941"/>
                <a:gd name="connsiteY8" fmla="*/ 17364 h 87731"/>
                <a:gd name="connsiteX9" fmla="*/ 0 w 88941"/>
                <a:gd name="connsiteY9" fmla="*/ 3617 h 87731"/>
                <a:gd name="connsiteX10" fmla="*/ 0 w 88941"/>
                <a:gd name="connsiteY10" fmla="*/ 3617 h 87731"/>
                <a:gd name="connsiteX11" fmla="*/ 0 w 88941"/>
                <a:gd name="connsiteY11" fmla="*/ 3617 h 87731"/>
                <a:gd name="connsiteX12" fmla="*/ 13746 w 88941"/>
                <a:gd name="connsiteY12" fmla="*/ 0 h 87731"/>
                <a:gd name="connsiteX13" fmla="*/ 88941 w 88941"/>
                <a:gd name="connsiteY13" fmla="*/ 43865 h 8773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Lst>
              <a:rect l="l" t="t" r="r" b="b"/>
              <a:pathLst>
                <a:path w="88941" h="87731">
                  <a:moveTo>
                    <a:pt x="88941" y="43865"/>
                  </a:moveTo>
                  <a:lnTo>
                    <a:pt x="13746" y="87731"/>
                  </a:lnTo>
                  <a:lnTo>
                    <a:pt x="13746" y="87731"/>
                  </a:lnTo>
                  <a:cubicBezTo>
                    <a:pt x="8952" y="90528"/>
                    <a:pt x="2796" y="88908"/>
                    <a:pt x="0" y="84113"/>
                  </a:cubicBezTo>
                  <a:lnTo>
                    <a:pt x="0" y="84113"/>
                  </a:lnTo>
                  <a:cubicBezTo>
                    <a:pt x="-2797" y="79318"/>
                    <a:pt x="-1177" y="73162"/>
                    <a:pt x="3616" y="70365"/>
                  </a:cubicBezTo>
                  <a:lnTo>
                    <a:pt x="49043" y="43865"/>
                  </a:lnTo>
                  <a:lnTo>
                    <a:pt x="3616" y="17364"/>
                  </a:lnTo>
                  <a:lnTo>
                    <a:pt x="3616" y="17364"/>
                  </a:lnTo>
                  <a:cubicBezTo>
                    <a:pt x="-1177" y="14568"/>
                    <a:pt x="-2797" y="8412"/>
                    <a:pt x="0" y="3617"/>
                  </a:cubicBezTo>
                  <a:cubicBezTo>
                    <a:pt x="0" y="3617"/>
                    <a:pt x="0" y="3617"/>
                    <a:pt x="0" y="3617"/>
                  </a:cubicBezTo>
                  <a:lnTo>
                    <a:pt x="0" y="3617"/>
                  </a:lnTo>
                  <a:cubicBezTo>
                    <a:pt x="2796" y="-1178"/>
                    <a:pt x="8952" y="-2797"/>
                    <a:pt x="13746" y="0"/>
                  </a:cubicBezTo>
                  <a:lnTo>
                    <a:pt x="88941" y="43865"/>
                  </a:lnTo>
                </a:path>
              </a:pathLst>
            </a:custGeom>
            <a:solidFill>
              <a:srgbClr val="C0504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组合 53"/>
          <p:cNvGrpSpPr/>
          <p:nvPr/>
        </p:nvGrpSpPr>
        <p:grpSpPr>
          <a:xfrm>
            <a:off x="7000366" y="3325297"/>
            <a:ext cx="332257" cy="79755"/>
            <a:chOff x="4828153" y="4939161"/>
            <a:chExt cx="332257" cy="79755"/>
          </a:xfrm>
        </p:grpSpPr>
        <p:sp>
          <p:nvSpPr>
            <p:cNvPr id="55" name="Freeform 3"/>
            <p:cNvSpPr/>
            <p:nvPr/>
          </p:nvSpPr>
          <p:spPr>
            <a:xfrm>
              <a:off x="4828153" y="4966197"/>
              <a:ext cx="301779" cy="40208"/>
            </a:xfrm>
            <a:custGeom>
              <a:avLst/>
              <a:gdLst>
                <a:gd name="connsiteX0" fmla="*/ 10052 w 301779"/>
                <a:gd name="connsiteY0" fmla="*/ 10052 h 40208"/>
                <a:gd name="connsiteX1" fmla="*/ 291727 w 301779"/>
                <a:gd name="connsiteY1" fmla="*/ 10052 h 40208"/>
              </a:gdLst>
              <a:ahLst/>
              <a:cxnLst>
                <a:cxn ang="0">
                  <a:pos x="connsiteX0" y="connsiteY0"/>
                </a:cxn>
                <a:cxn ang="1">
                  <a:pos x="connsiteX1" y="connsiteY1"/>
                </a:cxn>
              </a:cxnLst>
              <a:rect l="l" t="t" r="r" b="b"/>
              <a:pathLst>
                <a:path w="301779" h="40208">
                  <a:moveTo>
                    <a:pt x="10052" y="10052"/>
                  </a:moveTo>
                  <a:lnTo>
                    <a:pt x="291727" y="10052"/>
                  </a:lnTo>
                </a:path>
              </a:pathLst>
            </a:custGeom>
            <a:ln w="254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Freeform 3"/>
            <p:cNvSpPr/>
            <p:nvPr/>
          </p:nvSpPr>
          <p:spPr>
            <a:xfrm>
              <a:off x="5071469" y="4939161"/>
              <a:ext cx="88941" cy="79755"/>
            </a:xfrm>
            <a:custGeom>
              <a:avLst/>
              <a:gdLst>
                <a:gd name="connsiteX0" fmla="*/ 88941 w 88941"/>
                <a:gd name="connsiteY0" fmla="*/ 43865 h 87731"/>
                <a:gd name="connsiteX1" fmla="*/ 13746 w 88941"/>
                <a:gd name="connsiteY1" fmla="*/ 87731 h 87731"/>
                <a:gd name="connsiteX2" fmla="*/ 13746 w 88941"/>
                <a:gd name="connsiteY2" fmla="*/ 87731 h 87731"/>
                <a:gd name="connsiteX3" fmla="*/ 0 w 88941"/>
                <a:gd name="connsiteY3" fmla="*/ 84113 h 87731"/>
                <a:gd name="connsiteX4" fmla="*/ 0 w 88941"/>
                <a:gd name="connsiteY4" fmla="*/ 84113 h 87731"/>
                <a:gd name="connsiteX5" fmla="*/ 3616 w 88941"/>
                <a:gd name="connsiteY5" fmla="*/ 70365 h 87731"/>
                <a:gd name="connsiteX6" fmla="*/ 49043 w 88941"/>
                <a:gd name="connsiteY6" fmla="*/ 43865 h 87731"/>
                <a:gd name="connsiteX7" fmla="*/ 3616 w 88941"/>
                <a:gd name="connsiteY7" fmla="*/ 17364 h 87731"/>
                <a:gd name="connsiteX8" fmla="*/ 3616 w 88941"/>
                <a:gd name="connsiteY8" fmla="*/ 17364 h 87731"/>
                <a:gd name="connsiteX9" fmla="*/ 0 w 88941"/>
                <a:gd name="connsiteY9" fmla="*/ 3617 h 87731"/>
                <a:gd name="connsiteX10" fmla="*/ 0 w 88941"/>
                <a:gd name="connsiteY10" fmla="*/ 3617 h 87731"/>
                <a:gd name="connsiteX11" fmla="*/ 0 w 88941"/>
                <a:gd name="connsiteY11" fmla="*/ 3617 h 87731"/>
                <a:gd name="connsiteX12" fmla="*/ 13746 w 88941"/>
                <a:gd name="connsiteY12" fmla="*/ 0 h 87731"/>
                <a:gd name="connsiteX13" fmla="*/ 88941 w 88941"/>
                <a:gd name="connsiteY13" fmla="*/ 43865 h 8773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Lst>
              <a:rect l="l" t="t" r="r" b="b"/>
              <a:pathLst>
                <a:path w="88941" h="87731">
                  <a:moveTo>
                    <a:pt x="88941" y="43865"/>
                  </a:moveTo>
                  <a:lnTo>
                    <a:pt x="13746" y="87731"/>
                  </a:lnTo>
                  <a:lnTo>
                    <a:pt x="13746" y="87731"/>
                  </a:lnTo>
                  <a:cubicBezTo>
                    <a:pt x="8952" y="90528"/>
                    <a:pt x="2796" y="88908"/>
                    <a:pt x="0" y="84113"/>
                  </a:cubicBezTo>
                  <a:lnTo>
                    <a:pt x="0" y="84113"/>
                  </a:lnTo>
                  <a:cubicBezTo>
                    <a:pt x="-2797" y="79318"/>
                    <a:pt x="-1177" y="73162"/>
                    <a:pt x="3616" y="70365"/>
                  </a:cubicBezTo>
                  <a:lnTo>
                    <a:pt x="49043" y="43865"/>
                  </a:lnTo>
                  <a:lnTo>
                    <a:pt x="3616" y="17364"/>
                  </a:lnTo>
                  <a:lnTo>
                    <a:pt x="3616" y="17364"/>
                  </a:lnTo>
                  <a:cubicBezTo>
                    <a:pt x="-1177" y="14568"/>
                    <a:pt x="-2797" y="8412"/>
                    <a:pt x="0" y="3617"/>
                  </a:cubicBezTo>
                  <a:cubicBezTo>
                    <a:pt x="0" y="3617"/>
                    <a:pt x="0" y="3617"/>
                    <a:pt x="0" y="3617"/>
                  </a:cubicBezTo>
                  <a:lnTo>
                    <a:pt x="0" y="3617"/>
                  </a:lnTo>
                  <a:cubicBezTo>
                    <a:pt x="2796" y="-1178"/>
                    <a:pt x="8952" y="-2797"/>
                    <a:pt x="13746" y="0"/>
                  </a:cubicBezTo>
                  <a:lnTo>
                    <a:pt x="88941" y="43865"/>
                  </a:lnTo>
                </a:path>
              </a:pathLst>
            </a:custGeom>
            <a:solidFill>
              <a:srgbClr val="C0504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99578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HQL</a:t>
            </a:r>
            <a:r>
              <a:rPr lang="zh-CN" altLang="en-US" dirty="0"/>
              <a:t>内建函数</a:t>
            </a:r>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27</a:t>
            </a:fld>
            <a:endParaRPr lang="zh-CN" altLang="en-US" dirty="0"/>
          </a:p>
        </p:txBody>
      </p:sp>
      <p:sp>
        <p:nvSpPr>
          <p:cNvPr id="5" name="TextBox 1"/>
          <p:cNvSpPr txBox="1"/>
          <p:nvPr/>
        </p:nvSpPr>
        <p:spPr>
          <a:xfrm>
            <a:off x="457200" y="1268760"/>
            <a:ext cx="1373774" cy="302647"/>
          </a:xfrm>
          <a:prstGeom prst="rect">
            <a:avLst/>
          </a:prstGeom>
          <a:noFill/>
        </p:spPr>
        <p:txBody>
          <a:bodyPr wrap="none" lIns="0" tIns="0" rIns="0" rtlCol="0">
            <a:spAutoFit/>
          </a:bodyPr>
          <a:lstStyle/>
          <a:p>
            <a:pPr>
              <a:lnSpc>
                <a:spcPts val="2000"/>
              </a:lnSpc>
              <a:tabLst/>
            </a:pPr>
            <a:r>
              <a:rPr lang="en-US" altLang="zh-CN" dirty="0">
                <a:solidFill>
                  <a:srgbClr val="000000"/>
                </a:solidFill>
                <a:latin typeface="Wingdings" pitchFamily="18" charset="0"/>
                <a:cs typeface="Wingdings" pitchFamily="18" charset="0"/>
              </a:rPr>
              <a:t>l</a:t>
            </a:r>
            <a:r>
              <a:rPr lang="en-US" altLang="zh-CN" dirty="0">
                <a:solidFill>
                  <a:srgbClr val="000000"/>
                </a:solidFill>
                <a:latin typeface="Times New Roman" pitchFamily="18" charset="0"/>
                <a:cs typeface="Times New Roman" pitchFamily="18" charset="0"/>
              </a:rPr>
              <a:t> </a:t>
            </a:r>
            <a:r>
              <a:rPr lang="en-US" altLang="zh-CN" dirty="0">
                <a:latin typeface="Times New Roman" pitchFamily="18" charset="0"/>
                <a:cs typeface="Times New Roman" pitchFamily="18" charset="0"/>
              </a:rPr>
              <a:t>    </a:t>
            </a:r>
            <a:r>
              <a:rPr lang="en-US" altLang="zh-CN" dirty="0">
                <a:solidFill>
                  <a:srgbClr val="000000"/>
                </a:solidFill>
                <a:latin typeface="微软雅黑" pitchFamily="18" charset="0"/>
                <a:cs typeface="微软雅黑" pitchFamily="18" charset="0"/>
              </a:rPr>
              <a:t>内建函数</a:t>
            </a:r>
          </a:p>
        </p:txBody>
      </p:sp>
      <p:sp>
        <p:nvSpPr>
          <p:cNvPr id="6" name="TextBox 1"/>
          <p:cNvSpPr txBox="1"/>
          <p:nvPr/>
        </p:nvSpPr>
        <p:spPr>
          <a:xfrm>
            <a:off x="889000" y="1662460"/>
            <a:ext cx="1123706" cy="1941172"/>
          </a:xfrm>
          <a:prstGeom prst="rect">
            <a:avLst/>
          </a:prstGeom>
          <a:noFill/>
        </p:spPr>
        <p:txBody>
          <a:bodyPr wrap="none" lIns="0" tIns="0" rIns="0" rtlCol="0">
            <a:spAutoFit/>
          </a:bodyPr>
          <a:lstStyle/>
          <a:p>
            <a:pPr>
              <a:lnSpc>
                <a:spcPts val="2000"/>
              </a:lnSpc>
              <a:tabLst/>
            </a:pPr>
            <a:r>
              <a:rPr lang="en-US" altLang="zh-CN" dirty="0">
                <a:solidFill>
                  <a:srgbClr val="000000"/>
                </a:solidFill>
                <a:latin typeface="Times New Roman" pitchFamily="18" charset="0"/>
                <a:cs typeface="Times New Roman" pitchFamily="18" charset="0"/>
              </a:rPr>
              <a:t>– </a:t>
            </a:r>
            <a:r>
              <a:rPr lang="en-US" altLang="zh-CN" dirty="0">
                <a:latin typeface="Times New Roman" pitchFamily="18" charset="0"/>
                <a:cs typeface="Times New Roman" pitchFamily="18" charset="0"/>
              </a:rPr>
              <a:t>   </a:t>
            </a:r>
            <a:r>
              <a:rPr lang="en-US" altLang="zh-CN" dirty="0">
                <a:solidFill>
                  <a:srgbClr val="000000"/>
                </a:solidFill>
                <a:latin typeface="微软雅黑" pitchFamily="18" charset="0"/>
                <a:cs typeface="微软雅黑" pitchFamily="18" charset="0"/>
              </a:rPr>
              <a:t>count()</a:t>
            </a:r>
          </a:p>
          <a:p>
            <a:pPr>
              <a:lnSpc>
                <a:spcPts val="2600"/>
              </a:lnSpc>
              <a:tabLst/>
            </a:pPr>
            <a:r>
              <a:rPr lang="en-US" altLang="zh-CN" dirty="0">
                <a:solidFill>
                  <a:srgbClr val="000000"/>
                </a:solidFill>
                <a:latin typeface="Times New Roman" pitchFamily="18" charset="0"/>
                <a:cs typeface="Times New Roman" pitchFamily="18" charset="0"/>
              </a:rPr>
              <a:t>– </a:t>
            </a:r>
            <a:r>
              <a:rPr lang="en-US" altLang="zh-CN" dirty="0">
                <a:latin typeface="Times New Roman" pitchFamily="18" charset="0"/>
                <a:cs typeface="Times New Roman" pitchFamily="18" charset="0"/>
              </a:rPr>
              <a:t>   </a:t>
            </a:r>
            <a:r>
              <a:rPr lang="en-US" altLang="zh-CN" dirty="0">
                <a:solidFill>
                  <a:srgbClr val="000000"/>
                </a:solidFill>
                <a:latin typeface="微软雅黑" pitchFamily="18" charset="0"/>
                <a:cs typeface="微软雅黑" pitchFamily="18" charset="0"/>
              </a:rPr>
              <a:t>sum()</a:t>
            </a:r>
          </a:p>
          <a:p>
            <a:pPr>
              <a:lnSpc>
                <a:spcPts val="2600"/>
              </a:lnSpc>
              <a:tabLst/>
            </a:pPr>
            <a:r>
              <a:rPr lang="en-US" altLang="zh-CN" dirty="0">
                <a:solidFill>
                  <a:srgbClr val="000000"/>
                </a:solidFill>
                <a:latin typeface="Times New Roman" pitchFamily="18" charset="0"/>
                <a:cs typeface="Times New Roman" pitchFamily="18" charset="0"/>
              </a:rPr>
              <a:t>– </a:t>
            </a:r>
            <a:r>
              <a:rPr lang="en-US" altLang="zh-CN" dirty="0">
                <a:latin typeface="Times New Roman" pitchFamily="18" charset="0"/>
                <a:cs typeface="Times New Roman" pitchFamily="18" charset="0"/>
              </a:rPr>
              <a:t>   </a:t>
            </a:r>
            <a:r>
              <a:rPr lang="en-US" altLang="zh-CN" dirty="0">
                <a:solidFill>
                  <a:srgbClr val="000000"/>
                </a:solidFill>
                <a:latin typeface="微软雅黑" pitchFamily="18" charset="0"/>
                <a:cs typeface="微软雅黑" pitchFamily="18" charset="0"/>
              </a:rPr>
              <a:t>avg()</a:t>
            </a:r>
          </a:p>
          <a:p>
            <a:pPr>
              <a:lnSpc>
                <a:spcPts val="2600"/>
              </a:lnSpc>
              <a:tabLst/>
            </a:pPr>
            <a:r>
              <a:rPr lang="en-US" altLang="zh-CN" dirty="0">
                <a:solidFill>
                  <a:srgbClr val="000000"/>
                </a:solidFill>
                <a:latin typeface="Times New Roman" pitchFamily="18" charset="0"/>
                <a:cs typeface="Times New Roman" pitchFamily="18" charset="0"/>
              </a:rPr>
              <a:t>– </a:t>
            </a:r>
            <a:r>
              <a:rPr lang="en-US" altLang="zh-CN" dirty="0">
                <a:latin typeface="Times New Roman" pitchFamily="18" charset="0"/>
                <a:cs typeface="Times New Roman" pitchFamily="18" charset="0"/>
              </a:rPr>
              <a:t>   </a:t>
            </a:r>
            <a:r>
              <a:rPr lang="en-US" altLang="zh-CN" dirty="0">
                <a:solidFill>
                  <a:srgbClr val="000000"/>
                </a:solidFill>
                <a:latin typeface="微软雅黑" pitchFamily="18" charset="0"/>
                <a:cs typeface="微软雅黑" pitchFamily="18" charset="0"/>
              </a:rPr>
              <a:t>max()</a:t>
            </a:r>
          </a:p>
          <a:p>
            <a:pPr>
              <a:lnSpc>
                <a:spcPts val="2600"/>
              </a:lnSpc>
              <a:tabLst/>
            </a:pPr>
            <a:r>
              <a:rPr lang="en-US" altLang="zh-CN" dirty="0">
                <a:solidFill>
                  <a:srgbClr val="000000"/>
                </a:solidFill>
                <a:latin typeface="Times New Roman" pitchFamily="18" charset="0"/>
                <a:cs typeface="Times New Roman" pitchFamily="18" charset="0"/>
              </a:rPr>
              <a:t>– </a:t>
            </a:r>
            <a:r>
              <a:rPr lang="en-US" altLang="zh-CN" dirty="0">
                <a:latin typeface="Times New Roman" pitchFamily="18" charset="0"/>
                <a:cs typeface="Times New Roman" pitchFamily="18" charset="0"/>
              </a:rPr>
              <a:t>   </a:t>
            </a:r>
            <a:r>
              <a:rPr lang="en-US" altLang="zh-CN" dirty="0">
                <a:solidFill>
                  <a:srgbClr val="000000"/>
                </a:solidFill>
                <a:latin typeface="微软雅黑" pitchFamily="18" charset="0"/>
                <a:cs typeface="微软雅黑" pitchFamily="18" charset="0"/>
              </a:rPr>
              <a:t>min()</a:t>
            </a:r>
          </a:p>
          <a:p>
            <a:pPr>
              <a:lnSpc>
                <a:spcPts val="2600"/>
              </a:lnSpc>
              <a:tabLst/>
            </a:pPr>
            <a:r>
              <a:rPr lang="en-US" altLang="zh-CN" dirty="0">
                <a:solidFill>
                  <a:srgbClr val="000000"/>
                </a:solidFill>
                <a:latin typeface="Times New Roman" pitchFamily="18" charset="0"/>
                <a:cs typeface="Times New Roman" pitchFamily="18" charset="0"/>
              </a:rPr>
              <a:t>– </a:t>
            </a:r>
            <a:r>
              <a:rPr lang="en-US" altLang="zh-CN" dirty="0">
                <a:latin typeface="Times New Roman" pitchFamily="18" charset="0"/>
                <a:cs typeface="Times New Roman" pitchFamily="18" charset="0"/>
              </a:rPr>
              <a:t>   </a:t>
            </a:r>
            <a:r>
              <a:rPr lang="en-US" altLang="zh-CN" dirty="0">
                <a:solidFill>
                  <a:srgbClr val="000000"/>
                </a:solidFill>
                <a:latin typeface="微软雅黑" pitchFamily="18" charset="0"/>
                <a:cs typeface="微软雅黑" pitchFamily="18" charset="0"/>
              </a:rPr>
              <a:t>...</a:t>
            </a:r>
          </a:p>
        </p:txBody>
      </p:sp>
      <p:sp>
        <p:nvSpPr>
          <p:cNvPr id="7" name="TextBox 1"/>
          <p:cNvSpPr txBox="1"/>
          <p:nvPr/>
        </p:nvSpPr>
        <p:spPr>
          <a:xfrm>
            <a:off x="977900" y="4011960"/>
            <a:ext cx="6044925" cy="580672"/>
          </a:xfrm>
          <a:prstGeom prst="rect">
            <a:avLst/>
          </a:prstGeom>
          <a:noFill/>
        </p:spPr>
        <p:txBody>
          <a:bodyPr wrap="none" lIns="0" tIns="0" rIns="0" rtlCol="0">
            <a:spAutoFit/>
          </a:bodyPr>
          <a:lstStyle/>
          <a:p>
            <a:pPr>
              <a:lnSpc>
                <a:spcPts val="1800"/>
              </a:lnSpc>
              <a:tabLst/>
            </a:pPr>
            <a:r>
              <a:rPr lang="en-US" altLang="zh-CN" dirty="0">
                <a:solidFill>
                  <a:srgbClr val="C00000"/>
                </a:solidFill>
                <a:latin typeface="Arial Narrow" pitchFamily="18" charset="0"/>
                <a:cs typeface="Arial Narrow" pitchFamily="18" charset="0"/>
              </a:rPr>
              <a:t>SELECT</a:t>
            </a:r>
            <a:r>
              <a:rPr lang="en-US" altLang="zh-CN" dirty="0">
                <a:latin typeface="Times New Roman" pitchFamily="18" charset="0"/>
                <a:cs typeface="Times New Roman" pitchFamily="18" charset="0"/>
              </a:rPr>
              <a:t> </a:t>
            </a:r>
            <a:r>
              <a:rPr lang="en-US" altLang="zh-CN" dirty="0">
                <a:solidFill>
                  <a:srgbClr val="C00000"/>
                </a:solidFill>
                <a:latin typeface="Arial Narrow" pitchFamily="18" charset="0"/>
                <a:cs typeface="Arial Narrow" pitchFamily="18" charset="0"/>
              </a:rPr>
              <a:t>category,</a:t>
            </a:r>
            <a:r>
              <a:rPr lang="en-US" altLang="zh-CN" dirty="0">
                <a:latin typeface="Times New Roman" pitchFamily="18" charset="0"/>
                <a:cs typeface="Times New Roman" pitchFamily="18" charset="0"/>
              </a:rPr>
              <a:t> </a:t>
            </a:r>
            <a:r>
              <a:rPr lang="en-US" altLang="zh-CN" dirty="0">
                <a:solidFill>
                  <a:srgbClr val="C00000"/>
                </a:solidFill>
                <a:latin typeface="Arial Narrow" pitchFamily="18" charset="0"/>
                <a:cs typeface="Arial Narrow" pitchFamily="18" charset="0"/>
              </a:rPr>
              <a:t>SUM(traffic)</a:t>
            </a:r>
            <a:r>
              <a:rPr lang="en-US" altLang="zh-CN" dirty="0">
                <a:latin typeface="Times New Roman" pitchFamily="18" charset="0"/>
                <a:cs typeface="Times New Roman" pitchFamily="18" charset="0"/>
              </a:rPr>
              <a:t> </a:t>
            </a:r>
            <a:r>
              <a:rPr lang="en-US" altLang="zh-CN" dirty="0">
                <a:solidFill>
                  <a:srgbClr val="C00000"/>
                </a:solidFill>
                <a:latin typeface="Arial Narrow" pitchFamily="18" charset="0"/>
                <a:cs typeface="Arial Narrow" pitchFamily="18" charset="0"/>
              </a:rPr>
              <a:t>FROM</a:t>
            </a:r>
            <a:r>
              <a:rPr lang="en-US" altLang="zh-CN" dirty="0">
                <a:latin typeface="Times New Roman" pitchFamily="18" charset="0"/>
                <a:cs typeface="Times New Roman" pitchFamily="18" charset="0"/>
              </a:rPr>
              <a:t> </a:t>
            </a:r>
            <a:r>
              <a:rPr lang="en-US" altLang="zh-CN" dirty="0">
                <a:solidFill>
                  <a:srgbClr val="C00000"/>
                </a:solidFill>
                <a:latin typeface="Arial Narrow" pitchFamily="18" charset="0"/>
                <a:cs typeface="Arial Narrow" pitchFamily="18" charset="0"/>
              </a:rPr>
              <a:t>log</a:t>
            </a:r>
            <a:r>
              <a:rPr lang="en-US" altLang="zh-CN" dirty="0">
                <a:latin typeface="Times New Roman" pitchFamily="18" charset="0"/>
                <a:cs typeface="Times New Roman" pitchFamily="18" charset="0"/>
              </a:rPr>
              <a:t> </a:t>
            </a:r>
            <a:r>
              <a:rPr lang="en-US" altLang="zh-CN" dirty="0">
                <a:solidFill>
                  <a:srgbClr val="C00000"/>
                </a:solidFill>
                <a:latin typeface="Arial Narrow" pitchFamily="18" charset="0"/>
                <a:cs typeface="Arial Narrow" pitchFamily="18" charset="0"/>
              </a:rPr>
              <a:t>GROUP</a:t>
            </a:r>
            <a:r>
              <a:rPr lang="en-US" altLang="zh-CN" dirty="0">
                <a:latin typeface="Times New Roman" pitchFamily="18" charset="0"/>
                <a:cs typeface="Times New Roman" pitchFamily="18" charset="0"/>
              </a:rPr>
              <a:t> </a:t>
            </a:r>
            <a:r>
              <a:rPr lang="en-US" altLang="zh-CN" dirty="0">
                <a:solidFill>
                  <a:srgbClr val="C00000"/>
                </a:solidFill>
                <a:latin typeface="Arial Narrow" pitchFamily="18" charset="0"/>
                <a:cs typeface="Arial Narrow" pitchFamily="18" charset="0"/>
              </a:rPr>
              <a:t>BY</a:t>
            </a:r>
            <a:r>
              <a:rPr lang="en-US" altLang="zh-CN" dirty="0">
                <a:latin typeface="Times New Roman" pitchFamily="18" charset="0"/>
                <a:cs typeface="Times New Roman" pitchFamily="18" charset="0"/>
              </a:rPr>
              <a:t> </a:t>
            </a:r>
            <a:r>
              <a:rPr lang="en-US" altLang="zh-CN" dirty="0">
                <a:solidFill>
                  <a:srgbClr val="C00000"/>
                </a:solidFill>
                <a:latin typeface="Arial Narrow" pitchFamily="18" charset="0"/>
                <a:cs typeface="Arial Narrow" pitchFamily="18" charset="0"/>
              </a:rPr>
              <a:t>category;</a:t>
            </a:r>
          </a:p>
          <a:p>
            <a:pPr>
              <a:lnSpc>
                <a:spcPts val="2600"/>
              </a:lnSpc>
              <a:tabLst/>
            </a:pPr>
            <a:r>
              <a:rPr lang="en-US" altLang="zh-CN" dirty="0">
                <a:solidFill>
                  <a:srgbClr val="C00000"/>
                </a:solidFill>
                <a:latin typeface="Arial Narrow" pitchFamily="18" charset="0"/>
                <a:cs typeface="Arial Narrow" pitchFamily="18" charset="0"/>
              </a:rPr>
              <a:t>SELECT</a:t>
            </a:r>
            <a:r>
              <a:rPr lang="en-US" altLang="zh-CN" dirty="0">
                <a:latin typeface="Times New Roman" pitchFamily="18" charset="0"/>
                <a:cs typeface="Times New Roman" pitchFamily="18" charset="0"/>
              </a:rPr>
              <a:t> </a:t>
            </a:r>
            <a:r>
              <a:rPr lang="en-US" altLang="zh-CN" dirty="0">
                <a:solidFill>
                  <a:srgbClr val="C00000"/>
                </a:solidFill>
                <a:latin typeface="Arial Narrow" pitchFamily="18" charset="0"/>
                <a:cs typeface="Arial Narrow" pitchFamily="18" charset="0"/>
              </a:rPr>
              <a:t>URL,</a:t>
            </a:r>
            <a:r>
              <a:rPr lang="en-US" altLang="zh-CN" dirty="0">
                <a:latin typeface="Times New Roman" pitchFamily="18" charset="0"/>
                <a:cs typeface="Times New Roman" pitchFamily="18" charset="0"/>
              </a:rPr>
              <a:t> </a:t>
            </a:r>
            <a:r>
              <a:rPr lang="en-US" altLang="zh-CN" dirty="0">
                <a:solidFill>
                  <a:srgbClr val="C00000"/>
                </a:solidFill>
                <a:latin typeface="Arial Narrow" pitchFamily="18" charset="0"/>
                <a:cs typeface="Arial Narrow" pitchFamily="18" charset="0"/>
              </a:rPr>
              <a:t>COUNT(DISTINCT</a:t>
            </a:r>
            <a:r>
              <a:rPr lang="en-US" altLang="zh-CN" dirty="0">
                <a:latin typeface="Times New Roman" pitchFamily="18" charset="0"/>
                <a:cs typeface="Times New Roman" pitchFamily="18" charset="0"/>
              </a:rPr>
              <a:t> </a:t>
            </a:r>
            <a:r>
              <a:rPr lang="en-US" altLang="zh-CN" dirty="0">
                <a:solidFill>
                  <a:srgbClr val="C00000"/>
                </a:solidFill>
                <a:latin typeface="Arial Narrow" pitchFamily="18" charset="0"/>
                <a:cs typeface="Arial Narrow" pitchFamily="18" charset="0"/>
              </a:rPr>
              <a:t>userID)</a:t>
            </a:r>
            <a:r>
              <a:rPr lang="en-US" altLang="zh-CN" dirty="0">
                <a:latin typeface="Times New Roman" pitchFamily="18" charset="0"/>
                <a:cs typeface="Times New Roman" pitchFamily="18" charset="0"/>
              </a:rPr>
              <a:t> </a:t>
            </a:r>
            <a:r>
              <a:rPr lang="en-US" altLang="zh-CN" dirty="0">
                <a:solidFill>
                  <a:srgbClr val="C00000"/>
                </a:solidFill>
                <a:latin typeface="Arial Narrow" pitchFamily="18" charset="0"/>
                <a:cs typeface="Arial Narrow" pitchFamily="18" charset="0"/>
              </a:rPr>
              <a:t>FROM</a:t>
            </a:r>
            <a:r>
              <a:rPr lang="en-US" altLang="zh-CN" dirty="0">
                <a:latin typeface="Times New Roman" pitchFamily="18" charset="0"/>
                <a:cs typeface="Times New Roman" pitchFamily="18" charset="0"/>
              </a:rPr>
              <a:t> </a:t>
            </a:r>
            <a:r>
              <a:rPr lang="en-US" altLang="zh-CN" dirty="0">
                <a:solidFill>
                  <a:srgbClr val="C00000"/>
                </a:solidFill>
                <a:latin typeface="Arial Narrow" pitchFamily="18" charset="0"/>
                <a:cs typeface="Arial Narrow" pitchFamily="18" charset="0"/>
              </a:rPr>
              <a:t>log</a:t>
            </a:r>
            <a:r>
              <a:rPr lang="en-US" altLang="zh-CN" dirty="0">
                <a:latin typeface="Times New Roman" pitchFamily="18" charset="0"/>
                <a:cs typeface="Times New Roman" pitchFamily="18" charset="0"/>
              </a:rPr>
              <a:t> </a:t>
            </a:r>
            <a:r>
              <a:rPr lang="en-US" altLang="zh-CN" dirty="0">
                <a:solidFill>
                  <a:srgbClr val="C00000"/>
                </a:solidFill>
                <a:latin typeface="Arial Narrow" pitchFamily="18" charset="0"/>
                <a:cs typeface="Arial Narrow" pitchFamily="18" charset="0"/>
              </a:rPr>
              <a:t>GROUP</a:t>
            </a:r>
            <a:r>
              <a:rPr lang="en-US" altLang="zh-CN" dirty="0">
                <a:latin typeface="Times New Roman" pitchFamily="18" charset="0"/>
                <a:cs typeface="Times New Roman" pitchFamily="18" charset="0"/>
              </a:rPr>
              <a:t> </a:t>
            </a:r>
            <a:r>
              <a:rPr lang="en-US" altLang="zh-CN" dirty="0">
                <a:solidFill>
                  <a:srgbClr val="C00000"/>
                </a:solidFill>
                <a:latin typeface="Arial Narrow" pitchFamily="18" charset="0"/>
                <a:cs typeface="Arial Narrow" pitchFamily="18" charset="0"/>
              </a:rPr>
              <a:t>BY</a:t>
            </a:r>
            <a:r>
              <a:rPr lang="en-US" altLang="zh-CN" dirty="0">
                <a:latin typeface="Times New Roman" pitchFamily="18" charset="0"/>
                <a:cs typeface="Times New Roman" pitchFamily="18" charset="0"/>
              </a:rPr>
              <a:t> </a:t>
            </a:r>
            <a:r>
              <a:rPr lang="en-US" altLang="zh-CN" dirty="0">
                <a:solidFill>
                  <a:srgbClr val="C00000"/>
                </a:solidFill>
                <a:latin typeface="Arial Narrow" pitchFamily="18" charset="0"/>
                <a:cs typeface="Arial Narrow" pitchFamily="18" charset="0"/>
              </a:rPr>
              <a:t>URL;</a:t>
            </a:r>
          </a:p>
        </p:txBody>
      </p:sp>
    </p:spTree>
    <p:extLst>
      <p:ext uri="{BB962C8B-B14F-4D97-AF65-F5344CB8AC3E}">
        <p14:creationId xmlns:p14="http://schemas.microsoft.com/office/powerpoint/2010/main" val="1469923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HQL</a:t>
            </a:r>
            <a:r>
              <a:rPr lang="zh-CN" altLang="en-US" dirty="0"/>
              <a:t>自定义函数（</a:t>
            </a:r>
            <a:r>
              <a:rPr lang="en-US" altLang="zh-CN" dirty="0"/>
              <a:t>1</a:t>
            </a:r>
            <a:r>
              <a:rPr lang="zh-CN" altLang="en-US" dirty="0"/>
              <a:t>）－使用方法</a:t>
            </a:r>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28</a:t>
            </a:fld>
            <a:endParaRPr lang="zh-CN" altLang="en-US" dirty="0"/>
          </a:p>
        </p:txBody>
      </p:sp>
      <p:sp>
        <p:nvSpPr>
          <p:cNvPr id="5" name="TextBox 1"/>
          <p:cNvSpPr txBox="1"/>
          <p:nvPr/>
        </p:nvSpPr>
        <p:spPr>
          <a:xfrm>
            <a:off x="463956" y="1216591"/>
            <a:ext cx="219612" cy="1636345"/>
          </a:xfrm>
          <a:prstGeom prst="rect">
            <a:avLst/>
          </a:prstGeom>
          <a:noFill/>
        </p:spPr>
        <p:txBody>
          <a:bodyPr wrap="none" lIns="0" tIns="0" rIns="0" rtlCol="0">
            <a:spAutoFit/>
          </a:bodyPr>
          <a:lstStyle/>
          <a:p>
            <a:pPr>
              <a:lnSpc>
                <a:spcPts val="1600"/>
              </a:lnSpc>
              <a:tabLst/>
            </a:pPr>
            <a:r>
              <a:rPr lang="en-US" altLang="zh-CN" dirty="0">
                <a:solidFill>
                  <a:srgbClr val="000000"/>
                </a:solidFill>
                <a:latin typeface="Wingdings" pitchFamily="18" charset="0"/>
                <a:cs typeface="Wingdings" pitchFamily="18" charset="0"/>
              </a:rPr>
              <a:t>l</a:t>
            </a:r>
            <a:r>
              <a:rPr lang="en-US" altLang="zh-CN" dirty="0">
                <a:solidFill>
                  <a:srgbClr val="000000"/>
                </a:solidFill>
                <a:latin typeface="Times New Roman" pitchFamily="18" charset="0"/>
                <a:cs typeface="Times New Roman" pitchFamily="18" charset="0"/>
              </a:rPr>
              <a:t> </a:t>
            </a:r>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800"/>
              </a:lnSpc>
              <a:tabLst/>
            </a:pPr>
            <a:r>
              <a:rPr lang="en-US" altLang="zh-CN" dirty="0">
                <a:solidFill>
                  <a:srgbClr val="000000"/>
                </a:solidFill>
                <a:latin typeface="Wingdings" pitchFamily="18" charset="0"/>
                <a:cs typeface="Wingdings" pitchFamily="18" charset="0"/>
              </a:rPr>
              <a:t>l</a:t>
            </a:r>
            <a:r>
              <a:rPr lang="en-US" altLang="zh-CN" dirty="0">
                <a:solidFill>
                  <a:srgbClr val="000000"/>
                </a:solidFill>
                <a:latin typeface="Times New Roman" pitchFamily="18" charset="0"/>
                <a:cs typeface="Times New Roman" pitchFamily="18" charset="0"/>
              </a:rPr>
              <a:t> </a:t>
            </a:r>
          </a:p>
        </p:txBody>
      </p:sp>
      <p:sp>
        <p:nvSpPr>
          <p:cNvPr id="6" name="TextBox 1"/>
          <p:cNvSpPr txBox="1"/>
          <p:nvPr/>
        </p:nvSpPr>
        <p:spPr>
          <a:xfrm>
            <a:off x="812907" y="1196752"/>
            <a:ext cx="8007565" cy="3880549"/>
          </a:xfrm>
          <a:prstGeom prst="rect">
            <a:avLst/>
          </a:prstGeom>
          <a:noFill/>
        </p:spPr>
        <p:txBody>
          <a:bodyPr wrap="square" lIns="0" tIns="0" rIns="0" rtlCol="0">
            <a:spAutoFit/>
          </a:bodyPr>
          <a:lstStyle/>
          <a:p>
            <a:pPr>
              <a:lnSpc>
                <a:spcPts val="1800"/>
              </a:lnSpc>
              <a:tabLst>
                <a:tab pos="63500" algn="l"/>
                <a:tab pos="241300" algn="l"/>
                <a:tab pos="254000" algn="l"/>
                <a:tab pos="266700" algn="l"/>
              </a:tabLst>
            </a:pPr>
            <a:r>
              <a:rPr lang="en-US" altLang="zh-CN" dirty="0">
                <a:solidFill>
                  <a:srgbClr val="000000"/>
                </a:solidFill>
                <a:latin typeface="微软雅黑" pitchFamily="18" charset="0"/>
                <a:cs typeface="微软雅黑" pitchFamily="18" charset="0"/>
              </a:rPr>
              <a:t>内建函数不能满足一些特性需求，因此提供了用户自定义函数扩展功能</a:t>
            </a:r>
          </a:p>
          <a:p>
            <a:pPr>
              <a:lnSpc>
                <a:spcPts val="2000"/>
              </a:lnSpc>
              <a:tabLst>
                <a:tab pos="63500" algn="l"/>
                <a:tab pos="241300" algn="l"/>
                <a:tab pos="254000" algn="l"/>
                <a:tab pos="266700" algn="l"/>
              </a:tabLst>
            </a:pPr>
            <a:r>
              <a:rPr lang="en-US" altLang="zh-CN" sz="2400" dirty="0"/>
              <a:t>	</a:t>
            </a:r>
            <a:r>
              <a:rPr lang="en-US" altLang="zh-CN" sz="1600" dirty="0">
                <a:solidFill>
                  <a:srgbClr val="000000"/>
                </a:solidFill>
                <a:latin typeface="Times New Roman" pitchFamily="18" charset="0"/>
                <a:cs typeface="Times New Roman" pitchFamily="18" charset="0"/>
              </a:rPr>
              <a:t>– </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普通自定义函数（UDF）</a:t>
            </a:r>
          </a:p>
          <a:p>
            <a:pPr>
              <a:lnSpc>
                <a:spcPts val="2100"/>
              </a:lnSpc>
              <a:tabLst>
                <a:tab pos="63500" algn="l"/>
                <a:tab pos="241300" algn="l"/>
                <a:tab pos="254000" algn="l"/>
                <a:tab pos="266700" algn="l"/>
              </a:tabLst>
            </a:pPr>
            <a:r>
              <a:rPr lang="en-US" altLang="zh-CN" sz="2400" dirty="0"/>
              <a:t>	</a:t>
            </a:r>
            <a:r>
              <a:rPr lang="en-US" altLang="zh-CN" sz="1600" dirty="0">
                <a:solidFill>
                  <a:srgbClr val="000000"/>
                </a:solidFill>
                <a:latin typeface="Times New Roman" pitchFamily="18" charset="0"/>
                <a:cs typeface="Times New Roman" pitchFamily="18" charset="0"/>
              </a:rPr>
              <a:t>– </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聚集自定义函数（UDAF）</a:t>
            </a:r>
          </a:p>
          <a:p>
            <a:pPr>
              <a:lnSpc>
                <a:spcPts val="2100"/>
              </a:lnSpc>
              <a:tabLst>
                <a:tab pos="63500" algn="l"/>
                <a:tab pos="241300" algn="l"/>
                <a:tab pos="254000" algn="l"/>
                <a:tab pos="266700" algn="l"/>
              </a:tabLst>
            </a:pPr>
            <a:r>
              <a:rPr lang="en-US" altLang="zh-CN" sz="2400" dirty="0"/>
              <a:t>	</a:t>
            </a:r>
            <a:r>
              <a:rPr lang="en-US" altLang="zh-CN" sz="1600" dirty="0">
                <a:solidFill>
                  <a:srgbClr val="000000"/>
                </a:solidFill>
                <a:latin typeface="Times New Roman" pitchFamily="18" charset="0"/>
                <a:cs typeface="Times New Roman" pitchFamily="18" charset="0"/>
              </a:rPr>
              <a:t>– </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表生成自定函数（UDTF）</a:t>
            </a:r>
          </a:p>
          <a:p>
            <a:pPr>
              <a:lnSpc>
                <a:spcPts val="1000"/>
              </a:lnSpc>
            </a:pPr>
            <a:endParaRPr lang="en-US" altLang="zh-CN" sz="2400" dirty="0"/>
          </a:p>
          <a:p>
            <a:pPr>
              <a:lnSpc>
                <a:spcPts val="1000"/>
              </a:lnSpc>
            </a:pPr>
            <a:endParaRPr lang="en-US" altLang="zh-CN" sz="2400" dirty="0"/>
          </a:p>
          <a:p>
            <a:pPr>
              <a:lnSpc>
                <a:spcPts val="2500"/>
              </a:lnSpc>
              <a:tabLst>
                <a:tab pos="63500" algn="l"/>
                <a:tab pos="241300" algn="l"/>
                <a:tab pos="254000" algn="l"/>
                <a:tab pos="266700" algn="l"/>
              </a:tabLst>
            </a:pPr>
            <a:r>
              <a:rPr lang="en-US" altLang="zh-CN" dirty="0">
                <a:solidFill>
                  <a:srgbClr val="000000"/>
                </a:solidFill>
                <a:latin typeface="微软雅黑" pitchFamily="18" charset="0"/>
                <a:cs typeface="微软雅黑" pitchFamily="18" charset="0"/>
              </a:rPr>
              <a:t>自定义函数的使用步骤：</a:t>
            </a:r>
          </a:p>
          <a:p>
            <a:pPr>
              <a:lnSpc>
                <a:spcPts val="2100"/>
              </a:lnSpc>
              <a:tabLst>
                <a:tab pos="63500" algn="l"/>
                <a:tab pos="241300" algn="l"/>
                <a:tab pos="254000" algn="l"/>
                <a:tab pos="266700" algn="l"/>
              </a:tabLst>
            </a:pPr>
            <a:r>
              <a:rPr lang="en-US" altLang="zh-CN" sz="1600" dirty="0">
                <a:solidFill>
                  <a:srgbClr val="000000"/>
                </a:solidFill>
                <a:latin typeface="微软雅黑" pitchFamily="18" charset="0"/>
                <a:cs typeface="微软雅黑" pitchFamily="18" charset="0"/>
              </a:rPr>
              <a:t>①</a:t>
            </a:r>
            <a:r>
              <a:rPr lang="en-US" altLang="zh-CN" sz="1600" dirty="0">
                <a:solidFill>
                  <a:srgbClr val="000000"/>
                </a:solidFill>
                <a:latin typeface="Times New Roman" pitchFamily="18" charset="0"/>
                <a:cs typeface="Times New Roman" pitchFamily="18" charset="0"/>
              </a:rPr>
              <a:t> </a:t>
            </a:r>
            <a:r>
              <a:rPr lang="en-US" altLang="zh-CN" sz="1600" dirty="0">
                <a:latin typeface="Times New Roman" pitchFamily="18" charset="0"/>
                <a:cs typeface="Times New Roman" pitchFamily="18" charset="0"/>
              </a:rPr>
              <a:t>  </a:t>
            </a:r>
            <a:r>
              <a:rPr lang="en-US" altLang="zh-CN" sz="1600" dirty="0" err="1">
                <a:solidFill>
                  <a:srgbClr val="000000"/>
                </a:solidFill>
                <a:latin typeface="微软雅黑" pitchFamily="18" charset="0"/>
                <a:cs typeface="微软雅黑" pitchFamily="18" charset="0"/>
              </a:rPr>
              <a:t>将编写好的程序进行打包，例如将myfunction类打包为myfunction.jar包，并将</a:t>
            </a:r>
            <a:endParaRPr lang="en-US" altLang="zh-CN" sz="1600" dirty="0">
              <a:solidFill>
                <a:srgbClr val="000000"/>
              </a:solidFill>
              <a:latin typeface="微软雅黑" pitchFamily="18" charset="0"/>
              <a:cs typeface="微软雅黑" pitchFamily="18" charset="0"/>
            </a:endParaRPr>
          </a:p>
          <a:p>
            <a:pPr>
              <a:lnSpc>
                <a:spcPts val="2100"/>
              </a:lnSpc>
              <a:tabLst>
                <a:tab pos="63500" algn="l"/>
                <a:tab pos="241300" algn="l"/>
                <a:tab pos="254000" algn="l"/>
                <a:tab pos="266700" algn="l"/>
              </a:tabLst>
            </a:pPr>
            <a:r>
              <a:rPr lang="en-US" altLang="zh-CN" sz="1600" dirty="0">
                <a:solidFill>
                  <a:srgbClr val="000000"/>
                </a:solidFill>
                <a:latin typeface="微软雅黑" pitchFamily="18" charset="0"/>
                <a:cs typeface="微软雅黑" pitchFamily="18" charset="0"/>
              </a:rPr>
              <a:t>      </a:t>
            </a:r>
            <a:r>
              <a:rPr lang="en-US" altLang="zh-CN" sz="1600" dirty="0" err="1">
                <a:solidFill>
                  <a:srgbClr val="000000"/>
                </a:solidFill>
                <a:latin typeface="微软雅黑" pitchFamily="18" charset="0"/>
                <a:cs typeface="微软雅黑" pitchFamily="18" charset="0"/>
              </a:rPr>
              <a:t>myfunction.jar包存放到</a:t>
            </a:r>
            <a:r>
              <a:rPr lang="en-US" altLang="zh-CN" sz="1600" dirty="0">
                <a:solidFill>
                  <a:srgbClr val="000000"/>
                </a:solidFill>
                <a:latin typeface="微软雅黑" pitchFamily="18" charset="0"/>
                <a:cs typeface="微软雅黑" pitchFamily="18" charset="0"/>
              </a:rPr>
              <a:t>/home/myjar目录下。</a:t>
            </a:r>
          </a:p>
          <a:p>
            <a:pPr>
              <a:lnSpc>
                <a:spcPts val="2100"/>
              </a:lnSpc>
              <a:tabLst>
                <a:tab pos="63500" algn="l"/>
                <a:tab pos="241300" algn="l"/>
                <a:tab pos="254000" algn="l"/>
                <a:tab pos="266700" algn="l"/>
              </a:tabLst>
            </a:pPr>
            <a:r>
              <a:rPr lang="en-US" altLang="zh-CN" sz="1600" dirty="0">
                <a:solidFill>
                  <a:srgbClr val="000000"/>
                </a:solidFill>
                <a:latin typeface="微软雅黑" pitchFamily="18" charset="0"/>
                <a:cs typeface="微软雅黑" pitchFamily="18" charset="0"/>
              </a:rPr>
              <a:t>②</a:t>
            </a:r>
            <a:r>
              <a:rPr lang="en-US" altLang="zh-CN" sz="1600" dirty="0">
                <a:solidFill>
                  <a:srgbClr val="000000"/>
                </a:solidFill>
                <a:latin typeface="Times New Roman" pitchFamily="18" charset="0"/>
                <a:cs typeface="Times New Roman" pitchFamily="18" charset="0"/>
              </a:rPr>
              <a:t> </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使用ADD</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JAR命令将myfunction.jar包注册到Hive里。命令为：</a:t>
            </a:r>
          </a:p>
          <a:p>
            <a:pPr>
              <a:lnSpc>
                <a:spcPts val="2300"/>
              </a:lnSpc>
              <a:tabLst>
                <a:tab pos="63500" algn="l"/>
                <a:tab pos="241300" algn="l"/>
                <a:tab pos="254000" algn="l"/>
                <a:tab pos="266700" algn="l"/>
              </a:tabLst>
            </a:pPr>
            <a:r>
              <a:rPr lang="en-US" altLang="zh-CN" sz="2400" dirty="0"/>
              <a:t>				</a:t>
            </a:r>
            <a:r>
              <a:rPr lang="en-US" altLang="zh-CN" dirty="0">
                <a:solidFill>
                  <a:srgbClr val="C00000"/>
                </a:solidFill>
                <a:latin typeface="Arial Narrow" pitchFamily="18" charset="0"/>
                <a:cs typeface="Arial Narrow" pitchFamily="18" charset="0"/>
              </a:rPr>
              <a:t>ADD</a:t>
            </a:r>
            <a:r>
              <a:rPr lang="en-US" altLang="zh-CN" dirty="0">
                <a:latin typeface="Times New Roman" pitchFamily="18" charset="0"/>
                <a:cs typeface="Times New Roman" pitchFamily="18" charset="0"/>
              </a:rPr>
              <a:t> </a:t>
            </a:r>
            <a:r>
              <a:rPr lang="en-US" altLang="zh-CN" dirty="0">
                <a:solidFill>
                  <a:srgbClr val="C00000"/>
                </a:solidFill>
                <a:latin typeface="Arial Narrow" pitchFamily="18" charset="0"/>
                <a:cs typeface="Arial Narrow" pitchFamily="18" charset="0"/>
              </a:rPr>
              <a:t>JAR</a:t>
            </a:r>
            <a:r>
              <a:rPr lang="en-US" altLang="zh-CN" dirty="0">
                <a:latin typeface="Times New Roman" pitchFamily="18" charset="0"/>
                <a:cs typeface="Times New Roman" pitchFamily="18" charset="0"/>
              </a:rPr>
              <a:t> </a:t>
            </a:r>
            <a:r>
              <a:rPr lang="en-US" altLang="zh-CN" dirty="0">
                <a:solidFill>
                  <a:srgbClr val="C00000"/>
                </a:solidFill>
                <a:latin typeface="Arial Narrow" pitchFamily="18" charset="0"/>
                <a:cs typeface="Arial Narrow" pitchFamily="18" charset="0"/>
              </a:rPr>
              <a:t>/home/myjar/</a:t>
            </a:r>
            <a:r>
              <a:rPr lang="en-US" altLang="zh-CN" dirty="0">
                <a:latin typeface="Times New Roman" pitchFamily="18" charset="0"/>
                <a:cs typeface="Times New Roman" pitchFamily="18" charset="0"/>
              </a:rPr>
              <a:t> </a:t>
            </a:r>
            <a:r>
              <a:rPr lang="en-US" altLang="zh-CN" dirty="0">
                <a:solidFill>
                  <a:srgbClr val="C00000"/>
                </a:solidFill>
                <a:latin typeface="Arial Narrow" pitchFamily="18" charset="0"/>
                <a:cs typeface="Arial Narrow" pitchFamily="18" charset="0"/>
              </a:rPr>
              <a:t>myfunction.jar;</a:t>
            </a:r>
          </a:p>
          <a:p>
            <a:pPr>
              <a:lnSpc>
                <a:spcPts val="2100"/>
              </a:lnSpc>
              <a:tabLst>
                <a:tab pos="63500" algn="l"/>
                <a:tab pos="241300" algn="l"/>
                <a:tab pos="254000" algn="l"/>
                <a:tab pos="266700" algn="l"/>
              </a:tabLst>
            </a:pPr>
            <a:r>
              <a:rPr lang="en-US" altLang="zh-CN" sz="1600" dirty="0">
                <a:solidFill>
                  <a:srgbClr val="000000"/>
                </a:solidFill>
                <a:latin typeface="微软雅黑" pitchFamily="18" charset="0"/>
                <a:cs typeface="微软雅黑" pitchFamily="18" charset="0"/>
              </a:rPr>
              <a:t>③</a:t>
            </a:r>
            <a:r>
              <a:rPr lang="en-US" altLang="zh-CN" sz="1600" dirty="0">
                <a:solidFill>
                  <a:srgbClr val="000000"/>
                </a:solidFill>
                <a:latin typeface="Times New Roman" pitchFamily="18" charset="0"/>
                <a:cs typeface="Times New Roman" pitchFamily="18" charset="0"/>
              </a:rPr>
              <a:t> </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使用CREATE</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TEMPORARY命令为自定义函数编定别名，命令为：</a:t>
            </a:r>
          </a:p>
          <a:p>
            <a:pPr>
              <a:lnSpc>
                <a:spcPts val="2400"/>
              </a:lnSpc>
              <a:tabLst>
                <a:tab pos="63500" algn="l"/>
                <a:tab pos="241300" algn="l"/>
                <a:tab pos="254000" algn="l"/>
                <a:tab pos="266700" algn="l"/>
              </a:tabLst>
            </a:pPr>
            <a:r>
              <a:rPr lang="en-US" altLang="zh-CN" sz="2400" dirty="0"/>
              <a:t>			</a:t>
            </a:r>
            <a:r>
              <a:rPr lang="en-US" altLang="zh-CN" dirty="0">
                <a:solidFill>
                  <a:srgbClr val="C00000"/>
                </a:solidFill>
                <a:latin typeface="Arial Narrow" pitchFamily="18" charset="0"/>
                <a:cs typeface="Arial Narrow" pitchFamily="18" charset="0"/>
              </a:rPr>
              <a:t>CREATE</a:t>
            </a:r>
            <a:r>
              <a:rPr lang="en-US" altLang="zh-CN" dirty="0">
                <a:latin typeface="Times New Roman" pitchFamily="18" charset="0"/>
                <a:cs typeface="Times New Roman" pitchFamily="18" charset="0"/>
              </a:rPr>
              <a:t> </a:t>
            </a:r>
            <a:r>
              <a:rPr lang="en-US" altLang="zh-CN" dirty="0">
                <a:solidFill>
                  <a:srgbClr val="C00000"/>
                </a:solidFill>
                <a:latin typeface="Arial Narrow" pitchFamily="18" charset="0"/>
                <a:cs typeface="Arial Narrow" pitchFamily="18" charset="0"/>
              </a:rPr>
              <a:t>TEMPORARY</a:t>
            </a:r>
            <a:r>
              <a:rPr lang="en-US" altLang="zh-CN" dirty="0">
                <a:latin typeface="Times New Roman" pitchFamily="18" charset="0"/>
                <a:cs typeface="Times New Roman" pitchFamily="18" charset="0"/>
              </a:rPr>
              <a:t> </a:t>
            </a:r>
            <a:r>
              <a:rPr lang="en-US" altLang="zh-CN" dirty="0">
                <a:solidFill>
                  <a:srgbClr val="C00000"/>
                </a:solidFill>
                <a:latin typeface="Arial Narrow" pitchFamily="18" charset="0"/>
                <a:cs typeface="Arial Narrow" pitchFamily="18" charset="0"/>
              </a:rPr>
              <a:t>FUNCTION</a:t>
            </a:r>
            <a:r>
              <a:rPr lang="en-US" altLang="zh-CN" dirty="0">
                <a:latin typeface="Times New Roman" pitchFamily="18" charset="0"/>
                <a:cs typeface="Times New Roman" pitchFamily="18" charset="0"/>
              </a:rPr>
              <a:t> </a:t>
            </a:r>
            <a:r>
              <a:rPr lang="en-US" altLang="zh-CN" dirty="0">
                <a:solidFill>
                  <a:srgbClr val="C00000"/>
                </a:solidFill>
                <a:latin typeface="Arial Narrow" pitchFamily="18" charset="0"/>
                <a:cs typeface="Arial Narrow" pitchFamily="18" charset="0"/>
              </a:rPr>
              <a:t>myfunctionAS</a:t>
            </a:r>
            <a:r>
              <a:rPr lang="en-US" altLang="zh-CN" dirty="0">
                <a:latin typeface="Times New Roman" pitchFamily="18" charset="0"/>
                <a:cs typeface="Times New Roman" pitchFamily="18" charset="0"/>
              </a:rPr>
              <a:t> </a:t>
            </a:r>
            <a:r>
              <a:rPr lang="en-US" altLang="zh-CN" dirty="0">
                <a:solidFill>
                  <a:srgbClr val="C00000"/>
                </a:solidFill>
                <a:latin typeface="Symbol" pitchFamily="18" charset="0"/>
                <a:cs typeface="Symbol" pitchFamily="18" charset="0"/>
              </a:rPr>
              <a:t>ʹ</a:t>
            </a:r>
            <a:r>
              <a:rPr lang="en-US" altLang="zh-CN" dirty="0">
                <a:solidFill>
                  <a:srgbClr val="C00000"/>
                </a:solidFill>
                <a:latin typeface="Arial Narrow" pitchFamily="18" charset="0"/>
                <a:cs typeface="Arial Narrow" pitchFamily="18" charset="0"/>
              </a:rPr>
              <a:t>com.hadoopbook.hive.myfunction</a:t>
            </a:r>
            <a:r>
              <a:rPr lang="en-US" altLang="zh-CN" dirty="0">
                <a:solidFill>
                  <a:srgbClr val="C00000"/>
                </a:solidFill>
                <a:latin typeface="Symbol" pitchFamily="18" charset="0"/>
                <a:cs typeface="Symbol" pitchFamily="18" charset="0"/>
              </a:rPr>
              <a:t>ʹ</a:t>
            </a:r>
            <a:r>
              <a:rPr lang="en-US" altLang="zh-CN" dirty="0">
                <a:solidFill>
                  <a:srgbClr val="C00000"/>
                </a:solidFill>
                <a:latin typeface="Arial Narrow" pitchFamily="18" charset="0"/>
                <a:cs typeface="Arial Narrow" pitchFamily="18" charset="0"/>
              </a:rPr>
              <a:t>;</a:t>
            </a:r>
          </a:p>
          <a:p>
            <a:pPr>
              <a:lnSpc>
                <a:spcPts val="2000"/>
              </a:lnSpc>
              <a:tabLst>
                <a:tab pos="63500" algn="l"/>
                <a:tab pos="241300" algn="l"/>
                <a:tab pos="254000" algn="l"/>
                <a:tab pos="266700" algn="l"/>
              </a:tabLst>
            </a:pPr>
            <a:r>
              <a:rPr lang="en-US" altLang="zh-CN" sz="1600" dirty="0">
                <a:solidFill>
                  <a:srgbClr val="000000"/>
                </a:solidFill>
                <a:latin typeface="微软雅黑" pitchFamily="18" charset="0"/>
                <a:cs typeface="微软雅黑" pitchFamily="18" charset="0"/>
              </a:rPr>
              <a:t>④</a:t>
            </a:r>
            <a:r>
              <a:rPr lang="en-US" altLang="zh-CN" sz="1600" dirty="0">
                <a:solidFill>
                  <a:srgbClr val="000000"/>
                </a:solidFill>
                <a:latin typeface="Times New Roman" pitchFamily="18" charset="0"/>
                <a:cs typeface="Times New Roman" pitchFamily="18" charset="0"/>
              </a:rPr>
              <a:t> </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在HQL查询语句中使用自定义函数，例如：</a:t>
            </a:r>
          </a:p>
          <a:p>
            <a:pPr>
              <a:lnSpc>
                <a:spcPts val="2300"/>
              </a:lnSpc>
              <a:tabLst>
                <a:tab pos="63500" algn="l"/>
                <a:tab pos="241300" algn="l"/>
                <a:tab pos="254000" algn="l"/>
                <a:tab pos="266700" algn="l"/>
              </a:tabLst>
            </a:pPr>
            <a:r>
              <a:rPr lang="en-US" altLang="zh-CN" sz="2400" dirty="0"/>
              <a:t>		</a:t>
            </a:r>
            <a:r>
              <a:rPr lang="en-US" altLang="zh-CN" dirty="0">
                <a:solidFill>
                  <a:srgbClr val="C00000"/>
                </a:solidFill>
                <a:latin typeface="Arial Narrow" pitchFamily="18" charset="0"/>
                <a:cs typeface="Arial Narrow" pitchFamily="18" charset="0"/>
              </a:rPr>
              <a:t>SELECT</a:t>
            </a:r>
            <a:r>
              <a:rPr lang="en-US" altLang="zh-CN" dirty="0">
                <a:latin typeface="Times New Roman" pitchFamily="18" charset="0"/>
                <a:cs typeface="Times New Roman" pitchFamily="18" charset="0"/>
              </a:rPr>
              <a:t> </a:t>
            </a:r>
            <a:r>
              <a:rPr lang="en-US" altLang="zh-CN" dirty="0">
                <a:solidFill>
                  <a:srgbClr val="C00000"/>
                </a:solidFill>
                <a:latin typeface="Arial Narrow" pitchFamily="18" charset="0"/>
                <a:cs typeface="Arial Narrow" pitchFamily="18" charset="0"/>
              </a:rPr>
              <a:t>myfunction(col)</a:t>
            </a:r>
            <a:r>
              <a:rPr lang="en-US" altLang="zh-CN" dirty="0">
                <a:latin typeface="Times New Roman" pitchFamily="18" charset="0"/>
                <a:cs typeface="Times New Roman" pitchFamily="18" charset="0"/>
              </a:rPr>
              <a:t> </a:t>
            </a:r>
            <a:r>
              <a:rPr lang="en-US" altLang="zh-CN" dirty="0">
                <a:solidFill>
                  <a:srgbClr val="C00000"/>
                </a:solidFill>
                <a:latin typeface="Arial Narrow" pitchFamily="18" charset="0"/>
                <a:cs typeface="Arial Narrow" pitchFamily="18" charset="0"/>
              </a:rPr>
              <a:t>FROM</a:t>
            </a:r>
            <a:r>
              <a:rPr lang="en-US" altLang="zh-CN" dirty="0">
                <a:latin typeface="Times New Roman" pitchFamily="18" charset="0"/>
                <a:cs typeface="Times New Roman" pitchFamily="18" charset="0"/>
              </a:rPr>
              <a:t> </a:t>
            </a:r>
            <a:r>
              <a:rPr lang="en-US" altLang="zh-CN" dirty="0">
                <a:solidFill>
                  <a:srgbClr val="C00000"/>
                </a:solidFill>
                <a:latin typeface="Arial Narrow" pitchFamily="18" charset="0"/>
                <a:cs typeface="Arial Narrow" pitchFamily="18" charset="0"/>
              </a:rPr>
              <a:t>table;</a:t>
            </a:r>
          </a:p>
        </p:txBody>
      </p:sp>
    </p:spTree>
    <p:extLst>
      <p:ext uri="{BB962C8B-B14F-4D97-AF65-F5344CB8AC3E}">
        <p14:creationId xmlns:p14="http://schemas.microsoft.com/office/powerpoint/2010/main" val="30173247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
          <p:cNvSpPr txBox="1"/>
          <p:nvPr/>
        </p:nvSpPr>
        <p:spPr>
          <a:xfrm>
            <a:off x="1111320" y="2966244"/>
            <a:ext cx="4320926" cy="1610697"/>
          </a:xfrm>
          <a:prstGeom prst="rect">
            <a:avLst/>
          </a:prstGeom>
          <a:noFill/>
        </p:spPr>
        <p:txBody>
          <a:bodyPr wrap="none" lIns="0" tIns="0" rIns="0" rtlCol="0">
            <a:spAutoFit/>
          </a:bodyPr>
          <a:lstStyle/>
          <a:p>
            <a:pPr>
              <a:lnSpc>
                <a:spcPts val="1400"/>
              </a:lnSpc>
              <a:tabLst>
                <a:tab pos="165100" algn="l"/>
                <a:tab pos="203200" algn="l"/>
                <a:tab pos="368300" algn="l"/>
              </a:tabLst>
            </a:pPr>
            <a:r>
              <a:rPr lang="en-US" altLang="zh-CN" sz="1600" dirty="0">
                <a:solidFill>
                  <a:srgbClr val="000000"/>
                </a:solidFill>
                <a:latin typeface="微软雅黑" pitchFamily="18" charset="0"/>
                <a:cs typeface="微软雅黑" pitchFamily="18" charset="0"/>
              </a:rPr>
              <a:t>import</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org.apache.hadoop.hive.ql.exec.UDF;</a:t>
            </a:r>
          </a:p>
          <a:p>
            <a:pPr>
              <a:lnSpc>
                <a:spcPts val="1800"/>
              </a:lnSpc>
              <a:tabLst>
                <a:tab pos="165100" algn="l"/>
                <a:tab pos="203200" algn="l"/>
                <a:tab pos="368300" algn="l"/>
              </a:tabLst>
            </a:pPr>
            <a:r>
              <a:rPr lang="en-US" altLang="zh-CN" sz="1600" dirty="0">
                <a:solidFill>
                  <a:srgbClr val="000000"/>
                </a:solidFill>
                <a:latin typeface="微软雅黑" pitchFamily="18" charset="0"/>
                <a:cs typeface="微软雅黑" pitchFamily="18" charset="0"/>
              </a:rPr>
              <a:t>public</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class</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AddOne</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extends</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UDF{</a:t>
            </a:r>
          </a:p>
          <a:p>
            <a:pPr>
              <a:lnSpc>
                <a:spcPts val="1800"/>
              </a:lnSpc>
              <a:tabLst>
                <a:tab pos="165100" algn="l"/>
                <a:tab pos="203200" algn="l"/>
                <a:tab pos="368300" algn="l"/>
              </a:tabLst>
            </a:pPr>
            <a:r>
              <a:rPr lang="en-US" altLang="zh-CN" sz="2800" dirty="0"/>
              <a:t>	</a:t>
            </a:r>
            <a:r>
              <a:rPr lang="en-US" altLang="zh-CN" sz="1600" dirty="0">
                <a:solidFill>
                  <a:srgbClr val="000000"/>
                </a:solidFill>
                <a:latin typeface="微软雅黑" pitchFamily="18" charset="0"/>
                <a:cs typeface="微软雅黑" pitchFamily="18" charset="0"/>
              </a:rPr>
              <a:t>public</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int</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evaluate</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(int</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age)</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a:t>
            </a:r>
          </a:p>
          <a:p>
            <a:pPr>
              <a:lnSpc>
                <a:spcPts val="1800"/>
              </a:lnSpc>
              <a:tabLst>
                <a:tab pos="165100" algn="l"/>
                <a:tab pos="203200" algn="l"/>
                <a:tab pos="368300" algn="l"/>
              </a:tabLst>
            </a:pPr>
            <a:r>
              <a:rPr lang="en-US" altLang="zh-CN" sz="2800" dirty="0"/>
              <a:t>			</a:t>
            </a:r>
            <a:r>
              <a:rPr lang="en-US" altLang="zh-CN" sz="1600" dirty="0">
                <a:solidFill>
                  <a:srgbClr val="000000"/>
                </a:solidFill>
                <a:latin typeface="微软雅黑" pitchFamily="18" charset="0"/>
                <a:cs typeface="微软雅黑" pitchFamily="18" charset="0"/>
              </a:rPr>
              <a:t>int</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newAge</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age</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1;</a:t>
            </a:r>
          </a:p>
          <a:p>
            <a:pPr>
              <a:lnSpc>
                <a:spcPts val="1800"/>
              </a:lnSpc>
              <a:tabLst>
                <a:tab pos="165100" algn="l"/>
                <a:tab pos="203200" algn="l"/>
                <a:tab pos="368300" algn="l"/>
              </a:tabLst>
            </a:pPr>
            <a:r>
              <a:rPr lang="en-US" altLang="zh-CN" sz="2800" dirty="0"/>
              <a:t>			</a:t>
            </a:r>
            <a:r>
              <a:rPr lang="en-US" altLang="zh-CN" sz="1600" dirty="0">
                <a:solidFill>
                  <a:srgbClr val="000000"/>
                </a:solidFill>
                <a:latin typeface="微软雅黑" pitchFamily="18" charset="0"/>
                <a:cs typeface="微软雅黑" pitchFamily="18" charset="0"/>
              </a:rPr>
              <a:t>return</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newAge;</a:t>
            </a:r>
          </a:p>
          <a:p>
            <a:pPr>
              <a:lnSpc>
                <a:spcPts val="1800"/>
              </a:lnSpc>
              <a:tabLst>
                <a:tab pos="165100" algn="l"/>
                <a:tab pos="203200" algn="l"/>
                <a:tab pos="368300" algn="l"/>
              </a:tabLst>
            </a:pPr>
            <a:r>
              <a:rPr lang="en-US" altLang="zh-CN" sz="2800" dirty="0"/>
              <a:t>		</a:t>
            </a:r>
            <a:r>
              <a:rPr lang="en-US" altLang="zh-CN" sz="1600" dirty="0">
                <a:solidFill>
                  <a:srgbClr val="000000"/>
                </a:solidFill>
                <a:latin typeface="微软雅黑" pitchFamily="18" charset="0"/>
                <a:cs typeface="微软雅黑" pitchFamily="18" charset="0"/>
              </a:rPr>
              <a:t>}</a:t>
            </a:r>
          </a:p>
          <a:p>
            <a:pPr>
              <a:lnSpc>
                <a:spcPts val="1800"/>
              </a:lnSpc>
              <a:tabLst>
                <a:tab pos="165100" algn="l"/>
                <a:tab pos="203200" algn="l"/>
                <a:tab pos="368300" algn="l"/>
              </a:tabLst>
            </a:pPr>
            <a:r>
              <a:rPr lang="en-US" altLang="zh-CN" sz="1600" dirty="0">
                <a:solidFill>
                  <a:srgbClr val="000000"/>
                </a:solidFill>
                <a:latin typeface="微软雅黑" pitchFamily="18" charset="0"/>
                <a:cs typeface="微软雅黑" pitchFamily="18" charset="0"/>
              </a:rPr>
              <a:t>}</a:t>
            </a:r>
          </a:p>
        </p:txBody>
      </p:sp>
      <p:sp>
        <p:nvSpPr>
          <p:cNvPr id="2" name="标题 1"/>
          <p:cNvSpPr>
            <a:spLocks noGrp="1"/>
          </p:cNvSpPr>
          <p:nvPr>
            <p:ph type="title"/>
          </p:nvPr>
        </p:nvSpPr>
        <p:spPr/>
        <p:txBody>
          <a:bodyPr>
            <a:normAutofit fontScale="90000"/>
          </a:bodyPr>
          <a:lstStyle/>
          <a:p>
            <a:r>
              <a:rPr lang="en-US" altLang="zh-CN" dirty="0"/>
              <a:t>HQL</a:t>
            </a:r>
            <a:r>
              <a:rPr lang="zh-CN" altLang="en-US" dirty="0"/>
              <a:t>自定义函数（</a:t>
            </a:r>
            <a:r>
              <a:rPr lang="en-US" altLang="zh-CN" dirty="0"/>
              <a:t>2</a:t>
            </a:r>
            <a:r>
              <a:rPr lang="zh-CN" altLang="en-US" dirty="0"/>
              <a:t>）－普通自定义函数</a:t>
            </a:r>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29</a:t>
            </a:fld>
            <a:endParaRPr lang="zh-CN" altLang="en-US" dirty="0"/>
          </a:p>
        </p:txBody>
      </p:sp>
      <p:sp>
        <p:nvSpPr>
          <p:cNvPr id="5" name="Freeform 3"/>
          <p:cNvSpPr/>
          <p:nvPr/>
        </p:nvSpPr>
        <p:spPr>
          <a:xfrm>
            <a:off x="729505" y="2873026"/>
            <a:ext cx="4953651" cy="1769194"/>
          </a:xfrm>
          <a:custGeom>
            <a:avLst/>
            <a:gdLst>
              <a:gd name="connsiteX0" fmla="*/ 10052 w 3759381"/>
              <a:gd name="connsiteY0" fmla="*/ 10052 h 1769194"/>
              <a:gd name="connsiteX1" fmla="*/ 3749329 w 3759381"/>
              <a:gd name="connsiteY1" fmla="*/ 10052 h 1769194"/>
              <a:gd name="connsiteX2" fmla="*/ 3749329 w 3759381"/>
              <a:gd name="connsiteY2" fmla="*/ 1759142 h 1769194"/>
              <a:gd name="connsiteX3" fmla="*/ 10052 w 3759381"/>
              <a:gd name="connsiteY3" fmla="*/ 1759142 h 1769194"/>
              <a:gd name="connsiteX4" fmla="*/ 10052 w 3759381"/>
              <a:gd name="connsiteY4" fmla="*/ 10052 h 176919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759381" h="1769194">
                <a:moveTo>
                  <a:pt x="10052" y="10052"/>
                </a:moveTo>
                <a:lnTo>
                  <a:pt x="3749329" y="10052"/>
                </a:lnTo>
                <a:lnTo>
                  <a:pt x="3749329" y="1759142"/>
                </a:lnTo>
                <a:lnTo>
                  <a:pt x="10052" y="1759142"/>
                </a:lnTo>
                <a:lnTo>
                  <a:pt x="10052" y="10052"/>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6" name="TextBox 1"/>
          <p:cNvSpPr txBox="1"/>
          <p:nvPr/>
        </p:nvSpPr>
        <p:spPr>
          <a:xfrm>
            <a:off x="450920" y="1137444"/>
            <a:ext cx="242054" cy="251351"/>
          </a:xfrm>
          <a:prstGeom prst="rect">
            <a:avLst/>
          </a:prstGeom>
          <a:noFill/>
        </p:spPr>
        <p:txBody>
          <a:bodyPr wrap="none" lIns="0" tIns="0" rIns="0" rtlCol="0">
            <a:spAutoFit/>
          </a:bodyPr>
          <a:lstStyle/>
          <a:p>
            <a:pPr>
              <a:lnSpc>
                <a:spcPts val="1600"/>
              </a:lnSpc>
              <a:tabLst/>
            </a:pPr>
            <a:r>
              <a:rPr lang="en-US" altLang="zh-CN" sz="2000" dirty="0">
                <a:solidFill>
                  <a:srgbClr val="000000"/>
                </a:solidFill>
                <a:latin typeface="Wingdings" pitchFamily="18" charset="0"/>
                <a:cs typeface="Wingdings" pitchFamily="18" charset="0"/>
              </a:rPr>
              <a:t>l</a:t>
            </a:r>
            <a:r>
              <a:rPr lang="en-US" altLang="zh-CN" sz="2000" dirty="0">
                <a:solidFill>
                  <a:srgbClr val="000000"/>
                </a:solidFill>
                <a:latin typeface="Times New Roman" pitchFamily="18" charset="0"/>
                <a:cs typeface="Times New Roman" pitchFamily="18" charset="0"/>
              </a:rPr>
              <a:t> </a:t>
            </a:r>
          </a:p>
        </p:txBody>
      </p:sp>
      <p:sp>
        <p:nvSpPr>
          <p:cNvPr id="7" name="TextBox 1"/>
          <p:cNvSpPr txBox="1"/>
          <p:nvPr/>
        </p:nvSpPr>
        <p:spPr>
          <a:xfrm>
            <a:off x="819220" y="1124744"/>
            <a:ext cx="5804474" cy="802784"/>
          </a:xfrm>
          <a:prstGeom prst="rect">
            <a:avLst/>
          </a:prstGeom>
          <a:noFill/>
        </p:spPr>
        <p:txBody>
          <a:bodyPr wrap="none" lIns="0" tIns="0" rIns="0" rtlCol="0">
            <a:spAutoFit/>
          </a:bodyPr>
          <a:lstStyle/>
          <a:p>
            <a:pPr>
              <a:lnSpc>
                <a:spcPts val="1800"/>
              </a:lnSpc>
              <a:tabLst>
                <a:tab pos="63500" algn="l"/>
              </a:tabLst>
            </a:pPr>
            <a:r>
              <a:rPr lang="en-US" altLang="zh-CN" sz="2000" dirty="0">
                <a:solidFill>
                  <a:srgbClr val="000000"/>
                </a:solidFill>
                <a:latin typeface="微软雅黑" pitchFamily="18" charset="0"/>
                <a:cs typeface="微软雅黑" pitchFamily="18" charset="0"/>
              </a:rPr>
              <a:t>普通自定义函数（User</a:t>
            </a:r>
            <a:r>
              <a:rPr lang="en-US" altLang="zh-CN" sz="2000" dirty="0">
                <a:latin typeface="Times New Roman" pitchFamily="18" charset="0"/>
                <a:cs typeface="Times New Roman" pitchFamily="18" charset="0"/>
              </a:rPr>
              <a:t> </a:t>
            </a:r>
            <a:r>
              <a:rPr lang="en-US" altLang="zh-CN" sz="2000" dirty="0">
                <a:solidFill>
                  <a:srgbClr val="000000"/>
                </a:solidFill>
                <a:latin typeface="微软雅黑" pitchFamily="18" charset="0"/>
                <a:cs typeface="微软雅黑" pitchFamily="18" charset="0"/>
              </a:rPr>
              <a:t>Defined</a:t>
            </a:r>
            <a:r>
              <a:rPr lang="en-US" altLang="zh-CN" sz="2000" dirty="0">
                <a:latin typeface="Times New Roman" pitchFamily="18" charset="0"/>
                <a:cs typeface="Times New Roman" pitchFamily="18" charset="0"/>
              </a:rPr>
              <a:t> </a:t>
            </a:r>
            <a:r>
              <a:rPr lang="en-US" altLang="zh-CN" sz="2000" dirty="0">
                <a:solidFill>
                  <a:srgbClr val="000000"/>
                </a:solidFill>
                <a:latin typeface="微软雅黑" pitchFamily="18" charset="0"/>
                <a:cs typeface="微软雅黑" pitchFamily="18" charset="0"/>
              </a:rPr>
              <a:t>Function，UDF）</a:t>
            </a:r>
          </a:p>
          <a:p>
            <a:pPr>
              <a:lnSpc>
                <a:spcPts val="2000"/>
              </a:lnSpc>
              <a:tabLst>
                <a:tab pos="63500" algn="l"/>
              </a:tabLst>
            </a:pPr>
            <a:r>
              <a:rPr lang="en-US" altLang="zh-CN" sz="2800" dirty="0"/>
              <a:t>	</a:t>
            </a:r>
            <a:r>
              <a:rPr lang="en-US" altLang="zh-CN" dirty="0">
                <a:solidFill>
                  <a:srgbClr val="000000"/>
                </a:solidFill>
                <a:latin typeface="Times New Roman" pitchFamily="18" charset="0"/>
                <a:cs typeface="Times New Roman" pitchFamily="18" charset="0"/>
              </a:rPr>
              <a:t>– </a:t>
            </a:r>
            <a:r>
              <a:rPr lang="en-US" altLang="zh-CN" dirty="0">
                <a:latin typeface="Times New Roman" pitchFamily="18" charset="0"/>
                <a:cs typeface="Times New Roman" pitchFamily="18" charset="0"/>
              </a:rPr>
              <a:t>    </a:t>
            </a:r>
            <a:r>
              <a:rPr lang="en-US" altLang="zh-CN" dirty="0">
                <a:solidFill>
                  <a:srgbClr val="000000"/>
                </a:solidFill>
                <a:latin typeface="微软雅黑" pitchFamily="18" charset="0"/>
                <a:cs typeface="微软雅黑" pitchFamily="18" charset="0"/>
              </a:rPr>
              <a:t>输入单行数据，处理后输出一行数据</a:t>
            </a:r>
          </a:p>
          <a:p>
            <a:pPr>
              <a:lnSpc>
                <a:spcPts val="2100"/>
              </a:lnSpc>
              <a:tabLst>
                <a:tab pos="63500" algn="l"/>
              </a:tabLst>
            </a:pPr>
            <a:r>
              <a:rPr lang="en-US" altLang="zh-CN" sz="2800" dirty="0"/>
              <a:t>	</a:t>
            </a:r>
            <a:r>
              <a:rPr lang="en-US" altLang="zh-CN" dirty="0">
                <a:solidFill>
                  <a:srgbClr val="000000"/>
                </a:solidFill>
                <a:latin typeface="Times New Roman" pitchFamily="18" charset="0"/>
                <a:cs typeface="Times New Roman" pitchFamily="18" charset="0"/>
              </a:rPr>
              <a:t>– </a:t>
            </a:r>
            <a:r>
              <a:rPr lang="en-US" altLang="zh-CN" dirty="0">
                <a:latin typeface="Times New Roman" pitchFamily="18" charset="0"/>
                <a:cs typeface="Times New Roman" pitchFamily="18" charset="0"/>
              </a:rPr>
              <a:t>    </a:t>
            </a:r>
            <a:r>
              <a:rPr lang="en-US" altLang="zh-CN" dirty="0">
                <a:solidFill>
                  <a:srgbClr val="000000"/>
                </a:solidFill>
                <a:latin typeface="微软雅黑" pitchFamily="18" charset="0"/>
                <a:cs typeface="微软雅黑" pitchFamily="18" charset="0"/>
              </a:rPr>
              <a:t>编写UDF函数的两个条件：</a:t>
            </a:r>
          </a:p>
        </p:txBody>
      </p:sp>
      <p:sp>
        <p:nvSpPr>
          <p:cNvPr id="8" name="TextBox 1"/>
          <p:cNvSpPr txBox="1"/>
          <p:nvPr/>
        </p:nvSpPr>
        <p:spPr>
          <a:xfrm>
            <a:off x="1162120" y="1962944"/>
            <a:ext cx="203582" cy="430887"/>
          </a:xfrm>
          <a:prstGeom prst="rect">
            <a:avLst/>
          </a:prstGeom>
          <a:noFill/>
        </p:spPr>
        <p:txBody>
          <a:bodyPr wrap="none" lIns="0" tIns="0" rIns="0" rtlCol="0">
            <a:spAutoFit/>
          </a:bodyPr>
          <a:lstStyle/>
          <a:p>
            <a:pPr>
              <a:lnSpc>
                <a:spcPts val="1200"/>
              </a:lnSpc>
              <a:tabLst/>
            </a:pPr>
            <a:r>
              <a:rPr lang="en-US" altLang="zh-CN" sz="1600" dirty="0">
                <a:solidFill>
                  <a:srgbClr val="000000"/>
                </a:solidFill>
                <a:latin typeface="Wingdings" pitchFamily="18" charset="0"/>
                <a:cs typeface="Wingdings" pitchFamily="18" charset="0"/>
              </a:rPr>
              <a:t>ü</a:t>
            </a:r>
            <a:r>
              <a:rPr lang="en-US" altLang="zh-CN" sz="1600" dirty="0">
                <a:solidFill>
                  <a:srgbClr val="000000"/>
                </a:solidFill>
                <a:latin typeface="Times New Roman" pitchFamily="18" charset="0"/>
                <a:cs typeface="Times New Roman" pitchFamily="18" charset="0"/>
              </a:rPr>
              <a:t> </a:t>
            </a:r>
          </a:p>
          <a:p>
            <a:pPr>
              <a:lnSpc>
                <a:spcPts val="1800"/>
              </a:lnSpc>
              <a:tabLst/>
            </a:pPr>
            <a:r>
              <a:rPr lang="en-US" altLang="zh-CN" sz="1600" dirty="0">
                <a:solidFill>
                  <a:srgbClr val="000000"/>
                </a:solidFill>
                <a:latin typeface="Wingdings" pitchFamily="18" charset="0"/>
                <a:cs typeface="Wingdings" pitchFamily="18" charset="0"/>
              </a:rPr>
              <a:t>ü</a:t>
            </a:r>
            <a:r>
              <a:rPr lang="en-US" altLang="zh-CN" sz="1600" dirty="0">
                <a:solidFill>
                  <a:srgbClr val="000000"/>
                </a:solidFill>
                <a:latin typeface="Times New Roman" pitchFamily="18" charset="0"/>
                <a:cs typeface="Times New Roman" pitchFamily="18" charset="0"/>
              </a:rPr>
              <a:t> </a:t>
            </a:r>
          </a:p>
        </p:txBody>
      </p:sp>
      <p:sp>
        <p:nvSpPr>
          <p:cNvPr id="9" name="TextBox 1"/>
          <p:cNvSpPr txBox="1"/>
          <p:nvPr/>
        </p:nvSpPr>
        <p:spPr>
          <a:xfrm>
            <a:off x="1517720" y="1937544"/>
            <a:ext cx="4165436" cy="456535"/>
          </a:xfrm>
          <a:prstGeom prst="rect">
            <a:avLst/>
          </a:prstGeom>
          <a:noFill/>
        </p:spPr>
        <p:txBody>
          <a:bodyPr wrap="none" lIns="0" tIns="0" rIns="0" rtlCol="0">
            <a:spAutoFit/>
          </a:bodyPr>
          <a:lstStyle/>
          <a:p>
            <a:pPr>
              <a:lnSpc>
                <a:spcPts val="1400"/>
              </a:lnSpc>
              <a:tabLst/>
            </a:pPr>
            <a:r>
              <a:rPr lang="en-US" altLang="zh-CN" sz="1600" dirty="0">
                <a:solidFill>
                  <a:srgbClr val="000000"/>
                </a:solidFill>
                <a:latin typeface="微软雅黑" pitchFamily="18" charset="0"/>
                <a:cs typeface="微软雅黑" pitchFamily="18" charset="0"/>
              </a:rPr>
              <a:t>继承org.apache.hadoop.hive.ql.exec.UDF类</a:t>
            </a:r>
          </a:p>
          <a:p>
            <a:pPr>
              <a:lnSpc>
                <a:spcPts val="1800"/>
              </a:lnSpc>
              <a:tabLst/>
            </a:pPr>
            <a:r>
              <a:rPr lang="en-US" altLang="zh-CN" sz="1600" dirty="0">
                <a:solidFill>
                  <a:srgbClr val="000000"/>
                </a:solidFill>
                <a:latin typeface="微软雅黑" pitchFamily="18" charset="0"/>
                <a:cs typeface="微软雅黑" pitchFamily="18" charset="0"/>
              </a:rPr>
              <a:t>实现UDF类中的evaluate方法</a:t>
            </a:r>
          </a:p>
        </p:txBody>
      </p:sp>
      <p:sp>
        <p:nvSpPr>
          <p:cNvPr id="10" name="TextBox 1"/>
          <p:cNvSpPr txBox="1"/>
          <p:nvPr/>
        </p:nvSpPr>
        <p:spPr>
          <a:xfrm>
            <a:off x="450920" y="2636044"/>
            <a:ext cx="242054" cy="251351"/>
          </a:xfrm>
          <a:prstGeom prst="rect">
            <a:avLst/>
          </a:prstGeom>
          <a:noFill/>
        </p:spPr>
        <p:txBody>
          <a:bodyPr wrap="none" lIns="0" tIns="0" rIns="0" rtlCol="0">
            <a:spAutoFit/>
          </a:bodyPr>
          <a:lstStyle/>
          <a:p>
            <a:pPr>
              <a:lnSpc>
                <a:spcPts val="1600"/>
              </a:lnSpc>
              <a:tabLst/>
            </a:pPr>
            <a:r>
              <a:rPr lang="en-US" altLang="zh-CN" sz="2000" dirty="0">
                <a:solidFill>
                  <a:srgbClr val="000000"/>
                </a:solidFill>
                <a:latin typeface="Wingdings" pitchFamily="18" charset="0"/>
                <a:cs typeface="Wingdings" pitchFamily="18" charset="0"/>
              </a:rPr>
              <a:t>l</a:t>
            </a:r>
            <a:r>
              <a:rPr lang="en-US" altLang="zh-CN" sz="2000" dirty="0">
                <a:solidFill>
                  <a:srgbClr val="000000"/>
                </a:solidFill>
                <a:latin typeface="Times New Roman" pitchFamily="18" charset="0"/>
                <a:cs typeface="Times New Roman" pitchFamily="18" charset="0"/>
              </a:rPr>
              <a:t> </a:t>
            </a:r>
          </a:p>
        </p:txBody>
      </p:sp>
      <p:sp>
        <p:nvSpPr>
          <p:cNvPr id="11" name="TextBox 1"/>
          <p:cNvSpPr txBox="1"/>
          <p:nvPr/>
        </p:nvSpPr>
        <p:spPr>
          <a:xfrm>
            <a:off x="819220" y="2597944"/>
            <a:ext cx="3935373" cy="276999"/>
          </a:xfrm>
          <a:prstGeom prst="rect">
            <a:avLst/>
          </a:prstGeom>
          <a:noFill/>
        </p:spPr>
        <p:txBody>
          <a:bodyPr wrap="none" lIns="0" tIns="0" rIns="0" rtlCol="0">
            <a:spAutoFit/>
          </a:bodyPr>
          <a:lstStyle/>
          <a:p>
            <a:pPr>
              <a:lnSpc>
                <a:spcPts val="1800"/>
              </a:lnSpc>
              <a:tabLst/>
            </a:pPr>
            <a:r>
              <a:rPr lang="en-US" altLang="zh-CN" sz="2000" dirty="0">
                <a:solidFill>
                  <a:srgbClr val="000000"/>
                </a:solidFill>
                <a:latin typeface="微软雅黑" pitchFamily="18" charset="0"/>
                <a:cs typeface="微软雅黑" pitchFamily="18" charset="0"/>
              </a:rPr>
              <a:t>示例：将表中的age列值加1后输出</a:t>
            </a:r>
          </a:p>
        </p:txBody>
      </p:sp>
      <p:sp>
        <p:nvSpPr>
          <p:cNvPr id="12" name="TextBox 1"/>
          <p:cNvSpPr txBox="1"/>
          <p:nvPr/>
        </p:nvSpPr>
        <p:spPr>
          <a:xfrm>
            <a:off x="831920" y="2966244"/>
            <a:ext cx="169918" cy="1610697"/>
          </a:xfrm>
          <a:prstGeom prst="rect">
            <a:avLst/>
          </a:prstGeom>
          <a:noFill/>
        </p:spPr>
        <p:txBody>
          <a:bodyPr wrap="none" lIns="0" tIns="0" rIns="0" rtlCol="0">
            <a:spAutoFit/>
          </a:bodyPr>
          <a:lstStyle/>
          <a:p>
            <a:pPr>
              <a:lnSpc>
                <a:spcPts val="1400"/>
              </a:lnSpc>
              <a:tabLst/>
            </a:pPr>
            <a:r>
              <a:rPr lang="en-US" altLang="zh-CN" sz="1600" dirty="0">
                <a:solidFill>
                  <a:srgbClr val="000000"/>
                </a:solidFill>
                <a:latin typeface="微软雅黑" pitchFamily="18" charset="0"/>
                <a:cs typeface="微软雅黑" pitchFamily="18" charset="0"/>
              </a:rPr>
              <a:t>1:</a:t>
            </a:r>
          </a:p>
          <a:p>
            <a:pPr>
              <a:lnSpc>
                <a:spcPts val="1800"/>
              </a:lnSpc>
              <a:tabLst/>
            </a:pPr>
            <a:r>
              <a:rPr lang="en-US" altLang="zh-CN" sz="1600" dirty="0">
                <a:solidFill>
                  <a:srgbClr val="000000"/>
                </a:solidFill>
                <a:latin typeface="微软雅黑" pitchFamily="18" charset="0"/>
                <a:cs typeface="微软雅黑" pitchFamily="18" charset="0"/>
              </a:rPr>
              <a:t>2:</a:t>
            </a:r>
          </a:p>
          <a:p>
            <a:pPr>
              <a:lnSpc>
                <a:spcPts val="1800"/>
              </a:lnSpc>
              <a:tabLst/>
            </a:pPr>
            <a:r>
              <a:rPr lang="en-US" altLang="zh-CN" sz="1600" dirty="0">
                <a:solidFill>
                  <a:srgbClr val="000000"/>
                </a:solidFill>
                <a:latin typeface="微软雅黑" pitchFamily="18" charset="0"/>
                <a:cs typeface="微软雅黑" pitchFamily="18" charset="0"/>
              </a:rPr>
              <a:t>3:</a:t>
            </a:r>
          </a:p>
          <a:p>
            <a:pPr>
              <a:lnSpc>
                <a:spcPts val="1800"/>
              </a:lnSpc>
              <a:tabLst/>
            </a:pPr>
            <a:r>
              <a:rPr lang="en-US" altLang="zh-CN" sz="1600" dirty="0">
                <a:solidFill>
                  <a:srgbClr val="000000"/>
                </a:solidFill>
                <a:latin typeface="微软雅黑" pitchFamily="18" charset="0"/>
                <a:cs typeface="微软雅黑" pitchFamily="18" charset="0"/>
              </a:rPr>
              <a:t>4:</a:t>
            </a:r>
          </a:p>
          <a:p>
            <a:pPr>
              <a:lnSpc>
                <a:spcPts val="1800"/>
              </a:lnSpc>
              <a:tabLst/>
            </a:pPr>
            <a:r>
              <a:rPr lang="en-US" altLang="zh-CN" sz="1600" dirty="0">
                <a:solidFill>
                  <a:srgbClr val="000000"/>
                </a:solidFill>
                <a:latin typeface="微软雅黑" pitchFamily="18" charset="0"/>
                <a:cs typeface="微软雅黑" pitchFamily="18" charset="0"/>
              </a:rPr>
              <a:t>5:</a:t>
            </a:r>
          </a:p>
          <a:p>
            <a:pPr>
              <a:lnSpc>
                <a:spcPts val="1800"/>
              </a:lnSpc>
              <a:tabLst/>
            </a:pPr>
            <a:r>
              <a:rPr lang="en-US" altLang="zh-CN" sz="1600" dirty="0">
                <a:solidFill>
                  <a:srgbClr val="000000"/>
                </a:solidFill>
                <a:latin typeface="微软雅黑" pitchFamily="18" charset="0"/>
                <a:cs typeface="微软雅黑" pitchFamily="18" charset="0"/>
              </a:rPr>
              <a:t>6:</a:t>
            </a:r>
          </a:p>
          <a:p>
            <a:pPr>
              <a:lnSpc>
                <a:spcPts val="1800"/>
              </a:lnSpc>
              <a:tabLst/>
            </a:pPr>
            <a:r>
              <a:rPr lang="en-US" altLang="zh-CN" sz="1600" dirty="0">
                <a:solidFill>
                  <a:srgbClr val="000000"/>
                </a:solidFill>
                <a:latin typeface="微软雅黑" pitchFamily="18" charset="0"/>
                <a:cs typeface="微软雅黑" pitchFamily="18" charset="0"/>
              </a:rPr>
              <a:t>7:</a:t>
            </a:r>
          </a:p>
        </p:txBody>
      </p:sp>
      <p:sp>
        <p:nvSpPr>
          <p:cNvPr id="14" name="TextBox 1"/>
          <p:cNvSpPr txBox="1"/>
          <p:nvPr/>
        </p:nvSpPr>
        <p:spPr>
          <a:xfrm>
            <a:off x="450920" y="4858544"/>
            <a:ext cx="9079409" cy="777136"/>
          </a:xfrm>
          <a:prstGeom prst="rect">
            <a:avLst/>
          </a:prstGeom>
          <a:noFill/>
        </p:spPr>
        <p:txBody>
          <a:bodyPr wrap="none" lIns="0" tIns="0" rIns="0" rtlCol="0">
            <a:spAutoFit/>
          </a:bodyPr>
          <a:lstStyle/>
          <a:p>
            <a:pPr>
              <a:lnSpc>
                <a:spcPts val="1800"/>
              </a:lnSpc>
              <a:tabLst>
                <a:tab pos="8826500" algn="l"/>
              </a:tabLst>
            </a:pPr>
            <a:r>
              <a:rPr lang="en-US" altLang="zh-CN" sz="2000" dirty="0">
                <a:solidFill>
                  <a:srgbClr val="000000"/>
                </a:solidFill>
                <a:latin typeface="Wingdings" pitchFamily="18" charset="0"/>
                <a:cs typeface="Wingdings" pitchFamily="18" charset="0"/>
              </a:rPr>
              <a:t>l</a:t>
            </a:r>
            <a:r>
              <a:rPr lang="en-US" altLang="zh-CN" sz="2000" dirty="0">
                <a:solidFill>
                  <a:srgbClr val="000000"/>
                </a:solidFill>
                <a:latin typeface="Times New Roman" pitchFamily="18" charset="0"/>
                <a:cs typeface="Times New Roman" pitchFamily="18" charset="0"/>
              </a:rPr>
              <a:t> </a:t>
            </a:r>
            <a:r>
              <a:rPr lang="en-US" altLang="zh-CN" sz="2000" dirty="0">
                <a:latin typeface="Times New Roman" pitchFamily="18" charset="0"/>
                <a:cs typeface="Times New Roman" pitchFamily="18" charset="0"/>
              </a:rPr>
              <a:t>   </a:t>
            </a:r>
            <a:r>
              <a:rPr lang="en-US" altLang="zh-CN" sz="2000" dirty="0">
                <a:solidFill>
                  <a:srgbClr val="000000"/>
                </a:solidFill>
                <a:latin typeface="微软雅黑" pitchFamily="18" charset="0"/>
                <a:cs typeface="微软雅黑" pitchFamily="18" charset="0"/>
              </a:rPr>
              <a:t>使用：</a:t>
            </a:r>
            <a:r>
              <a:rPr lang="en-US" altLang="zh-CN" sz="2000" dirty="0">
                <a:solidFill>
                  <a:srgbClr val="C00000"/>
                </a:solidFill>
                <a:latin typeface="Arial Narrow" pitchFamily="18" charset="0"/>
                <a:cs typeface="Arial Narrow" pitchFamily="18" charset="0"/>
              </a:rPr>
              <a:t>SELECT</a:t>
            </a:r>
            <a:r>
              <a:rPr lang="en-US" altLang="zh-CN" sz="2000" dirty="0">
                <a:latin typeface="Times New Roman" pitchFamily="18" charset="0"/>
                <a:cs typeface="Times New Roman" pitchFamily="18" charset="0"/>
              </a:rPr>
              <a:t> </a:t>
            </a:r>
            <a:r>
              <a:rPr lang="en-US" altLang="zh-CN" sz="2000" dirty="0">
                <a:solidFill>
                  <a:srgbClr val="C00000"/>
                </a:solidFill>
                <a:latin typeface="Arial Narrow" pitchFamily="18" charset="0"/>
                <a:cs typeface="Arial Narrow" pitchFamily="18" charset="0"/>
              </a:rPr>
              <a:t>addone(age)</a:t>
            </a:r>
            <a:r>
              <a:rPr lang="en-US" altLang="zh-CN" sz="2000" dirty="0">
                <a:latin typeface="Times New Roman" pitchFamily="18" charset="0"/>
                <a:cs typeface="Times New Roman" pitchFamily="18" charset="0"/>
              </a:rPr>
              <a:t> </a:t>
            </a:r>
            <a:r>
              <a:rPr lang="en-US" altLang="zh-CN" sz="2000" dirty="0">
                <a:solidFill>
                  <a:srgbClr val="C00000"/>
                </a:solidFill>
                <a:latin typeface="Arial Narrow" pitchFamily="18" charset="0"/>
                <a:cs typeface="Arial Narrow" pitchFamily="18" charset="0"/>
              </a:rPr>
              <a:t>FROM</a:t>
            </a:r>
            <a:r>
              <a:rPr lang="en-US" altLang="zh-CN" sz="2000" dirty="0">
                <a:latin typeface="Times New Roman" pitchFamily="18" charset="0"/>
                <a:cs typeface="Times New Roman" pitchFamily="18" charset="0"/>
              </a:rPr>
              <a:t> </a:t>
            </a:r>
            <a:r>
              <a:rPr lang="en-US" altLang="zh-CN" sz="2000" dirty="0">
                <a:solidFill>
                  <a:srgbClr val="C00000"/>
                </a:solidFill>
                <a:latin typeface="Arial Narrow" pitchFamily="18" charset="0"/>
                <a:cs typeface="Arial Narrow" pitchFamily="18" charset="0"/>
              </a:rPr>
              <a:t>user;</a:t>
            </a:r>
          </a:p>
          <a:p>
            <a:pPr>
              <a:lnSpc>
                <a:spcPts val="1000"/>
              </a:lnSpc>
            </a:pPr>
            <a:endParaRPr lang="en-US" altLang="zh-CN" sz="2800" dirty="0"/>
          </a:p>
          <a:p>
            <a:pPr>
              <a:lnSpc>
                <a:spcPts val="1000"/>
              </a:lnSpc>
            </a:pPr>
            <a:endParaRPr lang="en-US" altLang="zh-CN" sz="2800" dirty="0"/>
          </a:p>
          <a:p>
            <a:pPr>
              <a:lnSpc>
                <a:spcPts val="1900"/>
              </a:lnSpc>
              <a:tabLst>
                <a:tab pos="8826500" algn="l"/>
              </a:tabLst>
            </a:pPr>
            <a:r>
              <a:rPr lang="en-US" altLang="zh-CN" sz="2800" dirty="0"/>
              <a:t>	</a:t>
            </a:r>
            <a:r>
              <a:rPr lang="en-US" altLang="zh-CN" sz="1600" dirty="0">
                <a:solidFill>
                  <a:srgbClr val="7F7F7F"/>
                </a:solidFill>
                <a:latin typeface="微软雅黑" pitchFamily="18" charset="0"/>
                <a:cs typeface="微软雅黑" pitchFamily="18" charset="0"/>
              </a:rPr>
              <a:t>24</a:t>
            </a:r>
          </a:p>
        </p:txBody>
      </p:sp>
    </p:spTree>
    <p:extLst>
      <p:ext uri="{BB962C8B-B14F-4D97-AF65-F5344CB8AC3E}">
        <p14:creationId xmlns:p14="http://schemas.microsoft.com/office/powerpoint/2010/main" val="3073367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Hive</a:t>
            </a:r>
            <a:r>
              <a:rPr lang="zh-CN" altLang="en-US" dirty="0"/>
              <a:t>的位置</a:t>
            </a:r>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3</a:t>
            </a:fld>
            <a:endParaRPr lang="zh-CN" altLang="en-US" dirty="0"/>
          </a:p>
        </p:txBody>
      </p:sp>
      <p:pic>
        <p:nvPicPr>
          <p:cNvPr id="5" name="Picture 3"/>
          <p:cNvPicPr>
            <a:picLocks noChangeAspect="1" noChangeArrowheads="1"/>
          </p:cNvPicPr>
          <p:nvPr/>
        </p:nvPicPr>
        <p:blipFill>
          <a:blip r:embed="rId2"/>
          <a:srcRect/>
          <a:stretch>
            <a:fillRect/>
          </a:stretch>
        </p:blipFill>
        <p:spPr bwMode="auto">
          <a:xfrm>
            <a:off x="919955" y="1052736"/>
            <a:ext cx="5308229" cy="5229002"/>
          </a:xfrm>
          <a:prstGeom prst="rect">
            <a:avLst/>
          </a:prstGeom>
          <a:noFill/>
        </p:spPr>
      </p:pic>
      <p:sp>
        <p:nvSpPr>
          <p:cNvPr id="6" name="TextBox 1"/>
          <p:cNvSpPr txBox="1"/>
          <p:nvPr/>
        </p:nvSpPr>
        <p:spPr>
          <a:xfrm>
            <a:off x="6732240" y="1088215"/>
            <a:ext cx="2287486" cy="1251625"/>
          </a:xfrm>
          <a:prstGeom prst="rect">
            <a:avLst/>
          </a:prstGeom>
          <a:noFill/>
        </p:spPr>
        <p:txBody>
          <a:bodyPr wrap="none" lIns="0" tIns="0" rIns="0" rtlCol="0">
            <a:spAutoFit/>
          </a:bodyPr>
          <a:lstStyle/>
          <a:p>
            <a:pPr>
              <a:lnSpc>
                <a:spcPts val="1800"/>
              </a:lnSpc>
              <a:tabLst>
                <a:tab pos="101600" algn="l"/>
              </a:tabLst>
            </a:pPr>
            <a:r>
              <a:rPr lang="en-US" altLang="zh-CN" b="1" dirty="0">
                <a:solidFill>
                  <a:srgbClr val="000000"/>
                </a:solidFill>
                <a:latin typeface="Times New Roman" panose="02020603050405020304" pitchFamily="18" charset="0"/>
                <a:cs typeface="Times New Roman" panose="02020603050405020304" pitchFamily="18" charset="0"/>
              </a:rPr>
              <a:t>数据分析员</a:t>
            </a:r>
            <a:r>
              <a:rPr lang="en-US" altLang="zh-CN" b="1" dirty="0">
                <a:latin typeface="Times New Roman" pitchFamily="18" charset="0"/>
                <a:cs typeface="Times New Roman" pitchFamily="18" charset="0"/>
              </a:rPr>
              <a:t> </a:t>
            </a:r>
            <a:r>
              <a:rPr lang="en-US" altLang="zh-CN" b="1" dirty="0">
                <a:solidFill>
                  <a:srgbClr val="000000"/>
                </a:solidFill>
                <a:latin typeface="Times New Roman" panose="02020603050405020304" pitchFamily="18" charset="0"/>
                <a:cs typeface="Times New Roman" panose="02020603050405020304" pitchFamily="18" charset="0"/>
              </a:rPr>
              <a:t>vs.</a:t>
            </a:r>
            <a:r>
              <a:rPr lang="en-US" altLang="zh-CN" b="1" dirty="0">
                <a:latin typeface="Times New Roman" pitchFamily="18" charset="0"/>
                <a:cs typeface="Times New Roman" pitchFamily="18" charset="0"/>
              </a:rPr>
              <a:t> </a:t>
            </a:r>
            <a:r>
              <a:rPr lang="en-US" altLang="zh-CN" b="1" dirty="0">
                <a:solidFill>
                  <a:srgbClr val="000000"/>
                </a:solidFill>
                <a:latin typeface="Times New Roman" panose="02020603050405020304" pitchFamily="18" charset="0"/>
                <a:cs typeface="Times New Roman" panose="02020603050405020304" pitchFamily="18" charset="0"/>
              </a:rPr>
              <a:t>程序员</a:t>
            </a:r>
          </a:p>
          <a:p>
            <a:pPr>
              <a:lnSpc>
                <a:spcPts val="2500"/>
              </a:lnSpc>
              <a:tabLst>
                <a:tab pos="101600" algn="l"/>
              </a:tabLst>
            </a:pPr>
            <a:r>
              <a:rPr lang="en-US" altLang="zh-CN" sz="2400" dirty="0"/>
              <a:t>	</a:t>
            </a:r>
            <a:r>
              <a:rPr lang="en-US" altLang="zh-CN" sz="1600" dirty="0">
                <a:solidFill>
                  <a:srgbClr val="000000"/>
                </a:solidFill>
                <a:latin typeface="Times New Roman" pitchFamily="18" charset="0"/>
                <a:cs typeface="Times New Roman" pitchFamily="18" charset="0"/>
              </a:rPr>
              <a:t>– </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数据抽象</a:t>
            </a:r>
          </a:p>
          <a:p>
            <a:pPr>
              <a:lnSpc>
                <a:spcPts val="2600"/>
              </a:lnSpc>
              <a:tabLst>
                <a:tab pos="101600" algn="l"/>
              </a:tabLst>
            </a:pPr>
            <a:r>
              <a:rPr lang="en-US" altLang="zh-CN" sz="2400" dirty="0"/>
              <a:t>	</a:t>
            </a:r>
            <a:r>
              <a:rPr lang="en-US" altLang="zh-CN" sz="1600" dirty="0">
                <a:solidFill>
                  <a:srgbClr val="000000"/>
                </a:solidFill>
                <a:latin typeface="Times New Roman" pitchFamily="18" charset="0"/>
                <a:cs typeface="Times New Roman" pitchFamily="18" charset="0"/>
              </a:rPr>
              <a:t>– </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操作方式</a:t>
            </a:r>
          </a:p>
          <a:p>
            <a:pPr>
              <a:lnSpc>
                <a:spcPts val="2500"/>
              </a:lnSpc>
              <a:tabLst>
                <a:tab pos="101600" algn="l"/>
              </a:tabLst>
            </a:pPr>
            <a:r>
              <a:rPr lang="en-US" altLang="zh-CN" sz="2400" dirty="0"/>
              <a:t>	</a:t>
            </a:r>
            <a:r>
              <a:rPr lang="en-US" altLang="zh-CN" sz="1600" dirty="0">
                <a:solidFill>
                  <a:srgbClr val="000000"/>
                </a:solidFill>
                <a:latin typeface="Times New Roman" pitchFamily="18" charset="0"/>
                <a:cs typeface="Times New Roman" pitchFamily="18" charset="0"/>
              </a:rPr>
              <a:t>– </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执行环境</a:t>
            </a:r>
          </a:p>
        </p:txBody>
      </p:sp>
    </p:spTree>
    <p:extLst>
      <p:ext uri="{BB962C8B-B14F-4D97-AF65-F5344CB8AC3E}">
        <p14:creationId xmlns:p14="http://schemas.microsoft.com/office/powerpoint/2010/main" val="15287064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HQL</a:t>
            </a:r>
            <a:r>
              <a:rPr lang="zh-CN" altLang="en-US" dirty="0"/>
              <a:t>自定义函数（</a:t>
            </a:r>
            <a:r>
              <a:rPr lang="en-US" altLang="zh-CN" dirty="0"/>
              <a:t>3</a:t>
            </a:r>
            <a:r>
              <a:rPr lang="zh-CN" altLang="en-US" dirty="0"/>
              <a:t>）－自定义聚合函数</a:t>
            </a:r>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30</a:t>
            </a:fld>
            <a:endParaRPr lang="zh-CN" altLang="en-US" dirty="0"/>
          </a:p>
        </p:txBody>
      </p:sp>
      <p:sp>
        <p:nvSpPr>
          <p:cNvPr id="5" name="Freeform 3"/>
          <p:cNvSpPr/>
          <p:nvPr/>
        </p:nvSpPr>
        <p:spPr>
          <a:xfrm>
            <a:off x="5186287" y="1196045"/>
            <a:ext cx="3812288" cy="4536208"/>
          </a:xfrm>
          <a:custGeom>
            <a:avLst/>
            <a:gdLst>
              <a:gd name="connsiteX0" fmla="*/ 6350 w 3812288"/>
              <a:gd name="connsiteY0" fmla="*/ 6350 h 4536208"/>
              <a:gd name="connsiteX1" fmla="*/ 3805938 w 3812288"/>
              <a:gd name="connsiteY1" fmla="*/ 6350 h 4536208"/>
              <a:gd name="connsiteX2" fmla="*/ 3805938 w 3812288"/>
              <a:gd name="connsiteY2" fmla="*/ 4529858 h 4536208"/>
              <a:gd name="connsiteX3" fmla="*/ 6350 w 3812288"/>
              <a:gd name="connsiteY3" fmla="*/ 4529858 h 4536208"/>
              <a:gd name="connsiteX4" fmla="*/ 6350 w 3812288"/>
              <a:gd name="connsiteY4" fmla="*/ 6350 h 453620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812288" h="4536208">
                <a:moveTo>
                  <a:pt x="6350" y="6350"/>
                </a:moveTo>
                <a:lnTo>
                  <a:pt x="3805938" y="6350"/>
                </a:lnTo>
                <a:lnTo>
                  <a:pt x="3805938" y="4529858"/>
                </a:lnTo>
                <a:lnTo>
                  <a:pt x="6350" y="4529858"/>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TextBox 1"/>
          <p:cNvSpPr txBox="1"/>
          <p:nvPr/>
        </p:nvSpPr>
        <p:spPr>
          <a:xfrm>
            <a:off x="107504" y="1556836"/>
            <a:ext cx="219612" cy="2880276"/>
          </a:xfrm>
          <a:prstGeom prst="rect">
            <a:avLst/>
          </a:prstGeom>
          <a:noFill/>
        </p:spPr>
        <p:txBody>
          <a:bodyPr wrap="none" lIns="0" tIns="0" rIns="0" rtlCol="0">
            <a:spAutoFit/>
          </a:bodyPr>
          <a:lstStyle/>
          <a:p>
            <a:pPr>
              <a:lnSpc>
                <a:spcPts val="1600"/>
              </a:lnSpc>
              <a:tabLst/>
            </a:pPr>
            <a:r>
              <a:rPr lang="en-US" altLang="zh-CN" dirty="0">
                <a:solidFill>
                  <a:srgbClr val="000000"/>
                </a:solidFill>
                <a:latin typeface="Wingdings" pitchFamily="18" charset="0"/>
                <a:cs typeface="Wingdings" pitchFamily="18" charset="0"/>
              </a:rPr>
              <a:t>l</a:t>
            </a:r>
            <a:r>
              <a:rPr lang="en-US" altLang="zh-CN" dirty="0">
                <a:solidFill>
                  <a:srgbClr val="000000"/>
                </a:solidFill>
                <a:latin typeface="Times New Roman" pitchFamily="18" charset="0"/>
                <a:cs typeface="Times New Roman" pitchFamily="18" charset="0"/>
              </a:rPr>
              <a:t> </a:t>
            </a:r>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2500"/>
              </a:lnSpc>
              <a:tabLst/>
            </a:pPr>
            <a:r>
              <a:rPr lang="en-US" altLang="zh-CN" dirty="0">
                <a:solidFill>
                  <a:srgbClr val="000000"/>
                </a:solidFill>
                <a:latin typeface="Wingdings" pitchFamily="18" charset="0"/>
                <a:cs typeface="Wingdings" pitchFamily="18" charset="0"/>
              </a:rPr>
              <a:t>l</a:t>
            </a:r>
            <a:r>
              <a:rPr lang="en-US" altLang="zh-CN" dirty="0">
                <a:solidFill>
                  <a:srgbClr val="000000"/>
                </a:solidFill>
                <a:latin typeface="Times New Roman" pitchFamily="18" charset="0"/>
                <a:cs typeface="Times New Roman" pitchFamily="18" charset="0"/>
              </a:rPr>
              <a:t> </a:t>
            </a:r>
          </a:p>
        </p:txBody>
      </p:sp>
      <p:sp>
        <p:nvSpPr>
          <p:cNvPr id="7" name="TextBox 1"/>
          <p:cNvSpPr txBox="1"/>
          <p:nvPr/>
        </p:nvSpPr>
        <p:spPr>
          <a:xfrm>
            <a:off x="463104" y="1531436"/>
            <a:ext cx="4662623" cy="2880276"/>
          </a:xfrm>
          <a:prstGeom prst="rect">
            <a:avLst/>
          </a:prstGeom>
          <a:noFill/>
        </p:spPr>
        <p:txBody>
          <a:bodyPr wrap="none" lIns="0" tIns="0" rIns="0" rtlCol="0">
            <a:spAutoFit/>
          </a:bodyPr>
          <a:lstStyle/>
          <a:p>
            <a:pPr>
              <a:lnSpc>
                <a:spcPts val="1800"/>
              </a:lnSpc>
              <a:tabLst>
                <a:tab pos="63500" algn="l"/>
              </a:tabLst>
            </a:pPr>
            <a:r>
              <a:rPr lang="en-US" altLang="zh-CN" dirty="0">
                <a:solidFill>
                  <a:srgbClr val="000000"/>
                </a:solidFill>
                <a:latin typeface="微软雅黑" pitchFamily="18" charset="0"/>
                <a:cs typeface="微软雅黑" pitchFamily="18" charset="0"/>
              </a:rPr>
              <a:t>自定义聚合函数（User-Defined</a:t>
            </a:r>
            <a:r>
              <a:rPr lang="en-US" altLang="zh-CN" dirty="0">
                <a:latin typeface="Times New Roman" pitchFamily="18" charset="0"/>
                <a:cs typeface="Times New Roman" pitchFamily="18" charset="0"/>
              </a:rPr>
              <a:t> </a:t>
            </a:r>
            <a:r>
              <a:rPr lang="en-US" altLang="zh-CN" dirty="0">
                <a:solidFill>
                  <a:srgbClr val="000000"/>
                </a:solidFill>
                <a:latin typeface="微软雅黑" pitchFamily="18" charset="0"/>
                <a:cs typeface="微软雅黑" pitchFamily="18" charset="0"/>
              </a:rPr>
              <a:t>Aggregate</a:t>
            </a:r>
          </a:p>
          <a:p>
            <a:pPr>
              <a:lnSpc>
                <a:spcPts val="1900"/>
              </a:lnSpc>
              <a:tabLst>
                <a:tab pos="63500" algn="l"/>
              </a:tabLst>
            </a:pPr>
            <a:r>
              <a:rPr lang="en-US" altLang="zh-CN" sz="2400" dirty="0"/>
              <a:t>	</a:t>
            </a:r>
            <a:r>
              <a:rPr lang="en-US" altLang="zh-CN" dirty="0">
                <a:solidFill>
                  <a:srgbClr val="000000"/>
                </a:solidFill>
                <a:latin typeface="微软雅黑" pitchFamily="18" charset="0"/>
                <a:cs typeface="微软雅黑" pitchFamily="18" charset="0"/>
              </a:rPr>
              <a:t>Function，UDAF）</a:t>
            </a:r>
          </a:p>
          <a:p>
            <a:pPr>
              <a:lnSpc>
                <a:spcPts val="2500"/>
              </a:lnSpc>
              <a:tabLst>
                <a:tab pos="63500" algn="l"/>
              </a:tabLst>
            </a:pPr>
            <a:r>
              <a:rPr lang="en-US" altLang="zh-CN" sz="1600" dirty="0">
                <a:solidFill>
                  <a:srgbClr val="000000"/>
                </a:solidFill>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输入多行数据，处理后输出一行数据</a:t>
            </a:r>
          </a:p>
          <a:p>
            <a:pPr>
              <a:lnSpc>
                <a:spcPts val="2600"/>
              </a:lnSpc>
              <a:tabLst>
                <a:tab pos="63500" algn="l"/>
              </a:tabLst>
            </a:pPr>
            <a:r>
              <a:rPr lang="en-US" altLang="zh-CN" sz="1600" dirty="0">
                <a:solidFill>
                  <a:srgbClr val="000000"/>
                </a:solidFill>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编写UDF函数的两个条件：</a:t>
            </a:r>
          </a:p>
          <a:p>
            <a:pPr>
              <a:lnSpc>
                <a:spcPts val="1000"/>
              </a:lnSpc>
            </a:pPr>
            <a:endParaRPr lang="en-US" altLang="zh-CN" sz="2400" dirty="0"/>
          </a:p>
          <a:p>
            <a:pPr>
              <a:lnSpc>
                <a:spcPts val="1900"/>
              </a:lnSpc>
              <a:tabLst>
                <a:tab pos="63500" algn="l"/>
              </a:tabLst>
            </a:pPr>
            <a:r>
              <a:rPr lang="en-US" altLang="zh-CN" sz="2400" dirty="0"/>
              <a:t>	</a:t>
            </a:r>
            <a:r>
              <a:rPr lang="en-US" altLang="zh-CN" dirty="0">
                <a:solidFill>
                  <a:srgbClr val="000000"/>
                </a:solidFill>
                <a:latin typeface="Times New Roman" pitchFamily="18" charset="0"/>
                <a:cs typeface="Times New Roman" pitchFamily="18" charset="0"/>
              </a:rPr>
              <a:t>• </a:t>
            </a:r>
            <a:r>
              <a:rPr lang="en-US" altLang="zh-CN" dirty="0">
                <a:latin typeface="Times New Roman" pitchFamily="18" charset="0"/>
                <a:cs typeface="Times New Roman" pitchFamily="18" charset="0"/>
              </a:rPr>
              <a:t> </a:t>
            </a:r>
            <a:r>
              <a:rPr lang="en-US" altLang="zh-CN" dirty="0">
                <a:solidFill>
                  <a:srgbClr val="000000"/>
                </a:solidFill>
                <a:latin typeface="微软雅黑" pitchFamily="18" charset="0"/>
                <a:cs typeface="微软雅黑" pitchFamily="18" charset="0"/>
              </a:rPr>
              <a:t>继承</a:t>
            </a:r>
          </a:p>
          <a:p>
            <a:pPr>
              <a:lnSpc>
                <a:spcPts val="2500"/>
              </a:lnSpc>
              <a:tabLst>
                <a:tab pos="63500" algn="l"/>
              </a:tabLst>
            </a:pPr>
            <a:r>
              <a:rPr lang="en-US" altLang="zh-CN" sz="2400" dirty="0"/>
              <a:t>	</a:t>
            </a:r>
            <a:r>
              <a:rPr lang="en-US" altLang="zh-CN" sz="1600" dirty="0">
                <a:solidFill>
                  <a:srgbClr val="000000"/>
                </a:solidFill>
                <a:latin typeface="微软雅黑" pitchFamily="18" charset="0"/>
                <a:cs typeface="微软雅黑" pitchFamily="18" charset="0"/>
              </a:rPr>
              <a:t>org.apache.hadoop.hive.ql.exec.UDAF类</a:t>
            </a:r>
          </a:p>
          <a:p>
            <a:pPr>
              <a:lnSpc>
                <a:spcPts val="1000"/>
              </a:lnSpc>
            </a:pPr>
            <a:endParaRPr lang="en-US" altLang="zh-CN" sz="2400" dirty="0"/>
          </a:p>
          <a:p>
            <a:pPr>
              <a:lnSpc>
                <a:spcPts val="1900"/>
              </a:lnSpc>
              <a:tabLst>
                <a:tab pos="63500" algn="l"/>
              </a:tabLst>
            </a:pPr>
            <a:r>
              <a:rPr lang="en-US" altLang="zh-CN" sz="2400" dirty="0"/>
              <a:t>	</a:t>
            </a:r>
            <a:r>
              <a:rPr lang="en-US" altLang="zh-CN" dirty="0">
                <a:solidFill>
                  <a:srgbClr val="000000"/>
                </a:solidFill>
                <a:latin typeface="Times New Roman" pitchFamily="18" charset="0"/>
                <a:cs typeface="Times New Roman" pitchFamily="18" charset="0"/>
              </a:rPr>
              <a:t>• </a:t>
            </a:r>
            <a:r>
              <a:rPr lang="en-US" altLang="zh-CN" dirty="0">
                <a:latin typeface="Times New Roman" pitchFamily="18" charset="0"/>
                <a:cs typeface="Times New Roman" pitchFamily="18" charset="0"/>
              </a:rPr>
              <a:t> </a:t>
            </a:r>
            <a:r>
              <a:rPr lang="en-US" altLang="zh-CN" dirty="0">
                <a:solidFill>
                  <a:srgbClr val="000000"/>
                </a:solidFill>
                <a:latin typeface="微软雅黑" pitchFamily="18" charset="0"/>
                <a:cs typeface="微软雅黑" pitchFamily="18" charset="0"/>
              </a:rPr>
              <a:t>实现接口类及其5个方法</a:t>
            </a:r>
          </a:p>
          <a:p>
            <a:pPr>
              <a:lnSpc>
                <a:spcPts val="2600"/>
              </a:lnSpc>
              <a:tabLst>
                <a:tab pos="63500" algn="l"/>
              </a:tabLst>
            </a:pPr>
            <a:r>
              <a:rPr lang="en-US" altLang="zh-CN" sz="2400" dirty="0"/>
              <a:t>	</a:t>
            </a:r>
            <a:r>
              <a:rPr lang="en-US" altLang="zh-CN" sz="1600" dirty="0">
                <a:solidFill>
                  <a:srgbClr val="000000"/>
                </a:solidFill>
                <a:latin typeface="微软雅黑" pitchFamily="18" charset="0"/>
                <a:cs typeface="微软雅黑" pitchFamily="18" charset="0"/>
              </a:rPr>
              <a:t>org.apache.hadoop.hive.ql.exec.UDAFEvaluator</a:t>
            </a:r>
          </a:p>
          <a:p>
            <a:pPr>
              <a:lnSpc>
                <a:spcPts val="2400"/>
              </a:lnSpc>
              <a:tabLst>
                <a:tab pos="63500" algn="l"/>
              </a:tabLst>
            </a:pPr>
            <a:r>
              <a:rPr lang="en-US" altLang="zh-CN" dirty="0">
                <a:solidFill>
                  <a:srgbClr val="000000"/>
                </a:solidFill>
                <a:latin typeface="微软雅黑" pitchFamily="18" charset="0"/>
                <a:cs typeface="微软雅黑" pitchFamily="18" charset="0"/>
              </a:rPr>
              <a:t>例：查询user表中age列的最大值</a:t>
            </a:r>
          </a:p>
        </p:txBody>
      </p:sp>
      <p:sp>
        <p:nvSpPr>
          <p:cNvPr id="8" name="TextBox 1"/>
          <p:cNvSpPr txBox="1"/>
          <p:nvPr/>
        </p:nvSpPr>
        <p:spPr>
          <a:xfrm>
            <a:off x="5255692" y="1394933"/>
            <a:ext cx="3841244" cy="4335418"/>
          </a:xfrm>
          <a:prstGeom prst="rect">
            <a:avLst/>
          </a:prstGeom>
          <a:noFill/>
        </p:spPr>
        <p:txBody>
          <a:bodyPr wrap="none" lIns="0" tIns="0" rIns="0" rtlCol="0">
            <a:spAutoFit/>
          </a:bodyPr>
          <a:lstStyle/>
          <a:p>
            <a:pPr>
              <a:lnSpc>
                <a:spcPts val="1500"/>
              </a:lnSpc>
              <a:tabLst/>
            </a:pPr>
            <a:r>
              <a:rPr lang="en-US" altLang="zh-CN" sz="1600" dirty="0">
                <a:solidFill>
                  <a:srgbClr val="000000"/>
                </a:solidFill>
                <a:latin typeface="Calibri" pitchFamily="18" charset="0"/>
                <a:cs typeface="Calibri" pitchFamily="18" charset="0"/>
              </a:rPr>
              <a:t>1:    public class Maximum extends </a:t>
            </a:r>
            <a:r>
              <a:rPr lang="en-US" altLang="zh-CN" sz="1600" b="1" dirty="0">
                <a:solidFill>
                  <a:srgbClr val="C00000"/>
                </a:solidFill>
                <a:latin typeface="Calibri" pitchFamily="18" charset="0"/>
                <a:cs typeface="Calibri" pitchFamily="18" charset="0"/>
              </a:rPr>
              <a:t>UDAF</a:t>
            </a:r>
            <a:r>
              <a:rPr lang="en-US" altLang="zh-CN" sz="1600" dirty="0">
                <a:solidFill>
                  <a:srgbClr val="000000"/>
                </a:solidFill>
                <a:latin typeface="Calibri" pitchFamily="18" charset="0"/>
                <a:cs typeface="Calibri" pitchFamily="18" charset="0"/>
              </a:rPr>
              <a:t>{</a:t>
            </a:r>
          </a:p>
          <a:p>
            <a:pPr>
              <a:lnSpc>
                <a:spcPts val="1500"/>
              </a:lnSpc>
              <a:tabLst/>
            </a:pPr>
            <a:r>
              <a:rPr lang="en-US" altLang="zh-CN" sz="1600" dirty="0">
                <a:solidFill>
                  <a:srgbClr val="000000"/>
                </a:solidFill>
                <a:latin typeface="Calibri" pitchFamily="18" charset="0"/>
                <a:cs typeface="Calibri" pitchFamily="18" charset="0"/>
              </a:rPr>
              <a:t>2:      public static class MaximumIntEvaluator  </a:t>
            </a:r>
          </a:p>
          <a:p>
            <a:pPr>
              <a:lnSpc>
                <a:spcPts val="1500"/>
              </a:lnSpc>
              <a:tabLst/>
            </a:pPr>
            <a:r>
              <a:rPr lang="en-US" altLang="zh-CN" sz="1600" dirty="0">
                <a:solidFill>
                  <a:srgbClr val="000000"/>
                </a:solidFill>
                <a:latin typeface="Calibri" pitchFamily="18" charset="0"/>
                <a:cs typeface="Calibri" pitchFamily="18" charset="0"/>
              </a:rPr>
              <a:t>3:        implements </a:t>
            </a:r>
            <a:r>
              <a:rPr lang="en-US" altLang="zh-CN" sz="1600" b="1" dirty="0">
                <a:solidFill>
                  <a:srgbClr val="C00000"/>
                </a:solidFill>
                <a:latin typeface="Calibri" pitchFamily="18" charset="0"/>
                <a:cs typeface="Calibri" pitchFamily="18" charset="0"/>
              </a:rPr>
              <a:t>UDAFEvaluator</a:t>
            </a:r>
            <a:r>
              <a:rPr lang="en-US" altLang="zh-CN" sz="1600" dirty="0">
                <a:solidFill>
                  <a:srgbClr val="000000"/>
                </a:solidFill>
                <a:latin typeface="Calibri" pitchFamily="18" charset="0"/>
                <a:cs typeface="Calibri" pitchFamily="18" charset="0"/>
              </a:rPr>
              <a:t>{</a:t>
            </a:r>
          </a:p>
          <a:p>
            <a:pPr>
              <a:lnSpc>
                <a:spcPts val="1500"/>
              </a:lnSpc>
              <a:tabLst/>
            </a:pPr>
            <a:r>
              <a:rPr lang="en-US" altLang="zh-CN" sz="1600" dirty="0">
                <a:solidFill>
                  <a:srgbClr val="000000"/>
                </a:solidFill>
                <a:latin typeface="Calibri" pitchFamily="18" charset="0"/>
                <a:cs typeface="Calibri" pitchFamily="18" charset="0"/>
              </a:rPr>
              <a:t>4:        private int result;</a:t>
            </a:r>
          </a:p>
          <a:p>
            <a:pPr>
              <a:lnSpc>
                <a:spcPts val="1500"/>
              </a:lnSpc>
              <a:tabLst/>
            </a:pPr>
            <a:r>
              <a:rPr lang="en-US" altLang="zh-CN" sz="1600" dirty="0">
                <a:solidFill>
                  <a:srgbClr val="000000"/>
                </a:solidFill>
                <a:latin typeface="Calibri" pitchFamily="18" charset="0"/>
                <a:cs typeface="Calibri" pitchFamily="18" charset="0"/>
              </a:rPr>
              <a:t>5:        public void </a:t>
            </a:r>
            <a:r>
              <a:rPr lang="en-US" altLang="zh-CN" sz="1600" b="1" dirty="0">
                <a:solidFill>
                  <a:srgbClr val="000000"/>
                </a:solidFill>
                <a:latin typeface="Calibri" pitchFamily="18" charset="0"/>
                <a:cs typeface="Calibri" pitchFamily="18" charset="0"/>
              </a:rPr>
              <a:t>init</a:t>
            </a:r>
            <a:r>
              <a:rPr lang="en-US" altLang="zh-CN" sz="1600" dirty="0">
                <a:solidFill>
                  <a:srgbClr val="000000"/>
                </a:solidFill>
                <a:latin typeface="Calibri" pitchFamily="18" charset="0"/>
                <a:cs typeface="Calibri" pitchFamily="18" charset="0"/>
              </a:rPr>
              <a:t>() {</a:t>
            </a:r>
          </a:p>
          <a:p>
            <a:pPr>
              <a:lnSpc>
                <a:spcPts val="1600"/>
              </a:lnSpc>
              <a:tabLst/>
            </a:pPr>
            <a:r>
              <a:rPr lang="en-US" altLang="zh-CN" sz="1600" dirty="0">
                <a:solidFill>
                  <a:srgbClr val="000000"/>
                </a:solidFill>
                <a:latin typeface="Calibri" pitchFamily="18" charset="0"/>
                <a:cs typeface="Calibri" pitchFamily="18" charset="0"/>
              </a:rPr>
              <a:t>6:          result = 0;</a:t>
            </a:r>
          </a:p>
          <a:p>
            <a:pPr>
              <a:lnSpc>
                <a:spcPts val="1500"/>
              </a:lnSpc>
              <a:tabLst/>
            </a:pPr>
            <a:r>
              <a:rPr lang="en-US" altLang="zh-CN" sz="1600" dirty="0">
                <a:solidFill>
                  <a:srgbClr val="000000"/>
                </a:solidFill>
                <a:latin typeface="Calibri" pitchFamily="18" charset="0"/>
                <a:cs typeface="Calibri" pitchFamily="18" charset="0"/>
              </a:rPr>
              <a:t>7:        }</a:t>
            </a:r>
          </a:p>
          <a:p>
            <a:pPr>
              <a:lnSpc>
                <a:spcPts val="1500"/>
              </a:lnSpc>
              <a:tabLst/>
            </a:pPr>
            <a:r>
              <a:rPr lang="en-US" altLang="zh-CN" sz="1600" dirty="0">
                <a:solidFill>
                  <a:srgbClr val="000000"/>
                </a:solidFill>
                <a:latin typeface="Calibri" pitchFamily="18" charset="0"/>
                <a:cs typeface="Calibri" pitchFamily="18" charset="0"/>
              </a:rPr>
              <a:t>8:        public boolean </a:t>
            </a:r>
            <a:r>
              <a:rPr lang="en-US" altLang="zh-CN" sz="1600" b="1" dirty="0">
                <a:solidFill>
                  <a:srgbClr val="000000"/>
                </a:solidFill>
                <a:latin typeface="Calibri" pitchFamily="18" charset="0"/>
                <a:cs typeface="Calibri" pitchFamily="18" charset="0"/>
              </a:rPr>
              <a:t>iterate</a:t>
            </a:r>
            <a:r>
              <a:rPr lang="en-US" altLang="zh-CN" sz="1600" dirty="0">
                <a:solidFill>
                  <a:srgbClr val="000000"/>
                </a:solidFill>
                <a:latin typeface="Calibri" pitchFamily="18" charset="0"/>
                <a:cs typeface="Calibri" pitchFamily="18" charset="0"/>
              </a:rPr>
              <a:t>(int value) {</a:t>
            </a:r>
          </a:p>
          <a:p>
            <a:pPr>
              <a:lnSpc>
                <a:spcPts val="1500"/>
              </a:lnSpc>
              <a:tabLst/>
            </a:pPr>
            <a:r>
              <a:rPr lang="en-US" altLang="zh-CN" sz="1600" dirty="0">
                <a:solidFill>
                  <a:srgbClr val="000000"/>
                </a:solidFill>
                <a:latin typeface="Calibri" pitchFamily="18" charset="0"/>
                <a:cs typeface="Calibri" pitchFamily="18" charset="0"/>
              </a:rPr>
              <a:t>9:          result = Math.max(result, value);</a:t>
            </a:r>
          </a:p>
          <a:p>
            <a:pPr>
              <a:lnSpc>
                <a:spcPts val="1500"/>
              </a:lnSpc>
              <a:tabLst/>
            </a:pPr>
            <a:r>
              <a:rPr lang="en-US" altLang="zh-CN" sz="1600" dirty="0">
                <a:solidFill>
                  <a:srgbClr val="000000"/>
                </a:solidFill>
                <a:latin typeface="Calibri" pitchFamily="18" charset="0"/>
                <a:cs typeface="Calibri" pitchFamily="18" charset="0"/>
              </a:rPr>
              <a:t>10:        return true;</a:t>
            </a:r>
          </a:p>
          <a:p>
            <a:pPr>
              <a:lnSpc>
                <a:spcPts val="1500"/>
              </a:lnSpc>
              <a:tabLst/>
            </a:pPr>
            <a:r>
              <a:rPr lang="en-US" altLang="zh-CN" sz="1600" dirty="0">
                <a:solidFill>
                  <a:srgbClr val="000000"/>
                </a:solidFill>
                <a:latin typeface="Calibri" pitchFamily="18" charset="0"/>
                <a:cs typeface="Calibri" pitchFamily="18" charset="0"/>
              </a:rPr>
              <a:t>11:      }</a:t>
            </a:r>
          </a:p>
          <a:p>
            <a:pPr>
              <a:lnSpc>
                <a:spcPts val="1600"/>
              </a:lnSpc>
              <a:tabLst/>
            </a:pPr>
            <a:r>
              <a:rPr lang="en-US" altLang="zh-CN" sz="1600" dirty="0">
                <a:solidFill>
                  <a:srgbClr val="000000"/>
                </a:solidFill>
                <a:latin typeface="Calibri" pitchFamily="18" charset="0"/>
                <a:cs typeface="Calibri" pitchFamily="18" charset="0"/>
              </a:rPr>
              <a:t>12:      public </a:t>
            </a:r>
            <a:r>
              <a:rPr lang="en-US" altLang="zh-CN" sz="1600" dirty="0" err="1">
                <a:solidFill>
                  <a:srgbClr val="000000"/>
                </a:solidFill>
                <a:latin typeface="Calibri" pitchFamily="18" charset="0"/>
                <a:cs typeface="Calibri" pitchFamily="18" charset="0"/>
              </a:rPr>
              <a:t>int</a:t>
            </a:r>
            <a:r>
              <a:rPr lang="en-US" altLang="zh-CN" sz="1600" dirty="0">
                <a:solidFill>
                  <a:srgbClr val="000000"/>
                </a:solidFill>
                <a:latin typeface="Calibri" pitchFamily="18" charset="0"/>
                <a:cs typeface="Calibri" pitchFamily="18" charset="0"/>
              </a:rPr>
              <a:t> </a:t>
            </a:r>
            <a:r>
              <a:rPr lang="en-US" altLang="zh-CN" sz="1600" b="1" dirty="0" err="1">
                <a:solidFill>
                  <a:srgbClr val="000000"/>
                </a:solidFill>
                <a:latin typeface="Calibri" pitchFamily="18" charset="0"/>
                <a:cs typeface="Calibri" pitchFamily="18" charset="0"/>
              </a:rPr>
              <a:t>terminatePartial</a:t>
            </a:r>
            <a:r>
              <a:rPr lang="en-US" altLang="zh-CN" sz="1600" dirty="0">
                <a:solidFill>
                  <a:srgbClr val="000000"/>
                </a:solidFill>
                <a:latin typeface="Calibri" pitchFamily="18" charset="0"/>
                <a:cs typeface="Calibri" pitchFamily="18" charset="0"/>
              </a:rPr>
              <a:t>() {</a:t>
            </a:r>
          </a:p>
          <a:p>
            <a:pPr>
              <a:lnSpc>
                <a:spcPts val="1500"/>
              </a:lnSpc>
              <a:tabLst/>
            </a:pPr>
            <a:r>
              <a:rPr lang="en-US" altLang="zh-CN" sz="1600" dirty="0">
                <a:solidFill>
                  <a:srgbClr val="000000"/>
                </a:solidFill>
                <a:latin typeface="Calibri" pitchFamily="18" charset="0"/>
                <a:cs typeface="Calibri" pitchFamily="18" charset="0"/>
              </a:rPr>
              <a:t>13:        return result;</a:t>
            </a:r>
          </a:p>
          <a:p>
            <a:pPr>
              <a:lnSpc>
                <a:spcPts val="1500"/>
              </a:lnSpc>
              <a:tabLst/>
            </a:pPr>
            <a:r>
              <a:rPr lang="en-US" altLang="zh-CN" sz="1600" dirty="0">
                <a:solidFill>
                  <a:srgbClr val="000000"/>
                </a:solidFill>
                <a:latin typeface="Calibri" pitchFamily="18" charset="0"/>
                <a:cs typeface="Calibri" pitchFamily="18" charset="0"/>
              </a:rPr>
              <a:t>14:      }</a:t>
            </a:r>
          </a:p>
          <a:p>
            <a:pPr>
              <a:lnSpc>
                <a:spcPts val="1500"/>
              </a:lnSpc>
              <a:tabLst/>
            </a:pPr>
            <a:r>
              <a:rPr lang="en-US" altLang="zh-CN" sz="1600" dirty="0">
                <a:solidFill>
                  <a:srgbClr val="000000"/>
                </a:solidFill>
                <a:latin typeface="Calibri" pitchFamily="18" charset="0"/>
                <a:cs typeface="Calibri" pitchFamily="18" charset="0"/>
              </a:rPr>
              <a:t>15:      public Boolean </a:t>
            </a:r>
            <a:r>
              <a:rPr lang="en-US" altLang="zh-CN" sz="1600" b="1" dirty="0">
                <a:solidFill>
                  <a:srgbClr val="000000"/>
                </a:solidFill>
                <a:latin typeface="Calibri" pitchFamily="18" charset="0"/>
                <a:cs typeface="Calibri" pitchFamily="18" charset="0"/>
              </a:rPr>
              <a:t>merge</a:t>
            </a:r>
            <a:r>
              <a:rPr lang="en-US" altLang="zh-CN" sz="1600" dirty="0">
                <a:solidFill>
                  <a:srgbClr val="000000"/>
                </a:solidFill>
                <a:latin typeface="Calibri" pitchFamily="18" charset="0"/>
                <a:cs typeface="Calibri" pitchFamily="18" charset="0"/>
              </a:rPr>
              <a:t>() {</a:t>
            </a:r>
          </a:p>
          <a:p>
            <a:pPr>
              <a:lnSpc>
                <a:spcPts val="1600"/>
              </a:lnSpc>
              <a:tabLst/>
            </a:pPr>
            <a:r>
              <a:rPr lang="en-US" altLang="zh-CN" sz="1600" dirty="0">
                <a:solidFill>
                  <a:srgbClr val="000000"/>
                </a:solidFill>
                <a:latin typeface="Calibri" pitchFamily="18" charset="0"/>
                <a:cs typeface="Calibri" pitchFamily="18" charset="0"/>
              </a:rPr>
              <a:t>16:        return true;</a:t>
            </a:r>
          </a:p>
          <a:p>
            <a:pPr>
              <a:lnSpc>
                <a:spcPts val="1500"/>
              </a:lnSpc>
              <a:tabLst/>
            </a:pPr>
            <a:r>
              <a:rPr lang="en-US" altLang="zh-CN" sz="1600" dirty="0">
                <a:solidFill>
                  <a:srgbClr val="000000"/>
                </a:solidFill>
                <a:latin typeface="Calibri" pitchFamily="18" charset="0"/>
                <a:cs typeface="Calibri" pitchFamily="18" charset="0"/>
              </a:rPr>
              <a:t>17:      }</a:t>
            </a:r>
          </a:p>
          <a:p>
            <a:pPr>
              <a:lnSpc>
                <a:spcPts val="1500"/>
              </a:lnSpc>
              <a:tabLst/>
            </a:pPr>
            <a:r>
              <a:rPr lang="en-US" altLang="zh-CN" sz="1600" dirty="0">
                <a:solidFill>
                  <a:srgbClr val="000000"/>
                </a:solidFill>
                <a:latin typeface="Calibri" pitchFamily="18" charset="0"/>
                <a:cs typeface="Calibri" pitchFamily="18" charset="0"/>
              </a:rPr>
              <a:t>18:      public int </a:t>
            </a:r>
            <a:r>
              <a:rPr lang="en-US" altLang="zh-CN" sz="1600" b="1" dirty="0">
                <a:solidFill>
                  <a:srgbClr val="000000"/>
                </a:solidFill>
                <a:latin typeface="Calibri" pitchFamily="18" charset="0"/>
                <a:cs typeface="Calibri" pitchFamily="18" charset="0"/>
              </a:rPr>
              <a:t>terminate</a:t>
            </a:r>
            <a:r>
              <a:rPr lang="en-US" altLang="zh-CN" sz="1600" dirty="0">
                <a:solidFill>
                  <a:srgbClr val="000000"/>
                </a:solidFill>
                <a:latin typeface="Calibri" pitchFamily="18" charset="0"/>
                <a:cs typeface="Calibri" pitchFamily="18" charset="0"/>
              </a:rPr>
              <a:t>{</a:t>
            </a:r>
          </a:p>
          <a:p>
            <a:pPr>
              <a:lnSpc>
                <a:spcPts val="1500"/>
              </a:lnSpc>
              <a:tabLst/>
            </a:pPr>
            <a:r>
              <a:rPr lang="en-US" altLang="zh-CN" sz="1600" dirty="0">
                <a:solidFill>
                  <a:srgbClr val="000000"/>
                </a:solidFill>
                <a:latin typeface="Calibri" pitchFamily="18" charset="0"/>
                <a:cs typeface="Calibri" pitchFamily="18" charset="0"/>
              </a:rPr>
              <a:t>19:        return result;</a:t>
            </a:r>
          </a:p>
          <a:p>
            <a:pPr>
              <a:lnSpc>
                <a:spcPts val="1500"/>
              </a:lnSpc>
              <a:tabLst/>
            </a:pPr>
            <a:r>
              <a:rPr lang="en-US" altLang="zh-CN" sz="1600" dirty="0">
                <a:solidFill>
                  <a:srgbClr val="000000"/>
                </a:solidFill>
                <a:latin typeface="Calibri" pitchFamily="18" charset="0"/>
                <a:cs typeface="Calibri" pitchFamily="18" charset="0"/>
              </a:rPr>
              <a:t>20:      }</a:t>
            </a:r>
          </a:p>
          <a:p>
            <a:pPr>
              <a:lnSpc>
                <a:spcPts val="1600"/>
              </a:lnSpc>
              <a:tabLst/>
            </a:pPr>
            <a:r>
              <a:rPr lang="en-US" altLang="zh-CN" sz="1600" dirty="0">
                <a:solidFill>
                  <a:srgbClr val="000000"/>
                </a:solidFill>
                <a:latin typeface="Calibri" pitchFamily="18" charset="0"/>
                <a:cs typeface="Calibri" pitchFamily="18" charset="0"/>
              </a:rPr>
              <a:t>21:    }</a:t>
            </a:r>
          </a:p>
          <a:p>
            <a:pPr>
              <a:lnSpc>
                <a:spcPts val="1500"/>
              </a:lnSpc>
              <a:tabLst/>
            </a:pPr>
            <a:r>
              <a:rPr lang="en-US" altLang="zh-CN" sz="1600" dirty="0">
                <a:solidFill>
                  <a:srgbClr val="000000"/>
                </a:solidFill>
                <a:latin typeface="Calibri" pitchFamily="18" charset="0"/>
                <a:cs typeface="Calibri" pitchFamily="18" charset="0"/>
              </a:rPr>
              <a:t>22:  }</a:t>
            </a:r>
          </a:p>
        </p:txBody>
      </p:sp>
    </p:spTree>
    <p:extLst>
      <p:ext uri="{BB962C8B-B14F-4D97-AF65-F5344CB8AC3E}">
        <p14:creationId xmlns:p14="http://schemas.microsoft.com/office/powerpoint/2010/main" val="13328370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txBox="1"/>
          <p:nvPr/>
        </p:nvSpPr>
        <p:spPr>
          <a:xfrm>
            <a:off x="4294560" y="1298352"/>
            <a:ext cx="4143507" cy="3969933"/>
          </a:xfrm>
          <a:prstGeom prst="rect">
            <a:avLst/>
          </a:prstGeom>
          <a:noFill/>
        </p:spPr>
        <p:txBody>
          <a:bodyPr wrap="none" lIns="0" tIns="0" rIns="0" rtlCol="0">
            <a:spAutoFit/>
          </a:bodyPr>
          <a:lstStyle/>
          <a:p>
            <a:pPr>
              <a:lnSpc>
                <a:spcPts val="1500"/>
              </a:lnSpc>
              <a:tabLst/>
            </a:pPr>
            <a:r>
              <a:rPr lang="en-US" altLang="zh-CN" sz="1600" dirty="0">
                <a:solidFill>
                  <a:srgbClr val="000000"/>
                </a:solidFill>
                <a:latin typeface="Calibri" pitchFamily="18" charset="0"/>
                <a:cs typeface="Calibri" pitchFamily="18" charset="0"/>
              </a:rPr>
              <a:t>1:   public class StringUDTF extends </a:t>
            </a:r>
            <a:r>
              <a:rPr lang="en-US" altLang="zh-CN" sz="1600" b="1" dirty="0">
                <a:solidFill>
                  <a:srgbClr val="C00000"/>
                </a:solidFill>
                <a:latin typeface="Calibri" pitchFamily="18" charset="0"/>
                <a:cs typeface="Calibri" pitchFamily="18" charset="0"/>
              </a:rPr>
              <a:t>GenericUDTF</a:t>
            </a:r>
            <a:r>
              <a:rPr lang="en-US" altLang="zh-CN" sz="1600" dirty="0">
                <a:solidFill>
                  <a:srgbClr val="000000"/>
                </a:solidFill>
                <a:latin typeface="Calibri" pitchFamily="18" charset="0"/>
                <a:cs typeface="Calibri" pitchFamily="18" charset="0"/>
              </a:rPr>
              <a:t>{</a:t>
            </a:r>
          </a:p>
          <a:p>
            <a:pPr>
              <a:lnSpc>
                <a:spcPts val="2100"/>
              </a:lnSpc>
              <a:tabLst/>
            </a:pPr>
            <a:r>
              <a:rPr lang="en-US" altLang="zh-CN" sz="1600" dirty="0">
                <a:solidFill>
                  <a:srgbClr val="000000"/>
                </a:solidFill>
                <a:latin typeface="Calibri" pitchFamily="18" charset="0"/>
                <a:cs typeface="Calibri" pitchFamily="18" charset="0"/>
              </a:rPr>
              <a:t>2:     public void </a:t>
            </a:r>
            <a:r>
              <a:rPr lang="en-US" altLang="zh-CN" sz="1600" b="1" dirty="0">
                <a:solidFill>
                  <a:srgbClr val="000000"/>
                </a:solidFill>
                <a:latin typeface="Calibri" pitchFamily="18" charset="0"/>
                <a:cs typeface="Calibri" pitchFamily="18" charset="0"/>
              </a:rPr>
              <a:t>close</a:t>
            </a:r>
            <a:r>
              <a:rPr lang="en-US" altLang="zh-CN" sz="1600" dirty="0">
                <a:solidFill>
                  <a:srgbClr val="000000"/>
                </a:solidFill>
                <a:latin typeface="Calibri" pitchFamily="18" charset="0"/>
                <a:cs typeface="Calibri" pitchFamily="18" charset="0"/>
              </a:rPr>
              <a:t>() throws HiveExcep&gt;on {</a:t>
            </a:r>
          </a:p>
          <a:p>
            <a:pPr>
              <a:lnSpc>
                <a:spcPts val="2000"/>
              </a:lnSpc>
              <a:tabLst/>
            </a:pPr>
            <a:r>
              <a:rPr lang="en-US" altLang="zh-CN" sz="1600" dirty="0">
                <a:solidFill>
                  <a:srgbClr val="000000"/>
                </a:solidFill>
                <a:latin typeface="Calibri" pitchFamily="18" charset="0"/>
                <a:cs typeface="Calibri" pitchFamily="18" charset="0"/>
              </a:rPr>
              <a:t>3:     }</a:t>
            </a:r>
          </a:p>
          <a:p>
            <a:pPr>
              <a:lnSpc>
                <a:spcPts val="2100"/>
              </a:lnSpc>
              <a:tabLst/>
            </a:pPr>
            <a:r>
              <a:rPr lang="en-US" altLang="zh-CN" sz="1600" dirty="0">
                <a:solidFill>
                  <a:srgbClr val="000000"/>
                </a:solidFill>
                <a:latin typeface="Calibri" pitchFamily="18" charset="0"/>
                <a:cs typeface="Calibri" pitchFamily="18" charset="0"/>
              </a:rPr>
              <a:t>4:     public StructObjectInspector  </a:t>
            </a:r>
          </a:p>
          <a:p>
            <a:pPr>
              <a:lnSpc>
                <a:spcPts val="2100"/>
              </a:lnSpc>
              <a:tabLst/>
            </a:pPr>
            <a:r>
              <a:rPr lang="en-US" altLang="zh-CN" sz="1600" dirty="0">
                <a:solidFill>
                  <a:srgbClr val="000000"/>
                </a:solidFill>
                <a:latin typeface="Calibri" pitchFamily="18" charset="0"/>
                <a:cs typeface="Calibri" pitchFamily="18" charset="0"/>
              </a:rPr>
              <a:t>5:       </a:t>
            </a:r>
            <a:r>
              <a:rPr lang="en-US" altLang="zh-CN" sz="1600" b="1" dirty="0">
                <a:solidFill>
                  <a:srgbClr val="000000"/>
                </a:solidFill>
                <a:latin typeface="Calibri" pitchFamily="18" charset="0"/>
                <a:cs typeface="Calibri" pitchFamily="18" charset="0"/>
              </a:rPr>
              <a:t>ini&gt;alize</a:t>
            </a:r>
            <a:r>
              <a:rPr lang="en-US" altLang="zh-CN" sz="1600" dirty="0">
                <a:solidFill>
                  <a:srgbClr val="000000"/>
                </a:solidFill>
                <a:latin typeface="Calibri" pitchFamily="18" charset="0"/>
                <a:cs typeface="Calibri" pitchFamily="18" charset="0"/>
              </a:rPr>
              <a:t>(ObjectInspector[] args) {</a:t>
            </a:r>
          </a:p>
          <a:p>
            <a:pPr>
              <a:lnSpc>
                <a:spcPts val="2100"/>
              </a:lnSpc>
              <a:tabLst/>
            </a:pPr>
            <a:r>
              <a:rPr lang="en-US" altLang="zh-CN" sz="1600" dirty="0">
                <a:solidFill>
                  <a:srgbClr val="000000"/>
                </a:solidFill>
                <a:latin typeface="Calibri" pitchFamily="18" charset="0"/>
                <a:cs typeface="Calibri" pitchFamily="18" charset="0"/>
              </a:rPr>
              <a:t>6:     }</a:t>
            </a:r>
          </a:p>
          <a:p>
            <a:pPr>
              <a:lnSpc>
                <a:spcPts val="2100"/>
              </a:lnSpc>
              <a:tabLst/>
            </a:pPr>
            <a:r>
              <a:rPr lang="en-US" altLang="zh-CN" sz="1600" dirty="0">
                <a:solidFill>
                  <a:srgbClr val="000000"/>
                </a:solidFill>
                <a:latin typeface="Calibri" pitchFamily="18" charset="0"/>
                <a:cs typeface="Calibri" pitchFamily="18" charset="0"/>
              </a:rPr>
              <a:t>7:     public void </a:t>
            </a:r>
            <a:r>
              <a:rPr lang="en-US" altLang="zh-CN" sz="1600" b="1" dirty="0">
                <a:solidFill>
                  <a:srgbClr val="000000"/>
                </a:solidFill>
                <a:latin typeface="Calibri" pitchFamily="18" charset="0"/>
                <a:cs typeface="Calibri" pitchFamily="18" charset="0"/>
              </a:rPr>
              <a:t>process</a:t>
            </a:r>
            <a:r>
              <a:rPr lang="en-US" altLang="zh-CN" sz="1600" dirty="0">
                <a:solidFill>
                  <a:srgbClr val="000000"/>
                </a:solidFill>
                <a:latin typeface="Calibri" pitchFamily="18" charset="0"/>
                <a:cs typeface="Calibri" pitchFamily="18" charset="0"/>
              </a:rPr>
              <a:t>(Object[] args) {</a:t>
            </a:r>
          </a:p>
          <a:p>
            <a:pPr>
              <a:lnSpc>
                <a:spcPts val="2100"/>
              </a:lnSpc>
              <a:tabLst/>
            </a:pPr>
            <a:r>
              <a:rPr lang="en-US" altLang="zh-CN" sz="1600" dirty="0">
                <a:solidFill>
                  <a:srgbClr val="000000"/>
                </a:solidFill>
                <a:latin typeface="Calibri" pitchFamily="18" charset="0"/>
                <a:cs typeface="Calibri" pitchFamily="18" charset="0"/>
              </a:rPr>
              <a:t>8:       String input = args[0].toString();</a:t>
            </a:r>
          </a:p>
          <a:p>
            <a:pPr>
              <a:lnSpc>
                <a:spcPts val="2100"/>
              </a:lnSpc>
              <a:tabLst/>
            </a:pPr>
            <a:r>
              <a:rPr lang="en-US" altLang="zh-CN" sz="1600" dirty="0">
                <a:solidFill>
                  <a:srgbClr val="000000"/>
                </a:solidFill>
                <a:latin typeface="Calibri" pitchFamily="18" charset="0"/>
                <a:cs typeface="Calibri" pitchFamily="18" charset="0"/>
              </a:rPr>
              <a:t>9:       String[] test = input.split(".");</a:t>
            </a:r>
          </a:p>
          <a:p>
            <a:pPr>
              <a:lnSpc>
                <a:spcPts val="2100"/>
              </a:lnSpc>
              <a:tabLst/>
            </a:pPr>
            <a:r>
              <a:rPr lang="en-US" altLang="zh-CN" sz="1600" dirty="0">
                <a:solidFill>
                  <a:srgbClr val="000000"/>
                </a:solidFill>
                <a:latin typeface="Calibri" pitchFamily="18" charset="0"/>
                <a:cs typeface="Calibri" pitchFamily="18" charset="0"/>
              </a:rPr>
              <a:t>10:     for (int i=0; i&lt;test.length; i++) {</a:t>
            </a:r>
          </a:p>
          <a:p>
            <a:pPr>
              <a:lnSpc>
                <a:spcPts val="2000"/>
              </a:lnSpc>
              <a:tabLst/>
            </a:pPr>
            <a:r>
              <a:rPr lang="en-US" altLang="zh-CN" sz="1600" dirty="0">
                <a:solidFill>
                  <a:srgbClr val="000000"/>
                </a:solidFill>
                <a:latin typeface="Calibri" pitchFamily="18" charset="0"/>
                <a:cs typeface="Calibri" pitchFamily="18" charset="0"/>
              </a:rPr>
              <a:t>11:        String result = test[i];</a:t>
            </a:r>
          </a:p>
          <a:p>
            <a:pPr>
              <a:lnSpc>
                <a:spcPts val="2100"/>
              </a:lnSpc>
              <a:tabLst/>
            </a:pPr>
            <a:r>
              <a:rPr lang="en-US" altLang="zh-CN" sz="1600" dirty="0">
                <a:solidFill>
                  <a:srgbClr val="000000"/>
                </a:solidFill>
                <a:latin typeface="Calibri" pitchFamily="18" charset="0"/>
                <a:cs typeface="Calibri" pitchFamily="18" charset="0"/>
              </a:rPr>
              <a:t>12:        forward(result);</a:t>
            </a:r>
          </a:p>
          <a:p>
            <a:pPr>
              <a:lnSpc>
                <a:spcPts val="2100"/>
              </a:lnSpc>
              <a:tabLst/>
            </a:pPr>
            <a:r>
              <a:rPr lang="en-US" altLang="zh-CN" sz="1600" dirty="0">
                <a:solidFill>
                  <a:srgbClr val="000000"/>
                </a:solidFill>
                <a:latin typeface="Calibri" pitchFamily="18" charset="0"/>
                <a:cs typeface="Calibri" pitchFamily="18" charset="0"/>
              </a:rPr>
              <a:t>13:     }</a:t>
            </a:r>
          </a:p>
          <a:p>
            <a:pPr>
              <a:lnSpc>
                <a:spcPts val="2100"/>
              </a:lnSpc>
              <a:tabLst/>
            </a:pPr>
            <a:r>
              <a:rPr lang="en-US" altLang="zh-CN" sz="1600" dirty="0">
                <a:solidFill>
                  <a:srgbClr val="000000"/>
                </a:solidFill>
                <a:latin typeface="Calibri" pitchFamily="18" charset="0"/>
                <a:cs typeface="Calibri" pitchFamily="18" charset="0"/>
              </a:rPr>
              <a:t>14:   }</a:t>
            </a:r>
          </a:p>
          <a:p>
            <a:pPr>
              <a:lnSpc>
                <a:spcPts val="2100"/>
              </a:lnSpc>
              <a:tabLst/>
            </a:pPr>
            <a:r>
              <a:rPr lang="en-US" altLang="zh-CN" sz="1600" dirty="0">
                <a:solidFill>
                  <a:srgbClr val="000000"/>
                </a:solidFill>
                <a:latin typeface="Calibri" pitchFamily="18" charset="0"/>
                <a:cs typeface="Calibri" pitchFamily="18" charset="0"/>
              </a:rPr>
              <a:t>15: }</a:t>
            </a:r>
          </a:p>
        </p:txBody>
      </p:sp>
      <p:sp>
        <p:nvSpPr>
          <p:cNvPr id="2" name="标题 1"/>
          <p:cNvSpPr>
            <a:spLocks noGrp="1"/>
          </p:cNvSpPr>
          <p:nvPr>
            <p:ph type="title"/>
          </p:nvPr>
        </p:nvSpPr>
        <p:spPr/>
        <p:txBody>
          <a:bodyPr>
            <a:normAutofit fontScale="90000"/>
          </a:bodyPr>
          <a:lstStyle/>
          <a:p>
            <a:r>
              <a:rPr lang="en-US" altLang="zh-CN" dirty="0"/>
              <a:t>HQL</a:t>
            </a:r>
            <a:r>
              <a:rPr lang="zh-CN" altLang="en-US" dirty="0"/>
              <a:t>自定义函数（</a:t>
            </a:r>
            <a:r>
              <a:rPr lang="en-US" altLang="zh-CN" dirty="0"/>
              <a:t>4</a:t>
            </a:r>
            <a:r>
              <a:rPr lang="zh-CN" altLang="en-US" dirty="0"/>
              <a:t>）－表生成自定义函数</a:t>
            </a:r>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31</a:t>
            </a:fld>
            <a:endParaRPr lang="zh-CN" altLang="en-US" dirty="0"/>
          </a:p>
        </p:txBody>
      </p:sp>
      <p:sp>
        <p:nvSpPr>
          <p:cNvPr id="5" name="Freeform 3"/>
          <p:cNvSpPr/>
          <p:nvPr/>
        </p:nvSpPr>
        <p:spPr>
          <a:xfrm>
            <a:off x="4174355" y="1053003"/>
            <a:ext cx="4383916" cy="4215282"/>
          </a:xfrm>
          <a:custGeom>
            <a:avLst/>
            <a:gdLst>
              <a:gd name="connsiteX0" fmla="*/ 6350 w 4113842"/>
              <a:gd name="connsiteY0" fmla="*/ 6350 h 4215282"/>
              <a:gd name="connsiteX1" fmla="*/ 4107492 w 4113842"/>
              <a:gd name="connsiteY1" fmla="*/ 6350 h 4215282"/>
              <a:gd name="connsiteX2" fmla="*/ 4107492 w 4113842"/>
              <a:gd name="connsiteY2" fmla="*/ 4208932 h 4215282"/>
              <a:gd name="connsiteX3" fmla="*/ 6350 w 4113842"/>
              <a:gd name="connsiteY3" fmla="*/ 4208932 h 4215282"/>
              <a:gd name="connsiteX4" fmla="*/ 6350 w 4113842"/>
              <a:gd name="connsiteY4" fmla="*/ 6350 h 421528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113842" h="4215282">
                <a:moveTo>
                  <a:pt x="6350" y="6350"/>
                </a:moveTo>
                <a:lnTo>
                  <a:pt x="4107492" y="6350"/>
                </a:lnTo>
                <a:lnTo>
                  <a:pt x="4107492" y="4208932"/>
                </a:lnTo>
                <a:lnTo>
                  <a:pt x="6350" y="4208932"/>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6" name="TextBox 1"/>
          <p:cNvSpPr txBox="1"/>
          <p:nvPr/>
        </p:nvSpPr>
        <p:spPr>
          <a:xfrm>
            <a:off x="99176" y="1196752"/>
            <a:ext cx="219612" cy="2905924"/>
          </a:xfrm>
          <a:prstGeom prst="rect">
            <a:avLst/>
          </a:prstGeom>
          <a:noFill/>
        </p:spPr>
        <p:txBody>
          <a:bodyPr wrap="none" lIns="0" tIns="0" rIns="0" rtlCol="0">
            <a:spAutoFit/>
          </a:bodyPr>
          <a:lstStyle/>
          <a:p>
            <a:pPr>
              <a:lnSpc>
                <a:spcPts val="1600"/>
              </a:lnSpc>
              <a:tabLst/>
            </a:pPr>
            <a:r>
              <a:rPr lang="en-US" altLang="zh-CN" dirty="0">
                <a:solidFill>
                  <a:srgbClr val="000000"/>
                </a:solidFill>
                <a:latin typeface="Wingdings" pitchFamily="18" charset="0"/>
                <a:cs typeface="Wingdings" pitchFamily="18" charset="0"/>
              </a:rPr>
              <a:t>l</a:t>
            </a:r>
            <a:r>
              <a:rPr lang="en-US" altLang="zh-CN" dirty="0">
                <a:solidFill>
                  <a:srgbClr val="000000"/>
                </a:solidFill>
                <a:latin typeface="Times New Roman" pitchFamily="18" charset="0"/>
                <a:cs typeface="Times New Roman" pitchFamily="18" charset="0"/>
              </a:rPr>
              <a:t> </a:t>
            </a:r>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000"/>
              </a:lnSpc>
            </a:pPr>
            <a:endParaRPr lang="en-US" altLang="zh-CN" sz="2400" dirty="0"/>
          </a:p>
          <a:p>
            <a:pPr>
              <a:lnSpc>
                <a:spcPts val="1700"/>
              </a:lnSpc>
              <a:tabLst/>
            </a:pPr>
            <a:r>
              <a:rPr lang="en-US" altLang="zh-CN" dirty="0">
                <a:solidFill>
                  <a:srgbClr val="000000"/>
                </a:solidFill>
                <a:latin typeface="Wingdings" pitchFamily="18" charset="0"/>
                <a:cs typeface="Wingdings" pitchFamily="18" charset="0"/>
              </a:rPr>
              <a:t>l</a:t>
            </a:r>
            <a:r>
              <a:rPr lang="en-US" altLang="zh-CN" dirty="0">
                <a:solidFill>
                  <a:srgbClr val="000000"/>
                </a:solidFill>
                <a:latin typeface="Times New Roman" pitchFamily="18" charset="0"/>
                <a:cs typeface="Times New Roman" pitchFamily="18" charset="0"/>
              </a:rPr>
              <a:t> </a:t>
            </a:r>
          </a:p>
        </p:txBody>
      </p:sp>
      <p:sp>
        <p:nvSpPr>
          <p:cNvPr id="7" name="TextBox 1"/>
          <p:cNvSpPr txBox="1"/>
          <p:nvPr/>
        </p:nvSpPr>
        <p:spPr>
          <a:xfrm>
            <a:off x="454776" y="1196752"/>
            <a:ext cx="3685176" cy="3649717"/>
          </a:xfrm>
          <a:prstGeom prst="rect">
            <a:avLst/>
          </a:prstGeom>
          <a:noFill/>
        </p:spPr>
        <p:txBody>
          <a:bodyPr wrap="none" lIns="0" tIns="0" rIns="0" rtlCol="0">
            <a:spAutoFit/>
          </a:bodyPr>
          <a:lstStyle/>
          <a:p>
            <a:pPr>
              <a:lnSpc>
                <a:spcPts val="1800"/>
              </a:lnSpc>
              <a:tabLst>
                <a:tab pos="63500" algn="l"/>
                <a:tab pos="76200" algn="l"/>
                <a:tab pos="215900" algn="l"/>
              </a:tabLst>
            </a:pPr>
            <a:r>
              <a:rPr lang="en-US" altLang="zh-CN" dirty="0">
                <a:solidFill>
                  <a:srgbClr val="000000"/>
                </a:solidFill>
                <a:latin typeface="微软雅黑" pitchFamily="18" charset="0"/>
                <a:cs typeface="微软雅黑" pitchFamily="18" charset="0"/>
              </a:rPr>
              <a:t>表生成自定义函数（User</a:t>
            </a:r>
            <a:r>
              <a:rPr lang="en-US" altLang="zh-CN" dirty="0">
                <a:latin typeface="Times New Roman" pitchFamily="18" charset="0"/>
                <a:cs typeface="Times New Roman" pitchFamily="18" charset="0"/>
              </a:rPr>
              <a:t> </a:t>
            </a:r>
            <a:r>
              <a:rPr lang="en-US" altLang="zh-CN" dirty="0">
                <a:solidFill>
                  <a:srgbClr val="000000"/>
                </a:solidFill>
                <a:latin typeface="微软雅黑" pitchFamily="18" charset="0"/>
                <a:cs typeface="微软雅黑" pitchFamily="18" charset="0"/>
              </a:rPr>
              <a:t>Defined</a:t>
            </a:r>
          </a:p>
          <a:p>
            <a:pPr>
              <a:lnSpc>
                <a:spcPts val="1900"/>
              </a:lnSpc>
              <a:tabLst>
                <a:tab pos="63500" algn="l"/>
                <a:tab pos="76200" algn="l"/>
                <a:tab pos="215900" algn="l"/>
              </a:tabLst>
            </a:pPr>
            <a:r>
              <a:rPr lang="en-US" altLang="zh-CN" sz="2400" dirty="0"/>
              <a:t>	</a:t>
            </a:r>
            <a:r>
              <a:rPr lang="en-US" altLang="zh-CN" dirty="0">
                <a:solidFill>
                  <a:srgbClr val="000000"/>
                </a:solidFill>
                <a:latin typeface="微软雅黑" pitchFamily="18" charset="0"/>
                <a:cs typeface="微软雅黑" pitchFamily="18" charset="0"/>
              </a:rPr>
              <a:t>Table-generating</a:t>
            </a:r>
            <a:r>
              <a:rPr lang="en-US" altLang="zh-CN" dirty="0">
                <a:latin typeface="Times New Roman" pitchFamily="18" charset="0"/>
                <a:cs typeface="Times New Roman" pitchFamily="18" charset="0"/>
              </a:rPr>
              <a:t> </a:t>
            </a:r>
            <a:r>
              <a:rPr lang="en-US" altLang="zh-CN" dirty="0">
                <a:solidFill>
                  <a:srgbClr val="000000"/>
                </a:solidFill>
                <a:latin typeface="微软雅黑" pitchFamily="18" charset="0"/>
                <a:cs typeface="微软雅黑" pitchFamily="18" charset="0"/>
              </a:rPr>
              <a:t>Function</a:t>
            </a:r>
          </a:p>
          <a:p>
            <a:pPr>
              <a:lnSpc>
                <a:spcPts val="2000"/>
              </a:lnSpc>
              <a:tabLst>
                <a:tab pos="63500" algn="l"/>
                <a:tab pos="76200" algn="l"/>
                <a:tab pos="215900" algn="l"/>
              </a:tabLst>
            </a:pPr>
            <a:r>
              <a:rPr lang="en-US" altLang="zh-CN" dirty="0">
                <a:solidFill>
                  <a:srgbClr val="000000"/>
                </a:solidFill>
                <a:latin typeface="微软雅黑" pitchFamily="18" charset="0"/>
                <a:cs typeface="微软雅黑" pitchFamily="18" charset="0"/>
              </a:rPr>
              <a:t>，UDTF）</a:t>
            </a:r>
          </a:p>
          <a:p>
            <a:pPr>
              <a:lnSpc>
                <a:spcPts val="2100"/>
              </a:lnSpc>
              <a:tabLst>
                <a:tab pos="63500" algn="l"/>
                <a:tab pos="76200" algn="l"/>
                <a:tab pos="215900" algn="l"/>
              </a:tabLst>
            </a:pPr>
            <a:r>
              <a:rPr lang="en-US" altLang="zh-CN" sz="1600" dirty="0">
                <a:solidFill>
                  <a:srgbClr val="000000"/>
                </a:solidFill>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输入单行数据，处理后输出多行数据</a:t>
            </a:r>
          </a:p>
          <a:p>
            <a:pPr>
              <a:lnSpc>
                <a:spcPts val="2100"/>
              </a:lnSpc>
              <a:tabLst>
                <a:tab pos="63500" algn="l"/>
                <a:tab pos="76200" algn="l"/>
                <a:tab pos="215900" algn="l"/>
              </a:tabLst>
            </a:pPr>
            <a:r>
              <a:rPr lang="en-US" altLang="zh-CN" sz="1600" dirty="0">
                <a:solidFill>
                  <a:srgbClr val="000000"/>
                </a:solidFill>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编写UDF函数的两个条件：</a:t>
            </a:r>
          </a:p>
          <a:p>
            <a:pPr>
              <a:lnSpc>
                <a:spcPts val="2100"/>
              </a:lnSpc>
              <a:tabLst>
                <a:tab pos="63500" algn="l"/>
                <a:tab pos="76200" algn="l"/>
                <a:tab pos="215900" algn="l"/>
              </a:tabLst>
            </a:pPr>
            <a:r>
              <a:rPr lang="en-US" altLang="zh-CN" sz="2400" dirty="0"/>
              <a:t>		</a:t>
            </a:r>
            <a:r>
              <a:rPr lang="en-US" altLang="zh-CN" sz="1600" dirty="0">
                <a:solidFill>
                  <a:srgbClr val="000000"/>
                </a:solidFill>
                <a:latin typeface="Wingdings" pitchFamily="18" charset="0"/>
                <a:cs typeface="Wingdings" pitchFamily="18" charset="0"/>
              </a:rPr>
              <a:t>ü</a:t>
            </a:r>
            <a:r>
              <a:rPr lang="en-US" altLang="zh-CN" sz="1600" dirty="0">
                <a:solidFill>
                  <a:srgbClr val="000000"/>
                </a:solidFill>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继承类</a:t>
            </a:r>
          </a:p>
          <a:p>
            <a:pPr>
              <a:lnSpc>
                <a:spcPts val="2100"/>
              </a:lnSpc>
              <a:tabLst>
                <a:tab pos="63500" algn="l"/>
                <a:tab pos="76200" algn="l"/>
                <a:tab pos="215900" algn="l"/>
              </a:tabLst>
            </a:pPr>
            <a:r>
              <a:rPr lang="en-US" altLang="zh-CN" sz="2400" dirty="0"/>
              <a:t>		</a:t>
            </a:r>
            <a:r>
              <a:rPr lang="en-US" altLang="zh-CN" sz="1600" dirty="0">
                <a:solidFill>
                  <a:srgbClr val="000000"/>
                </a:solidFill>
                <a:latin typeface="微软雅黑" pitchFamily="18" charset="0"/>
                <a:cs typeface="微软雅黑" pitchFamily="18" charset="0"/>
              </a:rPr>
              <a:t>org.apache.Hadoop.hive.ql.udf.gener</a:t>
            </a:r>
          </a:p>
          <a:p>
            <a:pPr>
              <a:lnSpc>
                <a:spcPts val="1800"/>
              </a:lnSpc>
              <a:tabLst>
                <a:tab pos="63500" algn="l"/>
                <a:tab pos="76200" algn="l"/>
                <a:tab pos="215900" algn="l"/>
              </a:tabLst>
            </a:pPr>
            <a:r>
              <a:rPr lang="en-US" altLang="zh-CN" sz="2400" dirty="0"/>
              <a:t>		</a:t>
            </a:r>
            <a:r>
              <a:rPr lang="en-US" altLang="zh-CN" sz="1600" dirty="0">
                <a:solidFill>
                  <a:srgbClr val="000000"/>
                </a:solidFill>
                <a:latin typeface="微软雅黑" pitchFamily="18" charset="0"/>
                <a:cs typeface="微软雅黑" pitchFamily="18" charset="0"/>
              </a:rPr>
              <a:t>ic.GenericUDTF</a:t>
            </a:r>
          </a:p>
          <a:p>
            <a:pPr>
              <a:lnSpc>
                <a:spcPts val="2100"/>
              </a:lnSpc>
              <a:tabLst>
                <a:tab pos="63500" algn="l"/>
                <a:tab pos="76200" algn="l"/>
                <a:tab pos="215900" algn="l"/>
              </a:tabLst>
            </a:pPr>
            <a:r>
              <a:rPr lang="en-US" altLang="zh-CN" sz="2400" dirty="0"/>
              <a:t>		</a:t>
            </a:r>
            <a:r>
              <a:rPr lang="en-US" altLang="zh-CN" sz="1600" dirty="0">
                <a:solidFill>
                  <a:srgbClr val="000000"/>
                </a:solidFill>
                <a:latin typeface="Wingdings" pitchFamily="18" charset="0"/>
                <a:cs typeface="Wingdings" pitchFamily="18" charset="0"/>
              </a:rPr>
              <a:t>ü</a:t>
            </a:r>
            <a:r>
              <a:rPr lang="en-US" altLang="zh-CN" sz="1600" dirty="0">
                <a:solidFill>
                  <a:srgbClr val="000000"/>
                </a:solidFill>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实现initialize(),</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process(),</a:t>
            </a:r>
            <a:r>
              <a:rPr lang="en-US" altLang="zh-CN" sz="1600" dirty="0">
                <a:latin typeface="Times New Roman" pitchFamily="18" charset="0"/>
                <a:cs typeface="Times New Roman" pitchFamily="18" charset="0"/>
              </a:rPr>
              <a:t> </a:t>
            </a:r>
            <a:r>
              <a:rPr lang="en-US" altLang="zh-CN" sz="1600" dirty="0">
                <a:solidFill>
                  <a:srgbClr val="000000"/>
                </a:solidFill>
                <a:latin typeface="微软雅黑" pitchFamily="18" charset="0"/>
                <a:cs typeface="微软雅黑" pitchFamily="18" charset="0"/>
              </a:rPr>
              <a:t>close()</a:t>
            </a:r>
          </a:p>
          <a:p>
            <a:pPr>
              <a:lnSpc>
                <a:spcPts val="1800"/>
              </a:lnSpc>
              <a:tabLst>
                <a:tab pos="63500" algn="l"/>
                <a:tab pos="76200" algn="l"/>
                <a:tab pos="215900" algn="l"/>
              </a:tabLst>
            </a:pPr>
            <a:r>
              <a:rPr lang="en-US" altLang="zh-CN" sz="2400" dirty="0"/>
              <a:t>			</a:t>
            </a:r>
            <a:r>
              <a:rPr lang="en-US" altLang="zh-CN" sz="1600" dirty="0">
                <a:solidFill>
                  <a:srgbClr val="000000"/>
                </a:solidFill>
                <a:latin typeface="微软雅黑" pitchFamily="18" charset="0"/>
                <a:cs typeface="微软雅黑" pitchFamily="18" charset="0"/>
              </a:rPr>
              <a:t>三个方法</a:t>
            </a:r>
          </a:p>
          <a:p>
            <a:pPr>
              <a:lnSpc>
                <a:spcPts val="2300"/>
              </a:lnSpc>
              <a:tabLst>
                <a:tab pos="63500" algn="l"/>
                <a:tab pos="76200" algn="l"/>
                <a:tab pos="215900" algn="l"/>
              </a:tabLst>
            </a:pPr>
            <a:r>
              <a:rPr lang="en-US" altLang="zh-CN" dirty="0">
                <a:solidFill>
                  <a:srgbClr val="000000"/>
                </a:solidFill>
                <a:latin typeface="微软雅黑" pitchFamily="18" charset="0"/>
                <a:cs typeface="微软雅黑" pitchFamily="18" charset="0"/>
              </a:rPr>
              <a:t>示例：查询表中URL列的值，并</a:t>
            </a:r>
          </a:p>
          <a:p>
            <a:pPr>
              <a:lnSpc>
                <a:spcPts val="2000"/>
              </a:lnSpc>
              <a:tabLst>
                <a:tab pos="63500" algn="l"/>
                <a:tab pos="76200" algn="l"/>
                <a:tab pos="215900" algn="l"/>
              </a:tabLst>
            </a:pPr>
            <a:r>
              <a:rPr lang="en-US" altLang="zh-CN" dirty="0">
                <a:solidFill>
                  <a:srgbClr val="000000"/>
                </a:solidFill>
                <a:latin typeface="微软雅黑" pitchFamily="18" charset="0"/>
                <a:cs typeface="微软雅黑" pitchFamily="18" charset="0"/>
              </a:rPr>
              <a:t>将URL值以点号进行分割，分割后</a:t>
            </a:r>
          </a:p>
          <a:p>
            <a:pPr>
              <a:lnSpc>
                <a:spcPts val="2000"/>
              </a:lnSpc>
              <a:tabLst>
                <a:tab pos="63500" algn="l"/>
                <a:tab pos="76200" algn="l"/>
                <a:tab pos="215900" algn="l"/>
              </a:tabLst>
            </a:pPr>
            <a:r>
              <a:rPr lang="en-US" altLang="zh-CN" dirty="0">
                <a:solidFill>
                  <a:srgbClr val="000000"/>
                </a:solidFill>
                <a:latin typeface="微软雅黑" pitchFamily="18" charset="0"/>
                <a:cs typeface="微软雅黑" pitchFamily="18" charset="0"/>
              </a:rPr>
              <a:t>的每一个值作为一整行输出到结果</a:t>
            </a:r>
          </a:p>
          <a:p>
            <a:pPr>
              <a:lnSpc>
                <a:spcPts val="2000"/>
              </a:lnSpc>
              <a:tabLst>
                <a:tab pos="63500" algn="l"/>
                <a:tab pos="76200" algn="l"/>
                <a:tab pos="215900" algn="l"/>
              </a:tabLst>
            </a:pPr>
            <a:r>
              <a:rPr lang="en-US" altLang="zh-CN" dirty="0">
                <a:solidFill>
                  <a:srgbClr val="000000"/>
                </a:solidFill>
                <a:latin typeface="微软雅黑" pitchFamily="18" charset="0"/>
                <a:cs typeface="微软雅黑" pitchFamily="18" charset="0"/>
              </a:rPr>
              <a:t>表中</a:t>
            </a:r>
          </a:p>
        </p:txBody>
      </p:sp>
    </p:spTree>
    <p:extLst>
      <p:ext uri="{BB962C8B-B14F-4D97-AF65-F5344CB8AC3E}">
        <p14:creationId xmlns:p14="http://schemas.microsoft.com/office/powerpoint/2010/main" val="3483461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0" y="1719064"/>
            <a:ext cx="9144000" cy="2286000"/>
          </a:xfrm>
          <a:prstGeom prst="ellipse">
            <a:avLst/>
          </a:prstGeom>
          <a:ln>
            <a:noFill/>
          </a:ln>
          <a:effectLst>
            <a:softEdge rad="112500"/>
          </a:effectLst>
        </p:spPr>
      </p:pic>
      <p:sp>
        <p:nvSpPr>
          <p:cNvPr id="3" name="矩形 2"/>
          <p:cNvSpPr/>
          <p:nvPr/>
        </p:nvSpPr>
        <p:spPr>
          <a:xfrm>
            <a:off x="38685" y="1098000"/>
            <a:ext cx="9144000" cy="5760000"/>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826686" y="2409527"/>
            <a:ext cx="1838965"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altLang="zh-CN" sz="54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Q/A?</a:t>
            </a:r>
            <a:endParaRPr lang="zh-CN" alt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矩形 3"/>
          <p:cNvSpPr/>
          <p:nvPr/>
        </p:nvSpPr>
        <p:spPr>
          <a:xfrm>
            <a:off x="2670764" y="-14514"/>
            <a:ext cx="6516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0280" y="4887529"/>
            <a:ext cx="2240203" cy="158417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Hive</a:t>
            </a:r>
            <a:r>
              <a:rPr lang="zh-CN" altLang="en-US" dirty="0"/>
              <a:t>的定义</a:t>
            </a:r>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4</a:t>
            </a:fld>
            <a:endParaRPr lang="zh-CN" altLang="en-US" dirty="0"/>
          </a:p>
        </p:txBody>
      </p:sp>
      <p:pic>
        <p:nvPicPr>
          <p:cNvPr id="5" name="Picture 3"/>
          <p:cNvPicPr>
            <a:picLocks noChangeAspect="1" noChangeArrowheads="1"/>
          </p:cNvPicPr>
          <p:nvPr/>
        </p:nvPicPr>
        <p:blipFill>
          <a:blip r:embed="rId2"/>
          <a:srcRect/>
          <a:stretch>
            <a:fillRect/>
          </a:stretch>
        </p:blipFill>
        <p:spPr bwMode="auto">
          <a:xfrm>
            <a:off x="2978472" y="4977284"/>
            <a:ext cx="1447800" cy="381000"/>
          </a:xfrm>
          <a:prstGeom prst="rect">
            <a:avLst/>
          </a:prstGeom>
          <a:noFill/>
        </p:spPr>
      </p:pic>
      <p:pic>
        <p:nvPicPr>
          <p:cNvPr id="6" name="Picture 3"/>
          <p:cNvPicPr>
            <a:picLocks noChangeAspect="1" noChangeArrowheads="1"/>
          </p:cNvPicPr>
          <p:nvPr/>
        </p:nvPicPr>
        <p:blipFill>
          <a:blip r:embed="rId3"/>
          <a:srcRect/>
          <a:stretch>
            <a:fillRect/>
          </a:stretch>
        </p:blipFill>
        <p:spPr bwMode="auto">
          <a:xfrm>
            <a:off x="4426272" y="4685184"/>
            <a:ext cx="1511300" cy="965200"/>
          </a:xfrm>
          <a:prstGeom prst="rect">
            <a:avLst/>
          </a:prstGeom>
          <a:noFill/>
        </p:spPr>
      </p:pic>
      <p:sp>
        <p:nvSpPr>
          <p:cNvPr id="7" name="TextBox 1"/>
          <p:cNvSpPr txBox="1"/>
          <p:nvPr/>
        </p:nvSpPr>
        <p:spPr>
          <a:xfrm>
            <a:off x="501972" y="1484784"/>
            <a:ext cx="8284191" cy="866904"/>
          </a:xfrm>
          <a:prstGeom prst="rect">
            <a:avLst/>
          </a:prstGeom>
          <a:noFill/>
        </p:spPr>
        <p:txBody>
          <a:bodyPr wrap="none" lIns="0" tIns="0" rIns="0" rtlCol="0">
            <a:spAutoFit/>
          </a:bodyPr>
          <a:lstStyle/>
          <a:p>
            <a:pPr marL="285750" indent="-285750">
              <a:lnSpc>
                <a:spcPts val="2000"/>
              </a:lnSpc>
              <a:buFont typeface="Wingdings" panose="05000000000000000000" pitchFamily="2" charset="2"/>
              <a:buChar char="n"/>
              <a:tabLst>
                <a:tab pos="431800" algn="l"/>
              </a:tabLst>
            </a:pPr>
            <a:r>
              <a:rPr lang="en-US" altLang="zh-CN" sz="1583" dirty="0">
                <a:solidFill>
                  <a:srgbClr val="000000"/>
                </a:solidFill>
                <a:latin typeface="微软雅黑" pitchFamily="18" charset="0"/>
                <a:cs typeface="微软雅黑" pitchFamily="18" charset="0"/>
              </a:rPr>
              <a:t>  </a:t>
            </a:r>
            <a:r>
              <a:rPr lang="en-US" altLang="zh-CN" sz="1583" dirty="0" err="1">
                <a:solidFill>
                  <a:srgbClr val="000000"/>
                </a:solidFill>
                <a:latin typeface="微软雅黑" pitchFamily="18" charset="0"/>
                <a:cs typeface="微软雅黑" pitchFamily="18" charset="0"/>
              </a:rPr>
              <a:t>来源</a:t>
            </a:r>
            <a:r>
              <a:rPr lang="en-US" altLang="zh-CN" sz="1583" dirty="0">
                <a:solidFill>
                  <a:srgbClr val="000000"/>
                </a:solidFill>
                <a:latin typeface="微软雅黑" pitchFamily="18" charset="0"/>
                <a:cs typeface="微软雅黑" pitchFamily="18" charset="0"/>
              </a:rPr>
              <a:t>：</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Ashish</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Thusoo,</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Joydeep</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Sen</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Sarma,</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et</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al.,</a:t>
            </a:r>
            <a:r>
              <a:rPr lang="en-US" altLang="zh-CN" sz="1583" dirty="0">
                <a:latin typeface="Times New Roman" pitchFamily="18" charset="0"/>
                <a:cs typeface="Times New Roman" pitchFamily="18" charset="0"/>
              </a:rPr>
              <a:t> </a:t>
            </a:r>
            <a:r>
              <a:rPr lang="en-US" altLang="zh-CN" sz="1583" dirty="0">
                <a:solidFill>
                  <a:srgbClr val="0070C0"/>
                </a:solidFill>
                <a:latin typeface="微软雅黑" pitchFamily="18" charset="0"/>
                <a:cs typeface="微软雅黑" pitchFamily="18" charset="0"/>
              </a:rPr>
              <a:t>Facebook</a:t>
            </a:r>
            <a:r>
              <a:rPr lang="en-US" altLang="zh-CN" sz="1583" dirty="0">
                <a:solidFill>
                  <a:srgbClr val="000000"/>
                </a:solidFill>
                <a:latin typeface="微软雅黑" pitchFamily="18" charset="0"/>
                <a:cs typeface="微软雅黑" pitchFamily="18" charset="0"/>
              </a:rPr>
              <a:t>,</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“Hive:</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A</a:t>
            </a:r>
            <a:r>
              <a:rPr lang="en-US" altLang="zh-CN" sz="1583" dirty="0">
                <a:latin typeface="Times New Roman" pitchFamily="18" charset="0"/>
                <a:cs typeface="Times New Roman" pitchFamily="18" charset="0"/>
              </a:rPr>
              <a:t> </a:t>
            </a:r>
            <a:r>
              <a:rPr lang="en-US" altLang="zh-CN" sz="1583" dirty="0">
                <a:solidFill>
                  <a:srgbClr val="0070C0"/>
                </a:solidFill>
                <a:latin typeface="微软雅黑" pitchFamily="18" charset="0"/>
                <a:cs typeface="微软雅黑" pitchFamily="18" charset="0"/>
              </a:rPr>
              <a:t>Warehousing</a:t>
            </a:r>
          </a:p>
          <a:p>
            <a:pPr>
              <a:lnSpc>
                <a:spcPts val="2200"/>
              </a:lnSpc>
              <a:tabLst>
                <a:tab pos="431800" algn="l"/>
              </a:tabLst>
            </a:pPr>
            <a:r>
              <a:rPr lang="en-US" altLang="zh-CN" dirty="0"/>
              <a:t>	</a:t>
            </a:r>
            <a:r>
              <a:rPr lang="en-US" altLang="zh-CN" sz="1583" dirty="0">
                <a:solidFill>
                  <a:srgbClr val="000000"/>
                </a:solidFill>
                <a:latin typeface="微软雅黑" pitchFamily="18" charset="0"/>
                <a:cs typeface="微软雅黑" pitchFamily="18" charset="0"/>
              </a:rPr>
              <a:t>Solution</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over</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A</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Map-Reduce</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Framework”,</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Proceedings</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of</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the</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VLDB</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Endowment,</a:t>
            </a:r>
          </a:p>
          <a:p>
            <a:pPr>
              <a:lnSpc>
                <a:spcPts val="2200"/>
              </a:lnSpc>
              <a:tabLst>
                <a:tab pos="431800" algn="l"/>
              </a:tabLst>
            </a:pPr>
            <a:r>
              <a:rPr lang="en-US" altLang="zh-CN" dirty="0"/>
              <a:t>	</a:t>
            </a:r>
            <a:r>
              <a:rPr lang="en-US" altLang="zh-CN" sz="1583" dirty="0">
                <a:solidFill>
                  <a:srgbClr val="000000"/>
                </a:solidFill>
                <a:latin typeface="微软雅黑" pitchFamily="18" charset="0"/>
                <a:cs typeface="微软雅黑" pitchFamily="18" charset="0"/>
              </a:rPr>
              <a:t>Aug.</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2009.</a:t>
            </a:r>
          </a:p>
        </p:txBody>
      </p:sp>
      <p:sp>
        <p:nvSpPr>
          <p:cNvPr id="8" name="TextBox 1"/>
          <p:cNvSpPr txBox="1"/>
          <p:nvPr/>
        </p:nvSpPr>
        <p:spPr>
          <a:xfrm>
            <a:off x="501972" y="2373784"/>
            <a:ext cx="3203121" cy="302647"/>
          </a:xfrm>
          <a:prstGeom prst="rect">
            <a:avLst/>
          </a:prstGeom>
          <a:noFill/>
        </p:spPr>
        <p:txBody>
          <a:bodyPr wrap="none" lIns="0" tIns="0" rIns="0" rtlCol="0">
            <a:spAutoFit/>
          </a:bodyPr>
          <a:lstStyle/>
          <a:p>
            <a:pPr marL="285750" indent="-285750">
              <a:lnSpc>
                <a:spcPts val="2000"/>
              </a:lnSpc>
              <a:buFont typeface="Wingdings" panose="05000000000000000000" pitchFamily="2" charset="2"/>
              <a:buChar char="n"/>
              <a:tabLst/>
            </a:pPr>
            <a:r>
              <a:rPr lang="en-US" altLang="zh-CN" sz="1583" dirty="0">
                <a:solidFill>
                  <a:srgbClr val="000000"/>
                </a:solidFill>
                <a:latin typeface="Wingdings" pitchFamily="18" charset="0"/>
                <a:cs typeface="微软雅黑" pitchFamily="18" charset="0"/>
              </a:rPr>
              <a:t> </a:t>
            </a:r>
            <a:r>
              <a:rPr lang="en-US" altLang="zh-CN" sz="1583" dirty="0">
                <a:solidFill>
                  <a:srgbClr val="000000"/>
                </a:solidFill>
                <a:latin typeface="微软雅黑" pitchFamily="18" charset="0"/>
                <a:cs typeface="微软雅黑" pitchFamily="18" charset="0"/>
              </a:rPr>
              <a:t>Why</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Hive？</a:t>
            </a:r>
            <a:r>
              <a:rPr lang="en-US" altLang="zh-CN" sz="949" dirty="0">
                <a:solidFill>
                  <a:srgbClr val="000000"/>
                </a:solidFill>
                <a:latin typeface="微软雅黑" pitchFamily="18" charset="0"/>
                <a:cs typeface="微软雅黑" pitchFamily="18" charset="0"/>
              </a:rPr>
              <a:t>（</a:t>
            </a:r>
            <a:r>
              <a:rPr lang="en-US" altLang="zh-CN" sz="949" u="sng" dirty="0">
                <a:solidFill>
                  <a:srgbClr val="0000FF"/>
                </a:solidFill>
                <a:latin typeface="微软雅黑" pitchFamily="18" charset="0"/>
                <a:cs typeface="微软雅黑" pitchFamily="18" charset="0"/>
              </a:rPr>
              <a:t>http://hive.apache.org/</a:t>
            </a:r>
            <a:r>
              <a:rPr lang="en-US" altLang="zh-CN" sz="949" dirty="0">
                <a:solidFill>
                  <a:srgbClr val="000000"/>
                </a:solidFill>
                <a:latin typeface="微软雅黑" pitchFamily="18" charset="0"/>
                <a:cs typeface="微软雅黑" pitchFamily="18" charset="0"/>
              </a:rPr>
              <a:t>）</a:t>
            </a:r>
          </a:p>
        </p:txBody>
      </p:sp>
      <p:sp>
        <p:nvSpPr>
          <p:cNvPr id="9" name="TextBox 1"/>
          <p:cNvSpPr txBox="1"/>
          <p:nvPr/>
        </p:nvSpPr>
        <p:spPr>
          <a:xfrm>
            <a:off x="933772" y="2754784"/>
            <a:ext cx="7670800" cy="1422400"/>
          </a:xfrm>
          <a:prstGeom prst="rect">
            <a:avLst/>
          </a:prstGeom>
          <a:noFill/>
        </p:spPr>
        <p:txBody>
          <a:bodyPr wrap="none" lIns="0" tIns="0" rIns="0" rtlCol="0">
            <a:spAutoFit/>
          </a:bodyPr>
          <a:lstStyle/>
          <a:p>
            <a:pPr>
              <a:lnSpc>
                <a:spcPts val="2000"/>
              </a:lnSpc>
              <a:tabLst>
                <a:tab pos="330200" algn="l"/>
              </a:tabLst>
            </a:pPr>
            <a:r>
              <a:rPr lang="en-US" altLang="zh-CN" sz="1583" dirty="0">
                <a:solidFill>
                  <a:srgbClr val="000000"/>
                </a:solidFill>
                <a:latin typeface="Times New Roman" pitchFamily="18" charset="0"/>
                <a:cs typeface="Times New Roman" pitchFamily="18" charset="0"/>
              </a:rPr>
              <a:t>– </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Hive</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is</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a</a:t>
            </a:r>
            <a:r>
              <a:rPr lang="en-US" altLang="zh-CN" sz="1583" dirty="0">
                <a:latin typeface="Times New Roman" pitchFamily="18" charset="0"/>
                <a:cs typeface="Times New Roman" pitchFamily="18" charset="0"/>
              </a:rPr>
              <a:t> </a:t>
            </a:r>
            <a:r>
              <a:rPr lang="en-US" altLang="zh-CN" sz="1583" dirty="0">
                <a:solidFill>
                  <a:srgbClr val="FF0000"/>
                </a:solidFill>
                <a:latin typeface="微软雅黑" pitchFamily="18" charset="0"/>
                <a:cs typeface="微软雅黑" pitchFamily="18" charset="0"/>
              </a:rPr>
              <a:t>data</a:t>
            </a:r>
            <a:r>
              <a:rPr lang="en-US" altLang="zh-CN" sz="1583" dirty="0">
                <a:latin typeface="Times New Roman" pitchFamily="18" charset="0"/>
                <a:cs typeface="Times New Roman" pitchFamily="18" charset="0"/>
              </a:rPr>
              <a:t> </a:t>
            </a:r>
            <a:r>
              <a:rPr lang="en-US" altLang="zh-CN" sz="1583" dirty="0">
                <a:solidFill>
                  <a:srgbClr val="FF0000"/>
                </a:solidFill>
                <a:latin typeface="微软雅黑" pitchFamily="18" charset="0"/>
                <a:cs typeface="微软雅黑" pitchFamily="18" charset="0"/>
              </a:rPr>
              <a:t>warehouse</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system</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for</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Hadoop</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that</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facilitates</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easy</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data</a:t>
            </a:r>
          </a:p>
          <a:p>
            <a:pPr>
              <a:lnSpc>
                <a:spcPts val="2200"/>
              </a:lnSpc>
              <a:tabLst>
                <a:tab pos="330200" algn="l"/>
              </a:tabLst>
            </a:pPr>
            <a:r>
              <a:rPr lang="en-US" altLang="zh-CN" dirty="0"/>
              <a:t>	</a:t>
            </a:r>
            <a:r>
              <a:rPr lang="en-US" altLang="zh-CN" sz="1583" dirty="0">
                <a:solidFill>
                  <a:srgbClr val="000000"/>
                </a:solidFill>
                <a:latin typeface="微软雅黑" pitchFamily="18" charset="0"/>
                <a:cs typeface="微软雅黑" pitchFamily="18" charset="0"/>
              </a:rPr>
              <a:t>summarization,</a:t>
            </a:r>
            <a:r>
              <a:rPr lang="en-US" altLang="zh-CN" sz="1583" dirty="0">
                <a:latin typeface="Times New Roman" pitchFamily="18" charset="0"/>
                <a:cs typeface="Times New Roman" pitchFamily="18" charset="0"/>
              </a:rPr>
              <a:t> </a:t>
            </a:r>
            <a:r>
              <a:rPr lang="en-US" altLang="zh-CN" sz="1583" dirty="0">
                <a:solidFill>
                  <a:srgbClr val="FF0000"/>
                </a:solidFill>
                <a:latin typeface="微软雅黑" pitchFamily="18" charset="0"/>
                <a:cs typeface="微软雅黑" pitchFamily="18" charset="0"/>
              </a:rPr>
              <a:t>ad-hoc</a:t>
            </a:r>
            <a:r>
              <a:rPr lang="en-US" altLang="zh-CN" sz="1583" dirty="0">
                <a:latin typeface="Times New Roman" pitchFamily="18" charset="0"/>
                <a:cs typeface="Times New Roman" pitchFamily="18" charset="0"/>
              </a:rPr>
              <a:t> </a:t>
            </a:r>
            <a:r>
              <a:rPr lang="en-US" altLang="zh-CN" sz="1583" dirty="0">
                <a:solidFill>
                  <a:srgbClr val="FF0000"/>
                </a:solidFill>
                <a:latin typeface="微软雅黑" pitchFamily="18" charset="0"/>
                <a:cs typeface="微软雅黑" pitchFamily="18" charset="0"/>
              </a:rPr>
              <a:t>queries</a:t>
            </a:r>
            <a:r>
              <a:rPr lang="en-US" altLang="zh-CN" sz="1583" dirty="0">
                <a:solidFill>
                  <a:srgbClr val="000000"/>
                </a:solidFill>
                <a:latin typeface="微软雅黑" pitchFamily="18" charset="0"/>
                <a:cs typeface="微软雅黑" pitchFamily="18" charset="0"/>
              </a:rPr>
              <a:t>,</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and</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the</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analysis</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of</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large</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datasets</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stored</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in</a:t>
            </a:r>
          </a:p>
          <a:p>
            <a:pPr>
              <a:lnSpc>
                <a:spcPts val="2200"/>
              </a:lnSpc>
              <a:tabLst>
                <a:tab pos="330200" algn="l"/>
              </a:tabLst>
            </a:pPr>
            <a:r>
              <a:rPr lang="en-US" altLang="zh-CN" dirty="0"/>
              <a:t>	</a:t>
            </a:r>
            <a:r>
              <a:rPr lang="en-US" altLang="zh-CN" sz="1583" dirty="0">
                <a:solidFill>
                  <a:srgbClr val="000000"/>
                </a:solidFill>
                <a:latin typeface="微软雅黑" pitchFamily="18" charset="0"/>
                <a:cs typeface="微软雅黑" pitchFamily="18" charset="0"/>
              </a:rPr>
              <a:t>Hadoop</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compatible</a:t>
            </a:r>
            <a:r>
              <a:rPr lang="en-US" altLang="zh-CN" sz="1583" dirty="0">
                <a:latin typeface="Times New Roman" pitchFamily="18" charset="0"/>
                <a:cs typeface="Times New Roman" pitchFamily="18" charset="0"/>
              </a:rPr>
              <a:t> </a:t>
            </a:r>
            <a:r>
              <a:rPr lang="en-US" altLang="zh-CN" sz="1583" dirty="0">
                <a:solidFill>
                  <a:srgbClr val="FF0000"/>
                </a:solidFill>
                <a:latin typeface="微软雅黑" pitchFamily="18" charset="0"/>
                <a:cs typeface="微软雅黑" pitchFamily="18" charset="0"/>
              </a:rPr>
              <a:t>file</a:t>
            </a:r>
            <a:r>
              <a:rPr lang="en-US" altLang="zh-CN" sz="1583" dirty="0">
                <a:latin typeface="Times New Roman" pitchFamily="18" charset="0"/>
                <a:cs typeface="Times New Roman" pitchFamily="18" charset="0"/>
              </a:rPr>
              <a:t> </a:t>
            </a:r>
            <a:r>
              <a:rPr lang="en-US" altLang="zh-CN" sz="1583" dirty="0">
                <a:solidFill>
                  <a:srgbClr val="FF0000"/>
                </a:solidFill>
                <a:latin typeface="微软雅黑" pitchFamily="18" charset="0"/>
                <a:cs typeface="微软雅黑" pitchFamily="18" charset="0"/>
              </a:rPr>
              <a:t>systems</a:t>
            </a:r>
            <a:r>
              <a:rPr lang="en-US" altLang="zh-CN" sz="1583" dirty="0">
                <a:solidFill>
                  <a:srgbClr val="000000"/>
                </a:solidFill>
                <a:latin typeface="微软雅黑" pitchFamily="18" charset="0"/>
                <a:cs typeface="微软雅黑" pitchFamily="18" charset="0"/>
              </a:rPr>
              <a:t>.</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Hive</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provides</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a</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mechanism</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to</a:t>
            </a:r>
            <a:r>
              <a:rPr lang="en-US" altLang="zh-CN" sz="1583" dirty="0">
                <a:latin typeface="Times New Roman" pitchFamily="18" charset="0"/>
                <a:cs typeface="Times New Roman" pitchFamily="18" charset="0"/>
              </a:rPr>
              <a:t> </a:t>
            </a:r>
            <a:r>
              <a:rPr lang="en-US" altLang="zh-CN" sz="1583" dirty="0">
                <a:solidFill>
                  <a:srgbClr val="FF0000"/>
                </a:solidFill>
                <a:latin typeface="微软雅黑" pitchFamily="18" charset="0"/>
                <a:cs typeface="微软雅黑" pitchFamily="18" charset="0"/>
              </a:rPr>
              <a:t>project</a:t>
            </a:r>
          </a:p>
          <a:p>
            <a:pPr>
              <a:lnSpc>
                <a:spcPts val="2200"/>
              </a:lnSpc>
              <a:tabLst>
                <a:tab pos="330200" algn="l"/>
              </a:tabLst>
            </a:pPr>
            <a:r>
              <a:rPr lang="en-US" altLang="zh-CN" dirty="0"/>
              <a:t>	</a:t>
            </a:r>
            <a:r>
              <a:rPr lang="en-US" altLang="zh-CN" sz="1583" dirty="0">
                <a:solidFill>
                  <a:srgbClr val="FF0000"/>
                </a:solidFill>
                <a:latin typeface="微软雅黑" pitchFamily="18" charset="0"/>
                <a:cs typeface="微软雅黑" pitchFamily="18" charset="0"/>
              </a:rPr>
              <a:t>structure</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onto</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this</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data</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and</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query</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the</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data</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using</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a</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SQL-like</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language</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called</a:t>
            </a:r>
          </a:p>
          <a:p>
            <a:pPr>
              <a:lnSpc>
                <a:spcPts val="2200"/>
              </a:lnSpc>
              <a:tabLst>
                <a:tab pos="330200" algn="l"/>
              </a:tabLst>
            </a:pPr>
            <a:r>
              <a:rPr lang="en-US" altLang="zh-CN" dirty="0"/>
              <a:t>	</a:t>
            </a:r>
            <a:r>
              <a:rPr lang="en-US" altLang="zh-CN" sz="1583" dirty="0">
                <a:solidFill>
                  <a:srgbClr val="FF0000"/>
                </a:solidFill>
                <a:latin typeface="微软雅黑" pitchFamily="18" charset="0"/>
                <a:cs typeface="微软雅黑" pitchFamily="18" charset="0"/>
              </a:rPr>
              <a:t>HiveQL</a:t>
            </a:r>
            <a:r>
              <a:rPr lang="en-US" altLang="zh-CN" sz="1583" dirty="0">
                <a:solidFill>
                  <a:srgbClr val="000000"/>
                </a:solidFill>
                <a:latin typeface="微软雅黑" pitchFamily="18" charset="0"/>
                <a:cs typeface="微软雅黑" pitchFamily="18" charset="0"/>
              </a:rPr>
              <a:t>.</a:t>
            </a:r>
          </a:p>
        </p:txBody>
      </p:sp>
      <p:sp>
        <p:nvSpPr>
          <p:cNvPr id="10" name="TextBox 1"/>
          <p:cNvSpPr txBox="1"/>
          <p:nvPr/>
        </p:nvSpPr>
        <p:spPr>
          <a:xfrm>
            <a:off x="933772" y="4202584"/>
            <a:ext cx="5816600" cy="254000"/>
          </a:xfrm>
          <a:prstGeom prst="rect">
            <a:avLst/>
          </a:prstGeom>
          <a:noFill/>
        </p:spPr>
        <p:txBody>
          <a:bodyPr wrap="none" lIns="0" tIns="0" rIns="0" rtlCol="0">
            <a:spAutoFit/>
          </a:bodyPr>
          <a:lstStyle/>
          <a:p>
            <a:pPr>
              <a:lnSpc>
                <a:spcPts val="2000"/>
              </a:lnSpc>
              <a:tabLst/>
            </a:pPr>
            <a:r>
              <a:rPr lang="en-US" altLang="zh-CN" sz="1583" dirty="0">
                <a:solidFill>
                  <a:srgbClr val="000000"/>
                </a:solidFill>
                <a:latin typeface="Times New Roman" pitchFamily="18" charset="0"/>
                <a:cs typeface="Times New Roman" pitchFamily="18" charset="0"/>
              </a:rPr>
              <a:t>– </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数据库</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vs.</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数据仓库：存取（面向事务）</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vs.</a:t>
            </a:r>
            <a:r>
              <a:rPr lang="en-US" altLang="zh-CN" sz="1583" dirty="0">
                <a:latin typeface="Times New Roman" pitchFamily="18" charset="0"/>
                <a:cs typeface="Times New Roman" pitchFamily="18" charset="0"/>
              </a:rPr>
              <a:t> </a:t>
            </a:r>
            <a:r>
              <a:rPr lang="en-US" altLang="zh-CN" sz="1583" dirty="0">
                <a:solidFill>
                  <a:srgbClr val="000000"/>
                </a:solidFill>
                <a:latin typeface="微软雅黑" pitchFamily="18" charset="0"/>
                <a:cs typeface="微软雅黑" pitchFamily="18" charset="0"/>
              </a:rPr>
              <a:t>分析（面向主题）</a:t>
            </a:r>
          </a:p>
        </p:txBody>
      </p:sp>
    </p:spTree>
    <p:extLst>
      <p:ext uri="{BB962C8B-B14F-4D97-AF65-F5344CB8AC3E}">
        <p14:creationId xmlns:p14="http://schemas.microsoft.com/office/powerpoint/2010/main" val="972135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感受</a:t>
            </a:r>
            <a:r>
              <a:rPr lang="en-US" altLang="zh-CN" dirty="0"/>
              <a:t>Hive</a:t>
            </a:r>
            <a:endParaRPr lang="zh-CN" altLang="en-US" dirty="0"/>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5</a:t>
            </a:fld>
            <a:endParaRPr lang="zh-CN" altLang="en-US" dirty="0"/>
          </a:p>
        </p:txBody>
      </p:sp>
      <p:sp>
        <p:nvSpPr>
          <p:cNvPr id="5" name="Freeform 3"/>
          <p:cNvSpPr/>
          <p:nvPr/>
        </p:nvSpPr>
        <p:spPr>
          <a:xfrm>
            <a:off x="1568449" y="5140193"/>
            <a:ext cx="6318570" cy="305031"/>
          </a:xfrm>
          <a:custGeom>
            <a:avLst/>
            <a:gdLst>
              <a:gd name="connsiteX0" fmla="*/ 6350 w 6318570"/>
              <a:gd name="connsiteY0" fmla="*/ 6350 h 305031"/>
              <a:gd name="connsiteX1" fmla="*/ 6312220 w 6318570"/>
              <a:gd name="connsiteY1" fmla="*/ 6350 h 305031"/>
              <a:gd name="connsiteX2" fmla="*/ 6312220 w 6318570"/>
              <a:gd name="connsiteY2" fmla="*/ 298681 h 305031"/>
              <a:gd name="connsiteX3" fmla="*/ 6350 w 6318570"/>
              <a:gd name="connsiteY3" fmla="*/ 298681 h 305031"/>
              <a:gd name="connsiteX4" fmla="*/ 6350 w 6318570"/>
              <a:gd name="connsiteY4" fmla="*/ 6350 h 30503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318570" h="305031">
                <a:moveTo>
                  <a:pt x="6350" y="6350"/>
                </a:moveTo>
                <a:lnTo>
                  <a:pt x="6312220" y="6350"/>
                </a:lnTo>
                <a:lnTo>
                  <a:pt x="6312220" y="298681"/>
                </a:lnTo>
                <a:lnTo>
                  <a:pt x="6350" y="298681"/>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3"/>
          <p:cNvPicPr>
            <a:picLocks noChangeAspect="1" noChangeArrowheads="1"/>
          </p:cNvPicPr>
          <p:nvPr/>
        </p:nvPicPr>
        <p:blipFill>
          <a:blip r:embed="rId2"/>
          <a:srcRect/>
          <a:stretch>
            <a:fillRect/>
          </a:stretch>
        </p:blipFill>
        <p:spPr bwMode="auto">
          <a:xfrm>
            <a:off x="1564308" y="1396905"/>
            <a:ext cx="6375400" cy="3492500"/>
          </a:xfrm>
          <a:prstGeom prst="rect">
            <a:avLst/>
          </a:prstGeom>
          <a:noFill/>
        </p:spPr>
      </p:pic>
      <p:sp>
        <p:nvSpPr>
          <p:cNvPr id="7" name="TextBox 1"/>
          <p:cNvSpPr txBox="1"/>
          <p:nvPr/>
        </p:nvSpPr>
        <p:spPr>
          <a:xfrm>
            <a:off x="1640508" y="5168805"/>
            <a:ext cx="4230004" cy="289823"/>
          </a:xfrm>
          <a:prstGeom prst="rect">
            <a:avLst/>
          </a:prstGeom>
          <a:noFill/>
        </p:spPr>
        <p:txBody>
          <a:bodyPr wrap="none" lIns="0" tIns="0" rIns="0" rtlCol="0">
            <a:spAutoFit/>
          </a:bodyPr>
          <a:lstStyle/>
          <a:p>
            <a:pPr>
              <a:lnSpc>
                <a:spcPts val="1900"/>
              </a:lnSpc>
              <a:tabLst/>
            </a:pPr>
            <a:r>
              <a:rPr lang="en-US" altLang="zh-CN" sz="1424" dirty="0">
                <a:solidFill>
                  <a:srgbClr val="000000"/>
                </a:solidFill>
                <a:latin typeface="微软雅黑" pitchFamily="18" charset="0"/>
                <a:cs typeface="微软雅黑" pitchFamily="18" charset="0"/>
              </a:rPr>
              <a:t>SELECT</a:t>
            </a:r>
            <a:r>
              <a:rPr lang="en-US" altLang="zh-CN" sz="1424" dirty="0">
                <a:latin typeface="Times New Roman" pitchFamily="18" charset="0"/>
                <a:cs typeface="Times New Roman" pitchFamily="18" charset="0"/>
              </a:rPr>
              <a:t> </a:t>
            </a:r>
            <a:r>
              <a:rPr lang="en-US" altLang="zh-CN" sz="1424" dirty="0">
                <a:solidFill>
                  <a:srgbClr val="000000"/>
                </a:solidFill>
                <a:latin typeface="微软雅黑" pitchFamily="18" charset="0"/>
                <a:cs typeface="微软雅黑" pitchFamily="18" charset="0"/>
              </a:rPr>
              <a:t>*</a:t>
            </a:r>
            <a:r>
              <a:rPr lang="en-US" altLang="zh-CN" sz="1424" dirty="0">
                <a:latin typeface="Times New Roman" pitchFamily="18" charset="0"/>
                <a:cs typeface="Times New Roman" pitchFamily="18" charset="0"/>
              </a:rPr>
              <a:t> </a:t>
            </a:r>
            <a:r>
              <a:rPr lang="en-US" altLang="zh-CN" sz="1424" dirty="0">
                <a:solidFill>
                  <a:srgbClr val="000000"/>
                </a:solidFill>
                <a:latin typeface="微软雅黑" pitchFamily="18" charset="0"/>
                <a:cs typeface="微软雅黑" pitchFamily="18" charset="0"/>
              </a:rPr>
              <a:t>FROM</a:t>
            </a:r>
            <a:r>
              <a:rPr lang="en-US" altLang="zh-CN" sz="1424" dirty="0">
                <a:latin typeface="Times New Roman" pitchFamily="18" charset="0"/>
                <a:cs typeface="Times New Roman" pitchFamily="18" charset="0"/>
              </a:rPr>
              <a:t> </a:t>
            </a:r>
            <a:r>
              <a:rPr lang="en-US" altLang="zh-CN" sz="1424" dirty="0">
                <a:solidFill>
                  <a:srgbClr val="000000"/>
                </a:solidFill>
                <a:latin typeface="微软雅黑" pitchFamily="18" charset="0"/>
                <a:cs typeface="微软雅黑" pitchFamily="18" charset="0"/>
              </a:rPr>
              <a:t>log</a:t>
            </a:r>
            <a:r>
              <a:rPr lang="en-US" altLang="zh-CN" sz="1424" dirty="0">
                <a:latin typeface="Times New Roman" pitchFamily="18" charset="0"/>
                <a:cs typeface="Times New Roman" pitchFamily="18" charset="0"/>
              </a:rPr>
              <a:t> </a:t>
            </a:r>
            <a:r>
              <a:rPr lang="en-US" altLang="zh-CN" sz="1424" dirty="0">
                <a:solidFill>
                  <a:srgbClr val="000000"/>
                </a:solidFill>
                <a:latin typeface="微软雅黑" pitchFamily="18" charset="0"/>
                <a:cs typeface="微软雅黑" pitchFamily="18" charset="0"/>
              </a:rPr>
              <a:t>WHERE</a:t>
            </a:r>
            <a:r>
              <a:rPr lang="en-US" altLang="zh-CN" sz="1424" dirty="0">
                <a:latin typeface="Times New Roman" pitchFamily="18" charset="0"/>
                <a:cs typeface="Times New Roman" pitchFamily="18" charset="0"/>
              </a:rPr>
              <a:t> </a:t>
            </a:r>
            <a:r>
              <a:rPr lang="en-US" altLang="zh-CN" sz="1424" dirty="0">
                <a:solidFill>
                  <a:srgbClr val="000000"/>
                </a:solidFill>
                <a:latin typeface="微软雅黑" pitchFamily="18" charset="0"/>
                <a:cs typeface="微软雅黑" pitchFamily="18" charset="0"/>
              </a:rPr>
              <a:t>date</a:t>
            </a:r>
            <a:r>
              <a:rPr lang="en-US" altLang="zh-CN" sz="1424" dirty="0">
                <a:latin typeface="Times New Roman" pitchFamily="18" charset="0"/>
                <a:cs typeface="Times New Roman" pitchFamily="18" charset="0"/>
              </a:rPr>
              <a:t> </a:t>
            </a:r>
            <a:r>
              <a:rPr lang="en-US" altLang="zh-CN" sz="1424" dirty="0">
                <a:solidFill>
                  <a:srgbClr val="000000"/>
                </a:solidFill>
                <a:latin typeface="微软雅黑" pitchFamily="18" charset="0"/>
                <a:cs typeface="微软雅黑" pitchFamily="18" charset="0"/>
              </a:rPr>
              <a:t>&gt;</a:t>
            </a:r>
            <a:r>
              <a:rPr lang="en-US" altLang="zh-CN" sz="1424" dirty="0">
                <a:latin typeface="Times New Roman" pitchFamily="18" charset="0"/>
                <a:cs typeface="Times New Roman" pitchFamily="18" charset="0"/>
              </a:rPr>
              <a:t> </a:t>
            </a:r>
            <a:r>
              <a:rPr lang="en-US" altLang="zh-CN" sz="1424" dirty="0">
                <a:solidFill>
                  <a:srgbClr val="000000"/>
                </a:solidFill>
                <a:latin typeface="微软雅黑" pitchFamily="18" charset="0"/>
                <a:cs typeface="微软雅黑" pitchFamily="18" charset="0"/>
              </a:rPr>
              <a:t>2012-12-01</a:t>
            </a:r>
            <a:r>
              <a:rPr lang="en-US" altLang="zh-CN" sz="1424" dirty="0">
                <a:latin typeface="Times New Roman" pitchFamily="18" charset="0"/>
                <a:cs typeface="Times New Roman" pitchFamily="18" charset="0"/>
              </a:rPr>
              <a:t> </a:t>
            </a:r>
            <a:r>
              <a:rPr lang="en-US" altLang="zh-CN" sz="1424" dirty="0">
                <a:solidFill>
                  <a:srgbClr val="000000"/>
                </a:solidFill>
                <a:latin typeface="微软雅黑" pitchFamily="18" charset="0"/>
                <a:cs typeface="微软雅黑" pitchFamily="18" charset="0"/>
              </a:rPr>
              <a:t>;</a:t>
            </a:r>
          </a:p>
        </p:txBody>
      </p:sp>
      <p:sp>
        <p:nvSpPr>
          <p:cNvPr id="8" name="TextBox 1"/>
          <p:cNvSpPr txBox="1"/>
          <p:nvPr/>
        </p:nvSpPr>
        <p:spPr>
          <a:xfrm>
            <a:off x="1043608" y="5168805"/>
            <a:ext cx="381000" cy="228600"/>
          </a:xfrm>
          <a:prstGeom prst="rect">
            <a:avLst/>
          </a:prstGeom>
          <a:noFill/>
        </p:spPr>
        <p:txBody>
          <a:bodyPr wrap="none" lIns="0" tIns="0" rIns="0" rtlCol="0">
            <a:spAutoFit/>
          </a:bodyPr>
          <a:lstStyle/>
          <a:p>
            <a:pPr>
              <a:lnSpc>
                <a:spcPts val="1800"/>
              </a:lnSpc>
              <a:tabLst/>
            </a:pPr>
            <a:r>
              <a:rPr lang="en-US" altLang="zh-CN" sz="1424" dirty="0">
                <a:solidFill>
                  <a:srgbClr val="000000"/>
                </a:solidFill>
                <a:latin typeface="微软雅黑" pitchFamily="18" charset="0"/>
                <a:cs typeface="微软雅黑" pitchFamily="18" charset="0"/>
              </a:rPr>
              <a:t>Hive</a:t>
            </a:r>
          </a:p>
        </p:txBody>
      </p:sp>
      <p:sp>
        <p:nvSpPr>
          <p:cNvPr id="9" name="TextBox 1"/>
          <p:cNvSpPr txBox="1"/>
          <p:nvPr/>
        </p:nvSpPr>
        <p:spPr>
          <a:xfrm>
            <a:off x="1028522" y="2643461"/>
            <a:ext cx="296556" cy="262764"/>
          </a:xfrm>
          <a:prstGeom prst="rect">
            <a:avLst/>
          </a:prstGeom>
          <a:noFill/>
        </p:spPr>
        <p:txBody>
          <a:bodyPr wrap="none" lIns="0" tIns="0" rIns="0" rtlCol="0">
            <a:spAutoFit/>
          </a:bodyPr>
          <a:lstStyle/>
          <a:p>
            <a:pPr>
              <a:lnSpc>
                <a:spcPts val="1800"/>
              </a:lnSpc>
              <a:tabLst/>
            </a:pPr>
            <a:r>
              <a:rPr lang="en-US" altLang="zh-CN" sz="1424" dirty="0">
                <a:solidFill>
                  <a:srgbClr val="000000"/>
                </a:solidFill>
                <a:latin typeface="微软雅黑" pitchFamily="18" charset="0"/>
                <a:cs typeface="微软雅黑" pitchFamily="18" charset="0"/>
              </a:rPr>
              <a:t>MR</a:t>
            </a:r>
          </a:p>
        </p:txBody>
      </p:sp>
    </p:spTree>
    <p:extLst>
      <p:ext uri="{BB962C8B-B14F-4D97-AF65-F5344CB8AC3E}">
        <p14:creationId xmlns:p14="http://schemas.microsoft.com/office/powerpoint/2010/main" val="1636463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124744"/>
            <a:ext cx="8229600" cy="4678451"/>
          </a:xfrm>
        </p:spPr>
        <p:txBody>
          <a:bodyPr/>
          <a:lstStyle/>
          <a:p>
            <a:r>
              <a:rPr lang="en-US" altLang="zh-CN" dirty="0"/>
              <a:t>6.1 Hive</a:t>
            </a:r>
            <a:r>
              <a:rPr lang="zh-CN" altLang="en-US" dirty="0"/>
              <a:t>简介</a:t>
            </a:r>
            <a:endParaRPr lang="en-US" altLang="zh-CN" dirty="0"/>
          </a:p>
          <a:p>
            <a:r>
              <a:rPr lang="en-US" altLang="zh-CN" dirty="0">
                <a:solidFill>
                  <a:srgbClr val="FF0000"/>
                </a:solidFill>
              </a:rPr>
              <a:t>6.2 Hive</a:t>
            </a:r>
            <a:r>
              <a:rPr lang="zh-CN" altLang="en-US" dirty="0">
                <a:solidFill>
                  <a:srgbClr val="FF0000"/>
                </a:solidFill>
              </a:rPr>
              <a:t>架构与组件</a:t>
            </a:r>
            <a:endParaRPr lang="en-US" altLang="zh-CN" dirty="0">
              <a:solidFill>
                <a:srgbClr val="FF0000"/>
              </a:solidFill>
            </a:endParaRPr>
          </a:p>
          <a:p>
            <a:r>
              <a:rPr lang="en-US" altLang="zh-CN" dirty="0"/>
              <a:t>6.3 Hive</a:t>
            </a:r>
            <a:r>
              <a:rPr lang="zh-CN" altLang="en-US" dirty="0"/>
              <a:t>数据组织</a:t>
            </a:r>
            <a:endParaRPr lang="en-US" altLang="zh-CN" dirty="0"/>
          </a:p>
          <a:p>
            <a:r>
              <a:rPr lang="en-US" altLang="zh-CN" dirty="0"/>
              <a:t>6.4 HQL</a:t>
            </a:r>
            <a:r>
              <a:rPr lang="zh-CN" altLang="en-US" dirty="0"/>
              <a:t>语言</a:t>
            </a: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6</a:t>
            </a:fld>
            <a:endParaRPr lang="zh-CN" altLang="en-US" dirty="0"/>
          </a:p>
        </p:txBody>
      </p:sp>
    </p:spTree>
    <p:extLst>
      <p:ext uri="{BB962C8B-B14F-4D97-AF65-F5344CB8AC3E}">
        <p14:creationId xmlns:p14="http://schemas.microsoft.com/office/powerpoint/2010/main" val="1237363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Hive</a:t>
            </a:r>
            <a:r>
              <a:rPr lang="zh-CN" altLang="en-US" dirty="0"/>
              <a:t>架构与组件</a:t>
            </a:r>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7</a:t>
            </a:fld>
            <a:endParaRPr lang="zh-CN" altLang="en-US" dirty="0"/>
          </a:p>
        </p:txBody>
      </p:sp>
      <p:pic>
        <p:nvPicPr>
          <p:cNvPr id="5" name="Picture 3"/>
          <p:cNvPicPr>
            <a:picLocks noChangeAspect="1" noChangeArrowheads="1"/>
          </p:cNvPicPr>
          <p:nvPr/>
        </p:nvPicPr>
        <p:blipFill>
          <a:blip r:embed="rId2"/>
          <a:srcRect/>
          <a:stretch>
            <a:fillRect/>
          </a:stretch>
        </p:blipFill>
        <p:spPr bwMode="auto">
          <a:xfrm>
            <a:off x="539551" y="1340768"/>
            <a:ext cx="3624147" cy="4104456"/>
          </a:xfrm>
          <a:prstGeom prst="rect">
            <a:avLst/>
          </a:prstGeom>
          <a:noFill/>
        </p:spPr>
      </p:pic>
      <p:sp>
        <p:nvSpPr>
          <p:cNvPr id="7" name="TextBox 1"/>
          <p:cNvSpPr txBox="1"/>
          <p:nvPr/>
        </p:nvSpPr>
        <p:spPr>
          <a:xfrm>
            <a:off x="4453696" y="1340768"/>
            <a:ext cx="4347344" cy="3816429"/>
          </a:xfrm>
          <a:prstGeom prst="rect">
            <a:avLst/>
          </a:prstGeom>
          <a:noFill/>
        </p:spPr>
        <p:txBody>
          <a:bodyPr wrap="none" lIns="0" tIns="0" rIns="0" rtlCol="0">
            <a:spAutoFit/>
          </a:bodyPr>
          <a:lstStyle/>
          <a:p>
            <a:pPr marL="285750" indent="-285750">
              <a:lnSpc>
                <a:spcPts val="1800"/>
              </a:lnSpc>
              <a:buFont typeface="Wingdings" panose="05000000000000000000" pitchFamily="2" charset="2"/>
              <a:buChar char="n"/>
              <a:tabLst>
                <a:tab pos="101600" algn="l"/>
                <a:tab pos="368300" algn="l"/>
              </a:tabLst>
            </a:pPr>
            <a:r>
              <a:rPr lang="en-US" altLang="zh-CN" sz="1424" dirty="0">
                <a:solidFill>
                  <a:srgbClr val="000000"/>
                </a:solidFill>
                <a:latin typeface="Times New Roman" panose="02020603050405020304" pitchFamily="18" charset="0"/>
                <a:cs typeface="Times New Roman" panose="02020603050405020304" pitchFamily="18" charset="0"/>
              </a:rPr>
              <a:t>用户操作接口：</a:t>
            </a:r>
          </a:p>
          <a:p>
            <a:pPr>
              <a:lnSpc>
                <a:spcPts val="1700"/>
              </a:lnSpc>
              <a:tabLst>
                <a:tab pos="101600" algn="l"/>
                <a:tab pos="368300" algn="l"/>
              </a:tabLst>
            </a:pPr>
            <a:r>
              <a:rPr lang="en-US" altLang="zh-CN" dirty="0">
                <a:latin typeface="Times New Roman" panose="02020603050405020304" pitchFamily="18" charset="0"/>
                <a:cs typeface="Times New Roman" panose="02020603050405020304" pitchFamily="18" charset="0"/>
              </a:rPr>
              <a:t>	   </a:t>
            </a:r>
            <a:r>
              <a:rPr lang="en-US" altLang="zh-CN" sz="1266" dirty="0">
                <a:solidFill>
                  <a:srgbClr val="000000"/>
                </a:solidFill>
                <a:latin typeface="Times New Roman" pitchFamily="18" charset="0"/>
                <a:cs typeface="Times New Roman" pitchFamily="18" charset="0"/>
              </a:rPr>
              <a:t>– </a:t>
            </a:r>
            <a:r>
              <a:rPr lang="en-US" altLang="zh-CN" sz="1266" dirty="0">
                <a:latin typeface="Times New Roman" pitchFamily="18" charset="0"/>
                <a:cs typeface="Times New Roman" pitchFamily="18" charset="0"/>
              </a:rPr>
              <a:t>  </a:t>
            </a:r>
            <a:r>
              <a:rPr lang="en-US" altLang="zh-CN" sz="1266" dirty="0" err="1">
                <a:solidFill>
                  <a:srgbClr val="000000"/>
                </a:solidFill>
                <a:latin typeface="Times New Roman" panose="02020603050405020304" pitchFamily="18" charset="0"/>
                <a:cs typeface="Times New Roman" panose="02020603050405020304" pitchFamily="18" charset="0"/>
              </a:rPr>
              <a:t>命令行接口（shell</a:t>
            </a:r>
            <a:r>
              <a:rPr lang="en-US" altLang="zh-CN" sz="1266" dirty="0">
                <a:solidFill>
                  <a:srgbClr val="000000"/>
                </a:solidFill>
                <a:latin typeface="Times New Roman" panose="02020603050405020304" pitchFamily="18" charset="0"/>
                <a:cs typeface="Times New Roman" panose="02020603050405020304" pitchFamily="18" charset="0"/>
              </a:rPr>
              <a:t>）</a:t>
            </a:r>
          </a:p>
          <a:p>
            <a:pPr>
              <a:lnSpc>
                <a:spcPts val="1800"/>
              </a:lnSpc>
              <a:tabLst>
                <a:tab pos="101600" algn="l"/>
                <a:tab pos="368300" algn="l"/>
              </a:tabLst>
            </a:pPr>
            <a:r>
              <a:rPr lang="en-US" altLang="zh-CN" dirty="0">
                <a:latin typeface="Times New Roman" panose="02020603050405020304" pitchFamily="18" charset="0"/>
                <a:cs typeface="Times New Roman" panose="02020603050405020304" pitchFamily="18" charset="0"/>
              </a:rPr>
              <a:t>	   </a:t>
            </a:r>
            <a:r>
              <a:rPr lang="en-US" altLang="zh-CN" sz="1266" dirty="0">
                <a:solidFill>
                  <a:srgbClr val="000000"/>
                </a:solidFill>
                <a:latin typeface="Times New Roman" pitchFamily="18" charset="0"/>
                <a:cs typeface="Times New Roman" pitchFamily="18" charset="0"/>
              </a:rPr>
              <a:t>– </a:t>
            </a:r>
            <a:r>
              <a:rPr lang="en-US" altLang="zh-CN" sz="1266" dirty="0">
                <a:latin typeface="Times New Roman" pitchFamily="18" charset="0"/>
                <a:cs typeface="Times New Roman" pitchFamily="18" charset="0"/>
              </a:rPr>
              <a:t>   </a:t>
            </a:r>
            <a:r>
              <a:rPr lang="en-US" altLang="zh-CN" sz="1266" dirty="0">
                <a:solidFill>
                  <a:srgbClr val="000000"/>
                </a:solidFill>
                <a:latin typeface="Times New Roman" panose="02020603050405020304" pitchFamily="18" charset="0"/>
                <a:cs typeface="Times New Roman" panose="02020603050405020304" pitchFamily="18" charset="0"/>
              </a:rPr>
              <a:t>Web界面</a:t>
            </a:r>
          </a:p>
          <a:p>
            <a:pPr>
              <a:lnSpc>
                <a:spcPts val="1800"/>
              </a:lnSpc>
              <a:tabLst>
                <a:tab pos="101600" algn="l"/>
                <a:tab pos="368300" algn="l"/>
              </a:tabLst>
            </a:pPr>
            <a:r>
              <a:rPr lang="en-US" altLang="zh-CN" dirty="0">
                <a:latin typeface="Times New Roman" panose="02020603050405020304" pitchFamily="18" charset="0"/>
                <a:cs typeface="Times New Roman" panose="02020603050405020304" pitchFamily="18" charset="0"/>
              </a:rPr>
              <a:t>	   </a:t>
            </a:r>
            <a:r>
              <a:rPr lang="en-US" altLang="zh-CN" sz="1266" dirty="0">
                <a:solidFill>
                  <a:srgbClr val="000000"/>
                </a:solidFill>
                <a:latin typeface="Times New Roman" pitchFamily="18" charset="0"/>
                <a:cs typeface="Times New Roman" pitchFamily="18" charset="0"/>
              </a:rPr>
              <a:t>– </a:t>
            </a:r>
            <a:r>
              <a:rPr lang="en-US" altLang="zh-CN" sz="1266" dirty="0">
                <a:latin typeface="Times New Roman" pitchFamily="18" charset="0"/>
                <a:cs typeface="Times New Roman" pitchFamily="18" charset="0"/>
              </a:rPr>
              <a:t>   </a:t>
            </a:r>
            <a:r>
              <a:rPr lang="en-US" altLang="zh-CN" sz="1266" dirty="0">
                <a:solidFill>
                  <a:srgbClr val="000000"/>
                </a:solidFill>
                <a:latin typeface="Times New Roman" panose="02020603050405020304" pitchFamily="18" charset="0"/>
                <a:cs typeface="Times New Roman" panose="02020603050405020304" pitchFamily="18" charset="0"/>
              </a:rPr>
              <a:t>Hive应用</a:t>
            </a:r>
          </a:p>
          <a:p>
            <a:pPr marL="285750" indent="-285750">
              <a:lnSpc>
                <a:spcPts val="2000"/>
              </a:lnSpc>
              <a:buFont typeface="Wingdings" panose="05000000000000000000" pitchFamily="2" charset="2"/>
              <a:buChar char="n"/>
              <a:tabLst>
                <a:tab pos="101600" algn="l"/>
                <a:tab pos="368300" algn="l"/>
              </a:tabLst>
            </a:pPr>
            <a:r>
              <a:rPr lang="en-US" altLang="zh-CN" sz="1424" dirty="0">
                <a:solidFill>
                  <a:srgbClr val="000000"/>
                </a:solidFill>
                <a:latin typeface="Times New Roman" panose="02020603050405020304" pitchFamily="18" charset="0"/>
                <a:cs typeface="Times New Roman" panose="02020603050405020304" pitchFamily="18" charset="0"/>
              </a:rPr>
              <a:t>Hive服务器：</a:t>
            </a:r>
          </a:p>
          <a:p>
            <a:pPr>
              <a:lnSpc>
                <a:spcPts val="1800"/>
              </a:lnSpc>
              <a:tabLst>
                <a:tab pos="101600" algn="l"/>
                <a:tab pos="368300" algn="l"/>
              </a:tabLst>
            </a:pPr>
            <a:r>
              <a:rPr lang="en-US" altLang="zh-CN" dirty="0">
                <a:latin typeface="Times New Roman" panose="02020603050405020304" pitchFamily="18" charset="0"/>
                <a:cs typeface="Times New Roman" panose="02020603050405020304" pitchFamily="18" charset="0"/>
              </a:rPr>
              <a:t>	   </a:t>
            </a:r>
            <a:r>
              <a:rPr lang="en-US" altLang="zh-CN" sz="1266" dirty="0">
                <a:solidFill>
                  <a:srgbClr val="000000"/>
                </a:solidFill>
                <a:latin typeface="Times New Roman" pitchFamily="18" charset="0"/>
                <a:cs typeface="Times New Roman" pitchFamily="18" charset="0"/>
              </a:rPr>
              <a:t>– </a:t>
            </a:r>
            <a:r>
              <a:rPr lang="en-US" altLang="zh-CN" sz="1266" dirty="0">
                <a:latin typeface="Times New Roman" pitchFamily="18" charset="0"/>
                <a:cs typeface="Times New Roman" pitchFamily="18" charset="0"/>
              </a:rPr>
              <a:t>   </a:t>
            </a:r>
            <a:r>
              <a:rPr lang="en-US" altLang="zh-CN" sz="1266" dirty="0" err="1">
                <a:solidFill>
                  <a:srgbClr val="000000"/>
                </a:solidFill>
                <a:latin typeface="Times New Roman" panose="02020603050405020304" pitchFamily="18" charset="0"/>
                <a:cs typeface="Times New Roman" panose="02020603050405020304" pitchFamily="18" charset="0"/>
              </a:rPr>
              <a:t>Hive应用可以以JDBC、ODBC和Thirft接口访问</a:t>
            </a:r>
            <a:br>
              <a:rPr lang="en-US" altLang="zh-CN" sz="1266" dirty="0">
                <a:solidFill>
                  <a:srgbClr val="000000"/>
                </a:solidFill>
                <a:latin typeface="Times New Roman" panose="02020603050405020304" pitchFamily="18" charset="0"/>
                <a:cs typeface="Times New Roman" panose="02020603050405020304" pitchFamily="18" charset="0"/>
              </a:rPr>
            </a:br>
            <a:r>
              <a:rPr lang="en-US" altLang="zh-CN" sz="1266" dirty="0">
                <a:solidFill>
                  <a:srgbClr val="000000"/>
                </a:solidFill>
                <a:latin typeface="Times New Roman" panose="02020603050405020304" pitchFamily="18" charset="0"/>
                <a:cs typeface="Times New Roman" panose="02020603050405020304" pitchFamily="18" charset="0"/>
              </a:rPr>
              <a:t>            </a:t>
            </a:r>
            <a:r>
              <a:rPr lang="en-US" altLang="zh-CN" sz="1266" dirty="0" err="1">
                <a:solidFill>
                  <a:srgbClr val="000000"/>
                </a:solidFill>
                <a:latin typeface="Times New Roman" panose="02020603050405020304" pitchFamily="18" charset="0"/>
                <a:cs typeface="Times New Roman" panose="02020603050405020304" pitchFamily="18" charset="0"/>
              </a:rPr>
              <a:t>指定地址和端口的Hive服务器</a:t>
            </a:r>
            <a:r>
              <a:rPr lang="en-US" altLang="zh-CN" sz="1266" dirty="0">
                <a:solidFill>
                  <a:srgbClr val="000000"/>
                </a:solidFill>
                <a:latin typeface="Times New Roman" panose="02020603050405020304" pitchFamily="18" charset="0"/>
                <a:cs typeface="Times New Roman" panose="02020603050405020304" pitchFamily="18" charset="0"/>
              </a:rPr>
              <a:t>。</a:t>
            </a:r>
          </a:p>
          <a:p>
            <a:pPr marL="285750" indent="-285750">
              <a:lnSpc>
                <a:spcPts val="2000"/>
              </a:lnSpc>
              <a:buFont typeface="Wingdings" panose="05000000000000000000" pitchFamily="2" charset="2"/>
              <a:buChar char="n"/>
              <a:tabLst>
                <a:tab pos="101600" algn="l"/>
                <a:tab pos="368300" algn="l"/>
              </a:tabLst>
            </a:pPr>
            <a:r>
              <a:rPr lang="en-US" altLang="zh-CN" sz="1424" dirty="0">
                <a:solidFill>
                  <a:srgbClr val="000000"/>
                </a:solidFill>
                <a:latin typeface="Times New Roman" panose="02020603050405020304" pitchFamily="18" charset="0"/>
                <a:cs typeface="Times New Roman" panose="02020603050405020304" pitchFamily="18" charset="0"/>
              </a:rPr>
              <a:t>驱动程序：</a:t>
            </a:r>
          </a:p>
          <a:p>
            <a:pPr>
              <a:lnSpc>
                <a:spcPts val="1800"/>
              </a:lnSpc>
              <a:tabLst>
                <a:tab pos="101600" algn="l"/>
                <a:tab pos="368300" algn="l"/>
              </a:tabLst>
            </a:pPr>
            <a:r>
              <a:rPr lang="en-US" altLang="zh-CN" dirty="0">
                <a:latin typeface="Times New Roman" panose="02020603050405020304" pitchFamily="18" charset="0"/>
                <a:cs typeface="Times New Roman" panose="02020603050405020304" pitchFamily="18" charset="0"/>
              </a:rPr>
              <a:t>	   </a:t>
            </a:r>
            <a:r>
              <a:rPr lang="en-US" altLang="zh-CN" sz="1266" dirty="0">
                <a:solidFill>
                  <a:srgbClr val="000000"/>
                </a:solidFill>
                <a:latin typeface="Times New Roman" pitchFamily="18" charset="0"/>
                <a:cs typeface="Times New Roman" pitchFamily="18" charset="0"/>
              </a:rPr>
              <a:t>– </a:t>
            </a:r>
            <a:r>
              <a:rPr lang="en-US" altLang="zh-CN" sz="1266" dirty="0">
                <a:latin typeface="Times New Roman" pitchFamily="18" charset="0"/>
                <a:cs typeface="Times New Roman" pitchFamily="18" charset="0"/>
              </a:rPr>
              <a:t>  </a:t>
            </a:r>
            <a:r>
              <a:rPr lang="en-US" altLang="zh-CN" sz="1266" dirty="0" err="1">
                <a:solidFill>
                  <a:srgbClr val="000000"/>
                </a:solidFill>
                <a:latin typeface="Times New Roman" panose="02020603050405020304" pitchFamily="18" charset="0"/>
                <a:cs typeface="Times New Roman" panose="02020603050405020304" pitchFamily="18" charset="0"/>
              </a:rPr>
              <a:t>负责处理Hive语句，完成编译、优化和执行的工作</a:t>
            </a:r>
            <a:endParaRPr lang="en-US" altLang="zh-CN" sz="1266" dirty="0">
              <a:solidFill>
                <a:srgbClr val="000000"/>
              </a:solidFill>
              <a:latin typeface="Times New Roman" panose="02020603050405020304" pitchFamily="18" charset="0"/>
              <a:cs typeface="Times New Roman" panose="02020603050405020304" pitchFamily="18" charset="0"/>
            </a:endParaRPr>
          </a:p>
          <a:p>
            <a:pPr>
              <a:lnSpc>
                <a:spcPts val="1800"/>
              </a:lnSpc>
              <a:tabLst>
                <a:tab pos="101600" algn="l"/>
                <a:tab pos="368300" algn="l"/>
              </a:tabLst>
            </a:pPr>
            <a:r>
              <a:rPr lang="en-US" altLang="zh-CN" dirty="0">
                <a:latin typeface="Times New Roman" panose="02020603050405020304" pitchFamily="18" charset="0"/>
                <a:cs typeface="Times New Roman" panose="02020603050405020304" pitchFamily="18" charset="0"/>
              </a:rPr>
              <a:t>	   </a:t>
            </a:r>
            <a:r>
              <a:rPr lang="en-US" altLang="zh-CN" sz="1266" dirty="0">
                <a:solidFill>
                  <a:srgbClr val="000000"/>
                </a:solidFill>
                <a:latin typeface="Times New Roman" pitchFamily="18" charset="0"/>
                <a:cs typeface="Times New Roman" pitchFamily="18" charset="0"/>
              </a:rPr>
              <a:t>– </a:t>
            </a:r>
            <a:r>
              <a:rPr lang="en-US" altLang="zh-CN" sz="1266" dirty="0">
                <a:latin typeface="Times New Roman" pitchFamily="18" charset="0"/>
                <a:cs typeface="Times New Roman" pitchFamily="18" charset="0"/>
              </a:rPr>
              <a:t>  </a:t>
            </a:r>
            <a:r>
              <a:rPr lang="en-US" altLang="zh-CN" sz="1266" dirty="0" err="1">
                <a:solidFill>
                  <a:srgbClr val="000000"/>
                </a:solidFill>
                <a:latin typeface="Times New Roman" panose="02020603050405020304" pitchFamily="18" charset="0"/>
                <a:cs typeface="Times New Roman" panose="02020603050405020304" pitchFamily="18" charset="0"/>
              </a:rPr>
              <a:t>生成相应的MapReduce任务与HDFS节点进行数据交互</a:t>
            </a:r>
            <a:endParaRPr lang="en-US" altLang="zh-CN" sz="1266" dirty="0">
              <a:solidFill>
                <a:srgbClr val="000000"/>
              </a:solidFill>
              <a:latin typeface="Times New Roman" panose="02020603050405020304" pitchFamily="18" charset="0"/>
              <a:cs typeface="Times New Roman" panose="02020603050405020304" pitchFamily="18" charset="0"/>
            </a:endParaRPr>
          </a:p>
          <a:p>
            <a:pPr marL="285750" indent="-285750">
              <a:lnSpc>
                <a:spcPts val="2100"/>
              </a:lnSpc>
              <a:buFont typeface="Wingdings" panose="05000000000000000000" pitchFamily="2" charset="2"/>
              <a:buChar char="n"/>
              <a:tabLst>
                <a:tab pos="101600" algn="l"/>
                <a:tab pos="368300" algn="l"/>
              </a:tabLst>
            </a:pPr>
            <a:r>
              <a:rPr lang="en-US" altLang="zh-CN" sz="1424" dirty="0">
                <a:solidFill>
                  <a:srgbClr val="000000"/>
                </a:solidFill>
                <a:latin typeface="Times New Roman" panose="02020603050405020304" pitchFamily="18" charset="0"/>
                <a:cs typeface="Times New Roman" panose="02020603050405020304" pitchFamily="18" charset="0"/>
              </a:rPr>
              <a:t>元数据库：</a:t>
            </a:r>
          </a:p>
          <a:p>
            <a:pPr>
              <a:lnSpc>
                <a:spcPts val="1700"/>
              </a:lnSpc>
              <a:tabLst>
                <a:tab pos="101600" algn="l"/>
                <a:tab pos="368300" algn="l"/>
              </a:tabLst>
            </a:pPr>
            <a:r>
              <a:rPr lang="en-US" altLang="zh-CN" dirty="0">
                <a:latin typeface="Times New Roman" panose="02020603050405020304" pitchFamily="18" charset="0"/>
                <a:cs typeface="Times New Roman" panose="02020603050405020304" pitchFamily="18" charset="0"/>
              </a:rPr>
              <a:t>	   </a:t>
            </a:r>
            <a:r>
              <a:rPr lang="en-US" altLang="zh-CN" sz="1266" dirty="0">
                <a:solidFill>
                  <a:srgbClr val="000000"/>
                </a:solidFill>
                <a:latin typeface="Times New Roman" pitchFamily="18" charset="0"/>
                <a:cs typeface="Times New Roman" pitchFamily="18" charset="0"/>
              </a:rPr>
              <a:t>– </a:t>
            </a:r>
            <a:r>
              <a:rPr lang="en-US" altLang="zh-CN" sz="1266" dirty="0">
                <a:latin typeface="Times New Roman" pitchFamily="18" charset="0"/>
                <a:cs typeface="Times New Roman" pitchFamily="18" charset="0"/>
              </a:rPr>
              <a:t>  </a:t>
            </a:r>
            <a:r>
              <a:rPr lang="en-US" altLang="zh-CN" sz="1266" dirty="0" err="1">
                <a:solidFill>
                  <a:srgbClr val="000000"/>
                </a:solidFill>
                <a:latin typeface="Times New Roman" panose="02020603050405020304" pitchFamily="18" charset="0"/>
                <a:cs typeface="Times New Roman" panose="02020603050405020304" pitchFamily="18" charset="0"/>
              </a:rPr>
              <a:t>存储Hive中与数据表相关的元数据，包括数据的库、表</a:t>
            </a:r>
            <a:br>
              <a:rPr lang="en-US" altLang="zh-CN" sz="1266" dirty="0">
                <a:solidFill>
                  <a:srgbClr val="000000"/>
                </a:solidFill>
                <a:latin typeface="Times New Roman" panose="02020603050405020304" pitchFamily="18" charset="0"/>
                <a:cs typeface="Times New Roman" panose="02020603050405020304" pitchFamily="18" charset="0"/>
              </a:rPr>
            </a:br>
            <a:r>
              <a:rPr lang="en-US" altLang="zh-CN" sz="1266" dirty="0">
                <a:solidFill>
                  <a:srgbClr val="000000"/>
                </a:solidFill>
                <a:latin typeface="Times New Roman" panose="02020603050405020304" pitchFamily="18" charset="0"/>
                <a:cs typeface="Times New Roman" panose="02020603050405020304" pitchFamily="18" charset="0"/>
              </a:rPr>
              <a:t>           </a:t>
            </a:r>
            <a:r>
              <a:rPr lang="en-US" altLang="zh-CN" sz="1266" dirty="0" err="1">
                <a:solidFill>
                  <a:srgbClr val="000000"/>
                </a:solidFill>
                <a:latin typeface="Times New Roman" panose="02020603050405020304" pitchFamily="18" charset="0"/>
                <a:cs typeface="Times New Roman" panose="02020603050405020304" pitchFamily="18" charset="0"/>
              </a:rPr>
              <a:t>和分区组织等信息</a:t>
            </a:r>
            <a:endParaRPr lang="en-US" altLang="zh-CN" sz="1266" dirty="0">
              <a:solidFill>
                <a:srgbClr val="000000"/>
              </a:solidFill>
              <a:latin typeface="Times New Roman" panose="02020603050405020304" pitchFamily="18" charset="0"/>
              <a:cs typeface="Times New Roman" panose="02020603050405020304" pitchFamily="18" charset="0"/>
            </a:endParaRPr>
          </a:p>
          <a:p>
            <a:pPr marL="285750" indent="-285750">
              <a:lnSpc>
                <a:spcPts val="2000"/>
              </a:lnSpc>
              <a:buFont typeface="Wingdings" panose="05000000000000000000" pitchFamily="2" charset="2"/>
              <a:buChar char="n"/>
              <a:tabLst>
                <a:tab pos="101600" algn="l"/>
                <a:tab pos="368300" algn="l"/>
              </a:tabLst>
            </a:pPr>
            <a:r>
              <a:rPr lang="en-US" altLang="zh-CN" sz="1424" dirty="0">
                <a:solidFill>
                  <a:srgbClr val="000000"/>
                </a:solidFill>
                <a:latin typeface="Times New Roman" panose="02020603050405020304" pitchFamily="18" charset="0"/>
                <a:cs typeface="Times New Roman" panose="02020603050405020304" pitchFamily="18" charset="0"/>
              </a:rPr>
              <a:t>Hadoop框架</a:t>
            </a:r>
          </a:p>
          <a:p>
            <a:pPr>
              <a:lnSpc>
                <a:spcPts val="1800"/>
              </a:lnSpc>
              <a:tabLst>
                <a:tab pos="101600" algn="l"/>
                <a:tab pos="368300" algn="l"/>
              </a:tabLst>
            </a:pPr>
            <a:r>
              <a:rPr lang="en-US" altLang="zh-CN" dirty="0">
                <a:latin typeface="Times New Roman" panose="02020603050405020304" pitchFamily="18" charset="0"/>
                <a:cs typeface="Times New Roman" panose="02020603050405020304" pitchFamily="18" charset="0"/>
              </a:rPr>
              <a:t>	   </a:t>
            </a:r>
            <a:r>
              <a:rPr lang="en-US" altLang="zh-CN" sz="1266" dirty="0">
                <a:solidFill>
                  <a:srgbClr val="000000"/>
                </a:solidFill>
                <a:latin typeface="Times New Roman" pitchFamily="18" charset="0"/>
                <a:cs typeface="Times New Roman" pitchFamily="18" charset="0"/>
              </a:rPr>
              <a:t>– </a:t>
            </a:r>
            <a:r>
              <a:rPr lang="en-US" altLang="zh-CN" sz="1266" dirty="0">
                <a:latin typeface="Times New Roman" pitchFamily="18" charset="0"/>
                <a:cs typeface="Times New Roman" pitchFamily="18" charset="0"/>
              </a:rPr>
              <a:t>  </a:t>
            </a:r>
            <a:r>
              <a:rPr lang="en-US" altLang="zh-CN" sz="1266" dirty="0" err="1">
                <a:solidFill>
                  <a:srgbClr val="000000"/>
                </a:solidFill>
                <a:latin typeface="Times New Roman" panose="02020603050405020304" pitchFamily="18" charset="0"/>
                <a:cs typeface="Times New Roman" panose="02020603050405020304" pitchFamily="18" charset="0"/>
              </a:rPr>
              <a:t>HDFS：文件存储</a:t>
            </a:r>
            <a:endParaRPr lang="en-US" altLang="zh-CN" sz="1266" dirty="0">
              <a:solidFill>
                <a:srgbClr val="000000"/>
              </a:solidFill>
              <a:latin typeface="Times New Roman" panose="02020603050405020304" pitchFamily="18" charset="0"/>
              <a:cs typeface="Times New Roman" panose="02020603050405020304" pitchFamily="18" charset="0"/>
            </a:endParaRPr>
          </a:p>
          <a:p>
            <a:pPr>
              <a:lnSpc>
                <a:spcPts val="1800"/>
              </a:lnSpc>
              <a:tabLst>
                <a:tab pos="101600" algn="l"/>
                <a:tab pos="368300" algn="l"/>
              </a:tabLst>
            </a:pPr>
            <a:r>
              <a:rPr lang="en-US" altLang="zh-CN" dirty="0">
                <a:latin typeface="Times New Roman" panose="02020603050405020304" pitchFamily="18" charset="0"/>
                <a:cs typeface="Times New Roman" panose="02020603050405020304" pitchFamily="18" charset="0"/>
              </a:rPr>
              <a:t>	   </a:t>
            </a:r>
            <a:r>
              <a:rPr lang="en-US" altLang="zh-CN" sz="1266" dirty="0">
                <a:solidFill>
                  <a:srgbClr val="000000"/>
                </a:solidFill>
                <a:latin typeface="Times New Roman" pitchFamily="18" charset="0"/>
                <a:cs typeface="Times New Roman" pitchFamily="18" charset="0"/>
              </a:rPr>
              <a:t>– </a:t>
            </a:r>
            <a:r>
              <a:rPr lang="en-US" altLang="zh-CN" sz="1266" dirty="0">
                <a:latin typeface="Times New Roman" pitchFamily="18" charset="0"/>
                <a:cs typeface="Times New Roman" pitchFamily="18" charset="0"/>
              </a:rPr>
              <a:t>  </a:t>
            </a:r>
            <a:r>
              <a:rPr lang="en-US" altLang="zh-CN" sz="1266" dirty="0" err="1">
                <a:solidFill>
                  <a:srgbClr val="000000"/>
                </a:solidFill>
                <a:latin typeface="Times New Roman" panose="02020603050405020304" pitchFamily="18" charset="0"/>
                <a:cs typeface="Times New Roman" panose="02020603050405020304" pitchFamily="18" charset="0"/>
              </a:rPr>
              <a:t>MapReduce：命令执行</a:t>
            </a:r>
            <a:endParaRPr lang="en-US" altLang="zh-CN" sz="1266"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7921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124744"/>
            <a:ext cx="8229600" cy="4678451"/>
          </a:xfrm>
        </p:spPr>
        <p:txBody>
          <a:bodyPr/>
          <a:lstStyle/>
          <a:p>
            <a:r>
              <a:rPr lang="en-US" altLang="zh-CN" dirty="0"/>
              <a:t>6.1 Hive</a:t>
            </a:r>
            <a:r>
              <a:rPr lang="zh-CN" altLang="en-US" dirty="0"/>
              <a:t>简介</a:t>
            </a:r>
            <a:endParaRPr lang="en-US" altLang="zh-CN" dirty="0"/>
          </a:p>
          <a:p>
            <a:r>
              <a:rPr lang="en-US" altLang="zh-CN" dirty="0"/>
              <a:t>6.2 Hive</a:t>
            </a:r>
            <a:r>
              <a:rPr lang="zh-CN" altLang="en-US" dirty="0"/>
              <a:t>架构与组件</a:t>
            </a:r>
            <a:endParaRPr lang="en-US" altLang="zh-CN" dirty="0"/>
          </a:p>
          <a:p>
            <a:r>
              <a:rPr lang="en-US" altLang="zh-CN" dirty="0">
                <a:solidFill>
                  <a:srgbClr val="FF0000"/>
                </a:solidFill>
              </a:rPr>
              <a:t>6.3 Hive</a:t>
            </a:r>
            <a:r>
              <a:rPr lang="zh-CN" altLang="en-US" dirty="0">
                <a:solidFill>
                  <a:srgbClr val="FF0000"/>
                </a:solidFill>
              </a:rPr>
              <a:t>数据组织</a:t>
            </a:r>
            <a:endParaRPr lang="en-US" altLang="zh-CN" dirty="0">
              <a:solidFill>
                <a:srgbClr val="FF0000"/>
              </a:solidFill>
            </a:endParaRPr>
          </a:p>
          <a:p>
            <a:r>
              <a:rPr lang="en-US" altLang="zh-CN" dirty="0"/>
              <a:t>6.4 HQL</a:t>
            </a:r>
            <a:r>
              <a:rPr lang="zh-CN" altLang="en-US" dirty="0"/>
              <a:t>语言</a:t>
            </a: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8</a:t>
            </a:fld>
            <a:endParaRPr lang="zh-CN" altLang="en-US" dirty="0"/>
          </a:p>
        </p:txBody>
      </p:sp>
    </p:spTree>
    <p:extLst>
      <p:ext uri="{BB962C8B-B14F-4D97-AF65-F5344CB8AC3E}">
        <p14:creationId xmlns:p14="http://schemas.microsoft.com/office/powerpoint/2010/main" val="3774006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Hive</a:t>
            </a:r>
            <a:r>
              <a:rPr lang="zh-CN" altLang="en-US" dirty="0"/>
              <a:t>数据组织</a:t>
            </a:r>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9</a:t>
            </a:fld>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3653483217"/>
              </p:ext>
            </p:extLst>
          </p:nvPr>
        </p:nvGraphicFramePr>
        <p:xfrm>
          <a:off x="548430" y="4539915"/>
          <a:ext cx="4499992" cy="1280160"/>
        </p:xfrm>
        <a:graphic>
          <a:graphicData uri="http://schemas.openxmlformats.org/drawingml/2006/table">
            <a:tbl>
              <a:tblPr/>
              <a:tblGrid>
                <a:gridCol w="531054">
                  <a:extLst>
                    <a:ext uri="{9D8B030D-6E8A-4147-A177-3AD203B41FA5}">
                      <a16:colId xmlns:a16="http://schemas.microsoft.com/office/drawing/2014/main" val="20000"/>
                    </a:ext>
                  </a:extLst>
                </a:gridCol>
                <a:gridCol w="637865">
                  <a:extLst>
                    <a:ext uri="{9D8B030D-6E8A-4147-A177-3AD203B41FA5}">
                      <a16:colId xmlns:a16="http://schemas.microsoft.com/office/drawing/2014/main" val="20001"/>
                    </a:ext>
                  </a:extLst>
                </a:gridCol>
                <a:gridCol w="708739">
                  <a:extLst>
                    <a:ext uri="{9D8B030D-6E8A-4147-A177-3AD203B41FA5}">
                      <a16:colId xmlns:a16="http://schemas.microsoft.com/office/drawing/2014/main" val="20002"/>
                    </a:ext>
                  </a:extLst>
                </a:gridCol>
                <a:gridCol w="496117">
                  <a:extLst>
                    <a:ext uri="{9D8B030D-6E8A-4147-A177-3AD203B41FA5}">
                      <a16:colId xmlns:a16="http://schemas.microsoft.com/office/drawing/2014/main" val="20003"/>
                    </a:ext>
                  </a:extLst>
                </a:gridCol>
                <a:gridCol w="850487">
                  <a:extLst>
                    <a:ext uri="{9D8B030D-6E8A-4147-A177-3AD203B41FA5}">
                      <a16:colId xmlns:a16="http://schemas.microsoft.com/office/drawing/2014/main" val="20004"/>
                    </a:ext>
                  </a:extLst>
                </a:gridCol>
                <a:gridCol w="566991">
                  <a:extLst>
                    <a:ext uri="{9D8B030D-6E8A-4147-A177-3AD203B41FA5}">
                      <a16:colId xmlns:a16="http://schemas.microsoft.com/office/drawing/2014/main" val="20005"/>
                    </a:ext>
                  </a:extLst>
                </a:gridCol>
                <a:gridCol w="708739">
                  <a:extLst>
                    <a:ext uri="{9D8B030D-6E8A-4147-A177-3AD203B41FA5}">
                      <a16:colId xmlns:a16="http://schemas.microsoft.com/office/drawing/2014/main" val="20006"/>
                    </a:ext>
                  </a:extLst>
                </a:gridCol>
              </a:tblGrid>
              <a:tr h="452835">
                <a:tc>
                  <a:txBody>
                    <a:bodyPr/>
                    <a:lstStyle/>
                    <a:p>
                      <a:pPr algn="ctr"/>
                      <a:r>
                        <a:rPr lang="en-US" altLang="zh-CN" sz="1200" dirty="0">
                          <a:solidFill>
                            <a:srgbClr val="000000"/>
                          </a:solidFill>
                          <a:latin typeface="Times New Roman" pitchFamily="18" charset="0"/>
                          <a:cs typeface="Times New Roman" pitchFamily="18" charset="0"/>
                        </a:rPr>
                        <a:t>字段</a:t>
                      </a:r>
                      <a:endParaRPr lang="zh-CN" altLang="en-US" sz="1200" dirty="0">
                        <a:solidFill>
                          <a:srgbClr val="000000"/>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a:solidFill>
                            <a:srgbClr val="000000"/>
                          </a:solidFill>
                          <a:latin typeface="Calibri" pitchFamily="18" charset="0"/>
                          <a:cs typeface="Calibri" pitchFamily="18" charset="0"/>
                        </a:rPr>
                        <a:t>userID</a:t>
                      </a:r>
                      <a:endParaRPr lang="zh-CN" altLang="en-US" sz="1200" b="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deviceID</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b="1" dirty="0">
                          <a:solidFill>
                            <a:srgbClr val="000000"/>
                          </a:solidFill>
                          <a:latin typeface="Calibri" pitchFamily="18" charset="0"/>
                          <a:cs typeface="Calibri" pitchFamily="18" charset="0"/>
                        </a:rPr>
                        <a:t>type</a:t>
                      </a:r>
                      <a:endParaRPr lang="zh-CN" altLang="en-US" sz="1200" b="1"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roamType</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url</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200" dirty="0">
                          <a:solidFill>
                            <a:srgbClr val="000000"/>
                          </a:solidFill>
                          <a:latin typeface="Calibri" pitchFamily="18" charset="0"/>
                          <a:cs typeface="Calibri" pitchFamily="18" charset="0"/>
                        </a:rPr>
                        <a:t> </a:t>
                      </a:r>
                      <a:endParaRPr lang="zh-CN" altLang="en-US" sz="1200" dirty="0">
                        <a:solidFill>
                          <a:srgbClr val="000000"/>
                        </a:solidFill>
                        <a:latin typeface="Calibri" pitchFamily="18" charset="0"/>
                        <a:cs typeface="Calibri" pitchFamily="18" charset="0"/>
                      </a:endParaRPr>
                    </a:p>
                    <a:p>
                      <a:pPr algn="ctr"/>
                      <a:r>
                        <a:rPr lang="en-US" altLang="zh-CN" sz="1200" dirty="0">
                          <a:solidFill>
                            <a:srgbClr val="000000"/>
                          </a:solidFill>
                          <a:latin typeface="Calibri" pitchFamily="18" charset="0"/>
                          <a:cs typeface="Calibri" pitchFamily="18" charset="0"/>
                        </a:rPr>
                        <a:t>time</a:t>
                      </a:r>
                      <a:endParaRPr lang="zh-CN" altLang="en-US" sz="1200" dirty="0">
                        <a:solidFill>
                          <a:srgbClr val="000000"/>
                        </a:solidFill>
                        <a:latin typeface="Calibri" pitchFamily="18" charset="0"/>
                        <a:cs typeface="Calibri" pitchFamily="18" charset="0"/>
                      </a:endParaRPr>
                    </a:p>
                    <a:p>
                      <a:pPr algn="l"/>
                      <a:r>
                        <a:rPr lang="en-US" altLang="zh-CN" sz="1200" dirty="0">
                          <a:solidFill>
                            <a:srgbClr val="000000"/>
                          </a:solidFill>
                          <a:latin typeface="Calibri" pitchFamily="18" charset="0"/>
                          <a:cs typeface="Calibri" pitchFamily="18" charset="0"/>
                        </a:rPr>
                        <a:t> </a:t>
                      </a:r>
                      <a:endParaRPr lang="zh-CN" altLang="en-US" sz="1200" dirty="0">
                        <a:solidFill>
                          <a:srgbClr val="000000"/>
                        </a:solidFill>
                        <a:latin typeface="Calibri" pitchFamily="18" charset="0"/>
                        <a:cs typeface="Calibri"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22193">
                <a:tc>
                  <a:txBody>
                    <a:bodyPr/>
                    <a:lstStyle/>
                    <a:p>
                      <a:pPr algn="ctr"/>
                      <a:r>
                        <a:rPr lang="en-US" altLang="zh-CN" sz="1200" dirty="0">
                          <a:solidFill>
                            <a:srgbClr val="000000"/>
                          </a:solidFill>
                          <a:latin typeface="Times New Roman" pitchFamily="18" charset="0"/>
                          <a:cs typeface="Times New Roman" pitchFamily="18" charset="0"/>
                        </a:rPr>
                        <a:t>类型</a:t>
                      </a:r>
                      <a:endParaRPr lang="zh-CN" altLang="en-US" sz="1200" dirty="0">
                        <a:solidFill>
                          <a:srgbClr val="000000"/>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dirty="0">
                          <a:solidFill>
                            <a:srgbClr val="000000"/>
                          </a:solidFill>
                          <a:latin typeface="Calibri" pitchFamily="18" charset="0"/>
                          <a:cs typeface="Calibri" pitchFamily="18" charset="0"/>
                        </a:rPr>
                        <a:t>String</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String</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int</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int</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a:solidFill>
                            <a:srgbClr val="000000"/>
                          </a:solidFill>
                          <a:latin typeface="Calibri" pitchFamily="18" charset="0"/>
                          <a:cs typeface="Calibri" pitchFamily="18" charset="0"/>
                        </a:rPr>
                        <a:t>String</a:t>
                      </a:r>
                      <a:endParaRPr lang="zh-CN" altLang="en-US" sz="1200" dirty="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200" dirty="0">
                          <a:solidFill>
                            <a:srgbClr val="000000"/>
                          </a:solidFill>
                          <a:latin typeface="Calibri" pitchFamily="18" charset="0"/>
                          <a:cs typeface="Calibri" pitchFamily="18" charset="0"/>
                        </a:rPr>
                        <a:t> </a:t>
                      </a:r>
                      <a:endParaRPr lang="zh-CN" altLang="en-US" sz="1200" dirty="0">
                        <a:solidFill>
                          <a:srgbClr val="000000"/>
                        </a:solidFill>
                        <a:latin typeface="Calibri" pitchFamily="18" charset="0"/>
                        <a:cs typeface="Calibri" pitchFamily="18" charset="0"/>
                      </a:endParaRPr>
                    </a:p>
                    <a:p>
                      <a:pPr algn="ctr"/>
                      <a:r>
                        <a:rPr lang="en-US" altLang="zh-CN" sz="1200" dirty="0">
                          <a:solidFill>
                            <a:srgbClr val="000000"/>
                          </a:solidFill>
                          <a:latin typeface="Calibri" pitchFamily="18" charset="0"/>
                          <a:cs typeface="Calibri" pitchFamily="18" charset="0"/>
                        </a:rPr>
                        <a:t>String</a:t>
                      </a:r>
                      <a:endParaRPr lang="zh-CN" altLang="en-US" sz="1200" dirty="0">
                        <a:solidFill>
                          <a:srgbClr val="000000"/>
                        </a:solidFill>
                        <a:latin typeface="Calibri" pitchFamily="18" charset="0"/>
                        <a:cs typeface="Calibri" pitchFamily="18" charset="0"/>
                      </a:endParaRPr>
                    </a:p>
                    <a:p>
                      <a:pPr algn="l"/>
                      <a:r>
                        <a:rPr lang="en-US" altLang="zh-CN" sz="1200" dirty="0">
                          <a:solidFill>
                            <a:srgbClr val="000000"/>
                          </a:solidFill>
                          <a:latin typeface="Calibri" pitchFamily="18" charset="0"/>
                          <a:cs typeface="Calibri" pitchFamily="18" charset="0"/>
                        </a:rPr>
                        <a:t> </a:t>
                      </a:r>
                      <a:endParaRPr lang="zh-CN" altLang="en-US" sz="1200" dirty="0">
                        <a:solidFill>
                          <a:srgbClr val="000000"/>
                        </a:solidFill>
                        <a:latin typeface="Calibri" pitchFamily="18" charset="0"/>
                        <a:cs typeface="Calibri"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
        <p:nvSpPr>
          <p:cNvPr id="7" name="TextBox 1"/>
          <p:cNvSpPr txBox="1"/>
          <p:nvPr/>
        </p:nvSpPr>
        <p:spPr>
          <a:xfrm>
            <a:off x="9994900" y="6235700"/>
            <a:ext cx="76200" cy="177800"/>
          </a:xfrm>
          <a:prstGeom prst="rect">
            <a:avLst/>
          </a:prstGeom>
          <a:noFill/>
        </p:spPr>
        <p:txBody>
          <a:bodyPr wrap="none" lIns="0" tIns="0" rIns="0" rtlCol="0">
            <a:spAutoFit/>
          </a:bodyPr>
          <a:lstStyle/>
          <a:p>
            <a:pPr>
              <a:lnSpc>
                <a:spcPts val="1400"/>
              </a:lnSpc>
              <a:tabLst/>
            </a:pPr>
            <a:r>
              <a:rPr lang="en-US" altLang="zh-CN" sz="1108" dirty="0">
                <a:solidFill>
                  <a:srgbClr val="7F7F7F"/>
                </a:solidFill>
                <a:latin typeface="微软雅黑" pitchFamily="18" charset="0"/>
                <a:cs typeface="微软雅黑" pitchFamily="18" charset="0"/>
              </a:rPr>
              <a:t>5</a:t>
            </a:r>
          </a:p>
        </p:txBody>
      </p:sp>
      <p:sp>
        <p:nvSpPr>
          <p:cNvPr id="9" name="TextBox 1"/>
          <p:cNvSpPr txBox="1"/>
          <p:nvPr/>
        </p:nvSpPr>
        <p:spPr>
          <a:xfrm>
            <a:off x="467544" y="1052736"/>
            <a:ext cx="6787051" cy="251351"/>
          </a:xfrm>
          <a:prstGeom prst="rect">
            <a:avLst/>
          </a:prstGeom>
          <a:noFill/>
        </p:spPr>
        <p:txBody>
          <a:bodyPr wrap="none" lIns="0" tIns="0" rIns="0" rtlCol="0">
            <a:spAutoFit/>
          </a:bodyPr>
          <a:lstStyle/>
          <a:p>
            <a:pPr marL="285750" indent="-285750">
              <a:lnSpc>
                <a:spcPts val="1600"/>
              </a:lnSpc>
              <a:buFont typeface="Wingdings" panose="05000000000000000000" pitchFamily="2" charset="2"/>
              <a:buChar char="n"/>
              <a:tabLst/>
            </a:pPr>
            <a:r>
              <a:rPr lang="en-US" altLang="zh-CN" dirty="0">
                <a:solidFill>
                  <a:srgbClr val="000000"/>
                </a:solidFill>
                <a:latin typeface="Times New Roman" panose="02020603050405020304" pitchFamily="18" charset="0"/>
                <a:cs typeface="Times New Roman" panose="02020603050405020304" pitchFamily="18" charset="0"/>
              </a:rPr>
              <a:t>库（Database）、表（Table）、分区（Partition）和桶（Bucket）</a:t>
            </a:r>
          </a:p>
        </p:txBody>
      </p:sp>
      <p:sp>
        <p:nvSpPr>
          <p:cNvPr id="11" name="TextBox 1"/>
          <p:cNvSpPr txBox="1"/>
          <p:nvPr/>
        </p:nvSpPr>
        <p:spPr>
          <a:xfrm>
            <a:off x="810324" y="1344111"/>
            <a:ext cx="8010147" cy="2713563"/>
          </a:xfrm>
          <a:prstGeom prst="rect">
            <a:avLst/>
          </a:prstGeom>
          <a:noFill/>
        </p:spPr>
        <p:txBody>
          <a:bodyPr wrap="square" lIns="0" tIns="0" rIns="0" rtlCol="0">
            <a:spAutoFit/>
          </a:bodyPr>
          <a:lstStyle/>
          <a:p>
            <a:pPr marL="171450" indent="-171450" algn="just">
              <a:lnSpc>
                <a:spcPts val="1400"/>
              </a:lnSpc>
              <a:buFont typeface="微软雅黑" panose="020B0503020204020204" pitchFamily="34" charset="-122"/>
              <a:buChar char="–"/>
              <a:tabLst/>
            </a:pPr>
            <a:r>
              <a:rPr lang="en-US" altLang="zh-CN" sz="1600" dirty="0">
                <a:solidFill>
                  <a:srgbClr val="000000"/>
                </a:solidFill>
                <a:latin typeface="Times New Roman" panose="02020603050405020304" pitchFamily="18" charset="0"/>
                <a:cs typeface="Times New Roman" panose="02020603050405020304" pitchFamily="18" charset="0"/>
              </a:rPr>
              <a:t>库（Database）：</a:t>
            </a:r>
            <a:r>
              <a:rPr lang="en-US" altLang="zh-CN" sz="1600" dirty="0" err="1">
                <a:solidFill>
                  <a:srgbClr val="000000"/>
                </a:solidFill>
                <a:latin typeface="Times New Roman" panose="02020603050405020304" pitchFamily="18" charset="0"/>
                <a:cs typeface="Times New Roman" panose="02020603050405020304" pitchFamily="18" charset="0"/>
              </a:rPr>
              <a:t>与传统的关系型数据库类似，库就是若干数据表的集合，代表了用户希望管理的一个数据集</a:t>
            </a:r>
            <a:r>
              <a:rPr lang="en-US" altLang="zh-CN" sz="1600" dirty="0">
                <a:solidFill>
                  <a:srgbClr val="000000"/>
                </a:solidFill>
                <a:latin typeface="Times New Roman" panose="02020603050405020304" pitchFamily="18" charset="0"/>
                <a:cs typeface="Times New Roman" panose="02020603050405020304" pitchFamily="18" charset="0"/>
              </a:rPr>
              <a:t>。</a:t>
            </a:r>
          </a:p>
          <a:p>
            <a:pPr marL="171450" indent="-171450" algn="just">
              <a:lnSpc>
                <a:spcPts val="1800"/>
              </a:lnSpc>
              <a:buFont typeface="微软雅黑" panose="020B0503020204020204" pitchFamily="34" charset="-122"/>
              <a:buChar char="–"/>
              <a:tabLst/>
            </a:pPr>
            <a:r>
              <a:rPr lang="en-US" altLang="zh-CN" sz="1600" dirty="0" err="1">
                <a:solidFill>
                  <a:srgbClr val="000000"/>
                </a:solidFill>
                <a:latin typeface="Times New Roman" panose="02020603050405020304" pitchFamily="18" charset="0"/>
                <a:cs typeface="Times New Roman" panose="02020603050405020304" pitchFamily="18" charset="0"/>
              </a:rPr>
              <a:t>表（Table</a:t>
            </a:r>
            <a:r>
              <a:rPr lang="en-US" altLang="zh-CN" sz="1600" dirty="0">
                <a:solidFill>
                  <a:srgbClr val="000000"/>
                </a:solidFill>
                <a:latin typeface="Times New Roman" panose="02020603050405020304" pitchFamily="18" charset="0"/>
                <a:cs typeface="Times New Roman" panose="02020603050405020304" pitchFamily="18" charset="0"/>
              </a:rPr>
              <a:t>）：与关系型数据库中表的概念类似，表在逻辑上由存储的数据和描述表格中数据形式的相关元数据组成，每张表中的数据以序列化文件的形式存储在相应的HDFS目录下。</a:t>
            </a:r>
          </a:p>
          <a:p>
            <a:pPr marL="171450" indent="-171450" algn="just">
              <a:lnSpc>
                <a:spcPts val="1800"/>
              </a:lnSpc>
              <a:buFont typeface="微软雅黑" panose="020B0503020204020204" pitchFamily="34" charset="-122"/>
              <a:buChar char="–"/>
              <a:tabLst/>
            </a:pPr>
            <a:r>
              <a:rPr lang="en-US" altLang="zh-CN" sz="1600" dirty="0">
                <a:solidFill>
                  <a:srgbClr val="000000"/>
                </a:solidFill>
                <a:latin typeface="Times New Roman" panose="02020603050405020304" pitchFamily="18" charset="0"/>
                <a:cs typeface="Times New Roman" panose="02020603050405020304" pitchFamily="18" charset="0"/>
              </a:rPr>
              <a:t>分区（Partition）：分区是为了在数据量过大时提高数据存储效率而对表进行划分的机制，每个表可以包含一个或多个分区，每个分区在物理上是HDFS存储表数据的目录下的子目录。</a:t>
            </a:r>
          </a:p>
          <a:p>
            <a:pPr marL="171450" indent="-171450" algn="just">
              <a:lnSpc>
                <a:spcPts val="1800"/>
              </a:lnSpc>
              <a:buFont typeface="微软雅黑" panose="020B0503020204020204" pitchFamily="34" charset="-122"/>
              <a:buChar char="–"/>
              <a:tabLst/>
            </a:pPr>
            <a:r>
              <a:rPr lang="en-US" altLang="zh-CN" sz="1600" dirty="0">
                <a:solidFill>
                  <a:srgbClr val="000000"/>
                </a:solidFill>
                <a:latin typeface="Times New Roman" panose="02020603050405020304" pitchFamily="18" charset="0"/>
                <a:cs typeface="Times New Roman" panose="02020603050405020304" pitchFamily="18" charset="0"/>
              </a:rPr>
              <a:t>桶（Bucket）：通过对指定列值进行哈希并将结果除以桶的个数取余数的方法，将一张表或分区分到不同桶中，从而在查询少量数据只需在对应的桶中进行查找，提高查询效率。一个桶对应一个HDFS文件，存在于一个分区或一张表的目录中，文件按照字典顺序排列的。</a:t>
            </a:r>
          </a:p>
        </p:txBody>
      </p:sp>
      <p:sp>
        <p:nvSpPr>
          <p:cNvPr id="13" name="TextBox 1"/>
          <p:cNvSpPr txBox="1"/>
          <p:nvPr/>
        </p:nvSpPr>
        <p:spPr>
          <a:xfrm>
            <a:off x="481536" y="4173119"/>
            <a:ext cx="1904367" cy="251351"/>
          </a:xfrm>
          <a:prstGeom prst="rect">
            <a:avLst/>
          </a:prstGeom>
          <a:noFill/>
        </p:spPr>
        <p:txBody>
          <a:bodyPr wrap="none" lIns="0" tIns="0" rIns="0" rtlCol="0">
            <a:spAutoFit/>
          </a:bodyPr>
          <a:lstStyle/>
          <a:p>
            <a:pPr marL="285750" indent="-285750">
              <a:lnSpc>
                <a:spcPts val="1600"/>
              </a:lnSpc>
              <a:buFont typeface="Wingdings" panose="05000000000000000000" pitchFamily="2" charset="2"/>
              <a:buChar char="n"/>
              <a:tabLst/>
            </a:pPr>
            <a:r>
              <a:rPr lang="en-US" altLang="zh-CN" dirty="0">
                <a:solidFill>
                  <a:srgbClr val="000000"/>
                </a:solidFill>
                <a:latin typeface="Times New Roman" panose="02020603050405020304" pitchFamily="18" charset="0"/>
                <a:cs typeface="Times New Roman" panose="02020603050405020304" pitchFamily="18" charset="0"/>
              </a:rPr>
              <a:t>分区及桶示例：</a:t>
            </a:r>
          </a:p>
        </p:txBody>
      </p:sp>
      <p:sp>
        <p:nvSpPr>
          <p:cNvPr id="14" name="TextBox 1"/>
          <p:cNvSpPr txBox="1"/>
          <p:nvPr/>
        </p:nvSpPr>
        <p:spPr>
          <a:xfrm>
            <a:off x="5076056" y="4632349"/>
            <a:ext cx="3744415" cy="789960"/>
          </a:xfrm>
          <a:prstGeom prst="rect">
            <a:avLst/>
          </a:prstGeom>
          <a:noFill/>
        </p:spPr>
        <p:txBody>
          <a:bodyPr wrap="square" lIns="0" tIns="0" rIns="0" rtlCol="0">
            <a:spAutoFit/>
          </a:bodyPr>
          <a:lstStyle/>
          <a:p>
            <a:pPr>
              <a:lnSpc>
                <a:spcPts val="1300"/>
              </a:lnSpc>
              <a:tabLst/>
            </a:pPr>
            <a:r>
              <a:rPr lang="en-US" altLang="zh-CN" sz="1400" dirty="0">
                <a:solidFill>
                  <a:srgbClr val="000000"/>
                </a:solidFill>
                <a:latin typeface="Times New Roman" panose="02020603050405020304" pitchFamily="18" charset="0"/>
                <a:cs typeface="Times New Roman" panose="02020603050405020304" pitchFamily="18" charset="0"/>
              </a:rPr>
              <a:t> /user/hive/warehouse/logs/Type=1/ﬁle_0000</a:t>
            </a:r>
          </a:p>
          <a:p>
            <a:pPr>
              <a:lnSpc>
                <a:spcPts val="1500"/>
              </a:lnSpc>
              <a:tabLst/>
            </a:pPr>
            <a:r>
              <a:rPr lang="en-US" altLang="zh-CN" sz="1400" dirty="0">
                <a:solidFill>
                  <a:srgbClr val="000000"/>
                </a:solidFill>
                <a:latin typeface="Times New Roman" panose="02020603050405020304" pitchFamily="18" charset="0"/>
                <a:cs typeface="Times New Roman" panose="02020603050405020304" pitchFamily="18" charset="0"/>
              </a:rPr>
              <a:t> /user/hive/warehouse/logs/Type=1/ﬁle_0001</a:t>
            </a:r>
          </a:p>
          <a:p>
            <a:pPr>
              <a:lnSpc>
                <a:spcPts val="1500"/>
              </a:lnSpc>
              <a:tabLst/>
            </a:pPr>
            <a:r>
              <a:rPr lang="en-US" altLang="zh-CN" sz="1400" dirty="0">
                <a:solidFill>
                  <a:srgbClr val="000000"/>
                </a:solidFill>
                <a:latin typeface="Times New Roman" panose="02020603050405020304" pitchFamily="18" charset="0"/>
                <a:cs typeface="Times New Roman" panose="02020603050405020304" pitchFamily="18" charset="0"/>
              </a:rPr>
              <a:t> …</a:t>
            </a:r>
          </a:p>
          <a:p>
            <a:pPr>
              <a:lnSpc>
                <a:spcPts val="1500"/>
              </a:lnSpc>
              <a:tabLst/>
            </a:pPr>
            <a:r>
              <a:rPr lang="en-US" altLang="zh-CN" sz="1400" dirty="0">
                <a:solidFill>
                  <a:srgbClr val="000000"/>
                </a:solidFill>
                <a:latin typeface="Times New Roman" panose="02020603050405020304" pitchFamily="18" charset="0"/>
                <a:cs typeface="Times New Roman" panose="02020603050405020304" pitchFamily="18" charset="0"/>
              </a:rPr>
              <a:t> /user/hive/warehouse/logs/Type=2/ﬁle_0000 </a:t>
            </a:r>
          </a:p>
        </p:txBody>
      </p:sp>
      <p:sp>
        <p:nvSpPr>
          <p:cNvPr id="15" name="TextBox 1"/>
          <p:cNvSpPr txBox="1"/>
          <p:nvPr/>
        </p:nvSpPr>
        <p:spPr>
          <a:xfrm>
            <a:off x="3236664" y="4846092"/>
            <a:ext cx="12700" cy="88900"/>
          </a:xfrm>
          <a:prstGeom prst="rect">
            <a:avLst/>
          </a:prstGeom>
          <a:noFill/>
        </p:spPr>
        <p:txBody>
          <a:bodyPr wrap="none" lIns="0" tIns="0" rIns="0" rtlCol="0">
            <a:spAutoFit/>
          </a:bodyPr>
          <a:lstStyle/>
          <a:p>
            <a:pPr>
              <a:lnSpc>
                <a:spcPts val="700"/>
              </a:lnSpc>
              <a:tabLst/>
            </a:pPr>
            <a:r>
              <a:rPr lang="en-US" altLang="zh-CN" sz="633" dirty="0">
                <a:solidFill>
                  <a:srgbClr val="000000"/>
                </a:solidFill>
                <a:latin typeface="Calibri" pitchFamily="18" charset="0"/>
                <a:cs typeface="Calibri" pitchFamily="18" charset="0"/>
              </a:rPr>
              <a:t> </a:t>
            </a:r>
          </a:p>
        </p:txBody>
      </p:sp>
      <p:sp>
        <p:nvSpPr>
          <p:cNvPr id="17" name="TextBox 1"/>
          <p:cNvSpPr txBox="1"/>
          <p:nvPr/>
        </p:nvSpPr>
        <p:spPr>
          <a:xfrm>
            <a:off x="810324" y="5996984"/>
            <a:ext cx="5489868" cy="405239"/>
          </a:xfrm>
          <a:prstGeom prst="rect">
            <a:avLst/>
          </a:prstGeom>
          <a:noFill/>
        </p:spPr>
        <p:txBody>
          <a:bodyPr wrap="square" lIns="0" tIns="0" rIns="0" rtlCol="0">
            <a:spAutoFit/>
          </a:bodyPr>
          <a:lstStyle/>
          <a:p>
            <a:pPr marL="285750" indent="-285750">
              <a:lnSpc>
                <a:spcPts val="1400"/>
              </a:lnSpc>
              <a:buFont typeface="微软雅黑" panose="020B0503020204020204" pitchFamily="34" charset="-122"/>
              <a:buChar char="–"/>
              <a:tabLst/>
            </a:pPr>
            <a:r>
              <a:rPr lang="en-US" altLang="zh-CN" sz="1600" dirty="0" err="1">
                <a:solidFill>
                  <a:srgbClr val="000000"/>
                </a:solidFill>
                <a:latin typeface="Times New Roman" panose="02020603050405020304" pitchFamily="18" charset="0"/>
                <a:cs typeface="Times New Roman" panose="02020603050405020304" pitchFamily="18" charset="0"/>
              </a:rPr>
              <a:t>分区后，Type列作为划分列在文件系统的目录中体现</a:t>
            </a:r>
            <a:r>
              <a:rPr lang="en-US" altLang="zh-CN" sz="1600" dirty="0">
                <a:solidFill>
                  <a:srgbClr val="000000"/>
                </a:solidFill>
                <a:latin typeface="Times New Roman" panose="02020603050405020304" pitchFamily="18" charset="0"/>
                <a:cs typeface="Times New Roman" panose="02020603050405020304" pitchFamily="18" charset="0"/>
              </a:rPr>
              <a:t>，</a:t>
            </a:r>
            <a:br>
              <a:rPr lang="en-US" altLang="zh-CN" sz="1600" dirty="0">
                <a:solidFill>
                  <a:srgbClr val="000000"/>
                </a:solidFill>
                <a:latin typeface="Times New Roman" panose="02020603050405020304" pitchFamily="18" charset="0"/>
                <a:cs typeface="Times New Roman" panose="02020603050405020304" pitchFamily="18" charset="0"/>
              </a:rPr>
            </a:br>
            <a:r>
              <a:rPr lang="en-US" altLang="zh-CN" sz="1600" dirty="0" err="1">
                <a:solidFill>
                  <a:srgbClr val="000000"/>
                </a:solidFill>
                <a:latin typeface="Times New Roman" panose="02020603050405020304" pitchFamily="18" charset="0"/>
                <a:cs typeface="Times New Roman" panose="02020603050405020304" pitchFamily="18" charset="0"/>
              </a:rPr>
              <a:t>因此此列不会出现在数据文件的列值中</a:t>
            </a:r>
            <a:endParaRPr lang="en-US" altLang="zh-CN" sz="16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49919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8327</TotalTime>
  <Words>2827</Words>
  <Application>Microsoft Office PowerPoint</Application>
  <PresentationFormat>全屏显示(4:3)</PresentationFormat>
  <Paragraphs>833</Paragraphs>
  <Slides>32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32</vt:i4>
      </vt:variant>
    </vt:vector>
  </HeadingPairs>
  <TitlesOfParts>
    <vt:vector size="43" baseType="lpstr">
      <vt:lpstr>黑体</vt:lpstr>
      <vt:lpstr>隶书</vt:lpstr>
      <vt:lpstr>微软雅黑</vt:lpstr>
      <vt:lpstr>Arial</vt:lpstr>
      <vt:lpstr>Arial Narrow</vt:lpstr>
      <vt:lpstr>Calibri</vt:lpstr>
      <vt:lpstr>Palatino Linotype</vt:lpstr>
      <vt:lpstr>Symbol</vt:lpstr>
      <vt:lpstr>Times New Roman</vt:lpstr>
      <vt:lpstr>Wingdings</vt:lpstr>
      <vt:lpstr>Office 主题</vt:lpstr>
      <vt:lpstr>第六章 Hive </vt:lpstr>
      <vt:lpstr>提纲</vt:lpstr>
      <vt:lpstr>Hive的位置</vt:lpstr>
      <vt:lpstr>Hive的定义</vt:lpstr>
      <vt:lpstr>感受Hive</vt:lpstr>
      <vt:lpstr>提纲</vt:lpstr>
      <vt:lpstr>Hive架构与组件</vt:lpstr>
      <vt:lpstr>提纲</vt:lpstr>
      <vt:lpstr>Hive数据组织</vt:lpstr>
      <vt:lpstr>Hive中的元数据</vt:lpstr>
      <vt:lpstr>Hive数据存储－行格式</vt:lpstr>
      <vt:lpstr>Hive数据存储－文件格式</vt:lpstr>
      <vt:lpstr>提纲</vt:lpstr>
      <vt:lpstr>HQL－Hive  Query  Language</vt:lpstr>
      <vt:lpstr>HQL中的数据类型</vt:lpstr>
      <vt:lpstr>HQL执行流程</vt:lpstr>
      <vt:lpstr>HQL实例（0）－源数据</vt:lpstr>
      <vt:lpstr>HQL实例（1）－创建数据表</vt:lpstr>
      <vt:lpstr>HQL实例（1）－创建数据表</vt:lpstr>
      <vt:lpstr>HQL实例（1）－创建数据表（优化）</vt:lpstr>
      <vt:lpstr>HQL实例（2）－加载数据</vt:lpstr>
      <vt:lpstr>HQL实例（3）－修改数据表</vt:lpstr>
      <vt:lpstr>HQL实例（4）－删除数据表</vt:lpstr>
      <vt:lpstr>HQL实例（5）－数据查询</vt:lpstr>
      <vt:lpstr>HQL实例（7）－数据查询（Group  By）</vt:lpstr>
      <vt:lpstr>HQL  Group  By的实现</vt:lpstr>
      <vt:lpstr>HQL内建函数</vt:lpstr>
      <vt:lpstr>HQL自定义函数（1）－使用方法</vt:lpstr>
      <vt:lpstr>HQL自定义函数（2）－普通自定义函数</vt:lpstr>
      <vt:lpstr>HQL自定义函数（3）－自定义聚合函数</vt:lpstr>
      <vt:lpstr>HQL自定义函数（4）－表生成自定义函数</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大数据的数据挖掘</dc:title>
  <dc:subject>数据挖掘;大数据;专家论坛</dc:subject>
  <dc:creator>张静</dc:creator>
  <cp:lastModifiedBy>GQ</cp:lastModifiedBy>
  <cp:revision>1279</cp:revision>
  <cp:lastPrinted>2012-11-20T01:52:54Z</cp:lastPrinted>
  <dcterms:created xsi:type="dcterms:W3CDTF">2012-10-13T08:41:11Z</dcterms:created>
  <dcterms:modified xsi:type="dcterms:W3CDTF">2021-04-13T14:49:09Z</dcterms:modified>
  <cp:version>1</cp:version>
</cp:coreProperties>
</file>