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35E07-7A63-4550-BF7C-22911FF4CDC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3A2087-6725-45C1-A79E-80C743BE9F0C}">
      <dgm:prSet/>
      <dgm:spPr/>
      <dgm:t>
        <a:bodyPr/>
        <a:lstStyle/>
        <a:p>
          <a:pPr rtl="0"/>
          <a:r>
            <a:rPr lang="en-US" b="1" baseline="0" dirty="0" smtClean="0"/>
            <a:t>System Administrator</a:t>
          </a:r>
          <a:r>
            <a:rPr lang="en-US" baseline="0" dirty="0" smtClean="0"/>
            <a:t>: Add and manage different enterprises and their employees. To keep a check on the types of allergies and types of operations performed in a given state.</a:t>
          </a:r>
          <a:endParaRPr lang="en-US" dirty="0"/>
        </a:p>
      </dgm:t>
    </dgm:pt>
    <dgm:pt modelId="{B3BBF698-9A44-4B74-8397-C21ADB546DC0}" type="parTrans" cxnId="{04D85BE0-0477-443E-A0EC-3BFAA33D7289}">
      <dgm:prSet/>
      <dgm:spPr/>
      <dgm:t>
        <a:bodyPr/>
        <a:lstStyle/>
        <a:p>
          <a:endParaRPr lang="en-US"/>
        </a:p>
      </dgm:t>
    </dgm:pt>
    <dgm:pt modelId="{623E5C9C-3D75-44B6-86A5-B3F3D162AC06}" type="sibTrans" cxnId="{04D85BE0-0477-443E-A0EC-3BFAA33D7289}">
      <dgm:prSet/>
      <dgm:spPr/>
      <dgm:t>
        <a:bodyPr/>
        <a:lstStyle/>
        <a:p>
          <a:endParaRPr lang="en-US"/>
        </a:p>
      </dgm:t>
    </dgm:pt>
    <dgm:pt modelId="{9F3B3B63-5835-4818-BE42-1F9C0BD5DA91}">
      <dgm:prSet/>
      <dgm:spPr/>
      <dgm:t>
        <a:bodyPr/>
        <a:lstStyle/>
        <a:p>
          <a:pPr rtl="0"/>
          <a:r>
            <a:rPr lang="en-US" b="1" baseline="0" dirty="0" smtClean="0"/>
            <a:t>Administrator</a:t>
          </a:r>
          <a:r>
            <a:rPr lang="en-US" baseline="0" dirty="0" smtClean="0"/>
            <a:t>: Add and manage employees in the organization. Keep a check on which is the most popular medicine being ordered. Who is most popular doctor with most patients. And also have a central database which keeps him connected to other enterprises.</a:t>
          </a:r>
          <a:endParaRPr lang="en-US" dirty="0"/>
        </a:p>
      </dgm:t>
    </dgm:pt>
    <dgm:pt modelId="{71C133AA-A4EB-49AA-BC41-4A354C0DB054}" type="parTrans" cxnId="{299DB0E8-4585-49D8-BC3C-37A70062F183}">
      <dgm:prSet/>
      <dgm:spPr/>
      <dgm:t>
        <a:bodyPr/>
        <a:lstStyle/>
        <a:p>
          <a:endParaRPr lang="en-US"/>
        </a:p>
      </dgm:t>
    </dgm:pt>
    <dgm:pt modelId="{284600FA-5DBC-4342-8110-D79C4BAA36DE}" type="sibTrans" cxnId="{299DB0E8-4585-49D8-BC3C-37A70062F183}">
      <dgm:prSet/>
      <dgm:spPr/>
      <dgm:t>
        <a:bodyPr/>
        <a:lstStyle/>
        <a:p>
          <a:endParaRPr lang="en-US"/>
        </a:p>
      </dgm:t>
    </dgm:pt>
    <dgm:pt modelId="{7F70C220-9019-4F67-936F-A6B9403BDEF8}" type="pres">
      <dgm:prSet presAssocID="{1D635E07-7A63-4550-BF7C-22911FF4CDC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8D42DB-F6F7-4FEA-B24D-4DDB3A2958C0}" type="pres">
      <dgm:prSet presAssocID="{003A2087-6725-45C1-A79E-80C743BE9F0C}" presName="circ1" presStyleLbl="vennNode1" presStyleIdx="0" presStyleCnt="2" custLinFactNeighborX="-40024" custLinFactNeighborY="1327"/>
      <dgm:spPr/>
      <dgm:t>
        <a:bodyPr/>
        <a:lstStyle/>
        <a:p>
          <a:endParaRPr lang="en-US"/>
        </a:p>
      </dgm:t>
    </dgm:pt>
    <dgm:pt modelId="{FDCC7A80-6484-4A2A-A6D4-A5B6D23A3B5E}" type="pres">
      <dgm:prSet presAssocID="{003A2087-6725-45C1-A79E-80C743BE9F0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59318-D476-4C02-A7A9-01017777C1E8}" type="pres">
      <dgm:prSet presAssocID="{9F3B3B63-5835-4818-BE42-1F9C0BD5DA91}" presName="circ2" presStyleLbl="vennNode1" presStyleIdx="1" presStyleCnt="2" custLinFactNeighborX="26600" custLinFactNeighborY="-63"/>
      <dgm:spPr/>
      <dgm:t>
        <a:bodyPr/>
        <a:lstStyle/>
        <a:p>
          <a:endParaRPr lang="en-US"/>
        </a:p>
      </dgm:t>
    </dgm:pt>
    <dgm:pt modelId="{40C5515A-96DE-4492-BE25-181B3108AEEF}" type="pres">
      <dgm:prSet presAssocID="{9F3B3B63-5835-4818-BE42-1F9C0BD5DA9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D85BE0-0477-443E-A0EC-3BFAA33D7289}" srcId="{1D635E07-7A63-4550-BF7C-22911FF4CDC9}" destId="{003A2087-6725-45C1-A79E-80C743BE9F0C}" srcOrd="0" destOrd="0" parTransId="{B3BBF698-9A44-4B74-8397-C21ADB546DC0}" sibTransId="{623E5C9C-3D75-44B6-86A5-B3F3D162AC06}"/>
    <dgm:cxn modelId="{FA7806F4-D509-4E4F-8472-A91795312B74}" type="presOf" srcId="{9F3B3B63-5835-4818-BE42-1F9C0BD5DA91}" destId="{40C5515A-96DE-4492-BE25-181B3108AEEF}" srcOrd="1" destOrd="0" presId="urn:microsoft.com/office/officeart/2005/8/layout/venn1"/>
    <dgm:cxn modelId="{299DB0E8-4585-49D8-BC3C-37A70062F183}" srcId="{1D635E07-7A63-4550-BF7C-22911FF4CDC9}" destId="{9F3B3B63-5835-4818-BE42-1F9C0BD5DA91}" srcOrd="1" destOrd="0" parTransId="{71C133AA-A4EB-49AA-BC41-4A354C0DB054}" sibTransId="{284600FA-5DBC-4342-8110-D79C4BAA36DE}"/>
    <dgm:cxn modelId="{D4440E1A-1225-4E33-9ABF-E438D8133CEA}" type="presOf" srcId="{9F3B3B63-5835-4818-BE42-1F9C0BD5DA91}" destId="{87759318-D476-4C02-A7A9-01017777C1E8}" srcOrd="0" destOrd="0" presId="urn:microsoft.com/office/officeart/2005/8/layout/venn1"/>
    <dgm:cxn modelId="{3399332A-852B-4AEC-B431-A95D98CC885A}" type="presOf" srcId="{1D635E07-7A63-4550-BF7C-22911FF4CDC9}" destId="{7F70C220-9019-4F67-936F-A6B9403BDEF8}" srcOrd="0" destOrd="0" presId="urn:microsoft.com/office/officeart/2005/8/layout/venn1"/>
    <dgm:cxn modelId="{42C2FC0C-2173-49A7-9088-339CE732F6F4}" type="presOf" srcId="{003A2087-6725-45C1-A79E-80C743BE9F0C}" destId="{6E8D42DB-F6F7-4FEA-B24D-4DDB3A2958C0}" srcOrd="0" destOrd="0" presId="urn:microsoft.com/office/officeart/2005/8/layout/venn1"/>
    <dgm:cxn modelId="{5B02AA4C-8081-40F4-8033-E8E7C1D179F3}" type="presOf" srcId="{003A2087-6725-45C1-A79E-80C743BE9F0C}" destId="{FDCC7A80-6484-4A2A-A6D4-A5B6D23A3B5E}" srcOrd="1" destOrd="0" presId="urn:microsoft.com/office/officeart/2005/8/layout/venn1"/>
    <dgm:cxn modelId="{C39A58DA-31AD-45C0-8E0F-CD12377E9B3A}" type="presParOf" srcId="{7F70C220-9019-4F67-936F-A6B9403BDEF8}" destId="{6E8D42DB-F6F7-4FEA-B24D-4DDB3A2958C0}" srcOrd="0" destOrd="0" presId="urn:microsoft.com/office/officeart/2005/8/layout/venn1"/>
    <dgm:cxn modelId="{A3412476-A86A-493C-9881-4C7B10FB3EC7}" type="presParOf" srcId="{7F70C220-9019-4F67-936F-A6B9403BDEF8}" destId="{FDCC7A80-6484-4A2A-A6D4-A5B6D23A3B5E}" srcOrd="1" destOrd="0" presId="urn:microsoft.com/office/officeart/2005/8/layout/venn1"/>
    <dgm:cxn modelId="{C03B91E7-1F57-4997-91F7-25C6AD56F4D6}" type="presParOf" srcId="{7F70C220-9019-4F67-936F-A6B9403BDEF8}" destId="{87759318-D476-4C02-A7A9-01017777C1E8}" srcOrd="2" destOrd="0" presId="urn:microsoft.com/office/officeart/2005/8/layout/venn1"/>
    <dgm:cxn modelId="{694A9131-95D7-4DF6-8C6B-2163652E5B9D}" type="presParOf" srcId="{7F70C220-9019-4F67-936F-A6B9403BDEF8}" destId="{40C5515A-96DE-4492-BE25-181B3108AEEF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635E07-7A63-4550-BF7C-22911FF4CDC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3A2087-6725-45C1-A79E-80C743BE9F0C}">
      <dgm:prSet/>
      <dgm:spPr/>
      <dgm:t>
        <a:bodyPr/>
        <a:lstStyle/>
        <a:p>
          <a:pPr rtl="0"/>
          <a:r>
            <a:rPr lang="en-US" b="1" baseline="0" dirty="0" smtClean="0"/>
            <a:t>Doctor</a:t>
          </a:r>
          <a:r>
            <a:rPr lang="en-US" baseline="0" dirty="0" smtClean="0"/>
            <a:t>:     Diagnose a patient, send an e-mail with the barcode attached for authenticated prescription. Order tests for lab technician and dietitian. Generate a medical report.</a:t>
          </a:r>
          <a:endParaRPr lang="en-US" dirty="0"/>
        </a:p>
      </dgm:t>
    </dgm:pt>
    <dgm:pt modelId="{B3BBF698-9A44-4B74-8397-C21ADB546DC0}" type="parTrans" cxnId="{04D85BE0-0477-443E-A0EC-3BFAA33D7289}">
      <dgm:prSet/>
      <dgm:spPr/>
      <dgm:t>
        <a:bodyPr/>
        <a:lstStyle/>
        <a:p>
          <a:endParaRPr lang="en-US"/>
        </a:p>
      </dgm:t>
    </dgm:pt>
    <dgm:pt modelId="{623E5C9C-3D75-44B6-86A5-B3F3D162AC06}" type="sibTrans" cxnId="{04D85BE0-0477-443E-A0EC-3BFAA33D7289}">
      <dgm:prSet/>
      <dgm:spPr/>
      <dgm:t>
        <a:bodyPr/>
        <a:lstStyle/>
        <a:p>
          <a:endParaRPr lang="en-US"/>
        </a:p>
      </dgm:t>
    </dgm:pt>
    <dgm:pt modelId="{1AB38765-03EA-4A99-AA8E-EEB7F4D6FB72}">
      <dgm:prSet/>
      <dgm:spPr/>
      <dgm:t>
        <a:bodyPr/>
        <a:lstStyle/>
        <a:p>
          <a:r>
            <a:rPr lang="en-US" b="1" dirty="0" smtClean="0"/>
            <a:t>Patient</a:t>
          </a:r>
          <a:r>
            <a:rPr lang="en-US" dirty="0" smtClean="0"/>
            <a:t>:  Create his profile in a hospital enterprise.  Book an appointment with a doctor </a:t>
          </a:r>
        </a:p>
      </dgm:t>
    </dgm:pt>
    <dgm:pt modelId="{8EE651BD-3563-49AE-9D21-EDFE78ED345E}" type="parTrans" cxnId="{7F9E03BC-3940-4864-9C83-70C276832C79}">
      <dgm:prSet/>
      <dgm:spPr/>
      <dgm:t>
        <a:bodyPr/>
        <a:lstStyle/>
        <a:p>
          <a:endParaRPr lang="en-US"/>
        </a:p>
      </dgm:t>
    </dgm:pt>
    <dgm:pt modelId="{F69C7994-E1BF-4F59-B0DC-54735AFA3B9D}" type="sibTrans" cxnId="{7F9E03BC-3940-4864-9C83-70C276832C79}">
      <dgm:prSet/>
      <dgm:spPr/>
      <dgm:t>
        <a:bodyPr/>
        <a:lstStyle/>
        <a:p>
          <a:endParaRPr lang="en-US"/>
        </a:p>
      </dgm:t>
    </dgm:pt>
    <dgm:pt modelId="{7F70C220-9019-4F67-936F-A6B9403BDEF8}" type="pres">
      <dgm:prSet presAssocID="{1D635E07-7A63-4550-BF7C-22911FF4CDC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8D42DB-F6F7-4FEA-B24D-4DDB3A2958C0}" type="pres">
      <dgm:prSet presAssocID="{003A2087-6725-45C1-A79E-80C743BE9F0C}" presName="circ1" presStyleLbl="vennNode1" presStyleIdx="0" presStyleCnt="2" custLinFactNeighborX="-41288" custLinFactNeighborY="1327"/>
      <dgm:spPr/>
      <dgm:t>
        <a:bodyPr/>
        <a:lstStyle/>
        <a:p>
          <a:endParaRPr lang="en-US"/>
        </a:p>
      </dgm:t>
    </dgm:pt>
    <dgm:pt modelId="{FDCC7A80-6484-4A2A-A6D4-A5B6D23A3B5E}" type="pres">
      <dgm:prSet presAssocID="{003A2087-6725-45C1-A79E-80C743BE9F0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94ECA-C588-47DF-9402-6E6E6FF3E62B}" type="pres">
      <dgm:prSet presAssocID="{1AB38765-03EA-4A99-AA8E-EEB7F4D6FB72}" presName="circ2" presStyleLbl="vennNode1" presStyleIdx="1" presStyleCnt="2" custLinFactNeighborX="26811" custLinFactNeighborY="63"/>
      <dgm:spPr/>
      <dgm:t>
        <a:bodyPr/>
        <a:lstStyle/>
        <a:p>
          <a:endParaRPr lang="en-US"/>
        </a:p>
      </dgm:t>
    </dgm:pt>
    <dgm:pt modelId="{BA6DC6E5-EC47-4EAA-A128-F1D72F6BB860}" type="pres">
      <dgm:prSet presAssocID="{1AB38765-03EA-4A99-AA8E-EEB7F4D6FB7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98D971-C1FA-4A10-A754-E75E8BC57EFB}" type="presOf" srcId="{1AB38765-03EA-4A99-AA8E-EEB7F4D6FB72}" destId="{93194ECA-C588-47DF-9402-6E6E6FF3E62B}" srcOrd="0" destOrd="0" presId="urn:microsoft.com/office/officeart/2005/8/layout/venn1"/>
    <dgm:cxn modelId="{F34F07B5-996B-4BAA-AA0F-07AB27AFD62A}" type="presOf" srcId="{1D635E07-7A63-4550-BF7C-22911FF4CDC9}" destId="{7F70C220-9019-4F67-936F-A6B9403BDEF8}" srcOrd="0" destOrd="0" presId="urn:microsoft.com/office/officeart/2005/8/layout/venn1"/>
    <dgm:cxn modelId="{04D85BE0-0477-443E-A0EC-3BFAA33D7289}" srcId="{1D635E07-7A63-4550-BF7C-22911FF4CDC9}" destId="{003A2087-6725-45C1-A79E-80C743BE9F0C}" srcOrd="0" destOrd="0" parTransId="{B3BBF698-9A44-4B74-8397-C21ADB546DC0}" sibTransId="{623E5C9C-3D75-44B6-86A5-B3F3D162AC06}"/>
    <dgm:cxn modelId="{A908DD1A-CB32-4FD5-8878-3F8BCEB51B43}" type="presOf" srcId="{1AB38765-03EA-4A99-AA8E-EEB7F4D6FB72}" destId="{BA6DC6E5-EC47-4EAA-A128-F1D72F6BB860}" srcOrd="1" destOrd="0" presId="urn:microsoft.com/office/officeart/2005/8/layout/venn1"/>
    <dgm:cxn modelId="{8627CE6C-9868-4E5F-BDA0-ABDA58669EAB}" type="presOf" srcId="{003A2087-6725-45C1-A79E-80C743BE9F0C}" destId="{FDCC7A80-6484-4A2A-A6D4-A5B6D23A3B5E}" srcOrd="1" destOrd="0" presId="urn:microsoft.com/office/officeart/2005/8/layout/venn1"/>
    <dgm:cxn modelId="{DAF42757-D860-4305-A937-8C7E038C21F8}" type="presOf" srcId="{003A2087-6725-45C1-A79E-80C743BE9F0C}" destId="{6E8D42DB-F6F7-4FEA-B24D-4DDB3A2958C0}" srcOrd="0" destOrd="0" presId="urn:microsoft.com/office/officeart/2005/8/layout/venn1"/>
    <dgm:cxn modelId="{7F9E03BC-3940-4864-9C83-70C276832C79}" srcId="{1D635E07-7A63-4550-BF7C-22911FF4CDC9}" destId="{1AB38765-03EA-4A99-AA8E-EEB7F4D6FB72}" srcOrd="1" destOrd="0" parTransId="{8EE651BD-3563-49AE-9D21-EDFE78ED345E}" sibTransId="{F69C7994-E1BF-4F59-B0DC-54735AFA3B9D}"/>
    <dgm:cxn modelId="{D33AFF5F-6C2C-4F32-B21E-92E1E45BD504}" type="presParOf" srcId="{7F70C220-9019-4F67-936F-A6B9403BDEF8}" destId="{6E8D42DB-F6F7-4FEA-B24D-4DDB3A2958C0}" srcOrd="0" destOrd="0" presId="urn:microsoft.com/office/officeart/2005/8/layout/venn1"/>
    <dgm:cxn modelId="{303D3307-7540-4A95-A5BC-B17AED2101AA}" type="presParOf" srcId="{7F70C220-9019-4F67-936F-A6B9403BDEF8}" destId="{FDCC7A80-6484-4A2A-A6D4-A5B6D23A3B5E}" srcOrd="1" destOrd="0" presId="urn:microsoft.com/office/officeart/2005/8/layout/venn1"/>
    <dgm:cxn modelId="{32E629EF-1E02-4D56-A862-189A7BDD510A}" type="presParOf" srcId="{7F70C220-9019-4F67-936F-A6B9403BDEF8}" destId="{93194ECA-C588-47DF-9402-6E6E6FF3E62B}" srcOrd="2" destOrd="0" presId="urn:microsoft.com/office/officeart/2005/8/layout/venn1"/>
    <dgm:cxn modelId="{7E47C562-B402-46F8-88D6-B818860DC903}" type="presParOf" srcId="{7F70C220-9019-4F67-936F-A6B9403BDEF8}" destId="{BA6DC6E5-EC47-4EAA-A128-F1D72F6BB86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635E07-7A63-4550-BF7C-22911FF4CDC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7B0782-935F-4A69-A187-19E83DB81150}">
      <dgm:prSet/>
      <dgm:spPr/>
      <dgm:t>
        <a:bodyPr/>
        <a:lstStyle/>
        <a:p>
          <a:pPr rtl="0"/>
          <a:r>
            <a:rPr lang="en-US" b="1" baseline="0" dirty="0" smtClean="0"/>
            <a:t>Lab Technician</a:t>
          </a:r>
          <a:r>
            <a:rPr lang="en-US" baseline="0" dirty="0" smtClean="0"/>
            <a:t>: Work on requests assigned by the doctor. Update the medical report for a patient with their vital signs.</a:t>
          </a:r>
          <a:endParaRPr lang="en-US" dirty="0"/>
        </a:p>
      </dgm:t>
    </dgm:pt>
    <dgm:pt modelId="{807B456A-F0FF-4BE3-9D10-E5DA280B8BEC}" type="parTrans" cxnId="{C38AE9F9-2E7E-45E0-8CD9-EF5E35CDBB59}">
      <dgm:prSet/>
      <dgm:spPr/>
      <dgm:t>
        <a:bodyPr/>
        <a:lstStyle/>
        <a:p>
          <a:endParaRPr lang="en-US"/>
        </a:p>
      </dgm:t>
    </dgm:pt>
    <dgm:pt modelId="{275DE6CA-F0C3-4AB4-B76A-EA2E1952706D}" type="sibTrans" cxnId="{C38AE9F9-2E7E-45E0-8CD9-EF5E35CDBB59}">
      <dgm:prSet/>
      <dgm:spPr/>
      <dgm:t>
        <a:bodyPr/>
        <a:lstStyle/>
        <a:p>
          <a:endParaRPr lang="en-US"/>
        </a:p>
      </dgm:t>
    </dgm:pt>
    <dgm:pt modelId="{527B5D42-514D-4817-9A5B-1EDC8485CD30}">
      <dgm:prSet/>
      <dgm:spPr/>
      <dgm:t>
        <a:bodyPr/>
        <a:lstStyle/>
        <a:p>
          <a:pPr rtl="0"/>
          <a:r>
            <a:rPr lang="en-US" b="1" baseline="0" dirty="0" smtClean="0"/>
            <a:t>Dietitian</a:t>
          </a:r>
          <a:r>
            <a:rPr lang="en-US" baseline="0" dirty="0" smtClean="0"/>
            <a:t>: Work on requests assigned by the doctor. Complete the diet chart for the patients looking at the vital signs and add it to the medical record.</a:t>
          </a:r>
          <a:endParaRPr lang="en-US" dirty="0"/>
        </a:p>
      </dgm:t>
    </dgm:pt>
    <dgm:pt modelId="{866BD255-77FE-4CDB-B739-2DBD5165E988}" type="parTrans" cxnId="{47C796F0-1601-48B1-8D57-7111AABC5725}">
      <dgm:prSet/>
      <dgm:spPr/>
      <dgm:t>
        <a:bodyPr/>
        <a:lstStyle/>
        <a:p>
          <a:endParaRPr lang="en-US"/>
        </a:p>
      </dgm:t>
    </dgm:pt>
    <dgm:pt modelId="{59A3EF8B-0838-40CC-AC61-5CBF2CE76A59}" type="sibTrans" cxnId="{47C796F0-1601-48B1-8D57-7111AABC5725}">
      <dgm:prSet/>
      <dgm:spPr/>
      <dgm:t>
        <a:bodyPr/>
        <a:lstStyle/>
        <a:p>
          <a:endParaRPr lang="en-US"/>
        </a:p>
      </dgm:t>
    </dgm:pt>
    <dgm:pt modelId="{7F70C220-9019-4F67-936F-A6B9403BDEF8}" type="pres">
      <dgm:prSet presAssocID="{1D635E07-7A63-4550-BF7C-22911FF4CDC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EA9982-2F83-47DD-9FD3-046B332BE5D3}" type="pres">
      <dgm:prSet presAssocID="{687B0782-935F-4A69-A187-19E83DB81150}" presName="circ1" presStyleLbl="vennNode1" presStyleIdx="0" presStyleCnt="2" custLinFactNeighborX="-37932" custLinFactNeighborY="3224"/>
      <dgm:spPr/>
      <dgm:t>
        <a:bodyPr/>
        <a:lstStyle/>
        <a:p>
          <a:endParaRPr lang="en-US"/>
        </a:p>
      </dgm:t>
    </dgm:pt>
    <dgm:pt modelId="{C30616E7-55F1-4BE1-9365-E4E1C99760D2}" type="pres">
      <dgm:prSet presAssocID="{687B0782-935F-4A69-A187-19E83DB8115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76113-919A-42B8-8DF3-97319263233A}" type="pres">
      <dgm:prSet presAssocID="{527B5D42-514D-4817-9A5B-1EDC8485CD30}" presName="circ2" presStyleLbl="vennNode1" presStyleIdx="1" presStyleCnt="2" custLinFactNeighborX="27199" custLinFactNeighborY="484"/>
      <dgm:spPr/>
      <dgm:t>
        <a:bodyPr/>
        <a:lstStyle/>
        <a:p>
          <a:endParaRPr lang="en-US"/>
        </a:p>
      </dgm:t>
    </dgm:pt>
    <dgm:pt modelId="{1870191C-19D3-4976-9A23-6262657621FE}" type="pres">
      <dgm:prSet presAssocID="{527B5D42-514D-4817-9A5B-1EDC8485CD3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300926-8CE0-4BF6-82E2-E452E7722987}" type="presOf" srcId="{527B5D42-514D-4817-9A5B-1EDC8485CD30}" destId="{35576113-919A-42B8-8DF3-97319263233A}" srcOrd="0" destOrd="0" presId="urn:microsoft.com/office/officeart/2005/8/layout/venn1"/>
    <dgm:cxn modelId="{0AA9B766-C268-44EA-B7E1-092D207E826F}" type="presOf" srcId="{687B0782-935F-4A69-A187-19E83DB81150}" destId="{C30616E7-55F1-4BE1-9365-E4E1C99760D2}" srcOrd="1" destOrd="0" presId="urn:microsoft.com/office/officeart/2005/8/layout/venn1"/>
    <dgm:cxn modelId="{5751DC88-A434-42E3-A0A0-D7D25DAEF030}" type="presOf" srcId="{527B5D42-514D-4817-9A5B-1EDC8485CD30}" destId="{1870191C-19D3-4976-9A23-6262657621FE}" srcOrd="1" destOrd="0" presId="urn:microsoft.com/office/officeart/2005/8/layout/venn1"/>
    <dgm:cxn modelId="{945938D9-F296-400B-9C7E-395D5244FB15}" type="presOf" srcId="{1D635E07-7A63-4550-BF7C-22911FF4CDC9}" destId="{7F70C220-9019-4F67-936F-A6B9403BDEF8}" srcOrd="0" destOrd="0" presId="urn:microsoft.com/office/officeart/2005/8/layout/venn1"/>
    <dgm:cxn modelId="{C38AE9F9-2E7E-45E0-8CD9-EF5E35CDBB59}" srcId="{1D635E07-7A63-4550-BF7C-22911FF4CDC9}" destId="{687B0782-935F-4A69-A187-19E83DB81150}" srcOrd="0" destOrd="0" parTransId="{807B456A-F0FF-4BE3-9D10-E5DA280B8BEC}" sibTransId="{275DE6CA-F0C3-4AB4-B76A-EA2E1952706D}"/>
    <dgm:cxn modelId="{47C796F0-1601-48B1-8D57-7111AABC5725}" srcId="{1D635E07-7A63-4550-BF7C-22911FF4CDC9}" destId="{527B5D42-514D-4817-9A5B-1EDC8485CD30}" srcOrd="1" destOrd="0" parTransId="{866BD255-77FE-4CDB-B739-2DBD5165E988}" sibTransId="{59A3EF8B-0838-40CC-AC61-5CBF2CE76A59}"/>
    <dgm:cxn modelId="{983752E3-F887-4176-BC9E-D6EBCAFC4A1F}" type="presOf" srcId="{687B0782-935F-4A69-A187-19E83DB81150}" destId="{98EA9982-2F83-47DD-9FD3-046B332BE5D3}" srcOrd="0" destOrd="0" presId="urn:microsoft.com/office/officeart/2005/8/layout/venn1"/>
    <dgm:cxn modelId="{EDFA3B52-0449-4A29-938C-2872617D66E9}" type="presParOf" srcId="{7F70C220-9019-4F67-936F-A6B9403BDEF8}" destId="{98EA9982-2F83-47DD-9FD3-046B332BE5D3}" srcOrd="0" destOrd="0" presId="urn:microsoft.com/office/officeart/2005/8/layout/venn1"/>
    <dgm:cxn modelId="{2FFE5FEC-0C28-4A31-B11D-6BC8F813BBFA}" type="presParOf" srcId="{7F70C220-9019-4F67-936F-A6B9403BDEF8}" destId="{C30616E7-55F1-4BE1-9365-E4E1C99760D2}" srcOrd="1" destOrd="0" presId="urn:microsoft.com/office/officeart/2005/8/layout/venn1"/>
    <dgm:cxn modelId="{B3671406-3C18-4458-BCFC-E29710806F78}" type="presParOf" srcId="{7F70C220-9019-4F67-936F-A6B9403BDEF8}" destId="{35576113-919A-42B8-8DF3-97319263233A}" srcOrd="2" destOrd="0" presId="urn:microsoft.com/office/officeart/2005/8/layout/venn1"/>
    <dgm:cxn modelId="{1FCAB390-F738-475E-9B21-5F31B56615E5}" type="presParOf" srcId="{7F70C220-9019-4F67-936F-A6B9403BDEF8}" destId="{1870191C-19D3-4976-9A23-6262657621FE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635E07-7A63-4550-BF7C-22911FF4CDC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38765-03EA-4A99-AA8E-EEB7F4D6FB72}">
      <dgm:prSet/>
      <dgm:spPr/>
      <dgm:t>
        <a:bodyPr/>
        <a:lstStyle/>
        <a:p>
          <a:r>
            <a:rPr lang="en-US" b="1" dirty="0" smtClean="0"/>
            <a:t>Emergency Operator</a:t>
          </a:r>
          <a:r>
            <a:rPr lang="en-US" dirty="0" smtClean="0"/>
            <a:t>: Check alerts for post-operative and elderly patients from the IOT devices and respond if any of the vital signs are abnormal after discharge.</a:t>
          </a:r>
        </a:p>
      </dgm:t>
    </dgm:pt>
    <dgm:pt modelId="{8EE651BD-3563-49AE-9D21-EDFE78ED345E}" type="parTrans" cxnId="{7F9E03BC-3940-4864-9C83-70C276832C79}">
      <dgm:prSet/>
      <dgm:spPr/>
      <dgm:t>
        <a:bodyPr/>
        <a:lstStyle/>
        <a:p>
          <a:endParaRPr lang="en-US"/>
        </a:p>
      </dgm:t>
    </dgm:pt>
    <dgm:pt modelId="{F69C7994-E1BF-4F59-B0DC-54735AFA3B9D}" type="sibTrans" cxnId="{7F9E03BC-3940-4864-9C83-70C276832C79}">
      <dgm:prSet/>
      <dgm:spPr/>
      <dgm:t>
        <a:bodyPr/>
        <a:lstStyle/>
        <a:p>
          <a:endParaRPr lang="en-US"/>
        </a:p>
      </dgm:t>
    </dgm:pt>
    <dgm:pt modelId="{9F3B3B63-5835-4818-BE42-1F9C0BD5DA91}">
      <dgm:prSet/>
      <dgm:spPr/>
      <dgm:t>
        <a:bodyPr/>
        <a:lstStyle/>
        <a:p>
          <a:pPr rtl="0"/>
          <a:r>
            <a:rPr lang="en-US" b="1" baseline="0" dirty="0" smtClean="0"/>
            <a:t>Receptionist</a:t>
          </a:r>
          <a:r>
            <a:rPr lang="en-US" baseline="0" dirty="0" smtClean="0"/>
            <a:t>: Discharge the patient once the doctor has updated the medical record and deemed the patient ready for work.</a:t>
          </a:r>
          <a:endParaRPr lang="en-US" dirty="0"/>
        </a:p>
      </dgm:t>
    </dgm:pt>
    <dgm:pt modelId="{71C133AA-A4EB-49AA-BC41-4A354C0DB054}" type="parTrans" cxnId="{299DB0E8-4585-49D8-BC3C-37A70062F183}">
      <dgm:prSet/>
      <dgm:spPr/>
      <dgm:t>
        <a:bodyPr/>
        <a:lstStyle/>
        <a:p>
          <a:endParaRPr lang="en-US"/>
        </a:p>
      </dgm:t>
    </dgm:pt>
    <dgm:pt modelId="{284600FA-5DBC-4342-8110-D79C4BAA36DE}" type="sibTrans" cxnId="{299DB0E8-4585-49D8-BC3C-37A70062F183}">
      <dgm:prSet/>
      <dgm:spPr/>
      <dgm:t>
        <a:bodyPr/>
        <a:lstStyle/>
        <a:p>
          <a:endParaRPr lang="en-US"/>
        </a:p>
      </dgm:t>
    </dgm:pt>
    <dgm:pt modelId="{7F70C220-9019-4F67-936F-A6B9403BDEF8}" type="pres">
      <dgm:prSet presAssocID="{1D635E07-7A63-4550-BF7C-22911FF4CDC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39227-623C-4D35-B183-5E43CBFA1DC1}" type="pres">
      <dgm:prSet presAssocID="{9F3B3B63-5835-4818-BE42-1F9C0BD5DA91}" presName="circ1" presStyleLbl="vennNode1" presStyleIdx="0" presStyleCnt="2" custLinFactNeighborX="-37510" custLinFactNeighborY="1054"/>
      <dgm:spPr/>
      <dgm:t>
        <a:bodyPr/>
        <a:lstStyle/>
        <a:p>
          <a:endParaRPr lang="en-US"/>
        </a:p>
      </dgm:t>
    </dgm:pt>
    <dgm:pt modelId="{72FA0F8F-8C2B-4EB2-99CC-91BBFA913263}" type="pres">
      <dgm:prSet presAssocID="{9F3B3B63-5835-4818-BE42-1F9C0BD5DA9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94ECA-C588-47DF-9402-6E6E6FF3E62B}" type="pres">
      <dgm:prSet presAssocID="{1AB38765-03EA-4A99-AA8E-EEB7F4D6FB72}" presName="circ2" presStyleLbl="vennNode1" presStyleIdx="1" presStyleCnt="2" custLinFactNeighborX="26600" custLinFactNeighborY="-359"/>
      <dgm:spPr/>
      <dgm:t>
        <a:bodyPr/>
        <a:lstStyle/>
        <a:p>
          <a:endParaRPr lang="en-US"/>
        </a:p>
      </dgm:t>
    </dgm:pt>
    <dgm:pt modelId="{BA6DC6E5-EC47-4EAA-A128-F1D72F6BB860}" type="pres">
      <dgm:prSet presAssocID="{1AB38765-03EA-4A99-AA8E-EEB7F4D6FB7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11C3A2-600F-430F-9B78-93E4C94490F2}" type="presOf" srcId="{9F3B3B63-5835-4818-BE42-1F9C0BD5DA91}" destId="{72FA0F8F-8C2B-4EB2-99CC-91BBFA913263}" srcOrd="1" destOrd="0" presId="urn:microsoft.com/office/officeart/2005/8/layout/venn1"/>
    <dgm:cxn modelId="{BD05F521-9A3D-433A-8112-7AC3B3B8D658}" type="presOf" srcId="{1AB38765-03EA-4A99-AA8E-EEB7F4D6FB72}" destId="{BA6DC6E5-EC47-4EAA-A128-F1D72F6BB860}" srcOrd="1" destOrd="0" presId="urn:microsoft.com/office/officeart/2005/8/layout/venn1"/>
    <dgm:cxn modelId="{82DFE325-7DFE-4D0C-8BF3-519DBE268B8A}" type="presOf" srcId="{1AB38765-03EA-4A99-AA8E-EEB7F4D6FB72}" destId="{93194ECA-C588-47DF-9402-6E6E6FF3E62B}" srcOrd="0" destOrd="0" presId="urn:microsoft.com/office/officeart/2005/8/layout/venn1"/>
    <dgm:cxn modelId="{299DB0E8-4585-49D8-BC3C-37A70062F183}" srcId="{1D635E07-7A63-4550-BF7C-22911FF4CDC9}" destId="{9F3B3B63-5835-4818-BE42-1F9C0BD5DA91}" srcOrd="0" destOrd="0" parTransId="{71C133AA-A4EB-49AA-BC41-4A354C0DB054}" sibTransId="{284600FA-5DBC-4342-8110-D79C4BAA36DE}"/>
    <dgm:cxn modelId="{AA60E2E5-6F76-4D33-BDE5-3F4DB64CA3F1}" type="presOf" srcId="{1D635E07-7A63-4550-BF7C-22911FF4CDC9}" destId="{7F70C220-9019-4F67-936F-A6B9403BDEF8}" srcOrd="0" destOrd="0" presId="urn:microsoft.com/office/officeart/2005/8/layout/venn1"/>
    <dgm:cxn modelId="{260A4B11-1A4E-4C74-A5E2-344347B0BA32}" type="presOf" srcId="{9F3B3B63-5835-4818-BE42-1F9C0BD5DA91}" destId="{13F39227-623C-4D35-B183-5E43CBFA1DC1}" srcOrd="0" destOrd="0" presId="urn:microsoft.com/office/officeart/2005/8/layout/venn1"/>
    <dgm:cxn modelId="{7F9E03BC-3940-4864-9C83-70C276832C79}" srcId="{1D635E07-7A63-4550-BF7C-22911FF4CDC9}" destId="{1AB38765-03EA-4A99-AA8E-EEB7F4D6FB72}" srcOrd="1" destOrd="0" parTransId="{8EE651BD-3563-49AE-9D21-EDFE78ED345E}" sibTransId="{F69C7994-E1BF-4F59-B0DC-54735AFA3B9D}"/>
    <dgm:cxn modelId="{507F6B96-6515-486D-8341-11069D0A0AA3}" type="presParOf" srcId="{7F70C220-9019-4F67-936F-A6B9403BDEF8}" destId="{13F39227-623C-4D35-B183-5E43CBFA1DC1}" srcOrd="0" destOrd="0" presId="urn:microsoft.com/office/officeart/2005/8/layout/venn1"/>
    <dgm:cxn modelId="{81E3B4C6-DD3D-4AA8-9959-07EC44FD5142}" type="presParOf" srcId="{7F70C220-9019-4F67-936F-A6B9403BDEF8}" destId="{72FA0F8F-8C2B-4EB2-99CC-91BBFA913263}" srcOrd="1" destOrd="0" presId="urn:microsoft.com/office/officeart/2005/8/layout/venn1"/>
    <dgm:cxn modelId="{F722DC45-EF22-488C-BD32-13B85CEC7545}" type="presParOf" srcId="{7F70C220-9019-4F67-936F-A6B9403BDEF8}" destId="{93194ECA-C588-47DF-9402-6E6E6FF3E62B}" srcOrd="2" destOrd="0" presId="urn:microsoft.com/office/officeart/2005/8/layout/venn1"/>
    <dgm:cxn modelId="{BA6E71DB-DCC0-4A5F-A752-8D76CA6E246E}" type="presParOf" srcId="{7F70C220-9019-4F67-936F-A6B9403BDEF8}" destId="{BA6DC6E5-EC47-4EAA-A128-F1D72F6BB86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Tele-HealthCare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screenshots</a:t>
            </a:r>
            <a:br>
              <a:rPr lang="en-US" dirty="0" smtClean="0"/>
            </a:br>
            <a:r>
              <a:rPr lang="en-US" sz="2000" dirty="0" smtClean="0"/>
              <a:t>Admin keeping a count of the most popular medicines and doctors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1770880"/>
            <a:ext cx="9676257" cy="4986537"/>
          </a:xfrm>
        </p:spPr>
      </p:pic>
    </p:spTree>
    <p:extLst>
      <p:ext uri="{BB962C8B-B14F-4D97-AF65-F5344CB8AC3E}">
        <p14:creationId xmlns:p14="http://schemas.microsoft.com/office/powerpoint/2010/main" val="13968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screenshots</a:t>
            </a:r>
            <a:br>
              <a:rPr lang="en-US" dirty="0" smtClean="0"/>
            </a:br>
            <a:r>
              <a:rPr lang="en-US" sz="2000" dirty="0" smtClean="0"/>
              <a:t>Doctor Diagnosis area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749508"/>
            <a:ext cx="9441352" cy="4967778"/>
          </a:xfrm>
        </p:spPr>
      </p:pic>
    </p:spTree>
    <p:extLst>
      <p:ext uri="{BB962C8B-B14F-4D97-AF65-F5344CB8AC3E}">
        <p14:creationId xmlns:p14="http://schemas.microsoft.com/office/powerpoint/2010/main" val="34011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screenshots</a:t>
            </a:r>
            <a:br>
              <a:rPr lang="en-US" dirty="0" smtClean="0"/>
            </a:br>
            <a:r>
              <a:rPr lang="en-US" sz="2000" dirty="0" smtClean="0"/>
              <a:t>Doctor sends a mail to the patient and keeps a check on the reports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1741497"/>
            <a:ext cx="9484517" cy="5009824"/>
          </a:xfrm>
        </p:spPr>
      </p:pic>
    </p:spTree>
    <p:extLst>
      <p:ext uri="{BB962C8B-B14F-4D97-AF65-F5344CB8AC3E}">
        <p14:creationId xmlns:p14="http://schemas.microsoft.com/office/powerpoint/2010/main" val="24925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screenshots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Generates a Xml medical report after the tests are conducted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96" y="1868249"/>
            <a:ext cx="8522207" cy="4925364"/>
          </a:xfrm>
        </p:spPr>
      </p:pic>
    </p:spTree>
    <p:extLst>
      <p:ext uri="{BB962C8B-B14F-4D97-AF65-F5344CB8AC3E}">
        <p14:creationId xmlns:p14="http://schemas.microsoft.com/office/powerpoint/2010/main" val="9822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screenshots</a:t>
            </a:r>
            <a:br>
              <a:rPr lang="en-US" dirty="0" smtClean="0"/>
            </a:br>
            <a:r>
              <a:rPr lang="en-US" sz="2000" dirty="0" smtClean="0"/>
              <a:t>Dietitian prepares the diet chart keeping a check on the medicines prescribed and the allergies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920239"/>
            <a:ext cx="9900515" cy="4803649"/>
          </a:xfrm>
        </p:spPr>
      </p:pic>
    </p:spTree>
    <p:extLst>
      <p:ext uri="{BB962C8B-B14F-4D97-AF65-F5344CB8AC3E}">
        <p14:creationId xmlns:p14="http://schemas.microsoft.com/office/powerpoint/2010/main" val="419622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screenshots</a:t>
            </a:r>
            <a:br>
              <a:rPr lang="en-US" dirty="0" smtClean="0"/>
            </a:br>
            <a:r>
              <a:rPr lang="en-US" sz="2000" dirty="0" smtClean="0"/>
              <a:t>Emergency operator keeps a check on post-op and elderly patient’s vital signs for any abnormal activity from the IOT devices.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" y="1874520"/>
            <a:ext cx="10363455" cy="4788096"/>
          </a:xfrm>
        </p:spPr>
      </p:pic>
    </p:spTree>
    <p:extLst>
      <p:ext uri="{BB962C8B-B14F-4D97-AF65-F5344CB8AC3E}">
        <p14:creationId xmlns:p14="http://schemas.microsoft.com/office/powerpoint/2010/main" val="26110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Extra features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An initial diagnosis is made on the basis of a skype chat service, using skype </a:t>
            </a:r>
            <a:r>
              <a:rPr lang="en-US" dirty="0" err="1" smtClean="0">
                <a:latin typeface="Calibri" panose="020F0502020204030204" pitchFamily="34" charset="0"/>
              </a:rPr>
              <a:t>api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prescription is sent across to the patient through an e-mail, attached with the barcode for authentication purposes.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After the tests are completed, the doctor generates the complete medical report through jasper reports.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Problem statement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key issue here is how to decrease the cost of the organization, while maintaining and providing an improved and end – to – end healthcare platform.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THERE IS A HUGE TECHNOLOGY DEFICIT AND A LACK OF DATA AVAILABILITY IN THE HEALTHCARE INDUSTRY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Patient health records are not centralized and therefore not accessible to hospitals across the country.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Patients have to visit the hospital to collect their prescription.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3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Solution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To create a healthcare provider service where the patients do </a:t>
            </a:r>
            <a:r>
              <a:rPr lang="en-US" dirty="0">
                <a:latin typeface="Calibri" panose="020F0502020204030204" pitchFamily="34" charset="0"/>
              </a:rPr>
              <a:t>not need to visit the hospital, except for emergencies or surgeries, and get a diagnosis directly via </a:t>
            </a:r>
            <a:r>
              <a:rPr lang="en-US" dirty="0" smtClean="0">
                <a:latin typeface="Calibri" panose="020F0502020204030204" pitchFamily="34" charset="0"/>
              </a:rPr>
              <a:t>skype chat conferencing.</a:t>
            </a:r>
          </a:p>
          <a:p>
            <a:r>
              <a:rPr lang="en-US" dirty="0">
                <a:latin typeface="Calibri" panose="020F0502020204030204" pitchFamily="34" charset="0"/>
              </a:rPr>
              <a:t>The patients, once registered by </a:t>
            </a:r>
            <a:r>
              <a:rPr lang="en-US" dirty="0" smtClean="0">
                <a:latin typeface="Calibri" panose="020F0502020204030204" pitchFamily="34" charset="0"/>
              </a:rPr>
              <a:t>an enterprise hospital, </a:t>
            </a:r>
            <a:r>
              <a:rPr lang="en-US" dirty="0">
                <a:latin typeface="Calibri" panose="020F0502020204030204" pitchFamily="34" charset="0"/>
              </a:rPr>
              <a:t>can book an appointment with the </a:t>
            </a:r>
            <a:r>
              <a:rPr lang="en-US" dirty="0" smtClean="0">
                <a:latin typeface="Calibri" panose="020F0502020204030204" pitchFamily="34" charset="0"/>
              </a:rPr>
              <a:t>doctor, who can send the prescription directly to the patient through an e-mail with an authenticated barcode after diagnosis.</a:t>
            </a:r>
          </a:p>
          <a:p>
            <a:r>
              <a:rPr lang="en-US" dirty="0">
                <a:latin typeface="Calibri" panose="020F0502020204030204" pitchFamily="34" charset="0"/>
              </a:rPr>
              <a:t>if the patient moves to </a:t>
            </a:r>
            <a:r>
              <a:rPr lang="en-US" dirty="0" smtClean="0">
                <a:latin typeface="Calibri" panose="020F0502020204030204" pitchFamily="34" charset="0"/>
              </a:rPr>
              <a:t>some other city or state, The same enterprise across different states can access their patient’s medical records using the centralized database available.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9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647721"/>
            <a:ext cx="9518903" cy="50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roles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54761"/>
              </p:ext>
            </p:extLst>
          </p:nvPr>
        </p:nvGraphicFramePr>
        <p:xfrm>
          <a:off x="82296" y="2367092"/>
          <a:ext cx="11987784" cy="4362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5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roles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09467167"/>
              </p:ext>
            </p:extLst>
          </p:nvPr>
        </p:nvGraphicFramePr>
        <p:xfrm>
          <a:off x="82296" y="2367092"/>
          <a:ext cx="11987784" cy="4362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62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roles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71529936"/>
              </p:ext>
            </p:extLst>
          </p:nvPr>
        </p:nvGraphicFramePr>
        <p:xfrm>
          <a:off x="82296" y="2367092"/>
          <a:ext cx="11987784" cy="4362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roles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24742417"/>
              </p:ext>
            </p:extLst>
          </p:nvPr>
        </p:nvGraphicFramePr>
        <p:xfrm>
          <a:off x="82296" y="2367092"/>
          <a:ext cx="11987784" cy="4362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04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screenshots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System Admin keeping a check on allergy and types of operation count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74" y="1819656"/>
            <a:ext cx="8835642" cy="4922519"/>
          </a:xfrm>
        </p:spPr>
      </p:pic>
    </p:spTree>
    <p:extLst>
      <p:ext uri="{BB962C8B-B14F-4D97-AF65-F5344CB8AC3E}">
        <p14:creationId xmlns:p14="http://schemas.microsoft.com/office/powerpoint/2010/main" val="24657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144</TotalTime>
  <Words>480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Droplet</vt:lpstr>
      <vt:lpstr>Tele-HealthCare</vt:lpstr>
      <vt:lpstr>Problem statement</vt:lpstr>
      <vt:lpstr>Solution</vt:lpstr>
      <vt:lpstr>Object model</vt:lpstr>
      <vt:lpstr>Key roles</vt:lpstr>
      <vt:lpstr>Key roles</vt:lpstr>
      <vt:lpstr>Key roles</vt:lpstr>
      <vt:lpstr>Key roles</vt:lpstr>
      <vt:lpstr>Key screenshots System Admin keeping a check on allergy and types of operation count</vt:lpstr>
      <vt:lpstr>Key screenshots Admin keeping a count of the most popular medicines and doctors</vt:lpstr>
      <vt:lpstr>Key screenshots Doctor Diagnosis area</vt:lpstr>
      <vt:lpstr>Key screenshots Doctor sends a mail to the patient and keeps a check on the reports</vt:lpstr>
      <vt:lpstr>Key screenshots Generates a Xml medical report after the tests are conducted</vt:lpstr>
      <vt:lpstr>Key screenshots Dietitian prepares the diet chart keeping a check on the medicines prescribed and the allergies</vt:lpstr>
      <vt:lpstr>Key screenshots Emergency operator keeps a check on post-op and elderly patient’s vital signs for any abnormal activity from the IOT devices.</vt:lpstr>
      <vt:lpstr>Extra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Tele-HealthCare</dc:title>
  <dc:creator>Neelesh Saxena</dc:creator>
  <cp:lastModifiedBy>Neelesh Saxena</cp:lastModifiedBy>
  <cp:revision>24</cp:revision>
  <dcterms:created xsi:type="dcterms:W3CDTF">2015-12-10T22:22:05Z</dcterms:created>
  <dcterms:modified xsi:type="dcterms:W3CDTF">2015-12-11T00:46:41Z</dcterms:modified>
</cp:coreProperties>
</file>