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98" r:id="rId3"/>
    <p:sldId id="295" r:id="rId4"/>
    <p:sldId id="294" r:id="rId5"/>
    <p:sldId id="305" r:id="rId6"/>
    <p:sldId id="306" r:id="rId7"/>
    <p:sldId id="308" r:id="rId9"/>
    <p:sldId id="30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989B"/>
    <a:srgbClr val="7EADD9"/>
    <a:srgbClr val="26B67C"/>
    <a:srgbClr val="424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77" autoAdjust="0"/>
  </p:normalViewPr>
  <p:slideViewPr>
    <p:cSldViewPr snapToGrid="0">
      <p:cViewPr varScale="1">
        <p:scale>
          <a:sx n="87" d="100"/>
          <a:sy n="87" d="100"/>
        </p:scale>
        <p:origin x="924" y="76"/>
      </p:cViewPr>
      <p:guideLst>
        <p:guide orient="horz" pos="21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309E7-C506-4A43-BC62-4768F6FB20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E1643-B83D-461C-A4B3-81D77CB596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342929" y="173254"/>
            <a:ext cx="4845908" cy="460763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Subtitle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5777-7C62-44AA-9BD5-BBA8122777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71DE5-0E11-4C30-9290-16704210A4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10" Type="http://schemas.openxmlformats.org/officeDocument/2006/relationships/image" Target="../media/image38.png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263846" y="773924"/>
            <a:ext cx="7931360" cy="5202596"/>
            <a:chOff x="1227270" y="108240"/>
            <a:chExt cx="7931360" cy="5202596"/>
          </a:xfrm>
        </p:grpSpPr>
        <p:sp>
          <p:nvSpPr>
            <p:cNvPr id="4" name="圆角矩形 3"/>
            <p:cNvSpPr/>
            <p:nvPr/>
          </p:nvSpPr>
          <p:spPr>
            <a:xfrm>
              <a:off x="4216667" y="3857900"/>
              <a:ext cx="1960474" cy="724204"/>
            </a:xfrm>
            <a:prstGeom prst="roundRect">
              <a:avLst/>
            </a:prstGeom>
            <a:solidFill>
              <a:srgbClr val="E5989B"/>
            </a:solidFill>
            <a:ln>
              <a:solidFill>
                <a:srgbClr val="E59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Path planning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216667" y="960649"/>
              <a:ext cx="1960474" cy="724204"/>
            </a:xfrm>
            <a:prstGeom prst="roundRect">
              <a:avLst/>
            </a:prstGeom>
            <a:solidFill>
              <a:srgbClr val="E5989B"/>
            </a:solidFill>
            <a:ln>
              <a:solidFill>
                <a:srgbClr val="E59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Global planning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216667" y="2300773"/>
              <a:ext cx="1960474" cy="724204"/>
            </a:xfrm>
            <a:prstGeom prst="roundRect">
              <a:avLst/>
            </a:prstGeom>
            <a:solidFill>
              <a:srgbClr val="E5989B"/>
            </a:solidFill>
            <a:ln>
              <a:solidFill>
                <a:srgbClr val="E59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Behavioral planning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7270" y="3858374"/>
              <a:ext cx="1960474" cy="724204"/>
            </a:xfrm>
            <a:prstGeom prst="roundRect">
              <a:avLst/>
            </a:prstGeom>
            <a:solidFill>
              <a:srgbClr val="7EADD9"/>
            </a:solidFill>
            <a:ln>
              <a:solidFill>
                <a:srgbClr val="7EAD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Feedback control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227270" y="454168"/>
              <a:ext cx="1960474" cy="724204"/>
            </a:xfrm>
            <a:prstGeom prst="roundRect">
              <a:avLst/>
            </a:prstGeom>
            <a:solidFill>
              <a:srgbClr val="7EADD9"/>
            </a:solidFill>
            <a:ln>
              <a:solidFill>
                <a:srgbClr val="7EAD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Perception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13633" y="108240"/>
              <a:ext cx="5244997" cy="52025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227270" y="1432190"/>
              <a:ext cx="1960474" cy="724204"/>
            </a:xfrm>
            <a:prstGeom prst="roundRect">
              <a:avLst/>
            </a:prstGeom>
            <a:solidFill>
              <a:srgbClr val="7EADD9"/>
            </a:solidFill>
            <a:ln>
              <a:solidFill>
                <a:srgbClr val="7EAD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 input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肘形连接符 14"/>
            <p:cNvCxnSpPr>
              <a:stCxn id="10" idx="3"/>
              <a:endCxn id="5" idx="1"/>
            </p:cNvCxnSpPr>
            <p:nvPr/>
          </p:nvCxnSpPr>
          <p:spPr>
            <a:xfrm>
              <a:off x="3187744" y="816270"/>
              <a:ext cx="1028923" cy="50648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3" idx="3"/>
              <a:endCxn id="5" idx="1"/>
            </p:cNvCxnSpPr>
            <p:nvPr/>
          </p:nvCxnSpPr>
          <p:spPr>
            <a:xfrm flipV="1">
              <a:off x="3187744" y="1322751"/>
              <a:ext cx="1028923" cy="4715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6578033" y="567494"/>
              <a:ext cx="2194560" cy="587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Mission planning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箭头连接符 26"/>
            <p:cNvCxnSpPr>
              <a:stCxn id="4" idx="1"/>
              <a:endCxn id="7" idx="3"/>
            </p:cNvCxnSpPr>
            <p:nvPr/>
          </p:nvCxnSpPr>
          <p:spPr>
            <a:xfrm flipH="1">
              <a:off x="3187744" y="4220002"/>
              <a:ext cx="1028923" cy="4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069245" y="171590"/>
              <a:ext cx="30284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Motion planning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595616" y="1527735"/>
              <a:ext cx="2194560" cy="587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 planning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左大括号 36"/>
            <p:cNvSpPr/>
            <p:nvPr/>
          </p:nvSpPr>
          <p:spPr>
            <a:xfrm>
              <a:off x="6286068" y="883096"/>
              <a:ext cx="237196" cy="994217"/>
            </a:xfrm>
            <a:prstGeom prst="leftBrace">
              <a:avLst>
                <a:gd name="adj1" fmla="val 30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595616" y="2405260"/>
              <a:ext cx="2194560" cy="587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Task manager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箭头连接符 38"/>
            <p:cNvCxnSpPr>
              <a:stCxn id="5" idx="2"/>
              <a:endCxn id="6" idx="0"/>
            </p:cNvCxnSpPr>
            <p:nvPr/>
          </p:nvCxnSpPr>
          <p:spPr>
            <a:xfrm>
              <a:off x="5196904" y="1684853"/>
              <a:ext cx="0" cy="6159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6" idx="2"/>
              <a:endCxn id="4" idx="0"/>
            </p:cNvCxnSpPr>
            <p:nvPr/>
          </p:nvCxnSpPr>
          <p:spPr>
            <a:xfrm>
              <a:off x="5196904" y="3024977"/>
              <a:ext cx="0" cy="8329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595616" y="3324397"/>
              <a:ext cx="2194560" cy="725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Trajectory generation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595616" y="4361936"/>
              <a:ext cx="2194560" cy="725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Obstacle avoidance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左大括号 48"/>
            <p:cNvSpPr/>
            <p:nvPr/>
          </p:nvSpPr>
          <p:spPr>
            <a:xfrm>
              <a:off x="6293175" y="3734101"/>
              <a:ext cx="237196" cy="994217"/>
            </a:xfrm>
            <a:prstGeom prst="leftBrace">
              <a:avLst>
                <a:gd name="adj1" fmla="val 30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00224" y="80307"/>
            <a:ext cx="10809768" cy="9001457"/>
            <a:chOff x="900224" y="80307"/>
            <a:chExt cx="10809768" cy="9001457"/>
          </a:xfrm>
        </p:grpSpPr>
        <p:grpSp>
          <p:nvGrpSpPr>
            <p:cNvPr id="2" name="组合 1"/>
            <p:cNvGrpSpPr/>
            <p:nvPr/>
          </p:nvGrpSpPr>
          <p:grpSpPr>
            <a:xfrm>
              <a:off x="900224" y="80307"/>
              <a:ext cx="10809768" cy="9001457"/>
              <a:chOff x="1566531" y="-749033"/>
              <a:chExt cx="10809768" cy="9001457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1566531" y="-368242"/>
                <a:ext cx="10809768" cy="8371014"/>
                <a:chOff x="3036367" y="589764"/>
                <a:chExt cx="6523755" cy="5008924"/>
              </a:xfrm>
            </p:grpSpPr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4195072" y="1879778"/>
                  <a:ext cx="557405" cy="61515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w="lg" len="lg"/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/>
                <p:nvPr/>
              </p:nvCxnSpPr>
              <p:spPr>
                <a:xfrm flipH="1" flipV="1">
                  <a:off x="3573878" y="1938803"/>
                  <a:ext cx="616797" cy="55634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w="lg" len="lg"/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矩形 31"/>
                <p:cNvSpPr/>
                <p:nvPr/>
              </p:nvSpPr>
              <p:spPr>
                <a:xfrm rot="2460000">
                  <a:off x="4139393" y="2355606"/>
                  <a:ext cx="108489" cy="1147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3036367" y="1221527"/>
                  <a:ext cx="3092205" cy="3001464"/>
                </a:xfrm>
                <a:custGeom>
                  <a:avLst/>
                  <a:gdLst>
                    <a:gd name="connsiteX0" fmla="*/ 3092207 w 3092207"/>
                    <a:gd name="connsiteY0" fmla="*/ 0 h 3001465"/>
                    <a:gd name="connsiteX1" fmla="*/ 1849740 w 3092207"/>
                    <a:gd name="connsiteY1" fmla="*/ 704995 h 3001465"/>
                    <a:gd name="connsiteX2" fmla="*/ 872519 w 3092207"/>
                    <a:gd name="connsiteY2" fmla="*/ 1535633 h 3001465"/>
                    <a:gd name="connsiteX3" fmla="*/ 342027 w 3092207"/>
                    <a:gd name="connsiteY3" fmla="*/ 2135926 h 3001465"/>
                    <a:gd name="connsiteX4" fmla="*/ 0 w 3092207"/>
                    <a:gd name="connsiteY4" fmla="*/ 3001465 h 3001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2207" h="3001465">
                      <a:moveTo>
                        <a:pt x="3092207" y="0"/>
                      </a:moveTo>
                      <a:cubicBezTo>
                        <a:pt x="2655947" y="224528"/>
                        <a:pt x="2219688" y="449056"/>
                        <a:pt x="1849740" y="704995"/>
                      </a:cubicBezTo>
                      <a:cubicBezTo>
                        <a:pt x="1479792" y="960934"/>
                        <a:pt x="1123804" y="1297145"/>
                        <a:pt x="872519" y="1535633"/>
                      </a:cubicBezTo>
                      <a:cubicBezTo>
                        <a:pt x="621234" y="1774121"/>
                        <a:pt x="487447" y="1891621"/>
                        <a:pt x="342027" y="2135926"/>
                      </a:cubicBezTo>
                      <a:cubicBezTo>
                        <a:pt x="196607" y="2380231"/>
                        <a:pt x="98303" y="2690848"/>
                        <a:pt x="0" y="300146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cxnSp>
              <p:nvCxnSpPr>
                <p:cNvPr id="40" name="直接箭头连接符 39"/>
                <p:cNvCxnSpPr>
                  <a:stCxn id="54" idx="2"/>
                  <a:endCxn id="59" idx="6"/>
                </p:cNvCxnSpPr>
                <p:nvPr/>
              </p:nvCxnSpPr>
              <p:spPr>
                <a:xfrm flipH="1" flipV="1">
                  <a:off x="4236658" y="2502631"/>
                  <a:ext cx="2847189" cy="9937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/>
                <p:cNvCxnSpPr/>
                <p:nvPr/>
              </p:nvCxnSpPr>
              <p:spPr>
                <a:xfrm flipV="1">
                  <a:off x="7126732" y="2790665"/>
                  <a:ext cx="272227" cy="7482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w="lg" len="lg"/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42"/>
                <p:cNvCxnSpPr/>
                <p:nvPr/>
              </p:nvCxnSpPr>
              <p:spPr>
                <a:xfrm flipH="1" flipV="1">
                  <a:off x="6330995" y="3228267"/>
                  <a:ext cx="798428" cy="2967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w="lg" len="lg"/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任意多边形 49"/>
                <p:cNvSpPr/>
                <p:nvPr/>
              </p:nvSpPr>
              <p:spPr>
                <a:xfrm rot="21407490">
                  <a:off x="6595557" y="589764"/>
                  <a:ext cx="2964565" cy="5008924"/>
                </a:xfrm>
                <a:custGeom>
                  <a:avLst/>
                  <a:gdLst>
                    <a:gd name="connsiteX0" fmla="*/ 1375091 w 1375091"/>
                    <a:gd name="connsiteY0" fmla="*/ 0 h 3008446"/>
                    <a:gd name="connsiteX1" fmla="*/ 851579 w 1375091"/>
                    <a:gd name="connsiteY1" fmla="*/ 551432 h 3008446"/>
                    <a:gd name="connsiteX2" fmla="*/ 488611 w 1375091"/>
                    <a:gd name="connsiteY2" fmla="*/ 1158706 h 3008446"/>
                    <a:gd name="connsiteX3" fmla="*/ 251286 w 1375091"/>
                    <a:gd name="connsiteY3" fmla="*/ 1717118 h 3008446"/>
                    <a:gd name="connsiteX4" fmla="*/ 83762 w 1375091"/>
                    <a:gd name="connsiteY4" fmla="*/ 2380232 h 3008446"/>
                    <a:gd name="connsiteX5" fmla="*/ 0 w 1375091"/>
                    <a:gd name="connsiteY5" fmla="*/ 3008446 h 3008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75091" h="3008446">
                      <a:moveTo>
                        <a:pt x="1375091" y="0"/>
                      </a:moveTo>
                      <a:cubicBezTo>
                        <a:pt x="1187208" y="179157"/>
                        <a:pt x="999326" y="358314"/>
                        <a:pt x="851579" y="551432"/>
                      </a:cubicBezTo>
                      <a:cubicBezTo>
                        <a:pt x="703832" y="744550"/>
                        <a:pt x="588660" y="964425"/>
                        <a:pt x="488611" y="1158706"/>
                      </a:cubicBezTo>
                      <a:cubicBezTo>
                        <a:pt x="388562" y="1352987"/>
                        <a:pt x="318761" y="1513530"/>
                        <a:pt x="251286" y="1717118"/>
                      </a:cubicBezTo>
                      <a:cubicBezTo>
                        <a:pt x="183811" y="1920706"/>
                        <a:pt x="125643" y="2165011"/>
                        <a:pt x="83762" y="2380232"/>
                      </a:cubicBezTo>
                      <a:cubicBezTo>
                        <a:pt x="41881" y="2595453"/>
                        <a:pt x="20940" y="2801949"/>
                        <a:pt x="0" y="30084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6355727" y="4520747"/>
                      <a:ext cx="480615" cy="2762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52" name="文本框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55727" y="4520747"/>
                      <a:ext cx="480615" cy="276244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3" name="文本框 52"/>
                <p:cNvSpPr txBox="1"/>
                <p:nvPr/>
              </p:nvSpPr>
              <p:spPr>
                <a:xfrm>
                  <a:off x="7923405" y="1977564"/>
                  <a:ext cx="1305651" cy="2754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latin typeface="Ubuntu" panose="020B0604030602030204" charset="0"/>
                      <a:cs typeface="Ubuntu" panose="020B0604030602030204" charset="0"/>
                    </a:rPr>
                    <a:t>reference </a:t>
                  </a:r>
                  <a:r>
                    <a:rPr lang="en-US" altLang="zh-CN" sz="2400" dirty="0" smtClean="0">
                      <a:latin typeface="Ubuntu" panose="020B0604030602030204" charset="0"/>
                      <a:cs typeface="Ubuntu" panose="020B0604030602030204" charset="0"/>
                    </a:rPr>
                    <a:t>line</a:t>
                  </a:r>
                  <a:endParaRPr lang="zh-CN" altLang="en-US" sz="2400" dirty="0">
                    <a:latin typeface="Ubuntu" panose="020B0604030602030204" charset="0"/>
                    <a:cs typeface="Ubuntu" panose="020B0604030602030204" charset="0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 rot="1260000">
                  <a:off x="7041360" y="3407794"/>
                  <a:ext cx="118096" cy="91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7028721" y="2671737"/>
                      <a:ext cx="316502" cy="2762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55" name="文本框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28721" y="2671737"/>
                      <a:ext cx="316502" cy="276244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261116" y="2927983"/>
                      <a:ext cx="358101" cy="2762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56" name="文本框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61116" y="2927983"/>
                      <a:ext cx="358101" cy="276244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215671" y="3037485"/>
                      <a:ext cx="503987" cy="2762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5671" y="3037485"/>
                      <a:ext cx="503987" cy="276244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8" name="文本框 57"/>
                <p:cNvSpPr txBox="1"/>
                <p:nvPr/>
              </p:nvSpPr>
              <p:spPr>
                <a:xfrm>
                  <a:off x="3153901" y="3825032"/>
                  <a:ext cx="959215" cy="2754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latin typeface="Ubuntu" panose="020B0604030602030204" charset="0"/>
                      <a:cs typeface="Ubuntu" panose="020B0604030602030204" charset="0"/>
                    </a:rPr>
                    <a:t>trajectory</a:t>
                  </a:r>
                  <a:endParaRPr lang="en-US" altLang="zh-CN" sz="2400" dirty="0">
                    <a:latin typeface="Ubuntu" panose="020B0604030602030204" charset="0"/>
                    <a:cs typeface="Ubuntu" panose="020B0604030602030204" charset="0"/>
                  </a:endParaRPr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4149753" y="2459548"/>
                  <a:ext cx="86905" cy="8616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7106345" y="3469584"/>
                  <a:ext cx="86905" cy="8616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4010165" y="2799323"/>
                      <a:ext cx="691900" cy="2762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61" name="文本框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0165" y="2799323"/>
                      <a:ext cx="691900" cy="276244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4395547" y="1742373"/>
                      <a:ext cx="322306" cy="2762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62" name="文本框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5547" y="1742373"/>
                      <a:ext cx="322306" cy="276244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文本框 62"/>
                    <p:cNvSpPr txBox="1"/>
                    <p:nvPr/>
                  </p:nvSpPr>
                  <p:spPr>
                    <a:xfrm>
                      <a:off x="3596686" y="1717808"/>
                      <a:ext cx="435728" cy="27547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63" name="文本框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6686" y="1717808"/>
                      <a:ext cx="435728" cy="275472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4" name="文本框 63"/>
                    <p:cNvSpPr txBox="1"/>
                    <p:nvPr/>
                  </p:nvSpPr>
                  <p:spPr>
                    <a:xfrm>
                      <a:off x="6583963" y="3483041"/>
                      <a:ext cx="490366" cy="2762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64" name="文本框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83963" y="3483041"/>
                      <a:ext cx="490366" cy="276244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" name="乘号 11"/>
              <p:cNvSpPr/>
              <p:nvPr/>
            </p:nvSpPr>
            <p:spPr>
              <a:xfrm>
                <a:off x="11997264" y="-592974"/>
                <a:ext cx="216000" cy="216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039507" y="-749033"/>
                <a:ext cx="198247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2400" dirty="0" smtClean="0">
                    <a:latin typeface="Ubuntu" panose="020B0604030602030204" charset="0"/>
                    <a:cs typeface="Ubuntu" panose="020B0604030602030204" charset="0"/>
                  </a:rPr>
                  <a:t>e</a:t>
                </a:r>
                <a:r>
                  <a:rPr lang="en-US" altLang="zh-CN" sz="2400" dirty="0" smtClean="0">
                    <a:latin typeface="Ubuntu" panose="020B0604030602030204" charset="0"/>
                    <a:cs typeface="Ubuntu" panose="020B0604030602030204" charset="0"/>
                  </a:rPr>
                  <a:t>nding point</a:t>
                </a:r>
                <a:endParaRPr lang="zh-CN" altLang="en-US" sz="2400" dirty="0">
                  <a:latin typeface="Ubuntu" panose="020B0604030602030204" charset="0"/>
                  <a:cs typeface="Ubuntu" panose="020B0604030602030204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418955" y="7791087"/>
                <a:ext cx="212788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Ubuntu" panose="020B0604030602030204" charset="0"/>
                    <a:cs typeface="Ubuntu" panose="020B0604030602030204" charset="0"/>
                  </a:rPr>
                  <a:t>starting point</a:t>
                </a:r>
                <a:endParaRPr lang="zh-CN" altLang="en-US" sz="2400" dirty="0">
                  <a:latin typeface="Ubuntu" panose="020B0604030602030204" charset="0"/>
                  <a:cs typeface="Ubuntu" panose="020B0604030602030204" charset="0"/>
                </a:endParaRPr>
              </a:p>
            </p:txBody>
          </p:sp>
          <p:sp>
            <p:nvSpPr>
              <p:cNvPr id="38" name="乘号 37"/>
              <p:cNvSpPr/>
              <p:nvPr/>
            </p:nvSpPr>
            <p:spPr>
              <a:xfrm>
                <a:off x="7594724" y="8036424"/>
                <a:ext cx="216000" cy="216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7839898" y="5115387"/>
              <a:ext cx="16433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Ubuntu" panose="020B0604030602030204" charset="0"/>
                  <a:cs typeface="Ubuntu" panose="020B0604030602030204" charset="0"/>
                </a:rPr>
                <a:t>projection</a:t>
              </a:r>
              <a:endParaRPr lang="en-US" altLang="zh-CN" sz="2400" dirty="0" smtClean="0"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3" name="五边形 2"/>
            <p:cNvSpPr/>
            <p:nvPr/>
          </p:nvSpPr>
          <p:spPr>
            <a:xfrm rot="19130827">
              <a:off x="2191647" y="3307618"/>
              <a:ext cx="1357213" cy="600852"/>
            </a:xfrm>
            <a:prstGeom prst="homePlate">
              <a:avLst>
                <a:gd name="adj" fmla="val 44782"/>
              </a:avLst>
            </a:prstGeom>
            <a:solidFill>
              <a:srgbClr val="E5989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组合 222"/>
          <p:cNvGrpSpPr/>
          <p:nvPr/>
        </p:nvGrpSpPr>
        <p:grpSpPr>
          <a:xfrm>
            <a:off x="817779" y="576520"/>
            <a:ext cx="10223500" cy="5372735"/>
            <a:chOff x="827304" y="566995"/>
            <a:chExt cx="10223500" cy="5372735"/>
          </a:xfrm>
        </p:grpSpPr>
        <p:sp>
          <p:nvSpPr>
            <p:cNvPr id="27" name="矩形 26"/>
            <p:cNvSpPr/>
            <p:nvPr/>
          </p:nvSpPr>
          <p:spPr>
            <a:xfrm>
              <a:off x="4780034" y="3412953"/>
              <a:ext cx="1549668" cy="5365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Ubuntu" panose="020B0604030602030204" charset="0"/>
                  <a:cs typeface="Ubuntu" panose="020B0604030602030204" charset="0"/>
                </a:rPr>
                <a:t>Waypoints</a:t>
              </a:r>
              <a:endParaRPr lang="en-US" altLang="zh-CN" dirty="0" smtClean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555278" y="2760577"/>
              <a:ext cx="153699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Ubuntu" panose="020B0604030602030204" charset="0"/>
                  <a:cs typeface="Ubuntu" panose="020B0604030602030204" charset="0"/>
                </a:rPr>
                <a:t>Spline Interpolation</a:t>
              </a:r>
              <a:endParaRPr lang="zh-CN" altLang="en-US" sz="1600" dirty="0"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93877" y="2035735"/>
              <a:ext cx="1823023" cy="5521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Ubuntu" panose="020B0604030602030204" charset="0"/>
                  <a:cs typeface="Ubuntu" panose="020B0604030602030204" charset="0"/>
                </a:rPr>
                <a:t>State estimation</a:t>
              </a:r>
              <a:endParaRPr lang="zh-CN" altLang="en-US" dirty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824834" y="1398918"/>
              <a:ext cx="132842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Ubuntu" panose="020B0604030602030204" charset="0"/>
                  <a:cs typeface="Ubuntu" panose="020B0604030602030204" charset="0"/>
                </a:rPr>
                <a:t>Cart2Frenet</a:t>
              </a:r>
              <a:endParaRPr lang="en-US" altLang="zh-CN" sz="1600" dirty="0" smtClean="0">
                <a:latin typeface="Ubuntu" panose="020B0604030602030204" charset="0"/>
                <a:cs typeface="Ubuntu" panose="020B060403060203020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 43"/>
                <p:cNvSpPr/>
                <p:nvPr/>
              </p:nvSpPr>
              <p:spPr>
                <a:xfrm>
                  <a:off x="7122059" y="2520255"/>
                  <a:ext cx="3573780" cy="7004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Generate Lattice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𝑙𝑎𝑡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𝑙𝑜𝑛</m:t>
                          </m:r>
                        </m:sub>
                      </m:sSub>
                    </m:oMath>
                  </a14:m>
                  <a:r>
                    <a:rPr lang="zh-CN" altLang="en-US" i="1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 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in the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Frenet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 frame</a:t>
                  </a:r>
                  <a:endParaRPr lang="zh-CN" altLang="en-US" dirty="0">
                    <a:solidFill>
                      <a:schemeClr val="tx1"/>
                    </a:solidFill>
                    <a:latin typeface="Ubuntu" panose="020B0604030602030204" charset="0"/>
                    <a:cs typeface="Ubuntu" panose="020B0604030602030204" charset="0"/>
                  </a:endParaRPr>
                </a:p>
              </p:txBody>
            </p:sp>
          </mc:Choice>
          <mc:Fallback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059" y="2520255"/>
                  <a:ext cx="3573780" cy="700405"/>
                </a:xfrm>
                <a:prstGeom prst="rect">
                  <a:avLst/>
                </a:prstGeom>
                <a:blipFill rotWithShape="1">
                  <a:blip r:embed="rId1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矩形 45"/>
            <p:cNvSpPr/>
            <p:nvPr/>
          </p:nvSpPr>
          <p:spPr>
            <a:xfrm>
              <a:off x="7580529" y="3849310"/>
              <a:ext cx="2657475" cy="6470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Ubuntu" panose="020B0604030602030204" charset="0"/>
                  <a:cs typeface="Ubuntu" panose="020B0604030602030204" charset="0"/>
                </a:rPr>
                <a:t>Lattice in the Cartesian coordinate</a:t>
              </a:r>
              <a:endParaRPr lang="zh-CN" altLang="en-US" dirty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994104" y="3367005"/>
              <a:ext cx="132842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Ubuntu" panose="020B0604030602030204" charset="0"/>
                  <a:cs typeface="Ubuntu" panose="020B0604030602030204" charset="0"/>
                </a:rPr>
                <a:t>Frenet2Cart</a:t>
              </a:r>
              <a:endParaRPr lang="en-US" altLang="zh-CN" sz="1600" dirty="0" smtClean="0"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802334" y="4874383"/>
              <a:ext cx="1732547" cy="8249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Ubuntu" panose="020B0604030602030204" charset="0"/>
                  <a:cs typeface="Ubuntu" panose="020B0604030602030204" charset="0"/>
                </a:rPr>
                <a:t>Find minimum cost trajectory</a:t>
              </a:r>
              <a:endParaRPr lang="en-US" altLang="zh-CN" dirty="0" smtClean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矩形 66"/>
                <p:cNvSpPr/>
                <p:nvPr/>
              </p:nvSpPr>
              <p:spPr>
                <a:xfrm>
                  <a:off x="1288314" y="4918650"/>
                  <a:ext cx="2033270" cy="73469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Desired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Ubuntu" panose="020B0604030602030204" charset="0"/>
                    <a:cs typeface="Ubuntu" panose="020B0604030602030204" charset="0"/>
                  </a:endParaRPr>
                </a:p>
              </p:txBody>
            </p:sp>
          </mc:Choice>
          <mc:Fallback>
            <p:sp>
              <p:nvSpPr>
                <p:cNvPr id="67" name="矩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314" y="4918650"/>
                  <a:ext cx="2033270" cy="734695"/>
                </a:xfrm>
                <a:prstGeom prst="rect">
                  <a:avLst/>
                </a:prstGeom>
                <a:blipFill rotWithShape="1">
                  <a:blip r:embed="rId2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矩形 68"/>
            <p:cNvSpPr/>
            <p:nvPr/>
          </p:nvSpPr>
          <p:spPr>
            <a:xfrm>
              <a:off x="1556628" y="4179361"/>
              <a:ext cx="1482353" cy="4878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Ubuntu" panose="020B0604030602030204" charset="0"/>
                  <a:cs typeface="Ubuntu" panose="020B0604030602030204" charset="0"/>
                </a:rPr>
                <a:t>C</a:t>
              </a:r>
              <a:r>
                <a:rPr lang="en-US" altLang="zh-CN" dirty="0" smtClean="0">
                  <a:solidFill>
                    <a:schemeClr val="tx1"/>
                  </a:solidFill>
                  <a:latin typeface="Ubuntu" panose="020B0604030602030204" charset="0"/>
                  <a:cs typeface="Ubuntu" panose="020B0604030602030204" charset="0"/>
                </a:rPr>
                <a:t>ontroller</a:t>
              </a:r>
              <a:endParaRPr lang="zh-CN" altLang="en-US" dirty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632224" y="2157035"/>
              <a:ext cx="1845310" cy="5346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Ubuntu" panose="020B0604030602030204" charset="0"/>
                  <a:cs typeface="Ubuntu" panose="020B0604030602030204" charset="0"/>
                </a:rPr>
                <a:t>Reference line</a:t>
              </a:r>
              <a:endParaRPr lang="zh-CN" altLang="en-US" dirty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</a:endParaRPr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265" y="2984589"/>
              <a:ext cx="841417" cy="84141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矩形 53"/>
                <p:cNvSpPr/>
                <p:nvPr/>
              </p:nvSpPr>
              <p:spPr>
                <a:xfrm>
                  <a:off x="7579894" y="1390590"/>
                  <a:ext cx="2658110" cy="7988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State 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[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</m:t>
                          </m:r>
                        </m:e>
                      </m:acc>
                      <m:r>
                        <a:rPr lang="en-US" altLang="zh-CN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</m:t>
                          </m:r>
                        </m:e>
                      </m:acc>
                      <m:r>
                        <a:rPr lang="en-US" altLang="zh-CN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;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𝑑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</m:e>
                      </m:acc>
                      <m:r>
                        <a:rPr lang="en-US" altLang="zh-CN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]</m:t>
                      </m:r>
                    </m:oMath>
                  </a14:m>
                  <a:r>
                    <a:rPr lang="en-US" altLang="zh-CN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 in the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Frenet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 frame</a:t>
                  </a:r>
                  <a:endParaRPr lang="en-US" altLang="zh-CN" dirty="0" smtClean="0">
                    <a:solidFill>
                      <a:schemeClr val="tx1"/>
                    </a:solidFill>
                    <a:latin typeface="Ubuntu" panose="020B0604030602030204" charset="0"/>
                    <a:cs typeface="Ubuntu" panose="020B0604030602030204" charset="0"/>
                  </a:endParaRPr>
                </a:p>
              </p:txBody>
            </p:sp>
          </mc:Choice>
          <mc:Fallback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894" y="1390590"/>
                  <a:ext cx="2658110" cy="798830"/>
                </a:xfrm>
                <a:prstGeom prst="rect">
                  <a:avLst/>
                </a:prstGeom>
                <a:blipFill rotWithShape="1">
                  <a:blip r:embed="rId4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矩形 77"/>
                <p:cNvSpPr/>
                <p:nvPr/>
              </p:nvSpPr>
              <p:spPr>
                <a:xfrm>
                  <a:off x="827304" y="913070"/>
                  <a:ext cx="2925445" cy="7988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Motion </a:t>
                  </a:r>
                  <a14:m>
                    <m:oMath xmlns:m="http://schemas.openxmlformats.org/officeDocument/2006/math">
                      <m:r>
                        <a:rPr lang="en-US" altLang="zh-CN" sz="1600" b="0" i="0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[</m:t>
                      </m:r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𝒙</m:t>
                      </m:r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]</m:t>
                      </m:r>
                    </m:oMath>
                  </a14:m>
                  <a:r>
                    <a:rPr lang="en-US" altLang="zh-CN" sz="1600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 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Ubuntu" panose="020B0604030602030204" charset="0"/>
                      <a:cs typeface="Ubuntu" panose="020B0604030602030204" charset="0"/>
                    </a:rPr>
                    <a:t>in the Cartesian frame</a:t>
                  </a:r>
                  <a:endParaRPr lang="en-US" altLang="zh-CN" dirty="0" smtClean="0">
                    <a:solidFill>
                      <a:schemeClr val="tx1"/>
                    </a:solidFill>
                    <a:latin typeface="Ubuntu" panose="020B0604030602030204" charset="0"/>
                    <a:cs typeface="Ubuntu" panose="020B0604030602030204" charset="0"/>
                  </a:endParaRPr>
                </a:p>
              </p:txBody>
            </p:sp>
          </mc:Choice>
          <mc:Fallback>
            <p:sp>
              <p:nvSpPr>
                <p:cNvPr id="78" name="矩形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04" y="913070"/>
                  <a:ext cx="2925445" cy="798830"/>
                </a:xfrm>
                <a:prstGeom prst="rect">
                  <a:avLst/>
                </a:prstGeom>
                <a:blipFill rotWithShape="1">
                  <a:blip r:embed="rId5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矩形 108"/>
            <p:cNvSpPr/>
            <p:nvPr/>
          </p:nvSpPr>
          <p:spPr>
            <a:xfrm>
              <a:off x="7742701" y="4874402"/>
              <a:ext cx="2334297" cy="8249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Ubuntu" panose="020B0604030602030204" charset="0"/>
                  <a:cs typeface="Ubuntu" panose="020B0604030602030204" charset="0"/>
                </a:rPr>
                <a:t>Collision and Constraint Checking</a:t>
              </a:r>
              <a:endParaRPr lang="zh-CN" altLang="en-US" dirty="0">
                <a:solidFill>
                  <a:schemeClr val="tx1"/>
                </a:solidFill>
                <a:latin typeface="Ubuntu" panose="020B0604030602030204" charset="0"/>
                <a:cs typeface="Ubuntu" panose="020B0604030602030204" charset="0"/>
              </a:endParaRPr>
            </a:p>
          </p:txBody>
        </p:sp>
        <p:cxnSp>
          <p:nvCxnSpPr>
            <p:cNvPr id="145" name="肘形连接符 144"/>
            <p:cNvCxnSpPr/>
            <p:nvPr/>
          </p:nvCxnSpPr>
          <p:spPr>
            <a:xfrm>
              <a:off x="3752850" y="1312545"/>
              <a:ext cx="3827145" cy="477520"/>
            </a:xfrm>
            <a:prstGeom prst="bentConnector3">
              <a:avLst>
                <a:gd name="adj1" fmla="val 4702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/>
            <p:cNvCxnSpPr>
              <a:stCxn id="40" idx="0"/>
              <a:endCxn id="54" idx="1"/>
            </p:cNvCxnSpPr>
            <p:nvPr/>
          </p:nvCxnSpPr>
          <p:spPr>
            <a:xfrm rot="16200000">
              <a:off x="6383973" y="961073"/>
              <a:ext cx="367030" cy="202501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>
              <a:stCxn id="38" idx="0"/>
              <a:endCxn id="78" idx="2"/>
            </p:cNvCxnSpPr>
            <p:nvPr/>
          </p:nvCxnSpPr>
          <p:spPr>
            <a:xfrm flipH="1" flipV="1">
              <a:off x="2290149" y="1711885"/>
              <a:ext cx="15240" cy="3238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/>
            <p:cNvCxnSpPr>
              <a:stCxn id="42" idx="0"/>
              <a:endCxn id="38" idx="2"/>
            </p:cNvCxnSpPr>
            <p:nvPr/>
          </p:nvCxnSpPr>
          <p:spPr>
            <a:xfrm flipV="1">
              <a:off x="2297974" y="2588349"/>
              <a:ext cx="7620" cy="3962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>
              <a:stCxn id="27" idx="0"/>
              <a:endCxn id="40" idx="2"/>
            </p:cNvCxnSpPr>
            <p:nvPr/>
          </p:nvCxnSpPr>
          <p:spPr>
            <a:xfrm flipV="1">
              <a:off x="5554868" y="2691593"/>
              <a:ext cx="0" cy="7213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4542689" y="566995"/>
              <a:ext cx="6508115" cy="5372735"/>
            </a:xfrm>
            <a:prstGeom prst="rect">
              <a:avLst/>
            </a:prstGeom>
            <a:noFill/>
            <a:ln w="19050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780992" y="921381"/>
              <a:ext cx="77851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Ubuntu" panose="020B0604030602030204" charset="0"/>
                  <a:cs typeface="Ubuntu" panose="020B0604030602030204" charset="0"/>
                </a:rPr>
                <a:t>Inputs</a:t>
              </a:r>
              <a:endParaRPr lang="en-US" altLang="zh-CN" sz="1600" dirty="0" smtClean="0"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479229" y="4899374"/>
              <a:ext cx="96329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Ubuntu" panose="020B0604030602030204" charset="0"/>
                  <a:cs typeface="Ubuntu" panose="020B0604030602030204" charset="0"/>
                </a:rPr>
                <a:t>Outputs</a:t>
              </a:r>
              <a:endParaRPr lang="en-US" altLang="zh-CN" sz="1600" dirty="0" smtClean="0">
                <a:latin typeface="Ubuntu" panose="020B0604030602030204" charset="0"/>
                <a:cs typeface="Ubuntu" panose="020B0604030602030204" charset="0"/>
              </a:endParaRPr>
            </a:p>
          </p:txBody>
        </p:sp>
        <p:cxnSp>
          <p:nvCxnSpPr>
            <p:cNvPr id="71" name="直接箭头连接符 70"/>
            <p:cNvCxnSpPr>
              <a:stCxn id="49" idx="1"/>
              <a:endCxn id="67" idx="3"/>
            </p:cNvCxnSpPr>
            <p:nvPr/>
          </p:nvCxnSpPr>
          <p:spPr>
            <a:xfrm flipH="1" flipV="1">
              <a:off x="3321514" y="5286242"/>
              <a:ext cx="1480820" cy="6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109" idx="1"/>
              <a:endCxn id="49" idx="3"/>
            </p:cNvCxnSpPr>
            <p:nvPr/>
          </p:nvCxnSpPr>
          <p:spPr>
            <a:xfrm flipH="1">
              <a:off x="6534931" y="5286896"/>
              <a:ext cx="12077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46" idx="2"/>
              <a:endCxn id="109" idx="0"/>
            </p:cNvCxnSpPr>
            <p:nvPr/>
          </p:nvCxnSpPr>
          <p:spPr>
            <a:xfrm>
              <a:off x="8909850" y="4496601"/>
              <a:ext cx="0" cy="3778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文本框 169"/>
            <p:cNvSpPr txBox="1"/>
            <p:nvPr/>
          </p:nvSpPr>
          <p:spPr>
            <a:xfrm>
              <a:off x="6534881" y="676205"/>
              <a:ext cx="169926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Ubuntu" panose="020B0604030602030204" charset="0"/>
                  <a:ea typeface="微软雅黑" panose="020B0503020204020204" pitchFamily="34" charset="-122"/>
                  <a:cs typeface="Ubuntu" panose="020B0604030602030204" charset="0"/>
                </a:rPr>
                <a:t>Path Planner</a:t>
              </a:r>
              <a:endParaRPr lang="zh-CN" altLang="en-US" sz="2000" dirty="0">
                <a:latin typeface="Ubuntu" panose="020B0604030602030204" charset="0"/>
                <a:ea typeface="微软雅黑" panose="020B0503020204020204" pitchFamily="34" charset="-122"/>
                <a:cs typeface="Ubuntu" panose="020B0604030602030204" charset="0"/>
              </a:endParaRPr>
            </a:p>
          </p:txBody>
        </p:sp>
        <p:cxnSp>
          <p:nvCxnSpPr>
            <p:cNvPr id="181" name="直接箭头连接符 180"/>
            <p:cNvCxnSpPr>
              <a:stCxn id="67" idx="0"/>
              <a:endCxn id="69" idx="2"/>
            </p:cNvCxnSpPr>
            <p:nvPr/>
          </p:nvCxnSpPr>
          <p:spPr>
            <a:xfrm flipH="1" flipV="1">
              <a:off x="2297170" y="4667432"/>
              <a:ext cx="7620" cy="251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69" idx="0"/>
              <a:endCxn id="42" idx="2"/>
            </p:cNvCxnSpPr>
            <p:nvPr/>
          </p:nvCxnSpPr>
          <p:spPr>
            <a:xfrm flipV="1">
              <a:off x="2297170" y="3825666"/>
              <a:ext cx="635" cy="3536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>
              <a:stCxn id="44" idx="2"/>
              <a:endCxn id="46" idx="0"/>
            </p:cNvCxnSpPr>
            <p:nvPr/>
          </p:nvCxnSpPr>
          <p:spPr>
            <a:xfrm>
              <a:off x="8909214" y="3220843"/>
              <a:ext cx="635" cy="628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>
              <a:stCxn id="54" idx="2"/>
              <a:endCxn id="44" idx="0"/>
            </p:cNvCxnSpPr>
            <p:nvPr/>
          </p:nvCxnSpPr>
          <p:spPr>
            <a:xfrm>
              <a:off x="8909215" y="2189177"/>
              <a:ext cx="0" cy="3308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 12"/>
          <p:cNvGrpSpPr/>
          <p:nvPr/>
        </p:nvGrpSpPr>
        <p:grpSpPr>
          <a:xfrm>
            <a:off x="2929255" y="1089025"/>
            <a:ext cx="6537325" cy="5201920"/>
            <a:chOff x="4613" y="1715"/>
            <a:chExt cx="10295" cy="8192"/>
          </a:xfrm>
        </p:grpSpPr>
        <p:sp>
          <p:nvSpPr>
            <p:cNvPr id="4" name="Oval 3"/>
            <p:cNvSpPr/>
            <p:nvPr/>
          </p:nvSpPr>
          <p:spPr>
            <a:xfrm>
              <a:off x="4613" y="3072"/>
              <a:ext cx="4320" cy="4320"/>
            </a:xfrm>
            <a:prstGeom prst="ellipse">
              <a:avLst/>
            </a:prstGeom>
            <a:solidFill>
              <a:srgbClr val="F6F6F6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sp>
          <p:nvSpPr>
            <p:cNvPr id="5" name="Oval 4"/>
            <p:cNvSpPr/>
            <p:nvPr/>
          </p:nvSpPr>
          <p:spPr>
            <a:xfrm>
              <a:off x="10577" y="2039"/>
              <a:ext cx="4328" cy="4267"/>
            </a:xfrm>
            <a:prstGeom prst="ellipse">
              <a:avLst/>
            </a:prstGeom>
            <a:solidFill>
              <a:srgbClr val="F6F6F6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sp>
          <p:nvSpPr>
            <p:cNvPr id="6" name="Oval 5"/>
            <p:cNvSpPr/>
            <p:nvPr/>
          </p:nvSpPr>
          <p:spPr>
            <a:xfrm>
              <a:off x="8187" y="5587"/>
              <a:ext cx="4320" cy="4320"/>
            </a:xfrm>
            <a:prstGeom prst="ellipse">
              <a:avLst/>
            </a:prstGeom>
            <a:solidFill>
              <a:srgbClr val="F6F6F6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6803" y="2994"/>
              <a:ext cx="1384" cy="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01" y="3072"/>
              <a:ext cx="51" cy="2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771" y="5258"/>
              <a:ext cx="3554" cy="2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21240000">
              <a:off x="5773" y="3981"/>
              <a:ext cx="2304" cy="2304"/>
            </a:xfrm>
            <a:prstGeom prst="arc">
              <a:avLst>
                <a:gd name="adj1" fmla="val 16200000"/>
                <a:gd name="adj2" fmla="val 2731540"/>
              </a:avLst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 Box 10"/>
                <p:cNvSpPr txBox="1"/>
                <p:nvPr/>
              </p:nvSpPr>
              <p:spPr>
                <a:xfrm>
                  <a:off x="6157" y="2252"/>
                  <a:ext cx="1474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11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" y="2252"/>
                  <a:ext cx="1474" cy="58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 Box 11"/>
                <p:cNvSpPr txBox="1"/>
                <p:nvPr/>
              </p:nvSpPr>
              <p:spPr>
                <a:xfrm>
                  <a:off x="7868" y="3269"/>
                  <a:ext cx="1604" cy="59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" y="3269"/>
                  <a:ext cx="1604" cy="59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 Box 13"/>
                <p:cNvSpPr txBox="1"/>
                <p:nvPr/>
              </p:nvSpPr>
              <p:spPr>
                <a:xfrm>
                  <a:off x="6586" y="4650"/>
                  <a:ext cx="128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𝛼</m:t>
                        </m:r>
                      </m:oMath>
                    </m:oMathPara>
                  </a14:m>
                  <a:endParaRPr lang="en-US" i="1"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14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" y="4650"/>
                  <a:ext cx="1282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/>
            <p:nvPr/>
          </p:nvSpPr>
          <p:spPr>
            <a:xfrm>
              <a:off x="4613" y="3072"/>
              <a:ext cx="4320" cy="4320"/>
            </a:xfrm>
            <a:prstGeom prst="arc">
              <a:avLst>
                <a:gd name="adj1" fmla="val 16200000"/>
                <a:gd name="adj2" fmla="val 2435792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10311" y="4100"/>
              <a:ext cx="2426" cy="37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/>
            <p:cNvSpPr/>
            <p:nvPr/>
          </p:nvSpPr>
          <p:spPr>
            <a:xfrm rot="18360000">
              <a:off x="8182" y="5587"/>
              <a:ext cx="4320" cy="4320"/>
            </a:xfrm>
            <a:prstGeom prst="arc">
              <a:avLst>
                <a:gd name="adj1" fmla="val 16098061"/>
                <a:gd name="adj2" fmla="val 21410512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1202" y="2784"/>
              <a:ext cx="1524" cy="1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/>
            <p:cNvSpPr/>
            <p:nvPr/>
          </p:nvSpPr>
          <p:spPr>
            <a:xfrm rot="12960000">
              <a:off x="10588" y="2001"/>
              <a:ext cx="4320" cy="4320"/>
            </a:xfrm>
            <a:prstGeom prst="arc">
              <a:avLst>
                <a:gd name="adj1" fmla="val 16200000"/>
                <a:gd name="adj2" fmla="val 406654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1079" y="1715"/>
              <a:ext cx="930" cy="10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 Box 22"/>
                <p:cNvSpPr txBox="1"/>
                <p:nvPr/>
              </p:nvSpPr>
              <p:spPr>
                <a:xfrm>
                  <a:off x="10218" y="1781"/>
                  <a:ext cx="1518" cy="58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3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8" y="1781"/>
                  <a:ext cx="1518" cy="581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 Box 23"/>
                <p:cNvSpPr txBox="1"/>
                <p:nvPr/>
              </p:nvSpPr>
              <p:spPr>
                <a:xfrm>
                  <a:off x="11578" y="3743"/>
                  <a:ext cx="1127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𝛾</m:t>
                        </m:r>
                      </m:oMath>
                    </m:oMathPara>
                  </a14:m>
                  <a:endParaRPr lang="en-US" altLang="en-US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24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8" y="3743"/>
                  <a:ext cx="1127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/>
            <p:cNvSpPr/>
            <p:nvPr/>
          </p:nvSpPr>
          <p:spPr>
            <a:xfrm rot="12180000">
              <a:off x="11364" y="3072"/>
              <a:ext cx="2164" cy="2134"/>
            </a:xfrm>
            <a:prstGeom prst="arc">
              <a:avLst>
                <a:gd name="adj1" fmla="val 16200000"/>
                <a:gd name="adj2" fmla="val 1689023"/>
              </a:avLst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 Box 25"/>
                <p:cNvSpPr txBox="1"/>
                <p:nvPr/>
              </p:nvSpPr>
              <p:spPr>
                <a:xfrm>
                  <a:off x="9308" y="2749"/>
                  <a:ext cx="1571" cy="64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𝛾</m:t>
                            </m:r>
                          </m:sub>
                          <m:sup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6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8" y="2749"/>
                  <a:ext cx="1571" cy="64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 Box 26"/>
                <p:cNvSpPr txBox="1"/>
                <p:nvPr/>
              </p:nvSpPr>
              <p:spPr>
                <a:xfrm>
                  <a:off x="9081" y="4871"/>
                  <a:ext cx="1581" cy="67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𝛽</m:t>
                            </m:r>
                          </m:sub>
                          <m:sup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7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1" y="4871"/>
                  <a:ext cx="1581" cy="673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 Box 27"/>
                <p:cNvSpPr txBox="1"/>
                <p:nvPr/>
              </p:nvSpPr>
              <p:spPr>
                <a:xfrm>
                  <a:off x="9595" y="6538"/>
                  <a:ext cx="116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𝛽</m:t>
                        </m:r>
                      </m:oMath>
                    </m:oMathPara>
                  </a14:m>
                  <a:endParaRPr lang="en-US" altLang="en-US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2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5" y="6538"/>
                  <a:ext cx="1162" cy="58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/>
            <p:cNvSpPr/>
            <p:nvPr/>
          </p:nvSpPr>
          <p:spPr>
            <a:xfrm rot="16980000">
              <a:off x="9308" y="6209"/>
              <a:ext cx="2134" cy="2164"/>
            </a:xfrm>
            <a:prstGeom prst="arc">
              <a:avLst>
                <a:gd name="adj1" fmla="val 16200000"/>
                <a:gd name="adj2" fmla="val 1689023"/>
              </a:avLst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sp>
          <p:nvSpPr>
            <p:cNvPr id="30" name="Oval 29"/>
            <p:cNvSpPr/>
            <p:nvPr/>
          </p:nvSpPr>
          <p:spPr>
            <a:xfrm>
              <a:off x="6586" y="2952"/>
              <a:ext cx="216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sp>
          <p:nvSpPr>
            <p:cNvPr id="31" name="Oval 30"/>
            <p:cNvSpPr/>
            <p:nvPr/>
          </p:nvSpPr>
          <p:spPr>
            <a:xfrm>
              <a:off x="8391" y="6400"/>
              <a:ext cx="216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sp>
          <p:nvSpPr>
            <p:cNvPr id="32" name="Oval 31"/>
            <p:cNvSpPr/>
            <p:nvPr/>
          </p:nvSpPr>
          <p:spPr>
            <a:xfrm>
              <a:off x="11041" y="2630"/>
              <a:ext cx="216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sp>
          <p:nvSpPr>
            <p:cNvPr id="33" name="Oval 32"/>
            <p:cNvSpPr/>
            <p:nvPr/>
          </p:nvSpPr>
          <p:spPr>
            <a:xfrm>
              <a:off x="11409" y="5818"/>
              <a:ext cx="216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Group 44"/>
          <p:cNvGrpSpPr/>
          <p:nvPr/>
        </p:nvGrpSpPr>
        <p:grpSpPr>
          <a:xfrm>
            <a:off x="743585" y="1249045"/>
            <a:ext cx="9545955" cy="5001895"/>
            <a:chOff x="520" y="2640"/>
            <a:chExt cx="15033" cy="7877"/>
          </a:xfrm>
        </p:grpSpPr>
        <p:sp>
          <p:nvSpPr>
            <p:cNvPr id="7" name="Diamond 6"/>
            <p:cNvSpPr/>
            <p:nvPr/>
          </p:nvSpPr>
          <p:spPr>
            <a:xfrm>
              <a:off x="5466" y="4536"/>
              <a:ext cx="4680" cy="1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6174" y="5038"/>
              <a:ext cx="3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latin typeface="Ubuntu" panose="020B0604030602030204" charset="0"/>
                  <a:cs typeface="Ubuntu" panose="020B0604030602030204" charset="0"/>
                </a:rPr>
                <a:t>Collision Checking</a:t>
              </a:r>
              <a:endParaRPr lang="en-US" altLang="en-US">
                <a:latin typeface="Ubuntu" panose="020B0604030602030204" charset="0"/>
                <a:cs typeface="Ubuntu" panose="020B060403060203020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813" y="2927"/>
              <a:ext cx="1986" cy="770"/>
              <a:chOff x="6583" y="1319"/>
              <a:chExt cx="1986" cy="77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583" y="1319"/>
                <a:ext cx="1986" cy="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>
                <a:off x="6595" y="1402"/>
                <a:ext cx="1972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>
                    <a:latin typeface="Ubuntu" panose="020B0604030602030204" charset="0"/>
                    <a:cs typeface="Ubuntu" panose="020B0604030602030204" charset="0"/>
                  </a:rPr>
                  <a:t>New node</a:t>
                </a:r>
                <a:endParaRPr lang="en-US" altLang="en-US">
                  <a:latin typeface="Ubuntu" panose="020B0604030602030204" charset="0"/>
                  <a:cs typeface="Ubuntu" panose="020B0604030602030204" charset="0"/>
                </a:endParaRPr>
              </a:p>
            </p:txBody>
          </p:sp>
        </p:grpSp>
        <p:cxnSp>
          <p:nvCxnSpPr>
            <p:cNvPr id="11" name="Straight Arrow Connector 10"/>
            <p:cNvCxnSpPr>
              <a:stCxn id="8" idx="2"/>
              <a:endCxn id="7" idx="0"/>
            </p:cNvCxnSpPr>
            <p:nvPr/>
          </p:nvCxnSpPr>
          <p:spPr>
            <a:xfrm>
              <a:off x="7806" y="3697"/>
              <a:ext cx="0" cy="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1201" y="2640"/>
              <a:ext cx="4173" cy="1320"/>
              <a:chOff x="11706" y="2408"/>
              <a:chExt cx="4173" cy="132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1706" y="2408"/>
                <a:ext cx="4173" cy="132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i="1">
                  <a:latin typeface="Ubuntu" panose="020B0604030602030204" charset="0"/>
                  <a:cs typeface="Ubuntu" panose="020B0604030602030204" charset="0"/>
                </a:endParaRPr>
              </a:p>
            </p:txBody>
          </p:sp>
          <p:sp>
            <p:nvSpPr>
              <p:cNvPr id="12" name="Text Box 11"/>
              <p:cNvSpPr txBox="1"/>
              <p:nvPr/>
            </p:nvSpPr>
            <p:spPr>
              <a:xfrm>
                <a:off x="11897" y="2560"/>
                <a:ext cx="365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>
                    <a:latin typeface="Ubuntu" panose="020B0604030602030204" charset="0"/>
                    <a:cs typeface="Ubuntu" panose="020B0604030602030204" charset="0"/>
                  </a:rPr>
                  <a:t>Generate a Reeds-Shepp curve to goal</a:t>
                </a:r>
                <a:endParaRPr lang="en-US" altLang="en-US">
                  <a:latin typeface="Ubuntu" panose="020B0604030602030204" charset="0"/>
                  <a:cs typeface="Ubuntu" panose="020B0604030602030204" charset="0"/>
                </a:endParaRPr>
              </a:p>
            </p:txBody>
          </p:sp>
        </p:grpSp>
        <p:cxnSp>
          <p:nvCxnSpPr>
            <p:cNvPr id="14" name="Straight Arrow Connector 13"/>
            <p:cNvCxnSpPr>
              <a:stCxn id="9" idx="3"/>
              <a:endCxn id="6" idx="1"/>
            </p:cNvCxnSpPr>
            <p:nvPr/>
          </p:nvCxnSpPr>
          <p:spPr>
            <a:xfrm>
              <a:off x="8797" y="3300"/>
              <a:ext cx="24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520" y="2651"/>
              <a:ext cx="4624" cy="1320"/>
              <a:chOff x="11640" y="2408"/>
              <a:chExt cx="4173" cy="132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1640" y="2408"/>
                <a:ext cx="4173" cy="132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i="1">
                  <a:latin typeface="Ubuntu" panose="020B0604030602030204" charset="0"/>
                  <a:cs typeface="Ubuntu" panose="020B0604030602030204" charset="0"/>
                </a:endParaRPr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>
                <a:off x="11897" y="2560"/>
                <a:ext cx="365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>
                    <a:latin typeface="Ubuntu" panose="020B0604030602030204" charset="0"/>
                    <a:cs typeface="Ubuntu" panose="020B0604030602030204" charset="0"/>
                  </a:rPr>
                  <a:t>Create successor from discrete manuver sets</a:t>
                </a:r>
                <a:endParaRPr lang="en-US" altLang="en-US">
                  <a:latin typeface="Ubuntu" panose="020B0604030602030204" charset="0"/>
                  <a:cs typeface="Ubuntu" panose="020B0604030602030204" charset="0"/>
                </a:endParaRPr>
              </a:p>
            </p:txBody>
          </p:sp>
        </p:grpSp>
        <p:cxnSp>
          <p:nvCxnSpPr>
            <p:cNvPr id="2" name="Straight Arrow Connector 1"/>
            <p:cNvCxnSpPr>
              <a:stCxn id="16" idx="3"/>
              <a:endCxn id="9" idx="1"/>
            </p:cNvCxnSpPr>
            <p:nvPr/>
          </p:nvCxnSpPr>
          <p:spPr>
            <a:xfrm flipV="1">
              <a:off x="5144" y="3300"/>
              <a:ext cx="1681" cy="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stCxn id="7" idx="2"/>
              <a:endCxn id="4" idx="0"/>
            </p:cNvCxnSpPr>
            <p:nvPr/>
          </p:nvCxnSpPr>
          <p:spPr>
            <a:xfrm>
              <a:off x="7806" y="6192"/>
              <a:ext cx="14" cy="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5480" y="6849"/>
              <a:ext cx="4680" cy="1656"/>
              <a:chOff x="5438" y="7361"/>
              <a:chExt cx="4680" cy="1656"/>
            </a:xfrm>
          </p:grpSpPr>
          <p:sp>
            <p:nvSpPr>
              <p:cNvPr id="4" name="Diamond 3"/>
              <p:cNvSpPr/>
              <p:nvPr/>
            </p:nvSpPr>
            <p:spPr>
              <a:xfrm>
                <a:off x="5438" y="7361"/>
                <a:ext cx="4680" cy="1656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Text Box 17"/>
              <p:cNvSpPr txBox="1"/>
              <p:nvPr/>
            </p:nvSpPr>
            <p:spPr>
              <a:xfrm>
                <a:off x="6406" y="7899"/>
                <a:ext cx="353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" altLang="en-US">
                    <a:latin typeface="Ubuntu" panose="020B0604030602030204" charset="0"/>
                    <a:cs typeface="Ubuntu" panose="020B0604030602030204" charset="0"/>
                  </a:rPr>
                  <a:t>Goal </a:t>
                </a:r>
                <a:r>
                  <a:rPr lang="en-US" altLang="en-US">
                    <a:latin typeface="Ubuntu" panose="020B0604030602030204" charset="0"/>
                    <a:cs typeface="Ubuntu" panose="020B0604030602030204" charset="0"/>
                  </a:rPr>
                  <a:t>Checking</a:t>
                </a:r>
                <a:endParaRPr lang="en-US" altLang="en-US">
                  <a:latin typeface="Ubuntu" panose="020B0604030602030204" charset="0"/>
                  <a:cs typeface="Ubuntu" panose="020B0604030602030204" charset="0"/>
                </a:endParaRPr>
              </a:p>
            </p:txBody>
          </p:sp>
        </p:grpSp>
        <p:sp>
          <p:nvSpPr>
            <p:cNvPr id="20" name="Text Box 19"/>
            <p:cNvSpPr txBox="1"/>
            <p:nvPr/>
          </p:nvSpPr>
          <p:spPr>
            <a:xfrm>
              <a:off x="7820" y="6192"/>
              <a:ext cx="1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>
                  <a:latin typeface="Ubuntu" panose="020B0604030602030204" charset="0"/>
                  <a:cs typeface="Ubuntu" panose="020B0604030602030204" charset="0"/>
                </a:rPr>
                <a:t>Free</a:t>
              </a:r>
              <a:endParaRPr lang="" altLang="en-US">
                <a:latin typeface="Ubuntu" panose="020B0604030602030204" charset="0"/>
                <a:cs typeface="Ubuntu" panose="020B060403060203020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402" y="7270"/>
              <a:ext cx="2839" cy="813"/>
              <a:chOff x="11640" y="2408"/>
              <a:chExt cx="4173" cy="13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1640" y="2408"/>
                <a:ext cx="4173" cy="132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i="1">
                  <a:latin typeface="Ubuntu" panose="020B0604030602030204" charset="0"/>
                  <a:cs typeface="Ubuntu" panose="020B0604030602030204" charset="0"/>
                </a:endParaRPr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>
                <a:off x="12154" y="2598"/>
                <a:ext cx="3659" cy="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" altLang="en-US">
                    <a:latin typeface="Ubuntu" panose="020B0604030602030204" charset="0"/>
                    <a:cs typeface="Ubuntu" panose="020B0604030602030204" charset="0"/>
                  </a:rPr>
                  <a:t>A* search</a:t>
                </a:r>
                <a:endParaRPr lang="" altLang="en-US">
                  <a:latin typeface="Ubuntu" panose="020B0604030602030204" charset="0"/>
                  <a:cs typeface="Ubuntu" panose="020B0604030602030204" charset="0"/>
                </a:endParaRPr>
              </a:p>
            </p:txBody>
          </p:sp>
        </p:grpSp>
        <p:cxnSp>
          <p:nvCxnSpPr>
            <p:cNvPr id="24" name="Straight Arrow Connector 23"/>
            <p:cNvCxnSpPr>
              <a:stCxn id="4" idx="1"/>
              <a:endCxn id="22" idx="3"/>
            </p:cNvCxnSpPr>
            <p:nvPr/>
          </p:nvCxnSpPr>
          <p:spPr>
            <a:xfrm flipH="1">
              <a:off x="4241" y="7677"/>
              <a:ext cx="12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4"/>
            <p:cNvSpPr txBox="1"/>
            <p:nvPr/>
          </p:nvSpPr>
          <p:spPr>
            <a:xfrm>
              <a:off x="4355" y="7097"/>
              <a:ext cx="1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>
                  <a:latin typeface="Ubuntu" panose="020B0604030602030204" charset="0"/>
                  <a:cs typeface="Ubuntu" panose="020B0604030602030204" charset="0"/>
                </a:rPr>
                <a:t>false</a:t>
              </a:r>
              <a:endParaRPr lang="" altLang="en-US"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7795" y="8529"/>
              <a:ext cx="1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>
                  <a:latin typeface="Ubuntu" panose="020B0604030602030204" charset="0"/>
                  <a:cs typeface="Ubuntu" panose="020B0604030602030204" charset="0"/>
                </a:rPr>
                <a:t>true</a:t>
              </a:r>
              <a:endParaRPr lang="" altLang="en-US">
                <a:latin typeface="Ubuntu" panose="020B0604030602030204" charset="0"/>
                <a:cs typeface="Ubuntu" panose="020B0604030602030204" charset="0"/>
              </a:endParaRPr>
            </a:p>
          </p:txBody>
        </p:sp>
        <p:cxnSp>
          <p:nvCxnSpPr>
            <p:cNvPr id="27" name="Straight Arrow Connector 26"/>
            <p:cNvCxnSpPr>
              <a:stCxn id="4" idx="2"/>
              <a:endCxn id="29" idx="0"/>
            </p:cNvCxnSpPr>
            <p:nvPr/>
          </p:nvCxnSpPr>
          <p:spPr>
            <a:xfrm>
              <a:off x="7820" y="8505"/>
              <a:ext cx="23" cy="6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5370" y="9197"/>
              <a:ext cx="4945" cy="1320"/>
              <a:chOff x="11640" y="2408"/>
              <a:chExt cx="4173" cy="132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1640" y="2408"/>
                <a:ext cx="4173" cy="132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i="1">
                  <a:latin typeface="Ubuntu" panose="020B0604030602030204" charset="0"/>
                  <a:cs typeface="Ubuntu" panose="020B0604030602030204" charset="0"/>
                </a:endParaRPr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11897" y="2560"/>
                <a:ext cx="365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>
                    <a:latin typeface="Ubuntu" panose="020B0604030602030204" charset="0"/>
                    <a:cs typeface="Ubuntu" panose="020B0604030602030204" charset="0"/>
                  </a:rPr>
                  <a:t>Generate a </a:t>
                </a:r>
                <a:r>
                  <a:rPr lang="" altLang="en-US">
                    <a:latin typeface="Ubuntu" panose="020B0604030602030204" charset="0"/>
                    <a:cs typeface="Ubuntu" panose="020B0604030602030204" charset="0"/>
                  </a:rPr>
                  <a:t>trajectory with cusp</a:t>
                </a:r>
                <a:endParaRPr lang="" altLang="en-US">
                  <a:latin typeface="Ubuntu" panose="020B0604030602030204" charset="0"/>
                  <a:cs typeface="Ubuntu" panose="020B060403060203020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1037" y="4767"/>
              <a:ext cx="4516" cy="1192"/>
              <a:chOff x="11640" y="2408"/>
              <a:chExt cx="4173" cy="268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640" y="2408"/>
                <a:ext cx="4173" cy="268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i="1">
                  <a:latin typeface="Ubuntu" panose="020B0604030602030204" charset="0"/>
                  <a:cs typeface="Ubuntu" panose="020B0604030602030204" charset="0"/>
                </a:endParaRPr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>
                <a:off x="11897" y="2598"/>
                <a:ext cx="3659" cy="2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" altLang="en-US">
                    <a:latin typeface="Ubuntu" panose="020B0604030602030204" charset="0"/>
                    <a:cs typeface="Ubuntu" panose="020B0604030602030204" charset="0"/>
                  </a:rPr>
                  <a:t>Collision checking on Reeds-Shepp curve</a:t>
                </a:r>
                <a:endParaRPr lang="" altLang="en-US">
                  <a:latin typeface="Ubuntu" panose="020B0604030602030204" charset="0"/>
                  <a:cs typeface="Ubuntu" panose="020B0604030602030204" charset="0"/>
                </a:endParaRPr>
              </a:p>
            </p:txBody>
          </p:sp>
        </p:grpSp>
        <p:cxnSp>
          <p:nvCxnSpPr>
            <p:cNvPr id="36" name="Straight Arrow Connector 35"/>
            <p:cNvCxnSpPr>
              <a:stCxn id="22" idx="0"/>
              <a:endCxn id="16" idx="2"/>
            </p:cNvCxnSpPr>
            <p:nvPr/>
          </p:nvCxnSpPr>
          <p:spPr>
            <a:xfrm flipV="1">
              <a:off x="2822" y="3971"/>
              <a:ext cx="10" cy="3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2"/>
              <a:endCxn id="34" idx="0"/>
            </p:cNvCxnSpPr>
            <p:nvPr/>
          </p:nvCxnSpPr>
          <p:spPr>
            <a:xfrm>
              <a:off x="13288" y="3960"/>
              <a:ext cx="7" cy="8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1"/>
              <a:endCxn id="7" idx="3"/>
            </p:cNvCxnSpPr>
            <p:nvPr/>
          </p:nvCxnSpPr>
          <p:spPr>
            <a:xfrm flipH="1">
              <a:off x="10146" y="5363"/>
              <a:ext cx="89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 Box 41"/>
            <p:cNvSpPr txBox="1"/>
            <p:nvPr/>
          </p:nvSpPr>
          <p:spPr>
            <a:xfrm>
              <a:off x="10190" y="4800"/>
              <a:ext cx="1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>
                  <a:latin typeface="Ubuntu" panose="020B0604030602030204" charset="0"/>
                  <a:cs typeface="Ubuntu" panose="020B0604030602030204" charset="0"/>
                </a:rPr>
                <a:t>fail</a:t>
              </a:r>
              <a:endParaRPr lang="" altLang="en-US">
                <a:latin typeface="Ubuntu" panose="020B0604030602030204" charset="0"/>
                <a:cs typeface="Ubuntu" panose="020B0604030602030204" charset="0"/>
              </a:endParaRPr>
            </a:p>
          </p:txBody>
        </p:sp>
        <p:cxnSp>
          <p:nvCxnSpPr>
            <p:cNvPr id="43" name="Elbow Connector 42"/>
            <p:cNvCxnSpPr>
              <a:stCxn id="34" idx="2"/>
              <a:endCxn id="29" idx="3"/>
            </p:cNvCxnSpPr>
            <p:nvPr/>
          </p:nvCxnSpPr>
          <p:spPr>
            <a:xfrm rot="5400000">
              <a:off x="9856" y="6418"/>
              <a:ext cx="3898" cy="298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43"/>
            <p:cNvSpPr txBox="1"/>
            <p:nvPr/>
          </p:nvSpPr>
          <p:spPr>
            <a:xfrm>
              <a:off x="11201" y="9109"/>
              <a:ext cx="18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>
                  <a:latin typeface="Ubuntu" panose="020B0604030602030204" charset="0"/>
                  <a:cs typeface="Ubuntu" panose="020B0604030602030204" charset="0"/>
                </a:rPr>
                <a:t>success</a:t>
              </a:r>
              <a:endParaRPr lang="" altLang="en-US">
                <a:latin typeface="Ubuntu" panose="020B0604030602030204" charset="0"/>
                <a:cs typeface="Ubuntu" panose="020B060403060203020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Group 15"/>
          <p:cNvGrpSpPr/>
          <p:nvPr/>
        </p:nvGrpSpPr>
        <p:grpSpPr>
          <a:xfrm>
            <a:off x="1990090" y="378460"/>
            <a:ext cx="6144895" cy="6415405"/>
            <a:chOff x="3134" y="596"/>
            <a:chExt cx="9677" cy="10103"/>
          </a:xfrm>
        </p:grpSpPr>
        <p:sp>
          <p:nvSpPr>
            <p:cNvPr id="4" name="五边形 2"/>
            <p:cNvSpPr/>
            <p:nvPr/>
          </p:nvSpPr>
          <p:spPr>
            <a:xfrm rot="19130827">
              <a:off x="6870" y="5166"/>
              <a:ext cx="2137" cy="946"/>
            </a:xfrm>
            <a:prstGeom prst="homePlate">
              <a:avLst>
                <a:gd name="adj" fmla="val 44782"/>
              </a:avLst>
            </a:prstGeom>
            <a:solidFill>
              <a:srgbClr val="E5989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7884" y="3872"/>
              <a:ext cx="2007" cy="183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19020000">
              <a:off x="7051" y="4840"/>
              <a:ext cx="5760" cy="5760"/>
            </a:xfrm>
            <a:prstGeom prst="arc">
              <a:avLst>
                <a:gd name="adj1" fmla="val 16200000"/>
                <a:gd name="adj2" fmla="val 19075149"/>
              </a:avLst>
            </a:prstGeom>
            <a:ln w="12700">
              <a:solidFill>
                <a:schemeClr val="tx1"/>
              </a:solidFill>
              <a:prstDash val="sysDash"/>
              <a:headEnd type="none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8280000">
              <a:off x="3176" y="596"/>
              <a:ext cx="5760" cy="5760"/>
            </a:xfrm>
            <a:prstGeom prst="arc">
              <a:avLst>
                <a:gd name="adj1" fmla="val 13450982"/>
                <a:gd name="adj2" fmla="val 16190553"/>
              </a:avLst>
            </a:prstGeom>
            <a:ln w="1270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19140000">
              <a:off x="6974" y="4939"/>
              <a:ext cx="5760" cy="5760"/>
            </a:xfrm>
            <a:prstGeom prst="arc">
              <a:avLst>
                <a:gd name="adj1" fmla="val 13556854"/>
                <a:gd name="adj2" fmla="val 16207874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rot="8340000">
              <a:off x="3134" y="620"/>
              <a:ext cx="5760" cy="5760"/>
            </a:xfrm>
            <a:prstGeom prst="arc">
              <a:avLst>
                <a:gd name="adj1" fmla="val 16185398"/>
                <a:gd name="adj2" fmla="val 18860518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5998" y="5702"/>
              <a:ext cx="1908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arrow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75" y="5587"/>
              <a:ext cx="144" cy="1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z="1015" strike="noStrike" noProof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 Box 13"/>
                <p:cNvSpPr txBox="1"/>
                <p:nvPr/>
              </p:nvSpPr>
              <p:spPr>
                <a:xfrm>
                  <a:off x="9022" y="4295"/>
                  <a:ext cx="925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4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2" y="4295"/>
                  <a:ext cx="925" cy="58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 Box 11"/>
                <p:cNvSpPr txBox="1"/>
                <p:nvPr/>
              </p:nvSpPr>
              <p:spPr>
                <a:xfrm>
                  <a:off x="9406" y="3418"/>
                  <a:ext cx="1604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" y="3418"/>
                  <a:ext cx="1604" cy="58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 Box 1"/>
                <p:cNvSpPr txBox="1"/>
                <p:nvPr/>
              </p:nvSpPr>
              <p:spPr>
                <a:xfrm>
                  <a:off x="9761" y="4579"/>
                  <a:ext cx="1604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" name="Text 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" y="4579"/>
                  <a:ext cx="1604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 Box 2"/>
                <p:cNvSpPr txBox="1"/>
                <p:nvPr/>
              </p:nvSpPr>
              <p:spPr>
                <a:xfrm>
                  <a:off x="8232" y="3070"/>
                  <a:ext cx="1604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" y="3070"/>
                  <a:ext cx="1604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 Box 5"/>
                <p:cNvSpPr txBox="1"/>
                <p:nvPr/>
              </p:nvSpPr>
              <p:spPr>
                <a:xfrm>
                  <a:off x="4870" y="7213"/>
                  <a:ext cx="1604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6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" y="7213"/>
                  <a:ext cx="1604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 Box 7"/>
                <p:cNvSpPr txBox="1"/>
                <p:nvPr/>
              </p:nvSpPr>
              <p:spPr>
                <a:xfrm>
                  <a:off x="5169" y="5841"/>
                  <a:ext cx="1604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" y="5841"/>
                  <a:ext cx="1604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 Box 14"/>
                <p:cNvSpPr txBox="1"/>
                <p:nvPr/>
              </p:nvSpPr>
              <p:spPr>
                <a:xfrm>
                  <a:off x="6584" y="7202"/>
                  <a:ext cx="1604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" y="7202"/>
                  <a:ext cx="1604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Group 31"/>
          <p:cNvGrpSpPr/>
          <p:nvPr/>
        </p:nvGrpSpPr>
        <p:grpSpPr>
          <a:xfrm>
            <a:off x="1985645" y="595630"/>
            <a:ext cx="9039860" cy="5600700"/>
            <a:chOff x="3127" y="938"/>
            <a:chExt cx="14236" cy="8820"/>
          </a:xfrm>
        </p:grpSpPr>
        <p:sp>
          <p:nvSpPr>
            <p:cNvPr id="12" name="Freeform 11"/>
            <p:cNvSpPr/>
            <p:nvPr/>
          </p:nvSpPr>
          <p:spPr>
            <a:xfrm>
              <a:off x="13442" y="1721"/>
              <a:ext cx="3265" cy="7268"/>
            </a:xfrm>
            <a:custGeom>
              <a:avLst/>
              <a:gdLst>
                <a:gd name="connisteX0" fmla="*/ 1162421 w 2073011"/>
                <a:gd name="connsiteY0" fmla="*/ 0 h 4615180"/>
                <a:gd name="connisteX1" fmla="*/ 307711 w 2073011"/>
                <a:gd name="connsiteY1" fmla="*/ 917575 h 4615180"/>
                <a:gd name="connisteX2" fmla="*/ 20691 w 2073011"/>
                <a:gd name="connsiteY2" fmla="*/ 2647315 h 4615180"/>
                <a:gd name="connisteX3" fmla="*/ 679186 w 2073011"/>
                <a:gd name="connsiteY3" fmla="*/ 3977640 h 4615180"/>
                <a:gd name="connisteX4" fmla="*/ 2073011 w 2073011"/>
                <a:gd name="connsiteY4" fmla="*/ 4615180 h 46151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073012" h="4615180">
                  <a:moveTo>
                    <a:pt x="1162422" y="0"/>
                  </a:moveTo>
                  <a:cubicBezTo>
                    <a:pt x="997322" y="149225"/>
                    <a:pt x="536312" y="387985"/>
                    <a:pt x="307712" y="917575"/>
                  </a:cubicBezTo>
                  <a:cubicBezTo>
                    <a:pt x="79112" y="1447165"/>
                    <a:pt x="-53603" y="2035175"/>
                    <a:pt x="20692" y="2647315"/>
                  </a:cubicBezTo>
                  <a:cubicBezTo>
                    <a:pt x="94987" y="3259455"/>
                    <a:pt x="268977" y="3583940"/>
                    <a:pt x="679187" y="3977640"/>
                  </a:cubicBezTo>
                  <a:cubicBezTo>
                    <a:pt x="1089397" y="4371340"/>
                    <a:pt x="1807582" y="4514215"/>
                    <a:pt x="2073012" y="461518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6558" y="8876"/>
              <a:ext cx="216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sp>
          <p:nvSpPr>
            <p:cNvPr id="4" name="Freeform 3"/>
            <p:cNvSpPr/>
            <p:nvPr/>
          </p:nvSpPr>
          <p:spPr>
            <a:xfrm>
              <a:off x="3647" y="1722"/>
              <a:ext cx="11625" cy="3993"/>
            </a:xfrm>
            <a:custGeom>
              <a:avLst/>
              <a:gdLst>
                <a:gd name="connisteX0" fmla="*/ 0 w 10231755"/>
                <a:gd name="connsiteY0" fmla="*/ 2821940 h 2821940"/>
                <a:gd name="connisteX1" fmla="*/ 2535555 w 10231755"/>
                <a:gd name="connsiteY1" fmla="*/ 1078230 h 2821940"/>
                <a:gd name="connisteX2" fmla="*/ 7052310 w 10231755"/>
                <a:gd name="connsiteY2" fmla="*/ 1540510 h 2821940"/>
                <a:gd name="connisteX3" fmla="*/ 10231755 w 10231755"/>
                <a:gd name="connsiteY3" fmla="*/ 0 h 2821940"/>
                <a:gd name="connisteX4" fmla="*/ 10406380 w 10231755"/>
                <a:gd name="connsiteY4" fmla="*/ 76835 h 28219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10231755" h="2821940">
                  <a:moveTo>
                    <a:pt x="0" y="2821940"/>
                  </a:moveTo>
                  <a:cubicBezTo>
                    <a:pt x="416560" y="2463800"/>
                    <a:pt x="1125220" y="1334770"/>
                    <a:pt x="2535555" y="1078230"/>
                  </a:cubicBezTo>
                  <a:cubicBezTo>
                    <a:pt x="3945890" y="821690"/>
                    <a:pt x="5513070" y="1756410"/>
                    <a:pt x="7052310" y="1540510"/>
                  </a:cubicBezTo>
                  <a:cubicBezTo>
                    <a:pt x="8591550" y="1324610"/>
                    <a:pt x="9561195" y="292735"/>
                    <a:pt x="1023175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65" y="5598"/>
              <a:ext cx="216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p:sp>
          <p:nvSpPr>
            <p:cNvPr id="5" name="Oval 4"/>
            <p:cNvSpPr/>
            <p:nvPr/>
          </p:nvSpPr>
          <p:spPr>
            <a:xfrm>
              <a:off x="15157" y="1618"/>
              <a:ext cx="216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 Box 12"/>
                <p:cNvSpPr txBox="1"/>
                <p:nvPr/>
              </p:nvSpPr>
              <p:spPr>
                <a:xfrm>
                  <a:off x="3127" y="5811"/>
                  <a:ext cx="1092" cy="58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3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" y="5811"/>
                  <a:ext cx="1092" cy="581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 Box 13"/>
                <p:cNvSpPr txBox="1"/>
                <p:nvPr/>
              </p:nvSpPr>
              <p:spPr>
                <a:xfrm>
                  <a:off x="15061" y="938"/>
                  <a:ext cx="1053" cy="58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𝑠𝑤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4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1" y="938"/>
                  <a:ext cx="1053" cy="58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 Box 14"/>
                <p:cNvSpPr txBox="1"/>
                <p:nvPr/>
              </p:nvSpPr>
              <p:spPr>
                <a:xfrm>
                  <a:off x="16267" y="9178"/>
                  <a:ext cx="798" cy="58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7" y="9178"/>
                  <a:ext cx="798" cy="58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3968" y="5073"/>
              <a:ext cx="144" cy="14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814" y="4053"/>
              <a:ext cx="144" cy="14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355" y="4600"/>
              <a:ext cx="144" cy="14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 Box 18"/>
                <p:cNvSpPr txBox="1"/>
                <p:nvPr/>
              </p:nvSpPr>
              <p:spPr>
                <a:xfrm>
                  <a:off x="3281" y="4559"/>
                  <a:ext cx="842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9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" y="4559"/>
                  <a:ext cx="84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 Box 19"/>
                <p:cNvSpPr txBox="1"/>
                <p:nvPr/>
              </p:nvSpPr>
              <p:spPr>
                <a:xfrm>
                  <a:off x="3756" y="4053"/>
                  <a:ext cx="780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0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6" y="4053"/>
                  <a:ext cx="780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 Box 20"/>
                <p:cNvSpPr txBox="1"/>
                <p:nvPr/>
              </p:nvSpPr>
              <p:spPr>
                <a:xfrm>
                  <a:off x="4322" y="3505"/>
                  <a:ext cx="780" cy="58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1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" y="3505"/>
                  <a:ext cx="780" cy="58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 Box 21"/>
                <p:cNvSpPr txBox="1"/>
                <p:nvPr/>
              </p:nvSpPr>
              <p:spPr>
                <a:xfrm>
                  <a:off x="14286" y="1250"/>
                  <a:ext cx="871" cy="58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2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6" y="1250"/>
                  <a:ext cx="871" cy="581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4851" y="1771"/>
              <a:ext cx="144" cy="14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4707" y="2202"/>
              <a:ext cx="144" cy="14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 Box 24"/>
                <p:cNvSpPr txBox="1"/>
                <p:nvPr/>
              </p:nvSpPr>
              <p:spPr>
                <a:xfrm>
                  <a:off x="15795" y="938"/>
                  <a:ext cx="1569" cy="58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(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𝑁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5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5" y="938"/>
                  <a:ext cx="1569" cy="589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 Box 25"/>
                <p:cNvSpPr txBox="1"/>
                <p:nvPr/>
              </p:nvSpPr>
              <p:spPr>
                <a:xfrm>
                  <a:off x="14650" y="2236"/>
                  <a:ext cx="1263" cy="58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𝑁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6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0" y="2236"/>
                  <a:ext cx="1263" cy="589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H="1">
              <a:off x="16114" y="8570"/>
              <a:ext cx="63" cy="23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5310" y="8228"/>
              <a:ext cx="150" cy="24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 Box 28"/>
                <p:cNvSpPr txBox="1"/>
                <p:nvPr/>
              </p:nvSpPr>
              <p:spPr>
                <a:xfrm>
                  <a:off x="15802" y="8029"/>
                  <a:ext cx="1144" cy="58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𝑒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9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2" y="8029"/>
                  <a:ext cx="1144" cy="581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 Box 30"/>
                <p:cNvSpPr txBox="1"/>
                <p:nvPr/>
              </p:nvSpPr>
              <p:spPr>
                <a:xfrm>
                  <a:off x="14873" y="7597"/>
                  <a:ext cx="1144" cy="58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𝑒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1" name="Text 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73" y="7597"/>
                  <a:ext cx="1144" cy="581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1113</Words>
  <Application>WPS Presentation</Application>
  <PresentationFormat>宽屏</PresentationFormat>
  <Paragraphs>162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DejaVu Sans</vt:lpstr>
      <vt:lpstr>微软雅黑</vt:lpstr>
      <vt:lpstr>Droid Sans Fallback</vt:lpstr>
      <vt:lpstr>Cambria Math</vt:lpstr>
      <vt:lpstr>Times New Roman</vt:lpstr>
      <vt:lpstr>Ubuntu</vt:lpstr>
      <vt:lpstr>DejaVu Math TeX Gyre</vt:lpstr>
      <vt:lpstr>MS Mincho</vt:lpstr>
      <vt:lpstr>Gubbi</vt:lpstr>
      <vt:lpstr>宋体</vt:lpstr>
      <vt:lpstr>Arial Unicode MS</vt:lpstr>
      <vt:lpstr>等线 Light</vt:lpstr>
      <vt:lpstr>等线</vt:lpstr>
      <vt:lpstr>MT Extra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智焕</dc:creator>
  <cp:lastModifiedBy>scar1et</cp:lastModifiedBy>
  <cp:revision>372</cp:revision>
  <dcterms:created xsi:type="dcterms:W3CDTF">2020-04-17T07:16:02Z</dcterms:created>
  <dcterms:modified xsi:type="dcterms:W3CDTF">2020-04-17T07:16:02Z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