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5" r:id="rId20"/>
    <p:sldId id="276" r:id="rId21"/>
    <p:sldId id="282" r:id="rId22"/>
    <p:sldId id="278" r:id="rId23"/>
    <p:sldId id="277" r:id="rId24"/>
    <p:sldId id="281" r:id="rId25"/>
    <p:sldId id="280" r:id="rId26"/>
    <p:sldId id="284" r:id="rId27"/>
    <p:sldId id="279" r:id="rId28"/>
    <p:sldId id="271" r:id="rId29"/>
    <p:sldId id="286" r:id="rId30"/>
    <p:sldId id="285" r:id="rId31"/>
    <p:sldId id="28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ntcy" initials="TSS" lastIdx="0" clrIdx="0">
    <p:extLst>
      <p:ext uri="{19B8F6BF-5375-455C-9EA6-DF929625EA0E}">
        <p15:presenceInfo xmlns:p15="http://schemas.microsoft.com/office/powerpoint/2012/main" userId="Saintc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4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2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8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0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9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4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7CD4-D17E-4F94-BECA-FFB8F7FBD30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F320-C51B-41F5-8C56-2F42678C6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YanYan</a:t>
            </a:r>
            <a:r>
              <a:rPr lang="zh-CN" altLang="en-US" dirty="0"/>
              <a:t> </a:t>
            </a:r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唐棽思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8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app.properties</a:t>
            </a:r>
            <a:endParaRPr lang="en-US" altLang="zh-CN" dirty="0" smtClean="0"/>
          </a:p>
          <a:p>
            <a:r>
              <a:rPr lang="en-US" altLang="zh-CN" dirty="0" err="1" smtClean="0"/>
              <a:t>jdbc.properties</a:t>
            </a:r>
            <a:endParaRPr lang="en-US" altLang="zh-CN" dirty="0" smtClean="0"/>
          </a:p>
          <a:p>
            <a:r>
              <a:rPr lang="en-US" altLang="zh-CN" dirty="0" err="1" smtClean="0"/>
              <a:t>shiro.properties</a:t>
            </a:r>
            <a:endParaRPr lang="en-US" altLang="zh-CN" dirty="0" smtClean="0"/>
          </a:p>
          <a:p>
            <a:r>
              <a:rPr lang="en-US" altLang="zh-CN" dirty="0" err="1" smtClean="0"/>
              <a:t>redis.properties</a:t>
            </a:r>
            <a:endParaRPr lang="en-US" altLang="zh-CN" dirty="0" smtClean="0"/>
          </a:p>
          <a:p>
            <a:r>
              <a:rPr lang="en-US" altLang="zh-CN" dirty="0" smtClean="0"/>
              <a:t>logback.xml</a:t>
            </a:r>
          </a:p>
          <a:p>
            <a:r>
              <a:rPr lang="en-US" altLang="zh-CN" dirty="0"/>
              <a:t>springmvc-servlet.xml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42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门户管理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2405856"/>
            <a:ext cx="10487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资源管理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88"/>
            <a:ext cx="10477500" cy="4276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559" y="5805055"/>
            <a:ext cx="11154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权限采用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默认的通配符规则</a:t>
            </a:r>
            <a:r>
              <a:rPr lang="zh-CN" altLang="en-US" dirty="0"/>
              <a:t>，</a:t>
            </a:r>
            <a:r>
              <a:rPr lang="zh-CN" altLang="en-US" dirty="0" smtClean="0"/>
              <a:t>“</a:t>
            </a:r>
            <a:r>
              <a:rPr lang="en-US" altLang="zh-CN" dirty="0"/>
              <a:t>:</a:t>
            </a:r>
            <a:r>
              <a:rPr lang="zh-CN" altLang="en-US" dirty="0"/>
              <a:t>”表示资源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实例的分割；“</a:t>
            </a:r>
            <a:r>
              <a:rPr lang="en-US" altLang="zh-CN" dirty="0"/>
              <a:t>,</a:t>
            </a:r>
            <a:r>
              <a:rPr lang="zh-CN" altLang="en-US" dirty="0"/>
              <a:t>”表示操作的分割；</a:t>
            </a:r>
          </a:p>
          <a:p>
            <a:r>
              <a:rPr lang="zh-CN" altLang="en-US" dirty="0"/>
              <a:t>“*”表示任意资源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 smtClean="0"/>
              <a:t>实例。例如数据字典的查看权限为：“</a:t>
            </a:r>
            <a:r>
              <a:rPr lang="en-US" altLang="zh-CN" dirty="0" err="1">
                <a:solidFill>
                  <a:srgbClr val="C00000"/>
                </a:solidFill>
              </a:rPr>
              <a:t>config:dictionary:view</a:t>
            </a:r>
            <a:r>
              <a:rPr lang="zh-CN" altLang="en-US" dirty="0" smtClean="0"/>
              <a:t>”；数据字典的修改删除权限：</a:t>
            </a:r>
            <a:r>
              <a:rPr lang="en-US" altLang="zh-CN" dirty="0" smtClean="0"/>
              <a:t>”</a:t>
            </a:r>
            <a:r>
              <a:rPr lang="en-US" altLang="zh-CN" dirty="0" err="1" smtClean="0">
                <a:solidFill>
                  <a:srgbClr val="C00000"/>
                </a:solidFill>
              </a:rPr>
              <a:t>config:dictionary:update,config:dictionary:delete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；所有权限为：“</a:t>
            </a:r>
            <a:r>
              <a:rPr lang="en-US" altLang="zh-CN" dirty="0" err="1" smtClean="0">
                <a:solidFill>
                  <a:srgbClr val="C00000"/>
                </a:solidFill>
              </a:rPr>
              <a:t>config:dictionary</a:t>
            </a:r>
            <a:r>
              <a:rPr lang="en-US" altLang="zh-CN" dirty="0" smtClean="0">
                <a:solidFill>
                  <a:srgbClr val="C00000"/>
                </a:solidFill>
              </a:rPr>
              <a:t>:*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72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模板工程 </a:t>
            </a:r>
            <a:r>
              <a:rPr lang="en-US" altLang="zh-CN" dirty="0"/>
              <a:t>– </a:t>
            </a:r>
            <a:r>
              <a:rPr lang="zh-CN" altLang="en-US" dirty="0"/>
              <a:t>权限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30" y="1359405"/>
            <a:ext cx="10315575" cy="184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5" y="3207255"/>
            <a:ext cx="10210800" cy="2619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2559" y="5805055"/>
            <a:ext cx="111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每个资源默认有一个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权限，其他权限由程序猿定义。程序中的权限控制参考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权限注解和</a:t>
            </a:r>
            <a:r>
              <a:rPr lang="en-US" altLang="zh-CN" dirty="0" err="1" smtClean="0"/>
              <a:t>shiro</a:t>
            </a:r>
            <a:r>
              <a:rPr lang="zh-CN" altLang="en-US" dirty="0"/>
              <a:t> 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标签。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42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权限控制</a:t>
            </a:r>
            <a:r>
              <a:rPr lang="zh-CN" altLang="en-US" dirty="0"/>
              <a:t>之</a:t>
            </a:r>
            <a:r>
              <a:rPr lang="zh-CN" altLang="en-US" dirty="0"/>
              <a:t>权限</a:t>
            </a:r>
            <a:r>
              <a:rPr lang="zh-CN" altLang="en-US" dirty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/>
              <a:t>RequiresAuthentication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C00000"/>
                </a:solidFill>
              </a:rPr>
              <a:t>表示</a:t>
            </a:r>
            <a:r>
              <a:rPr lang="zh-CN" altLang="en-US" sz="1800" dirty="0">
                <a:solidFill>
                  <a:srgbClr val="C00000"/>
                </a:solidFill>
              </a:rPr>
              <a:t>当前</a:t>
            </a:r>
            <a:r>
              <a:rPr lang="en-US" altLang="zh-CN" sz="1800" dirty="0">
                <a:solidFill>
                  <a:srgbClr val="C00000"/>
                </a:solidFill>
              </a:rPr>
              <a:t>Subject</a:t>
            </a:r>
            <a:r>
              <a:rPr lang="zh-CN" altLang="en-US" sz="1800" dirty="0">
                <a:solidFill>
                  <a:srgbClr val="C00000"/>
                </a:solidFill>
              </a:rPr>
              <a:t>已经通过</a:t>
            </a:r>
            <a:r>
              <a:rPr lang="en-US" altLang="zh-CN" sz="1800" dirty="0">
                <a:solidFill>
                  <a:srgbClr val="C00000"/>
                </a:solidFill>
              </a:rPr>
              <a:t>login </a:t>
            </a:r>
            <a:r>
              <a:rPr lang="zh-CN" altLang="en-US" sz="1800" dirty="0">
                <a:solidFill>
                  <a:srgbClr val="C00000"/>
                </a:solidFill>
              </a:rPr>
              <a:t>进行了身份验证；即</a:t>
            </a:r>
            <a:r>
              <a:rPr lang="en-US" altLang="zh-CN" sz="1800" dirty="0">
                <a:solidFill>
                  <a:srgbClr val="C00000"/>
                </a:solidFill>
              </a:rPr>
              <a:t>Subject. </a:t>
            </a:r>
            <a:r>
              <a:rPr lang="en-US" altLang="zh-CN" sz="1800" dirty="0" err="1">
                <a:solidFill>
                  <a:srgbClr val="C00000"/>
                </a:solidFill>
              </a:rPr>
              <a:t>isAuthenticated</a:t>
            </a:r>
            <a:r>
              <a:rPr lang="en-US" altLang="zh-CN" sz="1800" dirty="0">
                <a:solidFill>
                  <a:srgbClr val="C00000"/>
                </a:solidFill>
              </a:rPr>
              <a:t>()</a:t>
            </a:r>
            <a:r>
              <a:rPr lang="zh-CN" altLang="en-US" sz="1800" dirty="0">
                <a:solidFill>
                  <a:srgbClr val="C00000"/>
                </a:solidFill>
              </a:rPr>
              <a:t>返回</a:t>
            </a:r>
            <a:r>
              <a:rPr lang="en-US" altLang="zh-CN" sz="1800" dirty="0">
                <a:solidFill>
                  <a:srgbClr val="C00000"/>
                </a:solidFill>
              </a:rPr>
              <a:t>true</a:t>
            </a:r>
            <a:r>
              <a:rPr lang="zh-CN" altLang="en-US" sz="1800" dirty="0">
                <a:solidFill>
                  <a:srgbClr val="C00000"/>
                </a:solidFill>
              </a:rPr>
              <a:t>。</a:t>
            </a:r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RequiresUser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C00000"/>
                </a:solidFill>
              </a:rPr>
              <a:t>表示</a:t>
            </a:r>
            <a:r>
              <a:rPr lang="zh-CN" altLang="en-US" sz="1800" dirty="0">
                <a:solidFill>
                  <a:srgbClr val="C00000"/>
                </a:solidFill>
              </a:rPr>
              <a:t>当前</a:t>
            </a:r>
            <a:r>
              <a:rPr lang="en-US" altLang="zh-CN" sz="1800" dirty="0">
                <a:solidFill>
                  <a:srgbClr val="C00000"/>
                </a:solidFill>
              </a:rPr>
              <a:t>Subject</a:t>
            </a:r>
            <a:r>
              <a:rPr lang="zh-CN" altLang="en-US" sz="1800" dirty="0">
                <a:solidFill>
                  <a:srgbClr val="C00000"/>
                </a:solidFill>
              </a:rPr>
              <a:t>已经身份验证或者通过记住我登录的。</a:t>
            </a:r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RequiresGuest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C00000"/>
                </a:solidFill>
              </a:rPr>
              <a:t>表示</a:t>
            </a:r>
            <a:r>
              <a:rPr lang="zh-CN" altLang="en-US" sz="1800" dirty="0">
                <a:solidFill>
                  <a:srgbClr val="C00000"/>
                </a:solidFill>
              </a:rPr>
              <a:t>当前</a:t>
            </a:r>
            <a:r>
              <a:rPr lang="en-US" altLang="zh-CN" sz="1800" dirty="0">
                <a:solidFill>
                  <a:srgbClr val="C00000"/>
                </a:solidFill>
              </a:rPr>
              <a:t>Subject</a:t>
            </a:r>
            <a:r>
              <a:rPr lang="zh-CN" altLang="en-US" sz="1800" dirty="0">
                <a:solidFill>
                  <a:srgbClr val="C00000"/>
                </a:solidFill>
              </a:rPr>
              <a:t>没有身份验证或通过记住我登录过，即是游客身份。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RequiresRoles</a:t>
            </a:r>
            <a:r>
              <a:rPr lang="en-US" altLang="zh-CN" dirty="0"/>
              <a:t>(value={“admin”, “user”}, logical= </a:t>
            </a:r>
            <a:r>
              <a:rPr lang="en-US" altLang="zh-CN" dirty="0" err="1"/>
              <a:t>Logical.AND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sz="1900" dirty="0" smtClean="0">
                <a:solidFill>
                  <a:srgbClr val="C00000"/>
                </a:solidFill>
              </a:rPr>
              <a:t>表示</a:t>
            </a:r>
            <a:r>
              <a:rPr lang="zh-CN" altLang="en-US" sz="1900" dirty="0">
                <a:solidFill>
                  <a:srgbClr val="C00000"/>
                </a:solidFill>
              </a:rPr>
              <a:t>当前</a:t>
            </a:r>
            <a:r>
              <a:rPr lang="en-US" altLang="zh-CN" sz="1900" dirty="0">
                <a:solidFill>
                  <a:srgbClr val="C00000"/>
                </a:solidFill>
              </a:rPr>
              <a:t>Subject</a:t>
            </a:r>
            <a:r>
              <a:rPr lang="zh-CN" altLang="en-US" sz="1900" dirty="0">
                <a:solidFill>
                  <a:srgbClr val="C00000"/>
                </a:solidFill>
              </a:rPr>
              <a:t>需要角色</a:t>
            </a:r>
            <a:r>
              <a:rPr lang="en-US" altLang="zh-CN" sz="1900" dirty="0">
                <a:solidFill>
                  <a:srgbClr val="C00000"/>
                </a:solidFill>
              </a:rPr>
              <a:t>admin </a:t>
            </a:r>
            <a:r>
              <a:rPr lang="zh-CN" altLang="en-US" sz="1900" dirty="0">
                <a:solidFill>
                  <a:srgbClr val="C00000"/>
                </a:solidFill>
              </a:rPr>
              <a:t>和</a:t>
            </a:r>
            <a:r>
              <a:rPr lang="en-US" altLang="zh-CN" sz="1900" dirty="0">
                <a:solidFill>
                  <a:srgbClr val="C00000"/>
                </a:solidFill>
              </a:rPr>
              <a:t>user</a:t>
            </a:r>
            <a:r>
              <a:rPr lang="zh-CN" altLang="en-US" sz="1900" dirty="0">
                <a:solidFill>
                  <a:srgbClr val="C00000"/>
                </a:solidFill>
              </a:rPr>
              <a:t>。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RequiresPermissions</a:t>
            </a:r>
            <a:r>
              <a:rPr lang="en-US" altLang="zh-CN" dirty="0"/>
              <a:t> (value={“</a:t>
            </a:r>
            <a:r>
              <a:rPr lang="en-US" altLang="zh-CN" dirty="0" err="1"/>
              <a:t>user:a</a:t>
            </a:r>
            <a:r>
              <a:rPr lang="en-US" altLang="zh-CN" dirty="0"/>
              <a:t>”, “</a:t>
            </a:r>
            <a:r>
              <a:rPr lang="en-US" altLang="zh-CN" dirty="0" err="1"/>
              <a:t>user:b</a:t>
            </a:r>
            <a:r>
              <a:rPr lang="en-US" altLang="zh-CN" dirty="0"/>
              <a:t>”}, logical= </a:t>
            </a:r>
            <a:r>
              <a:rPr lang="en-US" altLang="zh-CN" dirty="0" err="1"/>
              <a:t>Logical.OR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sz="1900" dirty="0" smtClean="0">
                <a:solidFill>
                  <a:srgbClr val="C00000"/>
                </a:solidFill>
              </a:rPr>
              <a:t>表示</a:t>
            </a:r>
            <a:r>
              <a:rPr lang="zh-CN" altLang="en-US" sz="1900" dirty="0">
                <a:solidFill>
                  <a:srgbClr val="C00000"/>
                </a:solidFill>
              </a:rPr>
              <a:t>当前</a:t>
            </a:r>
            <a:r>
              <a:rPr lang="en-US" altLang="zh-CN" sz="1900" dirty="0">
                <a:solidFill>
                  <a:srgbClr val="C00000"/>
                </a:solidFill>
              </a:rPr>
              <a:t>Subject</a:t>
            </a:r>
            <a:r>
              <a:rPr lang="zh-CN" altLang="en-US" sz="1900" dirty="0">
                <a:solidFill>
                  <a:srgbClr val="C00000"/>
                </a:solidFill>
              </a:rPr>
              <a:t>需要权限</a:t>
            </a:r>
            <a:r>
              <a:rPr lang="en-US" altLang="zh-CN" sz="1900" dirty="0" err="1">
                <a:solidFill>
                  <a:srgbClr val="C00000"/>
                </a:solidFill>
              </a:rPr>
              <a:t>user:a</a:t>
            </a:r>
            <a:r>
              <a:rPr lang="zh-CN" altLang="en-US" sz="1900" dirty="0">
                <a:solidFill>
                  <a:srgbClr val="C00000"/>
                </a:solidFill>
              </a:rPr>
              <a:t>或</a:t>
            </a:r>
            <a:r>
              <a:rPr lang="en-US" altLang="zh-CN" sz="1900" dirty="0" err="1">
                <a:solidFill>
                  <a:srgbClr val="C00000"/>
                </a:solidFill>
              </a:rPr>
              <a:t>user:b</a:t>
            </a:r>
            <a:r>
              <a:rPr lang="zh-CN" altLang="en-US" sz="1900" dirty="0">
                <a:solidFill>
                  <a:srgbClr val="C00000"/>
                </a:solidFill>
              </a:rPr>
              <a:t>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1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权限控制之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导入标签库</a:t>
            </a:r>
            <a:r>
              <a:rPr lang="en-US" altLang="zh-CN" dirty="0" smtClean="0"/>
              <a:t>&lt;%@</a:t>
            </a:r>
            <a:r>
              <a:rPr lang="en-US" altLang="zh-CN" dirty="0" err="1"/>
              <a:t>taglib</a:t>
            </a:r>
            <a:r>
              <a:rPr lang="en-US" altLang="zh-CN" dirty="0"/>
              <a:t> prefix="</a:t>
            </a:r>
            <a:r>
              <a:rPr lang="en-US" altLang="zh-CN" dirty="0" err="1"/>
              <a:t>shiro</a:t>
            </a:r>
            <a:r>
              <a:rPr lang="en-US" altLang="zh-CN" dirty="0"/>
              <a:t>" </a:t>
            </a:r>
            <a:r>
              <a:rPr lang="en-US" altLang="zh-CN" dirty="0" err="1"/>
              <a:t>uri</a:t>
            </a:r>
            <a:r>
              <a:rPr lang="en-US" altLang="zh-CN" dirty="0"/>
              <a:t>="http://shiro.apache.org/tags" </a:t>
            </a:r>
            <a:r>
              <a:rPr lang="en-US" altLang="zh-CN" dirty="0" smtClean="0"/>
              <a:t>%&gt;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shiro:guest</a:t>
            </a:r>
            <a:r>
              <a:rPr lang="en-US" altLang="zh-CN" dirty="0" smtClean="0"/>
              <a:t>&gt;</a:t>
            </a:r>
            <a:r>
              <a:rPr lang="zh-CN" altLang="en-US" dirty="0"/>
              <a:t>用户没有身份验证时显示相应信息，即游客访问信息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shiro:user</a:t>
            </a:r>
            <a:r>
              <a:rPr lang="en-US" altLang="zh-CN" dirty="0" smtClean="0"/>
              <a:t>&gt;</a:t>
            </a:r>
            <a:r>
              <a:rPr lang="zh-CN" altLang="en-US" dirty="0"/>
              <a:t>用户已经身份验证</a:t>
            </a:r>
            <a:r>
              <a:rPr lang="en-US" altLang="zh-CN" dirty="0"/>
              <a:t>/</a:t>
            </a:r>
            <a:r>
              <a:rPr lang="zh-CN" altLang="en-US" dirty="0"/>
              <a:t>记住我登录后显示相应的信息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shiro:authenticated</a:t>
            </a:r>
            <a:r>
              <a:rPr lang="en-US" altLang="zh-CN" dirty="0" smtClean="0"/>
              <a:t>&gt;</a:t>
            </a:r>
            <a:r>
              <a:rPr lang="zh-CN" altLang="en-US" dirty="0"/>
              <a:t>用户已经身份验证通过，即</a:t>
            </a:r>
            <a:r>
              <a:rPr lang="en-US" altLang="zh-CN" dirty="0" err="1"/>
              <a:t>Subject.login</a:t>
            </a:r>
            <a:r>
              <a:rPr lang="zh-CN" altLang="en-US" dirty="0"/>
              <a:t>登录成功，不是记住我登录的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shiro:notAuthenticated</a:t>
            </a:r>
            <a:r>
              <a:rPr lang="en-US" altLang="zh-CN" dirty="0" smtClean="0"/>
              <a:t>&gt;</a:t>
            </a:r>
            <a:r>
              <a:rPr lang="zh-CN" altLang="en-US" dirty="0"/>
              <a:t>用户已经身份验证通过，即没有调用</a:t>
            </a:r>
            <a:r>
              <a:rPr lang="en-US" altLang="zh-CN" dirty="0" err="1"/>
              <a:t>Subject.login</a:t>
            </a:r>
            <a:r>
              <a:rPr lang="zh-CN" altLang="en-US" dirty="0"/>
              <a:t>进行登录，包括记住我自动登录的也</a:t>
            </a:r>
            <a:r>
              <a:rPr lang="zh-CN" altLang="en-US" dirty="0" smtClean="0"/>
              <a:t>属于</a:t>
            </a:r>
            <a:r>
              <a:rPr lang="zh-CN" altLang="en-US" dirty="0"/>
              <a:t>未进行身份验证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</a:t>
            </a:r>
            <a:r>
              <a:rPr lang="en-US" altLang="zh-CN" dirty="0"/>
              <a:t>: principal</a:t>
            </a:r>
            <a:r>
              <a:rPr lang="en-US" altLang="zh-CN" dirty="0" smtClean="0"/>
              <a:t>/&gt;</a:t>
            </a:r>
            <a:r>
              <a:rPr lang="zh-CN" altLang="en-US" dirty="0"/>
              <a:t>显示用户身份信息，默认调用</a:t>
            </a:r>
            <a:r>
              <a:rPr lang="en-US" altLang="zh-CN" dirty="0" err="1"/>
              <a:t>Subject.getPrincipal</a:t>
            </a:r>
            <a:r>
              <a:rPr lang="en-US" altLang="zh-CN" dirty="0"/>
              <a:t>()</a:t>
            </a:r>
            <a:r>
              <a:rPr lang="zh-CN" altLang="en-US" dirty="0"/>
              <a:t>获取，即</a:t>
            </a:r>
            <a:r>
              <a:rPr lang="en-US" altLang="zh-CN" dirty="0"/>
              <a:t>Primary Principal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shiro:hasRole</a:t>
            </a:r>
            <a:r>
              <a:rPr lang="en-US" altLang="zh-CN" dirty="0"/>
              <a:t> name="admin</a:t>
            </a:r>
            <a:r>
              <a:rPr lang="en-US" altLang="zh-CN" dirty="0" smtClean="0"/>
              <a:t>"&gt;</a:t>
            </a:r>
            <a:r>
              <a:rPr lang="zh-CN" altLang="en-US" dirty="0"/>
              <a:t>如果当前</a:t>
            </a:r>
            <a:r>
              <a:rPr lang="en-US" altLang="zh-CN" dirty="0"/>
              <a:t>Subject</a:t>
            </a:r>
            <a:r>
              <a:rPr lang="zh-CN" altLang="en-US" dirty="0"/>
              <a:t>有角色将显示</a:t>
            </a:r>
            <a:r>
              <a:rPr lang="en-US" altLang="zh-CN" dirty="0"/>
              <a:t>body</a:t>
            </a:r>
            <a:r>
              <a:rPr lang="zh-CN" altLang="en-US" dirty="0"/>
              <a:t>体内容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shiro:hasAnyRoles</a:t>
            </a:r>
            <a:r>
              <a:rPr lang="en-US" altLang="zh-CN" dirty="0"/>
              <a:t> name="</a:t>
            </a:r>
            <a:r>
              <a:rPr lang="en-US" altLang="zh-CN" dirty="0" err="1"/>
              <a:t>admin,user</a:t>
            </a:r>
            <a:r>
              <a:rPr lang="en-US" altLang="zh-CN" dirty="0" smtClean="0"/>
              <a:t>"&gt;</a:t>
            </a:r>
            <a:r>
              <a:rPr lang="zh-CN" altLang="en-US" dirty="0"/>
              <a:t>如果当前</a:t>
            </a:r>
            <a:r>
              <a:rPr lang="en-US" altLang="zh-CN" dirty="0"/>
              <a:t>Subject</a:t>
            </a:r>
            <a:r>
              <a:rPr lang="zh-CN" altLang="en-US" dirty="0"/>
              <a:t>有任意一个角色（或的关系）将显示</a:t>
            </a:r>
            <a:r>
              <a:rPr lang="en-US" altLang="zh-CN" dirty="0"/>
              <a:t>body</a:t>
            </a:r>
            <a:r>
              <a:rPr lang="zh-CN" altLang="en-US" dirty="0"/>
              <a:t>体内容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shiro:lacksRole</a:t>
            </a:r>
            <a:r>
              <a:rPr lang="en-US" altLang="zh-CN" dirty="0"/>
              <a:t> name="</a:t>
            </a:r>
            <a:r>
              <a:rPr lang="en-US" altLang="zh-CN" dirty="0" err="1"/>
              <a:t>abc</a:t>
            </a:r>
            <a:r>
              <a:rPr lang="en-US" altLang="zh-CN" dirty="0" smtClean="0"/>
              <a:t>"&gt;</a:t>
            </a:r>
            <a:r>
              <a:rPr lang="zh-CN" altLang="en-US" dirty="0"/>
              <a:t>如果当前</a:t>
            </a:r>
            <a:r>
              <a:rPr lang="en-US" altLang="zh-CN" dirty="0"/>
              <a:t>Subject</a:t>
            </a:r>
            <a:r>
              <a:rPr lang="zh-CN" altLang="en-US" dirty="0"/>
              <a:t>没有角色将显示</a:t>
            </a:r>
            <a:r>
              <a:rPr lang="en-US" altLang="zh-CN" dirty="0"/>
              <a:t>body</a:t>
            </a:r>
            <a:r>
              <a:rPr lang="zh-CN" altLang="en-US" dirty="0"/>
              <a:t>体内容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shiro:hasPermission</a:t>
            </a:r>
            <a:r>
              <a:rPr lang="en-US" altLang="zh-CN" dirty="0"/>
              <a:t> name="</a:t>
            </a:r>
            <a:r>
              <a:rPr lang="en-US" altLang="zh-CN" dirty="0" err="1"/>
              <a:t>user:create</a:t>
            </a:r>
            <a:r>
              <a:rPr lang="en-US" altLang="zh-CN" dirty="0" smtClean="0"/>
              <a:t>"&gt;</a:t>
            </a:r>
            <a:r>
              <a:rPr lang="zh-CN" altLang="en-US" dirty="0"/>
              <a:t>如果当前</a:t>
            </a:r>
            <a:r>
              <a:rPr lang="en-US" altLang="zh-CN" dirty="0"/>
              <a:t>Subject</a:t>
            </a:r>
            <a:r>
              <a:rPr lang="zh-CN" altLang="en-US" dirty="0"/>
              <a:t>有权限将显示</a:t>
            </a:r>
            <a:r>
              <a:rPr lang="en-US" altLang="zh-CN" dirty="0"/>
              <a:t>body</a:t>
            </a:r>
            <a:r>
              <a:rPr lang="zh-CN" altLang="en-US" dirty="0"/>
              <a:t>体内容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shiro:lacksPermission</a:t>
            </a:r>
            <a:r>
              <a:rPr lang="en-US" altLang="zh-CN" dirty="0"/>
              <a:t> name="</a:t>
            </a:r>
            <a:r>
              <a:rPr lang="en-US" altLang="zh-CN" dirty="0" err="1"/>
              <a:t>org:create</a:t>
            </a:r>
            <a:r>
              <a:rPr lang="en-US" altLang="zh-CN" dirty="0" smtClean="0"/>
              <a:t>"&gt;</a:t>
            </a:r>
            <a:r>
              <a:rPr lang="zh-CN" altLang="en-US" dirty="0"/>
              <a:t>如果当前</a:t>
            </a:r>
            <a:r>
              <a:rPr lang="en-US" altLang="zh-CN" dirty="0"/>
              <a:t>Subject</a:t>
            </a:r>
            <a:r>
              <a:rPr lang="zh-CN" altLang="en-US" dirty="0"/>
              <a:t>没有权限将显示</a:t>
            </a:r>
            <a:r>
              <a:rPr lang="en-US" altLang="zh-CN" dirty="0"/>
              <a:t>body</a:t>
            </a:r>
            <a:r>
              <a:rPr lang="zh-CN" altLang="en-US" dirty="0"/>
              <a:t>体内容。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92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部门管理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7825"/>
            <a:ext cx="4181475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48" y="1383290"/>
            <a:ext cx="44481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6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人员管理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241" y="1500548"/>
            <a:ext cx="4305300" cy="228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23" y="1500548"/>
            <a:ext cx="43148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角色管理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427" y="1557698"/>
            <a:ext cx="342900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679" y="1557698"/>
            <a:ext cx="41719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5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公告管理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03" y="1548534"/>
            <a:ext cx="5887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2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基本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</a:t>
            </a:r>
            <a:r>
              <a:rPr lang="zh-CN" altLang="en-US" dirty="0"/>
              <a:t>用</a:t>
            </a:r>
            <a:r>
              <a:rPr lang="zh-CN" altLang="en-US" dirty="0" smtClean="0"/>
              <a:t>性：使用流行的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技术，如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bootstrap</a:t>
            </a:r>
          </a:p>
          <a:p>
            <a:pPr lvl="1"/>
            <a:r>
              <a:rPr lang="zh-CN" altLang="en-US" dirty="0" smtClean="0"/>
              <a:t>安全性：使用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权限验证与基于</a:t>
            </a:r>
            <a:r>
              <a:rPr lang="en-US" altLang="zh-CN" dirty="0" smtClean="0"/>
              <a:t>RSA</a:t>
            </a:r>
            <a:r>
              <a:rPr lang="zh-CN" altLang="en-US" dirty="0" smtClean="0"/>
              <a:t>的接口协议提供安全接口调用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扩展：通过配置支持分布式缓存、服务化、数据分表分库读写分离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维护：提供简单的服务器监控、数据库监控等工具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移植：支持多种数据库，包含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进</a:t>
            </a:r>
            <a:r>
              <a:rPr lang="zh-CN" altLang="en-US" dirty="0" smtClean="0"/>
              <a:t>阶</a:t>
            </a:r>
            <a:endParaRPr lang="en-US" altLang="zh-CN" dirty="0" smtClean="0"/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 smtClean="0"/>
              <a:t>高可用：基于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的分布式缓存，使应用可多机部署</a:t>
            </a:r>
            <a:endParaRPr lang="en-US" altLang="zh-CN" sz="2400" dirty="0" smtClean="0"/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 smtClean="0"/>
              <a:t>可伸缩：数据垂直、水平拆分、复制、分布式事务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03048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我的账户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9124"/>
            <a:ext cx="4600575" cy="375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79" y="1529124"/>
            <a:ext cx="3790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日志输出配置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7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JSP 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57" y="1389424"/>
            <a:ext cx="7237926" cy="5227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20" y="1270253"/>
            <a:ext cx="4219621" cy="8120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909" y="2131417"/>
            <a:ext cx="2840182" cy="17363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792" y="2425787"/>
            <a:ext cx="4419600" cy="2809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792" y="5235662"/>
            <a:ext cx="4125374" cy="1622338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3117273" y="5970373"/>
            <a:ext cx="4604519" cy="7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2618509" y="3830725"/>
            <a:ext cx="5103283" cy="85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1"/>
          </p:cNvCxnSpPr>
          <p:nvPr/>
        </p:nvCxnSpPr>
        <p:spPr>
          <a:xfrm flipV="1">
            <a:off x="2507673" y="2999595"/>
            <a:ext cx="2168236" cy="59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5" idx="1"/>
          </p:cNvCxnSpPr>
          <p:nvPr/>
        </p:nvCxnSpPr>
        <p:spPr>
          <a:xfrm flipV="1">
            <a:off x="2618509" y="1676292"/>
            <a:ext cx="1972111" cy="107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- AJAX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3666"/>
            <a:ext cx="6010275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1744"/>
            <a:ext cx="5819775" cy="1838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727" y="2203666"/>
            <a:ext cx="4267200" cy="2324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457195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ServiceClient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50727" y="145719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原生方法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9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GsonFactoryBean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gsonHttpMessageConverter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gsonView</a:t>
            </a:r>
            <a:endParaRPr lang="en-US" altLang="zh-CN" dirty="0" smtClean="0"/>
          </a:p>
          <a:p>
            <a:pPr lvl="1"/>
            <a:r>
              <a:rPr lang="en-US" altLang="zh-CN" dirty="0" err="1"/>
              <a:t>ApiFilterFactoryBean</a:t>
            </a:r>
            <a:endParaRPr lang="en-US" altLang="zh-CN" dirty="0" smtClean="0"/>
          </a:p>
          <a:p>
            <a:r>
              <a:rPr lang="en-US" altLang="zh-CN" dirty="0" err="1" smtClean="0"/>
              <a:t>SmlFactoryBean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smlHttpMessageConverter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smlView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90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分页与树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4702"/>
          </a:xfrm>
        </p:spPr>
        <p:txBody>
          <a:bodyPr/>
          <a:lstStyle/>
          <a:p>
            <a:r>
              <a:rPr lang="zh-CN" altLang="en-US" dirty="0" smtClean="0"/>
              <a:t>分页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Page&lt;Bulletin&gt; </a:t>
            </a:r>
            <a:r>
              <a:rPr lang="en-US" altLang="zh-CN" sz="2000" dirty="0" err="1" smtClean="0"/>
              <a:t>findBulletin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BulletinQuery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query)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1" y="2785554"/>
            <a:ext cx="3448915" cy="11906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341" y="2799409"/>
            <a:ext cx="5725258" cy="941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405185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树形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341" y="4575078"/>
            <a:ext cx="3819525" cy="2171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88" y="4630830"/>
            <a:ext cx="3162300" cy="1952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419" y="4575078"/>
            <a:ext cx="30956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服务端验证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JSR-303</a:t>
            </a:r>
            <a:r>
              <a:rPr lang="zh-CN" altLang="en-US" dirty="0"/>
              <a:t>验证器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039"/>
            <a:ext cx="2971800" cy="942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69327" y="2409823"/>
            <a:ext cx="82226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BulletinServiceImpl</a:t>
            </a:r>
            <a:r>
              <a:rPr lang="en-US" altLang="zh-CN" dirty="0"/>
              <a:t> extends </a:t>
            </a:r>
            <a:r>
              <a:rPr lang="en-US" altLang="zh-CN" dirty="0" err="1"/>
              <a:t>BaseService</a:t>
            </a:r>
            <a:r>
              <a:rPr lang="en-US" altLang="zh-CN" dirty="0"/>
              <a:t> implements </a:t>
            </a:r>
            <a:r>
              <a:rPr lang="en-US" altLang="zh-CN" dirty="0" err="1"/>
              <a:t>BulletinService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   public long </a:t>
            </a:r>
            <a:r>
              <a:rPr lang="en-US" altLang="zh-CN" dirty="0" err="1"/>
              <a:t>createBulletin</a:t>
            </a:r>
            <a:r>
              <a:rPr lang="en-US" altLang="zh-CN" dirty="0"/>
              <a:t>(Bulletin bulletin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super.validate</a:t>
            </a:r>
            <a:r>
              <a:rPr lang="en-US" altLang="zh-CN" dirty="0" smtClean="0"/>
              <a:t>(bulletin, </a:t>
            </a:r>
            <a:r>
              <a:rPr lang="en-US" altLang="zh-CN" dirty="0" err="1" smtClean="0"/>
              <a:t>Create.class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29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便捷返回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0771"/>
            <a:ext cx="3057525" cy="2628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31673" y="1550771"/>
            <a:ext cx="73221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try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return </a:t>
            </a:r>
            <a:r>
              <a:rPr lang="en-US" altLang="zh-CN" dirty="0" err="1"/>
              <a:t>DataResponse.success</a:t>
            </a:r>
            <a:r>
              <a:rPr lang="en-US" altLang="zh-CN" dirty="0"/>
              <a:t>("bulletin", </a:t>
            </a:r>
            <a:r>
              <a:rPr lang="en-US" altLang="zh-CN" dirty="0" err="1"/>
              <a:t>bulletinService.getBulletin</a:t>
            </a:r>
            <a:r>
              <a:rPr lang="en-US" altLang="zh-CN" dirty="0"/>
              <a:t>(id));</a:t>
            </a:r>
          </a:p>
          <a:p>
            <a:r>
              <a:rPr lang="en-US" altLang="zh-CN" dirty="0" smtClean="0"/>
              <a:t>} </a:t>
            </a:r>
            <a:r>
              <a:rPr lang="en-US" altLang="zh-CN" dirty="0"/>
              <a:t>catch (Exception e)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log.error</a:t>
            </a:r>
            <a:r>
              <a:rPr lang="en-US" altLang="zh-CN" dirty="0"/>
              <a:t>("", e);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return </a:t>
            </a:r>
            <a:r>
              <a:rPr lang="en-US" altLang="zh-CN" dirty="0" err="1"/>
              <a:t>DataResponse.failure</a:t>
            </a:r>
            <a:r>
              <a:rPr lang="en-US" altLang="zh-CN" dirty="0"/>
              <a:t>(e);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1672" y="3602182"/>
            <a:ext cx="2618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报文：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success: true,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errcode</a:t>
            </a:r>
            <a:r>
              <a:rPr lang="en-US" altLang="zh-CN" dirty="0" smtClean="0"/>
              <a:t>:  "0000",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errcode</a:t>
            </a:r>
            <a:r>
              <a:rPr lang="en-US" altLang="zh-CN" dirty="0"/>
              <a:t>: </a:t>
            </a:r>
            <a:r>
              <a:rPr lang="en-US" altLang="zh-CN" dirty="0" smtClean="0"/>
              <a:t> "</a:t>
            </a:r>
            <a:r>
              <a:rPr lang="zh-CN" altLang="en-US" dirty="0" smtClean="0"/>
              <a:t>成功</a:t>
            </a:r>
            <a:r>
              <a:rPr lang="en-US" altLang="zh-CN" dirty="0" smtClean="0"/>
              <a:t>",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bulletin: {</a:t>
            </a:r>
          </a:p>
          <a:p>
            <a:r>
              <a:rPr lang="en-US" altLang="zh-CN" dirty="0" smtClean="0"/>
              <a:t>       ……</a:t>
            </a:r>
            <a:endParaRPr lang="en-US" altLang="zh-CN" dirty="0"/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988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便捷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上传：</a:t>
            </a:r>
            <a:r>
              <a:rPr lang="en-US" altLang="zh-CN" dirty="0" smtClean="0"/>
              <a:t>/upload</a:t>
            </a:r>
            <a:r>
              <a:rPr lang="zh-CN" altLang="en-US" dirty="0" smtClean="0"/>
              <a:t>，返回</a:t>
            </a:r>
            <a:r>
              <a:rPr lang="en-US" altLang="zh-CN" dirty="0" err="1" smtClean="0"/>
              <a:t>FileMeta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下载：</a:t>
            </a:r>
            <a:r>
              <a:rPr lang="en-US" altLang="zh-CN" dirty="0" smtClean="0"/>
              <a:t>/file/[</a:t>
            </a:r>
            <a:r>
              <a:rPr lang="en-US" altLang="zh-CN" dirty="0" err="1" smtClean="0"/>
              <a:t>file_uri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file_uri</a:t>
            </a:r>
            <a:r>
              <a:rPr lang="zh-CN" altLang="en-US" dirty="0" smtClean="0"/>
              <a:t>为相对于配置中</a:t>
            </a:r>
            <a:r>
              <a:rPr lang="en-US" altLang="zh-CN" dirty="0" err="1" smtClean="0"/>
              <a:t>base_path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r>
              <a:rPr lang="zh-CN" altLang="en-US" dirty="0" smtClean="0"/>
              <a:t>重定向：</a:t>
            </a:r>
            <a:r>
              <a:rPr lang="en-US" altLang="zh-CN" dirty="0" smtClean="0"/>
              <a:t>/redirect/[</a:t>
            </a:r>
            <a:r>
              <a:rPr lang="en-US" altLang="zh-CN" dirty="0" err="1" smtClean="0"/>
              <a:t>redirect_uri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redirect_uri</a:t>
            </a:r>
            <a:r>
              <a:rPr lang="zh-CN" altLang="en-US" dirty="0" smtClean="0"/>
              <a:t>为重定向地址</a:t>
            </a:r>
            <a:endParaRPr lang="en-US" altLang="zh-CN" dirty="0" smtClean="0"/>
          </a:p>
          <a:p>
            <a:r>
              <a:rPr lang="zh-CN" altLang="en-US" dirty="0"/>
              <a:t>缩略</a:t>
            </a:r>
            <a:r>
              <a:rPr lang="zh-CN" altLang="en-US" dirty="0" smtClean="0"/>
              <a:t>图：</a:t>
            </a:r>
            <a:r>
              <a:rPr lang="en-US" altLang="zh-CN" dirty="0"/>
              <a:t>/thumbnail/xxxx.jpg</a:t>
            </a:r>
            <a:r>
              <a:rPr lang="en-US" altLang="zh-CN" dirty="0" smtClean="0"/>
              <a:t>?[width]x[height]</a:t>
            </a:r>
          </a:p>
          <a:p>
            <a:r>
              <a:rPr lang="zh-CN" altLang="en-US" dirty="0" smtClean="0"/>
              <a:t>拼音：</a:t>
            </a:r>
            <a:r>
              <a:rPr lang="en-US" altLang="zh-CN" dirty="0"/>
              <a:t>/pinyin/{words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，返回全拼与简拼列表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页栏：</a:t>
            </a:r>
            <a:r>
              <a:rPr lang="en-US" altLang="zh-CN" dirty="0" smtClean="0"/>
              <a:t>/pagination-bar</a:t>
            </a:r>
            <a:r>
              <a:rPr lang="zh-CN" altLang="en-US" dirty="0" smtClean="0"/>
              <a:t>，传入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树结构：</a:t>
            </a:r>
            <a:r>
              <a:rPr lang="en-US" altLang="zh-CN" dirty="0"/>
              <a:t>/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，递归展示树结构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4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控制层日志打印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3" y="1985962"/>
            <a:ext cx="11677650" cy="2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系统框架结构图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76866" y="2400392"/>
            <a:ext cx="4332105" cy="1403023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3876866" y="1434391"/>
            <a:ext cx="4332105" cy="870033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4147809" y="3117464"/>
            <a:ext cx="3777696" cy="427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Method Invoke Log (AOP)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47808" y="2588102"/>
            <a:ext cx="3796788" cy="427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Security Manager</a:t>
            </a:r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Shiro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7321943" y="3536759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Controller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4824934" y="2129392"/>
            <a:ext cx="1056904" cy="42751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JSP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690285" y="201557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View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4148663" y="1551299"/>
            <a:ext cx="1056904" cy="427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Jquery</a:t>
            </a:r>
            <a:endParaRPr lang="en-US" altLang="zh-CN" sz="1400" dirty="0" smtClean="0"/>
          </a:p>
        </p:txBody>
      </p:sp>
      <p:sp>
        <p:nvSpPr>
          <p:cNvPr id="20" name="圆角矩形 19"/>
          <p:cNvSpPr/>
          <p:nvPr/>
        </p:nvSpPr>
        <p:spPr>
          <a:xfrm>
            <a:off x="5502385" y="1543466"/>
            <a:ext cx="1056904" cy="427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Bootstrap</a:t>
            </a:r>
            <a:endParaRPr lang="en-US" altLang="zh-CN" sz="1400" dirty="0" smtClean="0"/>
          </a:p>
        </p:txBody>
      </p:sp>
      <p:sp>
        <p:nvSpPr>
          <p:cNvPr id="36" name="矩形 35"/>
          <p:cNvSpPr/>
          <p:nvPr/>
        </p:nvSpPr>
        <p:spPr>
          <a:xfrm>
            <a:off x="8393397" y="1440768"/>
            <a:ext cx="1991391" cy="4643814"/>
          </a:xfrm>
          <a:prstGeom prst="rect">
            <a:avLst/>
          </a:prstGeom>
          <a:solidFill>
            <a:srgbClr val="FFCC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02726" y="1506561"/>
            <a:ext cx="1218150" cy="423825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服务器状态</a:t>
            </a:r>
            <a:endParaRPr lang="en-US" altLang="zh-CN" sz="14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731505" y="581997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Tools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8696352" y="2030691"/>
            <a:ext cx="1350844" cy="423825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在线日志配置</a:t>
            </a:r>
            <a:endParaRPr lang="en-US" altLang="zh-CN" sz="1400" dirty="0" smtClean="0"/>
          </a:p>
        </p:txBody>
      </p:sp>
      <p:sp>
        <p:nvSpPr>
          <p:cNvPr id="41" name="圆角矩形 40"/>
          <p:cNvSpPr/>
          <p:nvPr/>
        </p:nvSpPr>
        <p:spPr>
          <a:xfrm>
            <a:off x="6436671" y="2129508"/>
            <a:ext cx="1056904" cy="42751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JSON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8707911" y="2552403"/>
            <a:ext cx="1350844" cy="423825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文件浏览器</a:t>
            </a:r>
            <a:endParaRPr lang="en-US" altLang="zh-CN" sz="1400" dirty="0" smtClean="0"/>
          </a:p>
        </p:txBody>
      </p:sp>
      <p:sp>
        <p:nvSpPr>
          <p:cNvPr id="43" name="圆角矩形 42"/>
          <p:cNvSpPr/>
          <p:nvPr/>
        </p:nvSpPr>
        <p:spPr>
          <a:xfrm>
            <a:off x="8696352" y="3058593"/>
            <a:ext cx="1350844" cy="423825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代码生成器</a:t>
            </a:r>
            <a:endParaRPr lang="en-US" altLang="zh-CN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730311" y="3587575"/>
            <a:ext cx="1350844" cy="423825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服务监控</a:t>
            </a:r>
            <a:endParaRPr lang="en-US" altLang="zh-CN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721182" y="4116557"/>
            <a:ext cx="1350844" cy="423825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……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856107" y="1543466"/>
            <a:ext cx="1056904" cy="427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Widgets</a:t>
            </a:r>
          </a:p>
        </p:txBody>
      </p:sp>
      <p:sp>
        <p:nvSpPr>
          <p:cNvPr id="47" name="矩形 46"/>
          <p:cNvSpPr/>
          <p:nvPr/>
        </p:nvSpPr>
        <p:spPr>
          <a:xfrm>
            <a:off x="3876866" y="3903421"/>
            <a:ext cx="4332105" cy="949338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圆角矩形 47"/>
          <p:cNvSpPr/>
          <p:nvPr/>
        </p:nvSpPr>
        <p:spPr>
          <a:xfrm>
            <a:off x="4248845" y="4117061"/>
            <a:ext cx="3588145" cy="427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Param</a:t>
            </a:r>
            <a:r>
              <a:rPr lang="en-US" altLang="zh-CN" sz="1400" dirty="0" smtClean="0"/>
              <a:t> Server Validation(JSR303)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486944" y="4563005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Service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1823658" y="1434391"/>
            <a:ext cx="1862194" cy="4782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圆角矩形 50"/>
          <p:cNvSpPr/>
          <p:nvPr/>
        </p:nvSpPr>
        <p:spPr>
          <a:xfrm>
            <a:off x="2011895" y="1603940"/>
            <a:ext cx="1501309" cy="471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Encache</a:t>
            </a:r>
            <a:endParaRPr lang="en-US" altLang="zh-CN" sz="1400" dirty="0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2614472" y="5918731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Middware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2011895" y="2204152"/>
            <a:ext cx="1501309" cy="471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RocketMQ</a:t>
            </a:r>
            <a:endParaRPr lang="en-US" altLang="zh-CN" sz="1400" dirty="0" smtClean="0"/>
          </a:p>
        </p:txBody>
      </p:sp>
      <p:sp>
        <p:nvSpPr>
          <p:cNvPr id="54" name="圆角矩形 53"/>
          <p:cNvSpPr/>
          <p:nvPr/>
        </p:nvSpPr>
        <p:spPr>
          <a:xfrm>
            <a:off x="1981203" y="2801858"/>
            <a:ext cx="1532001" cy="471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Zookeeper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5514466" y="3659322"/>
            <a:ext cx="1056904" cy="42751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Dubbo</a:t>
            </a:r>
            <a:endParaRPr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3876866" y="4948054"/>
            <a:ext cx="4332105" cy="857705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7268695" y="549798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Persistence</a:t>
            </a:r>
            <a:endParaRPr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4248845" y="5145016"/>
            <a:ext cx="1454916" cy="427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</a:t>
            </a:r>
            <a:r>
              <a:rPr lang="en-US" altLang="zh-CN" sz="1400" dirty="0" err="1" smtClean="0"/>
              <a:t>dbcTemplate</a:t>
            </a:r>
            <a:r>
              <a:rPr lang="en-US" altLang="zh-CN" sz="1400" dirty="0" smtClean="0"/>
              <a:t>+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6310637" y="5113564"/>
            <a:ext cx="1454916" cy="427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MyBatis</a:t>
            </a:r>
            <a:r>
              <a:rPr lang="en-US" altLang="zh-CN" sz="1400" dirty="0" smtClean="0"/>
              <a:t>+</a:t>
            </a:r>
          </a:p>
        </p:txBody>
      </p:sp>
      <p:sp>
        <p:nvSpPr>
          <p:cNvPr id="62" name="圆角矩形标注 61"/>
          <p:cNvSpPr/>
          <p:nvPr/>
        </p:nvSpPr>
        <p:spPr>
          <a:xfrm>
            <a:off x="7957931" y="4445397"/>
            <a:ext cx="1668992" cy="558323"/>
          </a:xfrm>
          <a:prstGeom prst="wedgeRoundRectCallout">
            <a:avLst>
              <a:gd name="adj1" fmla="val -44667"/>
              <a:gd name="adj2" fmla="val 10533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</a:t>
            </a:r>
            <a:r>
              <a:rPr lang="zh-CN" altLang="en-US" sz="1400" dirty="0" smtClean="0"/>
              <a:t>页、继承</a:t>
            </a:r>
            <a:endParaRPr lang="zh-CN" altLang="en-US" sz="1400" dirty="0"/>
          </a:p>
        </p:txBody>
      </p:sp>
      <p:sp>
        <p:nvSpPr>
          <p:cNvPr id="63" name="圆柱形 62"/>
          <p:cNvSpPr/>
          <p:nvPr/>
        </p:nvSpPr>
        <p:spPr>
          <a:xfrm>
            <a:off x="4133887" y="6028265"/>
            <a:ext cx="914400" cy="772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DB-1</a:t>
            </a:r>
            <a:endParaRPr lang="zh-CN" altLang="en-US" sz="1400" dirty="0"/>
          </a:p>
        </p:txBody>
      </p:sp>
      <p:sp>
        <p:nvSpPr>
          <p:cNvPr id="64" name="圆柱形 63"/>
          <p:cNvSpPr/>
          <p:nvPr/>
        </p:nvSpPr>
        <p:spPr>
          <a:xfrm>
            <a:off x="5502385" y="6029254"/>
            <a:ext cx="914400" cy="772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DB-2</a:t>
            </a:r>
            <a:endParaRPr lang="zh-CN" altLang="en-US" sz="1400" dirty="0"/>
          </a:p>
        </p:txBody>
      </p:sp>
      <p:sp>
        <p:nvSpPr>
          <p:cNvPr id="65" name="圆柱形 64"/>
          <p:cNvSpPr/>
          <p:nvPr/>
        </p:nvSpPr>
        <p:spPr>
          <a:xfrm>
            <a:off x="6914131" y="6000289"/>
            <a:ext cx="914400" cy="772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DB-n</a:t>
            </a:r>
            <a:endParaRPr lang="zh-CN" altLang="en-US" sz="1400" dirty="0"/>
          </a:p>
        </p:txBody>
      </p:sp>
      <p:sp>
        <p:nvSpPr>
          <p:cNvPr id="60" name="圆角矩形 59"/>
          <p:cNvSpPr/>
          <p:nvPr/>
        </p:nvSpPr>
        <p:spPr>
          <a:xfrm>
            <a:off x="4491680" y="5617548"/>
            <a:ext cx="2817374" cy="42751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DBProxy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sharding-jdbc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MyCat</a:t>
            </a:r>
            <a:endParaRPr lang="en-US" altLang="zh-CN" sz="1400" dirty="0" smtClean="0"/>
          </a:p>
        </p:txBody>
      </p:sp>
      <p:sp>
        <p:nvSpPr>
          <p:cNvPr id="66" name="圆角矩形标注 65"/>
          <p:cNvSpPr/>
          <p:nvPr/>
        </p:nvSpPr>
        <p:spPr>
          <a:xfrm>
            <a:off x="7459111" y="1941056"/>
            <a:ext cx="2576596" cy="558323"/>
          </a:xfrm>
          <a:prstGeom prst="wedgeRoundRectCallout">
            <a:avLst>
              <a:gd name="adj1" fmla="val -44667"/>
              <a:gd name="adj2" fmla="val 10533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认证、权限、有状态、无状态</a:t>
            </a:r>
            <a:endParaRPr lang="zh-CN" altLang="en-US" sz="1200" dirty="0"/>
          </a:p>
        </p:txBody>
      </p:sp>
      <p:sp>
        <p:nvSpPr>
          <p:cNvPr id="67" name="圆角矩形 66"/>
          <p:cNvSpPr/>
          <p:nvPr/>
        </p:nvSpPr>
        <p:spPr>
          <a:xfrm>
            <a:off x="1981203" y="3371023"/>
            <a:ext cx="1532001" cy="471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Quartz</a:t>
            </a:r>
          </a:p>
        </p:txBody>
      </p:sp>
      <p:sp>
        <p:nvSpPr>
          <p:cNvPr id="68" name="圆角矩形标注 67"/>
          <p:cNvSpPr/>
          <p:nvPr/>
        </p:nvSpPr>
        <p:spPr>
          <a:xfrm>
            <a:off x="6983950" y="1414715"/>
            <a:ext cx="2351793" cy="558323"/>
          </a:xfrm>
          <a:prstGeom prst="wedgeRoundRectCallout">
            <a:avLst>
              <a:gd name="adj1" fmla="val -44667"/>
              <a:gd name="adj2" fmla="val 10533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GsonMessageConverter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GsonView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OpenApi</a:t>
            </a:r>
            <a:endParaRPr lang="zh-CN" altLang="en-US" sz="1400" dirty="0"/>
          </a:p>
        </p:txBody>
      </p:sp>
      <p:sp>
        <p:nvSpPr>
          <p:cNvPr id="71" name="圆角矩形标注 70"/>
          <p:cNvSpPr/>
          <p:nvPr/>
        </p:nvSpPr>
        <p:spPr>
          <a:xfrm>
            <a:off x="5881838" y="832584"/>
            <a:ext cx="2062758" cy="558323"/>
          </a:xfrm>
          <a:prstGeom prst="wedgeRoundRectCallout">
            <a:avLst>
              <a:gd name="adj1" fmla="val -44667"/>
              <a:gd name="adj2" fmla="val 10533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AdminTemplate</a:t>
            </a:r>
            <a:endParaRPr lang="zh-CN" altLang="en-US" sz="1400" dirty="0"/>
          </a:p>
        </p:txBody>
      </p:sp>
      <p:sp>
        <p:nvSpPr>
          <p:cNvPr id="72" name="圆角矩形标注 71"/>
          <p:cNvSpPr/>
          <p:nvPr/>
        </p:nvSpPr>
        <p:spPr>
          <a:xfrm>
            <a:off x="4470714" y="790613"/>
            <a:ext cx="2062758" cy="558323"/>
          </a:xfrm>
          <a:prstGeom prst="wedgeRoundRectCallout">
            <a:avLst>
              <a:gd name="adj1" fmla="val -44667"/>
              <a:gd name="adj2" fmla="val 10533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ServiceClient</a:t>
            </a:r>
            <a:endParaRPr lang="zh-CN" altLang="en-US" sz="1400" dirty="0"/>
          </a:p>
        </p:txBody>
      </p:sp>
      <p:sp>
        <p:nvSpPr>
          <p:cNvPr id="73" name="圆角矩形 72"/>
          <p:cNvSpPr/>
          <p:nvPr/>
        </p:nvSpPr>
        <p:spPr>
          <a:xfrm>
            <a:off x="1981203" y="4011400"/>
            <a:ext cx="1532001" cy="471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Logstash+kibana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5612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0" grpId="0" animBg="1"/>
      <p:bldP spid="60" grpId="1" animBg="1"/>
      <p:bldP spid="66" grpId="0" animBg="1"/>
      <p:bldP spid="66" grpId="1" animBg="1"/>
      <p:bldP spid="68" grpId="0" animBg="1"/>
      <p:bldP spid="68" grpId="1" animBg="1"/>
      <p:bldP spid="71" grpId="0" animBg="1"/>
      <p:bldP spid="71" grpId="1" animBg="1"/>
      <p:bldP spid="72" grpId="0" animBg="1"/>
      <p:bldP spid="72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开放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64" y="1592406"/>
            <a:ext cx="7867650" cy="377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8356"/>
            <a:ext cx="6096000" cy="3143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7067" y="159240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rgbClr val="C00000"/>
                </a:solidFill>
              </a:rPr>
              <a:t>springmvc-servlet.xml</a:t>
            </a:r>
            <a:endParaRPr lang="zh-CN" altLang="en-US" u="sng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96215" y="349307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rgbClr val="C00000"/>
                </a:solidFill>
              </a:rPr>
              <a:t>web.xml</a:t>
            </a:r>
            <a:endParaRPr lang="zh-CN" alt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08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764" y="306676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2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分模块原则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[project]-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：包含服务接口以及接口中用到的所有</a:t>
            </a:r>
            <a:r>
              <a:rPr lang="en-US" altLang="zh-CN" dirty="0" err="1" smtClean="0"/>
              <a:t>pojo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dto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[project]-persist</a:t>
            </a:r>
            <a:r>
              <a:rPr lang="zh-CN" altLang="en-US" dirty="0" smtClean="0"/>
              <a:t>：包含持久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接口类及其实现，以及</a:t>
            </a:r>
            <a:r>
              <a:rPr lang="zh-CN" altLang="en-US" dirty="0"/>
              <a:t>相关的工具类、常量、配置文件等</a:t>
            </a:r>
            <a:endParaRPr lang="en-US" altLang="zh-CN" dirty="0" smtClean="0"/>
          </a:p>
          <a:p>
            <a:r>
              <a:rPr lang="en-US" altLang="zh-CN" dirty="0" smtClean="0"/>
              <a:t>[project]-service</a:t>
            </a:r>
            <a:r>
              <a:rPr lang="zh-CN" altLang="en-US" dirty="0" smtClean="0"/>
              <a:t>：包含服务实现及实现相关的工具类、常量、配置文件等</a:t>
            </a:r>
            <a:endParaRPr lang="en-US" altLang="zh-CN" dirty="0" smtClean="0"/>
          </a:p>
          <a:p>
            <a:r>
              <a:rPr lang="en-US" altLang="zh-CN" dirty="0" smtClean="0"/>
              <a:t>[project]-[app]</a:t>
            </a:r>
            <a:r>
              <a:rPr lang="zh-CN" altLang="en-US" dirty="0" smtClean="0"/>
              <a:t>：包含前端应用中用到的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插件、样式文件、图标字体等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C00000"/>
                </a:solidFill>
              </a:rPr>
              <a:t>注：</a:t>
            </a:r>
            <a:r>
              <a:rPr lang="en-US" altLang="zh-CN" sz="2000" dirty="0" smtClean="0">
                <a:solidFill>
                  <a:srgbClr val="C00000"/>
                </a:solidFill>
              </a:rPr>
              <a:t>project</a:t>
            </a:r>
            <a:r>
              <a:rPr lang="zh-CN" altLang="en-US" sz="2000" dirty="0" smtClean="0">
                <a:solidFill>
                  <a:srgbClr val="C00000"/>
                </a:solidFill>
              </a:rPr>
              <a:t>为项目简称，如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msx</a:t>
            </a:r>
            <a:r>
              <a:rPr lang="zh-CN" altLang="en-US" sz="2000" dirty="0" smtClean="0">
                <a:solidFill>
                  <a:srgbClr val="C00000"/>
                </a:solidFill>
              </a:rPr>
              <a:t>；</a:t>
            </a:r>
            <a:r>
              <a:rPr lang="en-US" altLang="zh-CN" sz="2000" dirty="0" smtClean="0">
                <a:solidFill>
                  <a:srgbClr val="C00000"/>
                </a:solidFill>
              </a:rPr>
              <a:t>app</a:t>
            </a:r>
            <a:r>
              <a:rPr lang="zh-CN" altLang="en-US" sz="2000" dirty="0" smtClean="0">
                <a:solidFill>
                  <a:srgbClr val="C00000"/>
                </a:solidFill>
              </a:rPr>
              <a:t>为应用简称，如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webapp</a:t>
            </a:r>
            <a:r>
              <a:rPr lang="zh-CN" altLang="en-US" sz="2000" dirty="0" smtClean="0">
                <a:solidFill>
                  <a:srgbClr val="C00000"/>
                </a:solidFill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</a:rPr>
              <a:t>admin</a:t>
            </a:r>
            <a:r>
              <a:rPr lang="zh-CN" altLang="en-US" sz="2000" dirty="0">
                <a:solidFill>
                  <a:srgbClr val="C00000"/>
                </a:solidFill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18221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分包原则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pojo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 smtClean="0"/>
              <a:t>dao</a:t>
            </a:r>
            <a:r>
              <a:rPr lang="zh-CN" altLang="en-US" dirty="0" smtClean="0"/>
              <a:t>：</a:t>
            </a:r>
            <a:r>
              <a:rPr lang="en-US" altLang="zh-CN" dirty="0" err="1"/>
              <a:t>dao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 smtClean="0"/>
              <a:t>dao.impl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：服务类</a:t>
            </a:r>
            <a:endParaRPr lang="en-US" altLang="zh-CN" dirty="0" smtClean="0"/>
          </a:p>
          <a:p>
            <a:r>
              <a:rPr lang="en-US" altLang="zh-CN" dirty="0" err="1" smtClean="0"/>
              <a:t>service.impl</a:t>
            </a:r>
            <a:r>
              <a:rPr lang="zh-CN" altLang="en-US" dirty="0" smtClean="0"/>
              <a:t>：服务实现类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：控制层包</a:t>
            </a:r>
            <a:endParaRPr lang="en-US" altLang="zh-CN" dirty="0" smtClean="0"/>
          </a:p>
          <a:p>
            <a:r>
              <a:rPr lang="en-US" altLang="zh-CN" dirty="0" err="1" smtClean="0"/>
              <a:t>web.controller</a:t>
            </a:r>
            <a:r>
              <a:rPr lang="zh-CN" altLang="en-US" dirty="0" smtClean="0"/>
              <a:t>：前端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err="1" smtClean="0"/>
              <a:t>open.controller</a:t>
            </a:r>
            <a:r>
              <a:rPr lang="zh-CN" altLang="en-US" dirty="0" smtClean="0"/>
              <a:t>：开放给第三方调用的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 smtClean="0"/>
              <a:t>app.controller</a:t>
            </a:r>
            <a:r>
              <a:rPr lang="zh-CN" altLang="en-US" dirty="0" smtClean="0"/>
              <a:t>：开放给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使用的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54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分包原则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82"/>
            <a:ext cx="3068782" cy="53894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5600" dirty="0" smtClean="0"/>
              <a:t>- </a:t>
            </a:r>
            <a:r>
              <a:rPr lang="en-US" altLang="zh-CN" sz="5600" dirty="0" err="1" smtClean="0"/>
              <a:t>webapp</a:t>
            </a:r>
            <a:endParaRPr lang="en-US" altLang="zh-CN" sz="5600" dirty="0" smtClean="0"/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- assets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- </a:t>
            </a:r>
            <a:r>
              <a:rPr lang="en-US" altLang="zh-CN" sz="5600" dirty="0" err="1" smtClean="0"/>
              <a:t>css</a:t>
            </a:r>
            <a:endParaRPr lang="en-US" altLang="zh-CN" sz="5600" dirty="0" smtClean="0"/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- fonts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- </a:t>
            </a:r>
            <a:r>
              <a:rPr lang="en-US" altLang="zh-CN" sz="5600" dirty="0" err="1" smtClean="0"/>
              <a:t>img</a:t>
            </a:r>
            <a:endParaRPr lang="en-US" altLang="zh-CN" sz="5600" dirty="0" smtClean="0"/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- libs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- plugins</a:t>
            </a:r>
          </a:p>
          <a:p>
            <a:pPr marL="0" indent="0">
              <a:buNone/>
            </a:pPr>
            <a:r>
              <a:rPr lang="en-US" altLang="zh-CN" sz="5600" dirty="0" smtClean="0"/>
              <a:t>  - errors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- WEB-INF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- classes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   - *.xml &amp; *.properties &amp; etc.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- </a:t>
            </a:r>
            <a:r>
              <a:rPr lang="en-US" altLang="zh-CN" sz="5600" dirty="0" err="1" smtClean="0"/>
              <a:t>jsp</a:t>
            </a:r>
            <a:endParaRPr lang="en-US" altLang="zh-CN" sz="5600" dirty="0" smtClean="0"/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   - module package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      - </a:t>
            </a:r>
            <a:r>
              <a:rPr lang="en-US" altLang="zh-CN" sz="5600" dirty="0" err="1" smtClean="0"/>
              <a:t>form.jsp</a:t>
            </a:r>
            <a:endParaRPr lang="en-US" altLang="zh-CN" sz="5600" dirty="0" smtClean="0"/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      - </a:t>
            </a:r>
            <a:r>
              <a:rPr lang="en-US" altLang="zh-CN" sz="5600" dirty="0" err="1" smtClean="0"/>
              <a:t>list.jsp</a:t>
            </a:r>
            <a:endParaRPr lang="en-US" altLang="zh-CN" sz="5600" dirty="0" smtClean="0"/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      - </a:t>
            </a:r>
            <a:r>
              <a:rPr lang="en-US" altLang="zh-CN" sz="5600" dirty="0" err="1" smtClean="0"/>
              <a:t>detail.jsp</a:t>
            </a:r>
            <a:endParaRPr lang="en-US" altLang="zh-CN" sz="5600" dirty="0" smtClean="0"/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      - …… 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- springmvc-servlet.xml</a:t>
            </a:r>
          </a:p>
          <a:p>
            <a:pPr marL="0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- web.xml</a:t>
            </a:r>
          </a:p>
          <a:p>
            <a:pPr marL="0" indent="0">
              <a:buNone/>
            </a:pPr>
            <a:r>
              <a:rPr lang="en-US" altLang="zh-CN" sz="1500" dirty="0"/>
              <a:t> </a:t>
            </a:r>
            <a:r>
              <a:rPr lang="en-US" altLang="zh-CN" sz="1500" dirty="0" smtClean="0"/>
              <a:t>  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06982" y="1468582"/>
            <a:ext cx="3068782" cy="5389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5600" dirty="0" smtClean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静态资源目录</a:t>
            </a:r>
            <a:r>
              <a:rPr lang="en-US" altLang="zh-CN" sz="5600" dirty="0" smtClean="0"/>
              <a:t>]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样式目录</a:t>
            </a:r>
            <a:r>
              <a:rPr lang="en-US" altLang="zh-CN" sz="5600" dirty="0" smtClean="0"/>
              <a:t>]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字体及字体图标目录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图片目录</a:t>
            </a:r>
            <a:r>
              <a:rPr lang="en-US" altLang="zh-CN" sz="5600" dirty="0" smtClean="0"/>
              <a:t>] 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最小依赖</a:t>
            </a:r>
            <a:r>
              <a:rPr lang="en-US" altLang="zh-CN" sz="5600" dirty="0" err="1" smtClean="0"/>
              <a:t>js</a:t>
            </a:r>
            <a:r>
              <a:rPr lang="zh-CN" altLang="en-US" sz="5600" dirty="0" smtClean="0"/>
              <a:t>目录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其他常用选择依赖</a:t>
            </a:r>
            <a:r>
              <a:rPr lang="en-US" altLang="zh-CN" sz="5600" dirty="0" err="1" smtClean="0"/>
              <a:t>js</a:t>
            </a:r>
            <a:r>
              <a:rPr lang="zh-CN" altLang="en-US" sz="5600" dirty="0" smtClean="0"/>
              <a:t>插件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错误页面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[]</a:t>
            </a:r>
          </a:p>
          <a:p>
            <a:pPr marL="0" indent="0" algn="r">
              <a:buNone/>
            </a:pPr>
            <a:r>
              <a:rPr lang="en-US" altLang="zh-CN" sz="5600" dirty="0" smtClean="0"/>
              <a:t>[]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配置文件目录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en-US" altLang="zh-CN" sz="5600" dirty="0" err="1" smtClean="0"/>
              <a:t>jsp</a:t>
            </a:r>
            <a:r>
              <a:rPr lang="zh-CN" altLang="en-US" sz="5600" dirty="0" smtClean="0"/>
              <a:t>目录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模块包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增改表单页面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列表页面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</a:t>
            </a:r>
            <a:r>
              <a:rPr lang="zh-CN" altLang="en-US" sz="5600" dirty="0" smtClean="0"/>
              <a:t>详情页面</a:t>
            </a:r>
            <a:r>
              <a:rPr lang="en-US" altLang="zh-CN" sz="5600" dirty="0" smtClean="0"/>
              <a:t>]</a:t>
            </a:r>
          </a:p>
          <a:p>
            <a:pPr marL="0" indent="0" algn="r">
              <a:buNone/>
            </a:pPr>
            <a:r>
              <a:rPr lang="en-US" altLang="zh-CN" sz="5600" dirty="0" smtClean="0"/>
              <a:t>[]</a:t>
            </a:r>
          </a:p>
          <a:p>
            <a:pPr marL="0" indent="0" algn="r">
              <a:buNone/>
            </a:pPr>
            <a:r>
              <a:rPr lang="en-US" altLang="zh-CN" sz="5600" dirty="0" smtClean="0"/>
              <a:t>[]</a:t>
            </a:r>
          </a:p>
          <a:p>
            <a:pPr marL="0" indent="0" algn="r">
              <a:buNone/>
            </a:pPr>
            <a:r>
              <a:rPr lang="en-US" altLang="zh-CN" sz="5600" dirty="0" smtClean="0"/>
              <a:t>[]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1500" dirty="0" smtClean="0"/>
              <a:t>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96722" y="1429078"/>
            <a:ext cx="4704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注：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1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css</a:t>
            </a:r>
            <a:r>
              <a:rPr lang="zh-CN" altLang="en-US" sz="1400" dirty="0">
                <a:solidFill>
                  <a:srgbClr val="C00000"/>
                </a:solidFill>
              </a:rPr>
              <a:t>根目录下的</a:t>
            </a:r>
            <a:r>
              <a:rPr lang="en-US" altLang="zh-CN" sz="1400" dirty="0" err="1">
                <a:solidFill>
                  <a:srgbClr val="C00000"/>
                </a:solidFill>
              </a:rPr>
              <a:t>css</a:t>
            </a:r>
            <a:r>
              <a:rPr lang="zh-CN" altLang="en-US" sz="1400" dirty="0">
                <a:solidFill>
                  <a:srgbClr val="C00000"/>
                </a:solidFill>
              </a:rPr>
              <a:t>文件已经通过</a:t>
            </a:r>
            <a:r>
              <a:rPr lang="en-US" altLang="zh-CN" sz="1400" dirty="0">
                <a:solidFill>
                  <a:srgbClr val="C00000"/>
                </a:solidFill>
              </a:rPr>
              <a:t>/plugin-</a:t>
            </a:r>
            <a:r>
              <a:rPr lang="en-US" altLang="zh-CN" sz="1400" dirty="0" err="1">
                <a:solidFill>
                  <a:srgbClr val="C00000"/>
                </a:solidFill>
              </a:rPr>
              <a:t>css</a:t>
            </a:r>
            <a:r>
              <a:rPr lang="zh-CN" altLang="en-US" sz="1400" dirty="0">
                <a:solidFill>
                  <a:srgbClr val="C00000"/>
                </a:solidFill>
              </a:rPr>
              <a:t>引入到页面</a:t>
            </a:r>
            <a:r>
              <a:rPr lang="zh-CN" altLang="en-US" sz="1400" dirty="0" smtClean="0">
                <a:solidFill>
                  <a:srgbClr val="C00000"/>
                </a:solidFill>
              </a:rPr>
              <a:t>中，无需</a:t>
            </a:r>
            <a:r>
              <a:rPr lang="zh-CN" altLang="en-US" sz="1400" dirty="0">
                <a:solidFill>
                  <a:srgbClr val="C00000"/>
                </a:solidFill>
              </a:rPr>
              <a:t>再引用</a:t>
            </a: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2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fonts</a:t>
            </a:r>
            <a:r>
              <a:rPr lang="zh-CN" altLang="en-US" sz="1400" dirty="0" smtClean="0">
                <a:solidFill>
                  <a:srgbClr val="C00000"/>
                </a:solidFill>
              </a:rPr>
              <a:t>中的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fontawesome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opensans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iconfont</a:t>
            </a:r>
            <a:r>
              <a:rPr lang="zh-CN" altLang="en-US" sz="1400" dirty="0" smtClean="0">
                <a:solidFill>
                  <a:srgbClr val="C00000"/>
                </a:solidFill>
              </a:rPr>
              <a:t>已经在</a:t>
            </a:r>
            <a:r>
              <a:rPr lang="en-US" altLang="zh-CN" sz="1400" dirty="0" smtClean="0">
                <a:solidFill>
                  <a:srgbClr val="C00000"/>
                </a:solidFill>
              </a:rPr>
              <a:t>/plugin-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css</a:t>
            </a:r>
            <a:r>
              <a:rPr lang="zh-CN" altLang="en-US" sz="1400" dirty="0" smtClean="0">
                <a:solidFill>
                  <a:srgbClr val="C00000"/>
                </a:solidFill>
              </a:rPr>
              <a:t>引入到页面，无需再引入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3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libs</a:t>
            </a:r>
            <a:r>
              <a:rPr lang="zh-CN" altLang="en-US" sz="1400" dirty="0" smtClean="0">
                <a:solidFill>
                  <a:srgbClr val="C00000"/>
                </a:solidFill>
              </a:rPr>
              <a:t>中的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js</a:t>
            </a:r>
            <a:r>
              <a:rPr lang="zh-CN" altLang="en-US" sz="1400" dirty="0" smtClean="0">
                <a:solidFill>
                  <a:srgbClr val="C00000"/>
                </a:solidFill>
              </a:rPr>
              <a:t>文件已经通过</a:t>
            </a:r>
            <a:r>
              <a:rPr lang="en-US" altLang="zh-CN" sz="1400" dirty="0" smtClean="0">
                <a:solidFill>
                  <a:srgbClr val="C00000"/>
                </a:solidFill>
              </a:rPr>
              <a:t>/plugin-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js</a:t>
            </a:r>
            <a:r>
              <a:rPr lang="zh-CN" altLang="en-US" sz="1400" dirty="0" smtClean="0">
                <a:solidFill>
                  <a:srgbClr val="C00000"/>
                </a:solidFill>
              </a:rPr>
              <a:t>引入到页面中，无需再引入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>
                <a:solidFill>
                  <a:srgbClr val="C00000"/>
                </a:solidFill>
              </a:rPr>
              <a:t>4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</a:rPr>
              <a:t>plugins</a:t>
            </a:r>
            <a:r>
              <a:rPr lang="zh-CN" altLang="en-US" sz="1400" dirty="0" smtClean="0">
                <a:solidFill>
                  <a:srgbClr val="C00000"/>
                </a:solidFill>
              </a:rPr>
              <a:t>目录需要按需自行引入。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5</a:t>
            </a:r>
            <a:r>
              <a:rPr lang="zh-CN" altLang="en-US" sz="1400" dirty="0" smtClean="0">
                <a:solidFill>
                  <a:srgbClr val="C00000"/>
                </a:solidFill>
              </a:rPr>
              <a:t>、为避免</a:t>
            </a:r>
            <a:r>
              <a:rPr lang="zh-CN" altLang="en-US" sz="1400" dirty="0">
                <a:solidFill>
                  <a:srgbClr val="C00000"/>
                </a:solidFill>
              </a:rPr>
              <a:t>插件混乱，如有需要可向框架组申请引入或</a:t>
            </a:r>
            <a:r>
              <a:rPr lang="zh-CN" altLang="en-US" sz="1400" dirty="0" smtClean="0">
                <a:solidFill>
                  <a:srgbClr val="C00000"/>
                </a:solidFill>
              </a:rPr>
              <a:t>更换新的插件。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6</a:t>
            </a:r>
            <a:r>
              <a:rPr lang="zh-CN" altLang="en-US" sz="1400" dirty="0" smtClean="0">
                <a:solidFill>
                  <a:srgbClr val="C00000"/>
                </a:solidFill>
              </a:rPr>
              <a:t>、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jsp</a:t>
            </a:r>
            <a:r>
              <a:rPr lang="zh-CN" altLang="en-US" sz="1400" dirty="0" smtClean="0">
                <a:solidFill>
                  <a:srgbClr val="C00000"/>
                </a:solidFill>
              </a:rPr>
              <a:t>页面按模块分包，页面名称尽量与</a:t>
            </a:r>
            <a:r>
              <a:rPr lang="en-US" altLang="zh-CN" sz="1400" dirty="0" smtClean="0">
                <a:solidFill>
                  <a:srgbClr val="C00000"/>
                </a:solidFill>
              </a:rPr>
              <a:t>controller</a:t>
            </a:r>
            <a:r>
              <a:rPr lang="zh-CN" altLang="en-US" sz="1400" dirty="0" smtClean="0">
                <a:solidFill>
                  <a:srgbClr val="C00000"/>
                </a:solidFill>
              </a:rPr>
              <a:t>中一致，方便查找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3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第三方库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34679"/>
            <a:ext cx="2507404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58" y="1534679"/>
            <a:ext cx="3686175" cy="477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087" y="1534679"/>
            <a:ext cx="3057525" cy="480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066" y="1534679"/>
            <a:ext cx="2152650" cy="3962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9615" y="6390699"/>
            <a:ext cx="902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注：常用第三方库已经在</a:t>
            </a:r>
            <a:r>
              <a:rPr lang="en-US" altLang="zh-CN" dirty="0" err="1" smtClean="0">
                <a:solidFill>
                  <a:srgbClr val="C00000"/>
                </a:solidFill>
              </a:rPr>
              <a:t>yanyan</a:t>
            </a:r>
            <a:r>
              <a:rPr lang="en-US" altLang="zh-CN" dirty="0" smtClean="0">
                <a:solidFill>
                  <a:srgbClr val="C00000"/>
                </a:solidFill>
              </a:rPr>
              <a:t>-core</a:t>
            </a:r>
            <a:r>
              <a:rPr lang="zh-CN" altLang="en-US" dirty="0" smtClean="0">
                <a:solidFill>
                  <a:srgbClr val="C00000"/>
                </a:solidFill>
              </a:rPr>
              <a:t>中引入，可通过</a:t>
            </a:r>
            <a:r>
              <a:rPr lang="en-US" altLang="zh-CN" dirty="0" smtClean="0">
                <a:solidFill>
                  <a:srgbClr val="C00000"/>
                </a:solidFill>
              </a:rPr>
              <a:t>maven show dependencies </a:t>
            </a:r>
            <a:r>
              <a:rPr lang="zh-CN" altLang="en-US" dirty="0" smtClean="0">
                <a:solidFill>
                  <a:srgbClr val="C00000"/>
                </a:solidFill>
              </a:rPr>
              <a:t>查看。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5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退出</a:t>
            </a:r>
            <a:endParaRPr lang="en-US" altLang="zh-CN" dirty="0" smtClean="0"/>
          </a:p>
          <a:p>
            <a:r>
              <a:rPr lang="zh-CN" altLang="en-US" dirty="0" smtClean="0"/>
              <a:t>系统管理（</a:t>
            </a:r>
            <a:r>
              <a:rPr lang="zh-CN" altLang="en-US" dirty="0"/>
              <a:t>企业管理、部门管理、人员管理、门户管理、资源管理、角色管理、权限管理、数据字典、区域</a:t>
            </a:r>
            <a:r>
              <a:rPr lang="zh-CN" altLang="en-US" dirty="0" smtClean="0"/>
              <a:t>管理等）</a:t>
            </a:r>
            <a:endParaRPr lang="en-US" altLang="zh-CN" dirty="0" smtClean="0"/>
          </a:p>
          <a:p>
            <a:r>
              <a:rPr lang="zh-CN" altLang="en-US" dirty="0" smtClean="0"/>
              <a:t>控制台（</a:t>
            </a:r>
            <a:r>
              <a:rPr lang="zh-CN" altLang="en-US" dirty="0"/>
              <a:t>日志管理、服务器监控、常用工具、自动代码</a:t>
            </a:r>
            <a:r>
              <a:rPr lang="zh-CN" altLang="en-US" dirty="0" smtClean="0"/>
              <a:t>生成等）</a:t>
            </a:r>
            <a:endParaRPr lang="en-US" altLang="zh-CN" dirty="0" smtClean="0"/>
          </a:p>
          <a:p>
            <a:r>
              <a:rPr lang="zh-CN" altLang="en-US" dirty="0" smtClean="0"/>
              <a:t>页面跳转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传与下载</a:t>
            </a:r>
            <a:endParaRPr lang="en-US" altLang="zh-CN" dirty="0" smtClean="0"/>
          </a:p>
          <a:p>
            <a:r>
              <a:rPr lang="zh-CN" altLang="en-US" dirty="0"/>
              <a:t>缩略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拼音</a:t>
            </a:r>
            <a:endParaRPr lang="en-US" altLang="zh-CN" dirty="0" smtClean="0"/>
          </a:p>
          <a:p>
            <a:r>
              <a:rPr lang="zh-CN" altLang="en-US" dirty="0" smtClean="0"/>
              <a:t>页面框架（顶部、底部、菜单）</a:t>
            </a:r>
            <a:endParaRPr lang="en-US" altLang="zh-CN" dirty="0" smtClean="0"/>
          </a:p>
          <a:p>
            <a:r>
              <a:rPr lang="zh-CN" altLang="en-US" dirty="0" smtClean="0"/>
              <a:t>树形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53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实体关系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24" y="1307947"/>
            <a:ext cx="8393994" cy="53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1438</Words>
  <Application>Microsoft Office PowerPoint</Application>
  <PresentationFormat>宽屏</PresentationFormat>
  <Paragraphs>224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Wingdings</vt:lpstr>
      <vt:lpstr>Office 主题​​</vt:lpstr>
      <vt:lpstr>YanYan Framework</vt:lpstr>
      <vt:lpstr>架构原则</vt:lpstr>
      <vt:lpstr>系统框架结构图</vt:lpstr>
      <vt:lpstr>分模块原则</vt:lpstr>
      <vt:lpstr>JAVA分包原则</vt:lpstr>
      <vt:lpstr>WEB分包原则</vt:lpstr>
      <vt:lpstr>JAVA第三方库</vt:lpstr>
      <vt:lpstr>模板工程-业务功能</vt:lpstr>
      <vt:lpstr>模板工程 – 实体关系</vt:lpstr>
      <vt:lpstr>模板工程 – 配置文件</vt:lpstr>
      <vt:lpstr>模板工程 – 门户管理</vt:lpstr>
      <vt:lpstr>模板工程 – 资源管理</vt:lpstr>
      <vt:lpstr>模板工程 – 权限管理</vt:lpstr>
      <vt:lpstr>模板工程 – 权限控制之权限注解</vt:lpstr>
      <vt:lpstr>模板工程 – 权限控制之jsp标签</vt:lpstr>
      <vt:lpstr>模板工程 – 部门管理</vt:lpstr>
      <vt:lpstr>模板工程 –人员管理 </vt:lpstr>
      <vt:lpstr>模板工程 – 角色管理</vt:lpstr>
      <vt:lpstr>模板工程- 公告管理</vt:lpstr>
      <vt:lpstr>模板工程 – 我的账户</vt:lpstr>
      <vt:lpstr>模板工程 – 日志输出配置</vt:lpstr>
      <vt:lpstr>模板工程 – JSP VIEW</vt:lpstr>
      <vt:lpstr>模板工程 - AJAX调用</vt:lpstr>
      <vt:lpstr>模板工程 – 序列化</vt:lpstr>
      <vt:lpstr>模板工程 – 分页与树</vt:lpstr>
      <vt:lpstr>模板工程 – 服务端验证</vt:lpstr>
      <vt:lpstr>模板工程 – 便捷返回Model数据</vt:lpstr>
      <vt:lpstr>模板工程 – 便捷功能</vt:lpstr>
      <vt:lpstr>模板工程 – 控制层日志打印</vt:lpstr>
      <vt:lpstr>模板工程 – 开放api协议</vt:lpstr>
      <vt:lpstr>谢谢！</vt:lpstr>
    </vt:vector>
  </TitlesOfParts>
  <Company>YanYan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YanYan框架</dc:title>
  <dc:creator>Saintcy</dc:creator>
  <cp:lastModifiedBy>Saintcy</cp:lastModifiedBy>
  <cp:revision>115</cp:revision>
  <dcterms:created xsi:type="dcterms:W3CDTF">2017-05-25T13:09:59Z</dcterms:created>
  <dcterms:modified xsi:type="dcterms:W3CDTF">2017-05-31T10:02:35Z</dcterms:modified>
</cp:coreProperties>
</file>