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946"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31091FE-F083-49A1-9C4E-57B5E908881B}" type="datetimeFigureOut">
              <a:rPr lang="en-US" smtClean="0"/>
              <a:t>5/11/2023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E833BD2-4695-433F-995A-5357062E779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1091FE-F083-49A1-9C4E-57B5E908881B}"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33BD2-4695-433F-995A-5357062E779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1091FE-F083-49A1-9C4E-57B5E908881B}"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33BD2-4695-433F-995A-5357062E779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31091FE-F083-49A1-9C4E-57B5E908881B}" type="datetimeFigureOut">
              <a:rPr lang="en-US" smtClean="0"/>
              <a:t>5/11/2023</a:t>
            </a:fld>
            <a:endParaRPr lang="en-US"/>
          </a:p>
        </p:txBody>
      </p:sp>
      <p:sp>
        <p:nvSpPr>
          <p:cNvPr id="9" name="Slide Number Placeholder 8"/>
          <p:cNvSpPr>
            <a:spLocks noGrp="1"/>
          </p:cNvSpPr>
          <p:nvPr>
            <p:ph type="sldNum" sz="quarter" idx="15"/>
          </p:nvPr>
        </p:nvSpPr>
        <p:spPr/>
        <p:txBody>
          <a:bodyPr rtlCol="0"/>
          <a:lstStyle/>
          <a:p>
            <a:fld id="{0E833BD2-4695-433F-995A-5357062E7799}"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31091FE-F083-49A1-9C4E-57B5E908881B}" type="datetimeFigureOut">
              <a:rPr lang="en-US" smtClean="0"/>
              <a:t>5/11/2023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E833BD2-4695-433F-995A-5357062E779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31091FE-F083-49A1-9C4E-57B5E908881B}"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33BD2-4695-433F-995A-5357062E7799}"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31091FE-F083-49A1-9C4E-57B5E908881B}"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833BD2-4695-433F-995A-5357062E7799}"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31091FE-F083-49A1-9C4E-57B5E908881B}" type="datetimeFigureOut">
              <a:rPr lang="en-US" smtClean="0"/>
              <a:t>5/11/2023</a:t>
            </a:fld>
            <a:endParaRPr lang="en-US"/>
          </a:p>
        </p:txBody>
      </p:sp>
      <p:sp>
        <p:nvSpPr>
          <p:cNvPr id="7" name="Slide Number Placeholder 6"/>
          <p:cNvSpPr>
            <a:spLocks noGrp="1"/>
          </p:cNvSpPr>
          <p:nvPr>
            <p:ph type="sldNum" sz="quarter" idx="11"/>
          </p:nvPr>
        </p:nvSpPr>
        <p:spPr/>
        <p:txBody>
          <a:bodyPr rtlCol="0"/>
          <a:lstStyle/>
          <a:p>
            <a:fld id="{0E833BD2-4695-433F-995A-5357062E7799}"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1091FE-F083-49A1-9C4E-57B5E908881B}" type="datetimeFigureOut">
              <a:rPr lang="en-US" smtClean="0"/>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833BD2-4695-433F-995A-5357062E779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31091FE-F083-49A1-9C4E-57B5E908881B}" type="datetimeFigureOut">
              <a:rPr lang="en-US" smtClean="0"/>
              <a:t>5/11/2023</a:t>
            </a:fld>
            <a:endParaRPr lang="en-US"/>
          </a:p>
        </p:txBody>
      </p:sp>
      <p:sp>
        <p:nvSpPr>
          <p:cNvPr id="22" name="Slide Number Placeholder 21"/>
          <p:cNvSpPr>
            <a:spLocks noGrp="1"/>
          </p:cNvSpPr>
          <p:nvPr>
            <p:ph type="sldNum" sz="quarter" idx="15"/>
          </p:nvPr>
        </p:nvSpPr>
        <p:spPr/>
        <p:txBody>
          <a:bodyPr rtlCol="0"/>
          <a:lstStyle/>
          <a:p>
            <a:fld id="{0E833BD2-4695-433F-995A-5357062E7799}"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31091FE-F083-49A1-9C4E-57B5E908881B}" type="datetimeFigureOut">
              <a:rPr lang="en-US" smtClean="0"/>
              <a:t>5/11/2023</a:t>
            </a:fld>
            <a:endParaRPr lang="en-US"/>
          </a:p>
        </p:txBody>
      </p:sp>
      <p:sp>
        <p:nvSpPr>
          <p:cNvPr id="18" name="Slide Number Placeholder 17"/>
          <p:cNvSpPr>
            <a:spLocks noGrp="1"/>
          </p:cNvSpPr>
          <p:nvPr>
            <p:ph type="sldNum" sz="quarter" idx="11"/>
          </p:nvPr>
        </p:nvSpPr>
        <p:spPr/>
        <p:txBody>
          <a:bodyPr rtlCol="0"/>
          <a:lstStyle/>
          <a:p>
            <a:fld id="{0E833BD2-4695-433F-995A-5357062E7799}"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31091FE-F083-49A1-9C4E-57B5E908881B}" type="datetimeFigureOut">
              <a:rPr lang="en-US" smtClean="0"/>
              <a:t>5/11/2023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E833BD2-4695-433F-995A-5357062E779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c-program-for-tower-of-hanoi/"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7543800" cy="5909310"/>
          </a:xfrm>
          <a:prstGeom prst="rect">
            <a:avLst/>
          </a:prstGeom>
        </p:spPr>
        <p:txBody>
          <a:bodyPr wrap="square">
            <a:spAutoFit/>
          </a:bodyPr>
          <a:lstStyle/>
          <a:p>
            <a:endParaRPr lang="en-US" dirty="0" smtClean="0"/>
          </a:p>
          <a:p>
            <a:pPr algn="ctr"/>
            <a:r>
              <a:rPr lang="en-US" dirty="0"/>
              <a:t> </a:t>
            </a:r>
            <a:r>
              <a:rPr lang="en-US" dirty="0" smtClean="0"/>
              <a:t>    </a:t>
            </a:r>
            <a:r>
              <a:rPr lang="en-US" b="1" dirty="0" smtClean="0">
                <a:solidFill>
                  <a:schemeClr val="accent6">
                    <a:lumMod val="75000"/>
                  </a:schemeClr>
                </a:solidFill>
              </a:rPr>
              <a:t>BINARY TREE TRAVERSAL</a:t>
            </a:r>
          </a:p>
          <a:p>
            <a:pPr algn="ctr"/>
            <a:r>
              <a:rPr lang="en-US" dirty="0" smtClean="0">
                <a:solidFill>
                  <a:schemeClr val="accent6">
                    <a:lumMod val="75000"/>
                  </a:schemeClr>
                </a:solidFill>
              </a:rPr>
              <a:t>         </a:t>
            </a:r>
          </a:p>
          <a:p>
            <a:pPr algn="ctr"/>
            <a:r>
              <a:rPr lang="en-US" dirty="0">
                <a:solidFill>
                  <a:schemeClr val="tx2">
                    <a:lumMod val="75000"/>
                  </a:schemeClr>
                </a:solidFill>
              </a:rPr>
              <a:t> </a:t>
            </a:r>
            <a:r>
              <a:rPr lang="en-US" dirty="0" smtClean="0">
                <a:solidFill>
                  <a:schemeClr val="tx2">
                    <a:lumMod val="75000"/>
                  </a:schemeClr>
                </a:solidFill>
              </a:rPr>
              <a:t>       T(n</a:t>
            </a:r>
            <a:r>
              <a:rPr lang="en-US" dirty="0">
                <a:solidFill>
                  <a:schemeClr val="tx2">
                    <a:lumMod val="75000"/>
                  </a:schemeClr>
                </a:solidFill>
              </a:rPr>
              <a:t>) = T(n/2) + T(n/2) + O(1)</a:t>
            </a:r>
            <a:endParaRPr lang="en-US" b="1" dirty="0" smtClean="0">
              <a:solidFill>
                <a:schemeClr val="tx2">
                  <a:lumMod val="75000"/>
                </a:schemeClr>
              </a:solidFill>
            </a:endParaRPr>
          </a:p>
          <a:p>
            <a:endParaRPr lang="en-US" dirty="0"/>
          </a:p>
          <a:p>
            <a:endParaRPr lang="en-US" dirty="0" smtClean="0"/>
          </a:p>
          <a:p>
            <a:r>
              <a:rPr lang="en-US" dirty="0" smtClean="0"/>
              <a:t>T(n</a:t>
            </a:r>
            <a:r>
              <a:rPr lang="en-US" dirty="0"/>
              <a:t>) = T(n/2) + T(n/2) + O(1</a:t>
            </a:r>
            <a:r>
              <a:rPr lang="en-US" dirty="0" smtClean="0"/>
              <a:t>)</a:t>
            </a:r>
            <a:endParaRPr lang="en-US" dirty="0"/>
          </a:p>
          <a:p>
            <a:r>
              <a:rPr lang="en-US" dirty="0"/>
              <a:t>The above recurrence relation can be interpreted as follows: to traverse a tree of size n, we first traverse a </a:t>
            </a:r>
            <a:r>
              <a:rPr lang="en-US" dirty="0" err="1"/>
              <a:t>subtree</a:t>
            </a:r>
            <a:r>
              <a:rPr lang="en-US" dirty="0"/>
              <a:t> of size n/2, then another </a:t>
            </a:r>
            <a:r>
              <a:rPr lang="en-US" dirty="0" err="1"/>
              <a:t>subtree</a:t>
            </a:r>
            <a:r>
              <a:rPr lang="en-US" dirty="0"/>
              <a:t> of size n/2, and finally visit the root node. The time taken to traverse the root node is O(1), since we just need to visit the node and move on to its children.</a:t>
            </a:r>
          </a:p>
          <a:p>
            <a:r>
              <a:rPr lang="en-US" dirty="0"/>
              <a:t>Using the Master's theorem, we can solve this recurrence relation as follows:</a:t>
            </a:r>
          </a:p>
          <a:p>
            <a:r>
              <a:rPr lang="en-US" dirty="0"/>
              <a:t>a = 2, b = 2, d = 0</a:t>
            </a:r>
          </a:p>
          <a:p>
            <a:r>
              <a:rPr lang="en-US" dirty="0" err="1"/>
              <a:t>log_b</a:t>
            </a:r>
            <a:r>
              <a:rPr lang="en-US" dirty="0"/>
              <a:t> a = log_2 2 = 1</a:t>
            </a:r>
          </a:p>
          <a:p>
            <a:r>
              <a:rPr lang="en-US" dirty="0"/>
              <a:t>Since d = 0, we have case 1 of the Master's theorem:</a:t>
            </a:r>
          </a:p>
          <a:p>
            <a:r>
              <a:rPr lang="en-US" dirty="0"/>
              <a:t>T(n) = Theta(</a:t>
            </a:r>
            <a:r>
              <a:rPr lang="en-US" dirty="0" err="1"/>
              <a:t>n^log_b</a:t>
            </a:r>
            <a:r>
              <a:rPr lang="en-US" dirty="0"/>
              <a:t> a) = Theta(n)</a:t>
            </a:r>
          </a:p>
          <a:p>
            <a:r>
              <a:rPr lang="en-US" dirty="0"/>
              <a:t>Therefore, the time complexity of the preorder traversal algorithm for a binary tree of size n is Theta(n).</a:t>
            </a:r>
          </a:p>
          <a:p>
            <a:r>
              <a:rPr lang="en-US" dirty="0"/>
              <a:t>The space complexity of the preorder traversal algorithm is equal to the maximum depth of the binary tree. Since the maximum depth of a binary tree of size n is log_2 n, the space complexity of the algorithm is Theta(log 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0"/>
            <a:ext cx="7772400" cy="5355312"/>
          </a:xfrm>
          <a:prstGeom prst="rect">
            <a:avLst/>
          </a:prstGeom>
        </p:spPr>
        <p:txBody>
          <a:bodyPr wrap="square">
            <a:spAutoFit/>
          </a:bodyPr>
          <a:lstStyle/>
          <a:p>
            <a:endParaRPr lang="en-US" dirty="0" smtClean="0"/>
          </a:p>
          <a:p>
            <a:pPr algn="ctr"/>
            <a:r>
              <a:rPr lang="en-US" b="1" dirty="0" smtClean="0">
                <a:solidFill>
                  <a:schemeClr val="accent6">
                    <a:lumMod val="75000"/>
                  </a:schemeClr>
                </a:solidFill>
              </a:rPr>
              <a:t>MERGE SORT</a:t>
            </a:r>
          </a:p>
          <a:p>
            <a:pPr algn="ctr"/>
            <a:r>
              <a:rPr lang="en-US" dirty="0" smtClean="0">
                <a:solidFill>
                  <a:srgbClr val="002060"/>
                </a:solidFill>
              </a:rPr>
              <a:t>  </a:t>
            </a:r>
          </a:p>
          <a:p>
            <a:pPr algn="ctr"/>
            <a:r>
              <a:rPr lang="en-US" dirty="0" smtClean="0">
                <a:solidFill>
                  <a:srgbClr val="002060"/>
                </a:solidFill>
              </a:rPr>
              <a:t>T(n) = 2T(n/2) + </a:t>
            </a:r>
            <a:r>
              <a:rPr lang="en-US" dirty="0" err="1" smtClean="0">
                <a:solidFill>
                  <a:srgbClr val="002060"/>
                </a:solidFill>
              </a:rPr>
              <a:t>cn</a:t>
            </a:r>
            <a:endParaRPr lang="en-US" dirty="0" smtClean="0">
              <a:solidFill>
                <a:srgbClr val="002060"/>
              </a:solidFill>
            </a:endParaRPr>
          </a:p>
          <a:p>
            <a:r>
              <a:rPr lang="en-US" dirty="0" smtClean="0"/>
              <a:t>The </a:t>
            </a:r>
            <a:r>
              <a:rPr lang="en-US" dirty="0"/>
              <a:t>recurrence relation for Merge Sort can be expressed as:</a:t>
            </a:r>
          </a:p>
          <a:p>
            <a:r>
              <a:rPr lang="en-US" dirty="0"/>
              <a:t>T(n) = 2T(n/2) + </a:t>
            </a:r>
            <a:r>
              <a:rPr lang="en-US" dirty="0" err="1"/>
              <a:t>cn</a:t>
            </a:r>
            <a:endParaRPr lang="en-US" dirty="0"/>
          </a:p>
          <a:p>
            <a:r>
              <a:rPr lang="en-US" dirty="0"/>
              <a:t>where T(n) is the time complexity to sort an array of size n, 2T(n/2) is the time complexity to sort two sub-arrays of size n/2 each, and </a:t>
            </a:r>
            <a:r>
              <a:rPr lang="en-US" dirty="0" err="1"/>
              <a:t>cn</a:t>
            </a:r>
            <a:r>
              <a:rPr lang="en-US" dirty="0"/>
              <a:t> represents the time complexity to merge the two sorted sub-arrays.</a:t>
            </a:r>
          </a:p>
          <a:p>
            <a:r>
              <a:rPr lang="en-US" dirty="0"/>
              <a:t>By applying the Master Theorem, we can determine the time complexity of Merge Sort:</a:t>
            </a:r>
          </a:p>
          <a:p>
            <a:r>
              <a:rPr lang="en-US" dirty="0"/>
              <a:t>a = 2 (the number of sub-problems) b = 2 (the size of each sub-problem) d = 1 (the exponent in the recurrence relation)</a:t>
            </a:r>
          </a:p>
          <a:p>
            <a:r>
              <a:rPr lang="en-US" dirty="0"/>
              <a:t>According to the Master Theorem, the time complexity of Merge Sort is:</a:t>
            </a:r>
          </a:p>
          <a:p>
            <a:r>
              <a:rPr lang="en-US" dirty="0"/>
              <a:t>T(n) = Θ(</a:t>
            </a:r>
            <a:r>
              <a:rPr lang="en-US" dirty="0" err="1"/>
              <a:t>n^d</a:t>
            </a:r>
            <a:r>
              <a:rPr lang="en-US" dirty="0"/>
              <a:t> log n) = Θ(n log n)</a:t>
            </a:r>
          </a:p>
          <a:p>
            <a:r>
              <a:rPr lang="en-US" dirty="0"/>
              <a:t>Therefore, the time complexity of Merge Sort is Θ(n log n</a:t>
            </a:r>
            <a:r>
              <a:rPr lang="en-US" dirty="0" smtClean="0"/>
              <a:t>).</a:t>
            </a:r>
          </a:p>
          <a:p>
            <a:r>
              <a:rPr lang="en-US" dirty="0" smtClean="0"/>
              <a:t>As </a:t>
            </a:r>
            <a:r>
              <a:rPr lang="en-US" dirty="0"/>
              <a:t>for space complexity, Merge Sort uses an additional array of size n to merge the two sub-arrays. Therefore, the space complexity of Merge Sort is Θ(n).</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066800"/>
            <a:ext cx="7391400" cy="5355312"/>
          </a:xfrm>
          <a:prstGeom prst="rect">
            <a:avLst/>
          </a:prstGeom>
          <a:solidFill>
            <a:schemeClr val="bg1"/>
          </a:solidFill>
        </p:spPr>
        <p:txBody>
          <a:bodyPr wrap="square">
            <a:spAutoFit/>
          </a:bodyPr>
          <a:lstStyle/>
          <a:p>
            <a:endParaRPr lang="en-US" dirty="0" smtClean="0"/>
          </a:p>
          <a:p>
            <a:pPr algn="ctr"/>
            <a:r>
              <a:rPr lang="en-US" b="1" dirty="0" smtClean="0">
                <a:solidFill>
                  <a:schemeClr val="accent6">
                    <a:lumMod val="75000"/>
                  </a:schemeClr>
                </a:solidFill>
              </a:rPr>
              <a:t>STRASSEN’S MATRIX MULTIPLICATION</a:t>
            </a:r>
          </a:p>
          <a:p>
            <a:pPr algn="ctr"/>
            <a:endParaRPr lang="en-US" dirty="0" smtClean="0">
              <a:solidFill>
                <a:srgbClr val="002060"/>
              </a:solidFill>
            </a:endParaRPr>
          </a:p>
          <a:p>
            <a:pPr algn="ctr"/>
            <a:r>
              <a:rPr lang="en-US" dirty="0" smtClean="0">
                <a:solidFill>
                  <a:srgbClr val="002060"/>
                </a:solidFill>
              </a:rPr>
              <a:t>T(n) = 7T(n/2) + O(n^2)</a:t>
            </a:r>
          </a:p>
          <a:p>
            <a:r>
              <a:rPr lang="en-US" dirty="0" smtClean="0"/>
              <a:t>The </a:t>
            </a:r>
            <a:r>
              <a:rPr lang="en-US" dirty="0"/>
              <a:t>time complexity of </a:t>
            </a:r>
            <a:r>
              <a:rPr lang="en-US" dirty="0" err="1"/>
              <a:t>Strassen's</a:t>
            </a:r>
            <a:r>
              <a:rPr lang="en-US" dirty="0"/>
              <a:t> algorithm for matrix multiplication can be expressed using Master's theorem.</a:t>
            </a:r>
          </a:p>
          <a:p>
            <a:r>
              <a:rPr lang="en-US" dirty="0"/>
              <a:t>Let T(n) be the time complexity of multiplying two n × n matrices using </a:t>
            </a:r>
            <a:r>
              <a:rPr lang="en-US" dirty="0" err="1"/>
              <a:t>Strassen's</a:t>
            </a:r>
            <a:r>
              <a:rPr lang="en-US" dirty="0"/>
              <a:t> </a:t>
            </a:r>
            <a:r>
              <a:rPr lang="en-US" dirty="0" smtClean="0"/>
              <a:t> algorithm</a:t>
            </a:r>
            <a:r>
              <a:rPr lang="en-US" dirty="0"/>
              <a:t>. Then, the recurrence relation for T(n) is:</a:t>
            </a:r>
          </a:p>
          <a:p>
            <a:r>
              <a:rPr lang="en-US" dirty="0"/>
              <a:t>T(n) = 7T(n/2) + O(n^2)</a:t>
            </a:r>
          </a:p>
          <a:p>
            <a:r>
              <a:rPr lang="en-US" dirty="0"/>
              <a:t>This is because </a:t>
            </a:r>
            <a:r>
              <a:rPr lang="en-US" dirty="0" err="1"/>
              <a:t>Strassen's</a:t>
            </a:r>
            <a:r>
              <a:rPr lang="en-US" dirty="0"/>
              <a:t> algorithm recursively multiplies each of the 7 </a:t>
            </a:r>
            <a:r>
              <a:rPr lang="en-US" dirty="0" err="1"/>
              <a:t>submatrices</a:t>
            </a:r>
            <a:r>
              <a:rPr lang="en-US" dirty="0"/>
              <a:t> of size n/2 and then combines them in O(n^2) time.</a:t>
            </a:r>
          </a:p>
          <a:p>
            <a:r>
              <a:rPr lang="en-US" b="1" dirty="0"/>
              <a:t>Using Master's theorem, we can find the time complexity of T(n) as follows:</a:t>
            </a:r>
          </a:p>
          <a:p>
            <a:endParaRPr lang="en-US" dirty="0" smtClean="0"/>
          </a:p>
          <a:p>
            <a:r>
              <a:rPr lang="en-US" dirty="0" smtClean="0"/>
              <a:t>Let </a:t>
            </a:r>
            <a:r>
              <a:rPr lang="en-US" dirty="0"/>
              <a:t>a = 7, b = 2, and f(n) = O(n^2). Then, </a:t>
            </a:r>
            <a:r>
              <a:rPr lang="en-US" dirty="0" err="1"/>
              <a:t>log_b</a:t>
            </a:r>
            <a:r>
              <a:rPr lang="en-US" dirty="0"/>
              <a:t> a = log_2 7 ≈ 2.81.</a:t>
            </a:r>
          </a:p>
          <a:p>
            <a:r>
              <a:rPr lang="en-US" dirty="0"/>
              <a:t>Since f(n) = O(n^2) = O(n^(</a:t>
            </a:r>
            <a:r>
              <a:rPr lang="en-US" dirty="0" err="1"/>
              <a:t>log_b</a:t>
            </a:r>
            <a:r>
              <a:rPr lang="en-US" dirty="0"/>
              <a:t> a - ε)) for any ε &gt; 0, we can apply case 1 of Master's theorem, which states that:</a:t>
            </a:r>
          </a:p>
          <a:p>
            <a:r>
              <a:rPr lang="en-US" dirty="0"/>
              <a:t>T(n) = Θ(n^(</a:t>
            </a:r>
            <a:r>
              <a:rPr lang="en-US" dirty="0" err="1"/>
              <a:t>log_b</a:t>
            </a:r>
            <a:r>
              <a:rPr lang="en-US" dirty="0"/>
              <a:t> a)) = Θ(n^2.81)</a:t>
            </a:r>
          </a:p>
          <a:p>
            <a:r>
              <a:rPr lang="en-US" dirty="0"/>
              <a:t>Therefore, the time complexity of </a:t>
            </a:r>
            <a:r>
              <a:rPr lang="en-US" dirty="0" err="1"/>
              <a:t>Strassen's</a:t>
            </a:r>
            <a:r>
              <a:rPr lang="en-US" dirty="0"/>
              <a:t> algorithm for matrix multiplication using Master's theorem is Θ(n^2.81).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751344"/>
            <a:ext cx="7467600" cy="5078313"/>
          </a:xfrm>
          <a:prstGeom prst="rect">
            <a:avLst/>
          </a:prstGeom>
        </p:spPr>
        <p:txBody>
          <a:bodyPr wrap="square">
            <a:spAutoFit/>
          </a:bodyPr>
          <a:lstStyle/>
          <a:p>
            <a:pPr algn="ctr" fontAlgn="base"/>
            <a:endParaRPr lang="en-US" b="1" dirty="0">
              <a:solidFill>
                <a:schemeClr val="accent6">
                  <a:lumMod val="75000"/>
                </a:schemeClr>
              </a:solidFill>
            </a:endParaRPr>
          </a:p>
          <a:p>
            <a:pPr algn="ctr" fontAlgn="base"/>
            <a:r>
              <a:rPr lang="en-US" b="1" dirty="0" smtClean="0">
                <a:solidFill>
                  <a:schemeClr val="accent6">
                    <a:lumMod val="75000"/>
                  </a:schemeClr>
                </a:solidFill>
              </a:rPr>
              <a:t>TOWER OF HANOI PROBLEM</a:t>
            </a:r>
          </a:p>
          <a:p>
            <a:pPr algn="ctr" fontAlgn="base"/>
            <a:endParaRPr lang="en-US" b="1" dirty="0" smtClean="0">
              <a:solidFill>
                <a:schemeClr val="accent6">
                  <a:lumMod val="75000"/>
                </a:schemeClr>
              </a:solidFill>
            </a:endParaRPr>
          </a:p>
          <a:p>
            <a:pPr fontAlgn="base"/>
            <a:r>
              <a:rPr lang="en-US" dirty="0" smtClean="0"/>
              <a:t>The </a:t>
            </a:r>
            <a:r>
              <a:rPr lang="en-US" dirty="0"/>
              <a:t>Tower of Hanoi is a mathematical puzzle. It consists of three poles and a number of disks of different sizes which can slide onto any pole. The puzzle starts with the disk in a neat stack in ascending order of size in one pole, the smallest at the top thus making a conical shape. The objective of the puzzle is to move all the disks from one pole (say ‘source pole’) to another pole (say ‘destination pole’) with the help of the third pole (say auxiliary pole).</a:t>
            </a:r>
          </a:p>
          <a:p>
            <a:pPr fontAlgn="base"/>
            <a:endParaRPr lang="en-US" dirty="0" smtClean="0"/>
          </a:p>
          <a:p>
            <a:pPr fontAlgn="base"/>
            <a:r>
              <a:rPr lang="en-US" b="1" dirty="0" smtClean="0"/>
              <a:t>The </a:t>
            </a:r>
            <a:r>
              <a:rPr lang="en-US" b="1" dirty="0"/>
              <a:t>puzzle has the following two rules:</a:t>
            </a:r>
            <a:r>
              <a:rPr lang="en-US" dirty="0"/>
              <a:t/>
            </a:r>
            <a:br>
              <a:rPr lang="en-US" dirty="0"/>
            </a:br>
            <a:r>
              <a:rPr lang="en-US" dirty="0"/>
              <a:t>      1. You can’t place a larger disk onto a smaller disk </a:t>
            </a:r>
            <a:br>
              <a:rPr lang="en-US" dirty="0"/>
            </a:br>
            <a:r>
              <a:rPr lang="en-US" dirty="0"/>
              <a:t>      2. Only one disk can be moved at a time</a:t>
            </a:r>
          </a:p>
          <a:p>
            <a:pPr fontAlgn="base"/>
            <a:endParaRPr lang="en-US" dirty="0" smtClean="0"/>
          </a:p>
          <a:p>
            <a:pPr fontAlgn="base"/>
            <a:r>
              <a:rPr lang="en-US" dirty="0" smtClean="0"/>
              <a:t>We’ve </a:t>
            </a:r>
            <a:r>
              <a:rPr lang="en-US" dirty="0"/>
              <a:t>already discussed a </a:t>
            </a:r>
            <a:r>
              <a:rPr lang="en-US" u="sng" dirty="0">
                <a:hlinkClick r:id="rId2"/>
              </a:rPr>
              <a:t>recursive solution for </a:t>
            </a:r>
            <a:r>
              <a:rPr lang="en-US" dirty="0"/>
              <a:t>the </a:t>
            </a:r>
            <a:r>
              <a:rPr lang="en-US" u="sng" dirty="0">
                <a:hlinkClick r:id="rId2"/>
              </a:rPr>
              <a:t>Tower of Hanoi</a:t>
            </a:r>
            <a:r>
              <a:rPr lang="en-US" dirty="0"/>
              <a:t>. We have also seen that for n disks, a total of  2</a:t>
            </a:r>
            <a:r>
              <a:rPr lang="en-US" baseline="30000" dirty="0"/>
              <a:t>n</a:t>
            </a:r>
            <a:r>
              <a:rPr lang="en-US" dirty="0"/>
              <a:t> – 1 moves are required. </a:t>
            </a:r>
          </a:p>
          <a:p>
            <a:pPr fontAlgn="base"/>
            <a:r>
              <a:rPr lang="en-US" b="1" dirty="0"/>
              <a:t>Iterative Algorithm:</a:t>
            </a:r>
            <a:r>
              <a:rPr lang="en-US" dirty="0"/>
              <a:t> </a:t>
            </a:r>
            <a:endParaRPr lang="en-US" dirty="0" smtClean="0"/>
          </a:p>
          <a:p>
            <a:pPr fontAlgn="base"/>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1295400" y="990600"/>
            <a:ext cx="6629400" cy="4219084"/>
          </a:xfrm>
          <a:prstGeom prst="rect">
            <a:avLst/>
          </a:prstGeom>
          <a:noFill/>
          <a:ln w="9525">
            <a:noFill/>
            <a:miter lim="800000"/>
            <a:headEnd/>
            <a:tailEnd/>
          </a:ln>
          <a:effectLst/>
        </p:spPr>
        <p:txBody>
          <a:bodyPr vert="horz" wrap="square" lIns="0" tIns="0" rIns="0" bIns="6348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b="0" i="0" u="none" strike="noStrike" cap="none" normalizeH="0" baseline="0" dirty="0" smtClean="0">
                <a:ln>
                  <a:noFill/>
                </a:ln>
                <a:solidFill>
                  <a:srgbClr val="273239"/>
                </a:solidFill>
                <a:effectLst/>
                <a:latin typeface="Consolas" pitchFamily="49" charset="0"/>
                <a:cs typeface="Arial" pitchFamily="34" charset="0"/>
              </a:rPr>
              <a:t>Calculate the total number of moves required i.e. "</a:t>
            </a:r>
            <a:r>
              <a:rPr kumimoji="0" lang="en-US" b="0" i="0" u="none" strike="noStrike" cap="none" normalizeH="0" baseline="0" dirty="0" err="1" smtClean="0">
                <a:ln>
                  <a:noFill/>
                </a:ln>
                <a:solidFill>
                  <a:srgbClr val="273239"/>
                </a:solidFill>
                <a:effectLst/>
                <a:latin typeface="Consolas" pitchFamily="49" charset="0"/>
                <a:cs typeface="Arial" pitchFamily="34" charset="0"/>
              </a:rPr>
              <a:t>pow</a:t>
            </a:r>
            <a:r>
              <a:rPr kumimoji="0" lang="en-US" b="0" i="0" u="none" strike="noStrike" cap="none" normalizeH="0" baseline="0" dirty="0" smtClean="0">
                <a:ln>
                  <a:noFill/>
                </a:ln>
                <a:solidFill>
                  <a:srgbClr val="273239"/>
                </a:solidFill>
                <a:effectLst/>
                <a:latin typeface="Consolas" pitchFamily="49" charset="0"/>
                <a:cs typeface="Arial" pitchFamily="34" charset="0"/>
              </a:rPr>
              <a:t>(2, n) - 1" here n is number of disks. </a:t>
            </a:r>
            <a:endParaRPr lang="en-US" dirty="0">
              <a:solidFill>
                <a:srgbClr val="273239"/>
              </a:solidFill>
              <a:latin typeface="Consolas" pitchFamily="49" charset="0"/>
              <a:cs typeface="Arial" pitchFamily="34" charset="0"/>
            </a:endParaRP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endParaRPr kumimoji="0" lang="en-US" b="0" i="0" u="none" strike="noStrike" cap="none" normalizeH="0" baseline="0" dirty="0" smtClean="0">
              <a:ln>
                <a:noFill/>
              </a:ln>
              <a:solidFill>
                <a:srgbClr val="273239"/>
              </a:solidFill>
              <a:effectLst/>
              <a:latin typeface="Consolas" pitchFamily="49" charset="0"/>
              <a:cs typeface="Arial" pitchFamily="34" charset="0"/>
            </a:endParaRP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b="0" i="0" u="none" strike="noStrike" cap="none" normalizeH="0" baseline="0" dirty="0" smtClean="0">
                <a:ln>
                  <a:noFill/>
                </a:ln>
                <a:solidFill>
                  <a:srgbClr val="273239"/>
                </a:solidFill>
                <a:effectLst/>
                <a:latin typeface="Consolas" pitchFamily="49" charset="0"/>
                <a:cs typeface="Arial" pitchFamily="34" charset="0"/>
              </a:rPr>
              <a:t>If number of disks (i.e. n) is even then interchange destination pole and auxiliary pole. </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b="0" i="0" u="none" strike="noStrike" cap="none" normalizeH="0" baseline="0" dirty="0" smtClean="0">
                <a:ln>
                  <a:noFill/>
                </a:ln>
                <a:solidFill>
                  <a:srgbClr val="273239"/>
                </a:solidFill>
                <a:effectLst/>
                <a:latin typeface="Consolas" pitchFamily="49" charset="0"/>
                <a:cs typeface="Arial" pitchFamily="34" charset="0"/>
              </a:rPr>
              <a:t>for </a:t>
            </a:r>
            <a:r>
              <a:rPr kumimoji="0" lang="en-US" b="0" i="0" u="none" strike="noStrike" cap="none" normalizeH="0" baseline="0" dirty="0" err="1" smtClean="0">
                <a:ln>
                  <a:noFill/>
                </a:ln>
                <a:solidFill>
                  <a:srgbClr val="273239"/>
                </a:solidFill>
                <a:effectLst/>
                <a:latin typeface="Consolas" pitchFamily="49" charset="0"/>
                <a:cs typeface="Arial" pitchFamily="34" charset="0"/>
              </a:rPr>
              <a:t>i</a:t>
            </a:r>
            <a:r>
              <a:rPr kumimoji="0" lang="en-US" b="0" i="0" u="none" strike="noStrike" cap="none" normalizeH="0" baseline="0" dirty="0" smtClean="0">
                <a:ln>
                  <a:noFill/>
                </a:ln>
                <a:solidFill>
                  <a:srgbClr val="273239"/>
                </a:solidFill>
                <a:effectLst/>
                <a:latin typeface="Consolas" pitchFamily="49" charset="0"/>
                <a:cs typeface="Arial" pitchFamily="34" charset="0"/>
              </a:rPr>
              <a:t> = 1 to total number of moves: </a:t>
            </a:r>
          </a:p>
          <a:p>
            <a:pPr marL="342900" marR="0" lvl="0" indent="-342900" algn="l" defTabSz="914400" rtl="0" eaLnBrk="1" fontAlgn="base" latinLnBrk="0" hangingPunct="1">
              <a:lnSpc>
                <a:spcPct val="100000"/>
              </a:lnSpc>
              <a:spcBef>
                <a:spcPct val="0"/>
              </a:spcBef>
              <a:spcAft>
                <a:spcPct val="0"/>
              </a:spcAft>
              <a:buClrTx/>
              <a:buSzTx/>
              <a:tabLst/>
            </a:pPr>
            <a:r>
              <a:rPr lang="en-US" dirty="0">
                <a:solidFill>
                  <a:srgbClr val="273239"/>
                </a:solidFill>
                <a:latin typeface="Consolas" pitchFamily="49" charset="0"/>
                <a:cs typeface="Arial" pitchFamily="34" charset="0"/>
              </a:rPr>
              <a:t> </a:t>
            </a:r>
            <a:r>
              <a:rPr lang="en-US" dirty="0" smtClean="0">
                <a:solidFill>
                  <a:srgbClr val="273239"/>
                </a:solidFill>
                <a:latin typeface="Consolas" pitchFamily="49" charset="0"/>
                <a:cs typeface="Arial" pitchFamily="34" charset="0"/>
              </a:rPr>
              <a:t>  </a:t>
            </a:r>
          </a:p>
          <a:p>
            <a:pPr marL="342900" marR="0" lvl="0" indent="-342900" algn="l" defTabSz="914400" rtl="0" eaLnBrk="1" fontAlgn="base" latinLnBrk="0" hangingPunct="1">
              <a:lnSpc>
                <a:spcPct val="100000"/>
              </a:lnSpc>
              <a:spcBef>
                <a:spcPct val="0"/>
              </a:spcBef>
              <a:spcAft>
                <a:spcPct val="0"/>
              </a:spcAft>
              <a:buClrTx/>
              <a:buSzTx/>
              <a:tabLst/>
            </a:pPr>
            <a:r>
              <a:rPr kumimoji="0" lang="en-US" b="0" i="0" u="none" strike="noStrike" cap="none" normalizeH="0" dirty="0">
                <a:ln>
                  <a:noFill/>
                </a:ln>
                <a:solidFill>
                  <a:srgbClr val="273239"/>
                </a:solidFill>
                <a:effectLst/>
                <a:latin typeface="Consolas" pitchFamily="49" charset="0"/>
                <a:cs typeface="Arial" pitchFamily="34" charset="0"/>
              </a:rPr>
              <a:t> </a:t>
            </a:r>
            <a:r>
              <a:rPr kumimoji="0" lang="en-US" b="0" i="0" u="none" strike="noStrike" cap="none" normalizeH="0" dirty="0" smtClean="0">
                <a:ln>
                  <a:noFill/>
                </a:ln>
                <a:solidFill>
                  <a:srgbClr val="273239"/>
                </a:solidFill>
                <a:effectLst/>
                <a:latin typeface="Consolas" pitchFamily="49" charset="0"/>
                <a:cs typeface="Arial" pitchFamily="34" charset="0"/>
              </a:rPr>
              <a:t>  </a:t>
            </a:r>
            <a:r>
              <a:rPr kumimoji="0" lang="en-US" b="1" i="0" u="none" strike="noStrike" cap="none" normalizeH="0" baseline="0" dirty="0" smtClean="0">
                <a:ln>
                  <a:noFill/>
                </a:ln>
                <a:solidFill>
                  <a:srgbClr val="273239"/>
                </a:solidFill>
                <a:effectLst/>
                <a:latin typeface="Consolas" pitchFamily="49" charset="0"/>
                <a:cs typeface="Arial" pitchFamily="34" charset="0"/>
              </a:rPr>
              <a:t>if i%3 == 1: </a:t>
            </a:r>
            <a:r>
              <a:rPr kumimoji="0" lang="en-US" b="0" i="0" u="none" strike="noStrike" cap="none" normalizeH="0" baseline="0" dirty="0" smtClean="0">
                <a:ln>
                  <a:noFill/>
                </a:ln>
                <a:solidFill>
                  <a:srgbClr val="273239"/>
                </a:solidFill>
                <a:effectLst/>
                <a:latin typeface="Consolas" pitchFamily="49" charset="0"/>
                <a:cs typeface="Arial" pitchFamily="34" charset="0"/>
              </a:rPr>
              <a:t>legal movement of top disk between source pole and destination pole </a:t>
            </a:r>
          </a:p>
          <a:p>
            <a:pPr marL="342900" marR="0" lvl="0" indent="-342900" algn="l" defTabSz="914400" rtl="0" eaLnBrk="1" fontAlgn="base" latinLnBrk="0" hangingPunct="1">
              <a:lnSpc>
                <a:spcPct val="100000"/>
              </a:lnSpc>
              <a:spcBef>
                <a:spcPct val="0"/>
              </a:spcBef>
              <a:spcAft>
                <a:spcPct val="0"/>
              </a:spcAft>
              <a:buClrTx/>
              <a:buSzTx/>
              <a:tabLst/>
            </a:pPr>
            <a:r>
              <a:rPr lang="en-US" dirty="0">
                <a:solidFill>
                  <a:srgbClr val="273239"/>
                </a:solidFill>
                <a:latin typeface="Consolas" pitchFamily="49" charset="0"/>
                <a:cs typeface="Arial" pitchFamily="34" charset="0"/>
              </a:rPr>
              <a:t> </a:t>
            </a:r>
            <a:r>
              <a:rPr lang="en-US" dirty="0" smtClean="0">
                <a:solidFill>
                  <a:srgbClr val="273239"/>
                </a:solidFill>
                <a:latin typeface="Consolas" pitchFamily="49" charset="0"/>
                <a:cs typeface="Arial" pitchFamily="34" charset="0"/>
              </a:rPr>
              <a:t>  </a:t>
            </a:r>
          </a:p>
          <a:p>
            <a:pPr marL="342900" marR="0" lvl="0" indent="-342900" algn="l" defTabSz="914400" rtl="0" eaLnBrk="1" fontAlgn="base" latinLnBrk="0" hangingPunct="1">
              <a:lnSpc>
                <a:spcPct val="100000"/>
              </a:lnSpc>
              <a:spcBef>
                <a:spcPct val="0"/>
              </a:spcBef>
              <a:spcAft>
                <a:spcPct val="0"/>
              </a:spcAft>
              <a:buClrTx/>
              <a:buSzTx/>
              <a:tabLst/>
            </a:pPr>
            <a:r>
              <a:rPr kumimoji="0" lang="en-US" b="0" i="0" u="none" strike="noStrike" cap="none" normalizeH="0" baseline="0" dirty="0">
                <a:ln>
                  <a:noFill/>
                </a:ln>
                <a:solidFill>
                  <a:srgbClr val="273239"/>
                </a:solidFill>
                <a:effectLst/>
                <a:latin typeface="Consolas" pitchFamily="49" charset="0"/>
                <a:cs typeface="Arial" pitchFamily="34" charset="0"/>
              </a:rPr>
              <a:t> </a:t>
            </a:r>
            <a:r>
              <a:rPr kumimoji="0" lang="en-US" b="0" i="0" u="none" strike="noStrike" cap="none" normalizeH="0" baseline="0" dirty="0" smtClean="0">
                <a:ln>
                  <a:noFill/>
                </a:ln>
                <a:solidFill>
                  <a:srgbClr val="273239"/>
                </a:solidFill>
                <a:effectLst/>
                <a:latin typeface="Consolas" pitchFamily="49" charset="0"/>
                <a:cs typeface="Arial" pitchFamily="34" charset="0"/>
              </a:rPr>
              <a:t>  </a:t>
            </a:r>
            <a:r>
              <a:rPr kumimoji="0" lang="en-US" b="1" i="0" u="none" strike="noStrike" cap="none" normalizeH="0" baseline="0" dirty="0" smtClean="0">
                <a:ln>
                  <a:noFill/>
                </a:ln>
                <a:solidFill>
                  <a:srgbClr val="273239"/>
                </a:solidFill>
                <a:effectLst/>
                <a:latin typeface="Consolas" pitchFamily="49" charset="0"/>
                <a:cs typeface="Arial" pitchFamily="34" charset="0"/>
              </a:rPr>
              <a:t>if i%3 == 2: </a:t>
            </a:r>
            <a:r>
              <a:rPr kumimoji="0" lang="en-US" b="0" i="0" u="none" strike="noStrike" cap="none" normalizeH="0" baseline="0" dirty="0" smtClean="0">
                <a:ln>
                  <a:noFill/>
                </a:ln>
                <a:solidFill>
                  <a:srgbClr val="273239"/>
                </a:solidFill>
                <a:effectLst/>
                <a:latin typeface="Consolas" pitchFamily="49" charset="0"/>
                <a:cs typeface="Arial" pitchFamily="34" charset="0"/>
              </a:rPr>
              <a:t>legal movement top disk between source pole and auxiliary pole </a:t>
            </a:r>
          </a:p>
          <a:p>
            <a:pPr marL="342900" marR="0" lvl="0" indent="-342900" algn="l" defTabSz="914400" rtl="0" eaLnBrk="1" fontAlgn="base" latinLnBrk="0" hangingPunct="1">
              <a:lnSpc>
                <a:spcPct val="100000"/>
              </a:lnSpc>
              <a:spcBef>
                <a:spcPct val="0"/>
              </a:spcBef>
              <a:spcAft>
                <a:spcPct val="0"/>
              </a:spcAft>
              <a:buClrTx/>
              <a:buSzTx/>
              <a:tabLst/>
            </a:pPr>
            <a:endParaRPr lang="en-US" dirty="0">
              <a:solidFill>
                <a:srgbClr val="273239"/>
              </a:solidFill>
              <a:latin typeface="Consolas" pitchFamily="49" charset="0"/>
              <a:cs typeface="Arial" pitchFamily="34" charset="0"/>
            </a:endParaRPr>
          </a:p>
          <a:p>
            <a:pPr marL="342900" marR="0" lvl="0" indent="-342900" algn="l" defTabSz="914400" rtl="0" eaLnBrk="1" fontAlgn="base" latinLnBrk="0" hangingPunct="1">
              <a:lnSpc>
                <a:spcPct val="100000"/>
              </a:lnSpc>
              <a:spcBef>
                <a:spcPct val="0"/>
              </a:spcBef>
              <a:spcAft>
                <a:spcPct val="0"/>
              </a:spcAft>
              <a:buClrTx/>
              <a:buSzTx/>
              <a:tabLst/>
            </a:pPr>
            <a:r>
              <a:rPr kumimoji="0" lang="en-US" b="1" i="0" u="none" strike="noStrike" cap="none" normalizeH="0" baseline="0" dirty="0" smtClean="0">
                <a:ln>
                  <a:noFill/>
                </a:ln>
                <a:solidFill>
                  <a:srgbClr val="273239"/>
                </a:solidFill>
                <a:effectLst/>
                <a:latin typeface="Consolas" pitchFamily="49" charset="0"/>
                <a:cs typeface="Arial" pitchFamily="34" charset="0"/>
              </a:rPr>
              <a:t>   if i%3 == 0: </a:t>
            </a:r>
            <a:r>
              <a:rPr kumimoji="0" lang="en-US" b="0" i="0" u="none" strike="noStrike" cap="none" normalizeH="0" baseline="0" dirty="0" smtClean="0">
                <a:ln>
                  <a:noFill/>
                </a:ln>
                <a:solidFill>
                  <a:srgbClr val="273239"/>
                </a:solidFill>
                <a:effectLst/>
                <a:latin typeface="Consolas" pitchFamily="49" charset="0"/>
                <a:cs typeface="Arial" pitchFamily="34" charset="0"/>
              </a:rPr>
              <a:t>legal movement top disk between auxiliary pole and destination pole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1"/>
          <p:cNvPicPr>
            <a:picLocks noChangeAspect="1" noChangeArrowheads="1"/>
          </p:cNvPicPr>
          <p:nvPr/>
        </p:nvPicPr>
        <p:blipFill>
          <a:blip r:embed="rId2"/>
          <a:srcRect/>
          <a:stretch>
            <a:fillRect/>
          </a:stretch>
        </p:blipFill>
        <p:spPr bwMode="auto">
          <a:xfrm>
            <a:off x="2133600" y="2133600"/>
            <a:ext cx="2590800" cy="1371600"/>
          </a:xfrm>
          <a:prstGeom prst="rect">
            <a:avLst/>
          </a:prstGeom>
          <a:noFill/>
        </p:spPr>
      </p:pic>
      <p:sp>
        <p:nvSpPr>
          <p:cNvPr id="19459" name="Rectangle 3"/>
          <p:cNvSpPr>
            <a:spLocks noChangeArrowheads="1"/>
          </p:cNvSpPr>
          <p:nvPr/>
        </p:nvSpPr>
        <p:spPr bwMode="auto">
          <a:xfrm>
            <a:off x="761999" y="685800"/>
            <a:ext cx="7848601" cy="1172096"/>
          </a:xfrm>
          <a:prstGeom prst="rect">
            <a:avLst/>
          </a:prstGeom>
          <a:solidFill>
            <a:srgbClr val="FFFFFF"/>
          </a:solid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latin typeface="Nunito"/>
                <a:cs typeface="Arial" pitchFamily="34" charset="0"/>
              </a:rPr>
              <a:t>Example:</a:t>
            </a:r>
            <a:r>
              <a:rPr kumimoji="0" lang="en-US" b="0" i="0" u="none" strike="noStrike" cap="none" normalizeH="0" baseline="0" dirty="0" smtClean="0">
                <a:ln>
                  <a:noFill/>
                </a:ln>
                <a:solidFill>
                  <a:srgbClr val="273239"/>
                </a:solidFill>
                <a:effectLst/>
                <a:latin typeface="Nunito"/>
                <a:cs typeface="Arial" pitchFamily="34" charset="0"/>
              </a:rPr>
              <a:t> </a:t>
            </a:r>
            <a:endParaRPr kumimoji="0" lang="en-US" b="0" i="0" u="none" strike="noStrike" cap="none" normalizeH="0" baseline="0" dirty="0" smtClean="0">
              <a:ln>
                <a:noFill/>
              </a:ln>
              <a:solidFill>
                <a:srgbClr val="273239"/>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273239"/>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Consolas" pitchFamily="49" charset="0"/>
                <a:cs typeface="Arial" pitchFamily="34" charset="0"/>
              </a:rPr>
              <a:t>Let us understand with a simple example with 3 disks: So,     total number of moves required = 7</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Rectangle 6"/>
          <p:cNvSpPr/>
          <p:nvPr/>
        </p:nvSpPr>
        <p:spPr>
          <a:xfrm>
            <a:off x="838200" y="4343400"/>
            <a:ext cx="4572000" cy="646331"/>
          </a:xfrm>
          <a:prstGeom prst="rect">
            <a:avLst/>
          </a:prstGeom>
        </p:spPr>
        <p:txBody>
          <a:bodyPr>
            <a:spAutoFit/>
          </a:bodyPr>
          <a:lstStyle/>
          <a:p>
            <a:pPr lvl="0" fontAlgn="base">
              <a:spcBef>
                <a:spcPct val="0"/>
              </a:spcBef>
              <a:spcAft>
                <a:spcPct val="0"/>
              </a:spcAft>
            </a:pPr>
            <a:r>
              <a:rPr kumimoji="0" lang="en-US" b="1" i="0" u="none" strike="noStrike" cap="none" normalizeH="0" baseline="0" dirty="0" smtClean="0">
                <a:ln>
                  <a:noFill/>
                </a:ln>
                <a:solidFill>
                  <a:srgbClr val="273239"/>
                </a:solidFill>
                <a:effectLst/>
                <a:latin typeface="Consolas" pitchFamily="49" charset="0"/>
                <a:cs typeface="Arial" pitchFamily="34" charset="0"/>
              </a:rPr>
              <a:t>S A D</a:t>
            </a:r>
            <a:r>
              <a:rPr kumimoji="0" lang="en-US" b="0" i="0" u="none" strike="noStrike" cap="none" normalizeH="0" baseline="0" dirty="0" smtClean="0">
                <a:ln>
                  <a:noFill/>
                </a:ln>
                <a:solidFill>
                  <a:srgbClr val="273239"/>
                </a:solidFill>
                <a:effectLst/>
                <a:latin typeface="Consolas" pitchFamily="49" charset="0"/>
                <a:cs typeface="Arial" pitchFamily="34" charset="0"/>
              </a:rPr>
              <a:t> When </a:t>
            </a:r>
            <a:r>
              <a:rPr kumimoji="0" lang="en-US" b="0" i="0" u="none" strike="noStrike" cap="none" normalizeH="0" baseline="0" dirty="0" err="1" smtClean="0">
                <a:ln>
                  <a:noFill/>
                </a:ln>
                <a:solidFill>
                  <a:srgbClr val="273239"/>
                </a:solidFill>
                <a:effectLst/>
                <a:latin typeface="Consolas" pitchFamily="49" charset="0"/>
                <a:cs typeface="Arial" pitchFamily="34" charset="0"/>
              </a:rPr>
              <a:t>i</a:t>
            </a:r>
            <a:r>
              <a:rPr kumimoji="0" lang="en-US" b="0" i="0" u="none" strike="noStrike" cap="none" normalizeH="0" baseline="0" dirty="0" smtClean="0">
                <a:ln>
                  <a:noFill/>
                </a:ln>
                <a:solidFill>
                  <a:srgbClr val="273239"/>
                </a:solidFill>
                <a:effectLst/>
                <a:latin typeface="Consolas" pitchFamily="49" charset="0"/>
                <a:cs typeface="Arial" pitchFamily="34" charset="0"/>
              </a:rPr>
              <a:t>= 1, (</a:t>
            </a:r>
            <a:r>
              <a:rPr kumimoji="0" lang="en-US" b="0" i="0" u="none" strike="noStrike" cap="none" normalizeH="0" baseline="0" dirty="0" err="1" smtClean="0">
                <a:ln>
                  <a:noFill/>
                </a:ln>
                <a:solidFill>
                  <a:srgbClr val="273239"/>
                </a:solidFill>
                <a:effectLst/>
                <a:latin typeface="Consolas" pitchFamily="49" charset="0"/>
                <a:cs typeface="Arial" pitchFamily="34" charset="0"/>
              </a:rPr>
              <a:t>i</a:t>
            </a:r>
            <a:r>
              <a:rPr kumimoji="0" lang="en-US" b="0" i="0" u="none" strike="noStrike" cap="none" normalizeH="0" baseline="0" dirty="0" smtClean="0">
                <a:ln>
                  <a:noFill/>
                </a:ln>
                <a:solidFill>
                  <a:srgbClr val="273239"/>
                </a:solidFill>
                <a:effectLst/>
                <a:latin typeface="Consolas" pitchFamily="49" charset="0"/>
                <a:cs typeface="Arial" pitchFamily="34" charset="0"/>
              </a:rPr>
              <a:t> % 3 == 1) legal movement </a:t>
            </a:r>
            <a:r>
              <a:rPr kumimoji="0" lang="en-US" b="0" i="0" u="none" strike="noStrike" cap="none" normalizeH="0" baseline="0" dirty="0" err="1" smtClean="0">
                <a:ln>
                  <a:noFill/>
                </a:ln>
                <a:solidFill>
                  <a:srgbClr val="273239"/>
                </a:solidFill>
                <a:effectLst/>
                <a:latin typeface="Consolas" pitchFamily="49" charset="0"/>
                <a:cs typeface="Arial" pitchFamily="34" charset="0"/>
              </a:rPr>
              <a:t>between‘S</a:t>
            </a:r>
            <a:r>
              <a:rPr kumimoji="0" lang="en-US" b="0" i="0" u="none" strike="noStrike" cap="none" normalizeH="0" baseline="0" dirty="0" smtClean="0">
                <a:ln>
                  <a:noFill/>
                </a:ln>
                <a:solidFill>
                  <a:srgbClr val="273239"/>
                </a:solidFill>
                <a:effectLst/>
                <a:latin typeface="Consolas" pitchFamily="49" charset="0"/>
                <a:cs typeface="Arial" pitchFamily="34" charset="0"/>
              </a:rPr>
              <a:t>’ and ‘D’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1524000" y="2133600"/>
            <a:ext cx="2165657" cy="938719"/>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100" b="0" i="0" u="none" strike="noStrike" cap="none" normalizeH="0" baseline="0" dirty="0" smtClean="0">
                <a:ln>
                  <a:noFill/>
                </a:ln>
                <a:solidFill>
                  <a:srgbClr val="273239"/>
                </a:solidFill>
                <a:effectLst/>
                <a:latin typeface="Nunito"/>
                <a:cs typeface="Arial" pitchFamily="34" charset="0"/>
              </a:rPr>
              <a:t> </a:t>
            </a:r>
            <a:r>
              <a:rPr kumimoji="0" lang="en-US" sz="1200" b="0" i="0" u="none" strike="noStrike" cap="none" normalizeH="0" baseline="0" dirty="0" smtClean="0">
                <a:ln>
                  <a:noFill/>
                </a:ln>
                <a:solidFill>
                  <a:srgbClr val="273239"/>
                </a:solidFill>
                <a:effectLst/>
                <a:latin typeface="Nunito"/>
                <a:cs typeface="Arial" pitchFamily="34" charset="0"/>
              </a:rPr>
              <a:t>                                             </a:t>
            </a:r>
          </a:p>
        </p:txBody>
      </p:sp>
      <p:pic>
        <p:nvPicPr>
          <p:cNvPr id="20482" name="Picture 2" descr="2"/>
          <p:cNvPicPr>
            <a:picLocks noChangeAspect="1" noChangeArrowheads="1"/>
          </p:cNvPicPr>
          <p:nvPr/>
        </p:nvPicPr>
        <p:blipFill>
          <a:blip r:embed="rId2"/>
          <a:srcRect/>
          <a:stretch>
            <a:fillRect/>
          </a:stretch>
        </p:blipFill>
        <p:spPr bwMode="auto">
          <a:xfrm>
            <a:off x="2362200" y="304800"/>
            <a:ext cx="2667000" cy="1514476"/>
          </a:xfrm>
          <a:prstGeom prst="rect">
            <a:avLst/>
          </a:prstGeom>
          <a:noFill/>
        </p:spPr>
      </p:pic>
      <p:sp>
        <p:nvSpPr>
          <p:cNvPr id="5" name="Rectangle 4"/>
          <p:cNvSpPr/>
          <p:nvPr/>
        </p:nvSpPr>
        <p:spPr>
          <a:xfrm>
            <a:off x="457200" y="2590800"/>
            <a:ext cx="4572000" cy="646331"/>
          </a:xfrm>
          <a:prstGeom prst="rect">
            <a:avLst/>
          </a:prstGeom>
        </p:spPr>
        <p:txBody>
          <a:bodyPr>
            <a:spAutoFit/>
          </a:bodyPr>
          <a:lstStyle/>
          <a:p>
            <a:pPr lvl="0" fontAlgn="base">
              <a:spcBef>
                <a:spcPct val="0"/>
              </a:spcBef>
              <a:spcAft>
                <a:spcPct val="0"/>
              </a:spcAft>
            </a:pPr>
            <a:r>
              <a:rPr kumimoji="0" lang="en-US" b="0" i="0" u="none" strike="noStrike" cap="none" normalizeH="0" baseline="0" dirty="0" smtClean="0">
                <a:ln>
                  <a:noFill/>
                </a:ln>
                <a:solidFill>
                  <a:srgbClr val="273239"/>
                </a:solidFill>
                <a:effectLst/>
                <a:latin typeface="Consolas" pitchFamily="49" charset="0"/>
                <a:cs typeface="Arial" pitchFamily="34" charset="0"/>
              </a:rPr>
              <a:t>When </a:t>
            </a:r>
            <a:r>
              <a:rPr kumimoji="0" lang="en-US" b="0" i="0" u="none" strike="noStrike" cap="none" normalizeH="0" baseline="0" dirty="0" err="1" smtClean="0">
                <a:ln>
                  <a:noFill/>
                </a:ln>
                <a:solidFill>
                  <a:srgbClr val="273239"/>
                </a:solidFill>
                <a:effectLst/>
                <a:latin typeface="Consolas" pitchFamily="49" charset="0"/>
                <a:cs typeface="Arial" pitchFamily="34" charset="0"/>
              </a:rPr>
              <a:t>i</a:t>
            </a:r>
            <a:r>
              <a:rPr kumimoji="0" lang="en-US" b="0" i="0" u="none" strike="noStrike" cap="none" normalizeH="0" baseline="0" dirty="0" smtClean="0">
                <a:ln>
                  <a:noFill/>
                </a:ln>
                <a:solidFill>
                  <a:srgbClr val="273239"/>
                </a:solidFill>
                <a:effectLst/>
                <a:latin typeface="Consolas" pitchFamily="49" charset="0"/>
                <a:cs typeface="Arial" pitchFamily="34" charset="0"/>
              </a:rPr>
              <a:t> = 2, (</a:t>
            </a:r>
            <a:r>
              <a:rPr kumimoji="0" lang="en-US" b="0" i="0" u="none" strike="noStrike" cap="none" normalizeH="0" baseline="0" dirty="0" err="1" smtClean="0">
                <a:ln>
                  <a:noFill/>
                </a:ln>
                <a:solidFill>
                  <a:srgbClr val="273239"/>
                </a:solidFill>
                <a:effectLst/>
                <a:latin typeface="Consolas" pitchFamily="49" charset="0"/>
                <a:cs typeface="Arial" pitchFamily="34" charset="0"/>
              </a:rPr>
              <a:t>i</a:t>
            </a:r>
            <a:r>
              <a:rPr kumimoji="0" lang="en-US" b="0" i="0" u="none" strike="noStrike" cap="none" normalizeH="0" baseline="0" dirty="0" smtClean="0">
                <a:ln>
                  <a:noFill/>
                </a:ln>
                <a:solidFill>
                  <a:srgbClr val="273239"/>
                </a:solidFill>
                <a:effectLst/>
                <a:latin typeface="Consolas" pitchFamily="49" charset="0"/>
                <a:cs typeface="Arial" pitchFamily="34" charset="0"/>
              </a:rPr>
              <a:t> % 3 == 2) legal movement between ‘S’ and ‘A’</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85" name="Picture 5" descr="Lightbox"/>
          <p:cNvPicPr>
            <a:picLocks noChangeAspect="1" noChangeArrowheads="1"/>
          </p:cNvPicPr>
          <p:nvPr/>
        </p:nvPicPr>
        <p:blipFill>
          <a:blip r:embed="rId3"/>
          <a:srcRect/>
          <a:stretch>
            <a:fillRect/>
          </a:stretch>
        </p:blipFill>
        <p:spPr bwMode="auto">
          <a:xfrm>
            <a:off x="2209800" y="4114800"/>
            <a:ext cx="2895600" cy="143827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0" y="0"/>
            <a:ext cx="1992533" cy="1002818"/>
          </a:xfrm>
          <a:prstGeom prst="rect">
            <a:avLst/>
          </a:prstGeom>
          <a:noFill/>
          <a:ln w="9525">
            <a:noFill/>
            <a:miter lim="800000"/>
            <a:headEnd/>
            <a:tailEnd/>
          </a:ln>
          <a:effectLst/>
        </p:spPr>
        <p:txBody>
          <a:bodyPr vert="horz" wrap="non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100" b="0" i="0" u="none" strike="noStrike" cap="none" normalizeH="0" baseline="0" dirty="0" smtClean="0">
                <a:ln>
                  <a:noFill/>
                </a:ln>
                <a:solidFill>
                  <a:srgbClr val="273239"/>
                </a:solidFill>
                <a:effectLst/>
                <a:latin typeface="Nunito"/>
                <a:cs typeface="Arial" pitchFamily="34" charset="0"/>
              </a:rPr>
              <a:t> </a:t>
            </a:r>
            <a:r>
              <a:rPr kumimoji="0" lang="en-US" sz="1200" b="0" i="0" u="none" strike="noStrike" cap="none" normalizeH="0" baseline="0" dirty="0" smtClean="0">
                <a:ln>
                  <a:noFill/>
                </a:ln>
                <a:solidFill>
                  <a:srgbClr val="273239"/>
                </a:solidFill>
                <a:effectLst/>
                <a:latin typeface="Nunito"/>
                <a:cs typeface="Arial" pitchFamily="34" charset="0"/>
              </a:rPr>
              <a:t>                                         </a:t>
            </a:r>
          </a:p>
        </p:txBody>
      </p:sp>
      <p:pic>
        <p:nvPicPr>
          <p:cNvPr id="21506" name="Picture 2" descr="2"/>
          <p:cNvPicPr>
            <a:picLocks noChangeAspect="1" noChangeArrowheads="1"/>
          </p:cNvPicPr>
          <p:nvPr/>
        </p:nvPicPr>
        <p:blipFill>
          <a:blip r:embed="rId2"/>
          <a:srcRect/>
          <a:stretch>
            <a:fillRect/>
          </a:stretch>
        </p:blipFill>
        <p:spPr bwMode="auto">
          <a:xfrm>
            <a:off x="2438400" y="1143000"/>
            <a:ext cx="2667000" cy="1524000"/>
          </a:xfrm>
          <a:prstGeom prst="rect">
            <a:avLst/>
          </a:prstGeom>
          <a:noFill/>
        </p:spPr>
      </p:pic>
      <p:sp>
        <p:nvSpPr>
          <p:cNvPr id="4" name="Rectangle 3"/>
          <p:cNvSpPr/>
          <p:nvPr/>
        </p:nvSpPr>
        <p:spPr>
          <a:xfrm>
            <a:off x="990600" y="304800"/>
            <a:ext cx="4572000" cy="646331"/>
          </a:xfrm>
          <a:prstGeom prst="rect">
            <a:avLst/>
          </a:prstGeom>
        </p:spPr>
        <p:txBody>
          <a:bodyPr>
            <a:spAutoFit/>
          </a:bodyPr>
          <a:lstStyle/>
          <a:p>
            <a:pPr lvl="0" fontAlgn="base">
              <a:spcBef>
                <a:spcPct val="0"/>
              </a:spcBef>
              <a:spcAft>
                <a:spcPct val="0"/>
              </a:spcAft>
            </a:pPr>
            <a:r>
              <a:rPr kumimoji="0" lang="en-US" b="0" i="0" u="none" strike="noStrike" cap="none" normalizeH="0" baseline="0" dirty="0" smtClean="0">
                <a:ln>
                  <a:noFill/>
                </a:ln>
                <a:solidFill>
                  <a:srgbClr val="273239"/>
                </a:solidFill>
                <a:effectLst/>
                <a:latin typeface="Consolas" pitchFamily="49" charset="0"/>
                <a:cs typeface="Arial" pitchFamily="34" charset="0"/>
              </a:rPr>
              <a:t>When </a:t>
            </a:r>
            <a:r>
              <a:rPr kumimoji="0" lang="en-US" b="0" i="0" u="none" strike="noStrike" cap="none" normalizeH="0" baseline="0" dirty="0" err="1" smtClean="0">
                <a:ln>
                  <a:noFill/>
                </a:ln>
                <a:solidFill>
                  <a:srgbClr val="273239"/>
                </a:solidFill>
                <a:effectLst/>
                <a:latin typeface="Consolas" pitchFamily="49" charset="0"/>
                <a:cs typeface="Arial" pitchFamily="34" charset="0"/>
              </a:rPr>
              <a:t>i</a:t>
            </a:r>
            <a:r>
              <a:rPr kumimoji="0" lang="en-US" b="0" i="0" u="none" strike="noStrike" cap="none" normalizeH="0" baseline="0" dirty="0" smtClean="0">
                <a:ln>
                  <a:noFill/>
                </a:ln>
                <a:solidFill>
                  <a:srgbClr val="273239"/>
                </a:solidFill>
                <a:effectLst/>
                <a:latin typeface="Consolas" pitchFamily="49" charset="0"/>
                <a:cs typeface="Arial" pitchFamily="34" charset="0"/>
              </a:rPr>
              <a:t> = 4, (</a:t>
            </a:r>
            <a:r>
              <a:rPr kumimoji="0" lang="en-US" b="0" i="0" u="none" strike="noStrike" cap="none" normalizeH="0" baseline="0" dirty="0" err="1" smtClean="0">
                <a:ln>
                  <a:noFill/>
                </a:ln>
                <a:solidFill>
                  <a:srgbClr val="273239"/>
                </a:solidFill>
                <a:effectLst/>
                <a:latin typeface="Consolas" pitchFamily="49" charset="0"/>
                <a:cs typeface="Arial" pitchFamily="34" charset="0"/>
              </a:rPr>
              <a:t>i</a:t>
            </a:r>
            <a:r>
              <a:rPr kumimoji="0" lang="en-US" b="0" i="0" u="none" strike="noStrike" cap="none" normalizeH="0" baseline="0" dirty="0" smtClean="0">
                <a:ln>
                  <a:noFill/>
                </a:ln>
                <a:solidFill>
                  <a:srgbClr val="273239"/>
                </a:solidFill>
                <a:effectLst/>
                <a:latin typeface="Consolas" pitchFamily="49" charset="0"/>
                <a:cs typeface="Arial" pitchFamily="34" charset="0"/>
              </a:rPr>
              <a:t> % 3 == 1) legal movement between ‘S’ and ‘D’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07" name="Rectangle 3"/>
          <p:cNvSpPr>
            <a:spLocks noChangeArrowheads="1"/>
          </p:cNvSpPr>
          <p:nvPr/>
        </p:nvSpPr>
        <p:spPr bwMode="auto">
          <a:xfrm>
            <a:off x="0" y="0"/>
            <a:ext cx="2165657" cy="1002818"/>
          </a:xfrm>
          <a:prstGeom prst="rect">
            <a:avLst/>
          </a:prstGeom>
          <a:noFill/>
          <a:ln w="9525">
            <a:noFill/>
            <a:miter lim="800000"/>
            <a:headEnd/>
            <a:tailEnd/>
          </a:ln>
          <a:effectLst/>
        </p:spPr>
        <p:txBody>
          <a:bodyPr vert="horz" wrap="non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100" b="0" i="0" u="none" strike="noStrike" cap="none" normalizeH="0" baseline="0" dirty="0" smtClean="0">
                <a:ln>
                  <a:noFill/>
                </a:ln>
                <a:solidFill>
                  <a:srgbClr val="273239"/>
                </a:solidFill>
                <a:effectLst/>
                <a:latin typeface="Nunito"/>
                <a:cs typeface="Arial" pitchFamily="34" charset="0"/>
              </a:rPr>
              <a:t> </a:t>
            </a:r>
            <a:r>
              <a:rPr kumimoji="0" lang="en-US" sz="1200" b="0" i="0" u="none" strike="noStrike" cap="none" normalizeH="0" baseline="0" dirty="0" smtClean="0">
                <a:ln>
                  <a:noFill/>
                </a:ln>
                <a:solidFill>
                  <a:srgbClr val="273239"/>
                </a:solidFill>
                <a:effectLst/>
                <a:latin typeface="Nunito"/>
                <a:cs typeface="Arial" pitchFamily="34" charset="0"/>
              </a:rPr>
              <a:t>                                             </a:t>
            </a:r>
          </a:p>
        </p:txBody>
      </p:sp>
      <p:pic>
        <p:nvPicPr>
          <p:cNvPr id="21508" name="Picture 4" descr="2"/>
          <p:cNvPicPr>
            <a:picLocks noChangeAspect="1" noChangeArrowheads="1"/>
          </p:cNvPicPr>
          <p:nvPr/>
        </p:nvPicPr>
        <p:blipFill>
          <a:blip r:embed="rId3"/>
          <a:srcRect/>
          <a:stretch>
            <a:fillRect/>
          </a:stretch>
        </p:blipFill>
        <p:spPr bwMode="auto">
          <a:xfrm>
            <a:off x="2133600" y="4191000"/>
            <a:ext cx="2819400" cy="1524000"/>
          </a:xfrm>
          <a:prstGeom prst="rect">
            <a:avLst/>
          </a:prstGeom>
          <a:noFill/>
        </p:spPr>
      </p:pic>
      <p:sp>
        <p:nvSpPr>
          <p:cNvPr id="7" name="Rectangle 6"/>
          <p:cNvSpPr/>
          <p:nvPr/>
        </p:nvSpPr>
        <p:spPr>
          <a:xfrm>
            <a:off x="1143000" y="3048000"/>
            <a:ext cx="4572000" cy="646331"/>
          </a:xfrm>
          <a:prstGeom prst="rect">
            <a:avLst/>
          </a:prstGeom>
        </p:spPr>
        <p:txBody>
          <a:bodyPr>
            <a:spAutoFit/>
          </a:bodyPr>
          <a:lstStyle/>
          <a:p>
            <a:pPr lvl="0" fontAlgn="base">
              <a:spcBef>
                <a:spcPct val="0"/>
              </a:spcBef>
              <a:spcAft>
                <a:spcPct val="0"/>
              </a:spcAft>
            </a:pPr>
            <a:r>
              <a:rPr kumimoji="0" lang="en-US" b="0" i="0" u="none" strike="noStrike" cap="none" normalizeH="0" baseline="0" dirty="0" smtClean="0">
                <a:ln>
                  <a:noFill/>
                </a:ln>
                <a:solidFill>
                  <a:srgbClr val="273239"/>
                </a:solidFill>
                <a:effectLst/>
                <a:latin typeface="Consolas" pitchFamily="49" charset="0"/>
                <a:cs typeface="Arial" pitchFamily="34" charset="0"/>
              </a:rPr>
              <a:t>When </a:t>
            </a:r>
            <a:r>
              <a:rPr kumimoji="0" lang="en-US" b="0" i="0" u="none" strike="noStrike" cap="none" normalizeH="0" baseline="0" dirty="0" err="1" smtClean="0">
                <a:ln>
                  <a:noFill/>
                </a:ln>
                <a:solidFill>
                  <a:srgbClr val="273239"/>
                </a:solidFill>
                <a:effectLst/>
                <a:latin typeface="Consolas" pitchFamily="49" charset="0"/>
                <a:cs typeface="Arial" pitchFamily="34" charset="0"/>
              </a:rPr>
              <a:t>i</a:t>
            </a:r>
            <a:r>
              <a:rPr kumimoji="0" lang="en-US" b="0" i="0" u="none" strike="noStrike" cap="none" normalizeH="0" baseline="0" dirty="0" smtClean="0">
                <a:ln>
                  <a:noFill/>
                </a:ln>
                <a:solidFill>
                  <a:srgbClr val="273239"/>
                </a:solidFill>
                <a:effectLst/>
                <a:latin typeface="Consolas" pitchFamily="49" charset="0"/>
                <a:cs typeface="Arial" pitchFamily="34" charset="0"/>
              </a:rPr>
              <a:t> = 5, (</a:t>
            </a:r>
            <a:r>
              <a:rPr kumimoji="0" lang="en-US" b="0" i="0" u="none" strike="noStrike" cap="none" normalizeH="0" baseline="0" dirty="0" err="1" smtClean="0">
                <a:ln>
                  <a:noFill/>
                </a:ln>
                <a:solidFill>
                  <a:srgbClr val="273239"/>
                </a:solidFill>
                <a:effectLst/>
                <a:latin typeface="Consolas" pitchFamily="49" charset="0"/>
                <a:cs typeface="Arial" pitchFamily="34" charset="0"/>
              </a:rPr>
              <a:t>i</a:t>
            </a:r>
            <a:r>
              <a:rPr kumimoji="0" lang="en-US" b="0" i="0" u="none" strike="noStrike" cap="none" normalizeH="0" baseline="0" dirty="0" smtClean="0">
                <a:ln>
                  <a:noFill/>
                </a:ln>
                <a:solidFill>
                  <a:srgbClr val="273239"/>
                </a:solidFill>
                <a:effectLst/>
                <a:latin typeface="Consolas" pitchFamily="49" charset="0"/>
                <a:cs typeface="Arial" pitchFamily="34" charset="0"/>
              </a:rPr>
              <a:t> % 3 == 2) legal movement between ‘S’ and ‘A’</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0" y="0"/>
            <a:ext cx="2165657" cy="1002818"/>
          </a:xfrm>
          <a:prstGeom prst="rect">
            <a:avLst/>
          </a:prstGeom>
          <a:noFill/>
          <a:ln w="9525">
            <a:noFill/>
            <a:miter lim="800000"/>
            <a:headEnd/>
            <a:tailEnd/>
          </a:ln>
          <a:effectLst/>
        </p:spPr>
        <p:txBody>
          <a:bodyPr vert="horz" wrap="non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100" b="0" i="0" u="none" strike="noStrike" cap="none" normalizeH="0" baseline="0" dirty="0" smtClean="0">
                <a:ln>
                  <a:noFill/>
                </a:ln>
                <a:solidFill>
                  <a:srgbClr val="273239"/>
                </a:solidFill>
                <a:effectLst/>
                <a:latin typeface="Nunito"/>
                <a:cs typeface="Arial" pitchFamily="34" charset="0"/>
              </a:rPr>
              <a:t> </a:t>
            </a:r>
            <a:r>
              <a:rPr kumimoji="0" lang="en-US" sz="1200" b="0" i="0" u="none" strike="noStrike" cap="none" normalizeH="0" baseline="0" dirty="0" smtClean="0">
                <a:ln>
                  <a:noFill/>
                </a:ln>
                <a:solidFill>
                  <a:srgbClr val="273239"/>
                </a:solidFill>
                <a:effectLst/>
                <a:latin typeface="Nunito"/>
                <a:cs typeface="Arial" pitchFamily="34" charset="0"/>
              </a:rPr>
              <a:t>                                             </a:t>
            </a:r>
          </a:p>
        </p:txBody>
      </p:sp>
      <p:pic>
        <p:nvPicPr>
          <p:cNvPr id="22530" name="Picture 2" descr="2"/>
          <p:cNvPicPr>
            <a:picLocks noChangeAspect="1" noChangeArrowheads="1"/>
          </p:cNvPicPr>
          <p:nvPr/>
        </p:nvPicPr>
        <p:blipFill>
          <a:blip r:embed="rId2"/>
          <a:srcRect/>
          <a:stretch>
            <a:fillRect/>
          </a:stretch>
        </p:blipFill>
        <p:spPr bwMode="auto">
          <a:xfrm>
            <a:off x="2270760" y="1295400"/>
            <a:ext cx="2529840" cy="1194436"/>
          </a:xfrm>
          <a:prstGeom prst="rect">
            <a:avLst/>
          </a:prstGeom>
          <a:noFill/>
        </p:spPr>
      </p:pic>
      <p:sp>
        <p:nvSpPr>
          <p:cNvPr id="4" name="Rectangle 3"/>
          <p:cNvSpPr/>
          <p:nvPr/>
        </p:nvSpPr>
        <p:spPr>
          <a:xfrm>
            <a:off x="457200" y="304800"/>
            <a:ext cx="4572000" cy="646331"/>
          </a:xfrm>
          <a:prstGeom prst="rect">
            <a:avLst/>
          </a:prstGeom>
        </p:spPr>
        <p:txBody>
          <a:bodyPr>
            <a:spAutoFit/>
          </a:bodyPr>
          <a:lstStyle/>
          <a:p>
            <a:pPr lvl="0" fontAlgn="base">
              <a:spcBef>
                <a:spcPct val="0"/>
              </a:spcBef>
              <a:spcAft>
                <a:spcPct val="0"/>
              </a:spcAft>
            </a:pPr>
            <a:r>
              <a:rPr kumimoji="0" lang="en-US" b="0" i="0" u="none" strike="noStrike" cap="none" normalizeH="0" baseline="0" dirty="0" smtClean="0">
                <a:ln>
                  <a:noFill/>
                </a:ln>
                <a:solidFill>
                  <a:srgbClr val="273239"/>
                </a:solidFill>
                <a:effectLst/>
                <a:latin typeface="Consolas" pitchFamily="49" charset="0"/>
                <a:cs typeface="Arial" pitchFamily="34" charset="0"/>
              </a:rPr>
              <a:t>When </a:t>
            </a:r>
            <a:r>
              <a:rPr kumimoji="0" lang="en-US" b="0" i="0" u="none" strike="noStrike" cap="none" normalizeH="0" baseline="0" dirty="0" err="1" smtClean="0">
                <a:ln>
                  <a:noFill/>
                </a:ln>
                <a:solidFill>
                  <a:srgbClr val="273239"/>
                </a:solidFill>
                <a:effectLst/>
                <a:latin typeface="Consolas" pitchFamily="49" charset="0"/>
                <a:cs typeface="Arial" pitchFamily="34" charset="0"/>
              </a:rPr>
              <a:t>i</a:t>
            </a:r>
            <a:r>
              <a:rPr kumimoji="0" lang="en-US" b="0" i="0" u="none" strike="noStrike" cap="none" normalizeH="0" baseline="0" dirty="0" smtClean="0">
                <a:ln>
                  <a:noFill/>
                </a:ln>
                <a:solidFill>
                  <a:srgbClr val="273239"/>
                </a:solidFill>
                <a:effectLst/>
                <a:latin typeface="Consolas" pitchFamily="49" charset="0"/>
                <a:cs typeface="Arial" pitchFamily="34" charset="0"/>
              </a:rPr>
              <a:t> = 6, (</a:t>
            </a:r>
            <a:r>
              <a:rPr kumimoji="0" lang="en-US" b="0" i="0" u="none" strike="noStrike" cap="none" normalizeH="0" baseline="0" dirty="0" err="1" smtClean="0">
                <a:ln>
                  <a:noFill/>
                </a:ln>
                <a:solidFill>
                  <a:srgbClr val="273239"/>
                </a:solidFill>
                <a:effectLst/>
                <a:latin typeface="Consolas" pitchFamily="49" charset="0"/>
                <a:cs typeface="Arial" pitchFamily="34" charset="0"/>
              </a:rPr>
              <a:t>i</a:t>
            </a:r>
            <a:r>
              <a:rPr kumimoji="0" lang="en-US" b="0" i="0" u="none" strike="noStrike" cap="none" normalizeH="0" baseline="0" dirty="0" smtClean="0">
                <a:ln>
                  <a:noFill/>
                </a:ln>
                <a:solidFill>
                  <a:srgbClr val="273239"/>
                </a:solidFill>
                <a:effectLst/>
                <a:latin typeface="Consolas" pitchFamily="49" charset="0"/>
                <a:cs typeface="Arial" pitchFamily="34" charset="0"/>
              </a:rPr>
              <a:t> % 3 == 0) legal movement between ‘A’ and ‘D’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531" name="Rectangle 3"/>
          <p:cNvSpPr>
            <a:spLocks noChangeArrowheads="1"/>
          </p:cNvSpPr>
          <p:nvPr/>
        </p:nvSpPr>
        <p:spPr bwMode="auto">
          <a:xfrm>
            <a:off x="0" y="0"/>
            <a:ext cx="1992533" cy="1002818"/>
          </a:xfrm>
          <a:prstGeom prst="rect">
            <a:avLst/>
          </a:prstGeom>
          <a:noFill/>
          <a:ln w="9525">
            <a:noFill/>
            <a:miter lim="800000"/>
            <a:headEnd/>
            <a:tailEnd/>
          </a:ln>
          <a:effectLst/>
        </p:spPr>
        <p:txBody>
          <a:bodyPr vert="horz" wrap="non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100" b="0" i="0" u="none" strike="noStrike" cap="none" normalizeH="0" baseline="0" dirty="0" smtClean="0">
                <a:ln>
                  <a:noFill/>
                </a:ln>
                <a:solidFill>
                  <a:srgbClr val="273239"/>
                </a:solidFill>
                <a:effectLst/>
                <a:latin typeface="Nunito"/>
                <a:cs typeface="Arial" pitchFamily="34" charset="0"/>
              </a:rPr>
              <a:t> </a:t>
            </a:r>
            <a:r>
              <a:rPr kumimoji="0" lang="en-US" sz="1200" b="0" i="0" u="none" strike="noStrike" cap="none" normalizeH="0" baseline="0" dirty="0" smtClean="0">
                <a:ln>
                  <a:noFill/>
                </a:ln>
                <a:solidFill>
                  <a:srgbClr val="273239"/>
                </a:solidFill>
                <a:effectLst/>
                <a:latin typeface="Nunito"/>
                <a:cs typeface="Arial" pitchFamily="34" charset="0"/>
              </a:rPr>
              <a:t>                                         </a:t>
            </a:r>
          </a:p>
        </p:txBody>
      </p:sp>
      <p:pic>
        <p:nvPicPr>
          <p:cNvPr id="22532" name="Picture 4" descr="2"/>
          <p:cNvPicPr>
            <a:picLocks noChangeAspect="1" noChangeArrowheads="1"/>
          </p:cNvPicPr>
          <p:nvPr/>
        </p:nvPicPr>
        <p:blipFill>
          <a:blip r:embed="rId3"/>
          <a:srcRect/>
          <a:stretch>
            <a:fillRect/>
          </a:stretch>
        </p:blipFill>
        <p:spPr bwMode="auto">
          <a:xfrm>
            <a:off x="2209800" y="3810000"/>
            <a:ext cx="2743200" cy="1524000"/>
          </a:xfrm>
          <a:prstGeom prst="rect">
            <a:avLst/>
          </a:prstGeom>
          <a:noFill/>
        </p:spPr>
      </p:pic>
      <p:sp>
        <p:nvSpPr>
          <p:cNvPr id="7" name="Rectangle 6"/>
          <p:cNvSpPr/>
          <p:nvPr/>
        </p:nvSpPr>
        <p:spPr>
          <a:xfrm>
            <a:off x="533400" y="2743200"/>
            <a:ext cx="4572000" cy="646331"/>
          </a:xfrm>
          <a:prstGeom prst="rect">
            <a:avLst/>
          </a:prstGeom>
        </p:spPr>
        <p:txBody>
          <a:bodyPr>
            <a:spAutoFit/>
          </a:bodyPr>
          <a:lstStyle/>
          <a:p>
            <a:pPr lvl="0" fontAlgn="base">
              <a:spcBef>
                <a:spcPct val="0"/>
              </a:spcBef>
              <a:spcAft>
                <a:spcPct val="0"/>
              </a:spcAft>
            </a:pPr>
            <a:r>
              <a:rPr kumimoji="0" lang="en-US" b="0" i="0" u="none" strike="noStrike" cap="none" normalizeH="0" baseline="0" dirty="0" smtClean="0">
                <a:ln>
                  <a:noFill/>
                </a:ln>
                <a:solidFill>
                  <a:srgbClr val="273239"/>
                </a:solidFill>
                <a:effectLst/>
                <a:latin typeface="Consolas" pitchFamily="49" charset="0"/>
                <a:cs typeface="Arial" pitchFamily="34" charset="0"/>
              </a:rPr>
              <a:t>When </a:t>
            </a:r>
            <a:r>
              <a:rPr kumimoji="0" lang="en-US" b="0" i="0" u="none" strike="noStrike" cap="none" normalizeH="0" baseline="0" dirty="0" err="1" smtClean="0">
                <a:ln>
                  <a:noFill/>
                </a:ln>
                <a:solidFill>
                  <a:srgbClr val="273239"/>
                </a:solidFill>
                <a:effectLst/>
                <a:latin typeface="Consolas" pitchFamily="49" charset="0"/>
                <a:cs typeface="Arial" pitchFamily="34" charset="0"/>
              </a:rPr>
              <a:t>i</a:t>
            </a:r>
            <a:r>
              <a:rPr kumimoji="0" lang="en-US" b="0" i="0" u="none" strike="noStrike" cap="none" normalizeH="0" baseline="0" dirty="0" smtClean="0">
                <a:ln>
                  <a:noFill/>
                </a:ln>
                <a:solidFill>
                  <a:srgbClr val="273239"/>
                </a:solidFill>
                <a:effectLst/>
                <a:latin typeface="Consolas" pitchFamily="49" charset="0"/>
                <a:cs typeface="Arial" pitchFamily="34" charset="0"/>
              </a:rPr>
              <a:t> = 7, (</a:t>
            </a:r>
            <a:r>
              <a:rPr kumimoji="0" lang="en-US" b="0" i="0" u="none" strike="noStrike" cap="none" normalizeH="0" baseline="0" dirty="0" err="1" smtClean="0">
                <a:ln>
                  <a:noFill/>
                </a:ln>
                <a:solidFill>
                  <a:srgbClr val="273239"/>
                </a:solidFill>
                <a:effectLst/>
                <a:latin typeface="Consolas" pitchFamily="49" charset="0"/>
                <a:cs typeface="Arial" pitchFamily="34" charset="0"/>
              </a:rPr>
              <a:t>i</a:t>
            </a:r>
            <a:r>
              <a:rPr kumimoji="0" lang="en-US" b="0" i="0" u="none" strike="noStrike" cap="none" normalizeH="0" baseline="0" dirty="0" smtClean="0">
                <a:ln>
                  <a:noFill/>
                </a:ln>
                <a:solidFill>
                  <a:srgbClr val="273239"/>
                </a:solidFill>
                <a:effectLst/>
                <a:latin typeface="Consolas" pitchFamily="49" charset="0"/>
                <a:cs typeface="Arial" pitchFamily="34" charset="0"/>
              </a:rPr>
              <a:t> % 3 == 1) legal movement between ‘S’ and ‘D’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87</TotalTime>
  <Words>941</Words>
  <Application>Microsoft Office PowerPoint</Application>
  <PresentationFormat>On-screen Show (4:3)</PresentationFormat>
  <Paragraphs>75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Oriel</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15</cp:revision>
  <dcterms:created xsi:type="dcterms:W3CDTF">2023-05-11T11:01:54Z</dcterms:created>
  <dcterms:modified xsi:type="dcterms:W3CDTF">2023-05-11T12:29:23Z</dcterms:modified>
</cp:coreProperties>
</file>