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1" r:id="rId5"/>
    <p:sldId id="260" r:id="rId6"/>
    <p:sldId id="262" r:id="rId7"/>
    <p:sldId id="263" r:id="rId8"/>
    <p:sldId id="264" r:id="rId9"/>
    <p:sldId id="265" r:id="rId10"/>
    <p:sldId id="272" r:id="rId11"/>
    <p:sldId id="266" r:id="rId12"/>
    <p:sldId id="267" r:id="rId13"/>
    <p:sldId id="268" r:id="rId14"/>
    <p:sldId id="269" r:id="rId15"/>
    <p:sldId id="270" r:id="rId16"/>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706" y="283"/>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0" y="3124200"/>
            <a:ext cx="668655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476500" y="5003322"/>
            <a:ext cx="668655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506923" y="1158222"/>
            <a:ext cx="2286000" cy="412750"/>
          </a:xfrm>
        </p:spPr>
        <p:txBody>
          <a:bodyPr/>
          <a:lstStyle/>
          <a:p>
            <a:fld id="{0A186434-07F4-4B5A-A220-F6C7E675B3DF}" type="datetimeFigureOut">
              <a:rPr lang="en-US" smtClean="0"/>
              <a:t>5/10/2023</a:t>
            </a:fld>
            <a:endParaRPr lang="en-US"/>
          </a:p>
        </p:txBody>
      </p:sp>
      <p:sp>
        <p:nvSpPr>
          <p:cNvPr id="17" name="Footer Placeholder 16"/>
          <p:cNvSpPr>
            <a:spLocks noGrp="1"/>
          </p:cNvSpPr>
          <p:nvPr>
            <p:ph type="ftr" sz="quarter" idx="11"/>
          </p:nvPr>
        </p:nvSpPr>
        <p:spPr bwMode="auto">
          <a:xfrm rot="5400000">
            <a:off x="7819441" y="4165667"/>
            <a:ext cx="3657600" cy="416052"/>
          </a:xfrm>
        </p:spPr>
        <p:txBody>
          <a:bodyPr/>
          <a:lstStyle/>
          <a:p>
            <a:endParaRPr lang="en-US"/>
          </a:p>
        </p:txBody>
      </p:sp>
      <p:sp>
        <p:nvSpPr>
          <p:cNvPr id="10" name="Rectangle 9"/>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8733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60400" y="3429000"/>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802892"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063750"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2"/>
            <a:ext cx="660400" cy="517524"/>
          </a:xfrm>
        </p:spPr>
        <p:txBody>
          <a:bodyPr/>
          <a:lstStyle/>
          <a:p>
            <a:fld id="{6F4C3FE2-1610-42D9-93F3-4D696B766B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186434-07F4-4B5A-A220-F6C7E675B3DF}"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C3FE2-1610-42D9-93F3-4D696B766B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18161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186434-07F4-4B5A-A220-F6C7E675B3DF}"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C3FE2-1610-42D9-93F3-4D696B766B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95300" y="1600200"/>
            <a:ext cx="80899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186434-07F4-4B5A-A220-F6C7E675B3DF}" type="datetimeFigureOut">
              <a:rPr lang="en-US" smtClean="0"/>
              <a:t>5/10/2023</a:t>
            </a:fld>
            <a:endParaRPr lang="en-US"/>
          </a:p>
        </p:txBody>
      </p:sp>
      <p:sp>
        <p:nvSpPr>
          <p:cNvPr id="9" name="Slide Number Placeholder 8"/>
          <p:cNvSpPr>
            <a:spLocks noGrp="1"/>
          </p:cNvSpPr>
          <p:nvPr>
            <p:ph type="sldNum" sz="quarter" idx="15"/>
          </p:nvPr>
        </p:nvSpPr>
        <p:spPr/>
        <p:txBody>
          <a:bodyPr rtlCol="0"/>
          <a:lstStyle/>
          <a:p>
            <a:fld id="{6F4C3FE2-1610-42D9-93F3-4D696B766B2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0" y="2895600"/>
            <a:ext cx="668655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476500" y="5010150"/>
            <a:ext cx="668655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fld id="{0A186434-07F4-4B5A-A220-F6C7E675B3DF}" type="datetimeFigureOut">
              <a:rPr lang="en-US" smtClean="0"/>
              <a:t>5/10/2023</a:t>
            </a:fld>
            <a:endParaRPr lang="en-US"/>
          </a:p>
        </p:txBody>
      </p:sp>
      <p:sp>
        <p:nvSpPr>
          <p:cNvPr id="5" name="Footer Placeholder 4"/>
          <p:cNvSpPr>
            <a:spLocks noGrp="1"/>
          </p:cNvSpPr>
          <p:nvPr>
            <p:ph type="ftr" sz="quarter" idx="11"/>
          </p:nvPr>
        </p:nvSpPr>
        <p:spPr bwMode="auto">
          <a:xfrm rot="5400000">
            <a:off x="7819644" y="4162806"/>
            <a:ext cx="3657600" cy="416052"/>
          </a:xfrm>
        </p:spPr>
        <p:txBody>
          <a:bodyPr/>
          <a:lstStyle/>
          <a:p>
            <a:endParaRPr lang="en-US"/>
          </a:p>
        </p:txBody>
      </p:sp>
      <p:sp>
        <p:nvSpPr>
          <p:cNvPr id="9" name="Rectangle 8"/>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60400" y="3429000"/>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802892" y="5791200"/>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035627" y="4479888"/>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85610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452334" y="4928702"/>
            <a:ext cx="660400" cy="517524"/>
          </a:xfrm>
        </p:spPr>
        <p:txBody>
          <a:bodyPr/>
          <a:lstStyle/>
          <a:p>
            <a:fld id="{6F4C3FE2-1610-42D9-93F3-4D696B766B2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186434-07F4-4B5A-A220-F6C7E675B3DF}"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C3FE2-1610-42D9-93F3-4D696B766B28}" type="slidenum">
              <a:rPr lang="en-US" smtClean="0"/>
              <a:t>‹#›</a:t>
            </a:fld>
            <a:endParaRPr lang="en-US"/>
          </a:p>
        </p:txBody>
      </p:sp>
      <p:sp>
        <p:nvSpPr>
          <p:cNvPr id="9" name="Content Placeholder 8"/>
          <p:cNvSpPr>
            <a:spLocks noGrp="1"/>
          </p:cNvSpPr>
          <p:nvPr>
            <p:ph sz="quarter" idx="1"/>
          </p:nvPr>
        </p:nvSpPr>
        <p:spPr>
          <a:xfrm>
            <a:off x="495300" y="1600200"/>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26102" y="1600200"/>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17245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186434-07F4-4B5A-A220-F6C7E675B3DF}"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C3FE2-1610-42D9-93F3-4D696B766B28}" type="slidenum">
              <a:rPr lang="en-US" smtClean="0"/>
              <a:t>‹#›</a:t>
            </a:fld>
            <a:endParaRPr lang="en-US"/>
          </a:p>
        </p:txBody>
      </p:sp>
      <p:sp>
        <p:nvSpPr>
          <p:cNvPr id="11" name="Content Placeholder 10"/>
          <p:cNvSpPr>
            <a:spLocks noGrp="1"/>
          </p:cNvSpPr>
          <p:nvPr>
            <p:ph sz="quarter" idx="2"/>
          </p:nvPr>
        </p:nvSpPr>
        <p:spPr>
          <a:xfrm>
            <a:off x="495300"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736306"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9530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70535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186434-07F4-4B5A-A220-F6C7E675B3DF}" type="datetimeFigureOut">
              <a:rPr lang="en-US" smtClean="0"/>
              <a:t>5/10/2023</a:t>
            </a:fld>
            <a:endParaRPr lang="en-US"/>
          </a:p>
        </p:txBody>
      </p:sp>
      <p:sp>
        <p:nvSpPr>
          <p:cNvPr id="7" name="Slide Number Placeholder 6"/>
          <p:cNvSpPr>
            <a:spLocks noGrp="1"/>
          </p:cNvSpPr>
          <p:nvPr>
            <p:ph type="sldNum" sz="quarter" idx="11"/>
          </p:nvPr>
        </p:nvSpPr>
        <p:spPr/>
        <p:txBody>
          <a:bodyPr rtlCol="0"/>
          <a:lstStyle/>
          <a:p>
            <a:fld id="{6F4C3FE2-1610-42D9-93F3-4D696B766B2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86434-07F4-4B5A-A220-F6C7E675B3DF}"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C3FE2-1610-42D9-93F3-4D696B766B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915728" y="3181350"/>
            <a:ext cx="6309360" cy="4953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79970" y="274320"/>
            <a:ext cx="16543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186434-07F4-4B5A-A220-F6C7E675B3DF}" type="datetimeFigureOut">
              <a:rPr lang="en-US" smtClean="0"/>
              <a:t>5/10/2023</a:t>
            </a:fld>
            <a:endParaRPr lang="en-US"/>
          </a:p>
        </p:txBody>
      </p:sp>
      <p:sp>
        <p:nvSpPr>
          <p:cNvPr id="22" name="Slide Number Placeholder 21"/>
          <p:cNvSpPr>
            <a:spLocks noGrp="1"/>
          </p:cNvSpPr>
          <p:nvPr>
            <p:ph type="sldNum" sz="quarter" idx="15"/>
          </p:nvPr>
        </p:nvSpPr>
        <p:spPr/>
        <p:txBody>
          <a:bodyPr rtlCol="0"/>
          <a:lstStyle/>
          <a:p>
            <a:fld id="{6F4C3FE2-1610-42D9-93F3-4D696B766B2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892201" y="3181350"/>
            <a:ext cx="6309360" cy="4953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68655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7329615" y="264795"/>
            <a:ext cx="1651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97409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9575800" y="0"/>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186434-07F4-4B5A-A220-F6C7E675B3DF}" type="datetimeFigureOut">
              <a:rPr lang="en-US" smtClean="0"/>
              <a:t>5/10/2023</a:t>
            </a:fld>
            <a:endParaRPr lang="en-US"/>
          </a:p>
        </p:txBody>
      </p:sp>
      <p:sp>
        <p:nvSpPr>
          <p:cNvPr id="18" name="Slide Number Placeholder 17"/>
          <p:cNvSpPr>
            <a:spLocks noGrp="1"/>
          </p:cNvSpPr>
          <p:nvPr>
            <p:ph type="sldNum" sz="quarter" idx="11"/>
          </p:nvPr>
        </p:nvSpPr>
        <p:spPr/>
        <p:txBody>
          <a:bodyPr rtlCol="0"/>
          <a:lstStyle/>
          <a:p>
            <a:fld id="{6F4C3FE2-1610-42D9-93F3-4D696B766B2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95300" y="274638"/>
            <a:ext cx="80899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00200"/>
            <a:ext cx="80899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8305800" y="1065849"/>
            <a:ext cx="2011680" cy="416052"/>
          </a:xfrm>
          <a:prstGeom prst="rect">
            <a:avLst/>
          </a:prstGeom>
        </p:spPr>
        <p:txBody>
          <a:bodyPr vert="horz" anchor="ctr" anchorCtr="0"/>
          <a:lstStyle>
            <a:lvl1pPr algn="r" eaLnBrk="1" latinLnBrk="0" hangingPunct="1">
              <a:defRPr kumimoji="0" sz="1200">
                <a:solidFill>
                  <a:schemeClr val="tx2"/>
                </a:solidFill>
              </a:defRPr>
            </a:lvl1pPr>
          </a:lstStyle>
          <a:p>
            <a:fld id="{0A186434-07F4-4B5A-A220-F6C7E675B3DF}" type="datetimeFigureOut">
              <a:rPr lang="en-US" smtClean="0"/>
              <a:t>5/10/2023</a:t>
            </a:fld>
            <a:endParaRPr lang="en-US"/>
          </a:p>
        </p:txBody>
      </p:sp>
      <p:sp>
        <p:nvSpPr>
          <p:cNvPr id="3" name="Footer Placeholder 2"/>
          <p:cNvSpPr>
            <a:spLocks noGrp="1"/>
          </p:cNvSpPr>
          <p:nvPr>
            <p:ph type="ftr" sz="quarter" idx="3"/>
          </p:nvPr>
        </p:nvSpPr>
        <p:spPr>
          <a:xfrm rot="5400000">
            <a:off x="7706052" y="3722000"/>
            <a:ext cx="3200400" cy="39624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8255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0"/>
            <a:ext cx="660400" cy="521208"/>
          </a:xfrm>
          <a:prstGeom prst="rect">
            <a:avLst/>
          </a:prstGeom>
        </p:spPr>
        <p:txBody>
          <a:bodyPr vert="horz" anchor="ctr"/>
          <a:lstStyle>
            <a:lvl1pPr algn="ctr" eaLnBrk="1" latinLnBrk="0" hangingPunct="1">
              <a:defRPr kumimoji="0" sz="1400" b="1">
                <a:solidFill>
                  <a:srgbClr val="FFFFFF"/>
                </a:solidFill>
              </a:defRPr>
            </a:lvl1pPr>
          </a:lstStyle>
          <a:p>
            <a:fld id="{6F4C3FE2-1610-42D9-93F3-4D696B766B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8229600" cy="4524315"/>
          </a:xfrm>
          <a:prstGeom prst="rect">
            <a:avLst/>
          </a:prstGeom>
        </p:spPr>
        <p:txBody>
          <a:bodyPr wrap="square">
            <a:spAutoFit/>
          </a:bodyPr>
          <a:lstStyle/>
          <a:p>
            <a:pPr algn="ctr"/>
            <a:endParaRPr lang="en-US" b="1" dirty="0">
              <a:solidFill>
                <a:schemeClr val="accent6">
                  <a:lumMod val="75000"/>
                </a:schemeClr>
              </a:solidFill>
            </a:endParaRPr>
          </a:p>
          <a:p>
            <a:pPr algn="ctr"/>
            <a:endParaRPr lang="en-US" b="1" dirty="0" smtClean="0">
              <a:solidFill>
                <a:schemeClr val="accent6">
                  <a:lumMod val="75000"/>
                </a:schemeClr>
              </a:solidFill>
            </a:endParaRPr>
          </a:p>
          <a:p>
            <a:pPr algn="ctr"/>
            <a:endParaRPr lang="en-US" b="1" dirty="0">
              <a:solidFill>
                <a:schemeClr val="accent6">
                  <a:lumMod val="75000"/>
                </a:schemeClr>
              </a:solidFill>
            </a:endParaRPr>
          </a:p>
          <a:p>
            <a:pPr algn="ctr"/>
            <a:r>
              <a:rPr lang="en-US" b="1" dirty="0" smtClean="0">
                <a:solidFill>
                  <a:schemeClr val="accent6">
                    <a:lumMod val="75000"/>
                  </a:schemeClr>
                </a:solidFill>
              </a:rPr>
              <a:t>QUICK SORT ALGORITHM </a:t>
            </a:r>
          </a:p>
          <a:p>
            <a:endParaRPr lang="en-US" dirty="0" smtClean="0"/>
          </a:p>
          <a:p>
            <a:r>
              <a:rPr lang="en-US" dirty="0" err="1" smtClean="0"/>
              <a:t>QuickSort</a:t>
            </a:r>
            <a:r>
              <a:rPr lang="en-US" dirty="0" smtClean="0"/>
              <a:t> </a:t>
            </a:r>
            <a:r>
              <a:rPr lang="en-US" dirty="0"/>
              <a:t>is a popular sorting algorithm that works by dividing the input array into smaller sub-arrays and recursively sorting them. It is an efficient algorithm that has an average case time complexity of O(n*log n), where n is the size of the input array.</a:t>
            </a:r>
          </a:p>
          <a:p>
            <a:r>
              <a:rPr lang="en-US" dirty="0"/>
              <a:t>T</a:t>
            </a:r>
            <a:r>
              <a:rPr lang="en-US" dirty="0" smtClean="0"/>
              <a:t>he </a:t>
            </a:r>
            <a:r>
              <a:rPr lang="en-US" dirty="0"/>
              <a:t>time complexity of the recursion can be expressed as follows:</a:t>
            </a:r>
          </a:p>
          <a:p>
            <a:r>
              <a:rPr lang="en-US" dirty="0"/>
              <a:t>T(n) = 2T(n/2) + O(n)</a:t>
            </a:r>
          </a:p>
          <a:p>
            <a:r>
              <a:rPr lang="en-US" dirty="0"/>
              <a:t>where T(n) is the time taken to sort an array of size n.</a:t>
            </a:r>
          </a:p>
          <a:p>
            <a:r>
              <a:rPr lang="en-US" dirty="0"/>
              <a:t>Using the Master Theorem, we can solve this recurrence relation to obtain the average case time complexity of </a:t>
            </a:r>
            <a:r>
              <a:rPr lang="en-US" dirty="0" err="1"/>
              <a:t>QuickSort</a:t>
            </a:r>
            <a:r>
              <a:rPr lang="en-US" dirty="0"/>
              <a:t>:</a:t>
            </a:r>
          </a:p>
          <a:p>
            <a:r>
              <a:rPr lang="en-US" dirty="0"/>
              <a:t>T(n) = O(n*log n</a:t>
            </a:r>
            <a:r>
              <a:rPr lang="en-US" dirty="0" smtClean="0"/>
              <a:t>)</a:t>
            </a:r>
          </a:p>
          <a:p>
            <a:r>
              <a:rPr lang="en-US" dirty="0" smtClean="0"/>
              <a:t>Therefore, in the average case, </a:t>
            </a:r>
            <a:r>
              <a:rPr lang="en-US" dirty="0" err="1" smtClean="0"/>
              <a:t>QuickSort</a:t>
            </a:r>
            <a:r>
              <a:rPr lang="en-US" dirty="0" smtClean="0"/>
              <a:t> has a time complexity of O(n*log 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8458200" cy="6186309"/>
          </a:xfrm>
          <a:prstGeom prst="rect">
            <a:avLst/>
          </a:prstGeom>
        </p:spPr>
        <p:txBody>
          <a:bodyPr wrap="square">
            <a:spAutoFit/>
          </a:bodyPr>
          <a:lstStyle/>
          <a:p>
            <a:endParaRPr lang="en-US" dirty="0" smtClean="0"/>
          </a:p>
          <a:p>
            <a:pPr algn="ctr"/>
            <a:r>
              <a:rPr lang="en-US" b="1" dirty="0" smtClean="0">
                <a:solidFill>
                  <a:schemeClr val="accent6">
                    <a:lumMod val="75000"/>
                  </a:schemeClr>
                </a:solidFill>
              </a:rPr>
              <a:t>TIME COMPLEXITY OF MCM</a:t>
            </a:r>
          </a:p>
          <a:p>
            <a:pPr algn="ctr"/>
            <a:endParaRPr lang="en-US" b="1" dirty="0" smtClean="0">
              <a:solidFill>
                <a:schemeClr val="accent6">
                  <a:lumMod val="75000"/>
                </a:schemeClr>
              </a:solidFill>
            </a:endParaRPr>
          </a:p>
          <a:p>
            <a:r>
              <a:rPr lang="en-US" dirty="0" smtClean="0"/>
              <a:t>The </a:t>
            </a:r>
            <a:r>
              <a:rPr lang="en-US" dirty="0"/>
              <a:t>time complexity of solving the MCM problem using dynamic programming is O(n^3), where n is the number of matrices in the chain. This can be derived as follows:</a:t>
            </a:r>
          </a:p>
          <a:p>
            <a:r>
              <a:rPr lang="en-US" b="1" dirty="0" smtClean="0"/>
              <a:t>1. </a:t>
            </a:r>
            <a:r>
              <a:rPr lang="en-US" dirty="0" smtClean="0"/>
              <a:t>The </a:t>
            </a:r>
            <a:r>
              <a:rPr lang="en-US" dirty="0"/>
              <a:t>outer loop in the dynamic programming algorithm runs n-1 times, since we need to compute the optimal order for all pairs of adjacent matrices in the chain.</a:t>
            </a:r>
          </a:p>
          <a:p>
            <a:endParaRPr lang="en-US" b="1" dirty="0" smtClean="0"/>
          </a:p>
          <a:p>
            <a:r>
              <a:rPr lang="en-US" b="1" dirty="0" smtClean="0"/>
              <a:t>2. </a:t>
            </a:r>
            <a:r>
              <a:rPr lang="en-US" dirty="0" smtClean="0"/>
              <a:t>For </a:t>
            </a:r>
            <a:r>
              <a:rPr lang="en-US" dirty="0"/>
              <a:t>each pair of adjacent matrices, we consider all possible ways to split the chain into two </a:t>
            </a:r>
            <a:r>
              <a:rPr lang="en-US" dirty="0" err="1"/>
              <a:t>subchains</a:t>
            </a:r>
            <a:r>
              <a:rPr lang="en-US" dirty="0"/>
              <a:t> and compute the cost of multiplying the </a:t>
            </a:r>
            <a:r>
              <a:rPr lang="en-US" dirty="0" err="1"/>
              <a:t>subchains</a:t>
            </a:r>
            <a:r>
              <a:rPr lang="en-US" dirty="0"/>
              <a:t> and then multiplying the resulting matrices. This requires a nested loop that runs from </a:t>
            </a:r>
            <a:r>
              <a:rPr lang="en-US" dirty="0" err="1"/>
              <a:t>i</a:t>
            </a:r>
            <a:r>
              <a:rPr lang="en-US" dirty="0"/>
              <a:t> to j-1, where </a:t>
            </a:r>
            <a:r>
              <a:rPr lang="en-US" dirty="0" err="1"/>
              <a:t>i</a:t>
            </a:r>
            <a:r>
              <a:rPr lang="en-US" dirty="0"/>
              <a:t> is the index of the first matrix in the left </a:t>
            </a:r>
            <a:r>
              <a:rPr lang="en-US" dirty="0" err="1"/>
              <a:t>subchain</a:t>
            </a:r>
            <a:r>
              <a:rPr lang="en-US" dirty="0"/>
              <a:t> and j is the index of the last matrix in the right </a:t>
            </a:r>
            <a:r>
              <a:rPr lang="en-US" dirty="0" err="1"/>
              <a:t>subchain</a:t>
            </a:r>
            <a:r>
              <a:rPr lang="en-US" dirty="0"/>
              <a:t>. This loop runs at most n-1 times for each pair of adjacent matrices, since the </a:t>
            </a:r>
            <a:r>
              <a:rPr lang="en-US" dirty="0" err="1"/>
              <a:t>subchains</a:t>
            </a:r>
            <a:r>
              <a:rPr lang="en-US" dirty="0"/>
              <a:t> cannot be empty</a:t>
            </a:r>
            <a:r>
              <a:rPr lang="en-US" dirty="0" smtClean="0"/>
              <a:t>.</a:t>
            </a:r>
          </a:p>
          <a:p>
            <a:endParaRPr lang="en-US" b="1" dirty="0" smtClean="0"/>
          </a:p>
          <a:p>
            <a:r>
              <a:rPr lang="en-US" b="1" dirty="0" smtClean="0"/>
              <a:t>3. </a:t>
            </a:r>
            <a:r>
              <a:rPr lang="en-US" dirty="0" smtClean="0"/>
              <a:t>For </a:t>
            </a:r>
            <a:r>
              <a:rPr lang="en-US" dirty="0"/>
              <a:t>each pair of adjacent matrices and each possible split of the chain, we need to compute the cost of multiplying the </a:t>
            </a:r>
            <a:r>
              <a:rPr lang="en-US" dirty="0" err="1"/>
              <a:t>subchains</a:t>
            </a:r>
            <a:r>
              <a:rPr lang="en-US" dirty="0"/>
              <a:t> and then multiplying the resulting matrices. This requires a matrix multiplication, which takes O(</a:t>
            </a:r>
            <a:r>
              <a:rPr lang="en-US" dirty="0" err="1"/>
              <a:t>pqp</a:t>
            </a:r>
            <a:r>
              <a:rPr lang="en-US" dirty="0"/>
              <a:t>') time, where p and p' are the dimensions of the matrices. In the worst case, the dimensions of the matrices in the </a:t>
            </a:r>
            <a:r>
              <a:rPr lang="en-US" dirty="0" err="1"/>
              <a:t>subchains</a:t>
            </a:r>
            <a:r>
              <a:rPr lang="en-US" dirty="0"/>
              <a:t> are the same as the dimensions of the original matrices, so the cost of each matrix multiplication is 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8686800" cy="4247317"/>
          </a:xfrm>
          <a:prstGeom prst="rect">
            <a:avLst/>
          </a:prstGeom>
        </p:spPr>
        <p:txBody>
          <a:bodyPr wrap="square">
            <a:spAutoFit/>
          </a:bodyPr>
          <a:lstStyle/>
          <a:p>
            <a:pPr algn="ctr"/>
            <a:r>
              <a:rPr lang="en-US" b="1" dirty="0" smtClean="0">
                <a:solidFill>
                  <a:schemeClr val="accent6">
                    <a:lumMod val="75000"/>
                  </a:schemeClr>
                </a:solidFill>
              </a:rPr>
              <a:t>P, NP, NP-hard, and NP-complete class</a:t>
            </a:r>
            <a:endParaRPr lang="en-US" b="1" dirty="0" smtClean="0">
              <a:solidFill>
                <a:schemeClr val="accent6">
                  <a:lumMod val="75000"/>
                </a:schemeClr>
              </a:solidFill>
            </a:endParaRPr>
          </a:p>
          <a:p>
            <a:endParaRPr lang="en-US" dirty="0"/>
          </a:p>
          <a:p>
            <a:r>
              <a:rPr lang="en-US" dirty="0" smtClean="0"/>
              <a:t>In </a:t>
            </a:r>
            <a:r>
              <a:rPr lang="en-US" dirty="0"/>
              <a:t>computational complexity theory, P, NP, NP-hard, and NP-complete are classes of decision problems that are of fundamental importance. Here is a brief comparison of each of these classes:</a:t>
            </a:r>
          </a:p>
          <a:p>
            <a:endParaRPr lang="en-US" b="1" dirty="0" smtClean="0"/>
          </a:p>
          <a:p>
            <a:r>
              <a:rPr lang="en-US" b="1" dirty="0" smtClean="0"/>
              <a:t>P</a:t>
            </a:r>
            <a:r>
              <a:rPr lang="en-US" b="1" dirty="0"/>
              <a:t>: </a:t>
            </a:r>
            <a:r>
              <a:rPr lang="en-US" dirty="0"/>
              <a:t>This class represents the set of decision problems that can be solved by an algorithm in polynomial time. In other words, the problems that can be solved efficiently. An example of a problem in P is finding the shortest path between two points in a graph using </a:t>
            </a:r>
            <a:r>
              <a:rPr lang="en-US" dirty="0" err="1"/>
              <a:t>Dijkstra's</a:t>
            </a:r>
            <a:r>
              <a:rPr lang="en-US" dirty="0"/>
              <a:t> algorithm.</a:t>
            </a:r>
          </a:p>
          <a:p>
            <a:endParaRPr lang="en-US" b="1" dirty="0" smtClean="0"/>
          </a:p>
          <a:p>
            <a:r>
              <a:rPr lang="en-US" b="1" dirty="0" smtClean="0"/>
              <a:t>NP</a:t>
            </a:r>
            <a:r>
              <a:rPr lang="en-US" b="1" dirty="0"/>
              <a:t>: </a:t>
            </a:r>
            <a:r>
              <a:rPr lang="en-US" dirty="0"/>
              <a:t>This class represents the set of decision problems that can be verified by an algorithm in polynomial time. In other words, the problems that can be solved efficiently by guessing the solution and verifying it. An example of a problem in NP is finding the Hamiltonian cycle (a cycle that passes through every vertex exactly once) in a graph.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14400" y="914400"/>
            <a:ext cx="8077200" cy="4278609"/>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0000"/>
                </a:solidFill>
                <a:effectLst/>
                <a:latin typeface="Söhne"/>
                <a:cs typeface="Arial" pitchFamily="34" charset="0"/>
              </a:rPr>
              <a:t>NP-hard: </a:t>
            </a:r>
            <a:r>
              <a:rPr kumimoji="0" lang="en-US" sz="1800" b="0" i="0" u="none" strike="noStrike" cap="none" normalizeH="0" baseline="0" dirty="0" smtClean="0">
                <a:ln>
                  <a:noFill/>
                </a:ln>
                <a:solidFill>
                  <a:srgbClr val="000000"/>
                </a:solidFill>
                <a:effectLst/>
                <a:latin typeface="Söhne"/>
                <a:cs typeface="Arial" pitchFamily="34" charset="0"/>
              </a:rPr>
              <a:t>This class represents the set of decision problems that are at least as hard as the hardest problems in NP. In other words, if a problem is NP-hard, it is at least as difficult as any problem in NP. An example of an NP-hard problem is the Traveling Salesman Problem (TSP), which involves finding the shortest possible route that visits a given set of cities and returns to the starting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rgbClr val="000000"/>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0000"/>
                </a:solidFill>
                <a:effectLst/>
                <a:latin typeface="Söhne"/>
                <a:cs typeface="Arial" pitchFamily="34" charset="0"/>
              </a:rPr>
              <a:t>NP-complete: </a:t>
            </a:r>
            <a:r>
              <a:rPr kumimoji="0" lang="en-US" sz="1800" b="0" i="0" u="none" strike="noStrike" cap="none" normalizeH="0" baseline="0" dirty="0" smtClean="0">
                <a:ln>
                  <a:noFill/>
                </a:ln>
                <a:solidFill>
                  <a:srgbClr val="000000"/>
                </a:solidFill>
                <a:effectLst/>
                <a:latin typeface="Söhne"/>
                <a:cs typeface="Arial" pitchFamily="34" charset="0"/>
              </a:rPr>
              <a:t>This class represents the set of decision problems that are both in NP and NP-hard. In other words, an NP-complete problem is a problem that is at least as hard as any problem in NP, and can be verified in polynomial time. An example of an NP-complete problem is the Boolean </a:t>
            </a:r>
            <a:r>
              <a:rPr kumimoji="0" lang="en-US" sz="1800" b="0" i="0" u="none" strike="noStrike" cap="none" normalizeH="0" baseline="0" dirty="0" err="1" smtClean="0">
                <a:ln>
                  <a:noFill/>
                </a:ln>
                <a:solidFill>
                  <a:srgbClr val="000000"/>
                </a:solidFill>
                <a:effectLst/>
                <a:latin typeface="Söhne"/>
                <a:cs typeface="Arial" pitchFamily="34" charset="0"/>
              </a:rPr>
              <a:t>Satisfiability</a:t>
            </a:r>
            <a:r>
              <a:rPr kumimoji="0" lang="en-US" sz="1800" b="0" i="0" u="none" strike="noStrike" cap="none" normalizeH="0" baseline="0" dirty="0" smtClean="0">
                <a:ln>
                  <a:noFill/>
                </a:ln>
                <a:solidFill>
                  <a:srgbClr val="000000"/>
                </a:solidFill>
                <a:effectLst/>
                <a:latin typeface="Söhne"/>
                <a:cs typeface="Arial" pitchFamily="34" charset="0"/>
              </a:rPr>
              <a:t> Problem (SAT), which involves determining whether there exists an assignment of truth values to variables that satisfies a given Boolean formula.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0"/>
            <a:ext cx="8153400" cy="6186309"/>
          </a:xfrm>
          <a:prstGeom prst="rect">
            <a:avLst/>
          </a:prstGeom>
        </p:spPr>
        <p:txBody>
          <a:bodyPr wrap="square">
            <a:spAutoFit/>
          </a:bodyPr>
          <a:lstStyle/>
          <a:p>
            <a:endParaRPr lang="en-US" dirty="0"/>
          </a:p>
          <a:p>
            <a:pPr algn="ctr"/>
            <a:r>
              <a:rPr lang="en-US" b="1" dirty="0" smtClean="0">
                <a:solidFill>
                  <a:schemeClr val="accent6">
                    <a:lumMod val="75000"/>
                  </a:schemeClr>
                </a:solidFill>
              </a:rPr>
              <a:t>TRAVELLING SALESPERSON PROBLEM</a:t>
            </a:r>
          </a:p>
          <a:p>
            <a:pPr algn="ctr"/>
            <a:endParaRPr lang="en-US" b="1" dirty="0" smtClean="0">
              <a:solidFill>
                <a:schemeClr val="accent6">
                  <a:lumMod val="75000"/>
                </a:schemeClr>
              </a:solidFill>
            </a:endParaRPr>
          </a:p>
          <a:p>
            <a:r>
              <a:rPr lang="en-US" dirty="0" smtClean="0"/>
              <a:t>The </a:t>
            </a:r>
            <a:r>
              <a:rPr lang="en-US" dirty="0"/>
              <a:t>Traveling Salesman Problem (TSP) is a well-known optimization problem in computer science and operations research. It involves finding the shortest possible route that a salesman can take to visit a given set of cities exactly once and then return to the starting point.</a:t>
            </a:r>
          </a:p>
          <a:p>
            <a:r>
              <a:rPr lang="en-US" dirty="0"/>
              <a:t>Dynamic programming is a popular algorithmic technique used to solve TSP. The basic idea is to divide the problem into smaller </a:t>
            </a:r>
            <a:r>
              <a:rPr lang="en-US" dirty="0" err="1"/>
              <a:t>subproblems</a:t>
            </a:r>
            <a:r>
              <a:rPr lang="en-US" dirty="0"/>
              <a:t> and solve them independently, while also keeping track of the solutions to these </a:t>
            </a:r>
            <a:r>
              <a:rPr lang="en-US" dirty="0" err="1"/>
              <a:t>subproblems</a:t>
            </a:r>
            <a:r>
              <a:rPr lang="en-US" dirty="0"/>
              <a:t> in a table. By solving the </a:t>
            </a:r>
            <a:r>
              <a:rPr lang="en-US" dirty="0" err="1"/>
              <a:t>subproblems</a:t>
            </a:r>
            <a:r>
              <a:rPr lang="en-US" dirty="0"/>
              <a:t> and using the solutions to build up to the larger problem, the dynamic programming approach can find the optimal solution to the TSP</a:t>
            </a:r>
            <a:r>
              <a:rPr lang="en-US" dirty="0" smtClean="0"/>
              <a:t>.</a:t>
            </a:r>
          </a:p>
          <a:p>
            <a:pPr algn="ctr"/>
            <a:r>
              <a:rPr lang="en-US" b="1" dirty="0" smtClean="0">
                <a:solidFill>
                  <a:schemeClr val="accent6">
                    <a:lumMod val="75000"/>
                  </a:schemeClr>
                </a:solidFill>
              </a:rPr>
              <a:t>BENEFITS OF TSP</a:t>
            </a:r>
          </a:p>
          <a:p>
            <a:endParaRPr lang="en-US" dirty="0" smtClean="0"/>
          </a:p>
          <a:p>
            <a:r>
              <a:rPr lang="en-US" dirty="0" smtClean="0"/>
              <a:t>One </a:t>
            </a:r>
            <a:r>
              <a:rPr lang="en-US" dirty="0"/>
              <a:t>of the main benefits of using dynamic programming to solve the TSP is that it can significantly reduce the time complexity of the problem. By breaking the problem down into smaller </a:t>
            </a:r>
            <a:r>
              <a:rPr lang="en-US" dirty="0" err="1"/>
              <a:t>subproblems</a:t>
            </a:r>
            <a:r>
              <a:rPr lang="en-US" dirty="0"/>
              <a:t> and solving them independently, dynamic programming can reduce the number of computations needed to find the optimal solution. </a:t>
            </a:r>
          </a:p>
          <a:p>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38400" y="3429000"/>
          <a:ext cx="4975860" cy="1904999"/>
        </p:xfrm>
        <a:graphic>
          <a:graphicData uri="http://schemas.openxmlformats.org/drawingml/2006/table">
            <a:tbl>
              <a:tblPr/>
              <a:tblGrid>
                <a:gridCol w="995172"/>
                <a:gridCol w="995172"/>
                <a:gridCol w="995172"/>
                <a:gridCol w="995172"/>
                <a:gridCol w="995172"/>
              </a:tblGrid>
              <a:tr h="441959">
                <a:tc>
                  <a:txBody>
                    <a:bodyPr/>
                    <a:lstStyle/>
                    <a:p>
                      <a:pPr fontAlgn="b"/>
                      <a:endParaRPr lang="en-US" b="1" dirty="0"/>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t>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t>B</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t>C</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t>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15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20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dirty="0"/>
                        <a:t>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35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t>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15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35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t>30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t>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a:t>20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t>25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a:t>30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r>
            </a:tbl>
          </a:graphicData>
        </a:graphic>
      </p:graphicFrame>
      <p:sp>
        <p:nvSpPr>
          <p:cNvPr id="29697" name="Rectangle 1"/>
          <p:cNvSpPr>
            <a:spLocks noChangeArrowheads="1"/>
          </p:cNvSpPr>
          <p:nvPr/>
        </p:nvSpPr>
        <p:spPr bwMode="auto">
          <a:xfrm>
            <a:off x="1295400" y="533400"/>
            <a:ext cx="7772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accent6">
                    <a:lumMod val="75000"/>
                  </a:schemeClr>
                </a:solidFill>
                <a:effectLst/>
                <a:latin typeface="Söhne"/>
                <a:cs typeface="Arial" pitchFamily="34" charset="0"/>
              </a:rPr>
              <a:t> Here is an example of how dynamic programming can be used to solve the TSP:</a:t>
            </a:r>
            <a:endParaRPr kumimoji="0" lang="en-US" sz="1600" i="0" u="none" strike="noStrike" cap="none" normalizeH="0" baseline="0" dirty="0" smtClean="0">
              <a:ln>
                <a:noFill/>
              </a:ln>
              <a:solidFill>
                <a:schemeClr val="accent6">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rgbClr val="374151"/>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374151"/>
                </a:solidFill>
                <a:effectLst/>
                <a:latin typeface="Söhne"/>
                <a:cs typeface="Arial" pitchFamily="34" charset="0"/>
              </a:rPr>
              <a:t>Suppose we have four cities labeled A, B, C, and D, and the distances between them are as follows:</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374151"/>
                </a:solidFill>
                <a:effectLst/>
                <a:latin typeface="Söhne"/>
                <a:cs typeface="Arial" pitchFamily="34" charset="0"/>
              </a:rPr>
              <a:t>We can represent the problem using a table, where the rows represent the subset of cities visited so far, and the columns represent the last city visited. We start with the empty subset, and gradually add cities until we reach the full set. For each subset and last city, we compute the shortest path that visits all cities in the subset and ends at the last city.</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65070" y="1463039"/>
          <a:ext cx="4975860" cy="3931920"/>
        </p:xfrm>
        <a:graphic>
          <a:graphicData uri="http://schemas.openxmlformats.org/drawingml/2006/table">
            <a:tbl>
              <a:tblPr/>
              <a:tblGrid>
                <a:gridCol w="995172"/>
                <a:gridCol w="995172"/>
                <a:gridCol w="995172"/>
                <a:gridCol w="995172"/>
                <a:gridCol w="995172"/>
              </a:tblGrid>
              <a:tr h="0">
                <a:tc>
                  <a:txBody>
                    <a:bodyPr/>
                    <a:lstStyle/>
                    <a:p>
                      <a:pPr fontAlgn="b"/>
                      <a:endParaRPr lang="en-US" b="1" dirty="0"/>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t>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t>B</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t>C</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t>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15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20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{A,B,C}</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{A,B,D}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0">
                <a:tc>
                  <a:txBody>
                    <a:bodyPr/>
                    <a:lstStyle/>
                    <a:p>
                      <a:pPr fontAlgn="base"/>
                      <a:r>
                        <a:rPr lang="en-US"/>
                        <a:t>{A,C,D}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endParaRPr lang="en-US"/>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r>
              <a:tr h="0">
                <a:tc>
                  <a:txBody>
                    <a:bodyPr/>
                    <a:lstStyle/>
                    <a:p>
                      <a:pPr algn="l" fontAlgn="base"/>
                      <a:r>
                        <a:rPr lang="en-US" b="0" i="0">
                          <a:solidFill>
                            <a:srgbClr val="374151"/>
                          </a:solidFill>
                          <a:latin typeface="Söhne"/>
                        </a:rPr>
                        <a:t>{A,B,C,D}</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algn="l" fontAlgn="base"/>
                      <a:r>
                        <a:rPr lang="en-US" b="0" i="0">
                          <a:solidFill>
                            <a:srgbClr val="374151"/>
                          </a:solidFill>
                          <a:latin typeface="Söhne"/>
                        </a:rPr>
                        <a:t>0</a:t>
                      </a:r>
                    </a:p>
                  </a:txBody>
                  <a:tcPr anchor="ctr">
                    <a:lnL w="762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endParaRPr lang="en-US" dirty="0"/>
                    </a:p>
                  </a:txBody>
                  <a:tcPr>
                    <a:lnL w="12700" cap="flat" cmpd="sng" algn="ctr">
                      <a:solidFill>
                        <a:srgbClr val="D9D9E3"/>
                      </a:solidFill>
                      <a:prstDash val="solid"/>
                      <a:round/>
                      <a:headEnd type="none" w="med" len="med"/>
                      <a:tailEnd type="none" w="med" len="med"/>
                    </a:lnL>
                    <a:lnT w="7620" cap="flat" cmpd="sng" algn="ctr">
                      <a:solidFill>
                        <a:srgbClr val="D9D9E3"/>
                      </a:solidFill>
                      <a:prstDash val="solid"/>
                      <a:round/>
                      <a:headEnd type="none" w="med" len="med"/>
                      <a:tailEnd type="none" w="med" len="med"/>
                    </a:lnT>
                  </a:tcPr>
                </a:tc>
                <a:tc>
                  <a:txBody>
                    <a:bodyPr/>
                    <a:lstStyle/>
                    <a:p>
                      <a:endParaRPr lang="en-US"/>
                    </a:p>
                  </a:txBody>
                  <a:tcPr>
                    <a:lnT w="7620" cap="flat" cmpd="sng" algn="ctr">
                      <a:solidFill>
                        <a:srgbClr val="D9D9E3"/>
                      </a:solidFill>
                      <a:prstDash val="solid"/>
                      <a:round/>
                      <a:headEnd type="none" w="med" len="med"/>
                      <a:tailEnd type="none" w="med" len="med"/>
                    </a:lnT>
                  </a:tcPr>
                </a:tc>
                <a:tc>
                  <a:txBody>
                    <a:bodyPr/>
                    <a:lstStyle/>
                    <a:p>
                      <a:endParaRPr lang="en-US" dirty="0"/>
                    </a:p>
                  </a:txBody>
                  <a:tcPr>
                    <a:lnT w="7620" cap="flat" cmpd="sng" algn="ctr">
                      <a:solidFill>
                        <a:srgbClr val="D9D9E3"/>
                      </a:solidFill>
                      <a:prstDash val="solid"/>
                      <a:round/>
                      <a:headEnd type="none" w="med" len="med"/>
                      <a:tailEnd type="none" w="med" len="med"/>
                    </a:lnT>
                  </a:tcPr>
                </a:tc>
              </a:tr>
            </a:tbl>
          </a:graphicData>
        </a:graphic>
      </p:graphicFrame>
      <p:sp>
        <p:nvSpPr>
          <p:cNvPr id="31745" name="Rectangle 1"/>
          <p:cNvSpPr>
            <a:spLocks noChangeArrowheads="1"/>
          </p:cNvSpPr>
          <p:nvPr/>
        </p:nvSpPr>
        <p:spPr bwMode="auto">
          <a:xfrm>
            <a:off x="0" y="0"/>
            <a:ext cx="3621504"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Here is the table for this example: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8382000" cy="6186309"/>
          </a:xfrm>
          <a:prstGeom prst="rect">
            <a:avLst/>
          </a:prstGeom>
        </p:spPr>
        <p:txBody>
          <a:bodyPr wrap="square">
            <a:spAutoFit/>
          </a:bodyPr>
          <a:lstStyle/>
          <a:p>
            <a:r>
              <a:rPr lang="en-US" dirty="0" smtClean="0"/>
              <a:t>Here's </a:t>
            </a:r>
            <a:r>
              <a:rPr lang="en-US" dirty="0"/>
              <a:t>an example of how </a:t>
            </a:r>
            <a:r>
              <a:rPr lang="en-US" dirty="0" err="1"/>
              <a:t>QuickSort</a:t>
            </a:r>
            <a:r>
              <a:rPr lang="en-US" dirty="0"/>
              <a:t> sorts an array:</a:t>
            </a:r>
          </a:p>
          <a:p>
            <a:r>
              <a:rPr lang="en-US" dirty="0"/>
              <a:t>Consider the following array: [5, 2, 7, 3, 6, 1, 4]</a:t>
            </a:r>
          </a:p>
          <a:p>
            <a:r>
              <a:rPr lang="en-US" b="1" dirty="0" smtClean="0"/>
              <a:t>1. </a:t>
            </a:r>
            <a:r>
              <a:rPr lang="en-US" dirty="0" smtClean="0"/>
              <a:t>Choose </a:t>
            </a:r>
            <a:r>
              <a:rPr lang="en-US" dirty="0"/>
              <a:t>a pivot element. Let's choose the first element, 5.</a:t>
            </a:r>
          </a:p>
          <a:p>
            <a:r>
              <a:rPr lang="en-US" b="1" dirty="0" smtClean="0"/>
              <a:t>2</a:t>
            </a:r>
            <a:r>
              <a:rPr lang="en-US" dirty="0" smtClean="0"/>
              <a:t>.Partition </a:t>
            </a:r>
            <a:r>
              <a:rPr lang="en-US" dirty="0"/>
              <a:t>the array into two sub-arrays:</a:t>
            </a:r>
          </a:p>
          <a:p>
            <a:pPr lvl="1"/>
            <a:r>
              <a:rPr lang="en-US" dirty="0"/>
              <a:t>Elements less than 5: [2, 3, 1, 4]</a:t>
            </a:r>
          </a:p>
          <a:p>
            <a:pPr lvl="1"/>
            <a:r>
              <a:rPr lang="en-US" dirty="0"/>
              <a:t>Elements greater than or equal to 5: [7, 6]</a:t>
            </a:r>
          </a:p>
          <a:p>
            <a:r>
              <a:rPr lang="en-US" b="1" dirty="0" smtClean="0"/>
              <a:t>3. </a:t>
            </a:r>
            <a:r>
              <a:rPr lang="en-US" dirty="0" smtClean="0"/>
              <a:t>Recursively </a:t>
            </a:r>
            <a:r>
              <a:rPr lang="en-US" dirty="0"/>
              <a:t>apply the above steps to the sub-arrays:</a:t>
            </a:r>
          </a:p>
          <a:p>
            <a:pPr lvl="1"/>
            <a:r>
              <a:rPr lang="en-US" dirty="0"/>
              <a:t>For the first sub-array:</a:t>
            </a:r>
          </a:p>
          <a:p>
            <a:pPr lvl="2"/>
            <a:r>
              <a:rPr lang="en-US" dirty="0"/>
              <a:t>Choose a pivot element. Let's choose the first element, 2.</a:t>
            </a:r>
          </a:p>
          <a:p>
            <a:pPr lvl="2"/>
            <a:r>
              <a:rPr lang="en-US" dirty="0"/>
              <a:t>Partition the sub-array into two sub-arrays</a:t>
            </a:r>
            <a:r>
              <a:rPr lang="en-US" dirty="0" smtClean="0"/>
              <a:t>:</a:t>
            </a:r>
          </a:p>
          <a:p>
            <a:endParaRPr lang="en-US" dirty="0"/>
          </a:p>
          <a:p>
            <a:pPr lvl="1"/>
            <a:r>
              <a:rPr lang="en-US" dirty="0"/>
              <a:t>Elements less than 2: [1]</a:t>
            </a:r>
          </a:p>
          <a:p>
            <a:pPr lvl="1"/>
            <a:r>
              <a:rPr lang="en-US" dirty="0"/>
              <a:t>Elements greater than or equal to 2: [3, 4]</a:t>
            </a:r>
          </a:p>
          <a:p>
            <a:r>
              <a:rPr lang="en-US" dirty="0"/>
              <a:t>Concatenate the sorted sub-arrays to obtain the sorted sub-array: [1, 2, 3, 4]</a:t>
            </a:r>
          </a:p>
          <a:p>
            <a:r>
              <a:rPr lang="en-US" dirty="0"/>
              <a:t>For the second sub-</a:t>
            </a:r>
            <a:r>
              <a:rPr lang="en-US" dirty="0" err="1"/>
              <a:t>array:Choose</a:t>
            </a:r>
            <a:r>
              <a:rPr lang="en-US" dirty="0"/>
              <a:t> a pivot element. Let's choose the first element, 7.</a:t>
            </a:r>
          </a:p>
          <a:p>
            <a:r>
              <a:rPr lang="en-US" dirty="0"/>
              <a:t>Partition the sub-array into two sub-arrays:</a:t>
            </a:r>
          </a:p>
          <a:p>
            <a:pPr lvl="1"/>
            <a:r>
              <a:rPr lang="en-US" dirty="0"/>
              <a:t>Elements less than 7: [6]</a:t>
            </a:r>
          </a:p>
          <a:p>
            <a:pPr lvl="1"/>
            <a:r>
              <a:rPr lang="en-US" dirty="0"/>
              <a:t>Elements greater than or equal to 7: []</a:t>
            </a:r>
          </a:p>
          <a:p>
            <a:r>
              <a:rPr lang="en-US" dirty="0"/>
              <a:t>Concatenate the sorted sub-arrays to obtain the sorted sub-array: [6, 7]</a:t>
            </a:r>
          </a:p>
          <a:p>
            <a:r>
              <a:rPr lang="en-US" b="1" dirty="0" smtClean="0"/>
              <a:t>4.  </a:t>
            </a:r>
            <a:r>
              <a:rPr lang="en-US" dirty="0" smtClean="0"/>
              <a:t>Concatenate </a:t>
            </a:r>
            <a:r>
              <a:rPr lang="en-US" dirty="0"/>
              <a:t>the sorted sub-arrays to obtain the sorted array: [1, 2, 3, 4, 5, 6, 7]</a:t>
            </a:r>
          </a:p>
          <a:p>
            <a:r>
              <a:rPr lang="en-US" dirty="0"/>
              <a:t>So, the original array [5, 2, 7, 3, 6, 1, 4] is sorted in ascending order.</a:t>
            </a:r>
          </a:p>
          <a:p>
            <a:pPr lvl="2"/>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166842"/>
            <a:ext cx="7620000" cy="4524315"/>
          </a:xfrm>
          <a:prstGeom prst="rect">
            <a:avLst/>
          </a:prstGeom>
        </p:spPr>
        <p:txBody>
          <a:bodyPr wrap="square">
            <a:spAutoFit/>
          </a:bodyPr>
          <a:lstStyle/>
          <a:p>
            <a:endParaRPr lang="en-US" dirty="0" smtClean="0"/>
          </a:p>
          <a:p>
            <a:r>
              <a:rPr lang="en-US" dirty="0" smtClean="0"/>
              <a:t>                                              </a:t>
            </a:r>
            <a:r>
              <a:rPr lang="en-US" b="1" dirty="0" smtClean="0">
                <a:solidFill>
                  <a:schemeClr val="accent6">
                    <a:lumMod val="75000"/>
                  </a:schemeClr>
                </a:solidFill>
              </a:rPr>
              <a:t>   PRIM’S ALGORITHM</a:t>
            </a:r>
          </a:p>
          <a:p>
            <a:endParaRPr lang="en-US" dirty="0" smtClean="0"/>
          </a:p>
          <a:p>
            <a:endParaRPr lang="en-US" dirty="0"/>
          </a:p>
          <a:p>
            <a:r>
              <a:rPr lang="en-US" dirty="0" smtClean="0"/>
              <a:t>Prim's </a:t>
            </a:r>
            <a:r>
              <a:rPr lang="en-US" dirty="0"/>
              <a:t>algorithm is a popular algorithm for finding the minimum spanning tree of a graph, which is the set of edges that connect all the vertices of the graph with the minimum total weight.</a:t>
            </a:r>
          </a:p>
          <a:p>
            <a:r>
              <a:rPr lang="en-US" dirty="0"/>
              <a:t>The algorithm starts with an arbitrary vertex and adds the edge with the smallest weight to the growing set of edges that form the minimum spanning tree. It then looks for the next edge with the smallest weight that connects to a vertex in the tree and adds it to the tree. This process continues until all vertices are connected.</a:t>
            </a:r>
          </a:p>
          <a:p>
            <a:r>
              <a:rPr lang="en-US" dirty="0"/>
              <a:t>One advantage of Prim's algorithm is that it is simple to understand and implement. It also has a time complexity of O(E log V) for dense graphs, where E is the number of edges and V is the number of vertices, which is an efficient runtime.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600200"/>
            <a:ext cx="7010400" cy="3693319"/>
          </a:xfrm>
          <a:prstGeom prst="rect">
            <a:avLst/>
          </a:prstGeom>
        </p:spPr>
        <p:txBody>
          <a:bodyPr wrap="square">
            <a:spAutoFit/>
          </a:bodyPr>
          <a:lstStyle/>
          <a:p>
            <a:r>
              <a:rPr lang="en-US" dirty="0"/>
              <a:t>Here's the algorithm for Prim's algorithm:</a:t>
            </a:r>
          </a:p>
          <a:p>
            <a:r>
              <a:rPr lang="en-US" dirty="0"/>
              <a:t>Input: A weighted, connected graph G with vertices V and edges E.</a:t>
            </a:r>
          </a:p>
          <a:p>
            <a:r>
              <a:rPr lang="en-US" dirty="0"/>
              <a:t>Output: A minimum spanning tree T of G.</a:t>
            </a:r>
          </a:p>
          <a:p>
            <a:r>
              <a:rPr lang="en-US" b="1" dirty="0" smtClean="0"/>
              <a:t>1. </a:t>
            </a:r>
            <a:r>
              <a:rPr lang="en-US" dirty="0" smtClean="0"/>
              <a:t>Choose </a:t>
            </a:r>
            <a:r>
              <a:rPr lang="en-US" dirty="0"/>
              <a:t>an arbitrary vertex v in G as the starting point.</a:t>
            </a:r>
          </a:p>
          <a:p>
            <a:r>
              <a:rPr lang="en-US" b="1" dirty="0"/>
              <a:t>2</a:t>
            </a:r>
            <a:r>
              <a:rPr lang="en-US" b="1" dirty="0" smtClean="0"/>
              <a:t>.</a:t>
            </a:r>
            <a:r>
              <a:rPr lang="en-US" dirty="0" smtClean="0"/>
              <a:t> Create </a:t>
            </a:r>
            <a:r>
              <a:rPr lang="en-US" dirty="0"/>
              <a:t>an empty set S of vertices and an empty set T of edges.</a:t>
            </a:r>
          </a:p>
          <a:p>
            <a:r>
              <a:rPr lang="en-US" b="1" dirty="0" smtClean="0"/>
              <a:t>3.</a:t>
            </a:r>
            <a:r>
              <a:rPr lang="en-US" dirty="0" smtClean="0"/>
              <a:t> Add </a:t>
            </a:r>
            <a:r>
              <a:rPr lang="en-US" dirty="0"/>
              <a:t>v to the set S.</a:t>
            </a:r>
          </a:p>
          <a:p>
            <a:r>
              <a:rPr lang="en-US" b="1" dirty="0" smtClean="0"/>
              <a:t>4. </a:t>
            </a:r>
            <a:r>
              <a:rPr lang="en-US" dirty="0" smtClean="0"/>
              <a:t>While </a:t>
            </a:r>
            <a:r>
              <a:rPr lang="en-US" dirty="0"/>
              <a:t>S is not equal to V:</a:t>
            </a:r>
          </a:p>
          <a:p>
            <a:r>
              <a:rPr lang="en-US" dirty="0"/>
              <a:t>a. Find the edge with the smallest weight that connects a vertex in S to a vertex not in S.</a:t>
            </a:r>
          </a:p>
          <a:p>
            <a:r>
              <a:rPr lang="en-US" dirty="0"/>
              <a:t>b. Add the edge found in step a to T.</a:t>
            </a:r>
          </a:p>
          <a:p>
            <a:r>
              <a:rPr lang="en-US" dirty="0"/>
              <a:t>c. Add the vertex that is not in S, but is connected to the edge found in step a, to the set S.</a:t>
            </a:r>
          </a:p>
          <a:p>
            <a:r>
              <a:rPr lang="en-US" b="1" dirty="0" smtClean="0"/>
              <a:t>5. </a:t>
            </a:r>
            <a:r>
              <a:rPr lang="en-US" dirty="0" smtClean="0"/>
              <a:t>Return </a:t>
            </a:r>
            <a:r>
              <a:rPr lang="en-US" dirty="0"/>
              <a:t>the set T of edges.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371600"/>
            <a:ext cx="7162800" cy="4247317"/>
          </a:xfrm>
          <a:prstGeom prst="rect">
            <a:avLst/>
          </a:prstGeom>
        </p:spPr>
        <p:txBody>
          <a:bodyPr wrap="square">
            <a:spAutoFit/>
          </a:bodyPr>
          <a:lstStyle/>
          <a:p>
            <a:r>
              <a:rPr lang="en-US" dirty="0"/>
              <a:t>Prim's algorithm can be applied to a variety of real-world scenarios, such as:</a:t>
            </a:r>
          </a:p>
          <a:p>
            <a:r>
              <a:rPr lang="en-US" b="1" dirty="0" smtClean="0"/>
              <a:t>1. </a:t>
            </a:r>
            <a:r>
              <a:rPr lang="en-US" dirty="0" smtClean="0"/>
              <a:t>Network </a:t>
            </a:r>
            <a:r>
              <a:rPr lang="en-US" dirty="0"/>
              <a:t>design: In designing a communication network, the minimum spanning tree can be used to connect all the nodes with minimum cost.</a:t>
            </a:r>
          </a:p>
          <a:p>
            <a:r>
              <a:rPr lang="en-US" b="1" dirty="0" smtClean="0"/>
              <a:t>2. </a:t>
            </a:r>
            <a:r>
              <a:rPr lang="en-US" dirty="0" smtClean="0"/>
              <a:t>Traffic </a:t>
            </a:r>
            <a:r>
              <a:rPr lang="en-US" dirty="0"/>
              <a:t>management: The algorithm can be used to determine the most efficient way to connect a city's road network with minimal construction costs.</a:t>
            </a:r>
          </a:p>
          <a:p>
            <a:r>
              <a:rPr lang="en-US" b="1" dirty="0" smtClean="0"/>
              <a:t>3. </a:t>
            </a:r>
            <a:r>
              <a:rPr lang="en-US" dirty="0" smtClean="0"/>
              <a:t>Oil </a:t>
            </a:r>
            <a:r>
              <a:rPr lang="en-US" dirty="0"/>
              <a:t>pipeline construction: When constructing a pipeline network for transporting oil, the minimum spanning tree can be used to minimize the cost of the construction.</a:t>
            </a:r>
          </a:p>
          <a:p>
            <a:r>
              <a:rPr lang="en-US" b="1" dirty="0" smtClean="0"/>
              <a:t>4.  </a:t>
            </a:r>
            <a:r>
              <a:rPr lang="en-US" dirty="0" smtClean="0"/>
              <a:t>Electrical </a:t>
            </a:r>
            <a:r>
              <a:rPr lang="en-US" dirty="0"/>
              <a:t>grid design: In designing an electrical grid, the minimum spanning tree can be used to connect all the power stations with minimum cost.</a:t>
            </a:r>
          </a:p>
          <a:p>
            <a:r>
              <a:rPr lang="en-US" dirty="0"/>
              <a:t>Overall, Prim's algorithm is a useful tool for solving optimization problems in a variety of fields.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8471"/>
            <a:ext cx="9525000" cy="6709529"/>
          </a:xfrm>
          <a:prstGeom prst="rect">
            <a:avLst/>
          </a:prstGeom>
        </p:spPr>
        <p:txBody>
          <a:bodyPr wrap="square">
            <a:spAutoFit/>
          </a:bodyPr>
          <a:lstStyle/>
          <a:p>
            <a:pPr algn="ctr"/>
            <a:r>
              <a:rPr lang="en-US" b="1" dirty="0" smtClean="0">
                <a:solidFill>
                  <a:schemeClr val="accent6">
                    <a:lumMod val="75000"/>
                  </a:schemeClr>
                </a:solidFill>
              </a:rPr>
              <a:t>FIBONACCI FUNCTION</a:t>
            </a:r>
          </a:p>
          <a:p>
            <a:endParaRPr lang="en-US" sz="1400" dirty="0" smtClean="0"/>
          </a:p>
          <a:p>
            <a:r>
              <a:rPr lang="en-US" sz="1600" dirty="0" smtClean="0"/>
              <a:t>The </a:t>
            </a:r>
            <a:r>
              <a:rPr lang="en-US" sz="1600" dirty="0"/>
              <a:t>Fibonacci sequence is a series of numbers in which each number is the sum of the two preceding numbers, usually starting with 0 and </a:t>
            </a:r>
            <a:r>
              <a:rPr lang="en-US" sz="1600" dirty="0" smtClean="0"/>
              <a:t>1</a:t>
            </a:r>
          </a:p>
          <a:p>
            <a:r>
              <a:rPr lang="en-US" sz="1600" dirty="0" smtClean="0"/>
              <a:t>The </a:t>
            </a:r>
            <a:r>
              <a:rPr lang="en-US" sz="1600" dirty="0"/>
              <a:t>recursive and iterative versions of the Fibonacci function are as follows:</a:t>
            </a:r>
          </a:p>
          <a:p>
            <a:r>
              <a:rPr lang="en-US" sz="1600" dirty="0"/>
              <a:t>Recursive Fibonacci Function</a:t>
            </a:r>
            <a:r>
              <a:rPr lang="en-US" sz="1600" dirty="0" smtClean="0"/>
              <a:t>:</a:t>
            </a:r>
          </a:p>
          <a:p>
            <a:r>
              <a:rPr lang="en-US" sz="1600" b="1" dirty="0" smtClean="0"/>
              <a:t>function </a:t>
            </a:r>
            <a:r>
              <a:rPr lang="en-US" sz="1600" b="1" dirty="0" err="1" smtClean="0"/>
              <a:t>fib_recursive</a:t>
            </a:r>
            <a:r>
              <a:rPr lang="en-US" sz="1600" b="1" dirty="0" smtClean="0"/>
              <a:t>(n):</a:t>
            </a:r>
          </a:p>
          <a:p>
            <a:r>
              <a:rPr lang="en-US" sz="1600" dirty="0" smtClean="0"/>
              <a:t>    if n &lt; 2:</a:t>
            </a:r>
          </a:p>
          <a:p>
            <a:r>
              <a:rPr lang="en-US" sz="1600" dirty="0" smtClean="0"/>
              <a:t>        return n</a:t>
            </a:r>
          </a:p>
          <a:p>
            <a:r>
              <a:rPr lang="en-US" sz="1600" dirty="0" smtClean="0"/>
              <a:t>    else:</a:t>
            </a:r>
          </a:p>
          <a:p>
            <a:r>
              <a:rPr lang="en-US" sz="1600" dirty="0" smtClean="0"/>
              <a:t>        return </a:t>
            </a:r>
            <a:r>
              <a:rPr lang="en-US" sz="1600" dirty="0" err="1" smtClean="0"/>
              <a:t>fib_recursive</a:t>
            </a:r>
            <a:r>
              <a:rPr lang="en-US" sz="1600" dirty="0" smtClean="0"/>
              <a:t>(n-1) + </a:t>
            </a:r>
            <a:r>
              <a:rPr lang="en-US" sz="1600" dirty="0" err="1" smtClean="0"/>
              <a:t>fib_recursive</a:t>
            </a:r>
            <a:r>
              <a:rPr lang="en-US" sz="1600" dirty="0" smtClean="0"/>
              <a:t>(n-2)</a:t>
            </a:r>
          </a:p>
          <a:p>
            <a:r>
              <a:rPr lang="en-US" sz="1600" b="1" dirty="0"/>
              <a:t>Iterative Fibonacci Function</a:t>
            </a:r>
            <a:r>
              <a:rPr lang="en-US" sz="1600" b="1" dirty="0" smtClean="0"/>
              <a:t>:</a:t>
            </a:r>
          </a:p>
          <a:p>
            <a:r>
              <a:rPr lang="en-US" sz="1600" dirty="0" smtClean="0"/>
              <a:t>function </a:t>
            </a:r>
            <a:r>
              <a:rPr lang="en-US" sz="1600" dirty="0" err="1" smtClean="0"/>
              <a:t>fib_iterative</a:t>
            </a:r>
            <a:r>
              <a:rPr lang="en-US" sz="1600" dirty="0" smtClean="0"/>
              <a:t>(n):</a:t>
            </a:r>
          </a:p>
          <a:p>
            <a:r>
              <a:rPr lang="en-US" sz="1600" dirty="0" smtClean="0"/>
              <a:t>    if n == 0:</a:t>
            </a:r>
          </a:p>
          <a:p>
            <a:r>
              <a:rPr lang="en-US" sz="1600" dirty="0" smtClean="0"/>
              <a:t>        return 0</a:t>
            </a:r>
          </a:p>
          <a:p>
            <a:r>
              <a:rPr lang="en-US" sz="1600" dirty="0" smtClean="0"/>
              <a:t>    </a:t>
            </a:r>
            <a:r>
              <a:rPr lang="en-US" sz="1600" dirty="0" err="1" smtClean="0"/>
              <a:t>elif</a:t>
            </a:r>
            <a:r>
              <a:rPr lang="en-US" sz="1600" dirty="0" smtClean="0"/>
              <a:t> n == 1:</a:t>
            </a:r>
          </a:p>
          <a:p>
            <a:r>
              <a:rPr lang="en-US" sz="1600" dirty="0" smtClean="0"/>
              <a:t>        return 1</a:t>
            </a:r>
          </a:p>
          <a:p>
            <a:r>
              <a:rPr lang="en-US" sz="1600" dirty="0" smtClean="0"/>
              <a:t>    else:</a:t>
            </a:r>
          </a:p>
          <a:p>
            <a:r>
              <a:rPr lang="en-US" sz="1600" dirty="0" smtClean="0"/>
              <a:t>        fib1 = 0</a:t>
            </a:r>
          </a:p>
          <a:p>
            <a:r>
              <a:rPr lang="en-US" sz="1600" dirty="0" smtClean="0"/>
              <a:t>        fib2 = 1</a:t>
            </a:r>
          </a:p>
          <a:p>
            <a:r>
              <a:rPr lang="en-US" sz="1600" dirty="0" smtClean="0"/>
              <a:t>        for </a:t>
            </a:r>
            <a:r>
              <a:rPr lang="en-US" sz="1600" dirty="0" err="1" smtClean="0"/>
              <a:t>i</a:t>
            </a:r>
            <a:r>
              <a:rPr lang="en-US" sz="1600" dirty="0" smtClean="0"/>
              <a:t> in range(2, n+1):</a:t>
            </a:r>
          </a:p>
          <a:p>
            <a:r>
              <a:rPr lang="en-US" sz="1600" dirty="0" smtClean="0"/>
              <a:t>            fib = fib1 + fib2</a:t>
            </a:r>
          </a:p>
          <a:p>
            <a:r>
              <a:rPr lang="en-US" sz="1600" dirty="0" smtClean="0"/>
              <a:t>            fib1 = fib2</a:t>
            </a:r>
          </a:p>
          <a:p>
            <a:r>
              <a:rPr lang="en-US" sz="1600" dirty="0" smtClean="0"/>
              <a:t>            fib2 = fib</a:t>
            </a:r>
          </a:p>
          <a:p>
            <a:r>
              <a:rPr lang="en-US" sz="1600" dirty="0" smtClean="0"/>
              <a:t>        return fib</a:t>
            </a:r>
          </a:p>
          <a:p>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533400" y="1371600"/>
            <a:ext cx="8686800" cy="4647941"/>
          </a:xfrm>
          <a:prstGeom prst="rect">
            <a:avLst/>
          </a:prstGeom>
          <a:solidFill>
            <a:srgbClr val="F7F7F8"/>
          </a:solid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374151"/>
              </a:solidFill>
              <a:effectLst/>
              <a:latin typeface="Söhne"/>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74151"/>
                </a:solidFill>
                <a:effectLst/>
                <a:latin typeface="Söhne"/>
                <a:cs typeface="Arial" pitchFamily="34" charset="0"/>
              </a:rPr>
              <a:t>To derive the time complexity of each version, we need to consider the number of operations performed as a function of the input </a:t>
            </a:r>
            <a:r>
              <a:rPr kumimoji="0" lang="en-US" sz="1400" b="1" i="0" u="none" strike="noStrike" cap="none" normalizeH="0" baseline="0" dirty="0" smtClean="0">
                <a:ln>
                  <a:noFill/>
                </a:ln>
                <a:solidFill>
                  <a:srgbClr val="374151"/>
                </a:solidFill>
                <a:effectLst/>
                <a:latin typeface="Söhne Mono"/>
                <a:cs typeface="Arial" pitchFamily="34" charset="0"/>
              </a:rPr>
              <a:t>n</a:t>
            </a:r>
            <a:r>
              <a:rPr kumimoji="0" lang="en-US" sz="1400" b="0" i="0" u="none" strike="noStrike" cap="none" normalizeH="0" baseline="0" dirty="0" smtClean="0">
                <a:ln>
                  <a:noFill/>
                </a:ln>
                <a:solidFill>
                  <a:srgbClr val="374151"/>
                </a:solidFill>
                <a:effectLst/>
                <a:latin typeface="Söhne"/>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374151"/>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74151"/>
                </a:solidFill>
                <a:effectLst/>
                <a:latin typeface="Söhne"/>
                <a:cs typeface="Arial" pitchFamily="34" charset="0"/>
              </a:rPr>
              <a:t>Recursive Fibonacci Function:</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374151"/>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374151"/>
                </a:solidFill>
                <a:effectLst/>
                <a:latin typeface="Söhne"/>
                <a:cs typeface="Arial" pitchFamily="34" charset="0"/>
              </a:rPr>
              <a:t>The function makes two recursive calls to </a:t>
            </a:r>
            <a:r>
              <a:rPr kumimoji="0" lang="en-US" sz="1400" b="1" i="0" u="none" strike="noStrike" cap="none" normalizeH="0" baseline="0" dirty="0" err="1" smtClean="0">
                <a:ln>
                  <a:noFill/>
                </a:ln>
                <a:solidFill>
                  <a:srgbClr val="374151"/>
                </a:solidFill>
                <a:effectLst/>
                <a:latin typeface="Söhne Mono"/>
                <a:cs typeface="Arial" pitchFamily="34" charset="0"/>
              </a:rPr>
              <a:t>fib_recursive</a:t>
            </a:r>
            <a:r>
              <a:rPr kumimoji="0" lang="en-US" sz="1400" b="0" i="0" u="none" strike="noStrike" cap="none" normalizeH="0" baseline="0" dirty="0" smtClean="0">
                <a:ln>
                  <a:noFill/>
                </a:ln>
                <a:solidFill>
                  <a:srgbClr val="374151"/>
                </a:solidFill>
                <a:effectLst/>
                <a:latin typeface="Söhne"/>
                <a:cs typeface="Arial" pitchFamily="34" charset="0"/>
              </a:rPr>
              <a:t> with inputs </a:t>
            </a:r>
            <a:r>
              <a:rPr kumimoji="0" lang="en-US" sz="1400" b="1" i="0" u="none" strike="noStrike" cap="none" normalizeH="0" baseline="0" dirty="0" smtClean="0">
                <a:ln>
                  <a:noFill/>
                </a:ln>
                <a:solidFill>
                  <a:srgbClr val="374151"/>
                </a:solidFill>
                <a:effectLst/>
                <a:latin typeface="Söhne Mono"/>
                <a:cs typeface="Arial" pitchFamily="34" charset="0"/>
              </a:rPr>
              <a:t>n-1</a:t>
            </a:r>
            <a:r>
              <a:rPr kumimoji="0" lang="en-US" sz="1400" b="0" i="0" u="none" strike="noStrike" cap="none" normalizeH="0" baseline="0" dirty="0" smtClean="0">
                <a:ln>
                  <a:noFill/>
                </a:ln>
                <a:solidFill>
                  <a:srgbClr val="374151"/>
                </a:solidFill>
                <a:effectLst/>
                <a:latin typeface="Söhne"/>
                <a:cs typeface="Arial" pitchFamily="34" charset="0"/>
              </a:rPr>
              <a:t> and </a:t>
            </a:r>
            <a:r>
              <a:rPr kumimoji="0" lang="en-US" sz="1400" b="1" i="0" u="none" strike="noStrike" cap="none" normalizeH="0" baseline="0" dirty="0" smtClean="0">
                <a:ln>
                  <a:noFill/>
                </a:ln>
                <a:solidFill>
                  <a:srgbClr val="374151"/>
                </a:solidFill>
                <a:effectLst/>
                <a:latin typeface="Söhne Mono"/>
                <a:cs typeface="Arial" pitchFamily="34" charset="0"/>
              </a:rPr>
              <a:t>n-2</a:t>
            </a:r>
            <a:r>
              <a:rPr kumimoji="0" lang="en-US" sz="1400" b="0" i="0" u="none" strike="noStrike" cap="none" normalizeH="0" baseline="0" dirty="0" smtClean="0">
                <a:ln>
                  <a:noFill/>
                </a:ln>
                <a:solidFill>
                  <a:srgbClr val="374151"/>
                </a:solidFill>
                <a:effectLst/>
                <a:latin typeface="Söhne"/>
                <a:cs typeface="Arial" pitchFamily="34" charset="0"/>
              </a:rPr>
              <a:t>, respectively, until the base case </a:t>
            </a:r>
            <a:r>
              <a:rPr kumimoji="0" lang="en-US" sz="1400" b="1" i="0" u="none" strike="noStrike" cap="none" normalizeH="0" baseline="0" dirty="0" smtClean="0">
                <a:ln>
                  <a:noFill/>
                </a:ln>
                <a:solidFill>
                  <a:srgbClr val="374151"/>
                </a:solidFill>
                <a:effectLst/>
                <a:latin typeface="Söhne Mono"/>
                <a:cs typeface="Arial" pitchFamily="34" charset="0"/>
              </a:rPr>
              <a:t>n &lt; 2</a:t>
            </a:r>
            <a:r>
              <a:rPr kumimoji="0" lang="en-US" sz="1400" b="0" i="0" u="none" strike="noStrike" cap="none" normalizeH="0" baseline="0" dirty="0" smtClean="0">
                <a:ln>
                  <a:noFill/>
                </a:ln>
                <a:solidFill>
                  <a:srgbClr val="374151"/>
                </a:solidFill>
                <a:effectLst/>
                <a:latin typeface="Söhne"/>
                <a:cs typeface="Arial" pitchFamily="34" charset="0"/>
              </a:rPr>
              <a:t> is reached.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374151"/>
                </a:solidFill>
                <a:effectLst/>
                <a:latin typeface="Söhne"/>
                <a:cs typeface="Arial" pitchFamily="34" charset="0"/>
              </a:rPr>
              <a:t>At each recursive call, the function performs a constant number of operations (comparison, subtraction, and addition).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374151"/>
                </a:solidFill>
                <a:effectLst/>
                <a:latin typeface="Söhne"/>
                <a:cs typeface="Arial" pitchFamily="34" charset="0"/>
              </a:rPr>
              <a:t>Therefore, the time complexity of the recursive Fibonacci function is O(2^n) because the function performs a constant number of operations for each of the 2^n function calls made.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400" dirty="0">
              <a:solidFill>
                <a:srgbClr val="374151"/>
              </a:solidFill>
              <a:latin typeface="Söhne"/>
              <a:cs typeface="Arial" pitchFamily="34" charset="0"/>
            </a:endParaRPr>
          </a:p>
          <a:p>
            <a:r>
              <a:rPr lang="en-US" sz="1600" b="1" dirty="0"/>
              <a:t>Iterative Fibonacci Function:</a:t>
            </a:r>
          </a:p>
          <a:p>
            <a:r>
              <a:rPr lang="en-US" sz="1600" dirty="0"/>
              <a:t>The function performs a constant number of operations (comparison, addition, and assignment) n times in the for loop.</a:t>
            </a:r>
          </a:p>
          <a:p>
            <a:r>
              <a:rPr lang="en-US" sz="1600" dirty="0"/>
              <a:t>Therefore, the time complexity of the iterative Fibonacci function is 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374151"/>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71600"/>
            <a:ext cx="8534400" cy="4247317"/>
          </a:xfrm>
          <a:prstGeom prst="rect">
            <a:avLst/>
          </a:prstGeom>
        </p:spPr>
        <p:txBody>
          <a:bodyPr wrap="square">
            <a:spAutoFit/>
          </a:bodyPr>
          <a:lstStyle/>
          <a:p>
            <a:pPr algn="ctr"/>
            <a:endParaRPr lang="en-US" b="1" dirty="0" smtClean="0">
              <a:solidFill>
                <a:schemeClr val="accent6">
                  <a:lumMod val="75000"/>
                </a:schemeClr>
              </a:solidFill>
            </a:endParaRPr>
          </a:p>
          <a:p>
            <a:pPr algn="ctr"/>
            <a:r>
              <a:rPr lang="en-US" b="1" dirty="0" smtClean="0">
                <a:solidFill>
                  <a:schemeClr val="accent6">
                    <a:lumMod val="75000"/>
                  </a:schemeClr>
                </a:solidFill>
              </a:rPr>
              <a:t>CHAINED MATRIX MULTIPLICATION</a:t>
            </a:r>
          </a:p>
          <a:p>
            <a:endParaRPr lang="en-US" dirty="0" smtClean="0"/>
          </a:p>
          <a:p>
            <a:r>
              <a:rPr lang="en-US" dirty="0" smtClean="0"/>
              <a:t>Chained </a:t>
            </a:r>
            <a:r>
              <a:rPr lang="en-US" dirty="0"/>
              <a:t>matrix multiplication, also known as matrix chain multiplication, is a method of multiplying matrices together in a specific order. This order is important because the way in which the matrices are multiplied affects the final result.</a:t>
            </a:r>
          </a:p>
          <a:p>
            <a:r>
              <a:rPr lang="en-US" dirty="0"/>
              <a:t>The general idea of chained matrix multiplication is to take a sequence of matrices and multiply them in a way that minimizes the total number of scalar multiplications required. The algorithm for this involves finding the optimal order in which to multiply the matrices.</a:t>
            </a:r>
          </a:p>
          <a:p>
            <a:r>
              <a:rPr lang="en-US" dirty="0"/>
              <a:t>Here's an example to illustrate chained matrix multiplication:</a:t>
            </a:r>
          </a:p>
          <a:p>
            <a:r>
              <a:rPr lang="en-US" dirty="0"/>
              <a:t>Suppose we have three matrices:</a:t>
            </a:r>
          </a:p>
          <a:p>
            <a:r>
              <a:rPr lang="en-US" dirty="0"/>
              <a:t>A = [ 2 3 ] [ 4 5 ]</a:t>
            </a:r>
          </a:p>
          <a:p>
            <a:r>
              <a:rPr lang="en-US" dirty="0"/>
              <a:t>B = [ 1 2 3 ] [ 4 5 6 ]</a:t>
            </a:r>
          </a:p>
          <a:p>
            <a:r>
              <a:rPr lang="en-US" dirty="0"/>
              <a:t>C = [ 1 ] [ 2 ]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7848600" cy="4801314"/>
          </a:xfrm>
          <a:prstGeom prst="rect">
            <a:avLst/>
          </a:prstGeom>
        </p:spPr>
        <p:txBody>
          <a:bodyPr wrap="square">
            <a:spAutoFit/>
          </a:bodyPr>
          <a:lstStyle/>
          <a:p>
            <a:r>
              <a:rPr lang="en-US" dirty="0"/>
              <a:t>To multiply these matrices together, we need to ensure that the dimensions of the matrices match. Specifically, the number of columns of the first matrix must match the number of rows of the second matrix. In this example, we can multiply A and B together, but we cannot multiply A and C or B and C.</a:t>
            </a:r>
          </a:p>
          <a:p>
            <a:endParaRPr lang="en-US" dirty="0" smtClean="0"/>
          </a:p>
          <a:p>
            <a:r>
              <a:rPr lang="en-US" dirty="0" smtClean="0"/>
              <a:t>To </a:t>
            </a:r>
            <a:r>
              <a:rPr lang="en-US" dirty="0"/>
              <a:t>multiply A and B, we first need to calculate the dimensions of the resulting matrix. If A is m x n and B is n x p, then the resulting matrix AB will be m x p. In this case, AB will be a 2 x 3 matrix.</a:t>
            </a:r>
          </a:p>
          <a:p>
            <a:endParaRPr lang="en-US" dirty="0" smtClean="0"/>
          </a:p>
          <a:p>
            <a:r>
              <a:rPr lang="en-US" dirty="0" smtClean="0"/>
              <a:t>To </a:t>
            </a:r>
            <a:r>
              <a:rPr lang="en-US" dirty="0"/>
              <a:t>calculate the result, we need to perform scalar multiplications and additions for each element of the resulting matrix. For example, to calculate the element in the first row and first column of AB, we would do:</a:t>
            </a:r>
          </a:p>
          <a:p>
            <a:endParaRPr lang="en-US" dirty="0" smtClean="0"/>
          </a:p>
          <a:p>
            <a:r>
              <a:rPr lang="en-US" dirty="0" smtClean="0"/>
              <a:t>AB[1,1</a:t>
            </a:r>
            <a:r>
              <a:rPr lang="en-US" dirty="0"/>
              <a:t>] = A[1,1] * B[1,1] + A[1,2] * B[2,1] = (2 * 1) + (3 * 4) = 14</a:t>
            </a:r>
          </a:p>
          <a:p>
            <a:endParaRPr lang="en-US" dirty="0" smtClean="0"/>
          </a:p>
          <a:p>
            <a:r>
              <a:rPr lang="en-US" dirty="0" smtClean="0"/>
              <a:t>Similarly</a:t>
            </a:r>
            <a:r>
              <a:rPr lang="en-US" dirty="0"/>
              <a:t>, we can calculate the rest of the elements in AB. Once we have AB, we can then multiply it by C to get the final result, which will be a 2 x 1 matrix.</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84</TotalTime>
  <Words>2433</Words>
  <Application>Microsoft Office PowerPoint</Application>
  <PresentationFormat>A4 Paper (210x297 mm)</PresentationFormat>
  <Paragraphs>197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15</cp:revision>
  <dcterms:created xsi:type="dcterms:W3CDTF">2023-05-10T16:57:25Z</dcterms:created>
  <dcterms:modified xsi:type="dcterms:W3CDTF">2023-05-10T18:22:13Z</dcterms:modified>
</cp:coreProperties>
</file>