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7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9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11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13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data4.xml" ContentType="application/vnd.openxmlformats-officedocument.drawingml.diagramData+xml"/>
  <Override PartName="/ppt/diagrams/data6.xml" ContentType="application/vnd.openxmlformats-officedocument.drawingml.diagramData+xml"/>
  <Override PartName="/ppt/diagrams/data8.xml" ContentType="application/vnd.openxmlformats-officedocument.drawingml.diagramData+xml"/>
  <Override PartName="/ppt/diagrams/data10.xml" ContentType="application/vnd.openxmlformats-officedocument.drawingml.diagramData+xml"/>
  <Override PartName="/ppt/diagrams/data12.xml" ContentType="application/vnd.openxmlformats-officedocument.drawingml.diagramData+xml"/>
  <Override PartName="/ppt/diagrams/data1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7" r:id="rId2"/>
    <p:sldId id="326" r:id="rId3"/>
    <p:sldId id="297" r:id="rId4"/>
    <p:sldId id="311" r:id="rId5"/>
    <p:sldId id="299" r:id="rId6"/>
    <p:sldId id="301" r:id="rId7"/>
    <p:sldId id="305" r:id="rId8"/>
    <p:sldId id="302" r:id="rId9"/>
    <p:sldId id="307" r:id="rId10"/>
    <p:sldId id="306" r:id="rId11"/>
    <p:sldId id="308" r:id="rId12"/>
    <p:sldId id="309" r:id="rId13"/>
    <p:sldId id="310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7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36627A"/>
    <a:srgbClr val="A3CEE6"/>
    <a:srgbClr val="467F9E"/>
    <a:srgbClr val="537DC9"/>
    <a:srgbClr val="BAA18A"/>
    <a:srgbClr val="9C7857"/>
    <a:srgbClr val="CC471A"/>
    <a:srgbClr val="993366"/>
    <a:srgbClr val="A2B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17" autoAdjust="0"/>
    <p:restoredTop sz="94660"/>
  </p:normalViewPr>
  <p:slideViewPr>
    <p:cSldViewPr snapToGrid="0">
      <p:cViewPr>
        <p:scale>
          <a:sx n="75" d="100"/>
          <a:sy n="75" d="100"/>
        </p:scale>
        <p:origin x="552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2.pn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1.pn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3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C8AFD7-1895-45D3-A6E1-9545B62AB87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80097241-9EB1-4E51-BE0D-6A788C5B5B0D}">
          <dgm:prSet phldrT="[Texte]" custT="1"/>
          <dgm:spPr>
            <a:noFill/>
            <a:ln>
              <a:noFill/>
            </a:ln>
          </dgm:spPr>
          <dgm:t>
            <a:bodyPr/>
            <a:lstStyle/>
            <a:p>
              <a:r>
                <a:rPr lang="fr-FR" sz="2000" b="1" i="0" dirty="0">
                  <a:solidFill>
                    <a:schemeClr val="tx1"/>
                  </a:solidFill>
                  <a:latin typeface="+mj-lt"/>
                </a:rPr>
                <a:t>Erreur Absolue Moyenne - </a:t>
              </a:r>
              <a:r>
                <a:rPr lang="fr-FR" sz="2000" b="0" i="0" dirty="0" err="1">
                  <a:solidFill>
                    <a:schemeClr val="tx1"/>
                  </a:solidFill>
                  <a:latin typeface="+mj-lt"/>
                </a:rPr>
                <a:t>Mean</a:t>
              </a:r>
              <a:r>
                <a:rPr lang="fr-FR" sz="2000" b="0" i="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fr-FR" sz="2000" b="0" i="0" dirty="0" err="1">
                  <a:solidFill>
                    <a:schemeClr val="tx1"/>
                  </a:solidFill>
                  <a:latin typeface="+mj-lt"/>
                </a:rPr>
                <a:t>Absolute</a:t>
              </a:r>
              <a:r>
                <a:rPr lang="fr-FR" sz="2000" b="0" i="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fr-FR" sz="2000" b="0" i="0" dirty="0" err="1">
                  <a:solidFill>
                    <a:schemeClr val="tx1"/>
                  </a:solidFill>
                  <a:latin typeface="+mj-lt"/>
                </a:rPr>
                <a:t>Error</a:t>
              </a:r>
              <a:endParaRPr lang="fr-FR" sz="2000" b="0" i="0" dirty="0">
                <a:solidFill>
                  <a:schemeClr val="tx1"/>
                </a:solidFill>
                <a:latin typeface="+mj-lt"/>
              </a:endParaRPr>
            </a:p>
            <a:p>
              <a:endParaRPr lang="fr-FR" sz="2000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𝑀𝐴𝐸</m:t>
                    </m:r>
                    <m:d>
                      <m:dPr>
                        <m:ctrlP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𝑇𝑒𝑠𝑡</m:t>
                        </m:r>
                      </m:e>
                    </m:d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ui</m:t>
                                </m:r>
                              </m:sub>
                            </m:sSub>
                            <m: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𝑇𝑒𝑠𝑡</m:t>
                            </m:r>
                          </m:sub>
                          <m:sup/>
                          <m:e>
                            <m: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)−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ui</m:t>
                                </m:r>
                              </m:sub>
                            </m:sSub>
                            <m: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Test</m:t>
                        </m:r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m:oMathPara>
              </a14:m>
              <a:endParaRPr lang="fr-FR" sz="2000" dirty="0"/>
            </a:p>
          </dgm:t>
        </dgm:pt>
      </mc:Choice>
      <mc:Fallback xmlns="">
        <dgm:pt modelId="{80097241-9EB1-4E51-BE0D-6A788C5B5B0D}">
          <dgm:prSet phldrT="[Texte]" custT="1"/>
          <dgm:spPr>
            <a:noFill/>
            <a:ln>
              <a:noFill/>
            </a:ln>
          </dgm:spPr>
          <dgm:t>
            <a:bodyPr/>
            <a:lstStyle/>
            <a:p>
              <a:r>
                <a:rPr lang="fr-FR" sz="2000" b="1" i="0" dirty="0">
                  <a:solidFill>
                    <a:schemeClr val="tx1"/>
                  </a:solidFill>
                  <a:latin typeface="+mj-lt"/>
                </a:rPr>
                <a:t>Erreur Absolue Moyenne - </a:t>
              </a:r>
              <a:r>
                <a:rPr lang="fr-FR" sz="2000" b="0" i="0" dirty="0" err="1">
                  <a:solidFill>
                    <a:schemeClr val="tx1"/>
                  </a:solidFill>
                  <a:latin typeface="+mj-lt"/>
                </a:rPr>
                <a:t>Mean</a:t>
              </a:r>
              <a:r>
                <a:rPr lang="fr-FR" sz="2000" b="0" i="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fr-FR" sz="2000" b="0" i="0" dirty="0" err="1">
                  <a:solidFill>
                    <a:schemeClr val="tx1"/>
                  </a:solidFill>
                  <a:latin typeface="+mj-lt"/>
                </a:rPr>
                <a:t>Absolute</a:t>
              </a:r>
              <a:r>
                <a:rPr lang="fr-FR" sz="2000" b="0" i="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fr-FR" sz="2000" b="0" i="0" dirty="0" err="1">
                  <a:solidFill>
                    <a:schemeClr val="tx1"/>
                  </a:solidFill>
                  <a:latin typeface="+mj-lt"/>
                </a:rPr>
                <a:t>Error</a:t>
              </a:r>
              <a:endParaRPr lang="fr-FR" sz="2000" b="0" i="0" dirty="0">
                <a:solidFill>
                  <a:schemeClr val="tx1"/>
                </a:solidFill>
                <a:latin typeface="+mj-lt"/>
              </a:endParaRPr>
            </a:p>
            <a:p>
              <a:endParaRPr lang="fr-FR" sz="2000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  <a:p>
              <a:pPr/>
              <a:r>
                <a:rPr lang="fr-FR" sz="20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𝑀𝐴𝐸(𝑇𝑒𝑠𝑡)=  (∑_(u,i,r_ui∈𝑇𝑒𝑠𝑡)▒〖|S(u,i)−r_ui |〗)/(|Test|) </a:t>
              </a:r>
              <a:r>
                <a:rPr lang="fr-FR" sz="2000" b="0" i="0">
                  <a:latin typeface="Cambria Math" panose="02040503050406030204" pitchFamily="18" charset="0"/>
                </a:rPr>
                <a:t> </a:t>
              </a:r>
              <a:endParaRPr lang="fr-FR" sz="2000" dirty="0"/>
            </a:p>
          </dgm:t>
        </dgm:pt>
      </mc:Fallback>
    </mc:AlternateContent>
    <dgm:pt modelId="{1202EFB8-FD04-4945-95EE-8D50715EB636}" type="parTrans" cxnId="{8F6023ED-433B-4566-926D-B6F75115AF40}">
      <dgm:prSet/>
      <dgm:spPr/>
      <dgm:t>
        <a:bodyPr/>
        <a:lstStyle/>
        <a:p>
          <a:endParaRPr lang="fr-FR"/>
        </a:p>
      </dgm:t>
    </dgm:pt>
    <dgm:pt modelId="{FB858519-9DE7-4BE4-A4BA-172C4AA57506}" type="sibTrans" cxnId="{8F6023ED-433B-4566-926D-B6F75115AF40}">
      <dgm:prSet/>
      <dgm:spPr/>
      <dgm:t>
        <a:bodyPr/>
        <a:lstStyle/>
        <a:p>
          <a:endParaRPr lang="fr-FR"/>
        </a:p>
      </dgm:t>
    </dgm:pt>
    <dgm:pt modelId="{370EAA74-5AB8-4CCE-8D4D-9CC76DD622A4}" type="pres">
      <dgm:prSet presAssocID="{D5C8AFD7-1895-45D3-A6E1-9545B62AB878}" presName="diagram" presStyleCnt="0">
        <dgm:presLayoutVars>
          <dgm:dir/>
          <dgm:resizeHandles val="exact"/>
        </dgm:presLayoutVars>
      </dgm:prSet>
      <dgm:spPr/>
    </dgm:pt>
    <dgm:pt modelId="{4E491F93-3DA2-41CA-9D8E-FFB6DF8B80CA}" type="pres">
      <dgm:prSet presAssocID="{80097241-9EB1-4E51-BE0D-6A788C5B5B0D}" presName="node" presStyleLbl="node1" presStyleIdx="0" presStyleCnt="1" custScaleX="122426" custLinFactNeighborX="2918" custLinFactNeighborY="-16451">
        <dgm:presLayoutVars>
          <dgm:bulletEnabled val="1"/>
        </dgm:presLayoutVars>
      </dgm:prSet>
      <dgm:spPr/>
    </dgm:pt>
  </dgm:ptLst>
  <dgm:cxnLst>
    <dgm:cxn modelId="{9A6CE706-BC74-4F09-9575-79D05436E344}" type="presOf" srcId="{80097241-9EB1-4E51-BE0D-6A788C5B5B0D}" destId="{4E491F93-3DA2-41CA-9D8E-FFB6DF8B80CA}" srcOrd="0" destOrd="0" presId="urn:microsoft.com/office/officeart/2005/8/layout/default"/>
    <dgm:cxn modelId="{34041AA2-8C16-4D50-8663-62174B6F7FCE}" type="presOf" srcId="{D5C8AFD7-1895-45D3-A6E1-9545B62AB878}" destId="{370EAA74-5AB8-4CCE-8D4D-9CC76DD622A4}" srcOrd="0" destOrd="0" presId="urn:microsoft.com/office/officeart/2005/8/layout/default"/>
    <dgm:cxn modelId="{8F6023ED-433B-4566-926D-B6F75115AF40}" srcId="{D5C8AFD7-1895-45D3-A6E1-9545B62AB878}" destId="{80097241-9EB1-4E51-BE0D-6A788C5B5B0D}" srcOrd="0" destOrd="0" parTransId="{1202EFB8-FD04-4945-95EE-8D50715EB636}" sibTransId="{FB858519-9DE7-4BE4-A4BA-172C4AA57506}"/>
    <dgm:cxn modelId="{542DF1B5-72A9-42BB-B999-055663A143E0}" type="presParOf" srcId="{370EAA74-5AB8-4CCE-8D4D-9CC76DD622A4}" destId="{4E491F93-3DA2-41CA-9D8E-FFB6DF8B80CA}" srcOrd="0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1DE66EB-DEFC-4842-B0B3-B2D778BDC72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C515BDCB-FC79-45A5-B011-286FBCB9A2C4}">
      <dgm:prSet phldrT="[Texte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2A29A8F2-B71E-43D8-8437-24C002F68EA6}" type="parTrans" cxnId="{09186E1D-C7EE-4D51-A517-B6A56D33D178}">
      <dgm:prSet/>
      <dgm:spPr/>
      <dgm:t>
        <a:bodyPr/>
        <a:lstStyle/>
        <a:p>
          <a:endParaRPr lang="fr-FR"/>
        </a:p>
      </dgm:t>
    </dgm:pt>
    <dgm:pt modelId="{4D4067EA-3978-4D19-B2B3-713588FAA715}" type="sibTrans" cxnId="{09186E1D-C7EE-4D51-A517-B6A56D33D178}">
      <dgm:prSet/>
      <dgm:spPr/>
      <dgm:t>
        <a:bodyPr/>
        <a:lstStyle/>
        <a:p>
          <a:endParaRPr lang="fr-FR"/>
        </a:p>
      </dgm:t>
    </dgm:pt>
    <dgm:pt modelId="{662075AA-547E-4501-A482-F21FA377D0DA}" type="pres">
      <dgm:prSet presAssocID="{41DE66EB-DEFC-4842-B0B3-B2D778BDC721}" presName="diagram" presStyleCnt="0">
        <dgm:presLayoutVars>
          <dgm:dir/>
          <dgm:resizeHandles val="exact"/>
        </dgm:presLayoutVars>
      </dgm:prSet>
      <dgm:spPr/>
    </dgm:pt>
    <dgm:pt modelId="{57AB20B2-C84E-4B09-8408-DE344214A6F7}" type="pres">
      <dgm:prSet presAssocID="{C515BDCB-FC79-45A5-B011-286FBCB9A2C4}" presName="node" presStyleLbl="node1" presStyleIdx="0" presStyleCnt="1" custScaleX="80366" custScaleY="77170" custLinFactNeighborX="-1156" custLinFactNeighborY="1395">
        <dgm:presLayoutVars>
          <dgm:bulletEnabled val="1"/>
        </dgm:presLayoutVars>
      </dgm:prSet>
      <dgm:spPr/>
    </dgm:pt>
  </dgm:ptLst>
  <dgm:cxnLst>
    <dgm:cxn modelId="{09186E1D-C7EE-4D51-A517-B6A56D33D178}" srcId="{41DE66EB-DEFC-4842-B0B3-B2D778BDC721}" destId="{C515BDCB-FC79-45A5-B011-286FBCB9A2C4}" srcOrd="0" destOrd="0" parTransId="{2A29A8F2-B71E-43D8-8437-24C002F68EA6}" sibTransId="{4D4067EA-3978-4D19-B2B3-713588FAA715}"/>
    <dgm:cxn modelId="{9D5AE692-2E6A-4040-8A4E-67B2E5CFDB2A}" type="presOf" srcId="{41DE66EB-DEFC-4842-B0B3-B2D778BDC721}" destId="{662075AA-547E-4501-A482-F21FA377D0DA}" srcOrd="0" destOrd="0" presId="urn:microsoft.com/office/officeart/2005/8/layout/default"/>
    <dgm:cxn modelId="{72B9A6CB-BB5E-4F02-BB53-78D68B5AB3FF}" type="presOf" srcId="{C515BDCB-FC79-45A5-B011-286FBCB9A2C4}" destId="{57AB20B2-C84E-4B09-8408-DE344214A6F7}" srcOrd="0" destOrd="0" presId="urn:microsoft.com/office/officeart/2005/8/layout/default"/>
    <dgm:cxn modelId="{AB4EBAC5-C23F-4880-88CA-B2394390E309}" type="presParOf" srcId="{662075AA-547E-4501-A482-F21FA377D0DA}" destId="{57AB20B2-C84E-4B09-8408-DE344214A6F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0F559EE-063A-4F35-B54B-E02B988F3BC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40F4F245-FE4E-426A-9F40-93EEFEB446DD}">
          <dgm:prSet phldrT="[Texte]" custT="1"/>
          <dgm:spPr>
            <a:noFill/>
            <a:ln>
              <a:noFill/>
            </a:ln>
          </dgm:spPr>
          <dgm:t>
            <a:bodyPr/>
            <a:lstStyle/>
            <a:p>
              <a:r>
                <a:rPr lang="fr-FR" sz="2300" i="1" dirty="0">
                  <a:solidFill>
                    <a:schemeClr val="tx1"/>
                  </a:solidFill>
                  <a:latin typeface="+mj-lt"/>
                </a:rPr>
                <a:t>Calcul de la similarité entre deux utilisateurs </a:t>
              </a:r>
              <a:r>
                <a:rPr lang="fr-FR" sz="230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u</a:t>
              </a:r>
              <a:r>
                <a:rPr lang="fr-FR" sz="2300" i="1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fr-FR" sz="2300" i="1" dirty="0">
                  <a:solidFill>
                    <a:schemeClr val="tx1"/>
                  </a:solidFill>
                  <a:latin typeface="+mj-lt"/>
                </a:rPr>
                <a:t>et</a:t>
              </a:r>
              <a:r>
                <a:rPr lang="fr-FR" sz="2300" i="1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fr-FR" sz="230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v</a:t>
              </a:r>
            </a:p>
            <a:p>
              <a:endParaRPr lang="fr-FR" sz="20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fr-F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𝑠𝑖𝑚</m:t>
                    </m:r>
                    <m:d>
                      <m:dPr>
                        <m:ctrlPr>
                          <a:rPr lang="fr-F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fr-F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F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 </m:t>
                            </m:r>
                            <m:sSub>
                              <m:sSubPr>
                                <m:ctrlPr>
                                  <a:rPr lang="fr-F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fr-F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fr-F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∩ </m:t>
                            </m:r>
                            <m:sSub>
                              <m:sSubPr>
                                <m:ctrlPr>
                                  <a:rPr lang="fr-F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fr-F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sub>
                          <m:sup/>
                          <m:e>
                            <m:d>
                              <m:dPr>
                                <m:ctrlPr>
                                  <a:rPr lang="fr-F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𝑢𝑖</m:t>
                                    </m:r>
                                  </m:sub>
                                </m:sSub>
                                <m:r>
                                  <a:rPr lang="fr-F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fr-F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fr-F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𝑣𝑖</m:t>
                                    </m:r>
                                  </m:sub>
                                </m:sSub>
                                <m:r>
                                  <a:rPr lang="fr-F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fr-F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fr-F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 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fr-F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fr-F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𝑢𝑖</m:t>
                                    </m:r>
                                  </m:sub>
                                </m:sSub>
                                <m:r>
                                  <a:rPr lang="fr-F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fr-F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fr-F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)²</m:t>
                                </m:r>
                              </m:e>
                            </m:nary>
                          </m:e>
                        </m:rad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rad>
                          <m:radPr>
                            <m:degHide m:val="on"/>
                            <m:ctrlP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fr-F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 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fr-F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fr-F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𝑣𝑖</m:t>
                                    </m:r>
                                  </m:sub>
                                </m:sSub>
                                <m:r>
                                  <a:rPr lang="fr-F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fr-F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fr-F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)²</m:t>
                                </m:r>
                              </m:e>
                            </m:nary>
                          </m:e>
                        </m:rad>
                      </m:den>
                    </m:f>
                  </m:oMath>
                </m:oMathPara>
              </a14:m>
              <a:endParaRPr lang="fr-FR" sz="2000" dirty="0">
                <a:solidFill>
                  <a:schemeClr val="tx1"/>
                </a:solidFill>
              </a:endParaRPr>
            </a:p>
          </dgm:t>
        </dgm:pt>
      </mc:Choice>
      <mc:Fallback xmlns="">
        <dgm:pt modelId="{40F4F245-FE4E-426A-9F40-93EEFEB446DD}">
          <dgm:prSet phldrT="[Texte]" custT="1"/>
          <dgm:spPr>
            <a:noFill/>
            <a:ln>
              <a:noFill/>
            </a:ln>
          </dgm:spPr>
          <dgm:t>
            <a:bodyPr/>
            <a:lstStyle/>
            <a:p>
              <a:r>
                <a:rPr lang="fr-FR" sz="2300" i="1" dirty="0">
                  <a:solidFill>
                    <a:schemeClr val="tx1"/>
                  </a:solidFill>
                  <a:latin typeface="+mj-lt"/>
                </a:rPr>
                <a:t>Calcul de la similarité entre deux utilisateurs </a:t>
              </a:r>
              <a:r>
                <a:rPr lang="fr-FR" sz="230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u</a:t>
              </a:r>
              <a:r>
                <a:rPr lang="fr-FR" sz="2300" i="1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fr-FR" sz="2300" i="1" dirty="0">
                  <a:solidFill>
                    <a:schemeClr val="tx1"/>
                  </a:solidFill>
                  <a:latin typeface="+mj-lt"/>
                </a:rPr>
                <a:t>et</a:t>
              </a:r>
              <a:r>
                <a:rPr lang="fr-FR" sz="2300" i="1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fr-FR" sz="230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v</a:t>
              </a:r>
            </a:p>
            <a:p>
              <a:endParaRPr lang="fr-FR" sz="20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  <a:p>
              <a:pPr/>
              <a:r>
                <a:rPr lang="fr-FR" sz="200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𝑠𝑖𝑚(𝑢,𝑣)=</a:t>
              </a:r>
              <a:r>
                <a:rPr lang="fr-FR" sz="20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  (∑_(</a:t>
              </a:r>
              <a:r>
                <a:rPr lang="fr-FR" sz="200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𝑖∈ 𝐼_𝑢∩ 𝐼_𝑣</a:t>
              </a:r>
              <a:r>
                <a:rPr lang="fr-FR" sz="20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)▒(</a:t>
              </a:r>
              <a:r>
                <a:rPr lang="fr-FR" sz="200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𝑟_𝑢𝑖−𝜇_𝑢 )(𝑟_𝑣𝑖−𝜇_𝑣 ) </a:t>
              </a:r>
              <a:r>
                <a:rPr lang="fr-FR" sz="20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)/(√(∑_(</a:t>
              </a:r>
              <a:r>
                <a:rPr lang="fr-FR" sz="200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𝑖∈ 𝐼_𝑢</a:t>
              </a:r>
              <a:r>
                <a:rPr lang="fr-FR" sz="20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)▒〖</a:t>
              </a:r>
              <a:r>
                <a:rPr lang="fr-FR" sz="2000" i="0">
                  <a:solidFill>
                    <a:schemeClr val="tx1"/>
                  </a:solidFill>
                  <a:latin typeface="Cambria Math" panose="02040503050406030204" pitchFamily="18" charset="0"/>
                </a:rPr>
                <a:t>(𝑟_𝑢𝑖−𝜇_𝑢)²</a:t>
              </a:r>
              <a:r>
                <a:rPr lang="fr-FR" sz="20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〗)</a:t>
              </a:r>
              <a:r>
                <a:rPr lang="fr-FR" sz="2000" b="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× √(∑_(</a:t>
              </a:r>
              <a:r>
                <a:rPr lang="fr-FR" sz="200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𝑖∈ 𝐼_𝑣</a:t>
              </a:r>
              <a:r>
                <a:rPr lang="fr-FR" sz="2000" b="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)▒〖</a:t>
              </a:r>
              <a:r>
                <a:rPr lang="fr-FR" sz="2000" i="0">
                  <a:solidFill>
                    <a:schemeClr val="tx1"/>
                  </a:solidFill>
                  <a:latin typeface="Cambria Math" panose="02040503050406030204" pitchFamily="18" charset="0"/>
                </a:rPr>
                <a:t>(𝑟_𝑣𝑖−𝜇_𝑣)²</a:t>
              </a:r>
              <a:r>
                <a:rPr lang="fr-FR" sz="2000" b="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〗))</a:t>
              </a:r>
              <a:endParaRPr lang="fr-FR" sz="2000" dirty="0">
                <a:solidFill>
                  <a:schemeClr val="tx1"/>
                </a:solidFill>
              </a:endParaRPr>
            </a:p>
          </dgm:t>
        </dgm:pt>
      </mc:Fallback>
    </mc:AlternateContent>
    <dgm:pt modelId="{08E1A500-61B4-41DF-9E54-76A41B871CD4}" type="sibTrans" cxnId="{FC0F726F-F319-4681-AB6F-895F65798E36}">
      <dgm:prSet/>
      <dgm:spPr/>
      <dgm:t>
        <a:bodyPr/>
        <a:lstStyle/>
        <a:p>
          <a:endParaRPr lang="fr-FR"/>
        </a:p>
      </dgm:t>
    </dgm:pt>
    <dgm:pt modelId="{B7DBCF31-0709-48F6-BF3D-108EB0820A95}" type="parTrans" cxnId="{FC0F726F-F319-4681-AB6F-895F65798E36}">
      <dgm:prSet/>
      <dgm:spPr/>
      <dgm:t>
        <a:bodyPr/>
        <a:lstStyle/>
        <a:p>
          <a:endParaRPr lang="fr-FR"/>
        </a:p>
      </dgm:t>
    </dgm:pt>
    <dgm:pt modelId="{E498CBBF-4F13-4526-87F5-0111FAB9FE4D}" type="pres">
      <dgm:prSet presAssocID="{10F559EE-063A-4F35-B54B-E02B988F3BCD}" presName="diagram" presStyleCnt="0">
        <dgm:presLayoutVars>
          <dgm:dir/>
          <dgm:resizeHandles val="exact"/>
        </dgm:presLayoutVars>
      </dgm:prSet>
      <dgm:spPr/>
    </dgm:pt>
    <dgm:pt modelId="{1BE2B102-5200-433C-9E44-C364C7E4E5CE}" type="pres">
      <dgm:prSet presAssocID="{40F4F245-FE4E-426A-9F40-93EEFEB446DD}" presName="node" presStyleLbl="node1" presStyleIdx="0" presStyleCnt="1" custScaleX="68636" custScaleY="18138" custLinFactNeighborX="-777" custLinFactNeighborY="-2962">
        <dgm:presLayoutVars>
          <dgm:bulletEnabled val="1"/>
        </dgm:presLayoutVars>
      </dgm:prSet>
      <dgm:spPr/>
    </dgm:pt>
  </dgm:ptLst>
  <dgm:cxnLst>
    <dgm:cxn modelId="{FC0F726F-F319-4681-AB6F-895F65798E36}" srcId="{10F559EE-063A-4F35-B54B-E02B988F3BCD}" destId="{40F4F245-FE4E-426A-9F40-93EEFEB446DD}" srcOrd="0" destOrd="0" parTransId="{B7DBCF31-0709-48F6-BF3D-108EB0820A95}" sibTransId="{08E1A500-61B4-41DF-9E54-76A41B871CD4}"/>
    <dgm:cxn modelId="{33EF555A-8151-46DD-A52D-9E8A146922EB}" type="presOf" srcId="{10F559EE-063A-4F35-B54B-E02B988F3BCD}" destId="{E498CBBF-4F13-4526-87F5-0111FAB9FE4D}" srcOrd="0" destOrd="0" presId="urn:microsoft.com/office/officeart/2005/8/layout/default"/>
    <dgm:cxn modelId="{1B0087B0-6723-4A14-ADF4-15275C479643}" type="presOf" srcId="{40F4F245-FE4E-426A-9F40-93EEFEB446DD}" destId="{1BE2B102-5200-433C-9E44-C364C7E4E5CE}" srcOrd="0" destOrd="0" presId="urn:microsoft.com/office/officeart/2005/8/layout/default"/>
    <dgm:cxn modelId="{972784A5-75DC-40BF-8851-080F6E87138A}" type="presParOf" srcId="{E498CBBF-4F13-4526-87F5-0111FAB9FE4D}" destId="{1BE2B102-5200-433C-9E44-C364C7E4E5C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0F559EE-063A-4F35-B54B-E02B988F3BC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0F4F245-FE4E-426A-9F40-93EEFEB446DD}">
      <dgm:prSet phldrT="[Texte]" custT="1"/>
      <dgm:spPr>
        <a:blipFill>
          <a:blip xmlns:r="http://schemas.openxmlformats.org/officeDocument/2006/relationships" r:embed="rId1"/>
          <a:stretch>
            <a:fillRect l="-697" t="-68750" r="-597" b="-21875"/>
          </a:stretch>
        </a:blipFill>
        <a:ln>
          <a:noFill/>
        </a:ln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08E1A500-61B4-41DF-9E54-76A41B871CD4}" type="sibTrans" cxnId="{FC0F726F-F319-4681-AB6F-895F65798E36}">
      <dgm:prSet/>
      <dgm:spPr/>
      <dgm:t>
        <a:bodyPr/>
        <a:lstStyle/>
        <a:p>
          <a:endParaRPr lang="fr-FR"/>
        </a:p>
      </dgm:t>
    </dgm:pt>
    <dgm:pt modelId="{B7DBCF31-0709-48F6-BF3D-108EB0820A95}" type="parTrans" cxnId="{FC0F726F-F319-4681-AB6F-895F65798E36}">
      <dgm:prSet/>
      <dgm:spPr/>
      <dgm:t>
        <a:bodyPr/>
        <a:lstStyle/>
        <a:p>
          <a:endParaRPr lang="fr-FR"/>
        </a:p>
      </dgm:t>
    </dgm:pt>
    <dgm:pt modelId="{E498CBBF-4F13-4526-87F5-0111FAB9FE4D}" type="pres">
      <dgm:prSet presAssocID="{10F559EE-063A-4F35-B54B-E02B988F3BCD}" presName="diagram" presStyleCnt="0">
        <dgm:presLayoutVars>
          <dgm:dir/>
          <dgm:resizeHandles val="exact"/>
        </dgm:presLayoutVars>
      </dgm:prSet>
      <dgm:spPr/>
    </dgm:pt>
    <dgm:pt modelId="{1BE2B102-5200-433C-9E44-C364C7E4E5CE}" type="pres">
      <dgm:prSet presAssocID="{40F4F245-FE4E-426A-9F40-93EEFEB446DD}" presName="node" presStyleLbl="node1" presStyleIdx="0" presStyleCnt="1" custScaleX="68636" custScaleY="18138" custLinFactNeighborX="-777" custLinFactNeighborY="-2962">
        <dgm:presLayoutVars>
          <dgm:bulletEnabled val="1"/>
        </dgm:presLayoutVars>
      </dgm:prSet>
      <dgm:spPr/>
    </dgm:pt>
  </dgm:ptLst>
  <dgm:cxnLst>
    <dgm:cxn modelId="{FC0F726F-F319-4681-AB6F-895F65798E36}" srcId="{10F559EE-063A-4F35-B54B-E02B988F3BCD}" destId="{40F4F245-FE4E-426A-9F40-93EEFEB446DD}" srcOrd="0" destOrd="0" parTransId="{B7DBCF31-0709-48F6-BF3D-108EB0820A95}" sibTransId="{08E1A500-61B4-41DF-9E54-76A41B871CD4}"/>
    <dgm:cxn modelId="{33EF555A-8151-46DD-A52D-9E8A146922EB}" type="presOf" srcId="{10F559EE-063A-4F35-B54B-E02B988F3BCD}" destId="{E498CBBF-4F13-4526-87F5-0111FAB9FE4D}" srcOrd="0" destOrd="0" presId="urn:microsoft.com/office/officeart/2005/8/layout/default"/>
    <dgm:cxn modelId="{1B0087B0-6723-4A14-ADF4-15275C479643}" type="presOf" srcId="{40F4F245-FE4E-426A-9F40-93EEFEB446DD}" destId="{1BE2B102-5200-433C-9E44-C364C7E4E5CE}" srcOrd="0" destOrd="0" presId="urn:microsoft.com/office/officeart/2005/8/layout/default"/>
    <dgm:cxn modelId="{972784A5-75DC-40BF-8851-080F6E87138A}" type="presParOf" srcId="{E498CBBF-4F13-4526-87F5-0111FAB9FE4D}" destId="{1BE2B102-5200-433C-9E44-C364C7E4E5C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0F559EE-063A-4F35-B54B-E02B988F3BC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40F4F245-FE4E-426A-9F40-93EEFEB446DD}">
          <dgm:prSet phldrT="[Texte]" custT="1"/>
          <dgm:spPr>
            <a:noFill/>
            <a:ln>
              <a:noFill/>
            </a:ln>
          </dgm:spPr>
          <dgm:t>
            <a:bodyPr/>
            <a:lstStyle/>
            <a:p>
              <a:r>
                <a:rPr lang="fr-FR" sz="2200" i="1" dirty="0">
                  <a:solidFill>
                    <a:schemeClr val="tx1"/>
                  </a:solidFill>
                  <a:latin typeface="+mj-lt"/>
                </a:rPr>
                <a:t>Calcul du score pour un utilisateurs </a:t>
              </a:r>
              <a:r>
                <a:rPr lang="fr-FR" sz="2200" b="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u</a:t>
              </a:r>
              <a:r>
                <a:rPr lang="fr-FR" sz="2200" i="1" dirty="0">
                  <a:solidFill>
                    <a:schemeClr val="tx1"/>
                  </a:solidFill>
                  <a:latin typeface="+mj-lt"/>
                </a:rPr>
                <a:t> et un item </a:t>
              </a:r>
              <a:r>
                <a:rPr lang="fr-FR" sz="2200" b="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</a:t>
              </a:r>
              <a:br>
                <a:rPr lang="fr-FR" sz="2200" b="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</a:br>
              <a:endParaRPr lang="fr-FR" sz="2200" b="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fr-F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fr-F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 </m:t>
                            </m:r>
                            <m:sSub>
                              <m:sSubPr>
                                <m:ctrlPr>
                                  <a:rPr lang="fr-F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ui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  <m:d>
                              <m:dPr>
                                <m:ctrlP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×(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𝑣𝑖</m:t>
                                </m:r>
                              </m:sub>
                            </m:sSub>
                            <m: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fr-F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fr-F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 </m:t>
                            </m:r>
                            <m:sSub>
                              <m:sSubPr>
                                <m:ctrlPr>
                                  <a:rPr lang="fr-F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ui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  <m:d>
                              <m:dPr>
                                <m:ctrlP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  <m:r>
                      <a:rPr lang="fr-FR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m:oMathPara>
              </a14:m>
              <a:endPara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</a:endParaRPr>
            </a:p>
          </dgm:t>
        </dgm:pt>
      </mc:Choice>
      <mc:Fallback xmlns="">
        <dgm:pt modelId="{40F4F245-FE4E-426A-9F40-93EEFEB446DD}">
          <dgm:prSet phldrT="[Texte]" custT="1"/>
          <dgm:spPr>
            <a:noFill/>
            <a:ln>
              <a:noFill/>
            </a:ln>
          </dgm:spPr>
          <dgm:t>
            <a:bodyPr/>
            <a:lstStyle/>
            <a:p>
              <a:r>
                <a:rPr lang="fr-FR" sz="2200" i="1" dirty="0">
                  <a:solidFill>
                    <a:schemeClr val="tx1"/>
                  </a:solidFill>
                  <a:latin typeface="+mj-lt"/>
                </a:rPr>
                <a:t>Calcul du score pour un utilisateurs </a:t>
              </a:r>
              <a:r>
                <a:rPr lang="fr-FR" sz="2200" b="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u</a:t>
              </a:r>
              <a:r>
                <a:rPr lang="fr-FR" sz="2200" i="1" dirty="0">
                  <a:solidFill>
                    <a:schemeClr val="tx1"/>
                  </a:solidFill>
                  <a:latin typeface="+mj-lt"/>
                </a:rPr>
                <a:t> et un item </a:t>
              </a:r>
              <a:r>
                <a:rPr lang="fr-FR" sz="2200" b="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</a:t>
              </a:r>
              <a:br>
                <a:rPr lang="fr-FR" sz="2200" b="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</a:br>
              <a:endParaRPr lang="fr-FR" sz="2200" b="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/>
              <a:r>
                <a:rPr lang="fr-FR" sz="20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𝑠(𝑢,𝑖)=𝜇_𝑢+  (∑_(</a:t>
              </a:r>
              <a:r>
                <a:rPr lang="fr-FR" sz="2000" i="0">
                  <a:solidFill>
                    <a:schemeClr val="tx1"/>
                  </a:solidFill>
                  <a:latin typeface="Cambria Math" panose="02040503050406030204" pitchFamily="18" charset="0"/>
                </a:rPr>
                <a:t>v∈ N_ui</a:t>
              </a:r>
              <a:r>
                <a:rPr lang="fr-FR" sz="20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)</a:t>
              </a:r>
              <a:r>
                <a:rPr lang="fr-FR" sz="2000" b="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▒〖</a:t>
              </a:r>
              <a:r>
                <a:rPr lang="fr-FR" sz="20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𝑠𝑖𝑚(𝑢,𝑣)</a:t>
              </a:r>
              <a:r>
                <a:rPr lang="fr-FR" sz="2000" b="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×(𝑟_𝑣𝑖−𝜇_𝑣)〗)/(∑_(</a:t>
              </a:r>
              <a:r>
                <a:rPr lang="fr-FR" sz="2000" i="0">
                  <a:solidFill>
                    <a:schemeClr val="tx1"/>
                  </a:solidFill>
                  <a:latin typeface="Cambria Math" panose="02040503050406030204" pitchFamily="18" charset="0"/>
                </a:rPr>
                <a:t>v∈ N_ui</a:t>
              </a:r>
              <a:r>
                <a:rPr lang="fr-FR" sz="20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)▒〖|𝑠𝑖𝑚(𝑢,𝑣)|〗)</a:t>
              </a:r>
              <a:r>
                <a:rPr lang="fr-FR" sz="2000" b="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rPr>
                <a:t>  </a:t>
              </a:r>
              <a:endPara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</a:endParaRPr>
            </a:p>
          </dgm:t>
        </dgm:pt>
      </mc:Fallback>
    </mc:AlternateContent>
    <dgm:pt modelId="{B7DBCF31-0709-48F6-BF3D-108EB0820A95}" type="parTrans" cxnId="{FC0F726F-F319-4681-AB6F-895F65798E36}">
      <dgm:prSet/>
      <dgm:spPr/>
      <dgm:t>
        <a:bodyPr/>
        <a:lstStyle/>
        <a:p>
          <a:endParaRPr lang="fr-FR"/>
        </a:p>
      </dgm:t>
    </dgm:pt>
    <dgm:pt modelId="{08E1A500-61B4-41DF-9E54-76A41B871CD4}" type="sibTrans" cxnId="{FC0F726F-F319-4681-AB6F-895F65798E36}">
      <dgm:prSet/>
      <dgm:spPr/>
      <dgm:t>
        <a:bodyPr/>
        <a:lstStyle/>
        <a:p>
          <a:endParaRPr lang="fr-FR"/>
        </a:p>
      </dgm:t>
    </dgm:pt>
    <dgm:pt modelId="{E498CBBF-4F13-4526-87F5-0111FAB9FE4D}" type="pres">
      <dgm:prSet presAssocID="{10F559EE-063A-4F35-B54B-E02B988F3BCD}" presName="diagram" presStyleCnt="0">
        <dgm:presLayoutVars>
          <dgm:dir/>
          <dgm:resizeHandles val="exact"/>
        </dgm:presLayoutVars>
      </dgm:prSet>
      <dgm:spPr/>
    </dgm:pt>
    <dgm:pt modelId="{1BE2B102-5200-433C-9E44-C364C7E4E5CE}" type="pres">
      <dgm:prSet presAssocID="{40F4F245-FE4E-426A-9F40-93EEFEB446DD}" presName="node" presStyleLbl="node1" presStyleIdx="0" presStyleCnt="1" custScaleX="68636" custScaleY="43823" custLinFactNeighborX="-7501" custLinFactNeighborY="-5132">
        <dgm:presLayoutVars>
          <dgm:bulletEnabled val="1"/>
        </dgm:presLayoutVars>
      </dgm:prSet>
      <dgm:spPr/>
    </dgm:pt>
  </dgm:ptLst>
  <dgm:cxnLst>
    <dgm:cxn modelId="{FC0F726F-F319-4681-AB6F-895F65798E36}" srcId="{10F559EE-063A-4F35-B54B-E02B988F3BCD}" destId="{40F4F245-FE4E-426A-9F40-93EEFEB446DD}" srcOrd="0" destOrd="0" parTransId="{B7DBCF31-0709-48F6-BF3D-108EB0820A95}" sibTransId="{08E1A500-61B4-41DF-9E54-76A41B871CD4}"/>
    <dgm:cxn modelId="{33EF555A-8151-46DD-A52D-9E8A146922EB}" type="presOf" srcId="{10F559EE-063A-4F35-B54B-E02B988F3BCD}" destId="{E498CBBF-4F13-4526-87F5-0111FAB9FE4D}" srcOrd="0" destOrd="0" presId="urn:microsoft.com/office/officeart/2005/8/layout/default"/>
    <dgm:cxn modelId="{1B0087B0-6723-4A14-ADF4-15275C479643}" type="presOf" srcId="{40F4F245-FE4E-426A-9F40-93EEFEB446DD}" destId="{1BE2B102-5200-433C-9E44-C364C7E4E5CE}" srcOrd="0" destOrd="0" presId="urn:microsoft.com/office/officeart/2005/8/layout/default"/>
    <dgm:cxn modelId="{972784A5-75DC-40BF-8851-080F6E87138A}" type="presParOf" srcId="{E498CBBF-4F13-4526-87F5-0111FAB9FE4D}" destId="{1BE2B102-5200-433C-9E44-C364C7E4E5C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0F559EE-063A-4F35-B54B-E02B988F3BC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0F4F245-FE4E-426A-9F40-93EEFEB446DD}">
      <dgm:prSet phldrT="[Texte]" custT="1"/>
      <dgm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B7DBCF31-0709-48F6-BF3D-108EB0820A95}" type="parTrans" cxnId="{FC0F726F-F319-4681-AB6F-895F65798E36}">
      <dgm:prSet/>
      <dgm:spPr/>
      <dgm:t>
        <a:bodyPr/>
        <a:lstStyle/>
        <a:p>
          <a:endParaRPr lang="fr-FR"/>
        </a:p>
      </dgm:t>
    </dgm:pt>
    <dgm:pt modelId="{08E1A500-61B4-41DF-9E54-76A41B871CD4}" type="sibTrans" cxnId="{FC0F726F-F319-4681-AB6F-895F65798E36}">
      <dgm:prSet/>
      <dgm:spPr/>
      <dgm:t>
        <a:bodyPr/>
        <a:lstStyle/>
        <a:p>
          <a:endParaRPr lang="fr-FR"/>
        </a:p>
      </dgm:t>
    </dgm:pt>
    <dgm:pt modelId="{E498CBBF-4F13-4526-87F5-0111FAB9FE4D}" type="pres">
      <dgm:prSet presAssocID="{10F559EE-063A-4F35-B54B-E02B988F3BCD}" presName="diagram" presStyleCnt="0">
        <dgm:presLayoutVars>
          <dgm:dir/>
          <dgm:resizeHandles val="exact"/>
        </dgm:presLayoutVars>
      </dgm:prSet>
      <dgm:spPr/>
    </dgm:pt>
    <dgm:pt modelId="{1BE2B102-5200-433C-9E44-C364C7E4E5CE}" type="pres">
      <dgm:prSet presAssocID="{40F4F245-FE4E-426A-9F40-93EEFEB446DD}" presName="node" presStyleLbl="node1" presStyleIdx="0" presStyleCnt="1" custScaleX="68636" custScaleY="43823" custLinFactNeighborX="-7501" custLinFactNeighborY="-5132">
        <dgm:presLayoutVars>
          <dgm:bulletEnabled val="1"/>
        </dgm:presLayoutVars>
      </dgm:prSet>
      <dgm:spPr/>
    </dgm:pt>
  </dgm:ptLst>
  <dgm:cxnLst>
    <dgm:cxn modelId="{FC0F726F-F319-4681-AB6F-895F65798E36}" srcId="{10F559EE-063A-4F35-B54B-E02B988F3BCD}" destId="{40F4F245-FE4E-426A-9F40-93EEFEB446DD}" srcOrd="0" destOrd="0" parTransId="{B7DBCF31-0709-48F6-BF3D-108EB0820A95}" sibTransId="{08E1A500-61B4-41DF-9E54-76A41B871CD4}"/>
    <dgm:cxn modelId="{33EF555A-8151-46DD-A52D-9E8A146922EB}" type="presOf" srcId="{10F559EE-063A-4F35-B54B-E02B988F3BCD}" destId="{E498CBBF-4F13-4526-87F5-0111FAB9FE4D}" srcOrd="0" destOrd="0" presId="urn:microsoft.com/office/officeart/2005/8/layout/default"/>
    <dgm:cxn modelId="{1B0087B0-6723-4A14-ADF4-15275C479643}" type="presOf" srcId="{40F4F245-FE4E-426A-9F40-93EEFEB446DD}" destId="{1BE2B102-5200-433C-9E44-C364C7E4E5CE}" srcOrd="0" destOrd="0" presId="urn:microsoft.com/office/officeart/2005/8/layout/default"/>
    <dgm:cxn modelId="{972784A5-75DC-40BF-8851-080F6E87138A}" type="presParOf" srcId="{E498CBBF-4F13-4526-87F5-0111FAB9FE4D}" destId="{1BE2B102-5200-433C-9E44-C364C7E4E5C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C8AFD7-1895-45D3-A6E1-9545B62AB87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0097241-9EB1-4E51-BE0D-6A788C5B5B0D}">
      <dgm:prSet phldrT="[Texte]" custT="1"/>
      <dgm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1202EFB8-FD04-4945-95EE-8D50715EB636}" type="parTrans" cxnId="{8F6023ED-433B-4566-926D-B6F75115AF40}">
      <dgm:prSet/>
      <dgm:spPr/>
      <dgm:t>
        <a:bodyPr/>
        <a:lstStyle/>
        <a:p>
          <a:endParaRPr lang="fr-FR"/>
        </a:p>
      </dgm:t>
    </dgm:pt>
    <dgm:pt modelId="{FB858519-9DE7-4BE4-A4BA-172C4AA57506}" type="sibTrans" cxnId="{8F6023ED-433B-4566-926D-B6F75115AF40}">
      <dgm:prSet/>
      <dgm:spPr/>
      <dgm:t>
        <a:bodyPr/>
        <a:lstStyle/>
        <a:p>
          <a:endParaRPr lang="fr-FR"/>
        </a:p>
      </dgm:t>
    </dgm:pt>
    <dgm:pt modelId="{370EAA74-5AB8-4CCE-8D4D-9CC76DD622A4}" type="pres">
      <dgm:prSet presAssocID="{D5C8AFD7-1895-45D3-A6E1-9545B62AB878}" presName="diagram" presStyleCnt="0">
        <dgm:presLayoutVars>
          <dgm:dir/>
          <dgm:resizeHandles val="exact"/>
        </dgm:presLayoutVars>
      </dgm:prSet>
      <dgm:spPr/>
    </dgm:pt>
    <dgm:pt modelId="{4E491F93-3DA2-41CA-9D8E-FFB6DF8B80CA}" type="pres">
      <dgm:prSet presAssocID="{80097241-9EB1-4E51-BE0D-6A788C5B5B0D}" presName="node" presStyleLbl="node1" presStyleIdx="0" presStyleCnt="1" custScaleX="122426" custLinFactNeighborX="2918" custLinFactNeighborY="-16451">
        <dgm:presLayoutVars>
          <dgm:bulletEnabled val="1"/>
        </dgm:presLayoutVars>
      </dgm:prSet>
      <dgm:spPr/>
    </dgm:pt>
  </dgm:ptLst>
  <dgm:cxnLst>
    <dgm:cxn modelId="{9A6CE706-BC74-4F09-9575-79D05436E344}" type="presOf" srcId="{80097241-9EB1-4E51-BE0D-6A788C5B5B0D}" destId="{4E491F93-3DA2-41CA-9D8E-FFB6DF8B80CA}" srcOrd="0" destOrd="0" presId="urn:microsoft.com/office/officeart/2005/8/layout/default"/>
    <dgm:cxn modelId="{34041AA2-8C16-4D50-8663-62174B6F7FCE}" type="presOf" srcId="{D5C8AFD7-1895-45D3-A6E1-9545B62AB878}" destId="{370EAA74-5AB8-4CCE-8D4D-9CC76DD622A4}" srcOrd="0" destOrd="0" presId="urn:microsoft.com/office/officeart/2005/8/layout/default"/>
    <dgm:cxn modelId="{8F6023ED-433B-4566-926D-B6F75115AF40}" srcId="{D5C8AFD7-1895-45D3-A6E1-9545B62AB878}" destId="{80097241-9EB1-4E51-BE0D-6A788C5B5B0D}" srcOrd="0" destOrd="0" parTransId="{1202EFB8-FD04-4945-95EE-8D50715EB636}" sibTransId="{FB858519-9DE7-4BE4-A4BA-172C4AA57506}"/>
    <dgm:cxn modelId="{542DF1B5-72A9-42BB-B999-055663A143E0}" type="presParOf" srcId="{370EAA74-5AB8-4CCE-8D4D-9CC76DD622A4}" destId="{4E491F93-3DA2-41CA-9D8E-FFB6DF8B80CA}" srcOrd="0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C8AFD7-1895-45D3-A6E1-9545B62AB87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80097241-9EB1-4E51-BE0D-6A788C5B5B0D}">
          <dgm:prSet phldrT="[Texte]" custT="1"/>
          <dgm:spPr>
            <a:noFill/>
            <a:ln>
              <a:noFill/>
            </a:ln>
          </dgm:spPr>
          <dgm:t>
            <a:bodyPr/>
            <a:lstStyle/>
            <a:p>
              <a:r>
                <a:rPr lang="fr-FR" sz="2000" b="1" i="0" dirty="0">
                  <a:solidFill>
                    <a:schemeClr val="tx1"/>
                  </a:solidFill>
                  <a:latin typeface="+mj-lt"/>
                </a:rPr>
                <a:t> Racine de l’Erreur Quadratique Moyenne - </a:t>
              </a:r>
              <a:r>
                <a:rPr lang="fr-FR" sz="2000" b="0" i="0" dirty="0">
                  <a:solidFill>
                    <a:schemeClr val="tx1"/>
                  </a:solidFill>
                  <a:latin typeface="+mj-lt"/>
                </a:rPr>
                <a:t> </a:t>
              </a:r>
            </a:p>
            <a:p>
              <a:r>
                <a:rPr lang="fr-FR" sz="2000" b="0" i="0" dirty="0">
                  <a:solidFill>
                    <a:schemeClr val="tx1"/>
                  </a:solidFill>
                  <a:latin typeface="+mj-lt"/>
                </a:rPr>
                <a:t>Root </a:t>
              </a:r>
              <a:r>
                <a:rPr lang="fr-FR" sz="2000" b="0" i="0" dirty="0" err="1">
                  <a:solidFill>
                    <a:schemeClr val="tx1"/>
                  </a:solidFill>
                  <a:latin typeface="+mj-lt"/>
                </a:rPr>
                <a:t>Mean</a:t>
              </a:r>
              <a:r>
                <a:rPr lang="fr-FR" sz="2000" b="0" i="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fr-FR" sz="2000" b="0" i="0" dirty="0" err="1">
                  <a:solidFill>
                    <a:schemeClr val="tx1"/>
                  </a:solidFill>
                  <a:latin typeface="+mj-lt"/>
                </a:rPr>
                <a:t>Squared</a:t>
              </a:r>
              <a:r>
                <a:rPr lang="fr-FR" sz="2000" b="0" i="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fr-FR" sz="2000" b="0" i="0" dirty="0" err="1">
                  <a:solidFill>
                    <a:schemeClr val="tx1"/>
                  </a:solidFill>
                  <a:latin typeface="+mj-lt"/>
                </a:rPr>
                <a:t>Error</a:t>
              </a:r>
              <a:r>
                <a:rPr lang="fr-FR" sz="2000" b="0" i="0" dirty="0">
                  <a:solidFill>
                    <a:schemeClr val="tx1"/>
                  </a:solidFill>
                  <a:latin typeface="+mj-lt"/>
                </a:rPr>
                <a:t> 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𝑅𝑀𝑆𝐸</m:t>
                    </m:r>
                    <m:d>
                      <m:dPr>
                        <m:ctrlP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𝑇𝑒𝑠𝑡</m:t>
                        </m:r>
                      </m:e>
                    </m:d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sty m:val="p"/>
                                  </m:rP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  <m: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ui</m:t>
                                    </m:r>
                                  </m:sub>
                                </m:sSub>
                                <m: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fr-F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𝑇𝑒𝑠𝑡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fr-F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fr-F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d>
                                          <m:dPr>
                                            <m:ctrlPr>
                                              <a:rPr lang="fr-FR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  <m:r>
                                              <a:rPr lang="fr-FR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fr-FR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fr-F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fr-FR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fr-FR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fr-F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Test</m:t>
                            </m:r>
                            <m: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rad>
                  </m:oMath>
                </m:oMathPara>
              </a14:m>
              <a:endParaRPr lang="fr-FR" sz="2000" dirty="0"/>
            </a:p>
          </dgm:t>
        </dgm:pt>
      </mc:Choice>
      <mc:Fallback xmlns="">
        <dgm:pt modelId="{80097241-9EB1-4E51-BE0D-6A788C5B5B0D}">
          <dgm:prSet phldrT="[Texte]" custT="1"/>
          <dgm:spPr>
            <a:noFill/>
            <a:ln>
              <a:noFill/>
            </a:ln>
          </dgm:spPr>
          <dgm:t>
            <a:bodyPr/>
            <a:lstStyle/>
            <a:p>
              <a:r>
                <a:rPr lang="fr-FR" sz="2000" b="1" i="0" dirty="0">
                  <a:solidFill>
                    <a:schemeClr val="tx1"/>
                  </a:solidFill>
                  <a:latin typeface="+mj-lt"/>
                </a:rPr>
                <a:t> Racine de l’Erreur Quadratique Moyenne - </a:t>
              </a:r>
              <a:r>
                <a:rPr lang="fr-FR" sz="2000" b="0" i="0" dirty="0">
                  <a:solidFill>
                    <a:schemeClr val="tx1"/>
                  </a:solidFill>
                  <a:latin typeface="+mj-lt"/>
                </a:rPr>
                <a:t> </a:t>
              </a:r>
            </a:p>
            <a:p>
              <a:r>
                <a:rPr lang="fr-FR" sz="2000" b="0" i="0" dirty="0">
                  <a:solidFill>
                    <a:schemeClr val="tx1"/>
                  </a:solidFill>
                  <a:latin typeface="+mj-lt"/>
                </a:rPr>
                <a:t>Root </a:t>
              </a:r>
              <a:r>
                <a:rPr lang="fr-FR" sz="2000" b="0" i="0" dirty="0" err="1">
                  <a:solidFill>
                    <a:schemeClr val="tx1"/>
                  </a:solidFill>
                  <a:latin typeface="+mj-lt"/>
                </a:rPr>
                <a:t>Mean</a:t>
              </a:r>
              <a:r>
                <a:rPr lang="fr-FR" sz="2000" b="0" i="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fr-FR" sz="2000" b="0" i="0" dirty="0" err="1">
                  <a:solidFill>
                    <a:schemeClr val="tx1"/>
                  </a:solidFill>
                  <a:latin typeface="+mj-lt"/>
                </a:rPr>
                <a:t>Squared</a:t>
              </a:r>
              <a:r>
                <a:rPr lang="fr-FR" sz="2000" b="0" i="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fr-FR" sz="2000" b="0" i="0" dirty="0" err="1">
                  <a:solidFill>
                    <a:schemeClr val="tx1"/>
                  </a:solidFill>
                  <a:latin typeface="+mj-lt"/>
                </a:rPr>
                <a:t>Error</a:t>
              </a:r>
              <a:r>
                <a:rPr lang="fr-FR" sz="2000" b="0" i="0" dirty="0">
                  <a:solidFill>
                    <a:schemeClr val="tx1"/>
                  </a:solidFill>
                  <a:latin typeface="+mj-lt"/>
                </a:rPr>
                <a:t> </a:t>
              </a:r>
            </a:p>
            <a:p>
              <a:pPr/>
              <a:r>
                <a:rPr lang="fr-FR" sz="20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𝑅𝑀𝑆𝐸(𝑇𝑒𝑠𝑡)= √((∑_(u,i,r_ui∈𝑇𝑒𝑠𝑡)▒(𝑆(𝑢,𝑖)−𝑟_𝑢𝑖 )^2 )/(|Test|))</a:t>
              </a:r>
              <a:endParaRPr lang="fr-FR" sz="2000" dirty="0"/>
            </a:p>
          </dgm:t>
        </dgm:pt>
      </mc:Fallback>
    </mc:AlternateContent>
    <dgm:pt modelId="{1202EFB8-FD04-4945-95EE-8D50715EB636}" type="parTrans" cxnId="{8F6023ED-433B-4566-926D-B6F75115AF40}">
      <dgm:prSet/>
      <dgm:spPr/>
      <dgm:t>
        <a:bodyPr/>
        <a:lstStyle/>
        <a:p>
          <a:endParaRPr lang="fr-FR"/>
        </a:p>
      </dgm:t>
    </dgm:pt>
    <dgm:pt modelId="{FB858519-9DE7-4BE4-A4BA-172C4AA57506}" type="sibTrans" cxnId="{8F6023ED-433B-4566-926D-B6F75115AF40}">
      <dgm:prSet/>
      <dgm:spPr/>
      <dgm:t>
        <a:bodyPr/>
        <a:lstStyle/>
        <a:p>
          <a:endParaRPr lang="fr-FR"/>
        </a:p>
      </dgm:t>
    </dgm:pt>
    <dgm:pt modelId="{370EAA74-5AB8-4CCE-8D4D-9CC76DD622A4}" type="pres">
      <dgm:prSet presAssocID="{D5C8AFD7-1895-45D3-A6E1-9545B62AB878}" presName="diagram" presStyleCnt="0">
        <dgm:presLayoutVars>
          <dgm:dir/>
          <dgm:resizeHandles val="exact"/>
        </dgm:presLayoutVars>
      </dgm:prSet>
      <dgm:spPr/>
    </dgm:pt>
    <dgm:pt modelId="{4E491F93-3DA2-41CA-9D8E-FFB6DF8B80CA}" type="pres">
      <dgm:prSet presAssocID="{80097241-9EB1-4E51-BE0D-6A788C5B5B0D}" presName="node" presStyleLbl="node1" presStyleIdx="0" presStyleCnt="1" custScaleX="131218" custLinFactNeighborX="1584" custLinFactNeighborY="0">
        <dgm:presLayoutVars>
          <dgm:bulletEnabled val="1"/>
        </dgm:presLayoutVars>
      </dgm:prSet>
      <dgm:spPr/>
    </dgm:pt>
  </dgm:ptLst>
  <dgm:cxnLst>
    <dgm:cxn modelId="{9A6CE706-BC74-4F09-9575-79D05436E344}" type="presOf" srcId="{80097241-9EB1-4E51-BE0D-6A788C5B5B0D}" destId="{4E491F93-3DA2-41CA-9D8E-FFB6DF8B80CA}" srcOrd="0" destOrd="0" presId="urn:microsoft.com/office/officeart/2005/8/layout/default"/>
    <dgm:cxn modelId="{34041AA2-8C16-4D50-8663-62174B6F7FCE}" type="presOf" srcId="{D5C8AFD7-1895-45D3-A6E1-9545B62AB878}" destId="{370EAA74-5AB8-4CCE-8D4D-9CC76DD622A4}" srcOrd="0" destOrd="0" presId="urn:microsoft.com/office/officeart/2005/8/layout/default"/>
    <dgm:cxn modelId="{8F6023ED-433B-4566-926D-B6F75115AF40}" srcId="{D5C8AFD7-1895-45D3-A6E1-9545B62AB878}" destId="{80097241-9EB1-4E51-BE0D-6A788C5B5B0D}" srcOrd="0" destOrd="0" parTransId="{1202EFB8-FD04-4945-95EE-8D50715EB636}" sibTransId="{FB858519-9DE7-4BE4-A4BA-172C4AA57506}"/>
    <dgm:cxn modelId="{542DF1B5-72A9-42BB-B999-055663A143E0}" type="presParOf" srcId="{370EAA74-5AB8-4CCE-8D4D-9CC76DD622A4}" destId="{4E491F93-3DA2-41CA-9D8E-FFB6DF8B80CA}" srcOrd="0" destOrd="0" presId="urn:microsoft.com/office/officeart/2005/8/layout/defaul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C8AFD7-1895-45D3-A6E1-9545B62AB87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0097241-9EB1-4E51-BE0D-6A788C5B5B0D}">
      <dgm:prSet phldrT="[Texte]" custT="1"/>
      <dgm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1202EFB8-FD04-4945-95EE-8D50715EB636}" type="parTrans" cxnId="{8F6023ED-433B-4566-926D-B6F75115AF40}">
      <dgm:prSet/>
      <dgm:spPr/>
      <dgm:t>
        <a:bodyPr/>
        <a:lstStyle/>
        <a:p>
          <a:endParaRPr lang="fr-FR"/>
        </a:p>
      </dgm:t>
    </dgm:pt>
    <dgm:pt modelId="{FB858519-9DE7-4BE4-A4BA-172C4AA57506}" type="sibTrans" cxnId="{8F6023ED-433B-4566-926D-B6F75115AF40}">
      <dgm:prSet/>
      <dgm:spPr/>
      <dgm:t>
        <a:bodyPr/>
        <a:lstStyle/>
        <a:p>
          <a:endParaRPr lang="fr-FR"/>
        </a:p>
      </dgm:t>
    </dgm:pt>
    <dgm:pt modelId="{370EAA74-5AB8-4CCE-8D4D-9CC76DD622A4}" type="pres">
      <dgm:prSet presAssocID="{D5C8AFD7-1895-45D3-A6E1-9545B62AB878}" presName="diagram" presStyleCnt="0">
        <dgm:presLayoutVars>
          <dgm:dir/>
          <dgm:resizeHandles val="exact"/>
        </dgm:presLayoutVars>
      </dgm:prSet>
      <dgm:spPr/>
    </dgm:pt>
    <dgm:pt modelId="{4E491F93-3DA2-41CA-9D8E-FFB6DF8B80CA}" type="pres">
      <dgm:prSet presAssocID="{80097241-9EB1-4E51-BE0D-6A788C5B5B0D}" presName="node" presStyleLbl="node1" presStyleIdx="0" presStyleCnt="1" custScaleX="131218" custLinFactNeighborX="1584" custLinFactNeighborY="0">
        <dgm:presLayoutVars>
          <dgm:bulletEnabled val="1"/>
        </dgm:presLayoutVars>
      </dgm:prSet>
      <dgm:spPr/>
    </dgm:pt>
  </dgm:ptLst>
  <dgm:cxnLst>
    <dgm:cxn modelId="{9A6CE706-BC74-4F09-9575-79D05436E344}" type="presOf" srcId="{80097241-9EB1-4E51-BE0D-6A788C5B5B0D}" destId="{4E491F93-3DA2-41CA-9D8E-FFB6DF8B80CA}" srcOrd="0" destOrd="0" presId="urn:microsoft.com/office/officeart/2005/8/layout/default"/>
    <dgm:cxn modelId="{34041AA2-8C16-4D50-8663-62174B6F7FCE}" type="presOf" srcId="{D5C8AFD7-1895-45D3-A6E1-9545B62AB878}" destId="{370EAA74-5AB8-4CCE-8D4D-9CC76DD622A4}" srcOrd="0" destOrd="0" presId="urn:microsoft.com/office/officeart/2005/8/layout/default"/>
    <dgm:cxn modelId="{8F6023ED-433B-4566-926D-B6F75115AF40}" srcId="{D5C8AFD7-1895-45D3-A6E1-9545B62AB878}" destId="{80097241-9EB1-4E51-BE0D-6A788C5B5B0D}" srcOrd="0" destOrd="0" parTransId="{1202EFB8-FD04-4945-95EE-8D50715EB636}" sibTransId="{FB858519-9DE7-4BE4-A4BA-172C4AA57506}"/>
    <dgm:cxn modelId="{542DF1B5-72A9-42BB-B999-055663A143E0}" type="presParOf" srcId="{370EAA74-5AB8-4CCE-8D4D-9CC76DD622A4}" destId="{4E491F93-3DA2-41CA-9D8E-FFB6DF8B80CA}" srcOrd="0" destOrd="0" presId="urn:microsoft.com/office/officeart/2005/8/layout/defaul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DE66EB-DEFC-4842-B0B3-B2D778BDC72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C515BDCB-FC79-45A5-B011-286FBCB9A2C4}">
          <dgm:prSet phldrT="[Texte]" custT="1"/>
          <dgm:spPr>
            <a:solidFill>
              <a:srgbClr val="36627A"/>
            </a:solidFill>
          </dgm:spPr>
          <dgm:t>
            <a:bodyPr/>
            <a:lstStyle/>
            <a:p>
              <a14:m>
                <m:oMath xmlns:m="http://schemas.openxmlformats.org/officeDocument/2006/math">
                  <m:r>
                    <a:rPr lang="fr-FR" sz="1800" b="1" i="1" smtClean="0">
                      <a:latin typeface="Cambria Math" panose="02040503050406030204" pitchFamily="18" charset="0"/>
                    </a:rPr>
                    <m:t>𝝁</m:t>
                  </m:r>
                  <m:r>
                    <a:rPr lang="fr-FR" sz="1800" i="1" smtClean="0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fr-FR" sz="1800" dirty="0"/>
                <a:t>est la moyenne de l’ensemble des notes 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m:oMathPara>
              </a14:m>
              <a:endParaRPr lang="fr-FR" sz="2000" dirty="0"/>
            </a:p>
          </dgm:t>
        </dgm:pt>
      </mc:Choice>
      <mc:Fallback xmlns="">
        <dgm:pt modelId="{C515BDCB-FC79-45A5-B011-286FBCB9A2C4}">
          <dgm:prSet phldrT="[Texte]" custT="1"/>
          <dgm:spPr>
            <a:solidFill>
              <a:srgbClr val="36627A"/>
            </a:solidFill>
          </dgm:spPr>
          <dgm:t>
            <a:bodyPr/>
            <a:lstStyle/>
            <a:p>
              <a:r>
                <a:rPr lang="fr-FR" sz="1800" b="1" i="0">
                  <a:latin typeface="Cambria Math" panose="02040503050406030204" pitchFamily="18" charset="0"/>
                </a:rPr>
                <a:t>𝝁</a:t>
              </a:r>
              <a:r>
                <a:rPr lang="fr-FR" sz="1800" i="0">
                  <a:latin typeface="Cambria Math" panose="02040503050406030204" pitchFamily="18" charset="0"/>
                </a:rPr>
                <a:t> </a:t>
              </a:r>
              <a:r>
                <a:rPr lang="fr-FR" sz="1800" dirty="0"/>
                <a:t>est la moyenne de l’ensemble des notes </a:t>
              </a:r>
            </a:p>
            <a:p>
              <a:pPr/>
              <a:r>
                <a:rPr lang="fr-FR" sz="2000" b="0" i="0">
                  <a:latin typeface="Cambria Math" panose="02040503050406030204" pitchFamily="18" charset="0"/>
                </a:rPr>
                <a:t>𝜇=(∑_(𝑟_𝑢𝑖∈𝑅)▒𝑟_𝑢𝑖 )/(|𝑅|)</a:t>
              </a:r>
              <a:endParaRPr lang="fr-FR" sz="2000" dirty="0"/>
            </a:p>
          </dgm:t>
        </dgm:pt>
      </mc:Fallback>
    </mc:AlternateContent>
    <dgm:pt modelId="{2A29A8F2-B71E-43D8-8437-24C002F68EA6}" type="parTrans" cxnId="{09186E1D-C7EE-4D51-A517-B6A56D33D178}">
      <dgm:prSet/>
      <dgm:spPr/>
      <dgm:t>
        <a:bodyPr/>
        <a:lstStyle/>
        <a:p>
          <a:endParaRPr lang="fr-FR"/>
        </a:p>
      </dgm:t>
    </dgm:pt>
    <dgm:pt modelId="{4D4067EA-3978-4D19-B2B3-713588FAA715}" type="sibTrans" cxnId="{09186E1D-C7EE-4D51-A517-B6A56D33D178}">
      <dgm:prSet/>
      <dgm:spPr/>
      <dgm:t>
        <a:bodyPr/>
        <a:lstStyle/>
        <a:p>
          <a:endParaRPr lang="fr-FR"/>
        </a:p>
      </dgm:t>
    </dgm:pt>
    <dgm:pt modelId="{662075AA-547E-4501-A482-F21FA377D0DA}" type="pres">
      <dgm:prSet presAssocID="{41DE66EB-DEFC-4842-B0B3-B2D778BDC721}" presName="diagram" presStyleCnt="0">
        <dgm:presLayoutVars>
          <dgm:dir/>
          <dgm:resizeHandles val="exact"/>
        </dgm:presLayoutVars>
      </dgm:prSet>
      <dgm:spPr/>
    </dgm:pt>
    <dgm:pt modelId="{57AB20B2-C84E-4B09-8408-DE344214A6F7}" type="pres">
      <dgm:prSet presAssocID="{C515BDCB-FC79-45A5-B011-286FBCB9A2C4}" presName="node" presStyleLbl="node1" presStyleIdx="0" presStyleCnt="1" custScaleX="80366" custScaleY="74902" custLinFactNeighborX="-2374" custLinFactNeighborY="-2218">
        <dgm:presLayoutVars>
          <dgm:bulletEnabled val="1"/>
        </dgm:presLayoutVars>
      </dgm:prSet>
      <dgm:spPr/>
    </dgm:pt>
  </dgm:ptLst>
  <dgm:cxnLst>
    <dgm:cxn modelId="{09186E1D-C7EE-4D51-A517-B6A56D33D178}" srcId="{41DE66EB-DEFC-4842-B0B3-B2D778BDC721}" destId="{C515BDCB-FC79-45A5-B011-286FBCB9A2C4}" srcOrd="0" destOrd="0" parTransId="{2A29A8F2-B71E-43D8-8437-24C002F68EA6}" sibTransId="{4D4067EA-3978-4D19-B2B3-713588FAA715}"/>
    <dgm:cxn modelId="{9D5AE692-2E6A-4040-8A4E-67B2E5CFDB2A}" type="presOf" srcId="{41DE66EB-DEFC-4842-B0B3-B2D778BDC721}" destId="{662075AA-547E-4501-A482-F21FA377D0DA}" srcOrd="0" destOrd="0" presId="urn:microsoft.com/office/officeart/2005/8/layout/default"/>
    <dgm:cxn modelId="{72B9A6CB-BB5E-4F02-BB53-78D68B5AB3FF}" type="presOf" srcId="{C515BDCB-FC79-45A5-B011-286FBCB9A2C4}" destId="{57AB20B2-C84E-4B09-8408-DE344214A6F7}" srcOrd="0" destOrd="0" presId="urn:microsoft.com/office/officeart/2005/8/layout/default"/>
    <dgm:cxn modelId="{AB4EBAC5-C23F-4880-88CA-B2394390E309}" type="presParOf" srcId="{662075AA-547E-4501-A482-F21FA377D0DA}" destId="{57AB20B2-C84E-4B09-8408-DE344214A6F7}" srcOrd="0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1DE66EB-DEFC-4842-B0B3-B2D778BDC72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C515BDCB-FC79-45A5-B011-286FBCB9A2C4}">
      <dgm:prSet phldrT="[Texte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2A29A8F2-B71E-43D8-8437-24C002F68EA6}" type="parTrans" cxnId="{09186E1D-C7EE-4D51-A517-B6A56D33D178}">
      <dgm:prSet/>
      <dgm:spPr/>
      <dgm:t>
        <a:bodyPr/>
        <a:lstStyle/>
        <a:p>
          <a:endParaRPr lang="fr-FR"/>
        </a:p>
      </dgm:t>
    </dgm:pt>
    <dgm:pt modelId="{4D4067EA-3978-4D19-B2B3-713588FAA715}" type="sibTrans" cxnId="{09186E1D-C7EE-4D51-A517-B6A56D33D178}">
      <dgm:prSet/>
      <dgm:spPr/>
      <dgm:t>
        <a:bodyPr/>
        <a:lstStyle/>
        <a:p>
          <a:endParaRPr lang="fr-FR"/>
        </a:p>
      </dgm:t>
    </dgm:pt>
    <dgm:pt modelId="{662075AA-547E-4501-A482-F21FA377D0DA}" type="pres">
      <dgm:prSet presAssocID="{41DE66EB-DEFC-4842-B0B3-B2D778BDC721}" presName="diagram" presStyleCnt="0">
        <dgm:presLayoutVars>
          <dgm:dir/>
          <dgm:resizeHandles val="exact"/>
        </dgm:presLayoutVars>
      </dgm:prSet>
      <dgm:spPr/>
    </dgm:pt>
    <dgm:pt modelId="{57AB20B2-C84E-4B09-8408-DE344214A6F7}" type="pres">
      <dgm:prSet presAssocID="{C515BDCB-FC79-45A5-B011-286FBCB9A2C4}" presName="node" presStyleLbl="node1" presStyleIdx="0" presStyleCnt="1" custScaleX="80366" custScaleY="74902" custLinFactNeighborX="-2374" custLinFactNeighborY="-2218">
        <dgm:presLayoutVars>
          <dgm:bulletEnabled val="1"/>
        </dgm:presLayoutVars>
      </dgm:prSet>
      <dgm:spPr/>
    </dgm:pt>
  </dgm:ptLst>
  <dgm:cxnLst>
    <dgm:cxn modelId="{09186E1D-C7EE-4D51-A517-B6A56D33D178}" srcId="{41DE66EB-DEFC-4842-B0B3-B2D778BDC721}" destId="{C515BDCB-FC79-45A5-B011-286FBCB9A2C4}" srcOrd="0" destOrd="0" parTransId="{2A29A8F2-B71E-43D8-8437-24C002F68EA6}" sibTransId="{4D4067EA-3978-4D19-B2B3-713588FAA715}"/>
    <dgm:cxn modelId="{9D5AE692-2E6A-4040-8A4E-67B2E5CFDB2A}" type="presOf" srcId="{41DE66EB-DEFC-4842-B0B3-B2D778BDC721}" destId="{662075AA-547E-4501-A482-F21FA377D0DA}" srcOrd="0" destOrd="0" presId="urn:microsoft.com/office/officeart/2005/8/layout/default"/>
    <dgm:cxn modelId="{72B9A6CB-BB5E-4F02-BB53-78D68B5AB3FF}" type="presOf" srcId="{C515BDCB-FC79-45A5-B011-286FBCB9A2C4}" destId="{57AB20B2-C84E-4B09-8408-DE344214A6F7}" srcOrd="0" destOrd="0" presId="urn:microsoft.com/office/officeart/2005/8/layout/default"/>
    <dgm:cxn modelId="{AB4EBAC5-C23F-4880-88CA-B2394390E309}" type="presParOf" srcId="{662075AA-547E-4501-A482-F21FA377D0DA}" destId="{57AB20B2-C84E-4B09-8408-DE344214A6F7}" srcOrd="0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DE66EB-DEFC-4842-B0B3-B2D778BDC72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C515BDCB-FC79-45A5-B011-286FBCB9A2C4}">
          <dgm:prSet phldrT="[Texte]" custT="1"/>
          <dgm:spPr>
            <a:solidFill>
              <a:srgbClr val="36627A"/>
            </a:solidFill>
          </dgm:spPr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fr-FR" sz="1800" b="1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fr-FR" sz="1800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fr-FR" sz="1800" b="1" i="1">
                          <a:latin typeface="Cambria Math" panose="02040503050406030204" pitchFamily="18" charset="0"/>
                        </a:rPr>
                        <m:t>𝒃</m:t>
                      </m:r>
                    </m:e>
                    <m:sub>
                      <m:r>
                        <a:rPr lang="fr-FR" sz="1800" b="1" i="1">
                          <a:latin typeface="Cambria Math" panose="02040503050406030204" pitchFamily="18" charset="0"/>
                        </a:rPr>
                        <m:t>𝒖</m:t>
                      </m:r>
                    </m:sub>
                  </m:sSub>
                </m:oMath>
              </a14:m>
              <a:r>
                <a:rPr lang="fr-FR" sz="1800" dirty="0"/>
                <a:t> est le biais de l’utilisateur u </a:t>
              </a:r>
              <a:endParaRPr lang="fr-FR" sz="1800" b="0" i="1" dirty="0">
                <a:latin typeface="Cambria Math" panose="02040503050406030204" pitchFamily="18" charset="0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m:oMathPara>
              </a14:m>
              <a:endParaRPr lang="fr-FR" sz="2000" dirty="0"/>
            </a:p>
          </dgm:t>
        </dgm:pt>
      </mc:Choice>
      <mc:Fallback xmlns="">
        <dgm:pt modelId="{C515BDCB-FC79-45A5-B011-286FBCB9A2C4}">
          <dgm:prSet phldrT="[Texte]" custT="1"/>
          <dgm:spPr>
            <a:solidFill>
              <a:srgbClr val="36627A"/>
            </a:solidFill>
          </dgm:spPr>
          <dgm:t>
            <a:bodyPr/>
            <a:lstStyle/>
            <a:p>
              <a:r>
                <a:rPr lang="fr-FR" sz="1800" b="1" i="0">
                  <a:latin typeface="Cambria Math" panose="02040503050406030204" pitchFamily="18" charset="0"/>
                </a:rPr>
                <a:t>〖    𝒃〗_𝒖</a:t>
              </a:r>
              <a:r>
                <a:rPr lang="fr-FR" sz="1800" dirty="0"/>
                <a:t> est le biais de l’utilisateur u </a:t>
              </a:r>
              <a:endParaRPr lang="fr-FR" sz="1800" b="0" i="1" dirty="0">
                <a:latin typeface="Cambria Math" panose="02040503050406030204" pitchFamily="18" charset="0"/>
              </a:endParaRPr>
            </a:p>
            <a:p>
              <a:pPr/>
              <a:r>
                <a:rPr lang="fr-FR" sz="2000" b="0" i="0">
                  <a:latin typeface="Cambria Math" panose="02040503050406030204" pitchFamily="18" charset="0"/>
                </a:rPr>
                <a:t>𝑏_𝑢=(∑_(𝑖∈𝐼_𝑢)▒〖〖(𝑟〗_𝑢𝑖−𝑏_𝑖 〗−𝜇))/|𝐼_𝑢 | </a:t>
              </a:r>
              <a:endParaRPr lang="fr-FR" sz="2000" dirty="0"/>
            </a:p>
          </dgm:t>
        </dgm:pt>
      </mc:Fallback>
    </mc:AlternateContent>
    <dgm:pt modelId="{2A29A8F2-B71E-43D8-8437-24C002F68EA6}" type="parTrans" cxnId="{09186E1D-C7EE-4D51-A517-B6A56D33D178}">
      <dgm:prSet/>
      <dgm:spPr/>
      <dgm:t>
        <a:bodyPr/>
        <a:lstStyle/>
        <a:p>
          <a:endParaRPr lang="fr-FR"/>
        </a:p>
      </dgm:t>
    </dgm:pt>
    <dgm:pt modelId="{4D4067EA-3978-4D19-B2B3-713588FAA715}" type="sibTrans" cxnId="{09186E1D-C7EE-4D51-A517-B6A56D33D178}">
      <dgm:prSet/>
      <dgm:spPr/>
      <dgm:t>
        <a:bodyPr/>
        <a:lstStyle/>
        <a:p>
          <a:endParaRPr lang="fr-FR"/>
        </a:p>
      </dgm:t>
    </dgm:pt>
    <dgm:pt modelId="{662075AA-547E-4501-A482-F21FA377D0DA}" type="pres">
      <dgm:prSet presAssocID="{41DE66EB-DEFC-4842-B0B3-B2D778BDC721}" presName="diagram" presStyleCnt="0">
        <dgm:presLayoutVars>
          <dgm:dir/>
          <dgm:resizeHandles val="exact"/>
        </dgm:presLayoutVars>
      </dgm:prSet>
      <dgm:spPr/>
    </dgm:pt>
    <dgm:pt modelId="{57AB20B2-C84E-4B09-8408-DE344214A6F7}" type="pres">
      <dgm:prSet presAssocID="{C515BDCB-FC79-45A5-B011-286FBCB9A2C4}" presName="node" presStyleLbl="node1" presStyleIdx="0" presStyleCnt="1" custScaleX="80366" custScaleY="77170" custLinFactNeighborX="610" custLinFactNeighborY="-2718">
        <dgm:presLayoutVars>
          <dgm:bulletEnabled val="1"/>
        </dgm:presLayoutVars>
      </dgm:prSet>
      <dgm:spPr/>
    </dgm:pt>
  </dgm:ptLst>
  <dgm:cxnLst>
    <dgm:cxn modelId="{09186E1D-C7EE-4D51-A517-B6A56D33D178}" srcId="{41DE66EB-DEFC-4842-B0B3-B2D778BDC721}" destId="{C515BDCB-FC79-45A5-B011-286FBCB9A2C4}" srcOrd="0" destOrd="0" parTransId="{2A29A8F2-B71E-43D8-8437-24C002F68EA6}" sibTransId="{4D4067EA-3978-4D19-B2B3-713588FAA715}"/>
    <dgm:cxn modelId="{9D5AE692-2E6A-4040-8A4E-67B2E5CFDB2A}" type="presOf" srcId="{41DE66EB-DEFC-4842-B0B3-B2D778BDC721}" destId="{662075AA-547E-4501-A482-F21FA377D0DA}" srcOrd="0" destOrd="0" presId="urn:microsoft.com/office/officeart/2005/8/layout/default"/>
    <dgm:cxn modelId="{72B9A6CB-BB5E-4F02-BB53-78D68B5AB3FF}" type="presOf" srcId="{C515BDCB-FC79-45A5-B011-286FBCB9A2C4}" destId="{57AB20B2-C84E-4B09-8408-DE344214A6F7}" srcOrd="0" destOrd="0" presId="urn:microsoft.com/office/officeart/2005/8/layout/default"/>
    <dgm:cxn modelId="{AB4EBAC5-C23F-4880-88CA-B2394390E309}" type="presParOf" srcId="{662075AA-547E-4501-A482-F21FA377D0DA}" destId="{57AB20B2-C84E-4B09-8408-DE344214A6F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1DE66EB-DEFC-4842-B0B3-B2D778BDC72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C515BDCB-FC79-45A5-B011-286FBCB9A2C4}">
      <dgm:prSet phldrT="[Texte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2A29A8F2-B71E-43D8-8437-24C002F68EA6}" type="parTrans" cxnId="{09186E1D-C7EE-4D51-A517-B6A56D33D178}">
      <dgm:prSet/>
      <dgm:spPr/>
      <dgm:t>
        <a:bodyPr/>
        <a:lstStyle/>
        <a:p>
          <a:endParaRPr lang="fr-FR"/>
        </a:p>
      </dgm:t>
    </dgm:pt>
    <dgm:pt modelId="{4D4067EA-3978-4D19-B2B3-713588FAA715}" type="sibTrans" cxnId="{09186E1D-C7EE-4D51-A517-B6A56D33D178}">
      <dgm:prSet/>
      <dgm:spPr/>
      <dgm:t>
        <a:bodyPr/>
        <a:lstStyle/>
        <a:p>
          <a:endParaRPr lang="fr-FR"/>
        </a:p>
      </dgm:t>
    </dgm:pt>
    <dgm:pt modelId="{662075AA-547E-4501-A482-F21FA377D0DA}" type="pres">
      <dgm:prSet presAssocID="{41DE66EB-DEFC-4842-B0B3-B2D778BDC721}" presName="diagram" presStyleCnt="0">
        <dgm:presLayoutVars>
          <dgm:dir/>
          <dgm:resizeHandles val="exact"/>
        </dgm:presLayoutVars>
      </dgm:prSet>
      <dgm:spPr/>
    </dgm:pt>
    <dgm:pt modelId="{57AB20B2-C84E-4B09-8408-DE344214A6F7}" type="pres">
      <dgm:prSet presAssocID="{C515BDCB-FC79-45A5-B011-286FBCB9A2C4}" presName="node" presStyleLbl="node1" presStyleIdx="0" presStyleCnt="1" custScaleX="80366" custScaleY="77170" custLinFactNeighborX="610" custLinFactNeighborY="-2718">
        <dgm:presLayoutVars>
          <dgm:bulletEnabled val="1"/>
        </dgm:presLayoutVars>
      </dgm:prSet>
      <dgm:spPr/>
    </dgm:pt>
  </dgm:ptLst>
  <dgm:cxnLst>
    <dgm:cxn modelId="{09186E1D-C7EE-4D51-A517-B6A56D33D178}" srcId="{41DE66EB-DEFC-4842-B0B3-B2D778BDC721}" destId="{C515BDCB-FC79-45A5-B011-286FBCB9A2C4}" srcOrd="0" destOrd="0" parTransId="{2A29A8F2-B71E-43D8-8437-24C002F68EA6}" sibTransId="{4D4067EA-3978-4D19-B2B3-713588FAA715}"/>
    <dgm:cxn modelId="{9D5AE692-2E6A-4040-8A4E-67B2E5CFDB2A}" type="presOf" srcId="{41DE66EB-DEFC-4842-B0B3-B2D778BDC721}" destId="{662075AA-547E-4501-A482-F21FA377D0DA}" srcOrd="0" destOrd="0" presId="urn:microsoft.com/office/officeart/2005/8/layout/default"/>
    <dgm:cxn modelId="{72B9A6CB-BB5E-4F02-BB53-78D68B5AB3FF}" type="presOf" srcId="{C515BDCB-FC79-45A5-B011-286FBCB9A2C4}" destId="{57AB20B2-C84E-4B09-8408-DE344214A6F7}" srcOrd="0" destOrd="0" presId="urn:microsoft.com/office/officeart/2005/8/layout/default"/>
    <dgm:cxn modelId="{AB4EBAC5-C23F-4880-88CA-B2394390E309}" type="presParOf" srcId="{662075AA-547E-4501-A482-F21FA377D0DA}" destId="{57AB20B2-C84E-4B09-8408-DE344214A6F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1DE66EB-DEFC-4842-B0B3-B2D778BDC72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C515BDCB-FC79-45A5-B011-286FBCB9A2C4}">
          <dgm:prSet phldrT="[Texte]" custT="1"/>
          <dgm:spPr>
            <a:solidFill>
              <a:srgbClr val="36627A"/>
            </a:solidFill>
          </dgm:spPr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fr-FR" sz="1800" b="1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fr-FR" sz="1800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fr-FR" sz="1800" b="1" i="1">
                          <a:latin typeface="Cambria Math" panose="02040503050406030204" pitchFamily="18" charset="0"/>
                        </a:rPr>
                        <m:t>𝒃</m:t>
                      </m:r>
                    </m:e>
                    <m:sub>
                      <m:r>
                        <a:rPr lang="fr-FR" sz="1800" b="1" i="1" smtClean="0">
                          <a:latin typeface="Cambria Math" panose="02040503050406030204" pitchFamily="18" charset="0"/>
                        </a:rPr>
                        <m:t>𝒊</m:t>
                      </m:r>
                    </m:sub>
                  </m:sSub>
                </m:oMath>
              </a14:m>
              <a:r>
                <a:rPr lang="fr-FR" sz="1800" dirty="0"/>
                <a:t> est le biais de l’item i </a:t>
              </a:r>
              <a:endParaRPr lang="fr-FR" sz="1800" b="0" i="1" dirty="0">
                <a:latin typeface="Cambria Math" panose="02040503050406030204" pitchFamily="18" charset="0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</m:sub>
                            </m:sSub>
                          </m:e>
                        </m:nary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m:oMathPara>
              </a14:m>
              <a:endParaRPr lang="fr-FR" sz="2000" dirty="0"/>
            </a:p>
          </dgm:t>
        </dgm:pt>
      </mc:Choice>
      <mc:Fallback xmlns="">
        <dgm:pt modelId="{C515BDCB-FC79-45A5-B011-286FBCB9A2C4}">
          <dgm:prSet phldrT="[Texte]" custT="1"/>
          <dgm:spPr>
            <a:solidFill>
              <a:srgbClr val="36627A"/>
            </a:solidFill>
          </dgm:spPr>
          <dgm:t>
            <a:bodyPr/>
            <a:lstStyle/>
            <a:p>
              <a:r>
                <a:rPr lang="fr-FR" sz="1800" b="1" i="0">
                  <a:latin typeface="Cambria Math" panose="02040503050406030204" pitchFamily="18" charset="0"/>
                </a:rPr>
                <a:t>〖    𝒃〗_𝒊</a:t>
              </a:r>
              <a:r>
                <a:rPr lang="fr-FR" sz="1800" dirty="0"/>
                <a:t> est le biais de l’item i </a:t>
              </a:r>
              <a:endParaRPr lang="fr-FR" sz="1800" b="0" i="1" dirty="0">
                <a:latin typeface="Cambria Math" panose="02040503050406030204" pitchFamily="18" charset="0"/>
              </a:endParaRPr>
            </a:p>
            <a:p>
              <a:pPr/>
              <a:r>
                <a:rPr lang="fr-FR" sz="2000" b="0" i="0">
                  <a:latin typeface="Cambria Math" panose="02040503050406030204" pitchFamily="18" charset="0"/>
                </a:rPr>
                <a:t>𝑏_𝑖=(∑_(𝑢∈𝑈_𝑖)▒〖(𝑟〗_𝑢𝑖 −𝜇))/|𝑈_𝑖 | </a:t>
              </a:r>
              <a:endParaRPr lang="fr-FR" sz="2000" dirty="0"/>
            </a:p>
          </dgm:t>
        </dgm:pt>
      </mc:Fallback>
    </mc:AlternateContent>
    <dgm:pt modelId="{2A29A8F2-B71E-43D8-8437-24C002F68EA6}" type="parTrans" cxnId="{09186E1D-C7EE-4D51-A517-B6A56D33D178}">
      <dgm:prSet/>
      <dgm:spPr/>
      <dgm:t>
        <a:bodyPr/>
        <a:lstStyle/>
        <a:p>
          <a:endParaRPr lang="fr-FR"/>
        </a:p>
      </dgm:t>
    </dgm:pt>
    <dgm:pt modelId="{4D4067EA-3978-4D19-B2B3-713588FAA715}" type="sibTrans" cxnId="{09186E1D-C7EE-4D51-A517-B6A56D33D178}">
      <dgm:prSet/>
      <dgm:spPr/>
      <dgm:t>
        <a:bodyPr/>
        <a:lstStyle/>
        <a:p>
          <a:endParaRPr lang="fr-FR"/>
        </a:p>
      </dgm:t>
    </dgm:pt>
    <dgm:pt modelId="{662075AA-547E-4501-A482-F21FA377D0DA}" type="pres">
      <dgm:prSet presAssocID="{41DE66EB-DEFC-4842-B0B3-B2D778BDC721}" presName="diagram" presStyleCnt="0">
        <dgm:presLayoutVars>
          <dgm:dir/>
          <dgm:resizeHandles val="exact"/>
        </dgm:presLayoutVars>
      </dgm:prSet>
      <dgm:spPr/>
    </dgm:pt>
    <dgm:pt modelId="{57AB20B2-C84E-4B09-8408-DE344214A6F7}" type="pres">
      <dgm:prSet presAssocID="{C515BDCB-FC79-45A5-B011-286FBCB9A2C4}" presName="node" presStyleLbl="node1" presStyleIdx="0" presStyleCnt="1" custScaleX="80366" custScaleY="77170" custLinFactNeighborX="-1156" custLinFactNeighborY="1395">
        <dgm:presLayoutVars>
          <dgm:bulletEnabled val="1"/>
        </dgm:presLayoutVars>
      </dgm:prSet>
      <dgm:spPr/>
    </dgm:pt>
  </dgm:ptLst>
  <dgm:cxnLst>
    <dgm:cxn modelId="{09186E1D-C7EE-4D51-A517-B6A56D33D178}" srcId="{41DE66EB-DEFC-4842-B0B3-B2D778BDC721}" destId="{C515BDCB-FC79-45A5-B011-286FBCB9A2C4}" srcOrd="0" destOrd="0" parTransId="{2A29A8F2-B71E-43D8-8437-24C002F68EA6}" sibTransId="{4D4067EA-3978-4D19-B2B3-713588FAA715}"/>
    <dgm:cxn modelId="{9D5AE692-2E6A-4040-8A4E-67B2E5CFDB2A}" type="presOf" srcId="{41DE66EB-DEFC-4842-B0B3-B2D778BDC721}" destId="{662075AA-547E-4501-A482-F21FA377D0DA}" srcOrd="0" destOrd="0" presId="urn:microsoft.com/office/officeart/2005/8/layout/default"/>
    <dgm:cxn modelId="{72B9A6CB-BB5E-4F02-BB53-78D68B5AB3FF}" type="presOf" srcId="{C515BDCB-FC79-45A5-B011-286FBCB9A2C4}" destId="{57AB20B2-C84E-4B09-8408-DE344214A6F7}" srcOrd="0" destOrd="0" presId="urn:microsoft.com/office/officeart/2005/8/layout/default"/>
    <dgm:cxn modelId="{AB4EBAC5-C23F-4880-88CA-B2394390E309}" type="presParOf" srcId="{662075AA-547E-4501-A482-F21FA377D0DA}" destId="{57AB20B2-C84E-4B09-8408-DE344214A6F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91F93-3DA2-41CA-9D8E-FFB6DF8B80CA}">
      <dsp:nvSpPr>
        <dsp:cNvPr id="0" name=""/>
        <dsp:cNvSpPr/>
      </dsp:nvSpPr>
      <dsp:spPr>
        <a:xfrm>
          <a:off x="863434" y="0"/>
          <a:ext cx="5132497" cy="251539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dirty="0">
              <a:solidFill>
                <a:schemeClr val="tx1"/>
              </a:solidFill>
              <a:latin typeface="+mj-lt"/>
            </a:rPr>
            <a:t>Erreur Absolue Moyenne - </a:t>
          </a:r>
          <a:r>
            <a:rPr lang="fr-FR" sz="2000" b="0" i="0" kern="1200" dirty="0" err="1">
              <a:solidFill>
                <a:schemeClr val="tx1"/>
              </a:solidFill>
              <a:latin typeface="+mj-lt"/>
            </a:rPr>
            <a:t>Mean</a:t>
          </a:r>
          <a:r>
            <a:rPr lang="fr-FR" sz="2000" b="0" i="0" kern="1200" dirty="0">
              <a:solidFill>
                <a:schemeClr val="tx1"/>
              </a:solidFill>
              <a:latin typeface="+mj-lt"/>
            </a:rPr>
            <a:t> </a:t>
          </a:r>
          <a:r>
            <a:rPr lang="fr-FR" sz="2000" b="0" i="0" kern="1200" dirty="0" err="1">
              <a:solidFill>
                <a:schemeClr val="tx1"/>
              </a:solidFill>
              <a:latin typeface="+mj-lt"/>
            </a:rPr>
            <a:t>Absolute</a:t>
          </a:r>
          <a:r>
            <a:rPr lang="fr-FR" sz="2000" b="0" i="0" kern="1200" dirty="0">
              <a:solidFill>
                <a:schemeClr val="tx1"/>
              </a:solidFill>
              <a:latin typeface="+mj-lt"/>
            </a:rPr>
            <a:t> </a:t>
          </a:r>
          <a:r>
            <a:rPr lang="fr-FR" sz="2000" b="0" i="0" kern="1200" dirty="0" err="1">
              <a:solidFill>
                <a:schemeClr val="tx1"/>
              </a:solidFill>
              <a:latin typeface="+mj-lt"/>
            </a:rPr>
            <a:t>Error</a:t>
          </a:r>
          <a:endParaRPr lang="fr-FR" sz="2000" b="0" i="0" kern="1200" dirty="0">
            <a:solidFill>
              <a:schemeClr val="tx1"/>
            </a:solidFill>
            <a:latin typeface="+mj-lt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b="0" i="1" kern="1200" dirty="0">
            <a:solidFill>
              <a:schemeClr val="tx1"/>
            </a:solidFill>
            <a:latin typeface="Cambria Math" panose="020405030504060302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fr-FR" sz="20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𝑀𝐴𝐸</m:t>
                </m:r>
                <m:d>
                  <m:dPr>
                    <m:ctrlPr>
                      <a:rPr lang="fr-FR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fr-FR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𝑇𝑒𝑠𝑡</m:t>
                    </m:r>
                  </m:e>
                </m:d>
                <m:r>
                  <a:rPr lang="fr-FR" sz="20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= </m:t>
                </m:r>
                <m:f>
                  <m:fPr>
                    <m:ctrlPr>
                      <a:rPr lang="fr-FR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nary>
                      <m:naryPr>
                        <m:chr m:val="∑"/>
                        <m:supHide m:val="on"/>
                        <m:ctrlP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ui</m:t>
                            </m:r>
                          </m:sub>
                        </m:sSub>
                        <m: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𝑇𝑒𝑠𝑡</m:t>
                        </m:r>
                      </m:sub>
                      <m:sup/>
                      <m:e>
                        <m: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b>
                          <m:sSubPr>
                            <m:ctrlPr>
                              <a:rPr lang="fr-FR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ui</m:t>
                            </m:r>
                          </m:sub>
                        </m:sSub>
                        <m: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num>
                  <m:den>
                    <m:r>
                      <a:rPr lang="fr-FR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fr-FR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Test</m:t>
                    </m:r>
                    <m:r>
                      <a:rPr lang="fr-FR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den>
                </m:f>
                <m:r>
                  <a:rPr lang="fr-FR" sz="2000" b="0" i="1" kern="1200" smtClean="0">
                    <a:latin typeface="Cambria Math" panose="02040503050406030204" pitchFamily="18" charset="0"/>
                  </a:rPr>
                  <m:t> </m:t>
                </m:r>
              </m:oMath>
            </m:oMathPara>
          </a14:m>
          <a:endParaRPr lang="fr-FR" sz="2000" kern="1200" dirty="0"/>
        </a:p>
      </dsp:txBody>
      <dsp:txXfrm>
        <a:off x="863434" y="0"/>
        <a:ext cx="5132497" cy="2515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91F93-3DA2-41CA-9D8E-FFB6DF8B80CA}">
      <dsp:nvSpPr>
        <dsp:cNvPr id="0" name=""/>
        <dsp:cNvSpPr/>
      </dsp:nvSpPr>
      <dsp:spPr>
        <a:xfrm>
          <a:off x="623214" y="489"/>
          <a:ext cx="5501086" cy="251539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dirty="0">
              <a:solidFill>
                <a:schemeClr val="tx1"/>
              </a:solidFill>
              <a:latin typeface="+mj-lt"/>
            </a:rPr>
            <a:t> Racine de l’Erreur Quadratique Moyenne - </a:t>
          </a:r>
          <a:r>
            <a:rPr lang="fr-FR" sz="2000" b="0" i="0" kern="1200" dirty="0">
              <a:solidFill>
                <a:schemeClr val="tx1"/>
              </a:solidFill>
              <a:latin typeface="+mj-lt"/>
            </a:rPr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i="0" kern="1200" dirty="0">
              <a:solidFill>
                <a:schemeClr val="tx1"/>
              </a:solidFill>
              <a:latin typeface="+mj-lt"/>
            </a:rPr>
            <a:t>Root </a:t>
          </a:r>
          <a:r>
            <a:rPr lang="fr-FR" sz="2000" b="0" i="0" kern="1200" dirty="0" err="1">
              <a:solidFill>
                <a:schemeClr val="tx1"/>
              </a:solidFill>
              <a:latin typeface="+mj-lt"/>
            </a:rPr>
            <a:t>Mean</a:t>
          </a:r>
          <a:r>
            <a:rPr lang="fr-FR" sz="2000" b="0" i="0" kern="1200" dirty="0">
              <a:solidFill>
                <a:schemeClr val="tx1"/>
              </a:solidFill>
              <a:latin typeface="+mj-lt"/>
            </a:rPr>
            <a:t> </a:t>
          </a:r>
          <a:r>
            <a:rPr lang="fr-FR" sz="2000" b="0" i="0" kern="1200" dirty="0" err="1">
              <a:solidFill>
                <a:schemeClr val="tx1"/>
              </a:solidFill>
              <a:latin typeface="+mj-lt"/>
            </a:rPr>
            <a:t>Squared</a:t>
          </a:r>
          <a:r>
            <a:rPr lang="fr-FR" sz="2000" b="0" i="0" kern="1200" dirty="0">
              <a:solidFill>
                <a:schemeClr val="tx1"/>
              </a:solidFill>
              <a:latin typeface="+mj-lt"/>
            </a:rPr>
            <a:t> </a:t>
          </a:r>
          <a:r>
            <a:rPr lang="fr-FR" sz="2000" b="0" i="0" kern="1200" dirty="0" err="1">
              <a:solidFill>
                <a:schemeClr val="tx1"/>
              </a:solidFill>
              <a:latin typeface="+mj-lt"/>
            </a:rPr>
            <a:t>Error</a:t>
          </a:r>
          <a:r>
            <a:rPr lang="fr-FR" sz="2000" b="0" i="0" kern="1200" dirty="0">
              <a:solidFill>
                <a:schemeClr val="tx1"/>
              </a:solidFill>
              <a:latin typeface="+mj-lt"/>
            </a:rPr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fr-FR" sz="20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𝑅𝑀𝑆𝐸</m:t>
                </m:r>
                <m:d>
                  <m:dPr>
                    <m:ctrlPr>
                      <a:rPr lang="fr-FR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fr-FR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𝑇𝑒𝑠𝑡</m:t>
                    </m:r>
                  </m:e>
                </m:d>
                <m:r>
                  <a:rPr lang="fr-FR" sz="20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= </m:t>
                </m:r>
                <m:rad>
                  <m:radPr>
                    <m:degHide m:val="on"/>
                    <m:ctrlPr>
                      <a:rPr lang="fr-FR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radPr>
                  <m:deg/>
                  <m:e>
                    <m:f>
                      <m:fPr>
                        <m:ctrlP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fr-FR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fr-FR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fr-FR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fr-FR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fr-FR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FR" sz="20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20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ui</m:t>
                                </m:r>
                              </m:sub>
                            </m:sSub>
                            <m:r>
                              <a:rPr lang="fr-FR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fr-FR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𝑇𝑒𝑠𝑡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fr-FR" sz="20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d>
                                      <m:dPr>
                                        <m:ctrlPr>
                                          <a:rPr lang="fr-FR" sz="20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0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fr-FR" sz="20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20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fr-FR" sz="20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FR" sz="20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fr-FR" sz="20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fr-FR" sz="20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Test</m:t>
                        </m:r>
                        <m: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e>
                </m:rad>
              </m:oMath>
            </m:oMathPara>
          </a14:m>
          <a:endParaRPr lang="fr-FR" sz="2000" kern="1200" dirty="0"/>
        </a:p>
      </dsp:txBody>
      <dsp:txXfrm>
        <a:off x="623214" y="489"/>
        <a:ext cx="5501086" cy="25153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B20B2-C84E-4B09-8408-DE344214A6F7}">
      <dsp:nvSpPr>
        <dsp:cNvPr id="0" name=""/>
        <dsp:cNvSpPr/>
      </dsp:nvSpPr>
      <dsp:spPr>
        <a:xfrm>
          <a:off x="274819" y="97274"/>
          <a:ext cx="2967373" cy="1659374"/>
        </a:xfrm>
        <a:prstGeom prst="rect">
          <a:avLst/>
        </a:prstGeom>
        <a:solidFill>
          <a:srgbClr val="36627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fr-FR" sz="1800" b="1" i="1" kern="1200" smtClean="0">
                  <a:latin typeface="Cambria Math" panose="02040503050406030204" pitchFamily="18" charset="0"/>
                </a:rPr>
                <m:t>𝝁</m:t>
              </m:r>
              <m:r>
                <a:rPr lang="fr-FR" sz="1800" i="1" kern="1200" smtClean="0">
                  <a:latin typeface="Cambria Math" panose="02040503050406030204" pitchFamily="18" charset="0"/>
                </a:rPr>
                <m:t> </m:t>
              </m:r>
            </m:oMath>
          </a14:m>
          <a:r>
            <a:rPr lang="fr-FR" sz="1800" kern="1200" dirty="0"/>
            <a:t>est la moyenne de l’ensemble des notes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fr-FR" sz="2000" b="0" i="1" kern="1200" smtClean="0">
                    <a:latin typeface="Cambria Math" panose="02040503050406030204" pitchFamily="18" charset="0"/>
                  </a:rPr>
                  <m:t>𝜇</m:t>
                </m:r>
                <m:r>
                  <a:rPr lang="fr-FR" sz="20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fr-FR" sz="20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nary>
                      <m:naryPr>
                        <m:chr m:val="∑"/>
                        <m:supHide m:val="on"/>
                        <m:ctrlPr>
                          <a:rPr lang="fr-FR" sz="2000" b="0" i="1" kern="120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fr-FR" sz="20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fr-FR" sz="2000" b="0" i="1" kern="120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fr-FR" sz="2000" b="0" i="1" kern="120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FR" sz="2000" b="0" i="1" kern="12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000" b="0" i="1" kern="120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fr-FR" sz="2000" b="0" i="1" kern="120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sz="20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kern="120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FR" sz="2000" b="0" i="1" kern="1200" smtClean="0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</m:e>
                    </m:nary>
                  </m:num>
                  <m:den>
                    <m:r>
                      <a:rPr lang="fr-FR" sz="2000" b="0" i="1" kern="120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2000" b="0" i="1" kern="120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2000" b="0" i="1" kern="1200" smtClean="0">
                        <a:latin typeface="Cambria Math" panose="02040503050406030204" pitchFamily="18" charset="0"/>
                      </a:rPr>
                      <m:t>|</m:t>
                    </m:r>
                  </m:den>
                </m:f>
              </m:oMath>
            </m:oMathPara>
          </a14:m>
          <a:endParaRPr lang="fr-FR" sz="2000" kern="1200" dirty="0"/>
        </a:p>
      </dsp:txBody>
      <dsp:txXfrm>
        <a:off x="274819" y="97274"/>
        <a:ext cx="2967373" cy="16593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B20B2-C84E-4B09-8408-DE344214A6F7}">
      <dsp:nvSpPr>
        <dsp:cNvPr id="0" name=""/>
        <dsp:cNvSpPr/>
      </dsp:nvSpPr>
      <dsp:spPr>
        <a:xfrm>
          <a:off x="384998" y="194007"/>
          <a:ext cx="2967373" cy="1709619"/>
        </a:xfrm>
        <a:prstGeom prst="rect">
          <a:avLst/>
        </a:prstGeom>
        <a:solidFill>
          <a:srgbClr val="36627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fr-FR" sz="1800" b="1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fr-FR" sz="1800" b="1" i="1" kern="1200" smtClean="0">
                      <a:latin typeface="Cambria Math" panose="02040503050406030204" pitchFamily="18" charset="0"/>
                    </a:rPr>
                    <m:t>    </m:t>
                  </m:r>
                  <m:r>
                    <a:rPr lang="fr-FR" sz="1800" b="1" i="1" kern="1200">
                      <a:latin typeface="Cambria Math" panose="02040503050406030204" pitchFamily="18" charset="0"/>
                    </a:rPr>
                    <m:t>𝒃</m:t>
                  </m:r>
                </m:e>
                <m:sub>
                  <m:r>
                    <a:rPr lang="fr-FR" sz="1800" b="1" i="1" kern="1200">
                      <a:latin typeface="Cambria Math" panose="02040503050406030204" pitchFamily="18" charset="0"/>
                    </a:rPr>
                    <m:t>𝒖</m:t>
                  </m:r>
                </m:sub>
              </m:sSub>
            </m:oMath>
          </a14:m>
          <a:r>
            <a:rPr lang="fr-FR" sz="1800" kern="1200" dirty="0"/>
            <a:t> est le biais de l’utilisateur u </a:t>
          </a:r>
          <a:endParaRPr lang="fr-FR" sz="1800" b="0" i="1" kern="1200" dirty="0">
            <a:latin typeface="Cambria Math" panose="02040503050406030204" pitchFamily="18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fr-FR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fr-FR" sz="20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fr-FR" sz="2000" b="0" i="1" kern="1200" smtClean="0">
                        <a:latin typeface="Cambria Math" panose="02040503050406030204" pitchFamily="18" charset="0"/>
                      </a:rPr>
                      <m:t>𝑢</m:t>
                    </m:r>
                  </m:sub>
                </m:sSub>
                <m:r>
                  <a:rPr lang="fr-FR" sz="20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fr-FR" sz="20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nary>
                      <m:naryPr>
                        <m:chr m:val="∑"/>
                        <m:supHide m:val="on"/>
                        <m:ctrlPr>
                          <a:rPr lang="fr-FR" sz="2000" b="0" i="1" kern="120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sz="2000" b="0" i="1" kern="12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kern="1200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fr-FR" sz="20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kern="120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2000" b="0" i="1" kern="120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fr-FR" sz="20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kern="12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2000" b="0" i="1" kern="120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FR" sz="2000" b="0" i="1" kern="1200" smtClean="0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  <m:r>
                          <a:rPr lang="fr-FR" sz="2000" b="0" i="1" kern="120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20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kern="120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FR" sz="2000" b="0" i="1" kern="12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sz="2000" b="0" i="1" kern="12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000" b="0" i="1" kern="120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sz="2000" b="0" i="1" kern="1200" smtClean="0"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d>
                      <m:dPr>
                        <m:begChr m:val="|"/>
                        <m:endChr m:val="|"/>
                        <m:ctrlPr>
                          <a:rPr lang="fr-FR" sz="2000" b="0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kern="120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2000" b="0" i="1" kern="120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</m:den>
                </m:f>
              </m:oMath>
            </m:oMathPara>
          </a14:m>
          <a:endParaRPr lang="fr-FR" sz="2000" kern="1200" dirty="0"/>
        </a:p>
      </dsp:txBody>
      <dsp:txXfrm>
        <a:off x="384998" y="194007"/>
        <a:ext cx="2967373" cy="17096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B20B2-C84E-4B09-8408-DE344214A6F7}">
      <dsp:nvSpPr>
        <dsp:cNvPr id="0" name=""/>
        <dsp:cNvSpPr/>
      </dsp:nvSpPr>
      <dsp:spPr>
        <a:xfrm>
          <a:off x="319792" y="285126"/>
          <a:ext cx="2967373" cy="1709619"/>
        </a:xfrm>
        <a:prstGeom prst="rect">
          <a:avLst/>
        </a:prstGeom>
        <a:solidFill>
          <a:srgbClr val="36627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fr-FR" sz="1800" b="1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fr-FR" sz="1800" b="1" i="1" kern="1200" smtClean="0">
                      <a:latin typeface="Cambria Math" panose="02040503050406030204" pitchFamily="18" charset="0"/>
                    </a:rPr>
                    <m:t>    </m:t>
                  </m:r>
                  <m:r>
                    <a:rPr lang="fr-FR" sz="1800" b="1" i="1" kern="1200">
                      <a:latin typeface="Cambria Math" panose="02040503050406030204" pitchFamily="18" charset="0"/>
                    </a:rPr>
                    <m:t>𝒃</m:t>
                  </m:r>
                </m:e>
                <m:sub>
                  <m:r>
                    <a:rPr lang="fr-FR" sz="1800" b="1" i="1" kern="1200" smtClean="0">
                      <a:latin typeface="Cambria Math" panose="02040503050406030204" pitchFamily="18" charset="0"/>
                    </a:rPr>
                    <m:t>𝒊</m:t>
                  </m:r>
                </m:sub>
              </m:sSub>
            </m:oMath>
          </a14:m>
          <a:r>
            <a:rPr lang="fr-FR" sz="1800" kern="1200" dirty="0"/>
            <a:t> est le biais de l’item i </a:t>
          </a:r>
          <a:endParaRPr lang="fr-FR" sz="1800" b="0" i="1" kern="1200" dirty="0">
            <a:latin typeface="Cambria Math" panose="02040503050406030204" pitchFamily="18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fr-FR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fr-FR" sz="20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fr-FR" sz="2000" b="0" i="1" kern="1200" smtClean="0"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 lang="fr-FR" sz="20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fr-FR" sz="20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nary>
                      <m:naryPr>
                        <m:chr m:val="∑"/>
                        <m:supHide m:val="on"/>
                        <m:ctrlPr>
                          <a:rPr lang="fr-FR" sz="2000" b="0" i="1" kern="120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sz="2000" b="0" i="1" kern="120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2000" b="0" i="1" kern="1200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fr-FR" sz="20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kern="120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fr-FR" sz="2000" b="0" i="1" kern="12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fr-FR" sz="20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kern="12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2000" b="0" i="1" kern="120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FR" sz="2000" b="0" i="1" kern="1200" smtClean="0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</m:e>
                    </m:nary>
                    <m:r>
                      <a:rPr lang="fr-FR" sz="2000" b="0" i="1" kern="12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000" b="0" i="1" kern="120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sz="2000" b="0" i="1" kern="1200" smtClean="0"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d>
                      <m:dPr>
                        <m:begChr m:val="|"/>
                        <m:endChr m:val="|"/>
                        <m:ctrlPr>
                          <a:rPr lang="fr-FR" sz="2000" b="0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kern="120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fr-FR" sz="2000" b="0" i="1" kern="12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den>
                </m:f>
              </m:oMath>
            </m:oMathPara>
          </a14:m>
          <a:endParaRPr lang="fr-FR" sz="2000" kern="1200" dirty="0"/>
        </a:p>
      </dsp:txBody>
      <dsp:txXfrm>
        <a:off x="319792" y="285126"/>
        <a:ext cx="2967373" cy="17096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2B102-5200-433C-9E44-C364C7E4E5CE}">
      <dsp:nvSpPr>
        <dsp:cNvPr id="0" name=""/>
        <dsp:cNvSpPr/>
      </dsp:nvSpPr>
      <dsp:spPr>
        <a:xfrm>
          <a:off x="1335690" y="665869"/>
          <a:ext cx="6130614" cy="9720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i="1" kern="1200" dirty="0">
              <a:solidFill>
                <a:schemeClr val="tx1"/>
              </a:solidFill>
              <a:latin typeface="+mj-lt"/>
            </a:rPr>
            <a:t>Calcul de la similarité entre deux utilisateurs </a:t>
          </a:r>
          <a:r>
            <a:rPr lang="fr-FR" sz="2300" i="1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u</a:t>
          </a:r>
          <a:r>
            <a:rPr lang="fr-FR" sz="2300" i="1" kern="1200" dirty="0">
              <a:solidFill>
                <a:schemeClr val="tx1"/>
              </a:solidFill>
              <a:latin typeface="+mn-lt"/>
            </a:rPr>
            <a:t> </a:t>
          </a:r>
          <a:r>
            <a:rPr lang="fr-FR" sz="2300" i="1" kern="1200" dirty="0">
              <a:solidFill>
                <a:schemeClr val="tx1"/>
              </a:solidFill>
              <a:latin typeface="+mj-lt"/>
            </a:rPr>
            <a:t>et</a:t>
          </a:r>
          <a:r>
            <a:rPr lang="fr-FR" sz="2300" i="1" kern="1200" dirty="0">
              <a:solidFill>
                <a:schemeClr val="tx1"/>
              </a:solidFill>
              <a:latin typeface="+mn-lt"/>
            </a:rPr>
            <a:t> </a:t>
          </a:r>
          <a:r>
            <a:rPr lang="fr-FR" sz="2300" i="1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v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i="1" kern="1200" dirty="0">
            <a:solidFill>
              <a:schemeClr val="tx1"/>
            </a:solidFill>
            <a:latin typeface="Cambria Math" panose="02040503050406030204" pitchFamily="18" charset="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fr-FR" sz="200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𝑠𝑖𝑚</m:t>
                </m:r>
                <m:d>
                  <m:dPr>
                    <m:ctrlPr>
                      <a:rPr lang="fr-FR" sz="20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fr-FR" sz="20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0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0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e>
                </m:d>
                <m:r>
                  <a:rPr lang="fr-FR" sz="200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lang="fr-FR" sz="20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 </m:t>
                </m:r>
                <m:f>
                  <m:fPr>
                    <m:ctrlPr>
                      <a:rPr lang="fr-FR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nary>
                      <m:naryPr>
                        <m:chr m:val="∑"/>
                        <m:supHide m:val="on"/>
                        <m:ctrlP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sz="20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 </m:t>
                        </m:r>
                        <m:sSub>
                          <m:sSubPr>
                            <m:ctrlPr>
                              <a:rPr lang="fr-FR" sz="20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20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fr-FR" sz="20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∩ </m:t>
                        </m:r>
                        <m:sSub>
                          <m:sSubPr>
                            <m:ctrlPr>
                              <a:rPr lang="fr-FR" sz="20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20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fr-FR" sz="20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sz="20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</m:sub>
                            </m:sSub>
                            <m:r>
                              <a:rPr lang="fr-FR" sz="20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20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fr-FR" sz="20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fr-FR" sz="20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sz="20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𝑣𝑖</m:t>
                                </m:r>
                              </m:sub>
                            </m:sSub>
                            <m:r>
                              <a:rPr lang="fr-FR" sz="20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20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fr-FR" sz="20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nary>
                  </m:num>
                  <m:den>
                    <m:rad>
                      <m:radPr>
                        <m:degHide m:val="on"/>
                        <m:ctrlP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fr-FR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FR" sz="20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 </m:t>
                            </m:r>
                            <m:sSub>
                              <m:sSubPr>
                                <m:ctrlPr>
                                  <a:rPr lang="fr-FR" sz="20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fr-FR" sz="20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fr-FR" sz="20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sz="20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sz="20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</m:sub>
                            </m:sSub>
                            <m:r>
                              <a:rPr lang="fr-FR" sz="20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20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fr-FR" sz="20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fr-FR" sz="20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)²</m:t>
                            </m:r>
                          </m:e>
                        </m:nary>
                      </m:e>
                    </m:rad>
                    <m:r>
                      <a:rPr lang="fr-FR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ad>
                      <m:radPr>
                        <m:degHide m:val="on"/>
                        <m:ctrlP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fr-FR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FR" sz="20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 </m:t>
                            </m:r>
                            <m:sSub>
                              <m:sSubPr>
                                <m:ctrlPr>
                                  <a:rPr lang="fr-FR" sz="20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fr-FR" sz="20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fr-FR" sz="20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sz="20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sz="20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𝑣𝑖</m:t>
                                </m:r>
                              </m:sub>
                            </m:sSub>
                            <m:r>
                              <a:rPr lang="fr-FR" sz="20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20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fr-FR" sz="20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fr-FR" sz="20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)²</m:t>
                            </m:r>
                          </m:e>
                        </m:nary>
                      </m:e>
                    </m:rad>
                  </m:den>
                </m:f>
              </m:oMath>
            </m:oMathPara>
          </a14:m>
          <a:endParaRPr lang="fr-FR" sz="2000" kern="1200" dirty="0">
            <a:solidFill>
              <a:schemeClr val="tx1"/>
            </a:solidFill>
          </a:endParaRPr>
        </a:p>
      </dsp:txBody>
      <dsp:txXfrm>
        <a:off x="1335690" y="665869"/>
        <a:ext cx="6130614" cy="9720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2B102-5200-433C-9E44-C364C7E4E5CE}">
      <dsp:nvSpPr>
        <dsp:cNvPr id="0" name=""/>
        <dsp:cNvSpPr/>
      </dsp:nvSpPr>
      <dsp:spPr>
        <a:xfrm>
          <a:off x="939572" y="0"/>
          <a:ext cx="5795018" cy="222001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i="1" kern="1200" dirty="0">
              <a:solidFill>
                <a:schemeClr val="tx1"/>
              </a:solidFill>
              <a:latin typeface="+mj-lt"/>
            </a:rPr>
            <a:t>Calcul du score pour un utilisateurs </a:t>
          </a:r>
          <a:r>
            <a:rPr lang="fr-FR" sz="2200" b="0" i="1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u</a:t>
          </a:r>
          <a:r>
            <a:rPr lang="fr-FR" sz="2200" i="1" kern="1200" dirty="0">
              <a:solidFill>
                <a:schemeClr val="tx1"/>
              </a:solidFill>
              <a:latin typeface="+mj-lt"/>
            </a:rPr>
            <a:t> et un item </a:t>
          </a:r>
          <a:r>
            <a:rPr lang="fr-FR" sz="2200" b="0" i="1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i</a:t>
          </a:r>
          <a:br>
            <a:rPr lang="fr-FR" sz="2200" b="0" i="1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</a:br>
          <a:endParaRPr lang="fr-FR" sz="2200" b="0" i="1" kern="12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fr-FR" sz="20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𝑠</m:t>
                </m:r>
                <m:d>
                  <m:dPr>
                    <m:ctrlPr>
                      <a:rPr lang="fr-FR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fr-FR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e>
                </m:d>
                <m:r>
                  <a:rPr lang="fr-FR" sz="20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fr-FR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fr-FR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e>
                  <m:sub>
                    <m:r>
                      <a:rPr lang="fr-FR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sub>
                </m:sSub>
                <m:r>
                  <a:rPr lang="fr-FR" sz="20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+ </m:t>
                </m:r>
                <m:f>
                  <m:fPr>
                    <m:ctrlPr>
                      <a:rPr lang="fr-FR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nary>
                      <m:naryPr>
                        <m:chr m:val="∑"/>
                        <m:supHide m:val="on"/>
                        <m:ctrlP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fr-FR" sz="20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fr-FR" sz="20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 </m:t>
                        </m:r>
                        <m:sSub>
                          <m:sSubPr>
                            <m:ctrlPr>
                              <a:rPr lang="fr-FR" sz="20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0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ui</m:t>
                            </m:r>
                          </m:sub>
                        </m:sSub>
                      </m:sub>
                      <m:sup/>
                      <m:e>
                        <m: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𝑠𝑖𝑚</m:t>
                        </m:r>
                        <m:d>
                          <m:dPr>
                            <m:ctrlPr>
                              <a:rPr lang="fr-FR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FR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sSub>
                          <m:sSubPr>
                            <m:ctrlPr>
                              <a:rPr lang="fr-FR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FR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𝑣𝑖</m:t>
                            </m:r>
                          </m:sub>
                        </m:sSub>
                        <m: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num>
                  <m:den>
                    <m:nary>
                      <m:naryPr>
                        <m:chr m:val="∑"/>
                        <m:supHide m:val="on"/>
                        <m:ctrlP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fr-FR" sz="20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fr-FR" sz="20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 </m:t>
                        </m:r>
                        <m:sSub>
                          <m:sSubPr>
                            <m:ctrlPr>
                              <a:rPr lang="fr-FR" sz="20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0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ui</m:t>
                            </m:r>
                          </m:sub>
                        </m:sSub>
                      </m:sub>
                      <m:sup/>
                      <m:e>
                        <m: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𝑠𝑖𝑚</m:t>
                        </m:r>
                        <m:d>
                          <m:dPr>
                            <m:ctrlPr>
                              <a:rPr lang="fr-FR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FR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fr-FR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den>
                </m:f>
                <m:r>
                  <a:rPr lang="fr-FR" sz="2000" b="0" i="1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m:t> </m:t>
                </m:r>
              </m:oMath>
            </m:oMathPara>
          </a14:m>
          <a:endParaRPr lang="fr-FR" sz="2000" i="1" kern="1200" dirty="0">
            <a:solidFill>
              <a:schemeClr val="tx1">
                <a:lumMod val="75000"/>
                <a:lumOff val="25000"/>
              </a:schemeClr>
            </a:solidFill>
            <a:latin typeface="Cambria Math" panose="02040503050406030204" pitchFamily="18" charset="0"/>
          </a:endParaRPr>
        </a:p>
      </dsp:txBody>
      <dsp:txXfrm>
        <a:off x="939572" y="0"/>
        <a:ext cx="5795018" cy="2220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46A9D-1D7C-4706-80A9-327B881F70EB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40BF2-3FC5-472C-A61C-6442F32050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38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88999-791D-483E-B6B0-94CB460DB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A6EC3B-E5AE-4C7A-9E8E-44E9C7591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BF32DD-C181-423D-8235-80AA3ED0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148FCD-C078-49BD-83BC-0E8D4582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D6D6DA-4846-4361-BA22-BB26205F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BE2E-E667-49A8-A0D6-154018AA32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3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D0C731-2FC5-4056-B00A-CE65107E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7790F3-657A-41B7-810E-7C8559254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A291FD-EE69-4EEE-AFF9-C83D02BF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54F6B8-2BE0-49D2-9257-2787BCF3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B539DF-ED2C-4F23-B012-9BC7C778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BE2E-E667-49A8-A0D6-154018AA32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3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5A951E3-6552-4726-B480-AE3BD30E1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D6BCA2-C7B7-4891-B418-769F7A961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E2775F-7476-4944-87C6-CF4A3DB8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D8507E-1F3E-46F3-853F-97BEDD8A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DF4472-FFA0-4436-A6D8-AF5782F6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BE2E-E667-49A8-A0D6-154018AA32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705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2"/>
          <p:cNvGrpSpPr>
            <a:grpSpLocks/>
          </p:cNvGrpSpPr>
          <p:nvPr userDrawn="1"/>
        </p:nvGrpSpPr>
        <p:grpSpPr bwMode="auto">
          <a:xfrm>
            <a:off x="0" y="868363"/>
            <a:ext cx="5808133" cy="4633912"/>
            <a:chOff x="-1" y="868398"/>
            <a:chExt cx="4355976" cy="4633217"/>
          </a:xfrm>
        </p:grpSpPr>
        <p:sp>
          <p:nvSpPr>
            <p:cNvPr id="3" name="Triangle isocèle 5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800" dirty="0"/>
                <a:t> </a:t>
              </a:r>
            </a:p>
          </p:txBody>
        </p:sp>
        <p:sp>
          <p:nvSpPr>
            <p:cNvPr id="4" name="Triangle isocèle 2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/>
            </a:p>
          </p:txBody>
        </p:sp>
      </p:grpSp>
      <p:sp>
        <p:nvSpPr>
          <p:cNvPr id="5" name="Triangle isocèle 10"/>
          <p:cNvSpPr/>
          <p:nvPr userDrawn="1"/>
        </p:nvSpPr>
        <p:spPr>
          <a:xfrm rot="16200000">
            <a:off x="6519252" y="-1775037"/>
            <a:ext cx="3923411" cy="7458217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800" dirty="0"/>
              <a:t> </a:t>
            </a:r>
          </a:p>
        </p:txBody>
      </p:sp>
      <p:sp>
        <p:nvSpPr>
          <p:cNvPr id="6" name="Triangle isocèle 7"/>
          <p:cNvSpPr/>
          <p:nvPr userDrawn="1"/>
        </p:nvSpPr>
        <p:spPr>
          <a:xfrm rot="16200000">
            <a:off x="9412425" y="-936188"/>
            <a:ext cx="1874105" cy="3737043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800" dirty="0"/>
              <a:t> </a:t>
            </a:r>
          </a:p>
        </p:txBody>
      </p:sp>
      <p:sp>
        <p:nvSpPr>
          <p:cNvPr id="7" name="Triangle isocèle 8"/>
          <p:cNvSpPr/>
          <p:nvPr userDrawn="1"/>
        </p:nvSpPr>
        <p:spPr>
          <a:xfrm rot="16200000">
            <a:off x="10071118" y="57987"/>
            <a:ext cx="1872209" cy="242154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800" dirty="0"/>
              <a:t> 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9151" y="369889"/>
            <a:ext cx="3757083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DA97743-D153-4B1B-8935-9DDF1F35BF03}"/>
              </a:ext>
            </a:extLst>
          </p:cNvPr>
          <p:cNvSpPr/>
          <p:nvPr userDrawn="1"/>
        </p:nvSpPr>
        <p:spPr>
          <a:xfrm>
            <a:off x="3390900" y="6149976"/>
            <a:ext cx="5745150" cy="690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3"/>
          <a:srcRect b="42645"/>
          <a:stretch>
            <a:fillRect/>
          </a:stretch>
        </p:blipFill>
        <p:spPr bwMode="auto">
          <a:xfrm>
            <a:off x="4559300" y="6353176"/>
            <a:ext cx="278553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D2998E8E-CF61-4134-8E67-C1E6BF7A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652B95A2-B17F-484F-8242-C311EA53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1D14AE-117B-4EE4-9510-916A7459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BE2E-E667-49A8-A0D6-154018AA32C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896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36552" y="222251"/>
            <a:ext cx="1822449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riangle isocèle 10"/>
          <p:cNvSpPr/>
          <p:nvPr userDrawn="1"/>
        </p:nvSpPr>
        <p:spPr>
          <a:xfrm rot="16200000">
            <a:off x="9563105" y="-1286357"/>
            <a:ext cx="1342487" cy="391176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5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800" dirty="0"/>
              <a:t> </a:t>
            </a:r>
          </a:p>
        </p:txBody>
      </p:sp>
      <p:sp>
        <p:nvSpPr>
          <p:cNvPr id="7" name="Triangle isocèle 7"/>
          <p:cNvSpPr/>
          <p:nvPr userDrawn="1"/>
        </p:nvSpPr>
        <p:spPr>
          <a:xfrm rot="16200000">
            <a:off x="11310439" y="-337474"/>
            <a:ext cx="542117" cy="1222899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800" dirty="0"/>
              <a:t> 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11424988" y="-104300"/>
            <a:ext cx="623545" cy="912367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800" dirty="0"/>
              <a:t> </a:t>
            </a:r>
          </a:p>
        </p:txBody>
      </p:sp>
      <p:pic>
        <p:nvPicPr>
          <p:cNvPr id="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3"/>
          <a:srcRect b="42645"/>
          <a:stretch>
            <a:fillRect/>
          </a:stretch>
        </p:blipFill>
        <p:spPr bwMode="auto">
          <a:xfrm>
            <a:off x="2159001" y="6615114"/>
            <a:ext cx="1344084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503511" y="1333549"/>
            <a:ext cx="11233248" cy="468773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lnSpc>
                <a:spcPct val="150000"/>
              </a:lnSpc>
              <a:buNone/>
              <a:defRPr sz="1400" baseline="0">
                <a:solidFill>
                  <a:srgbClr val="004D6F"/>
                </a:solidFill>
                <a:latin typeface="Arial" pitchFamily="34" charset="0"/>
                <a:cs typeface="Arial" pitchFamily="34" charset="0"/>
              </a:defRPr>
            </a:lvl2pPr>
            <a:lvl3pPr marL="914400" indent="0">
              <a:lnSpc>
                <a:spcPct val="150000"/>
              </a:lnSpc>
              <a:spcBef>
                <a:spcPts val="2400"/>
              </a:spcBef>
              <a:buNone/>
              <a:defRPr sz="1800">
                <a:solidFill>
                  <a:srgbClr val="587F8E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itre 11"/>
          <p:cNvSpPr>
            <a:spLocks noGrp="1"/>
          </p:cNvSpPr>
          <p:nvPr>
            <p:ph type="title"/>
          </p:nvPr>
        </p:nvSpPr>
        <p:spPr>
          <a:xfrm>
            <a:off x="3407701" y="6573878"/>
            <a:ext cx="7536160" cy="239498"/>
          </a:xfrm>
          <a:prstGeom prst="rect">
            <a:avLst/>
          </a:prstGeom>
        </p:spPr>
        <p:txBody>
          <a:bodyPr anchor="ctr"/>
          <a:lstStyle>
            <a:lvl1pPr algn="l">
              <a:defRPr sz="1050" b="0" baseline="0">
                <a:solidFill>
                  <a:srgbClr val="B2B2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2447595" y="121927"/>
            <a:ext cx="6144683" cy="42310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503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9371B-1360-43C1-9272-E19E4D35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207B32-AA7D-4D8E-BEB4-B61B9CF31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896C89-C54B-4579-AF5B-7A6ADB49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1637EB-1017-45D6-B75C-93EE9180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A3145C-C1A9-4E3D-AE1C-13E782D5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BE2E-E667-49A8-A0D6-154018AA32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59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2C6A0-449A-4BFC-973F-5610440CC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391EAE-29BE-41A7-9DB3-6A5E66CB7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8A88B7-C51E-4033-9149-3BBAB8C6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C0C909-0AEB-440D-BC49-DD96A4A5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9CBBE4-179D-4B58-8735-F0AF971B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BE2E-E667-49A8-A0D6-154018AA32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38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4C7F5-FCEE-43AE-8B8B-257256F5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3BC2AD-DC96-4E06-A5A7-E16F32903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66CC58-B14D-4C2F-B5A6-D47BF099A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EBC5C9-29FF-42C0-9A00-CDB17C9B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3B86E9-B2EA-4817-A4D9-EEA5F94A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C5BF4A-A6D5-4353-95D4-F294DA8A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BE2E-E667-49A8-A0D6-154018AA32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1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6B390-ED90-4102-8591-A0A94FC5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EDE2D3-2BCE-4B83-8D15-DE6B90966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13137D-7BF7-4F67-B268-37C65AE1B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210FF14-939E-4761-A044-24D367FF1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C5FFC6C-FB22-4CA3-A32F-CA3017F11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7FFBB6-B43C-47AA-A77B-F2AC9E7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FA2AB21-7C6C-4961-9E79-9E52C4F1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6F0CF9-3A83-4257-A933-A4E96572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BE2E-E667-49A8-A0D6-154018AA32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64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5A062-AA27-4A47-996D-1D892950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22E6AD-91FE-4DE2-9889-CE889E1F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05DE3F-78D1-4681-BF2B-0CC40E33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336F73-1A4B-43F0-8CEC-CB83B3F7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BE2E-E667-49A8-A0D6-154018AA32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18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05D582C-C308-4E58-814E-BDCD5049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67F8DAB-546F-410C-980A-7D671A07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03FAB8-4027-44B1-A7BC-89D2A23B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BE2E-E667-49A8-A0D6-154018AA32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23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EA2F12-2E0B-4057-852C-EDAD040C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BEA172-671B-47D3-859F-3354F21FF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2B3A37-01D5-42C2-86C7-0A5F68795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C3C032-E710-4318-9F7A-1CB8830C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77BFBE-AB24-4DE4-A488-92BFF93D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D96F65-418E-4D03-8503-522C13DA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BE2E-E667-49A8-A0D6-154018AA32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19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3C043-64BA-49B5-B238-2D74E0C4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877A41-1AD1-43FF-AC0F-FDFE86788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EF8EB2-AD6B-4630-B3D5-80B14A750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D1C409-9DC4-4AFF-BD87-D8718BD7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C97172-1DBA-4309-B60E-FFD75ECA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DA0982-9467-42E9-8664-941D17F0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BE2E-E667-49A8-A0D6-154018AA32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29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08223B7-468B-4802-A361-6EC8C672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B65989-FC2C-4E5E-B748-5C2B0630C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776FF4-C60E-4704-BC58-93B1ECF18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BF74B6-70F3-44C1-B35B-D383B9A4F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365C4B-AD24-4969-80D4-57F4D795E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8BE2E-E667-49A8-A0D6-154018AA32C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0719A18-18E9-4043-B36F-B031E40631AF}"/>
              </a:ext>
            </a:extLst>
          </p:cNvPr>
          <p:cNvSpPr txBox="1"/>
          <p:nvPr userDrawn="1"/>
        </p:nvSpPr>
        <p:spPr>
          <a:xfrm>
            <a:off x="3317566" y="6534835"/>
            <a:ext cx="55140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atin typeface="Century Gothic" panose="020B0502020202020204" pitchFamily="34" charset="0"/>
                <a:ea typeface="Cambria Math" panose="02040503050406030204" pitchFamily="18" charset="0"/>
              </a:rPr>
              <a:t>Etheve Eva       Gonzalez Julie       Roig Lila </a:t>
            </a:r>
          </a:p>
        </p:txBody>
      </p:sp>
    </p:spTree>
    <p:extLst>
      <p:ext uri="{BB962C8B-B14F-4D97-AF65-F5344CB8AC3E}">
        <p14:creationId xmlns:p14="http://schemas.microsoft.com/office/powerpoint/2010/main" val="264738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image" Target="../media/image24.pn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12.xml"/><Relationship Id="rId12" Type="http://schemas.openxmlformats.org/officeDocument/2006/relationships/image" Target="../media/image1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11" Type="http://schemas.openxmlformats.org/officeDocument/2006/relationships/image" Target="../media/image20.png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14.xml"/><Relationship Id="rId12" Type="http://schemas.openxmlformats.org/officeDocument/2006/relationships/image" Target="../media/image3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11" Type="http://schemas.openxmlformats.org/officeDocument/2006/relationships/image" Target="../media/image30.png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20.png"/><Relationship Id="rId18" Type="http://schemas.openxmlformats.org/officeDocument/2006/relationships/image" Target="../media/image360.png"/><Relationship Id="rId3" Type="http://schemas.openxmlformats.org/officeDocument/2006/relationships/image" Target="../media/image142.png"/><Relationship Id="rId12" Type="http://schemas.openxmlformats.org/officeDocument/2006/relationships/image" Target="../media/image310.png"/><Relationship Id="rId17" Type="http://schemas.openxmlformats.org/officeDocument/2006/relationships/image" Target="../media/image350.png"/><Relationship Id="rId16" Type="http://schemas.openxmlformats.org/officeDocument/2006/relationships/image" Target="../media/image3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2.png"/><Relationship Id="rId11" Type="http://schemas.openxmlformats.org/officeDocument/2006/relationships/image" Target="../media/image34.png"/><Relationship Id="rId5" Type="http://schemas.openxmlformats.org/officeDocument/2006/relationships/image" Target="../media/image292.png"/><Relationship Id="rId15" Type="http://schemas.openxmlformats.org/officeDocument/2006/relationships/image" Target="../media/image300.png"/><Relationship Id="rId10" Type="http://schemas.openxmlformats.org/officeDocument/2006/relationships/image" Target="../media/image290.png"/><Relationship Id="rId19" Type="http://schemas.openxmlformats.org/officeDocument/2006/relationships/image" Target="../media/image370.png"/><Relationship Id="rId4" Type="http://schemas.openxmlformats.org/officeDocument/2006/relationships/image" Target="../media/image211.png"/><Relationship Id="rId9" Type="http://schemas.openxmlformats.org/officeDocument/2006/relationships/image" Target="../media/image312.png"/><Relationship Id="rId14" Type="http://schemas.openxmlformats.org/officeDocument/2006/relationships/image" Target="../media/image3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41.png"/><Relationship Id="rId4" Type="http://schemas.openxmlformats.org/officeDocument/2006/relationships/image" Target="../media/image4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11" Type="http://schemas.openxmlformats.org/officeDocument/2006/relationships/image" Target="../media/image36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3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38.png"/><Relationship Id="rId7" Type="http://schemas.openxmlformats.org/officeDocument/2006/relationships/image" Target="../media/image7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7" Type="http://schemas.openxmlformats.org/officeDocument/2006/relationships/image" Target="../media/image23.sv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61.png"/><Relationship Id="rId4" Type="http://schemas.openxmlformats.org/officeDocument/2006/relationships/image" Target="../media/image27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18" Type="http://schemas.openxmlformats.org/officeDocument/2006/relationships/image" Target="../media/image291.png"/><Relationship Id="rId26" Type="http://schemas.openxmlformats.org/officeDocument/2006/relationships/image" Target="../media/image371.png"/><Relationship Id="rId3" Type="http://schemas.openxmlformats.org/officeDocument/2006/relationships/image" Target="../media/image140.png"/><Relationship Id="rId21" Type="http://schemas.openxmlformats.org/officeDocument/2006/relationships/image" Target="../media/image51.png"/><Relationship Id="rId7" Type="http://schemas.openxmlformats.org/officeDocument/2006/relationships/image" Target="../media/image181.png"/><Relationship Id="rId12" Type="http://schemas.openxmlformats.org/officeDocument/2006/relationships/image" Target="../media/image50.png"/><Relationship Id="rId17" Type="http://schemas.openxmlformats.org/officeDocument/2006/relationships/image" Target="../media/image281.png"/><Relationship Id="rId25" Type="http://schemas.openxmlformats.org/officeDocument/2006/relationships/image" Target="../media/image361.png"/><Relationship Id="rId2" Type="http://schemas.openxmlformats.org/officeDocument/2006/relationships/image" Target="../media/image130.png"/><Relationship Id="rId16" Type="http://schemas.openxmlformats.org/officeDocument/2006/relationships/image" Target="../media/image271.png"/><Relationship Id="rId20" Type="http://schemas.openxmlformats.org/officeDocument/2006/relationships/image" Target="../media/image3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1.png"/><Relationship Id="rId11" Type="http://schemas.openxmlformats.org/officeDocument/2006/relationships/image" Target="../media/image220.png"/><Relationship Id="rId24" Type="http://schemas.openxmlformats.org/officeDocument/2006/relationships/image" Target="../media/image351.png"/><Relationship Id="rId5" Type="http://schemas.openxmlformats.org/officeDocument/2006/relationships/image" Target="../media/image160.png"/><Relationship Id="rId15" Type="http://schemas.openxmlformats.org/officeDocument/2006/relationships/image" Target="../media/image261.png"/><Relationship Id="rId23" Type="http://schemas.openxmlformats.org/officeDocument/2006/relationships/image" Target="../media/image340.png"/><Relationship Id="rId10" Type="http://schemas.openxmlformats.org/officeDocument/2006/relationships/image" Target="../media/image210.png"/><Relationship Id="rId19" Type="http://schemas.openxmlformats.org/officeDocument/2006/relationships/image" Target="../media/image301.png"/><Relationship Id="rId4" Type="http://schemas.openxmlformats.org/officeDocument/2006/relationships/image" Target="../media/image150.png"/><Relationship Id="rId9" Type="http://schemas.openxmlformats.org/officeDocument/2006/relationships/image" Target="../media/image201.png"/><Relationship Id="rId14" Type="http://schemas.openxmlformats.org/officeDocument/2006/relationships/image" Target="../media/image250.png"/><Relationship Id="rId22" Type="http://schemas.openxmlformats.org/officeDocument/2006/relationships/image" Target="../media/image331.png"/><Relationship Id="rId27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3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8.png"/><Relationship Id="rId5" Type="http://schemas.openxmlformats.org/officeDocument/2006/relationships/image" Target="../media/image750.png"/><Relationship Id="rId4" Type="http://schemas.openxmlformats.org/officeDocument/2006/relationships/image" Target="../media/image610.png"/><Relationship Id="rId9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7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QuickStyle" Target="../diagrams/quickStyle2.xml"/><Relationship Id="rId1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Layout" Target="../diagrams/layout2.xml"/><Relationship Id="rId1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6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openxmlformats.org/officeDocument/2006/relationships/diagramData" Target="../diagrams/data3.xml"/><Relationship Id="rId5" Type="http://schemas.openxmlformats.org/officeDocument/2006/relationships/diagramColors" Target="../diagrams/colors1.xml"/><Relationship Id="rId15" Type="http://schemas.microsoft.com/office/2007/relationships/diagramDrawing" Target="../diagrams/drawing2.xml"/><Relationship Id="rId10" Type="http://schemas.openxmlformats.org/officeDocument/2006/relationships/diagramColors" Target="../diagrams/colors1.xml"/><Relationship Id="rId19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Relationship Id="rId14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QuickStyle" Target="../diagrams/quickStyle4.xml"/><Relationship Id="rId18" Type="http://schemas.openxmlformats.org/officeDocument/2006/relationships/diagramQuickStyle" Target="../diagrams/quickStyle4.xml"/><Relationship Id="rId26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21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diagramLayout" Target="../diagrams/layout4.xml"/><Relationship Id="rId17" Type="http://schemas.openxmlformats.org/officeDocument/2006/relationships/diagramLayout" Target="../diagrams/layout4.xml"/><Relationship Id="rId25" Type="http://schemas.openxmlformats.org/officeDocument/2006/relationships/diagramData" Target="../diagrams/data10.xml"/><Relationship Id="rId2" Type="http://schemas.openxmlformats.org/officeDocument/2006/relationships/diagramData" Target="../diagrams/data5.xml"/><Relationship Id="rId16" Type="http://schemas.openxmlformats.org/officeDocument/2006/relationships/diagramData" Target="../diagrams/data8.xml"/><Relationship Id="rId20" Type="http://schemas.openxmlformats.org/officeDocument/2006/relationships/diagramData" Target="../diagrams/data9.xml"/><Relationship Id="rId29" Type="http://schemas.openxmlformats.org/officeDocument/2006/relationships/image" Target="../media/image151.png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11" Type="http://schemas.openxmlformats.org/officeDocument/2006/relationships/diagramData" Target="../diagrams/data7.xml"/><Relationship Id="rId24" Type="http://schemas.microsoft.com/office/2007/relationships/diagramDrawing" Target="../diagrams/drawing5.xml"/><Relationship Id="rId32" Type="http://schemas.openxmlformats.org/officeDocument/2006/relationships/image" Target="../media/image18.png"/><Relationship Id="rId5" Type="http://schemas.openxmlformats.org/officeDocument/2006/relationships/diagramColors" Target="../diagrams/colors3.xml"/><Relationship Id="rId15" Type="http://schemas.microsoft.com/office/2007/relationships/diagramDrawing" Target="../diagrams/drawing4.xml"/><Relationship Id="rId23" Type="http://schemas.openxmlformats.org/officeDocument/2006/relationships/diagramColors" Target="../diagrams/colors5.xml"/><Relationship Id="rId28" Type="http://schemas.openxmlformats.org/officeDocument/2006/relationships/diagramColors" Target="../diagrams/colors5.xml"/><Relationship Id="rId10" Type="http://schemas.openxmlformats.org/officeDocument/2006/relationships/diagramColors" Target="../diagrams/colors3.xml"/><Relationship Id="rId19" Type="http://schemas.openxmlformats.org/officeDocument/2006/relationships/diagramColors" Target="../diagrams/colors4.xml"/><Relationship Id="rId31" Type="http://schemas.openxmlformats.org/officeDocument/2006/relationships/image" Target="../media/image17.png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Relationship Id="rId14" Type="http://schemas.openxmlformats.org/officeDocument/2006/relationships/diagramColors" Target="../diagrams/colors4.xml"/><Relationship Id="rId22" Type="http://schemas.openxmlformats.org/officeDocument/2006/relationships/diagramQuickStyle" Target="../diagrams/quickStyle5.xml"/><Relationship Id="rId27" Type="http://schemas.openxmlformats.org/officeDocument/2006/relationships/diagramQuickStyle" Target="../diagrams/quickStyle5.xml"/><Relationship Id="rId30" Type="http://schemas.openxmlformats.org/officeDocument/2006/relationships/image" Target="../media/image1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77E27D-EDA7-4137-A339-B737E070139A}"/>
              </a:ext>
            </a:extLst>
          </p:cNvPr>
          <p:cNvSpPr txBox="1"/>
          <p:nvPr/>
        </p:nvSpPr>
        <p:spPr>
          <a:xfrm>
            <a:off x="3004457" y="3753538"/>
            <a:ext cx="94091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solidFill>
                  <a:srgbClr val="800000"/>
                </a:solidFill>
                <a:latin typeface="+mj-lt"/>
                <a:ea typeface="Cambria Math" panose="02040503050406030204" pitchFamily="18" charset="0"/>
              </a:rPr>
              <a:t>Projet Modélisation</a:t>
            </a:r>
          </a:p>
          <a:p>
            <a:pPr algn="ctr"/>
            <a:r>
              <a:rPr lang="fr-FR" sz="4000" b="1" dirty="0">
                <a:latin typeface="+mj-lt"/>
                <a:ea typeface="Cambria Math" panose="02040503050406030204" pitchFamily="18" charset="0"/>
              </a:rPr>
              <a:t>Algorithmes de recommandation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02FD20-B381-4EF7-8311-4F442FD4DE35}"/>
              </a:ext>
            </a:extLst>
          </p:cNvPr>
          <p:cNvSpPr txBox="1"/>
          <p:nvPr/>
        </p:nvSpPr>
        <p:spPr>
          <a:xfrm>
            <a:off x="0" y="5508685"/>
            <a:ext cx="5805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+mj-lt"/>
                <a:ea typeface="Cambria Math" panose="02040503050406030204" pitchFamily="18" charset="0"/>
              </a:rPr>
              <a:t>Etheve Eva </a:t>
            </a:r>
            <a:br>
              <a:rPr lang="fr-FR" sz="2000" b="1" dirty="0">
                <a:latin typeface="+mj-lt"/>
                <a:ea typeface="Cambria Math" panose="02040503050406030204" pitchFamily="18" charset="0"/>
              </a:rPr>
            </a:br>
            <a:r>
              <a:rPr lang="fr-FR" sz="2000" b="1" dirty="0">
                <a:latin typeface="+mj-lt"/>
                <a:ea typeface="Cambria Math" panose="02040503050406030204" pitchFamily="18" charset="0"/>
              </a:rPr>
              <a:t>Gonzalez Julie </a:t>
            </a:r>
            <a:br>
              <a:rPr lang="fr-FR" sz="2000" b="1" dirty="0">
                <a:latin typeface="+mj-lt"/>
                <a:ea typeface="Cambria Math" panose="02040503050406030204" pitchFamily="18" charset="0"/>
              </a:rPr>
            </a:br>
            <a:r>
              <a:rPr lang="fr-FR" sz="2000" b="1" dirty="0">
                <a:latin typeface="+mj-lt"/>
                <a:ea typeface="Cambria Math" panose="02040503050406030204" pitchFamily="18" charset="0"/>
              </a:rPr>
              <a:t>Roig Lila </a:t>
            </a:r>
          </a:p>
          <a:p>
            <a:r>
              <a:rPr lang="fr-FR" sz="2000" dirty="0">
                <a:latin typeface="+mj-lt"/>
                <a:ea typeface="Cambria Math" panose="02040503050406030204" pitchFamily="18" charset="0"/>
              </a:rPr>
              <a:t>3 MIC B – Promotion 56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D7B9DD0-37C7-4502-956F-E87B73EA6259}"/>
              </a:ext>
            </a:extLst>
          </p:cNvPr>
          <p:cNvSpPr txBox="1"/>
          <p:nvPr/>
        </p:nvSpPr>
        <p:spPr>
          <a:xfrm>
            <a:off x="10464800" y="6380946"/>
            <a:ext cx="172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latin typeface="+mj-lt"/>
                <a:ea typeface="Cambria Math" panose="02040503050406030204" pitchFamily="18" charset="0"/>
              </a:rPr>
              <a:t>28/05/21</a:t>
            </a:r>
            <a:endParaRPr lang="fr-FR" sz="2000" dirty="0">
              <a:latin typeface="+mj-lt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705C2CE-9FB8-42C3-8DC9-65CC77E8EECB}"/>
              </a:ext>
            </a:extLst>
          </p:cNvPr>
          <p:cNvSpPr/>
          <p:nvPr/>
        </p:nvSpPr>
        <p:spPr>
          <a:xfrm>
            <a:off x="995348" y="1765200"/>
            <a:ext cx="6107201" cy="2094419"/>
          </a:xfrm>
          <a:prstGeom prst="roundRect">
            <a:avLst/>
          </a:prstGeom>
          <a:solidFill>
            <a:srgbClr val="A3C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EFD2164-508B-4A26-984D-829EA8C3C09D}"/>
              </a:ext>
            </a:extLst>
          </p:cNvPr>
          <p:cNvSpPr/>
          <p:nvPr/>
        </p:nvSpPr>
        <p:spPr>
          <a:xfrm>
            <a:off x="10750771" y="232440"/>
            <a:ext cx="598303" cy="606056"/>
          </a:xfrm>
          <a:prstGeom prst="ellipse">
            <a:avLst/>
          </a:prstGeom>
          <a:noFill/>
          <a:ln w="9525">
            <a:solidFill>
              <a:srgbClr val="A3CE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D3174B9-795B-4709-A4BF-70D176314B44}"/>
              </a:ext>
            </a:extLst>
          </p:cNvPr>
          <p:cNvSpPr/>
          <p:nvPr/>
        </p:nvSpPr>
        <p:spPr>
          <a:xfrm>
            <a:off x="10826970" y="308640"/>
            <a:ext cx="445903" cy="453656"/>
          </a:xfrm>
          <a:prstGeom prst="ellipse">
            <a:avLst/>
          </a:prstGeom>
          <a:noFill/>
          <a:ln w="9525">
            <a:solidFill>
              <a:srgbClr val="A3CE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CC22CD7-E83C-4ECA-94E7-A4D9EE776251}"/>
              </a:ext>
            </a:extLst>
          </p:cNvPr>
          <p:cNvSpPr/>
          <p:nvPr/>
        </p:nvSpPr>
        <p:spPr>
          <a:xfrm>
            <a:off x="10903169" y="384840"/>
            <a:ext cx="293503" cy="301256"/>
          </a:xfrm>
          <a:prstGeom prst="ellipse">
            <a:avLst/>
          </a:prstGeom>
          <a:solidFill>
            <a:srgbClr val="A3CEE6"/>
          </a:solidFill>
          <a:ln w="9525">
            <a:solidFill>
              <a:srgbClr val="A3CE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EE93385-E8BB-4B7D-A491-28C772132E89}"/>
              </a:ext>
            </a:extLst>
          </p:cNvPr>
          <p:cNvCxnSpPr>
            <a:cxnSpLocks/>
          </p:cNvCxnSpPr>
          <p:nvPr/>
        </p:nvCxnSpPr>
        <p:spPr>
          <a:xfrm>
            <a:off x="2492186" y="597478"/>
            <a:ext cx="695417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0D6826A1-4C38-4080-A1AE-8CAA2469731B}"/>
              </a:ext>
            </a:extLst>
          </p:cNvPr>
          <p:cNvSpPr txBox="1"/>
          <p:nvPr/>
        </p:nvSpPr>
        <p:spPr>
          <a:xfrm>
            <a:off x="2415985" y="204985"/>
            <a:ext cx="7030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+mj-lt"/>
                <a:ea typeface="Cambria Math" panose="02040503050406030204" pitchFamily="18" charset="0"/>
              </a:rPr>
              <a:t>Algorithme des plus proches voisins </a:t>
            </a:r>
            <a:r>
              <a:rPr lang="fr-FR" sz="2000" dirty="0"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– Formules et  Implémentation</a:t>
            </a:r>
            <a:endParaRPr lang="fr-FR" sz="200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9E804FF-BE39-4113-8E6D-234429486223}"/>
              </a:ext>
            </a:extLst>
          </p:cNvPr>
          <p:cNvSpPr txBox="1"/>
          <p:nvPr/>
        </p:nvSpPr>
        <p:spPr>
          <a:xfrm>
            <a:off x="2159518" y="104449"/>
            <a:ext cx="8193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rgbClr val="A3CEE6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Diagramme 10">
                <a:extLst>
                  <a:ext uri="{FF2B5EF4-FFF2-40B4-BE49-F238E27FC236}">
                    <a16:creationId xmlns:a16="http://schemas.microsoft.com/office/drawing/2014/main" id="{7D56ECDC-5C53-41CF-9A3A-58B617DCF50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02759695"/>
                  </p:ext>
                </p:extLst>
              </p:nvPr>
            </p:nvGraphicFramePr>
            <p:xfrm>
              <a:off x="-392018" y="1840194"/>
              <a:ext cx="8940799" cy="262128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1" name="Diagramme 10">
                <a:extLst>
                  <a:ext uri="{FF2B5EF4-FFF2-40B4-BE49-F238E27FC236}">
                    <a16:creationId xmlns:a16="http://schemas.microsoft.com/office/drawing/2014/main" id="{7D56ECDC-5C53-41CF-9A3A-58B617DCF50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02759695"/>
                  </p:ext>
                </p:extLst>
              </p:nvPr>
            </p:nvGraphicFramePr>
            <p:xfrm>
              <a:off x="-392018" y="1840194"/>
              <a:ext cx="8940799" cy="262128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7A4A16E5-5BF0-4F1B-9049-AB0C27AF387B}"/>
                  </a:ext>
                </a:extLst>
              </p:cNvPr>
              <p:cNvSpPr txBox="1"/>
              <p:nvPr/>
            </p:nvSpPr>
            <p:spPr>
              <a:xfrm>
                <a:off x="7440187" y="1611389"/>
                <a:ext cx="388598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chemeClr val="tx1"/>
                    </a:solidFill>
                    <a:latin typeface="+mj-lt"/>
                  </a:rPr>
                  <a:t>Formule du coefficient de corrélation</a:t>
                </a:r>
              </a:p>
              <a:p>
                <a:endParaRPr lang="fr-FR" dirty="0">
                  <a:solidFill>
                    <a:schemeClr val="tx1"/>
                  </a:solidFill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fr-FR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fr-FR" b="1" dirty="0">
                    <a:solidFill>
                      <a:srgbClr val="0070C0"/>
                    </a:solidFill>
                    <a:latin typeface="+mj-lt"/>
                  </a:rPr>
                  <a:t> : </a:t>
                </a:r>
                <a:r>
                  <a:rPr lang="fr-FR" dirty="0">
                    <a:solidFill>
                      <a:schemeClr val="tx1"/>
                    </a:solidFill>
                    <a:latin typeface="+mj-lt"/>
                  </a:rPr>
                  <a:t>moyenne des notes données par l’utilisateur u</a:t>
                </a:r>
              </a:p>
              <a:p>
                <a:endParaRPr lang="fr-FR" dirty="0">
                  <a:solidFill>
                    <a:schemeClr val="tx1"/>
                  </a:solidFill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fr-F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fr-FR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  <a:latin typeface="+mj-lt"/>
                  </a:rPr>
                  <a:t> note donnée par l’utilisateur u à l’item 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chemeClr val="tx1"/>
                  </a:solidFill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fr-F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fr-FR" b="1" dirty="0">
                    <a:solidFill>
                      <a:srgbClr val="0070C0"/>
                    </a:solidFill>
                    <a:latin typeface="+mj-lt"/>
                  </a:rPr>
                  <a:t> </a:t>
                </a:r>
                <a:r>
                  <a:rPr lang="fr-FR" dirty="0">
                    <a:solidFill>
                      <a:schemeClr val="tx1"/>
                    </a:solidFill>
                    <a:latin typeface="+mj-lt"/>
                  </a:rPr>
                  <a:t>: ensemble des items notés par u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7A4A16E5-5BF0-4F1B-9049-AB0C27AF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187" y="1611389"/>
                <a:ext cx="3885986" cy="2862322"/>
              </a:xfrm>
              <a:prstGeom prst="rect">
                <a:avLst/>
              </a:prstGeom>
              <a:blipFill>
                <a:blip r:embed="rId11"/>
                <a:stretch>
                  <a:fillRect l="-1099" t="-1064" r="-12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EB9831-E0F6-46D2-9D38-6C7C04E99367}"/>
              </a:ext>
            </a:extLst>
          </p:cNvPr>
          <p:cNvGrpSpPr/>
          <p:nvPr/>
        </p:nvGrpSpPr>
        <p:grpSpPr>
          <a:xfrm>
            <a:off x="676469" y="4251522"/>
            <a:ext cx="11150028" cy="1264266"/>
            <a:chOff x="1211758" y="3962693"/>
            <a:chExt cx="11150028" cy="12642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AF4C3C18-210D-498A-88B2-6FBADC93041E}"/>
                    </a:ext>
                  </a:extLst>
                </p:cNvPr>
                <p:cNvSpPr txBox="1"/>
                <p:nvPr/>
              </p:nvSpPr>
              <p:spPr>
                <a:xfrm>
                  <a:off x="1211758" y="3962693"/>
                  <a:ext cx="11150028" cy="12464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500" b="1" dirty="0">
                      <a:solidFill>
                        <a:srgbClr val="0070C0"/>
                      </a:solidFill>
                      <a:latin typeface="+mj-lt"/>
                    </a:rPr>
                    <a:t>Deux corrections </a:t>
                  </a:r>
                  <a:r>
                    <a:rPr lang="fr-FR" sz="2500" dirty="0">
                      <a:solidFill>
                        <a:srgbClr val="0070C0"/>
                      </a:solidFill>
                      <a:latin typeface="+mj-lt"/>
                    </a:rPr>
                    <a:t>: 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fr-FR" sz="2500" dirty="0">
                      <a:latin typeface="+mj-lt"/>
                    </a:rPr>
                    <a:t>Seuil minimum pour le nombre de films communs entre </a:t>
                  </a:r>
                  <a:r>
                    <a:rPr lang="fr-FR" sz="2500" i="1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u</a:t>
                  </a:r>
                  <a:r>
                    <a:rPr lang="fr-FR" sz="2500" dirty="0">
                      <a:latin typeface="+mj-lt"/>
                    </a:rPr>
                    <a:t> et</a:t>
                  </a:r>
                  <a:r>
                    <a:rPr lang="fr-FR" sz="25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v </a:t>
                  </a:r>
                  <a:r>
                    <a:rPr lang="fr-FR" sz="2500" dirty="0">
                      <a:latin typeface="+mj-lt"/>
                    </a:rPr>
                    <a:t>: </a:t>
                  </a:r>
                  <a:r>
                    <a:rPr lang="fr-FR" sz="2500" b="1" dirty="0">
                      <a:solidFill>
                        <a:srgbClr val="C00000"/>
                      </a:solidFill>
                      <a:latin typeface="+mj-lt"/>
                    </a:rPr>
                    <a:t>T = 50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fr-FR" sz="25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fr-FR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fr-FR" sz="2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</m:oMath>
                  </a14:m>
                  <a:r>
                    <a:rPr lang="fr-FR" sz="2500" dirty="0">
                      <a:solidFill>
                        <a:schemeClr val="tx1"/>
                      </a:solidFill>
                      <a:latin typeface="+mj-lt"/>
                    </a:rPr>
                    <a:t>0 si </a:t>
                  </a:r>
                  <a:r>
                    <a:rPr lang="fr-FR" sz="2500" i="1" dirty="0">
                      <a:solidFill>
                        <a:schemeClr val="tx1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u </a:t>
                  </a:r>
                  <a:r>
                    <a:rPr lang="fr-FR" sz="2500" dirty="0">
                      <a:solidFill>
                        <a:schemeClr val="tx1"/>
                      </a:solidFill>
                      <a:latin typeface="+mj-lt"/>
                    </a:rPr>
                    <a:t>ou </a:t>
                  </a:r>
                  <a:r>
                    <a:rPr lang="fr-FR" sz="2500" i="1" dirty="0">
                      <a:solidFill>
                        <a:schemeClr val="tx1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v</a:t>
                  </a:r>
                  <a:r>
                    <a:rPr lang="fr-FR" sz="2500" dirty="0">
                      <a:solidFill>
                        <a:schemeClr val="tx1"/>
                      </a:solidFill>
                      <a:latin typeface="+mj-lt"/>
                    </a:rPr>
                    <a:t> on donné la même note à tous les films</a:t>
                  </a:r>
                </a:p>
              </p:txBody>
            </p:sp>
          </mc:Choice>
          <mc:Fallback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AF4C3C18-210D-498A-88B2-6FBADC9304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1758" y="3962693"/>
                  <a:ext cx="11150028" cy="1246495"/>
                </a:xfrm>
                <a:prstGeom prst="rect">
                  <a:avLst/>
                </a:prstGeom>
                <a:blipFill>
                  <a:blip r:embed="rId12"/>
                  <a:stretch>
                    <a:fillRect l="-929" t="-3415" b="-1073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70F6BDBC-7581-434C-8868-EF2778CD336A}"/>
                </a:ext>
              </a:extLst>
            </p:cNvPr>
            <p:cNvCxnSpPr>
              <a:cxnSpLocks/>
            </p:cNvCxnSpPr>
            <p:nvPr/>
          </p:nvCxnSpPr>
          <p:spPr>
            <a:xfrm>
              <a:off x="1559979" y="5226959"/>
              <a:ext cx="1032464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F749C931-719F-464D-87D6-915481A4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5324" y="4379124"/>
              <a:ext cx="0" cy="83006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EC3BF4B9-E623-4B0D-9A0D-CC9EB59638FB}"/>
              </a:ext>
            </a:extLst>
          </p:cNvPr>
          <p:cNvSpPr txBox="1"/>
          <p:nvPr/>
        </p:nvSpPr>
        <p:spPr>
          <a:xfrm>
            <a:off x="1078485" y="1211202"/>
            <a:ext cx="38859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rgbClr val="0070C0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Étape 1 </a:t>
            </a:r>
            <a:r>
              <a:rPr lang="fr-FR" sz="3000" dirty="0">
                <a:solidFill>
                  <a:srgbClr val="0070C0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468302C-15BC-4817-9C82-371AD8CC02A9}"/>
                  </a:ext>
                </a:extLst>
              </p:cNvPr>
              <p:cNvSpPr txBox="1"/>
              <p:nvPr/>
            </p:nvSpPr>
            <p:spPr>
              <a:xfrm>
                <a:off x="3350027" y="5752797"/>
                <a:ext cx="523975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fr-FR" sz="25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sz="25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fr-FR" sz="2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500" dirty="0">
                    <a:latin typeface="+mj-lt"/>
                  </a:rPr>
                  <a:t>Calcul de la matrice des similarité S</a:t>
                </a:r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468302C-15BC-4817-9C82-371AD8CC0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027" y="5752797"/>
                <a:ext cx="5239751" cy="477054"/>
              </a:xfrm>
              <a:prstGeom prst="rect">
                <a:avLst/>
              </a:prstGeom>
              <a:blipFill>
                <a:blip r:embed="rId13"/>
                <a:stretch>
                  <a:fillRect l="-4889" t="-55128" b="-974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86DA2A3B-2B59-4BF1-8072-246F15C67903}"/>
              </a:ext>
            </a:extLst>
          </p:cNvPr>
          <p:cNvSpPr txBox="1"/>
          <p:nvPr/>
        </p:nvSpPr>
        <p:spPr>
          <a:xfrm>
            <a:off x="11674548" y="6412144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EDB5A-362D-4406-8147-345715511ECF}"/>
              </a:ext>
            </a:extLst>
          </p:cNvPr>
          <p:cNvSpPr/>
          <p:nvPr/>
        </p:nvSpPr>
        <p:spPr>
          <a:xfrm>
            <a:off x="6926237" y="6537325"/>
            <a:ext cx="1395255" cy="28499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23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1EFD2164-508B-4A26-984D-829EA8C3C09D}"/>
              </a:ext>
            </a:extLst>
          </p:cNvPr>
          <p:cNvSpPr/>
          <p:nvPr/>
        </p:nvSpPr>
        <p:spPr>
          <a:xfrm>
            <a:off x="10750771" y="232440"/>
            <a:ext cx="598303" cy="606056"/>
          </a:xfrm>
          <a:prstGeom prst="ellipse">
            <a:avLst/>
          </a:prstGeom>
          <a:noFill/>
          <a:ln w="9525">
            <a:solidFill>
              <a:srgbClr val="A3CE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D3174B9-795B-4709-A4BF-70D176314B44}"/>
              </a:ext>
            </a:extLst>
          </p:cNvPr>
          <p:cNvSpPr/>
          <p:nvPr/>
        </p:nvSpPr>
        <p:spPr>
          <a:xfrm>
            <a:off x="10826970" y="308640"/>
            <a:ext cx="445903" cy="453656"/>
          </a:xfrm>
          <a:prstGeom prst="ellipse">
            <a:avLst/>
          </a:prstGeom>
          <a:noFill/>
          <a:ln w="9525">
            <a:solidFill>
              <a:srgbClr val="A3CE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CC22CD7-E83C-4ECA-94E7-A4D9EE776251}"/>
              </a:ext>
            </a:extLst>
          </p:cNvPr>
          <p:cNvSpPr/>
          <p:nvPr/>
        </p:nvSpPr>
        <p:spPr>
          <a:xfrm>
            <a:off x="10903169" y="384840"/>
            <a:ext cx="293503" cy="301256"/>
          </a:xfrm>
          <a:prstGeom prst="ellipse">
            <a:avLst/>
          </a:prstGeom>
          <a:solidFill>
            <a:srgbClr val="A3CEE6"/>
          </a:solidFill>
          <a:ln w="9525">
            <a:solidFill>
              <a:srgbClr val="A3CE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EE93385-E8BB-4B7D-A491-28C772132E89}"/>
              </a:ext>
            </a:extLst>
          </p:cNvPr>
          <p:cNvCxnSpPr>
            <a:cxnSpLocks/>
          </p:cNvCxnSpPr>
          <p:nvPr/>
        </p:nvCxnSpPr>
        <p:spPr>
          <a:xfrm>
            <a:off x="2592942" y="554649"/>
            <a:ext cx="692316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EC3BF4B9-E623-4B0D-9A0D-CC9EB59638FB}"/>
              </a:ext>
            </a:extLst>
          </p:cNvPr>
          <p:cNvSpPr txBox="1"/>
          <p:nvPr/>
        </p:nvSpPr>
        <p:spPr>
          <a:xfrm>
            <a:off x="372669" y="734873"/>
            <a:ext cx="93224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rgbClr val="0070C0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Étape 2 </a:t>
            </a:r>
            <a:r>
              <a:rPr lang="fr-FR" sz="3000" dirty="0">
                <a:solidFill>
                  <a:srgbClr val="0070C0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: </a:t>
            </a:r>
            <a:r>
              <a:rPr lang="fr-FR" sz="2000" dirty="0">
                <a:solidFill>
                  <a:srgbClr val="0070C0"/>
                </a:solidFill>
                <a:latin typeface="Century Gothic" panose="020B0502020202020204" pitchFamily="34" charset="0"/>
              </a:rPr>
              <a:t>Détermination du set des plus proches voisins</a:t>
            </a:r>
            <a:r>
              <a:rPr lang="fr-FR" sz="2000" dirty="0">
                <a:solidFill>
                  <a:srgbClr val="0070C0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720EE3-1A3D-4FC0-BA02-45E6E385FF86}"/>
                  </a:ext>
                </a:extLst>
              </p:cNvPr>
              <p:cNvSpPr/>
              <p:nvPr/>
            </p:nvSpPr>
            <p:spPr>
              <a:xfrm>
                <a:off x="168975" y="1322526"/>
                <a:ext cx="2357743" cy="23057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5D97B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5D97B7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5D97B7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: </a:t>
                </a: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set des plus proches voisins de u </a:t>
                </a:r>
              </a:p>
              <a:p>
                <a:pPr algn="ctr"/>
                <a:endPara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  <a:p>
                <a:pPr algn="ctr"/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Ensemble des utilisateurs dont les similarités avec l’utilisateur u sont les plus élevée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720EE3-1A3D-4FC0-BA02-45E6E385FF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75" y="1322526"/>
                <a:ext cx="2357743" cy="2305703"/>
              </a:xfrm>
              <a:prstGeom prst="rect">
                <a:avLst/>
              </a:prstGeom>
              <a:blipFill>
                <a:blip r:embed="rId2"/>
                <a:stretch>
                  <a:fillRect l="-259" r="-25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6CACD13-BA59-4A55-8DAE-E960748C119C}"/>
                  </a:ext>
                </a:extLst>
              </p:cNvPr>
              <p:cNvSpPr/>
              <p:nvPr/>
            </p:nvSpPr>
            <p:spPr>
              <a:xfrm>
                <a:off x="155888" y="4072857"/>
                <a:ext cx="2388925" cy="2407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5D97B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5D97B7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5D97B7"/>
                            </a:solidFill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rgbClr val="5D97B7"/>
                    </a:solidFill>
                  </a:rPr>
                  <a:t> </a:t>
                </a: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</a:t>
                </a: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set des plus proches voisins de u ayant noté l’item i </a:t>
                </a:r>
              </a:p>
              <a:p>
                <a:pPr algn="ctr"/>
                <a:endPara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  <a:p>
                <a:pPr algn="ctr"/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fr-F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taille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à fixer selon le jeu de données pour optimiser le résultat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6CACD13-BA59-4A55-8DAE-E960748C1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88" y="4072857"/>
                <a:ext cx="2388925" cy="2407532"/>
              </a:xfrm>
              <a:prstGeom prst="rect">
                <a:avLst/>
              </a:prstGeom>
              <a:blipFill>
                <a:blip r:embed="rId3"/>
                <a:stretch>
                  <a:fillRect r="-12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A557FF0-3C79-4810-950D-0C3B027ECDED}"/>
              </a:ext>
            </a:extLst>
          </p:cNvPr>
          <p:cNvCxnSpPr>
            <a:cxnSpLocks/>
          </p:cNvCxnSpPr>
          <p:nvPr/>
        </p:nvCxnSpPr>
        <p:spPr>
          <a:xfrm>
            <a:off x="1313408" y="3574824"/>
            <a:ext cx="0" cy="442129"/>
          </a:xfrm>
          <a:prstGeom prst="straightConnector1">
            <a:avLst/>
          </a:prstGeom>
          <a:ln w="76200">
            <a:solidFill>
              <a:srgbClr val="A3CE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D03D32E5-5727-4059-BB0D-95FCE9E9E0E6}"/>
              </a:ext>
            </a:extLst>
          </p:cNvPr>
          <p:cNvCxnSpPr>
            <a:cxnSpLocks/>
          </p:cNvCxnSpPr>
          <p:nvPr/>
        </p:nvCxnSpPr>
        <p:spPr>
          <a:xfrm>
            <a:off x="2500874" y="3839350"/>
            <a:ext cx="9472207" cy="17277"/>
          </a:xfrm>
          <a:prstGeom prst="line">
            <a:avLst/>
          </a:prstGeom>
          <a:ln w="38100">
            <a:solidFill>
              <a:srgbClr val="A3CE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AC8FB4E2-8DE5-496F-AC0C-FCA24B307641}"/>
              </a:ext>
            </a:extLst>
          </p:cNvPr>
          <p:cNvSpPr txBox="1"/>
          <p:nvPr/>
        </p:nvSpPr>
        <p:spPr>
          <a:xfrm>
            <a:off x="2667818" y="3271530"/>
            <a:ext cx="141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err="1"/>
              <a:t>Movielens</a:t>
            </a:r>
            <a:endParaRPr lang="fr-FR" sz="22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2CCDDD9-C71B-49A2-8E27-57B6F30EA7FA}"/>
              </a:ext>
            </a:extLst>
          </p:cNvPr>
          <p:cNvSpPr txBox="1"/>
          <p:nvPr/>
        </p:nvSpPr>
        <p:spPr>
          <a:xfrm>
            <a:off x="2820658" y="3929102"/>
            <a:ext cx="866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err="1"/>
              <a:t>Jester</a:t>
            </a:r>
            <a:endParaRPr lang="fr-FR" sz="2200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31D55597-DFF4-4E66-8A5C-B8C8072D9B7A}"/>
              </a:ext>
            </a:extLst>
          </p:cNvPr>
          <p:cNvGrpSpPr/>
          <p:nvPr/>
        </p:nvGrpSpPr>
        <p:grpSpPr>
          <a:xfrm>
            <a:off x="3923206" y="1298890"/>
            <a:ext cx="3721567" cy="2407532"/>
            <a:chOff x="3923206" y="1298890"/>
            <a:chExt cx="3721567" cy="2407532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64AAA536-DC5B-4366-821D-17E983E15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206" y="1298890"/>
              <a:ext cx="3721567" cy="2407532"/>
            </a:xfrm>
            <a:prstGeom prst="rect">
              <a:avLst/>
            </a:prstGeom>
          </p:spPr>
        </p:pic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9543A1CF-3003-4044-A625-5C0EC7FEF332}"/>
                </a:ext>
              </a:extLst>
            </p:cNvPr>
            <p:cNvSpPr/>
            <p:nvPr/>
          </p:nvSpPr>
          <p:spPr>
            <a:xfrm>
              <a:off x="4822146" y="3233421"/>
              <a:ext cx="67353" cy="64972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4DDE8BB5-6EA9-4FCE-A681-D0E42C26FB5C}"/>
              </a:ext>
            </a:extLst>
          </p:cNvPr>
          <p:cNvGrpSpPr/>
          <p:nvPr/>
        </p:nvGrpSpPr>
        <p:grpSpPr>
          <a:xfrm>
            <a:off x="7980439" y="1311409"/>
            <a:ext cx="3862042" cy="2498407"/>
            <a:chOff x="7980439" y="1311409"/>
            <a:chExt cx="3862042" cy="2498407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71BCE1F9-A392-4180-AB4A-F90A5F8A5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0439" y="1311409"/>
              <a:ext cx="3862042" cy="2498407"/>
            </a:xfrm>
            <a:prstGeom prst="rect">
              <a:avLst/>
            </a:prstGeom>
          </p:spPr>
        </p:pic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3F49BFAC-7BCC-4DBD-A7E1-39ECE41459B1}"/>
                </a:ext>
              </a:extLst>
            </p:cNvPr>
            <p:cNvSpPr/>
            <p:nvPr/>
          </p:nvSpPr>
          <p:spPr>
            <a:xfrm>
              <a:off x="8841740" y="3322320"/>
              <a:ext cx="76524" cy="64973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04696D9-50A5-4A74-A446-824CB1AAF050}"/>
              </a:ext>
            </a:extLst>
          </p:cNvPr>
          <p:cNvGrpSpPr/>
          <p:nvPr/>
        </p:nvGrpSpPr>
        <p:grpSpPr>
          <a:xfrm>
            <a:off x="3862340" y="3947766"/>
            <a:ext cx="3767890" cy="2480370"/>
            <a:chOff x="3862340" y="3947766"/>
            <a:chExt cx="3767890" cy="2480370"/>
          </a:xfrm>
        </p:grpSpPr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6ED0D2AE-ECA9-4F5C-BD3C-B3AB8DE4B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2340" y="3947766"/>
              <a:ext cx="3767890" cy="2480370"/>
            </a:xfrm>
            <a:prstGeom prst="rect">
              <a:avLst/>
            </a:prstGeom>
          </p:spPr>
        </p:pic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F550E66-5319-4355-916C-ED0E0D185897}"/>
                </a:ext>
              </a:extLst>
            </p:cNvPr>
            <p:cNvSpPr/>
            <p:nvPr/>
          </p:nvSpPr>
          <p:spPr>
            <a:xfrm>
              <a:off x="7252217" y="5945505"/>
              <a:ext cx="62274" cy="65607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2363DD1-F6E6-4612-ABA3-920FCFAE52EA}"/>
              </a:ext>
            </a:extLst>
          </p:cNvPr>
          <p:cNvGrpSpPr/>
          <p:nvPr/>
        </p:nvGrpSpPr>
        <p:grpSpPr>
          <a:xfrm>
            <a:off x="7995585" y="3981982"/>
            <a:ext cx="3862042" cy="2498407"/>
            <a:chOff x="7980439" y="3929729"/>
            <a:chExt cx="3862042" cy="2498407"/>
          </a:xfrm>
        </p:grpSpPr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F72CE078-DE30-448D-86E7-3EE0852F1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0439" y="3929729"/>
              <a:ext cx="3862042" cy="2498407"/>
            </a:xfrm>
            <a:prstGeom prst="rect">
              <a:avLst/>
            </a:prstGeom>
          </p:spPr>
        </p:pic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176498CB-48B2-4651-A5FB-12A1B4A6FF1E}"/>
                </a:ext>
              </a:extLst>
            </p:cNvPr>
            <p:cNvSpPr/>
            <p:nvPr/>
          </p:nvSpPr>
          <p:spPr>
            <a:xfrm>
              <a:off x="11527155" y="5942202"/>
              <a:ext cx="68155" cy="68910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43" name="ZoneTexte 42">
            <a:extLst>
              <a:ext uri="{FF2B5EF4-FFF2-40B4-BE49-F238E27FC236}">
                <a16:creationId xmlns:a16="http://schemas.microsoft.com/office/drawing/2014/main" id="{4F1A590F-05F9-4260-AD21-E75ED3B06D1F}"/>
              </a:ext>
            </a:extLst>
          </p:cNvPr>
          <p:cNvSpPr txBox="1"/>
          <p:nvPr/>
        </p:nvSpPr>
        <p:spPr>
          <a:xfrm>
            <a:off x="2500874" y="164522"/>
            <a:ext cx="7030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+mj-lt"/>
                <a:ea typeface="Cambria Math" panose="02040503050406030204" pitchFamily="18" charset="0"/>
              </a:rPr>
              <a:t>Algorithme des plus proches voisins </a:t>
            </a:r>
            <a:r>
              <a:rPr lang="fr-FR" sz="2000" dirty="0"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– Formules et  Implémentation</a:t>
            </a:r>
            <a:endParaRPr lang="fr-FR" sz="200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E24D2585-99E4-4859-89C6-0D63AF5CEE4B}"/>
              </a:ext>
            </a:extLst>
          </p:cNvPr>
          <p:cNvSpPr/>
          <p:nvPr/>
        </p:nvSpPr>
        <p:spPr>
          <a:xfrm>
            <a:off x="168975" y="4237878"/>
            <a:ext cx="2331900" cy="2082821"/>
          </a:xfrm>
          <a:prstGeom prst="roundRect">
            <a:avLst>
              <a:gd name="adj" fmla="val 16157"/>
            </a:avLst>
          </a:prstGeom>
          <a:noFill/>
          <a:ln w="19050">
            <a:solidFill>
              <a:srgbClr val="A3CEE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0884AFDC-6765-4E42-A3F4-4DFDDACC9E7C}"/>
              </a:ext>
            </a:extLst>
          </p:cNvPr>
          <p:cNvSpPr/>
          <p:nvPr/>
        </p:nvSpPr>
        <p:spPr>
          <a:xfrm>
            <a:off x="184400" y="1515508"/>
            <a:ext cx="2331900" cy="1871786"/>
          </a:xfrm>
          <a:prstGeom prst="roundRect">
            <a:avLst>
              <a:gd name="adj" fmla="val 16157"/>
            </a:avLst>
          </a:prstGeom>
          <a:noFill/>
          <a:ln w="19050">
            <a:solidFill>
              <a:srgbClr val="A3CEE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82D87C7-780E-405E-A374-34AD8D0F9C2D}"/>
              </a:ext>
            </a:extLst>
          </p:cNvPr>
          <p:cNvSpPr txBox="1"/>
          <p:nvPr/>
        </p:nvSpPr>
        <p:spPr>
          <a:xfrm>
            <a:off x="2272463" y="45514"/>
            <a:ext cx="8193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rgbClr val="A3CEE6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2874410-B39B-4806-A92F-26CB88EE27B2}"/>
              </a:ext>
            </a:extLst>
          </p:cNvPr>
          <p:cNvSpPr txBox="1"/>
          <p:nvPr/>
        </p:nvSpPr>
        <p:spPr>
          <a:xfrm>
            <a:off x="11674548" y="6412144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4B5BBB-2600-439F-8493-2D85579964ED}"/>
              </a:ext>
            </a:extLst>
          </p:cNvPr>
          <p:cNvSpPr/>
          <p:nvPr/>
        </p:nvSpPr>
        <p:spPr>
          <a:xfrm>
            <a:off x="5516537" y="6537325"/>
            <a:ext cx="1395255" cy="28499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4" grpId="0"/>
      <p:bldP spid="35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78418FB5-7F62-4720-BA6E-4DAC9A73171B}"/>
              </a:ext>
            </a:extLst>
          </p:cNvPr>
          <p:cNvSpPr/>
          <p:nvPr/>
        </p:nvSpPr>
        <p:spPr>
          <a:xfrm>
            <a:off x="750245" y="1757619"/>
            <a:ext cx="6107201" cy="2094419"/>
          </a:xfrm>
          <a:prstGeom prst="roundRect">
            <a:avLst/>
          </a:prstGeom>
          <a:solidFill>
            <a:srgbClr val="A3C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EFD2164-508B-4A26-984D-829EA8C3C09D}"/>
              </a:ext>
            </a:extLst>
          </p:cNvPr>
          <p:cNvSpPr/>
          <p:nvPr/>
        </p:nvSpPr>
        <p:spPr>
          <a:xfrm>
            <a:off x="10750771" y="232440"/>
            <a:ext cx="598303" cy="606056"/>
          </a:xfrm>
          <a:prstGeom prst="ellipse">
            <a:avLst/>
          </a:prstGeom>
          <a:noFill/>
          <a:ln w="9525">
            <a:solidFill>
              <a:srgbClr val="A3CE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D3174B9-795B-4709-A4BF-70D176314B44}"/>
              </a:ext>
            </a:extLst>
          </p:cNvPr>
          <p:cNvSpPr/>
          <p:nvPr/>
        </p:nvSpPr>
        <p:spPr>
          <a:xfrm>
            <a:off x="10826970" y="308640"/>
            <a:ext cx="445903" cy="453656"/>
          </a:xfrm>
          <a:prstGeom prst="ellipse">
            <a:avLst/>
          </a:prstGeom>
          <a:noFill/>
          <a:ln w="9525">
            <a:solidFill>
              <a:srgbClr val="A3CE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CC22CD7-E83C-4ECA-94E7-A4D9EE776251}"/>
              </a:ext>
            </a:extLst>
          </p:cNvPr>
          <p:cNvSpPr/>
          <p:nvPr/>
        </p:nvSpPr>
        <p:spPr>
          <a:xfrm>
            <a:off x="10903169" y="384840"/>
            <a:ext cx="293503" cy="301256"/>
          </a:xfrm>
          <a:prstGeom prst="ellipse">
            <a:avLst/>
          </a:prstGeom>
          <a:solidFill>
            <a:srgbClr val="A3CEE6"/>
          </a:solidFill>
          <a:ln w="9525">
            <a:solidFill>
              <a:srgbClr val="A3CE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EE93385-E8BB-4B7D-A491-28C772132E89}"/>
              </a:ext>
            </a:extLst>
          </p:cNvPr>
          <p:cNvCxnSpPr>
            <a:cxnSpLocks/>
          </p:cNvCxnSpPr>
          <p:nvPr/>
        </p:nvCxnSpPr>
        <p:spPr>
          <a:xfrm>
            <a:off x="2566379" y="587533"/>
            <a:ext cx="703470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Diagramme 10">
                <a:extLst>
                  <a:ext uri="{FF2B5EF4-FFF2-40B4-BE49-F238E27FC236}">
                    <a16:creationId xmlns:a16="http://schemas.microsoft.com/office/drawing/2014/main" id="{7D56ECDC-5C53-41CF-9A3A-58B617DCF50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81170281"/>
                  </p:ext>
                </p:extLst>
              </p:nvPr>
            </p:nvGraphicFramePr>
            <p:xfrm>
              <a:off x="-146833" y="1759665"/>
              <a:ext cx="8940799" cy="222027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1" name="Diagramme 10">
                <a:extLst>
                  <a:ext uri="{FF2B5EF4-FFF2-40B4-BE49-F238E27FC236}">
                    <a16:creationId xmlns:a16="http://schemas.microsoft.com/office/drawing/2014/main" id="{7D56ECDC-5C53-41CF-9A3A-58B617DCF50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81170281"/>
                  </p:ext>
                </p:extLst>
              </p:nvPr>
            </p:nvGraphicFramePr>
            <p:xfrm>
              <a:off x="-146833" y="1759665"/>
              <a:ext cx="8940799" cy="222027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7A4A16E5-5BF0-4F1B-9049-AB0C27AF387B}"/>
                  </a:ext>
                </a:extLst>
              </p:cNvPr>
              <p:cNvSpPr txBox="1"/>
              <p:nvPr/>
            </p:nvSpPr>
            <p:spPr>
              <a:xfrm>
                <a:off x="6922698" y="1715639"/>
                <a:ext cx="519571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chemeClr val="tx1"/>
                    </a:solidFill>
                    <a:latin typeface="+mj-lt"/>
                  </a:rPr>
                  <a:t>Moyenne </a:t>
                </a:r>
                <a:r>
                  <a:rPr lang="fr-FR" dirty="0">
                    <a:latin typeface="+mj-lt"/>
                  </a:rPr>
                  <a:t>pondérée par la similarité entre </a:t>
                </a:r>
                <a:r>
                  <a:rPr lang="fr-FR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u</a:t>
                </a:r>
                <a:r>
                  <a:rPr lang="fr-FR" dirty="0">
                    <a:latin typeface="+mj-lt"/>
                  </a:rPr>
                  <a:t> et </a:t>
                </a:r>
                <a:r>
                  <a:rPr lang="fr-FR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v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+mj-lt"/>
                  </a:rPr>
                  <a:t>plus la similarité est grande plus </a:t>
                </a:r>
                <a:r>
                  <a:rPr lang="fr-FR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v </a:t>
                </a:r>
                <a:r>
                  <a:rPr lang="fr-FR" dirty="0">
                    <a:latin typeface="+mj-lt"/>
                  </a:rPr>
                  <a:t>a du poids dans la note de </a:t>
                </a:r>
                <a:r>
                  <a:rPr lang="fr-FR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u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fr-FR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𝒗𝒊</m:t>
                        </m:r>
                      </m:sub>
                    </m:sSub>
                    <m:r>
                      <a:rPr lang="fr-FR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fr-FR" dirty="0">
                    <a:latin typeface="+mj-lt"/>
                  </a:rPr>
                  <a:t> note donnée par l’utilisateur </a:t>
                </a:r>
                <a:r>
                  <a:rPr lang="fr-FR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v</a:t>
                </a:r>
                <a:r>
                  <a:rPr lang="fr-FR" dirty="0">
                    <a:latin typeface="+mj-lt"/>
                  </a:rPr>
                  <a:t> à l’item </a:t>
                </a:r>
                <a:r>
                  <a:rPr lang="fr-FR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br>
                  <a:rPr lang="fr-FR" i="1" dirty="0"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:endParaRPr lang="fr-FR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fr-F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fr-FR" b="1" dirty="0">
                    <a:solidFill>
                      <a:srgbClr val="0070C0"/>
                    </a:solidFill>
                    <a:latin typeface="+mj-lt"/>
                  </a:rPr>
                  <a:t> </a:t>
                </a:r>
                <a:r>
                  <a:rPr lang="fr-FR" dirty="0">
                    <a:solidFill>
                      <a:schemeClr val="tx1"/>
                    </a:solidFill>
                    <a:latin typeface="+mj-lt"/>
                  </a:rPr>
                  <a:t>: moyenne des notes données par </a:t>
                </a:r>
                <a:r>
                  <a:rPr lang="fr-FR" i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v</a:t>
                </a:r>
                <a:br>
                  <a:rPr lang="fr-FR" i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:endParaRPr lang="fr-FR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fr-FR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𝒖𝒊</m:t>
                        </m:r>
                      </m:sub>
                    </m:sSub>
                  </m:oMath>
                </a14:m>
                <a:r>
                  <a:rPr lang="fr-FR" b="1" dirty="0">
                    <a:solidFill>
                      <a:srgbClr val="0070C0"/>
                    </a:solidFill>
                    <a:latin typeface="+mj-lt"/>
                  </a:rPr>
                  <a:t> </a:t>
                </a:r>
                <a:r>
                  <a:rPr lang="fr-FR" dirty="0">
                    <a:solidFill>
                      <a:schemeClr val="tx1"/>
                    </a:solidFill>
                    <a:latin typeface="+mj-lt"/>
                  </a:rPr>
                  <a:t>: set des plus proches voisins de </a:t>
                </a:r>
                <a:r>
                  <a:rPr lang="fr-FR" i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u</a:t>
                </a:r>
                <a:r>
                  <a:rPr lang="fr-FR" dirty="0">
                    <a:solidFill>
                      <a:schemeClr val="tx1"/>
                    </a:solidFill>
                    <a:latin typeface="+mj-lt"/>
                  </a:rPr>
                  <a:t> ayant noté l’item </a:t>
                </a:r>
                <a:r>
                  <a:rPr lang="fr-FR" i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 </a:t>
                </a: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7A4A16E5-5BF0-4F1B-9049-AB0C27AF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698" y="1715639"/>
                <a:ext cx="5195715" cy="2862322"/>
              </a:xfrm>
              <a:prstGeom prst="rect">
                <a:avLst/>
              </a:prstGeom>
              <a:blipFill>
                <a:blip r:embed="rId11"/>
                <a:stretch>
                  <a:fillRect l="-822" t="-1489" b="-23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EB9831-E0F6-46D2-9D38-6C7C04E99367}"/>
              </a:ext>
            </a:extLst>
          </p:cNvPr>
          <p:cNvGrpSpPr/>
          <p:nvPr/>
        </p:nvGrpSpPr>
        <p:grpSpPr>
          <a:xfrm>
            <a:off x="711980" y="4318085"/>
            <a:ext cx="11150028" cy="1272133"/>
            <a:chOff x="1247269" y="4007990"/>
            <a:chExt cx="11150028" cy="1272133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AF4C3C18-210D-498A-88B2-6FBADC93041E}"/>
                </a:ext>
              </a:extLst>
            </p:cNvPr>
            <p:cNvSpPr txBox="1"/>
            <p:nvPr/>
          </p:nvSpPr>
          <p:spPr>
            <a:xfrm>
              <a:off x="1247269" y="4007990"/>
              <a:ext cx="111500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500" dirty="0">
                  <a:solidFill>
                    <a:srgbClr val="0070C0"/>
                  </a:solidFill>
                </a:rPr>
                <a:t>Corrections : </a:t>
              </a:r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70F6BDBC-7581-434C-8868-EF2778CD336A}"/>
                </a:ext>
              </a:extLst>
            </p:cNvPr>
            <p:cNvCxnSpPr>
              <a:cxnSpLocks/>
            </p:cNvCxnSpPr>
            <p:nvPr/>
          </p:nvCxnSpPr>
          <p:spPr>
            <a:xfrm>
              <a:off x="1559979" y="5280123"/>
              <a:ext cx="1032464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F749C931-719F-464D-87D6-915481A4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5324" y="4442921"/>
              <a:ext cx="0" cy="83006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EC3BF4B9-E623-4B0D-9A0D-CC9EB59638FB}"/>
              </a:ext>
            </a:extLst>
          </p:cNvPr>
          <p:cNvSpPr txBox="1"/>
          <p:nvPr/>
        </p:nvSpPr>
        <p:spPr>
          <a:xfrm>
            <a:off x="711980" y="1190174"/>
            <a:ext cx="4833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rgbClr val="0070C0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Étape 3 </a:t>
            </a:r>
            <a:r>
              <a:rPr lang="fr-FR" sz="3000" dirty="0">
                <a:solidFill>
                  <a:srgbClr val="0070C0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: </a:t>
            </a:r>
            <a:r>
              <a:rPr lang="fr-FR" sz="2000" dirty="0">
                <a:solidFill>
                  <a:srgbClr val="0070C0"/>
                </a:solidFill>
                <a:latin typeface="Century Gothic" panose="020B0502020202020204" pitchFamily="34" charset="0"/>
              </a:rPr>
              <a:t>Calcul du score</a:t>
            </a:r>
            <a:r>
              <a:rPr lang="fr-FR" sz="2000" dirty="0">
                <a:solidFill>
                  <a:srgbClr val="0070C0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134AE5B-333D-44B9-BF37-C4C86D1E4B97}"/>
              </a:ext>
            </a:extLst>
          </p:cNvPr>
          <p:cNvSpPr txBox="1"/>
          <p:nvPr/>
        </p:nvSpPr>
        <p:spPr>
          <a:xfrm>
            <a:off x="2490178" y="195040"/>
            <a:ext cx="7030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+mj-lt"/>
                <a:ea typeface="Cambria Math" panose="02040503050406030204" pitchFamily="18" charset="0"/>
              </a:rPr>
              <a:t>Algorithme des plus proches voisins </a:t>
            </a:r>
            <a:r>
              <a:rPr lang="fr-FR" sz="2000" dirty="0"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– Formules et  Implémentation</a:t>
            </a:r>
            <a:endParaRPr lang="fr-FR" sz="2000" dirty="0">
              <a:latin typeface="+mj-lt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3EE97C8C-B73D-44F7-A518-AEB08FEC1FD5}"/>
                  </a:ext>
                </a:extLst>
              </p:cNvPr>
              <p:cNvSpPr txBox="1"/>
              <p:nvPr/>
            </p:nvSpPr>
            <p:spPr>
              <a:xfrm>
                <a:off x="711980" y="4771088"/>
                <a:ext cx="90274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sz="2000" dirty="0">
                    <a:latin typeface="+mj-lt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fr-FR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fr-FR" sz="2000" dirty="0">
                    <a:latin typeface="+mj-lt"/>
                  </a:rPr>
                  <a:t> </a:t>
                </a:r>
                <a:r>
                  <a:rPr lang="fr-FR" sz="2000" b="1" dirty="0">
                    <a:solidFill>
                      <a:srgbClr val="C00000"/>
                    </a:solidFill>
                    <a:latin typeface="+mj-lt"/>
                  </a:rPr>
                  <a:t>prédiction impossible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sz="2000" b="1" dirty="0">
                    <a:latin typeface="+mj-lt"/>
                  </a:rPr>
                  <a:t>Hybridation</a:t>
                </a:r>
                <a:r>
                  <a:rPr lang="fr-FR" sz="2000" dirty="0">
                    <a:latin typeface="+mj-lt"/>
                  </a:rPr>
                  <a:t> : appel au prédicteur de base en cas d’échec de prédiction</a:t>
                </a: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3EE97C8C-B73D-44F7-A518-AEB08FEC1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80" y="4771088"/>
                <a:ext cx="9027443" cy="707886"/>
              </a:xfrm>
              <a:prstGeom prst="rect">
                <a:avLst/>
              </a:prstGeom>
              <a:blipFill>
                <a:blip r:embed="rId12"/>
                <a:stretch>
                  <a:fillRect t="-27586" b="-146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78A47318-7FA5-49D7-9B79-2B120678AE82}"/>
              </a:ext>
            </a:extLst>
          </p:cNvPr>
          <p:cNvSpPr txBox="1"/>
          <p:nvPr/>
        </p:nvSpPr>
        <p:spPr>
          <a:xfrm>
            <a:off x="2231224" y="123269"/>
            <a:ext cx="8193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rgbClr val="A3CEE6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21E0A21-6548-40D0-9FA7-E25438FFD1FF}"/>
              </a:ext>
            </a:extLst>
          </p:cNvPr>
          <p:cNvSpPr txBox="1"/>
          <p:nvPr/>
        </p:nvSpPr>
        <p:spPr>
          <a:xfrm>
            <a:off x="11674548" y="6412144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C361D3-A718-4252-9D4B-25F0F4399D1A}"/>
              </a:ext>
            </a:extLst>
          </p:cNvPr>
          <p:cNvSpPr/>
          <p:nvPr/>
        </p:nvSpPr>
        <p:spPr>
          <a:xfrm>
            <a:off x="5516537" y="6537325"/>
            <a:ext cx="1395255" cy="28499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0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1EFD2164-508B-4A26-984D-829EA8C3C09D}"/>
              </a:ext>
            </a:extLst>
          </p:cNvPr>
          <p:cNvSpPr/>
          <p:nvPr/>
        </p:nvSpPr>
        <p:spPr>
          <a:xfrm>
            <a:off x="10750771" y="232440"/>
            <a:ext cx="598303" cy="606056"/>
          </a:xfrm>
          <a:prstGeom prst="ellipse">
            <a:avLst/>
          </a:prstGeom>
          <a:noFill/>
          <a:ln w="9525">
            <a:solidFill>
              <a:srgbClr val="A3CE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D3174B9-795B-4709-A4BF-70D176314B44}"/>
              </a:ext>
            </a:extLst>
          </p:cNvPr>
          <p:cNvSpPr/>
          <p:nvPr/>
        </p:nvSpPr>
        <p:spPr>
          <a:xfrm>
            <a:off x="10826970" y="308640"/>
            <a:ext cx="445903" cy="453656"/>
          </a:xfrm>
          <a:prstGeom prst="ellipse">
            <a:avLst/>
          </a:prstGeom>
          <a:noFill/>
          <a:ln w="9525">
            <a:solidFill>
              <a:srgbClr val="A3CE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CC22CD7-E83C-4ECA-94E7-A4D9EE776251}"/>
              </a:ext>
            </a:extLst>
          </p:cNvPr>
          <p:cNvSpPr/>
          <p:nvPr/>
        </p:nvSpPr>
        <p:spPr>
          <a:xfrm>
            <a:off x="10903169" y="384840"/>
            <a:ext cx="293503" cy="301256"/>
          </a:xfrm>
          <a:prstGeom prst="ellipse">
            <a:avLst/>
          </a:prstGeom>
          <a:solidFill>
            <a:srgbClr val="A3CEE6"/>
          </a:solidFill>
          <a:ln w="9525">
            <a:solidFill>
              <a:srgbClr val="A3CE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EE93385-E8BB-4B7D-A491-28C772132E89}"/>
              </a:ext>
            </a:extLst>
          </p:cNvPr>
          <p:cNvCxnSpPr>
            <a:cxnSpLocks/>
          </p:cNvCxnSpPr>
          <p:nvPr/>
        </p:nvCxnSpPr>
        <p:spPr>
          <a:xfrm>
            <a:off x="2657012" y="502521"/>
            <a:ext cx="643483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9E804FF-BE39-4113-8E6D-234429486223}"/>
              </a:ext>
            </a:extLst>
          </p:cNvPr>
          <p:cNvSpPr txBox="1"/>
          <p:nvPr/>
        </p:nvSpPr>
        <p:spPr>
          <a:xfrm>
            <a:off x="2279327" y="-1306"/>
            <a:ext cx="8193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rgbClr val="A3CEE6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F4C3C18-210D-498A-88B2-6FBADC93041E}"/>
              </a:ext>
            </a:extLst>
          </p:cNvPr>
          <p:cNvSpPr txBox="1"/>
          <p:nvPr/>
        </p:nvSpPr>
        <p:spPr>
          <a:xfrm>
            <a:off x="1124144" y="3740210"/>
            <a:ext cx="68502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rgbClr val="80BBDC"/>
                </a:solidFill>
              </a:rPr>
              <a:t>Analyse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Algorithme plus efficace que le prédicteur de base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70F6BDBC-7581-434C-8868-EF2778CD336A}"/>
              </a:ext>
            </a:extLst>
          </p:cNvPr>
          <p:cNvCxnSpPr>
            <a:cxnSpLocks/>
          </p:cNvCxnSpPr>
          <p:nvPr/>
        </p:nvCxnSpPr>
        <p:spPr>
          <a:xfrm flipV="1">
            <a:off x="1374644" y="6095704"/>
            <a:ext cx="7360983" cy="1"/>
          </a:xfrm>
          <a:prstGeom prst="line">
            <a:avLst/>
          </a:prstGeom>
          <a:ln w="38100">
            <a:solidFill>
              <a:srgbClr val="A3CE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F749C931-719F-464D-87D6-915481A4B3E1}"/>
              </a:ext>
            </a:extLst>
          </p:cNvPr>
          <p:cNvCxnSpPr>
            <a:cxnSpLocks/>
          </p:cNvCxnSpPr>
          <p:nvPr/>
        </p:nvCxnSpPr>
        <p:spPr>
          <a:xfrm flipV="1">
            <a:off x="1389989" y="4132625"/>
            <a:ext cx="0" cy="1945308"/>
          </a:xfrm>
          <a:prstGeom prst="line">
            <a:avLst/>
          </a:prstGeom>
          <a:ln w="38100">
            <a:solidFill>
              <a:srgbClr val="A3CE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3416BF8C-1DCB-4331-90E6-D926B840E34D}"/>
              </a:ext>
            </a:extLst>
          </p:cNvPr>
          <p:cNvSpPr txBox="1"/>
          <p:nvPr/>
        </p:nvSpPr>
        <p:spPr>
          <a:xfrm>
            <a:off x="2580811" y="110028"/>
            <a:ext cx="7030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+mj-lt"/>
                <a:ea typeface="Cambria Math" panose="02040503050406030204" pitchFamily="18" charset="0"/>
              </a:rPr>
              <a:t>Algorithme des plus proches voisins </a:t>
            </a:r>
            <a:r>
              <a:rPr lang="fr-FR" sz="2000" dirty="0"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– Résultats et analyse</a:t>
            </a:r>
            <a:endParaRPr lang="fr-FR" sz="2000" dirty="0">
              <a:latin typeface="+mj-lt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au 6">
                <a:extLst>
                  <a:ext uri="{FF2B5EF4-FFF2-40B4-BE49-F238E27FC236}">
                    <a16:creationId xmlns:a16="http://schemas.microsoft.com/office/drawing/2014/main" id="{66B905AD-3459-4571-9F85-1491F77D71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3385453"/>
                  </p:ext>
                </p:extLst>
              </p:nvPr>
            </p:nvGraphicFramePr>
            <p:xfrm>
              <a:off x="407544" y="1525801"/>
              <a:ext cx="10419426" cy="21148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4395">
                      <a:extLst>
                        <a:ext uri="{9D8B030D-6E8A-4147-A177-3AD203B41FA5}">
                          <a16:colId xmlns:a16="http://schemas.microsoft.com/office/drawing/2014/main" val="2908305665"/>
                        </a:ext>
                      </a:extLst>
                    </a:gridCol>
                    <a:gridCol w="1351503">
                      <a:extLst>
                        <a:ext uri="{9D8B030D-6E8A-4147-A177-3AD203B41FA5}">
                          <a16:colId xmlns:a16="http://schemas.microsoft.com/office/drawing/2014/main" val="2607660281"/>
                        </a:ext>
                      </a:extLst>
                    </a:gridCol>
                    <a:gridCol w="3741764">
                      <a:extLst>
                        <a:ext uri="{9D8B030D-6E8A-4147-A177-3AD203B41FA5}">
                          <a16:colId xmlns:a16="http://schemas.microsoft.com/office/drawing/2014/main" val="631940678"/>
                        </a:ext>
                      </a:extLst>
                    </a:gridCol>
                    <a:gridCol w="3741764">
                      <a:extLst>
                        <a:ext uri="{9D8B030D-6E8A-4147-A177-3AD203B41FA5}">
                          <a16:colId xmlns:a16="http://schemas.microsoft.com/office/drawing/2014/main" val="3424573265"/>
                        </a:ext>
                      </a:extLst>
                    </a:gridCol>
                  </a:tblGrid>
                  <a:tr h="108530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3000" b="0" dirty="0"/>
                            <a:t>Jeu de données</a:t>
                          </a:r>
                        </a:p>
                      </a:txBody>
                      <a:tcPr anchor="ctr">
                        <a:solidFill>
                          <a:srgbClr val="467F9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err="1">
                              <a:solidFill>
                                <a:schemeClr val="tx1"/>
                              </a:solidFill>
                            </a:rPr>
                            <a:t>Movielens</a:t>
                          </a:r>
                          <a:endParaRPr lang="fr-F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A3CE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dirty="0">
                              <a:solidFill>
                                <a:schemeClr val="tx1"/>
                              </a:solidFill>
                            </a:rPr>
                            <a:t>Avec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𝒖𝒊</m:t>
                                  </m:r>
                                </m:sub>
                              </m:sSub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𝟐𝟑</m:t>
                              </m:r>
                            </m:oMath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MAE = 0,6648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RMSE = 0,8814</a:t>
                          </a:r>
                        </a:p>
                      </a:txBody>
                      <a:tcPr anchor="ctr">
                        <a:solidFill>
                          <a:srgbClr val="A3CE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MAE = 0,6833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RMSE = 0,8836</a:t>
                          </a:r>
                        </a:p>
                      </a:txBody>
                      <a:tcPr anchor="ctr">
                        <a:solidFill>
                          <a:srgbClr val="A3CE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735163"/>
                      </a:ext>
                    </a:extLst>
                  </a:tr>
                  <a:tr h="1029589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/>
                            <a:t>Jester4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dirty="0">
                              <a:solidFill>
                                <a:schemeClr val="tx1"/>
                              </a:solidFill>
                            </a:rPr>
                            <a:t>Avec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𝒖𝒊</m:t>
                                  </m:r>
                                </m:sub>
                              </m:sSub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𝟓𝟖</m:t>
                              </m:r>
                            </m:oMath>
                          </a14:m>
                          <a:endParaRPr lang="fr-FR" dirty="0"/>
                        </a:p>
                        <a:p>
                          <a:pPr algn="ctr"/>
                          <a:r>
                            <a:rPr lang="fr-FR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MAE = 3,3964</a:t>
                          </a:r>
                        </a:p>
                        <a:p>
                          <a:pPr algn="ctr"/>
                          <a:r>
                            <a:rPr lang="fr-FR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RMSE = 4,4682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MAE = 3,4834</a:t>
                          </a:r>
                        </a:p>
                        <a:p>
                          <a:pPr algn="ctr"/>
                          <a:r>
                            <a:rPr lang="fr-FR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RMSE = 4,5683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857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au 6">
                <a:extLst>
                  <a:ext uri="{FF2B5EF4-FFF2-40B4-BE49-F238E27FC236}">
                    <a16:creationId xmlns:a16="http://schemas.microsoft.com/office/drawing/2014/main" id="{66B905AD-3459-4571-9F85-1491F77D71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3385453"/>
                  </p:ext>
                </p:extLst>
              </p:nvPr>
            </p:nvGraphicFramePr>
            <p:xfrm>
              <a:off x="407544" y="1525801"/>
              <a:ext cx="10419426" cy="21148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4395">
                      <a:extLst>
                        <a:ext uri="{9D8B030D-6E8A-4147-A177-3AD203B41FA5}">
                          <a16:colId xmlns:a16="http://schemas.microsoft.com/office/drawing/2014/main" val="2908305665"/>
                        </a:ext>
                      </a:extLst>
                    </a:gridCol>
                    <a:gridCol w="1351503">
                      <a:extLst>
                        <a:ext uri="{9D8B030D-6E8A-4147-A177-3AD203B41FA5}">
                          <a16:colId xmlns:a16="http://schemas.microsoft.com/office/drawing/2014/main" val="2607660281"/>
                        </a:ext>
                      </a:extLst>
                    </a:gridCol>
                    <a:gridCol w="3741764">
                      <a:extLst>
                        <a:ext uri="{9D8B030D-6E8A-4147-A177-3AD203B41FA5}">
                          <a16:colId xmlns:a16="http://schemas.microsoft.com/office/drawing/2014/main" val="631940678"/>
                        </a:ext>
                      </a:extLst>
                    </a:gridCol>
                    <a:gridCol w="3741764">
                      <a:extLst>
                        <a:ext uri="{9D8B030D-6E8A-4147-A177-3AD203B41FA5}">
                          <a16:colId xmlns:a16="http://schemas.microsoft.com/office/drawing/2014/main" val="3424573265"/>
                        </a:ext>
                      </a:extLst>
                    </a:gridCol>
                  </a:tblGrid>
                  <a:tr h="108530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3000" b="0" dirty="0"/>
                            <a:t>Jeu de données</a:t>
                          </a:r>
                        </a:p>
                      </a:txBody>
                      <a:tcPr anchor="ctr">
                        <a:solidFill>
                          <a:srgbClr val="467F9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err="1">
                              <a:solidFill>
                                <a:schemeClr val="tx1"/>
                              </a:solidFill>
                            </a:rPr>
                            <a:t>Movielens</a:t>
                          </a:r>
                          <a:endParaRPr lang="fr-F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A3CE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537" t="-559" r="-100488" b="-97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MAE = 0,6833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RMSE = 0,8836</a:t>
                          </a:r>
                        </a:p>
                      </a:txBody>
                      <a:tcPr anchor="ctr">
                        <a:solidFill>
                          <a:srgbClr val="A3CE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735163"/>
                      </a:ext>
                    </a:extLst>
                  </a:tr>
                  <a:tr h="1029589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/>
                            <a:t>Jester4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537" t="-106509" r="-100488" b="-3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MAE = 3,4834</a:t>
                          </a:r>
                        </a:p>
                        <a:p>
                          <a:pPr algn="ctr"/>
                          <a:r>
                            <a:rPr lang="fr-FR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RMSE = 4,5683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85733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872CE37-BB63-453F-AE3E-E82C72B400F7}"/>
              </a:ext>
            </a:extLst>
          </p:cNvPr>
          <p:cNvSpPr/>
          <p:nvPr/>
        </p:nvSpPr>
        <p:spPr>
          <a:xfrm>
            <a:off x="3352800" y="1088605"/>
            <a:ext cx="3690257" cy="368612"/>
          </a:xfrm>
          <a:prstGeom prst="rect">
            <a:avLst/>
          </a:prstGeom>
          <a:solidFill>
            <a:srgbClr val="467F9E"/>
          </a:solidFill>
          <a:ln>
            <a:solidFill>
              <a:srgbClr val="467F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+mj-lt"/>
              </a:rPr>
              <a:t>Algorithme des plus proches voisins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DD3ABB-E97F-45B6-90B7-F5CB92C5AB95}"/>
              </a:ext>
            </a:extLst>
          </p:cNvPr>
          <p:cNvSpPr/>
          <p:nvPr/>
        </p:nvSpPr>
        <p:spPr>
          <a:xfrm>
            <a:off x="7085511" y="1078696"/>
            <a:ext cx="3690257" cy="368612"/>
          </a:xfrm>
          <a:prstGeom prst="rect">
            <a:avLst/>
          </a:prstGeom>
          <a:solidFill>
            <a:srgbClr val="467F9E"/>
          </a:solidFill>
          <a:ln>
            <a:solidFill>
              <a:srgbClr val="467F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+mj-lt"/>
              </a:rPr>
              <a:t>Prédicteur de base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82A1C52-B3D1-4B86-B7AF-DFF33DB5B12B}"/>
              </a:ext>
            </a:extLst>
          </p:cNvPr>
          <p:cNvSpPr txBox="1"/>
          <p:nvPr/>
        </p:nvSpPr>
        <p:spPr>
          <a:xfrm>
            <a:off x="1124143" y="4960692"/>
            <a:ext cx="7587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Meilleure amélioration sur le jeu de donnée </a:t>
            </a:r>
            <a:r>
              <a:rPr lang="fr-FR" sz="2000" dirty="0" err="1">
                <a:latin typeface="+mj-lt"/>
              </a:rPr>
              <a:t>Jester</a:t>
            </a:r>
            <a:endParaRPr lang="fr-FR" sz="2000" dirty="0">
              <a:latin typeface="+mj-lt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+mj-lt"/>
              </a:rPr>
              <a:t>Dans </a:t>
            </a:r>
            <a:r>
              <a:rPr lang="fr-FR" sz="2000" b="1" dirty="0" err="1">
                <a:latin typeface="+mj-lt"/>
              </a:rPr>
              <a:t>Movielens</a:t>
            </a:r>
            <a:r>
              <a:rPr lang="fr-FR" sz="2000" dirty="0">
                <a:latin typeface="+mj-lt"/>
              </a:rPr>
              <a:t> : </a:t>
            </a:r>
            <a:r>
              <a:rPr lang="fr-FR" sz="2000" b="1" dirty="0">
                <a:latin typeface="Cambria" panose="02040503050406030204" pitchFamily="18" charset="0"/>
                <a:ea typeface="Cambria" panose="02040503050406030204" pitchFamily="18" charset="0"/>
              </a:rPr>
              <a:t>610</a:t>
            </a:r>
            <a:r>
              <a:rPr lang="fr-FR" sz="2000" dirty="0">
                <a:latin typeface="+mj-lt"/>
              </a:rPr>
              <a:t> utilisateurs contre </a:t>
            </a:r>
            <a:r>
              <a:rPr lang="fr-FR" sz="2000" b="1" dirty="0">
                <a:latin typeface="Cambria" panose="02040503050406030204" pitchFamily="18" charset="0"/>
                <a:ea typeface="Cambria" panose="02040503050406030204" pitchFamily="18" charset="0"/>
              </a:rPr>
              <a:t>9742</a:t>
            </a:r>
            <a:r>
              <a:rPr lang="fr-FR" sz="2000" dirty="0">
                <a:latin typeface="+mj-lt"/>
              </a:rPr>
              <a:t> films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+mj-lt"/>
              </a:rPr>
              <a:t>Dans </a:t>
            </a:r>
            <a:r>
              <a:rPr lang="fr-FR" sz="2000" b="1" dirty="0">
                <a:latin typeface="+mj-lt"/>
              </a:rPr>
              <a:t>Jester4</a:t>
            </a:r>
            <a:r>
              <a:rPr lang="fr-FR" sz="2000" dirty="0">
                <a:latin typeface="+mj-lt"/>
              </a:rPr>
              <a:t> : </a:t>
            </a:r>
            <a:r>
              <a:rPr lang="fr-FR" sz="2000" b="1" dirty="0">
                <a:latin typeface="Cambria" panose="02040503050406030204" pitchFamily="18" charset="0"/>
                <a:ea typeface="Cambria" panose="02040503050406030204" pitchFamily="18" charset="0"/>
              </a:rPr>
              <a:t>7699</a:t>
            </a:r>
            <a:r>
              <a:rPr lang="fr-FR" sz="2000" dirty="0">
                <a:latin typeface="+mj-lt"/>
              </a:rPr>
              <a:t> utilisateurs contre </a:t>
            </a:r>
            <a:r>
              <a:rPr lang="fr-FR" sz="2000" b="1" dirty="0">
                <a:latin typeface="Cambria" panose="02040503050406030204" pitchFamily="18" charset="0"/>
                <a:ea typeface="Cambria" panose="02040503050406030204" pitchFamily="18" charset="0"/>
              </a:rPr>
              <a:t>158</a:t>
            </a:r>
            <a:r>
              <a:rPr lang="fr-FR" sz="2000" dirty="0">
                <a:latin typeface="+mj-lt"/>
              </a:rPr>
              <a:t> blagues</a:t>
            </a:r>
            <a:r>
              <a:rPr lang="fr-FR" sz="2000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72418C6-5D16-4A6D-8B35-88B529503490}"/>
                  </a:ext>
                </a:extLst>
              </p:cNvPr>
              <p:cNvSpPr txBox="1"/>
              <p:nvPr/>
            </p:nvSpPr>
            <p:spPr>
              <a:xfrm>
                <a:off x="1124143" y="4542811"/>
                <a:ext cx="78284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sz="2000" dirty="0">
                    <a:latin typeface="+mj-lt"/>
                  </a:rPr>
                  <a:t>Moins Robuste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fr-FR" sz="2000" dirty="0">
                    <a:latin typeface="+mj-lt"/>
                  </a:rPr>
                  <a:t> pas de prédictions dans plusieurs cas extrêmes </a:t>
                </a:r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72418C6-5D16-4A6D-8B35-88B529503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43" y="4542811"/>
                <a:ext cx="7828471" cy="400110"/>
              </a:xfrm>
              <a:prstGeom prst="rect">
                <a:avLst/>
              </a:prstGeom>
              <a:blipFill>
                <a:blip r:embed="rId3"/>
                <a:stretch>
                  <a:fillRect t="-48485" b="-863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>
            <a:extLst>
              <a:ext uri="{FF2B5EF4-FFF2-40B4-BE49-F238E27FC236}">
                <a16:creationId xmlns:a16="http://schemas.microsoft.com/office/drawing/2014/main" id="{3B219B11-A677-4AAC-A568-FEC82D67DD08}"/>
              </a:ext>
            </a:extLst>
          </p:cNvPr>
          <p:cNvSpPr txBox="1"/>
          <p:nvPr/>
        </p:nvSpPr>
        <p:spPr>
          <a:xfrm>
            <a:off x="11674548" y="6412144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ABAA2D-49C8-4652-AC8A-1BA88BBC2DC5}"/>
              </a:ext>
            </a:extLst>
          </p:cNvPr>
          <p:cNvSpPr/>
          <p:nvPr/>
        </p:nvSpPr>
        <p:spPr>
          <a:xfrm>
            <a:off x="5516537" y="6537325"/>
            <a:ext cx="1395255" cy="28499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22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1EFD2164-508B-4A26-984D-829EA8C3C09D}"/>
              </a:ext>
            </a:extLst>
          </p:cNvPr>
          <p:cNvSpPr/>
          <p:nvPr/>
        </p:nvSpPr>
        <p:spPr>
          <a:xfrm>
            <a:off x="10750771" y="232440"/>
            <a:ext cx="598303" cy="606056"/>
          </a:xfrm>
          <a:prstGeom prst="ellipse">
            <a:avLst/>
          </a:prstGeom>
          <a:noFill/>
          <a:ln w="9525">
            <a:solidFill>
              <a:srgbClr val="70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D3174B9-795B-4709-A4BF-70D176314B44}"/>
              </a:ext>
            </a:extLst>
          </p:cNvPr>
          <p:cNvSpPr/>
          <p:nvPr/>
        </p:nvSpPr>
        <p:spPr>
          <a:xfrm>
            <a:off x="10826970" y="308640"/>
            <a:ext cx="445903" cy="453656"/>
          </a:xfrm>
          <a:prstGeom prst="ellipse">
            <a:avLst/>
          </a:prstGeom>
          <a:noFill/>
          <a:ln w="9525">
            <a:solidFill>
              <a:srgbClr val="70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CC22CD7-E83C-4ECA-94E7-A4D9EE776251}"/>
              </a:ext>
            </a:extLst>
          </p:cNvPr>
          <p:cNvSpPr/>
          <p:nvPr/>
        </p:nvSpPr>
        <p:spPr>
          <a:xfrm>
            <a:off x="10903169" y="384840"/>
            <a:ext cx="293503" cy="301256"/>
          </a:xfrm>
          <a:prstGeom prst="ellipse">
            <a:avLst/>
          </a:prstGeom>
          <a:solidFill>
            <a:srgbClr val="701920"/>
          </a:solidFill>
          <a:ln w="9525">
            <a:solidFill>
              <a:srgbClr val="70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540BF4A-20D2-46F3-BB8D-CA51E2539AAD}"/>
              </a:ext>
            </a:extLst>
          </p:cNvPr>
          <p:cNvSpPr txBox="1"/>
          <p:nvPr/>
        </p:nvSpPr>
        <p:spPr>
          <a:xfrm>
            <a:off x="1703740" y="1306559"/>
            <a:ext cx="9877759" cy="1545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fr-FR" sz="5000" dirty="0"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Descende de Gradient Stochastique</a:t>
            </a:r>
          </a:p>
          <a:p>
            <a:pPr>
              <a:lnSpc>
                <a:spcPts val="4000"/>
              </a:lnSpc>
            </a:pPr>
            <a:r>
              <a:rPr lang="fr-FR" sz="5000" dirty="0"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ou Funk-SVD</a:t>
            </a:r>
          </a:p>
          <a:p>
            <a:pPr algn="ctr">
              <a:lnSpc>
                <a:spcPts val="4000"/>
              </a:lnSpc>
            </a:pPr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E699FCE-EEC7-41BD-89BC-63644E9A6F94}"/>
              </a:ext>
            </a:extLst>
          </p:cNvPr>
          <p:cNvSpPr txBox="1"/>
          <p:nvPr/>
        </p:nvSpPr>
        <p:spPr>
          <a:xfrm>
            <a:off x="765814" y="956015"/>
            <a:ext cx="12245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500" dirty="0">
                <a:solidFill>
                  <a:srgbClr val="701920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4</a:t>
            </a:r>
          </a:p>
          <a:p>
            <a:endParaRPr lang="fr-FR" sz="1500" dirty="0">
              <a:solidFill>
                <a:srgbClr val="701920"/>
              </a:solidFill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94977A-FBA9-4EFB-92C5-F8648730B28D}"/>
              </a:ext>
            </a:extLst>
          </p:cNvPr>
          <p:cNvCxnSpPr>
            <a:cxnSpLocks/>
          </p:cNvCxnSpPr>
          <p:nvPr/>
        </p:nvCxnSpPr>
        <p:spPr>
          <a:xfrm>
            <a:off x="1703740" y="2467584"/>
            <a:ext cx="904703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5D45939-9B2F-4BDD-A355-CF9FA13139C8}"/>
              </a:ext>
            </a:extLst>
          </p:cNvPr>
          <p:cNvSpPr/>
          <p:nvPr/>
        </p:nvSpPr>
        <p:spPr>
          <a:xfrm>
            <a:off x="8301106" y="3277261"/>
            <a:ext cx="2501523" cy="1502495"/>
          </a:xfrm>
          <a:prstGeom prst="roundRect">
            <a:avLst/>
          </a:prstGeom>
          <a:solidFill>
            <a:srgbClr val="99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8A0BF35-4684-4CEA-B361-A3C2BE43CF83}"/>
              </a:ext>
            </a:extLst>
          </p:cNvPr>
          <p:cNvSpPr/>
          <p:nvPr/>
        </p:nvSpPr>
        <p:spPr>
          <a:xfrm>
            <a:off x="4955707" y="3284392"/>
            <a:ext cx="2501523" cy="1502495"/>
          </a:xfrm>
          <a:prstGeom prst="round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0D9684E-3EB3-4521-B3CA-8B58B1777AE0}"/>
              </a:ext>
            </a:extLst>
          </p:cNvPr>
          <p:cNvSpPr/>
          <p:nvPr/>
        </p:nvSpPr>
        <p:spPr>
          <a:xfrm>
            <a:off x="1599903" y="3284392"/>
            <a:ext cx="2501523" cy="1502495"/>
          </a:xfrm>
          <a:prstGeom prst="roundRect">
            <a:avLst/>
          </a:prstGeom>
          <a:solidFill>
            <a:srgbClr val="70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D43D1F7-45BB-419D-B93D-E5893E1785E1}"/>
              </a:ext>
            </a:extLst>
          </p:cNvPr>
          <p:cNvSpPr txBox="1"/>
          <p:nvPr/>
        </p:nvSpPr>
        <p:spPr>
          <a:xfrm>
            <a:off x="1589041" y="3206836"/>
            <a:ext cx="25972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b="1" dirty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Tient compte de structures plus larges dans les données</a:t>
            </a:r>
            <a:endParaRPr lang="fr-FR" sz="25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76BB896-F5A5-414E-93FD-231CECB85007}"/>
              </a:ext>
            </a:extLst>
          </p:cNvPr>
          <p:cNvSpPr txBox="1"/>
          <p:nvPr/>
        </p:nvSpPr>
        <p:spPr>
          <a:xfrm>
            <a:off x="8200565" y="3217469"/>
            <a:ext cx="27026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2000" dirty="0">
                <a:solidFill>
                  <a:schemeClr val="bg1"/>
                </a:solidFill>
              </a:rPr>
              <a:t>Découvrir ce lien implicite permet de prédire les notes des utilisateurs pour les items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EBA637-5AB5-46E3-8E06-4901F366F21D}"/>
              </a:ext>
            </a:extLst>
          </p:cNvPr>
          <p:cNvSpPr txBox="1"/>
          <p:nvPr/>
        </p:nvSpPr>
        <p:spPr>
          <a:xfrm>
            <a:off x="4907860" y="3348857"/>
            <a:ext cx="2597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2100" b="1" dirty="0">
                <a:solidFill>
                  <a:schemeClr val="bg1"/>
                </a:solidFill>
                <a:latin typeface="+mj-lt"/>
              </a:rPr>
              <a:t>Des caractéristiques latentes représentent les interactions utilisateurs - items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8486DAE-6E53-4BB1-A5E0-5145714CD2ED}"/>
              </a:ext>
            </a:extLst>
          </p:cNvPr>
          <p:cNvSpPr txBox="1"/>
          <p:nvPr/>
        </p:nvSpPr>
        <p:spPr>
          <a:xfrm>
            <a:off x="11674548" y="6412144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C939D6-64AA-4679-A3EE-48371D89B271}"/>
              </a:ext>
            </a:extLst>
          </p:cNvPr>
          <p:cNvSpPr/>
          <p:nvPr/>
        </p:nvSpPr>
        <p:spPr>
          <a:xfrm>
            <a:off x="4005237" y="6537325"/>
            <a:ext cx="1395255" cy="28499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90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06F693E3-AA45-46F0-89F9-49AC57C49F5D}"/>
              </a:ext>
            </a:extLst>
          </p:cNvPr>
          <p:cNvSpPr/>
          <p:nvPr/>
        </p:nvSpPr>
        <p:spPr>
          <a:xfrm>
            <a:off x="143190" y="2905125"/>
            <a:ext cx="3672484" cy="1609596"/>
          </a:xfrm>
          <a:prstGeom prst="roundRect">
            <a:avLst/>
          </a:prstGeom>
          <a:solidFill>
            <a:srgbClr val="9933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4F29E167-FCE7-404C-A4E9-D2272CF02827}"/>
              </a:ext>
            </a:extLst>
          </p:cNvPr>
          <p:cNvSpPr/>
          <p:nvPr/>
        </p:nvSpPr>
        <p:spPr>
          <a:xfrm>
            <a:off x="4247426" y="2895651"/>
            <a:ext cx="3580294" cy="1609593"/>
          </a:xfrm>
          <a:prstGeom prst="roundRect">
            <a:avLst/>
          </a:prstGeom>
          <a:solidFill>
            <a:srgbClr val="9933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B02338EA-2260-409C-9936-6D85E0A0B970}"/>
              </a:ext>
            </a:extLst>
          </p:cNvPr>
          <p:cNvSpPr/>
          <p:nvPr/>
        </p:nvSpPr>
        <p:spPr>
          <a:xfrm>
            <a:off x="7687934" y="883861"/>
            <a:ext cx="2975798" cy="1215774"/>
          </a:xfrm>
          <a:prstGeom prst="roundRect">
            <a:avLst/>
          </a:prstGeom>
          <a:solidFill>
            <a:srgbClr val="9933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D4B49DBE-E2BD-4FB4-8582-D8ED85F0FC89}"/>
              </a:ext>
            </a:extLst>
          </p:cNvPr>
          <p:cNvSpPr/>
          <p:nvPr/>
        </p:nvSpPr>
        <p:spPr>
          <a:xfrm>
            <a:off x="9427321" y="3559781"/>
            <a:ext cx="2163915" cy="440657"/>
          </a:xfrm>
          <a:prstGeom prst="roundRect">
            <a:avLst/>
          </a:prstGeom>
          <a:solidFill>
            <a:srgbClr val="9933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F8D9D539-6BA3-4E20-8AE4-419E1FA7C08B}"/>
              </a:ext>
            </a:extLst>
          </p:cNvPr>
          <p:cNvSpPr/>
          <p:nvPr/>
        </p:nvSpPr>
        <p:spPr>
          <a:xfrm>
            <a:off x="5789469" y="4792009"/>
            <a:ext cx="2892181" cy="956275"/>
          </a:xfrm>
          <a:prstGeom prst="roundRect">
            <a:avLst/>
          </a:prstGeom>
          <a:solidFill>
            <a:srgbClr val="9933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EFD2164-508B-4A26-984D-829EA8C3C09D}"/>
              </a:ext>
            </a:extLst>
          </p:cNvPr>
          <p:cNvSpPr/>
          <p:nvPr/>
        </p:nvSpPr>
        <p:spPr>
          <a:xfrm>
            <a:off x="10750771" y="232440"/>
            <a:ext cx="598303" cy="606056"/>
          </a:xfrm>
          <a:prstGeom prst="ellipse">
            <a:avLst/>
          </a:prstGeom>
          <a:noFill/>
          <a:ln w="9525">
            <a:solidFill>
              <a:srgbClr val="70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D3174B9-795B-4709-A4BF-70D176314B44}"/>
              </a:ext>
            </a:extLst>
          </p:cNvPr>
          <p:cNvSpPr/>
          <p:nvPr/>
        </p:nvSpPr>
        <p:spPr>
          <a:xfrm>
            <a:off x="10826970" y="308640"/>
            <a:ext cx="445903" cy="453656"/>
          </a:xfrm>
          <a:prstGeom prst="ellipse">
            <a:avLst/>
          </a:prstGeom>
          <a:noFill/>
          <a:ln w="9525">
            <a:solidFill>
              <a:srgbClr val="70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CC22CD7-E83C-4ECA-94E7-A4D9EE776251}"/>
              </a:ext>
            </a:extLst>
          </p:cNvPr>
          <p:cNvSpPr/>
          <p:nvPr/>
        </p:nvSpPr>
        <p:spPr>
          <a:xfrm>
            <a:off x="10903169" y="384840"/>
            <a:ext cx="293503" cy="301256"/>
          </a:xfrm>
          <a:prstGeom prst="ellipse">
            <a:avLst/>
          </a:prstGeom>
          <a:solidFill>
            <a:srgbClr val="701920"/>
          </a:solidFill>
          <a:ln w="9525">
            <a:solidFill>
              <a:srgbClr val="70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581E034-BCBA-49F2-9273-3F36CB741EDE}"/>
                  </a:ext>
                </a:extLst>
              </p:cNvPr>
              <p:cNvSpPr txBox="1"/>
              <p:nvPr/>
            </p:nvSpPr>
            <p:spPr>
              <a:xfrm>
                <a:off x="670415" y="2356385"/>
                <a:ext cx="4825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i="1" u="sng" dirty="0">
                    <a:solidFill>
                      <a:srgbClr val="993366"/>
                    </a:solidFill>
                    <a:cs typeface="Aharoni" panose="020B0604020202020204" pitchFamily="2" charset="-79"/>
                  </a:rPr>
                  <a:t>Objectif</a:t>
                </a:r>
                <a:r>
                  <a:rPr lang="fr-FR" sz="2000" i="1" dirty="0">
                    <a:solidFill>
                      <a:srgbClr val="993366"/>
                    </a:solidFill>
                  </a:rPr>
                  <a:t> </a:t>
                </a:r>
                <a:r>
                  <a:rPr lang="fr-FR" sz="2000" i="1" dirty="0"/>
                  <a:t>:  </a:t>
                </a:r>
                <a:r>
                  <a:rPr lang="fr-FR" sz="2000" dirty="0">
                    <a:solidFill>
                      <a:schemeClr val="tx1"/>
                    </a:solidFill>
                  </a:rPr>
                  <a:t>calculer 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fr-FR" sz="2000" dirty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581E034-BCBA-49F2-9273-3F36CB741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15" y="2356385"/>
                <a:ext cx="4825040" cy="400110"/>
              </a:xfrm>
              <a:prstGeom prst="rect">
                <a:avLst/>
              </a:prstGeom>
              <a:blipFill>
                <a:blip r:embed="rId3"/>
                <a:stretch>
                  <a:fillRect l="-1391" t="-9231" b="-2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B4B0A17F-5E3B-48F4-8A92-D4F09601143B}"/>
                  </a:ext>
                </a:extLst>
              </p:cNvPr>
              <p:cNvSpPr txBox="1"/>
              <p:nvPr/>
            </p:nvSpPr>
            <p:spPr>
              <a:xfrm>
                <a:off x="9330630" y="3575030"/>
                <a:ext cx="2357299" cy="405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200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fr-FR" sz="20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sz="200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B4B0A17F-5E3B-48F4-8A92-D4F096011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630" y="3575030"/>
                <a:ext cx="2357299" cy="405688"/>
              </a:xfrm>
              <a:prstGeom prst="rect">
                <a:avLst/>
              </a:prstGeom>
              <a:blipFill>
                <a:blip r:embed="rId4"/>
                <a:stretch>
                  <a:fillRect t="-7463" r="-4663" b="-89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D20E6B7-1FFC-4C48-935B-43224692C4B7}"/>
                  </a:ext>
                </a:extLst>
              </p:cNvPr>
              <p:cNvSpPr/>
              <p:nvPr/>
            </p:nvSpPr>
            <p:spPr>
              <a:xfrm>
                <a:off x="5822126" y="4802263"/>
                <a:ext cx="3023480" cy="957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e>
                      </m:acc>
                      <m:r>
                        <a:rPr lang="fr-FR" sz="2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200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fr-FR" sz="2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2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20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0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 </m:t>
                          </m:r>
                        </m:e>
                      </m:nary>
                      <m:r>
                        <a:rPr lang="fr-FR" sz="2000" i="1" smtClean="0">
                          <a:latin typeface="Cambria Math" panose="02040503050406030204" pitchFamily="18" charset="0"/>
                        </a:rPr>
                        <m:t> 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D20E6B7-1FFC-4C48-935B-43224692C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126" y="4802263"/>
                <a:ext cx="3023480" cy="9578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39F51A98-6D65-47CF-9D7E-8C73E9D188F9}"/>
              </a:ext>
            </a:extLst>
          </p:cNvPr>
          <p:cNvSpPr/>
          <p:nvPr/>
        </p:nvSpPr>
        <p:spPr>
          <a:xfrm>
            <a:off x="8017121" y="3584689"/>
            <a:ext cx="13841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telles que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6BC3D78-1EAA-4D4E-9361-D4C3C59A2C0C}"/>
                  </a:ext>
                </a:extLst>
              </p:cNvPr>
              <p:cNvSpPr/>
              <p:nvPr/>
            </p:nvSpPr>
            <p:spPr>
              <a:xfrm>
                <a:off x="607508" y="5999430"/>
                <a:ext cx="73585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000" dirty="0"/>
                  <a:t>Entraîner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sz="2000" dirty="0"/>
                  <a:t>  pour </a:t>
                </a:r>
                <a:r>
                  <a:rPr lang="fr-FR" sz="2000" dirty="0">
                    <a:solidFill>
                      <a:srgbClr val="993366"/>
                    </a:solidFill>
                  </a:rPr>
                  <a:t>minimiser</a:t>
                </a:r>
                <a:r>
                  <a:rPr lang="fr-FR" sz="2000" dirty="0">
                    <a:solidFill>
                      <a:schemeClr val="tx1"/>
                    </a:solidFill>
                  </a:rPr>
                  <a:t> la différence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</m:oMath>
                </a14:m>
                <a:r>
                  <a:rPr lang="fr-FR" sz="2000" dirty="0">
                    <a:solidFill>
                      <a:schemeClr val="tx1"/>
                    </a:solidFill>
                  </a:rPr>
                  <a:t> et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6BC3D78-1EAA-4D4E-9361-D4C3C59A2C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08" y="5999430"/>
                <a:ext cx="7358536" cy="400110"/>
              </a:xfrm>
              <a:prstGeom prst="rect">
                <a:avLst/>
              </a:prstGeom>
              <a:blipFill>
                <a:blip r:embed="rId6"/>
                <a:stretch>
                  <a:fillRect l="-911" t="-7576" b="-257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1FE044-2BC7-4A4B-B20E-BC4E2710B2C7}"/>
                  </a:ext>
                </a:extLst>
              </p:cNvPr>
              <p:cNvSpPr/>
              <p:nvPr/>
            </p:nvSpPr>
            <p:spPr>
              <a:xfrm>
                <a:off x="8976905" y="4901889"/>
                <a:ext cx="290079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</m:oMath>
                </a14:m>
                <a:r>
                  <a:rPr lang="fr-FR" sz="2000" dirty="0"/>
                  <a:t> note </a:t>
                </a:r>
                <a:r>
                  <a:rPr lang="fr-FR" sz="2000" dirty="0">
                    <a:solidFill>
                      <a:srgbClr val="993366"/>
                    </a:solidFill>
                  </a:rPr>
                  <a:t>réelle</a:t>
                </a:r>
                <a:r>
                  <a:rPr lang="fr-FR" sz="2000" dirty="0"/>
                  <a:t> de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sz="2000" dirty="0"/>
                  <a:t> pour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1FE044-2BC7-4A4B-B20E-BC4E2710B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905" y="4901889"/>
                <a:ext cx="2900794" cy="400110"/>
              </a:xfrm>
              <a:prstGeom prst="rect">
                <a:avLst/>
              </a:prstGeom>
              <a:blipFill>
                <a:blip r:embed="rId8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9E18F87-A70F-4455-8880-AD96FE1BAB9B}"/>
                  </a:ext>
                </a:extLst>
              </p:cNvPr>
              <p:cNvSpPr/>
              <p:nvPr/>
            </p:nvSpPr>
            <p:spPr>
              <a:xfrm>
                <a:off x="8976905" y="5286617"/>
                <a:ext cx="30647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2000" dirty="0"/>
                  <a:t> note </a:t>
                </a:r>
                <a:r>
                  <a:rPr lang="fr-FR" sz="2000" dirty="0">
                    <a:solidFill>
                      <a:srgbClr val="993366"/>
                    </a:solidFill>
                  </a:rPr>
                  <a:t>prédite</a:t>
                </a:r>
                <a:r>
                  <a:rPr lang="fr-FR" sz="2000" dirty="0"/>
                  <a:t> de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sz="2000" dirty="0"/>
                  <a:t> pour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9E18F87-A70F-4455-8880-AD96FE1BA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905" y="5286617"/>
                <a:ext cx="3064750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F52D114-95D0-40BF-9AA8-DA6B70D7518F}"/>
                  </a:ext>
                </a:extLst>
              </p:cNvPr>
              <p:cNvSpPr/>
              <p:nvPr/>
            </p:nvSpPr>
            <p:spPr>
              <a:xfrm>
                <a:off x="161373" y="1763084"/>
                <a:ext cx="475149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fr-FR" sz="2000" dirty="0">
                    <a:solidFill>
                      <a:srgbClr val="993366"/>
                    </a:solidFill>
                  </a:rPr>
                  <a:t> caractéristiques latentes </a:t>
                </a:r>
                <a:r>
                  <a:rPr lang="fr-FR" sz="2000" dirty="0"/>
                  <a:t>à déterminer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F52D114-95D0-40BF-9AA8-DA6B70D75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3" y="1763084"/>
                <a:ext cx="4751494" cy="400110"/>
              </a:xfrm>
              <a:prstGeom prst="rect">
                <a:avLst/>
              </a:prstGeom>
              <a:blipFill>
                <a:blip r:embed="rId10"/>
                <a:stretch>
                  <a:fillRect l="-1154" t="-7576" r="-128" b="-257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CF2BE3C-E64F-480E-89B1-5D6F8E573446}"/>
                  </a:ext>
                </a:extLst>
              </p:cNvPr>
              <p:cNvSpPr/>
              <p:nvPr/>
            </p:nvSpPr>
            <p:spPr>
              <a:xfrm>
                <a:off x="129472" y="5085854"/>
                <a:ext cx="5759077" cy="4084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2000" b="0" dirty="0"/>
                  <a:t>Coefficient de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fr-F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b="0" dirty="0"/>
                  <a:t>= </a:t>
                </a:r>
                <a:r>
                  <a:rPr lang="fr-FR" sz="2000" dirty="0"/>
                  <a:t>matrice des notations </a:t>
                </a:r>
                <a:r>
                  <a:rPr lang="fr-FR" sz="2000" dirty="0">
                    <a:solidFill>
                      <a:srgbClr val="993366"/>
                    </a:solidFill>
                  </a:rPr>
                  <a:t>prédites</a:t>
                </a:r>
                <a:r>
                  <a:rPr lang="fr-FR" sz="2000" dirty="0"/>
                  <a:t> :</a:t>
                </a:r>
                <a:r>
                  <a:rPr lang="fr-FR" sz="2000" b="0" dirty="0"/>
                  <a:t> </a:t>
                </a:r>
                <a:endParaRPr lang="fr-FR" sz="20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CF2BE3C-E64F-480E-89B1-5D6F8E573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2" y="5085854"/>
                <a:ext cx="5759077" cy="408445"/>
              </a:xfrm>
              <a:prstGeom prst="rect">
                <a:avLst/>
              </a:prstGeom>
              <a:blipFill>
                <a:blip r:embed="rId11"/>
                <a:stretch>
                  <a:fillRect l="-952" t="-7463" b="-25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e 13">
            <a:extLst>
              <a:ext uri="{FF2B5EF4-FFF2-40B4-BE49-F238E27FC236}">
                <a16:creationId xmlns:a16="http://schemas.microsoft.com/office/drawing/2014/main" id="{3D4C6442-EA10-4DAC-B19C-BE1D08F4178F}"/>
              </a:ext>
            </a:extLst>
          </p:cNvPr>
          <p:cNvGrpSpPr/>
          <p:nvPr/>
        </p:nvGrpSpPr>
        <p:grpSpPr>
          <a:xfrm>
            <a:off x="239395" y="2501088"/>
            <a:ext cx="415215" cy="163011"/>
            <a:chOff x="564648" y="6996080"/>
            <a:chExt cx="415215" cy="163011"/>
          </a:xfrm>
          <a:solidFill>
            <a:srgbClr val="701920"/>
          </a:solidFill>
        </p:grpSpPr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858BE5DE-1D7C-4982-AF01-B8EA26963C31}"/>
                </a:ext>
              </a:extLst>
            </p:cNvPr>
            <p:cNvSpPr/>
            <p:nvPr/>
          </p:nvSpPr>
          <p:spPr>
            <a:xfrm rot="5400000" flipH="1">
              <a:off x="734312" y="6869891"/>
              <a:ext cx="49396" cy="388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75541551-8B71-4CB8-9C3F-1B3564C5CBC5}"/>
                </a:ext>
              </a:extLst>
            </p:cNvPr>
            <p:cNvSpPr/>
            <p:nvPr/>
          </p:nvSpPr>
          <p:spPr>
            <a:xfrm rot="7489313" flipH="1">
              <a:off x="849607" y="6918958"/>
              <a:ext cx="45719" cy="19996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C34F287E-56DD-4633-9040-57E58506BC25}"/>
                </a:ext>
              </a:extLst>
            </p:cNvPr>
            <p:cNvSpPr/>
            <p:nvPr/>
          </p:nvSpPr>
          <p:spPr>
            <a:xfrm rot="3084057" flipH="1">
              <a:off x="835569" y="7014797"/>
              <a:ext cx="45719" cy="2428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812E771-3420-4E5D-9CD7-DDEA9A1BA920}"/>
              </a:ext>
            </a:extLst>
          </p:cNvPr>
          <p:cNvCxnSpPr>
            <a:cxnSpLocks/>
          </p:cNvCxnSpPr>
          <p:nvPr/>
        </p:nvCxnSpPr>
        <p:spPr>
          <a:xfrm>
            <a:off x="3512522" y="2544563"/>
            <a:ext cx="852913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57B0B815-9702-44B0-9CB8-9B7AAB95D30B}"/>
              </a:ext>
            </a:extLst>
          </p:cNvPr>
          <p:cNvGrpSpPr/>
          <p:nvPr/>
        </p:nvGrpSpPr>
        <p:grpSpPr>
          <a:xfrm>
            <a:off x="91400" y="2889505"/>
            <a:ext cx="3724274" cy="1538796"/>
            <a:chOff x="-4013" y="2969509"/>
            <a:chExt cx="3724274" cy="1538796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ABA5154-7BFF-4DC6-8A9D-5B5E25F7BA8F}"/>
                </a:ext>
              </a:extLst>
            </p:cNvPr>
            <p:cNvGrpSpPr/>
            <p:nvPr/>
          </p:nvGrpSpPr>
          <p:grpSpPr>
            <a:xfrm>
              <a:off x="-4013" y="2969509"/>
              <a:ext cx="3724274" cy="1538796"/>
              <a:chOff x="7521290" y="5066763"/>
              <a:chExt cx="3724274" cy="15387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ZoneTexte 17">
                    <a:extLst>
                      <a:ext uri="{FF2B5EF4-FFF2-40B4-BE49-F238E27FC236}">
                        <a16:creationId xmlns:a16="http://schemas.microsoft.com/office/drawing/2014/main" id="{CA36C245-F437-41C3-B391-8421609E4295}"/>
                      </a:ext>
                    </a:extLst>
                  </p:cNvPr>
                  <p:cNvSpPr txBox="1"/>
                  <p:nvPr/>
                </p:nvSpPr>
                <p:spPr>
                  <a:xfrm>
                    <a:off x="7521290" y="5565800"/>
                    <a:ext cx="3157116" cy="9886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=</m:t>
                          </m:r>
                          <m:d>
                            <m:dPr>
                              <m:ctrlPr>
                                <a:rPr lang="fr-FR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sz="2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fr-FR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fr-FR" sz="2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fr-FR" sz="22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fr-FR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fr-FR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fr-FR" sz="2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fr-FR" sz="2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fr-FR" sz="2200" b="0" i="1" smtClean="0">
                                            <a:latin typeface="Cambria Math" panose="02040503050406030204" pitchFamily="18" charset="0"/>
                                          </a:rPr>
                                          <m:t>𝑚𝐾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fr-FR" sz="22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ZoneTexte 17">
                    <a:extLst>
                      <a:ext uri="{FF2B5EF4-FFF2-40B4-BE49-F238E27FC236}">
                        <a16:creationId xmlns:a16="http://schemas.microsoft.com/office/drawing/2014/main" id="{CA36C245-F437-41C3-B391-8421609E42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1290" y="5565800"/>
                    <a:ext cx="3157116" cy="98860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ZoneTexte 20">
                    <a:extLst>
                      <a:ext uri="{FF2B5EF4-FFF2-40B4-BE49-F238E27FC236}">
                        <a16:creationId xmlns:a16="http://schemas.microsoft.com/office/drawing/2014/main" id="{996BC2BA-25A8-4F8A-BFC7-0C076821BAAB}"/>
                      </a:ext>
                    </a:extLst>
                  </p:cNvPr>
                  <p:cNvSpPr txBox="1"/>
                  <p:nvPr/>
                </p:nvSpPr>
                <p:spPr>
                  <a:xfrm>
                    <a:off x="10567457" y="5497563"/>
                    <a:ext cx="678107" cy="11079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F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fr-F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1∗</m:t>
                              </m:r>
                            </m:sup>
                          </m:sSup>
                        </m:oMath>
                      </m:oMathPara>
                    </a14:m>
                    <a:endParaRPr lang="fr-FR" sz="2200" b="0" dirty="0">
                      <a:solidFill>
                        <a:schemeClr val="tx1"/>
                      </a:solidFill>
                    </a:endParaRPr>
                  </a:p>
                  <a:p>
                    <a:endParaRPr lang="fr-FR" sz="2200" b="0" dirty="0">
                      <a:solidFill>
                        <a:schemeClr val="tx1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F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2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fr-FR" sz="22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ZoneTexte 20">
                    <a:extLst>
                      <a:ext uri="{FF2B5EF4-FFF2-40B4-BE49-F238E27FC236}">
                        <a16:creationId xmlns:a16="http://schemas.microsoft.com/office/drawing/2014/main" id="{996BC2BA-25A8-4F8A-BFC7-0C076821BA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67457" y="5497563"/>
                    <a:ext cx="678107" cy="110799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802" b="-331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ZoneTexte 22">
                    <a:extLst>
                      <a:ext uri="{FF2B5EF4-FFF2-40B4-BE49-F238E27FC236}">
                        <a16:creationId xmlns:a16="http://schemas.microsoft.com/office/drawing/2014/main" id="{1E258E6A-81E5-4E08-8C66-B84107D00C41}"/>
                      </a:ext>
                    </a:extLst>
                  </p:cNvPr>
                  <p:cNvSpPr txBox="1"/>
                  <p:nvPr/>
                </p:nvSpPr>
                <p:spPr>
                  <a:xfrm>
                    <a:off x="8571990" y="5066763"/>
                    <a:ext cx="2370422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F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fr-F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fr-F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fr-FR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p>
                        </m:oMath>
                      </m:oMathPara>
                    </a14:m>
                    <a:endParaRPr lang="fr-FR" sz="22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ZoneTexte 22">
                    <a:extLst>
                      <a:ext uri="{FF2B5EF4-FFF2-40B4-BE49-F238E27FC236}">
                        <a16:creationId xmlns:a16="http://schemas.microsoft.com/office/drawing/2014/main" id="{1E258E6A-81E5-4E08-8C66-B84107D00C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1990" y="5066763"/>
                    <a:ext cx="2370422" cy="4308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542" b="-1549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2FAAC5A0-A89E-4B47-A7B8-7A5C0C0251B6}"/>
                </a:ext>
              </a:extLst>
            </p:cNvPr>
            <p:cNvCxnSpPr>
              <a:cxnSpLocks/>
            </p:cNvCxnSpPr>
            <p:nvPr/>
          </p:nvCxnSpPr>
          <p:spPr>
            <a:xfrm>
              <a:off x="1224177" y="3322675"/>
              <a:ext cx="0" cy="1935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DDE4DFB3-F99A-40AC-AA11-F17E456F196B}"/>
                </a:ext>
              </a:extLst>
            </p:cNvPr>
            <p:cNvCxnSpPr>
              <a:cxnSpLocks/>
            </p:cNvCxnSpPr>
            <p:nvPr/>
          </p:nvCxnSpPr>
          <p:spPr>
            <a:xfrm>
              <a:off x="2500528" y="3303544"/>
              <a:ext cx="0" cy="1935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9C7A9476-CB7B-40F2-9884-653CA9B1F8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8364" y="3639785"/>
              <a:ext cx="1945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>
              <a:extLst>
                <a:ext uri="{FF2B5EF4-FFF2-40B4-BE49-F238E27FC236}">
                  <a16:creationId xmlns:a16="http://schemas.microsoft.com/office/drawing/2014/main" id="{BE86D05C-8F5B-4155-8649-37D4AE9C80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8363" y="4325585"/>
              <a:ext cx="1945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3621D591-F612-4161-8028-4B28725D4328}"/>
              </a:ext>
            </a:extLst>
          </p:cNvPr>
          <p:cNvGrpSpPr/>
          <p:nvPr/>
        </p:nvGrpSpPr>
        <p:grpSpPr>
          <a:xfrm>
            <a:off x="154012" y="935838"/>
            <a:ext cx="10456444" cy="1039002"/>
            <a:chOff x="154012" y="935838"/>
            <a:chExt cx="10456444" cy="1039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C07DA427-48A8-40AF-8B4F-2264B5F4E106}"/>
                    </a:ext>
                  </a:extLst>
                </p:cNvPr>
                <p:cNvSpPr txBox="1"/>
                <p:nvPr/>
              </p:nvSpPr>
              <p:spPr>
                <a:xfrm>
                  <a:off x="154012" y="1256297"/>
                  <a:ext cx="7838609" cy="4135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fr-FR" sz="2000" dirty="0">
                      <a:solidFill>
                        <a:schemeClr val="tx1"/>
                      </a:solidFill>
                    </a:rPr>
                    <a:t>: ensemble des </a:t>
                  </a:r>
                  <a:r>
                    <a:rPr lang="fr-FR" sz="2000" dirty="0">
                      <a:solidFill>
                        <a:srgbClr val="993366"/>
                      </a:solidFill>
                    </a:rPr>
                    <a:t>notations</a:t>
                  </a:r>
                  <a:r>
                    <a:rPr lang="fr-FR" sz="20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fr-FR" sz="2000" dirty="0">
                      <a:solidFill>
                        <a:schemeClr val="tx1"/>
                      </a:solidFill>
                    </a:rPr>
                    <a:t> des utilisateurs </a:t>
                  </a:r>
                  <a14:m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fr-FR" sz="2000" dirty="0">
                      <a:solidFill>
                        <a:schemeClr val="tx1"/>
                      </a:solidFill>
                    </a:rPr>
                    <a:t>pour les items </a:t>
                  </a:r>
                  <a14:m>
                    <m:oMath xmlns:m="http://schemas.openxmlformats.org/officeDocument/2006/math">
                      <m:r>
                        <a:rPr lang="fr-F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fr-FR" sz="2000" dirty="0">
                      <a:solidFill>
                        <a:schemeClr val="tx1"/>
                      </a:solidFill>
                    </a:rPr>
                    <a:t> : </a:t>
                  </a:r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C07DA427-48A8-40AF-8B4F-2264B5F4E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012" y="1256297"/>
                  <a:ext cx="7838609" cy="413511"/>
                </a:xfrm>
                <a:prstGeom prst="rect">
                  <a:avLst/>
                </a:prstGeom>
                <a:blipFill>
                  <a:blip r:embed="rId15"/>
                  <a:stretch>
                    <a:fillRect l="-700" t="-5882" b="-235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14C95265-4D70-491F-A1D7-464717591C32}"/>
                    </a:ext>
                  </a:extLst>
                </p:cNvPr>
                <p:cNvSpPr txBox="1"/>
                <p:nvPr/>
              </p:nvSpPr>
              <p:spPr>
                <a:xfrm>
                  <a:off x="7731753" y="935838"/>
                  <a:ext cx="2878703" cy="1039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d>
                          <m:dPr>
                            <m:ctrlPr>
                              <a:rPr lang="fr-FR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2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fr-FR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r-FR" sz="2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fr-FR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fr-FR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fr-FR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fr-FR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fr-FR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fr-FR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fr-FR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r-FR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fr-FR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fr-FR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fr-FR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fr-FR" sz="2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14C95265-4D70-491F-A1D7-464717591C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1753" y="935838"/>
                  <a:ext cx="2878703" cy="103900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FCB99468-699D-40B5-B94E-66D37E09DF50}"/>
              </a:ext>
            </a:extLst>
          </p:cNvPr>
          <p:cNvGrpSpPr/>
          <p:nvPr/>
        </p:nvGrpSpPr>
        <p:grpSpPr>
          <a:xfrm>
            <a:off x="4147672" y="2871121"/>
            <a:ext cx="3583156" cy="1576311"/>
            <a:chOff x="4147672" y="2871121"/>
            <a:chExt cx="3583156" cy="1576311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06E3CC7A-20F2-4B8B-8398-2A8047586E3B}"/>
                </a:ext>
              </a:extLst>
            </p:cNvPr>
            <p:cNvGrpSpPr/>
            <p:nvPr/>
          </p:nvGrpSpPr>
          <p:grpSpPr>
            <a:xfrm>
              <a:off x="4147672" y="2871121"/>
              <a:ext cx="3583156" cy="1576311"/>
              <a:chOff x="864411" y="4820949"/>
              <a:chExt cx="3583156" cy="1576311"/>
            </a:xfrm>
          </p:grpSpPr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CB1AC078-543F-4662-A0F3-C0174F4AA1BC}"/>
                  </a:ext>
                </a:extLst>
              </p:cNvPr>
              <p:cNvGrpSpPr/>
              <p:nvPr/>
            </p:nvGrpSpPr>
            <p:grpSpPr>
              <a:xfrm>
                <a:off x="864411" y="4820949"/>
                <a:ext cx="3157116" cy="1528080"/>
                <a:chOff x="864411" y="4820949"/>
                <a:chExt cx="3157116" cy="152808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ZoneTexte 18">
                      <a:extLst>
                        <a:ext uri="{FF2B5EF4-FFF2-40B4-BE49-F238E27FC236}">
                          <a16:creationId xmlns:a16="http://schemas.microsoft.com/office/drawing/2014/main" id="{3244C9D0-ED7D-4D24-818D-2AEAC07B95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4411" y="5360425"/>
                      <a:ext cx="3157116" cy="98860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fr-FR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fr-FR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22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fr-FR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fr-FR" sz="2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fr-F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fr-FR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fr-FR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fr-FR" sz="2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fr-FR" sz="2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fr-FR" sz="2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2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fr-FR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fr-FR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fr-FR" sz="2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fr-F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2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fr-FR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𝑛𝐾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fr-FR" sz="2200" b="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ZoneTexte 18">
                      <a:extLst>
                        <a:ext uri="{FF2B5EF4-FFF2-40B4-BE49-F238E27FC236}">
                          <a16:creationId xmlns:a16="http://schemas.microsoft.com/office/drawing/2014/main" id="{3244C9D0-ED7D-4D24-818D-2AEAC07B95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4411" y="5360425"/>
                      <a:ext cx="3157116" cy="988604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ZoneTexte 19">
                      <a:extLst>
                        <a:ext uri="{FF2B5EF4-FFF2-40B4-BE49-F238E27FC236}">
                          <a16:creationId xmlns:a16="http://schemas.microsoft.com/office/drawing/2014/main" id="{9A83E7C4-0B60-4837-85A3-DDFE772F56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1950" y="4820949"/>
                      <a:ext cx="1452952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FR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fr-FR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</a:rPr>
                                  <m:t>                </m:t>
                                </m:r>
                                <m:r>
                                  <a:rPr lang="fr-FR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p>
                          </m:oMath>
                        </m:oMathPara>
                      </a14:m>
                      <a:endParaRPr lang="fr-FR" sz="2200" b="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ZoneTexte 19">
                      <a:extLst>
                        <a:ext uri="{FF2B5EF4-FFF2-40B4-BE49-F238E27FC236}">
                          <a16:creationId xmlns:a16="http://schemas.microsoft.com/office/drawing/2014/main" id="{9A83E7C4-0B60-4837-85A3-DDFE772F564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1950" y="4820949"/>
                      <a:ext cx="1452952" cy="43088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2510" r="-20921" b="-1549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ZoneTexte 21">
                    <a:extLst>
                      <a:ext uri="{FF2B5EF4-FFF2-40B4-BE49-F238E27FC236}">
                        <a16:creationId xmlns:a16="http://schemas.microsoft.com/office/drawing/2014/main" id="{B5932A55-25A7-459E-9757-F2F79BFB992A}"/>
                      </a:ext>
                    </a:extLst>
                  </p:cNvPr>
                  <p:cNvSpPr txBox="1"/>
                  <p:nvPr/>
                </p:nvSpPr>
                <p:spPr>
                  <a:xfrm>
                    <a:off x="3894203" y="5289264"/>
                    <a:ext cx="553364" cy="11079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F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fr-F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1∗</m:t>
                              </m:r>
                            </m:sup>
                          </m:sSup>
                        </m:oMath>
                      </m:oMathPara>
                    </a14:m>
                    <a:endParaRPr lang="fr-FR" sz="2200" b="0" dirty="0">
                      <a:solidFill>
                        <a:schemeClr val="tx1"/>
                      </a:solidFill>
                    </a:endParaRPr>
                  </a:p>
                  <a:p>
                    <a:endParaRPr lang="fr-FR" sz="2200" b="0" dirty="0">
                      <a:solidFill>
                        <a:schemeClr val="tx1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F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2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fr-FR" sz="22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ZoneTexte 21">
                    <a:extLst>
                      <a:ext uri="{FF2B5EF4-FFF2-40B4-BE49-F238E27FC236}">
                        <a16:creationId xmlns:a16="http://schemas.microsoft.com/office/drawing/2014/main" id="{B5932A55-25A7-459E-9757-F2F79BFB99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4203" y="5289264"/>
                    <a:ext cx="553364" cy="110799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099" b="-274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355CB191-F5E4-44B0-B579-E86E9DC645E2}"/>
                </a:ext>
              </a:extLst>
            </p:cNvPr>
            <p:cNvCxnSpPr>
              <a:cxnSpLocks/>
            </p:cNvCxnSpPr>
            <p:nvPr/>
          </p:nvCxnSpPr>
          <p:spPr>
            <a:xfrm>
              <a:off x="5399433" y="3242671"/>
              <a:ext cx="0" cy="1935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>
              <a:extLst>
                <a:ext uri="{FF2B5EF4-FFF2-40B4-BE49-F238E27FC236}">
                  <a16:creationId xmlns:a16="http://schemas.microsoft.com/office/drawing/2014/main" id="{78057487-313E-42D3-A980-6B920FF2765F}"/>
                </a:ext>
              </a:extLst>
            </p:cNvPr>
            <p:cNvCxnSpPr>
              <a:cxnSpLocks/>
            </p:cNvCxnSpPr>
            <p:nvPr/>
          </p:nvCxnSpPr>
          <p:spPr>
            <a:xfrm>
              <a:off x="6599583" y="3248323"/>
              <a:ext cx="0" cy="1935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3E415218-86A6-46C2-A453-DDB40F927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5603" y="3626456"/>
              <a:ext cx="1945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3C49C71C-901F-4F56-8208-BA97DBA36D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3816" y="4264457"/>
              <a:ext cx="1945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1C76AB1A-BB85-40F9-9302-830FC7294622}"/>
              </a:ext>
            </a:extLst>
          </p:cNvPr>
          <p:cNvGrpSpPr/>
          <p:nvPr/>
        </p:nvGrpSpPr>
        <p:grpSpPr>
          <a:xfrm>
            <a:off x="161373" y="6138661"/>
            <a:ext cx="415215" cy="163011"/>
            <a:chOff x="564648" y="6996080"/>
            <a:chExt cx="415215" cy="163011"/>
          </a:xfrm>
          <a:solidFill>
            <a:srgbClr val="701920"/>
          </a:solidFill>
        </p:grpSpPr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28CCDBC1-903B-41C6-9449-B12E7469C6AE}"/>
                </a:ext>
              </a:extLst>
            </p:cNvPr>
            <p:cNvSpPr/>
            <p:nvPr/>
          </p:nvSpPr>
          <p:spPr>
            <a:xfrm rot="5400000" flipH="1">
              <a:off x="734312" y="6869891"/>
              <a:ext cx="49396" cy="388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Rectangle : coins arrondis 79">
              <a:extLst>
                <a:ext uri="{FF2B5EF4-FFF2-40B4-BE49-F238E27FC236}">
                  <a16:creationId xmlns:a16="http://schemas.microsoft.com/office/drawing/2014/main" id="{B8D08E2E-35D8-4BF2-A246-4E373D0099A5}"/>
                </a:ext>
              </a:extLst>
            </p:cNvPr>
            <p:cNvSpPr/>
            <p:nvPr/>
          </p:nvSpPr>
          <p:spPr>
            <a:xfrm rot="7489313" flipH="1">
              <a:off x="849607" y="6918958"/>
              <a:ext cx="45719" cy="19996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1" name="Rectangle : coins arrondis 80">
              <a:extLst>
                <a:ext uri="{FF2B5EF4-FFF2-40B4-BE49-F238E27FC236}">
                  <a16:creationId xmlns:a16="http://schemas.microsoft.com/office/drawing/2014/main" id="{39A16694-8E8C-473C-9FFB-FC1112C4E2A7}"/>
                </a:ext>
              </a:extLst>
            </p:cNvPr>
            <p:cNvSpPr/>
            <p:nvPr/>
          </p:nvSpPr>
          <p:spPr>
            <a:xfrm rot="3084057" flipH="1">
              <a:off x="835569" y="7014797"/>
              <a:ext cx="45719" cy="2428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5F928846-B596-4461-A9EF-ABA133A18433}"/>
              </a:ext>
            </a:extLst>
          </p:cNvPr>
          <p:cNvCxnSpPr>
            <a:cxnSpLocks/>
          </p:cNvCxnSpPr>
          <p:nvPr/>
        </p:nvCxnSpPr>
        <p:spPr>
          <a:xfrm flipV="1">
            <a:off x="154012" y="5748284"/>
            <a:ext cx="5522888" cy="155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74EBE1F3-7306-4ACD-A2D7-DFE0C5FC1A59}"/>
              </a:ext>
            </a:extLst>
          </p:cNvPr>
          <p:cNvCxnSpPr>
            <a:cxnSpLocks/>
          </p:cNvCxnSpPr>
          <p:nvPr/>
        </p:nvCxnSpPr>
        <p:spPr>
          <a:xfrm>
            <a:off x="8845606" y="5748284"/>
            <a:ext cx="323854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5F81FF1B-E11E-4685-97ED-ED4EB7A9B340}"/>
              </a:ext>
            </a:extLst>
          </p:cNvPr>
          <p:cNvGrpSpPr/>
          <p:nvPr/>
        </p:nvGrpSpPr>
        <p:grpSpPr>
          <a:xfrm>
            <a:off x="2573080" y="76764"/>
            <a:ext cx="6274933" cy="784830"/>
            <a:chOff x="2615258" y="65514"/>
            <a:chExt cx="6274933" cy="784830"/>
          </a:xfrm>
        </p:grpSpPr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F17AB7C5-FAB7-42C4-A912-D453D52D5C90}"/>
                </a:ext>
              </a:extLst>
            </p:cNvPr>
            <p:cNvSpPr txBox="1"/>
            <p:nvPr/>
          </p:nvSpPr>
          <p:spPr>
            <a:xfrm>
              <a:off x="2862798" y="190129"/>
              <a:ext cx="60273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latin typeface="Calibri Light" panose="020F030202020403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Funk SVD – Construction des matrices</a:t>
              </a:r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BF428C33-58E4-42B4-80E4-CBBC7FC8A60A}"/>
                </a:ext>
              </a:extLst>
            </p:cNvPr>
            <p:cNvSpPr txBox="1"/>
            <p:nvPr/>
          </p:nvSpPr>
          <p:spPr>
            <a:xfrm>
              <a:off x="2615258" y="65514"/>
              <a:ext cx="106638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>
                  <a:solidFill>
                    <a:srgbClr val="701920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4</a:t>
              </a:r>
            </a:p>
            <a:p>
              <a:endParaRPr lang="fr-FR" sz="1500" dirty="0">
                <a:solidFill>
                  <a:srgbClr val="701920"/>
                </a:solidFill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2472766F-010D-4D46-9DD8-C3038F68686E}"/>
                </a:ext>
              </a:extLst>
            </p:cNvPr>
            <p:cNvCxnSpPr>
              <a:cxnSpLocks/>
            </p:cNvCxnSpPr>
            <p:nvPr/>
          </p:nvCxnSpPr>
          <p:spPr>
            <a:xfrm>
              <a:off x="2867605" y="586785"/>
              <a:ext cx="467121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0B70ECC5-2955-471F-8BE9-417F35E06078}"/>
              </a:ext>
            </a:extLst>
          </p:cNvPr>
          <p:cNvSpPr txBox="1"/>
          <p:nvPr/>
        </p:nvSpPr>
        <p:spPr>
          <a:xfrm>
            <a:off x="11674548" y="6412144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D1B4B83-0D07-4CCC-85E7-964EB481809A}"/>
              </a:ext>
            </a:extLst>
          </p:cNvPr>
          <p:cNvSpPr/>
          <p:nvPr/>
        </p:nvSpPr>
        <p:spPr>
          <a:xfrm>
            <a:off x="4005237" y="6537325"/>
            <a:ext cx="1395255" cy="28499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46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85" grpId="0" animBg="1"/>
      <p:bldP spid="61" grpId="0" animBg="1"/>
      <p:bldP spid="83" grpId="0" animBg="1"/>
      <p:bldP spid="82" grpId="0" animBg="1"/>
      <p:bldP spid="26" grpId="0"/>
      <p:bldP spid="27" grpId="0"/>
      <p:bldP spid="32" grpId="0"/>
      <p:bldP spid="37" grpId="0"/>
      <p:bldP spid="38" grpId="0"/>
      <p:bldP spid="5" grpId="0"/>
      <p:bldP spid="36" grpId="0"/>
      <p:bldP spid="7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>
            <a:extLst>
              <a:ext uri="{FF2B5EF4-FFF2-40B4-BE49-F238E27FC236}">
                <a16:creationId xmlns:a16="http://schemas.microsoft.com/office/drawing/2014/main" id="{AC55A554-6D8B-4F2C-A5AC-23E6B6919F55}"/>
              </a:ext>
            </a:extLst>
          </p:cNvPr>
          <p:cNvSpPr/>
          <p:nvPr/>
        </p:nvSpPr>
        <p:spPr>
          <a:xfrm>
            <a:off x="7446012" y="1678122"/>
            <a:ext cx="4478091" cy="3947782"/>
          </a:xfrm>
          <a:prstGeom prst="rect">
            <a:avLst/>
          </a:prstGeom>
          <a:solidFill>
            <a:srgbClr val="9933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EFD2164-508B-4A26-984D-829EA8C3C09D}"/>
              </a:ext>
            </a:extLst>
          </p:cNvPr>
          <p:cNvSpPr/>
          <p:nvPr/>
        </p:nvSpPr>
        <p:spPr>
          <a:xfrm>
            <a:off x="10750771" y="232440"/>
            <a:ext cx="598303" cy="606056"/>
          </a:xfrm>
          <a:prstGeom prst="ellipse">
            <a:avLst/>
          </a:prstGeom>
          <a:noFill/>
          <a:ln w="9525">
            <a:solidFill>
              <a:srgbClr val="70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D3174B9-795B-4709-A4BF-70D176314B44}"/>
              </a:ext>
            </a:extLst>
          </p:cNvPr>
          <p:cNvSpPr/>
          <p:nvPr/>
        </p:nvSpPr>
        <p:spPr>
          <a:xfrm>
            <a:off x="10826970" y="308640"/>
            <a:ext cx="445903" cy="453656"/>
          </a:xfrm>
          <a:prstGeom prst="ellipse">
            <a:avLst/>
          </a:prstGeom>
          <a:noFill/>
          <a:ln w="9525">
            <a:solidFill>
              <a:srgbClr val="70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CC22CD7-E83C-4ECA-94E7-A4D9EE776251}"/>
              </a:ext>
            </a:extLst>
          </p:cNvPr>
          <p:cNvSpPr/>
          <p:nvPr/>
        </p:nvSpPr>
        <p:spPr>
          <a:xfrm>
            <a:off x="10903169" y="384840"/>
            <a:ext cx="293503" cy="301256"/>
          </a:xfrm>
          <a:prstGeom prst="ellipse">
            <a:avLst/>
          </a:prstGeom>
          <a:solidFill>
            <a:srgbClr val="701920"/>
          </a:solidFill>
          <a:ln w="9525">
            <a:solidFill>
              <a:srgbClr val="70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F254F5E-9D4F-47F6-9495-82FF6D61B492}"/>
              </a:ext>
            </a:extLst>
          </p:cNvPr>
          <p:cNvSpPr txBox="1"/>
          <p:nvPr/>
        </p:nvSpPr>
        <p:spPr>
          <a:xfrm>
            <a:off x="618621" y="1379637"/>
            <a:ext cx="5477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/>
              <a:t>Trouver </a:t>
            </a:r>
            <a:r>
              <a:rPr lang="fr-FR" sz="2000" dirty="0">
                <a:solidFill>
                  <a:srgbClr val="993366"/>
                </a:solidFill>
              </a:rPr>
              <a:t>itérativement</a:t>
            </a:r>
            <a:r>
              <a:rPr lang="fr-FR" sz="2000" dirty="0"/>
              <a:t> le lieu du </a:t>
            </a:r>
            <a:r>
              <a:rPr lang="fr-FR" sz="2000" u="sng" dirty="0">
                <a:solidFill>
                  <a:srgbClr val="993366"/>
                </a:solidFill>
              </a:rPr>
              <a:t>minimum</a:t>
            </a:r>
            <a:r>
              <a:rPr lang="fr-FR" sz="2000" dirty="0"/>
              <a:t> d’une fonction différentiable en partant d’un point initial 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7C2F46D-D76C-4852-A148-DCB46EFF43A8}"/>
              </a:ext>
            </a:extLst>
          </p:cNvPr>
          <p:cNvSpPr txBox="1"/>
          <p:nvPr/>
        </p:nvSpPr>
        <p:spPr>
          <a:xfrm>
            <a:off x="43138" y="830888"/>
            <a:ext cx="3626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701920"/>
                </a:solidFill>
                <a:latin typeface="Century Gothic" panose="020B0502020202020204" pitchFamily="34" charset="0"/>
              </a:rPr>
              <a:t>Descente de Gradient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C7004E5-9A8F-48BF-8762-FE2D74E8F64D}"/>
              </a:ext>
            </a:extLst>
          </p:cNvPr>
          <p:cNvSpPr txBox="1"/>
          <p:nvPr/>
        </p:nvSpPr>
        <p:spPr>
          <a:xfrm>
            <a:off x="76116" y="2944314"/>
            <a:ext cx="397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701920"/>
                </a:solidFill>
                <a:latin typeface="Century Gothic" panose="020B0502020202020204" pitchFamily="34" charset="0"/>
              </a:rPr>
              <a:t>En Machine Learning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7CFFA0D-3554-4BCD-9E16-71E66835EE78}"/>
                  </a:ext>
                </a:extLst>
              </p:cNvPr>
              <p:cNvSpPr txBox="1"/>
              <p:nvPr/>
            </p:nvSpPr>
            <p:spPr>
              <a:xfrm>
                <a:off x="43138" y="5746705"/>
                <a:ext cx="6888161" cy="50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/>
                  <a:t>Minimiser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  où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7CFFA0D-3554-4BCD-9E16-71E66835E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8" y="5746705"/>
                <a:ext cx="6888161" cy="500522"/>
              </a:xfrm>
              <a:prstGeom prst="rect">
                <a:avLst/>
              </a:prstGeom>
              <a:blipFill>
                <a:blip r:embed="rId2"/>
                <a:stretch>
                  <a:fillRect l="-796" b="-182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7C4536D-A1CB-49A8-843F-63338BFD0C0A}"/>
                  </a:ext>
                </a:extLst>
              </p:cNvPr>
              <p:cNvSpPr/>
              <p:nvPr/>
            </p:nvSpPr>
            <p:spPr>
              <a:xfrm>
                <a:off x="112642" y="3496139"/>
                <a:ext cx="34728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200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fr-FR" sz="2000" dirty="0"/>
                  <a:t> données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7C4536D-A1CB-49A8-843F-63338BFD0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42" y="3496139"/>
                <a:ext cx="3472874" cy="400110"/>
              </a:xfrm>
              <a:prstGeom prst="rect">
                <a:avLst/>
              </a:prstGeom>
              <a:blipFill>
                <a:blip r:embed="rId4"/>
                <a:stretch>
                  <a:fillRect l="-1579" t="-9231" b="-2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4D820214-0753-4B03-9F72-3952C607E47C}"/>
              </a:ext>
            </a:extLst>
          </p:cNvPr>
          <p:cNvSpPr txBox="1"/>
          <p:nvPr/>
        </p:nvSpPr>
        <p:spPr>
          <a:xfrm>
            <a:off x="3067274" y="3842484"/>
            <a:ext cx="186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solidFill>
                  <a:schemeClr val="bg1">
                    <a:lumMod val="50000"/>
                  </a:schemeClr>
                </a:solidFill>
              </a:rPr>
              <a:t>sortie attendue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40409C8-F058-4483-8BBE-AF18D3DE4831}"/>
              </a:ext>
            </a:extLst>
          </p:cNvPr>
          <p:cNvSpPr txBox="1"/>
          <p:nvPr/>
        </p:nvSpPr>
        <p:spPr>
          <a:xfrm>
            <a:off x="1201491" y="3805813"/>
            <a:ext cx="87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solidFill>
                  <a:schemeClr val="bg1">
                    <a:lumMod val="50000"/>
                  </a:schemeClr>
                </a:solidFill>
              </a:rPr>
              <a:t>entrée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1E6B490-B7D3-410F-B9F7-50402FB308DF}"/>
                  </a:ext>
                </a:extLst>
              </p:cNvPr>
              <p:cNvSpPr txBox="1"/>
              <p:nvPr/>
            </p:nvSpPr>
            <p:spPr>
              <a:xfrm>
                <a:off x="120940" y="4440040"/>
                <a:ext cx="69188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/>
                  <a:t>Trouver un modèle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000" dirty="0"/>
                  <a:t>) tel que 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sz="2000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dirty="0"/>
                  <a:t> </a:t>
                </a: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1E6B490-B7D3-410F-B9F7-50402FB30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40" y="4440040"/>
                <a:ext cx="6918847" cy="400110"/>
              </a:xfrm>
              <a:prstGeom prst="rect">
                <a:avLst/>
              </a:prstGeom>
              <a:blipFill>
                <a:blip r:embed="rId5"/>
                <a:stretch>
                  <a:fillRect l="-793" t="-7576" b="-257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>
            <a:extLst>
              <a:ext uri="{FF2B5EF4-FFF2-40B4-BE49-F238E27FC236}">
                <a16:creationId xmlns:a16="http://schemas.microsoft.com/office/drawing/2014/main" id="{1B9C98C4-E549-4540-A80B-79763D16A8AF}"/>
              </a:ext>
            </a:extLst>
          </p:cNvPr>
          <p:cNvSpPr txBox="1"/>
          <p:nvPr/>
        </p:nvSpPr>
        <p:spPr>
          <a:xfrm>
            <a:off x="2076191" y="5030725"/>
            <a:ext cx="3634897" cy="60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fr-FR" sz="2000" i="1" dirty="0">
                <a:solidFill>
                  <a:schemeClr val="bg1">
                    <a:lumMod val="50000"/>
                  </a:schemeClr>
                </a:solidFill>
              </a:rPr>
              <a:t>paramètres déterminés par la descente de gradient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72894-33BA-4F32-9F11-CA70BC476F13}"/>
              </a:ext>
            </a:extLst>
          </p:cNvPr>
          <p:cNvSpPr/>
          <p:nvPr/>
        </p:nvSpPr>
        <p:spPr>
          <a:xfrm>
            <a:off x="1420200" y="577779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434188D-2337-4710-B05E-BDC5CB504DBE}"/>
              </a:ext>
            </a:extLst>
          </p:cNvPr>
          <p:cNvSpPr txBox="1"/>
          <p:nvPr/>
        </p:nvSpPr>
        <p:spPr>
          <a:xfrm>
            <a:off x="7835521" y="853443"/>
            <a:ext cx="3513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993366"/>
                </a:solidFill>
                <a:latin typeface="Century Gothic" panose="020B0502020202020204" pitchFamily="34" charset="0"/>
              </a:rPr>
              <a:t>Descente de gradient stochastique 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38DA8A79-9585-43D5-AC62-5391944331D2}"/>
              </a:ext>
            </a:extLst>
          </p:cNvPr>
          <p:cNvSpPr txBox="1"/>
          <p:nvPr/>
        </p:nvSpPr>
        <p:spPr>
          <a:xfrm>
            <a:off x="8033799" y="5877555"/>
            <a:ext cx="3484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Données choisies au </a:t>
            </a:r>
            <a:r>
              <a:rPr lang="fr-FR" sz="2000" dirty="0">
                <a:solidFill>
                  <a:srgbClr val="993366"/>
                </a:solidFill>
              </a:rPr>
              <a:t>hasard</a:t>
            </a:r>
            <a:r>
              <a:rPr lang="fr-FR" sz="2000" dirty="0"/>
              <a:t> 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D9A64337-B54E-4936-8E61-36A349557C59}"/>
              </a:ext>
            </a:extLst>
          </p:cNvPr>
          <p:cNvGrpSpPr/>
          <p:nvPr/>
        </p:nvGrpSpPr>
        <p:grpSpPr>
          <a:xfrm>
            <a:off x="132329" y="1542938"/>
            <a:ext cx="415215" cy="163011"/>
            <a:chOff x="564648" y="6996080"/>
            <a:chExt cx="415215" cy="163011"/>
          </a:xfrm>
          <a:solidFill>
            <a:srgbClr val="701920"/>
          </a:solidFill>
        </p:grpSpPr>
        <p:sp>
          <p:nvSpPr>
            <p:cNvPr id="98" name="Rectangle : coins arrondis 97">
              <a:extLst>
                <a:ext uri="{FF2B5EF4-FFF2-40B4-BE49-F238E27FC236}">
                  <a16:creationId xmlns:a16="http://schemas.microsoft.com/office/drawing/2014/main" id="{D0496AE3-6D27-4EA5-BDDF-E45D68321EAD}"/>
                </a:ext>
              </a:extLst>
            </p:cNvPr>
            <p:cNvSpPr/>
            <p:nvPr/>
          </p:nvSpPr>
          <p:spPr>
            <a:xfrm rot="5400000" flipH="1">
              <a:off x="734312" y="6869891"/>
              <a:ext cx="49396" cy="388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  <p:sp>
          <p:nvSpPr>
            <p:cNvPr id="99" name="Rectangle : coins arrondis 98">
              <a:extLst>
                <a:ext uri="{FF2B5EF4-FFF2-40B4-BE49-F238E27FC236}">
                  <a16:creationId xmlns:a16="http://schemas.microsoft.com/office/drawing/2014/main" id="{DC57C6B4-4B74-481B-AA16-B1214F5492AF}"/>
                </a:ext>
              </a:extLst>
            </p:cNvPr>
            <p:cNvSpPr/>
            <p:nvPr/>
          </p:nvSpPr>
          <p:spPr>
            <a:xfrm rot="7489313" flipH="1">
              <a:off x="849607" y="6918958"/>
              <a:ext cx="45719" cy="19996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  <p:sp>
          <p:nvSpPr>
            <p:cNvPr id="100" name="Rectangle : coins arrondis 99">
              <a:extLst>
                <a:ext uri="{FF2B5EF4-FFF2-40B4-BE49-F238E27FC236}">
                  <a16:creationId xmlns:a16="http://schemas.microsoft.com/office/drawing/2014/main" id="{D4F5E29F-E515-4676-8BBE-BA9A799FD56D}"/>
                </a:ext>
              </a:extLst>
            </p:cNvPr>
            <p:cNvSpPr/>
            <p:nvPr/>
          </p:nvSpPr>
          <p:spPr>
            <a:xfrm rot="3084057" flipH="1">
              <a:off x="835569" y="7014797"/>
              <a:ext cx="45719" cy="2428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</p:grp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427575BA-B2EA-4BCC-A178-3DE7F94FB68F}"/>
              </a:ext>
            </a:extLst>
          </p:cNvPr>
          <p:cNvGrpSpPr/>
          <p:nvPr/>
        </p:nvGrpSpPr>
        <p:grpSpPr>
          <a:xfrm>
            <a:off x="2014445" y="3835798"/>
            <a:ext cx="339580" cy="217232"/>
            <a:chOff x="1986569" y="3629064"/>
            <a:chExt cx="339580" cy="217232"/>
          </a:xfrm>
        </p:grpSpPr>
        <p:cxnSp>
          <p:nvCxnSpPr>
            <p:cNvPr id="106" name="Connecteur droit avec flèche 105">
              <a:extLst>
                <a:ext uri="{FF2B5EF4-FFF2-40B4-BE49-F238E27FC236}">
                  <a16:creationId xmlns:a16="http://schemas.microsoft.com/office/drawing/2014/main" id="{7A696742-8EEE-4628-B1F7-78EA9B3FA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6148" y="3629064"/>
              <a:ext cx="0" cy="217232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3D5C8F2C-FB0A-40A1-81DF-A459D9AD6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6569" y="3846296"/>
              <a:ext cx="33958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64D7585F-8490-4148-B347-F2164153677E}"/>
              </a:ext>
            </a:extLst>
          </p:cNvPr>
          <p:cNvGrpSpPr/>
          <p:nvPr/>
        </p:nvGrpSpPr>
        <p:grpSpPr>
          <a:xfrm>
            <a:off x="2745868" y="3847588"/>
            <a:ext cx="335377" cy="207702"/>
            <a:chOff x="2324470" y="3629064"/>
            <a:chExt cx="335377" cy="207702"/>
          </a:xfrm>
        </p:grpSpPr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137079A6-F5F9-43E8-8C91-C2E49565A0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6148" y="3629064"/>
              <a:ext cx="0" cy="20293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9AE96596-3EB5-4842-BA88-49CFE44A6D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4470" y="3836766"/>
              <a:ext cx="33537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FC374274-C451-4CF6-8631-B3192BF4192E}"/>
              </a:ext>
            </a:extLst>
          </p:cNvPr>
          <p:cNvCxnSpPr>
            <a:cxnSpLocks/>
          </p:cNvCxnSpPr>
          <p:nvPr/>
        </p:nvCxnSpPr>
        <p:spPr>
          <a:xfrm>
            <a:off x="107972" y="1292553"/>
            <a:ext cx="65279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Accolade ouvrante 142">
            <a:extLst>
              <a:ext uri="{FF2B5EF4-FFF2-40B4-BE49-F238E27FC236}">
                <a16:creationId xmlns:a16="http://schemas.microsoft.com/office/drawing/2014/main" id="{37ED57EF-92D3-4FAE-BC6F-D7649CC35539}"/>
              </a:ext>
            </a:extLst>
          </p:cNvPr>
          <p:cNvSpPr/>
          <p:nvPr/>
        </p:nvSpPr>
        <p:spPr>
          <a:xfrm rot="16200000">
            <a:off x="3721559" y="4348600"/>
            <a:ext cx="113403" cy="1123951"/>
          </a:xfrm>
          <a:prstGeom prst="lef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513AC104-C74C-48A5-92AB-26542BBF70FC}"/>
              </a:ext>
            </a:extLst>
          </p:cNvPr>
          <p:cNvCxnSpPr>
            <a:cxnSpLocks/>
          </p:cNvCxnSpPr>
          <p:nvPr/>
        </p:nvCxnSpPr>
        <p:spPr>
          <a:xfrm>
            <a:off x="146072" y="3410727"/>
            <a:ext cx="65279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e 182">
            <a:extLst>
              <a:ext uri="{FF2B5EF4-FFF2-40B4-BE49-F238E27FC236}">
                <a16:creationId xmlns:a16="http://schemas.microsoft.com/office/drawing/2014/main" id="{336B8B55-BA79-496B-862C-1E179532EE4F}"/>
              </a:ext>
            </a:extLst>
          </p:cNvPr>
          <p:cNvGrpSpPr/>
          <p:nvPr/>
        </p:nvGrpSpPr>
        <p:grpSpPr>
          <a:xfrm>
            <a:off x="7553423" y="2105869"/>
            <a:ext cx="4371166" cy="3222450"/>
            <a:chOff x="7553423" y="2105869"/>
            <a:chExt cx="4371166" cy="3222450"/>
          </a:xfrm>
        </p:grpSpPr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D9EA103A-B1C7-49F4-98C7-7AB390149ECB}"/>
                </a:ext>
              </a:extLst>
            </p:cNvPr>
            <p:cNvGrpSpPr/>
            <p:nvPr/>
          </p:nvGrpSpPr>
          <p:grpSpPr>
            <a:xfrm>
              <a:off x="9093151" y="2107771"/>
              <a:ext cx="1400117" cy="335128"/>
              <a:chOff x="7155998" y="841276"/>
              <a:chExt cx="1400117" cy="3351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A936B2E-2AB8-4697-B9D6-8CA664084719}"/>
                  </a:ext>
                </a:extLst>
              </p:cNvPr>
              <p:cNvSpPr/>
              <p:nvPr/>
            </p:nvSpPr>
            <p:spPr>
              <a:xfrm>
                <a:off x="7155998" y="930021"/>
                <a:ext cx="1338969" cy="24638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99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69" name="Zone de texte 2">
                <a:extLst>
                  <a:ext uri="{FF2B5EF4-FFF2-40B4-BE49-F238E27FC236}">
                    <a16:creationId xmlns:a16="http://schemas.microsoft.com/office/drawing/2014/main" id="{6CD7058F-2857-4C14-B92D-3550AB81F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55999" y="841276"/>
                <a:ext cx="1400116" cy="278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•</a:t>
                </a:r>
                <a:r>
                  <a:rPr lang="fr-FR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r-FR" sz="20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donnée 1</a:t>
                </a:r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6" name="Groupe 155">
              <a:extLst>
                <a:ext uri="{FF2B5EF4-FFF2-40B4-BE49-F238E27FC236}">
                  <a16:creationId xmlns:a16="http://schemas.microsoft.com/office/drawing/2014/main" id="{4C5EFA7D-B61A-42D6-ADC1-DC54A2526449}"/>
                </a:ext>
              </a:extLst>
            </p:cNvPr>
            <p:cNvGrpSpPr/>
            <p:nvPr/>
          </p:nvGrpSpPr>
          <p:grpSpPr>
            <a:xfrm>
              <a:off x="9088998" y="2498384"/>
              <a:ext cx="1396665" cy="333596"/>
              <a:chOff x="7765957" y="2101199"/>
              <a:chExt cx="1396665" cy="333596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4870C7D-41BC-4C6F-AB92-8300C0166727}"/>
                  </a:ext>
                </a:extLst>
              </p:cNvPr>
              <p:cNvSpPr/>
              <p:nvPr/>
            </p:nvSpPr>
            <p:spPr>
              <a:xfrm>
                <a:off x="7785292" y="2188412"/>
                <a:ext cx="1341907" cy="2463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99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67" name="Zone de texte 2">
                <a:extLst>
                  <a:ext uri="{FF2B5EF4-FFF2-40B4-BE49-F238E27FC236}">
                    <a16:creationId xmlns:a16="http://schemas.microsoft.com/office/drawing/2014/main" id="{A95B6F5D-202D-4DBD-97C8-ACFC64B8AF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65957" y="2101199"/>
                <a:ext cx="1396665" cy="2397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•</a:t>
                </a:r>
                <a:r>
                  <a:rPr lang="fr-FR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r-FR" sz="20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donnée 7</a:t>
                </a:r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" name="Zone de texte 32">
              <a:extLst>
                <a:ext uri="{FF2B5EF4-FFF2-40B4-BE49-F238E27FC236}">
                  <a16:creationId xmlns:a16="http://schemas.microsoft.com/office/drawing/2014/main" id="{F1BF9DD8-E2E1-4E10-8EF7-1F54F45D5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9650539" y="2783546"/>
              <a:ext cx="371312" cy="3737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Calibri Light" panose="020F0302020204030204" pitchFamily="34" charset="0"/>
                </a:rPr>
                <a:t>…</a:t>
              </a:r>
              <a:endPara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Zone de texte 2">
              <a:extLst>
                <a:ext uri="{FF2B5EF4-FFF2-40B4-BE49-F238E27FC236}">
                  <a16:creationId xmlns:a16="http://schemas.microsoft.com/office/drawing/2014/main" id="{257278CB-C608-461F-862F-096F29AB3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9744" y="2105869"/>
              <a:ext cx="1400116" cy="257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000" i="1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itération 1</a:t>
              </a:r>
              <a:endParaRPr lang="fr-FR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Zone de texte 2">
              <a:extLst>
                <a:ext uri="{FF2B5EF4-FFF2-40B4-BE49-F238E27FC236}">
                  <a16:creationId xmlns:a16="http://schemas.microsoft.com/office/drawing/2014/main" id="{C9EEFE5F-AA89-41C8-A929-8C962DDE7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7793" y="2540937"/>
              <a:ext cx="1266046" cy="257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000" i="1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itération 2</a:t>
              </a:r>
              <a:endParaRPr lang="fr-FR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Zone de texte 2">
              <a:extLst>
                <a:ext uri="{FF2B5EF4-FFF2-40B4-BE49-F238E27FC236}">
                  <a16:creationId xmlns:a16="http://schemas.microsoft.com/office/drawing/2014/main" id="{FFD08567-62F1-4D54-BF5B-07865E8BB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3445" y="3008210"/>
              <a:ext cx="1329553" cy="257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000" i="1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itération N</a:t>
              </a:r>
              <a:endParaRPr lang="fr-FR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28268E96-80C4-4166-A441-23A03FAE7E01}"/>
                </a:ext>
              </a:extLst>
            </p:cNvPr>
            <p:cNvGrpSpPr/>
            <p:nvPr/>
          </p:nvGrpSpPr>
          <p:grpSpPr>
            <a:xfrm>
              <a:off x="10493920" y="2163468"/>
              <a:ext cx="1430669" cy="1183655"/>
              <a:chOff x="508" y="-18499"/>
              <a:chExt cx="1116643" cy="1184171"/>
            </a:xfrm>
          </p:grpSpPr>
          <p:sp>
            <p:nvSpPr>
              <p:cNvPr id="54" name="Zone de texte 2">
                <a:extLst>
                  <a:ext uri="{FF2B5EF4-FFF2-40B4-BE49-F238E27FC236}">
                    <a16:creationId xmlns:a16="http://schemas.microsoft.com/office/drawing/2014/main" id="{BC875FCE-51FF-47BE-9D2A-ACCBC5A681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540" y="369602"/>
                <a:ext cx="950611" cy="318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20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fr-FR" sz="2000" dirty="0" err="1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epoch</a:t>
                </a:r>
                <a:endParaRPr lang="fr-FR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Accolade ouvrante 54">
                <a:extLst>
                  <a:ext uri="{FF2B5EF4-FFF2-40B4-BE49-F238E27FC236}">
                    <a16:creationId xmlns:a16="http://schemas.microsoft.com/office/drawing/2014/main" id="{72F8960F-1FD9-47E5-ACF6-13267C4839D6}"/>
                  </a:ext>
                </a:extLst>
              </p:cNvPr>
              <p:cNvSpPr/>
              <p:nvPr/>
            </p:nvSpPr>
            <p:spPr>
              <a:xfrm flipH="1">
                <a:off x="508" y="-18499"/>
                <a:ext cx="110317" cy="1184171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157" name="Groupe 156">
              <a:extLst>
                <a:ext uri="{FF2B5EF4-FFF2-40B4-BE49-F238E27FC236}">
                  <a16:creationId xmlns:a16="http://schemas.microsoft.com/office/drawing/2014/main" id="{D8276264-36D5-4210-A32E-7513FED0DE82}"/>
                </a:ext>
              </a:extLst>
            </p:cNvPr>
            <p:cNvGrpSpPr/>
            <p:nvPr/>
          </p:nvGrpSpPr>
          <p:grpSpPr>
            <a:xfrm>
              <a:off x="9096208" y="3016465"/>
              <a:ext cx="1400116" cy="330658"/>
              <a:chOff x="6761764" y="1264047"/>
              <a:chExt cx="1400116" cy="330658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F07F6485-A356-4E8D-9C87-FA5D0E1CCC63}"/>
                  </a:ext>
                </a:extLst>
              </p:cNvPr>
              <p:cNvSpPr/>
              <p:nvPr/>
            </p:nvSpPr>
            <p:spPr>
              <a:xfrm>
                <a:off x="6770828" y="1348322"/>
                <a:ext cx="1341907" cy="2463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99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dirty="0"/>
              </a:p>
            </p:txBody>
          </p:sp>
          <p:sp>
            <p:nvSpPr>
              <p:cNvPr id="159" name="Zone de texte 2">
                <a:extLst>
                  <a:ext uri="{FF2B5EF4-FFF2-40B4-BE49-F238E27FC236}">
                    <a16:creationId xmlns:a16="http://schemas.microsoft.com/office/drawing/2014/main" id="{CD408E6C-8A86-4A89-B0DC-E7E5345B8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61764" y="1264047"/>
                <a:ext cx="1400116" cy="278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•</a:t>
                </a:r>
                <a:r>
                  <a:rPr lang="fr-FR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r-FR" sz="20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donnée </a:t>
                </a:r>
                <a:r>
                  <a:rPr lang="fr-FR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0" name="Groupe 159">
              <a:extLst>
                <a:ext uri="{FF2B5EF4-FFF2-40B4-BE49-F238E27FC236}">
                  <a16:creationId xmlns:a16="http://schemas.microsoft.com/office/drawing/2014/main" id="{6D5464E5-A285-4EE1-8533-832D02256A86}"/>
                </a:ext>
              </a:extLst>
            </p:cNvPr>
            <p:cNvGrpSpPr/>
            <p:nvPr/>
          </p:nvGrpSpPr>
          <p:grpSpPr>
            <a:xfrm>
              <a:off x="9096561" y="3649707"/>
              <a:ext cx="1400116" cy="338465"/>
              <a:chOff x="6705891" y="860122"/>
              <a:chExt cx="1400116" cy="338465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D1EDBE6-7CBD-4BB6-BB9A-6E7EC1A272D1}"/>
                  </a:ext>
                </a:extLst>
              </p:cNvPr>
              <p:cNvSpPr/>
              <p:nvPr/>
            </p:nvSpPr>
            <p:spPr>
              <a:xfrm>
                <a:off x="6706867" y="952204"/>
                <a:ext cx="1341279" cy="2463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99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62" name="Zone de texte 2">
                <a:extLst>
                  <a:ext uri="{FF2B5EF4-FFF2-40B4-BE49-F238E27FC236}">
                    <a16:creationId xmlns:a16="http://schemas.microsoft.com/office/drawing/2014/main" id="{28038AE9-EE9F-410B-873B-0505C6CE3E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891" y="860122"/>
                <a:ext cx="1400116" cy="278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•</a:t>
                </a:r>
                <a:r>
                  <a:rPr lang="fr-FR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r-FR" sz="20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donnée 5</a:t>
                </a:r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0D8D5AAB-FDE4-4101-8BBA-E2EFBA8FEBFE}"/>
                </a:ext>
              </a:extLst>
            </p:cNvPr>
            <p:cNvGrpSpPr/>
            <p:nvPr/>
          </p:nvGrpSpPr>
          <p:grpSpPr>
            <a:xfrm>
              <a:off x="9088998" y="4591444"/>
              <a:ext cx="1709272" cy="343396"/>
              <a:chOff x="7776029" y="2240955"/>
              <a:chExt cx="1709272" cy="343396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7740757A-6DF6-4457-A972-F193E77F6D65}"/>
                  </a:ext>
                </a:extLst>
              </p:cNvPr>
              <p:cNvSpPr/>
              <p:nvPr/>
            </p:nvSpPr>
            <p:spPr>
              <a:xfrm>
                <a:off x="7792383" y="2337968"/>
                <a:ext cx="1341907" cy="2463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99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dirty="0"/>
              </a:p>
            </p:txBody>
          </p:sp>
          <p:sp>
            <p:nvSpPr>
              <p:cNvPr id="165" name="Zone de texte 2">
                <a:extLst>
                  <a:ext uri="{FF2B5EF4-FFF2-40B4-BE49-F238E27FC236}">
                    <a16:creationId xmlns:a16="http://schemas.microsoft.com/office/drawing/2014/main" id="{A4FE9B76-4419-427D-8667-9C922E2458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6029" y="2240955"/>
                <a:ext cx="1709272" cy="2397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•</a:t>
                </a:r>
                <a:r>
                  <a:rPr lang="fr-FR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r-FR" sz="20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donnée 18</a:t>
                </a:r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6" name="Zone de texte 32">
              <a:extLst>
                <a:ext uri="{FF2B5EF4-FFF2-40B4-BE49-F238E27FC236}">
                  <a16:creationId xmlns:a16="http://schemas.microsoft.com/office/drawing/2014/main" id="{C061CC36-5A36-4765-8AD1-BDB3AC09A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9679743" y="4955784"/>
              <a:ext cx="371312" cy="3737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Calibri Light" panose="020F0302020204030204" pitchFamily="34" charset="0"/>
                </a:rPr>
                <a:t>…</a:t>
              </a:r>
              <a:endPara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Zone de texte 2">
              <a:extLst>
                <a:ext uri="{FF2B5EF4-FFF2-40B4-BE49-F238E27FC236}">
                  <a16:creationId xmlns:a16="http://schemas.microsoft.com/office/drawing/2014/main" id="{90510321-B53C-43D4-AAF3-B6910ECC8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2915" y="3656959"/>
              <a:ext cx="1806705" cy="246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000" i="1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itération </a:t>
              </a:r>
              <a:r>
                <a:rPr lang="fr-FR" sz="2000" i="1" dirty="0"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N+1</a:t>
              </a:r>
              <a:endParaRPr lang="fr-FR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Zone de texte 2">
              <a:extLst>
                <a:ext uri="{FF2B5EF4-FFF2-40B4-BE49-F238E27FC236}">
                  <a16:creationId xmlns:a16="http://schemas.microsoft.com/office/drawing/2014/main" id="{26069982-E84D-49BD-A930-DBD0DFB0A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3423" y="4054153"/>
              <a:ext cx="1862910" cy="258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000" i="1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itération </a:t>
              </a:r>
              <a:r>
                <a:rPr lang="fr-FR" sz="2000" i="1" dirty="0"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N+2</a:t>
              </a:r>
              <a:endParaRPr lang="fr-FR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0" name="Groupe 169">
              <a:extLst>
                <a:ext uri="{FF2B5EF4-FFF2-40B4-BE49-F238E27FC236}">
                  <a16:creationId xmlns:a16="http://schemas.microsoft.com/office/drawing/2014/main" id="{42469DD4-A85F-4832-BE0A-E518C3BB86AD}"/>
                </a:ext>
              </a:extLst>
            </p:cNvPr>
            <p:cNvGrpSpPr/>
            <p:nvPr/>
          </p:nvGrpSpPr>
          <p:grpSpPr>
            <a:xfrm>
              <a:off x="9063552" y="4052378"/>
              <a:ext cx="1400116" cy="342582"/>
              <a:chOff x="6729312" y="1220394"/>
              <a:chExt cx="1400116" cy="342582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3C6E93B-F633-49E4-8535-4726610A9757}"/>
                  </a:ext>
                </a:extLst>
              </p:cNvPr>
              <p:cNvSpPr/>
              <p:nvPr/>
            </p:nvSpPr>
            <p:spPr>
              <a:xfrm>
                <a:off x="6761135" y="1316593"/>
                <a:ext cx="1341279" cy="24638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99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72" name="Zone de texte 2">
                <a:extLst>
                  <a:ext uri="{FF2B5EF4-FFF2-40B4-BE49-F238E27FC236}">
                    <a16:creationId xmlns:a16="http://schemas.microsoft.com/office/drawing/2014/main" id="{DE2382ED-31C3-4A05-9B66-5BF818EDD0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9312" y="1220394"/>
                <a:ext cx="1400116" cy="278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•</a:t>
                </a:r>
                <a:r>
                  <a:rPr lang="fr-FR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r-FR" sz="20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donnée </a:t>
                </a:r>
                <a:r>
                  <a:rPr lang="fr-FR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endPara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3" name="Groupe 172">
              <a:extLst>
                <a:ext uri="{FF2B5EF4-FFF2-40B4-BE49-F238E27FC236}">
                  <a16:creationId xmlns:a16="http://schemas.microsoft.com/office/drawing/2014/main" id="{B617E4A4-D0F6-44D8-A3DB-77CB577DF89A}"/>
                </a:ext>
              </a:extLst>
            </p:cNvPr>
            <p:cNvGrpSpPr/>
            <p:nvPr/>
          </p:nvGrpSpPr>
          <p:grpSpPr>
            <a:xfrm>
              <a:off x="10564789" y="3690510"/>
              <a:ext cx="1359314" cy="1235491"/>
              <a:chOff x="-2" y="0"/>
              <a:chExt cx="1359486" cy="1236030"/>
            </a:xfrm>
          </p:grpSpPr>
          <p:sp>
            <p:nvSpPr>
              <p:cNvPr id="174" name="Zone de texte 2">
                <a:extLst>
                  <a:ext uri="{FF2B5EF4-FFF2-40B4-BE49-F238E27FC236}">
                    <a16:creationId xmlns:a16="http://schemas.microsoft.com/office/drawing/2014/main" id="{2751B21E-7DB1-42EB-BC7C-129D4838A0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385" y="370941"/>
                <a:ext cx="1218099" cy="318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20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fr-FR" sz="2000" dirty="0" err="1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epoch</a:t>
                </a:r>
                <a:endParaRPr lang="fr-FR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Accolade ouvrante 174">
                <a:extLst>
                  <a:ext uri="{FF2B5EF4-FFF2-40B4-BE49-F238E27FC236}">
                    <a16:creationId xmlns:a16="http://schemas.microsoft.com/office/drawing/2014/main" id="{0603A0DC-D01C-4159-A69B-CE833C4556DE}"/>
                  </a:ext>
                </a:extLst>
              </p:cNvPr>
              <p:cNvSpPr/>
              <p:nvPr/>
            </p:nvSpPr>
            <p:spPr>
              <a:xfrm flipH="1">
                <a:off x="-2" y="0"/>
                <a:ext cx="174399" cy="123603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176" name="Zone de texte 32">
              <a:extLst>
                <a:ext uri="{FF2B5EF4-FFF2-40B4-BE49-F238E27FC236}">
                  <a16:creationId xmlns:a16="http://schemas.microsoft.com/office/drawing/2014/main" id="{79984578-F2CE-4443-9583-A62B62771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9757069" y="4298546"/>
              <a:ext cx="224538" cy="3737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Calibri Light" panose="020F0302020204030204" pitchFamily="34" charset="0"/>
                </a:rPr>
                <a:t>…</a:t>
              </a:r>
              <a:endPara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F211049C-A2E4-4227-9BB1-9A0E5C2C41CA}"/>
              </a:ext>
            </a:extLst>
          </p:cNvPr>
          <p:cNvGrpSpPr/>
          <p:nvPr/>
        </p:nvGrpSpPr>
        <p:grpSpPr>
          <a:xfrm>
            <a:off x="7833176" y="5980880"/>
            <a:ext cx="415215" cy="163011"/>
            <a:chOff x="564648" y="6996080"/>
            <a:chExt cx="415215" cy="163011"/>
          </a:xfrm>
          <a:solidFill>
            <a:srgbClr val="701920"/>
          </a:solidFill>
        </p:grpSpPr>
        <p:sp>
          <p:nvSpPr>
            <p:cNvPr id="180" name="Rectangle : coins arrondis 179">
              <a:extLst>
                <a:ext uri="{FF2B5EF4-FFF2-40B4-BE49-F238E27FC236}">
                  <a16:creationId xmlns:a16="http://schemas.microsoft.com/office/drawing/2014/main" id="{DB0D67CD-A90B-426C-BFB8-D9E89A30A47B}"/>
                </a:ext>
              </a:extLst>
            </p:cNvPr>
            <p:cNvSpPr/>
            <p:nvPr/>
          </p:nvSpPr>
          <p:spPr>
            <a:xfrm rot="5400000" flipH="1">
              <a:off x="734312" y="6869891"/>
              <a:ext cx="49396" cy="388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  <p:sp>
          <p:nvSpPr>
            <p:cNvPr id="181" name="Rectangle : coins arrondis 180">
              <a:extLst>
                <a:ext uri="{FF2B5EF4-FFF2-40B4-BE49-F238E27FC236}">
                  <a16:creationId xmlns:a16="http://schemas.microsoft.com/office/drawing/2014/main" id="{28C4CCFB-5A2B-4261-83A8-CDF3BA5A3D12}"/>
                </a:ext>
              </a:extLst>
            </p:cNvPr>
            <p:cNvSpPr/>
            <p:nvPr/>
          </p:nvSpPr>
          <p:spPr>
            <a:xfrm rot="7489313" flipH="1">
              <a:off x="849607" y="6918958"/>
              <a:ext cx="45719" cy="19996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  <p:sp>
          <p:nvSpPr>
            <p:cNvPr id="182" name="Rectangle : coins arrondis 181">
              <a:extLst>
                <a:ext uri="{FF2B5EF4-FFF2-40B4-BE49-F238E27FC236}">
                  <a16:creationId xmlns:a16="http://schemas.microsoft.com/office/drawing/2014/main" id="{2765B353-D27D-4D6E-90B7-453A17594022}"/>
                </a:ext>
              </a:extLst>
            </p:cNvPr>
            <p:cNvSpPr/>
            <p:nvPr/>
          </p:nvSpPr>
          <p:spPr>
            <a:xfrm rot="3084057" flipH="1">
              <a:off x="835569" y="7014797"/>
              <a:ext cx="45719" cy="2428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6E725728-67F9-4662-8005-0C0DE08CB031}"/>
              </a:ext>
            </a:extLst>
          </p:cNvPr>
          <p:cNvGrpSpPr/>
          <p:nvPr/>
        </p:nvGrpSpPr>
        <p:grpSpPr>
          <a:xfrm>
            <a:off x="2573080" y="76764"/>
            <a:ext cx="6274933" cy="784830"/>
            <a:chOff x="2615258" y="65514"/>
            <a:chExt cx="6274933" cy="784830"/>
          </a:xfrm>
        </p:grpSpPr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044E4D8C-1FE8-4B18-8487-283C54061FEE}"/>
                </a:ext>
              </a:extLst>
            </p:cNvPr>
            <p:cNvSpPr txBox="1"/>
            <p:nvPr/>
          </p:nvSpPr>
          <p:spPr>
            <a:xfrm>
              <a:off x="2862798" y="190129"/>
              <a:ext cx="60273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latin typeface="Calibri Light" panose="020F030202020403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Funk SVD – Descente de gradient stochastique</a:t>
              </a:r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5DAD5CCC-67CC-4154-9172-72981EC90C39}"/>
                </a:ext>
              </a:extLst>
            </p:cNvPr>
            <p:cNvSpPr txBox="1"/>
            <p:nvPr/>
          </p:nvSpPr>
          <p:spPr>
            <a:xfrm>
              <a:off x="2615258" y="65514"/>
              <a:ext cx="106638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>
                  <a:solidFill>
                    <a:srgbClr val="701920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4</a:t>
              </a:r>
            </a:p>
            <a:p>
              <a:endParaRPr lang="fr-FR" sz="1500" dirty="0">
                <a:solidFill>
                  <a:srgbClr val="701920"/>
                </a:solidFill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6147F958-EDF6-45E9-A02A-57C520E3CA53}"/>
                </a:ext>
              </a:extLst>
            </p:cNvPr>
            <p:cNvCxnSpPr>
              <a:cxnSpLocks/>
            </p:cNvCxnSpPr>
            <p:nvPr/>
          </p:nvCxnSpPr>
          <p:spPr>
            <a:xfrm>
              <a:off x="2867605" y="586785"/>
              <a:ext cx="467121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5827825C-6893-4F05-B529-6F5495648DE7}"/>
              </a:ext>
            </a:extLst>
          </p:cNvPr>
          <p:cNvSpPr/>
          <p:nvPr/>
        </p:nvSpPr>
        <p:spPr>
          <a:xfrm>
            <a:off x="677923" y="2170099"/>
            <a:ext cx="4929552" cy="440657"/>
          </a:xfrm>
          <a:prstGeom prst="roundRect">
            <a:avLst/>
          </a:prstGeom>
          <a:solidFill>
            <a:srgbClr val="9933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0F8FB67-70C0-47CE-A6C4-C2996A2CADCB}"/>
                  </a:ext>
                </a:extLst>
              </p:cNvPr>
              <p:cNvSpPr/>
              <p:nvPr/>
            </p:nvSpPr>
            <p:spPr>
              <a:xfrm>
                <a:off x="650663" y="2210646"/>
                <a:ext cx="495681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fr-FR" sz="20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2000" i="1" smtClean="0">
                          <a:latin typeface="Cambria Math" panose="02040503050406030204" pitchFamily="18" charset="0"/>
                        </a:rPr>
                        <m:t>≥0  : </m:t>
                      </m:r>
                      <m:sSub>
                        <m:sSubPr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200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FR" sz="2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0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fr-FR" sz="200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fr-FR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fr-FR" sz="20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sz="200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0F8FB67-70C0-47CE-A6C4-C2996A2CAD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63" y="2210646"/>
                <a:ext cx="4956811" cy="400110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39884A24-8186-414B-AD28-6E3FB4AE9E4A}"/>
              </a:ext>
            </a:extLst>
          </p:cNvPr>
          <p:cNvSpPr/>
          <p:nvPr/>
        </p:nvSpPr>
        <p:spPr>
          <a:xfrm>
            <a:off x="1551766" y="5830459"/>
            <a:ext cx="2574537" cy="440657"/>
          </a:xfrm>
          <a:prstGeom prst="roundRect">
            <a:avLst/>
          </a:prstGeom>
          <a:solidFill>
            <a:srgbClr val="9933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C49E77B0-2304-4FD3-8E17-18B7A3E6801B}"/>
              </a:ext>
            </a:extLst>
          </p:cNvPr>
          <p:cNvSpPr/>
          <p:nvPr/>
        </p:nvSpPr>
        <p:spPr>
          <a:xfrm>
            <a:off x="4541376" y="5803285"/>
            <a:ext cx="2220931" cy="440657"/>
          </a:xfrm>
          <a:prstGeom prst="roundRect">
            <a:avLst/>
          </a:prstGeom>
          <a:solidFill>
            <a:srgbClr val="9933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D3BC2B07-C1BF-4E6F-89CE-7DF13885C881}"/>
              </a:ext>
            </a:extLst>
          </p:cNvPr>
          <p:cNvSpPr txBox="1"/>
          <p:nvPr/>
        </p:nvSpPr>
        <p:spPr>
          <a:xfrm>
            <a:off x="11674548" y="6412144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0161A7C-C848-4FAE-A98A-DAEB7ADC106B}"/>
              </a:ext>
            </a:extLst>
          </p:cNvPr>
          <p:cNvSpPr/>
          <p:nvPr/>
        </p:nvSpPr>
        <p:spPr>
          <a:xfrm>
            <a:off x="6913537" y="6537325"/>
            <a:ext cx="1395255" cy="28499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73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2" grpId="0"/>
      <p:bldP spid="14" grpId="0"/>
      <p:bldP spid="15" grpId="0"/>
      <p:bldP spid="16" grpId="0"/>
      <p:bldP spid="5" grpId="0"/>
      <p:bldP spid="19" grpId="0"/>
      <p:bldP spid="20" grpId="0"/>
      <p:bldP spid="21" grpId="0"/>
      <p:bldP spid="23" grpId="0"/>
      <p:bldP spid="7" grpId="0"/>
      <p:bldP spid="25" grpId="0"/>
      <p:bldP spid="92" grpId="0"/>
      <p:bldP spid="143" grpId="0" animBg="1"/>
      <p:bldP spid="81" grpId="0" animBg="1"/>
      <p:bldP spid="82" grpId="0"/>
      <p:bldP spid="83" grpId="0" animBg="1"/>
      <p:bldP spid="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24D33072-B4E9-4758-AF1A-C1601C74B9C0}"/>
              </a:ext>
            </a:extLst>
          </p:cNvPr>
          <p:cNvSpPr/>
          <p:nvPr/>
        </p:nvSpPr>
        <p:spPr>
          <a:xfrm>
            <a:off x="2007444" y="5107824"/>
            <a:ext cx="8392303" cy="1182491"/>
          </a:xfrm>
          <a:prstGeom prst="roundRect">
            <a:avLst/>
          </a:prstGeom>
          <a:solidFill>
            <a:srgbClr val="9933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EFD2164-508B-4A26-984D-829EA8C3C09D}"/>
              </a:ext>
            </a:extLst>
          </p:cNvPr>
          <p:cNvSpPr/>
          <p:nvPr/>
        </p:nvSpPr>
        <p:spPr>
          <a:xfrm>
            <a:off x="10750771" y="232440"/>
            <a:ext cx="598303" cy="606056"/>
          </a:xfrm>
          <a:prstGeom prst="ellipse">
            <a:avLst/>
          </a:prstGeom>
          <a:noFill/>
          <a:ln w="9525">
            <a:solidFill>
              <a:srgbClr val="70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D3174B9-795B-4709-A4BF-70D176314B44}"/>
              </a:ext>
            </a:extLst>
          </p:cNvPr>
          <p:cNvSpPr/>
          <p:nvPr/>
        </p:nvSpPr>
        <p:spPr>
          <a:xfrm>
            <a:off x="10826970" y="308640"/>
            <a:ext cx="445903" cy="453656"/>
          </a:xfrm>
          <a:prstGeom prst="ellipse">
            <a:avLst/>
          </a:prstGeom>
          <a:noFill/>
          <a:ln w="9525">
            <a:solidFill>
              <a:srgbClr val="70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CC22CD7-E83C-4ECA-94E7-A4D9EE776251}"/>
              </a:ext>
            </a:extLst>
          </p:cNvPr>
          <p:cNvSpPr/>
          <p:nvPr/>
        </p:nvSpPr>
        <p:spPr>
          <a:xfrm>
            <a:off x="10903169" y="384840"/>
            <a:ext cx="293503" cy="301256"/>
          </a:xfrm>
          <a:prstGeom prst="ellipse">
            <a:avLst/>
          </a:prstGeom>
          <a:solidFill>
            <a:srgbClr val="701920"/>
          </a:solidFill>
          <a:ln w="9525">
            <a:solidFill>
              <a:srgbClr val="70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CF9E8E27-9D39-4171-9B98-8ED73E7001B6}"/>
                  </a:ext>
                </a:extLst>
              </p:cNvPr>
              <p:cNvSpPr txBox="1"/>
              <p:nvPr/>
            </p:nvSpPr>
            <p:spPr>
              <a:xfrm>
                <a:off x="600795" y="4527882"/>
                <a:ext cx="57178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>
                    <a:solidFill>
                      <a:srgbClr val="993366"/>
                    </a:solidFill>
                  </a:rPr>
                  <a:t>Paramètres</a:t>
                </a:r>
                <a:r>
                  <a:rPr lang="fr-FR" sz="2000" dirty="0"/>
                  <a:t> sur lesquels itérer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𝑢𝑘</m:t>
                        </m:r>
                      </m:sub>
                    </m:sSub>
                  </m:oMath>
                </a14:m>
                <a:r>
                  <a:rPr lang="fr-FR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fr-FR" sz="2000" dirty="0"/>
                  <a:t> ,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fr-FR" sz="2000" dirty="0"/>
                  <a:t> ,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CF9E8E27-9D39-4171-9B98-8ED73E700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5" y="4527882"/>
                <a:ext cx="5717866" cy="400110"/>
              </a:xfrm>
              <a:prstGeom prst="rect">
                <a:avLst/>
              </a:prstGeom>
              <a:blipFill>
                <a:blip r:embed="rId2"/>
                <a:stretch>
                  <a:fillRect l="-1173" t="-9231" b="-2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5F12F049-EED6-426D-9806-CB36A6FBFB19}"/>
              </a:ext>
            </a:extLst>
          </p:cNvPr>
          <p:cNvSpPr txBox="1"/>
          <p:nvPr/>
        </p:nvSpPr>
        <p:spPr>
          <a:xfrm>
            <a:off x="637586" y="5518375"/>
            <a:ext cx="1535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On obtient : 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E0688E-23A8-4006-B2DE-F265CBD62E5C}"/>
              </a:ext>
            </a:extLst>
          </p:cNvPr>
          <p:cNvSpPr txBox="1"/>
          <p:nvPr/>
        </p:nvSpPr>
        <p:spPr>
          <a:xfrm>
            <a:off x="545180" y="846000"/>
            <a:ext cx="4306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993366"/>
                </a:solidFill>
              </a:rPr>
              <a:t>Minimiser</a:t>
            </a:r>
            <a:r>
              <a:rPr lang="fr-FR" sz="2000" dirty="0"/>
              <a:t> les erreurs élémentaires :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B82186ED-145E-4465-A4B0-83C4D4340718}"/>
              </a:ext>
            </a:extLst>
          </p:cNvPr>
          <p:cNvGrpSpPr/>
          <p:nvPr/>
        </p:nvGrpSpPr>
        <p:grpSpPr>
          <a:xfrm>
            <a:off x="580339" y="2026092"/>
            <a:ext cx="9704012" cy="1143968"/>
            <a:chOff x="478042" y="1548481"/>
            <a:chExt cx="9704012" cy="11439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8060EEFF-0853-4D4D-AF28-4FD021B04886}"/>
                    </a:ext>
                  </a:extLst>
                </p:cNvPr>
                <p:cNvSpPr txBox="1"/>
                <p:nvPr/>
              </p:nvSpPr>
              <p:spPr>
                <a:xfrm>
                  <a:off x="478042" y="1548481"/>
                  <a:ext cx="5239269" cy="11439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00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  <m:sup>
                            <m:r>
                              <a:rPr lang="fr-F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𝑢𝑖</m:t>
                                    </m:r>
                                  </m:sub>
                                </m:sSub>
                                <m:r>
                                  <a:rPr lang="fr-FR" sz="20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fr-FR" sz="20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00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fr-FR" sz="20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00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20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fr-FR" sz="2000" i="1" smtClean="0">
                                    <a:latin typeface="Cambria Math" panose="02040503050406030204" pitchFamily="18" charset="0"/>
                                  </a:rPr>
                                  <m:t>  </m:t>
                                </m:r>
                              </m:e>
                            </m:d>
                          </m:e>
                          <m:sup>
                            <m:r>
                              <a:rPr lang="fr-F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8060EEFF-0853-4D4D-AF28-4FD021B04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042" y="1548481"/>
                  <a:ext cx="5239269" cy="114396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AAE39F00-5CF5-462A-A0B1-062CDEF4D23A}"/>
                    </a:ext>
                  </a:extLst>
                </p:cNvPr>
                <p:cNvSpPr txBox="1"/>
                <p:nvPr/>
              </p:nvSpPr>
              <p:spPr>
                <a:xfrm>
                  <a:off x="5351517" y="1789051"/>
                  <a:ext cx="2536399" cy="6710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l-G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l-GR" sz="2000"/>
                              <m:t>β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l-GR" sz="2000"/>
                              <m:t>2</m:t>
                            </m:r>
                          </m:den>
                        </m:f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l-G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 sz="2000"/>
                          <m:t>+</m:t>
                        </m:r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l-G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AAE39F00-5CF5-462A-A0B1-062CDEF4D2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1517" y="1789051"/>
                  <a:ext cx="2536399" cy="67101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CB1A9BDA-C06F-4FCD-B380-A3F902E4F0D1}"/>
                    </a:ext>
                  </a:extLst>
                </p:cNvPr>
                <p:cNvSpPr txBox="1"/>
                <p:nvPr/>
              </p:nvSpPr>
              <p:spPr>
                <a:xfrm>
                  <a:off x="7645655" y="1777920"/>
                  <a:ext cx="2536399" cy="6710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l-G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l-GR" sz="2000"/>
                              <m:t>β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l-GR" sz="2000"/>
                              <m:t>2</m:t>
                            </m:r>
                          </m:den>
                        </m:f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𝑏𝑢</m:t>
                                </m:r>
                              </m:e>
                            </m:d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 sz="2000"/>
                          <m:t>+</m:t>
                        </m:r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CB1A9BDA-C06F-4FCD-B380-A3F902E4F0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655" y="1777920"/>
                  <a:ext cx="2536399" cy="67101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96D06593-688E-4874-9740-BE8E73E79A40}"/>
                  </a:ext>
                </a:extLst>
              </p:cNvPr>
              <p:cNvSpPr txBox="1"/>
              <p:nvPr/>
            </p:nvSpPr>
            <p:spPr>
              <a:xfrm>
                <a:off x="600795" y="3344312"/>
                <a:ext cx="34290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𝑏𝑢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: biais des utilisateurs </a:t>
                </a: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96D06593-688E-4874-9740-BE8E73E79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5" y="3344312"/>
                <a:ext cx="3429020" cy="400110"/>
              </a:xfrm>
              <a:prstGeom prst="rect">
                <a:avLst/>
              </a:prstGeom>
              <a:blipFill>
                <a:blip r:embed="rId6"/>
                <a:stretch>
                  <a:fillRect l="-1601" t="-9231" b="-2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90B5823-A29D-4846-ACE9-A66D7347BF15}"/>
                  </a:ext>
                </a:extLst>
              </p:cNvPr>
              <p:cNvSpPr txBox="1"/>
              <p:nvPr/>
            </p:nvSpPr>
            <p:spPr>
              <a:xfrm>
                <a:off x="600795" y="3635259"/>
                <a:ext cx="26757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: biais des items  </a:t>
                </a: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90B5823-A29D-4846-ACE9-A66D7347B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5" y="3635259"/>
                <a:ext cx="2675734" cy="400110"/>
              </a:xfrm>
              <a:prstGeom prst="rect">
                <a:avLst/>
              </a:prstGeom>
              <a:blipFill>
                <a:blip r:embed="rId7"/>
                <a:stretch>
                  <a:fillRect l="-2055" t="-7576" b="-257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e 48">
            <a:extLst>
              <a:ext uri="{FF2B5EF4-FFF2-40B4-BE49-F238E27FC236}">
                <a16:creationId xmlns:a16="http://schemas.microsoft.com/office/drawing/2014/main" id="{640912E8-8B69-492B-9AC6-A216E3E7E0D6}"/>
              </a:ext>
            </a:extLst>
          </p:cNvPr>
          <p:cNvGrpSpPr/>
          <p:nvPr/>
        </p:nvGrpSpPr>
        <p:grpSpPr>
          <a:xfrm>
            <a:off x="5179612" y="3217872"/>
            <a:ext cx="5395650" cy="879215"/>
            <a:chOff x="96109" y="3239667"/>
            <a:chExt cx="5395650" cy="8792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670E4600-7516-46A4-A9AD-20473706C4D5}"/>
                    </a:ext>
                  </a:extLst>
                </p:cNvPr>
                <p:cNvSpPr txBox="1"/>
                <p:nvPr/>
              </p:nvSpPr>
              <p:spPr>
                <a:xfrm>
                  <a:off x="96109" y="3376401"/>
                  <a:ext cx="310418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fr-FR" sz="20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fr-FR" sz="2000" dirty="0"/>
                    <a:t>: moyenne globale </a:t>
                  </a:r>
                  <a14:m>
                    <m:oMath xmlns:m="http://schemas.openxmlformats.org/officeDocument/2006/math"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fr-FR" sz="2000" dirty="0"/>
                    <a:t>   </a:t>
                  </a:r>
                </a:p>
              </p:txBody>
            </p:sp>
          </mc:Choice>
          <mc:Fallback xmlns="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670E4600-7516-46A4-A9AD-20473706C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09" y="3376401"/>
                  <a:ext cx="3104187" cy="400110"/>
                </a:xfrm>
                <a:prstGeom prst="rect">
                  <a:avLst/>
                </a:prstGeom>
                <a:blipFill>
                  <a:blip r:embed="rId8"/>
                  <a:stretch>
                    <a:fillRect l="-1768" t="-7576" b="-2575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13BA0848-FF37-47CB-A182-0465CD989D46}"/>
                    </a:ext>
                  </a:extLst>
                </p:cNvPr>
                <p:cNvSpPr txBox="1"/>
                <p:nvPr/>
              </p:nvSpPr>
              <p:spPr>
                <a:xfrm>
                  <a:off x="2387572" y="3239667"/>
                  <a:ext cx="3104187" cy="8792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  <m:t>𝑢𝑖</m:t>
                                    </m:r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#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𝑢𝑖</m:t>
                                        </m:r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𝑢𝑖</m:t>
                                        </m:r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≠0</m:t>
                                    </m:r>
                                  </m:e>
                                </m:d>
                              </m:den>
                            </m:f>
                          </m:e>
                        </m:nary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13BA0848-FF37-47CB-A182-0465CD989D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572" y="3239667"/>
                  <a:ext cx="3104187" cy="87921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6437C7F1-A335-4072-8EAA-A837B8CC62C7}"/>
                  </a:ext>
                </a:extLst>
              </p:cNvPr>
              <p:cNvSpPr txBox="1"/>
              <p:nvPr/>
            </p:nvSpPr>
            <p:spPr>
              <a:xfrm>
                <a:off x="605810" y="3926377"/>
                <a:ext cx="64749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/>
                      <m:t>β</m:t>
                    </m:r>
                  </m:oMath>
                </a14:m>
                <a:r>
                  <a:rPr lang="fr-FR" sz="2000" dirty="0"/>
                  <a:t>: Terme de régularisation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rgbClr val="993366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évite le surapprentissage</a:t>
                </a: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6437C7F1-A335-4072-8EAA-A837B8CC6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10" y="3926377"/>
                <a:ext cx="6474928" cy="400110"/>
              </a:xfrm>
              <a:prstGeom prst="rect">
                <a:avLst/>
              </a:prstGeom>
              <a:blipFill>
                <a:blip r:embed="rId10"/>
                <a:stretch>
                  <a:fillRect l="-847" t="-7576" b="-257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BDE514F6-3DAD-446D-B258-F3CE2370AE6F}"/>
                  </a:ext>
                </a:extLst>
              </p:cNvPr>
              <p:cNvSpPr txBox="1"/>
              <p:nvPr/>
            </p:nvSpPr>
            <p:spPr>
              <a:xfrm>
                <a:off x="4541246" y="736588"/>
                <a:ext cx="4922068" cy="50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  <m:sup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  <m:t>𝑢𝑖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p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  <m:t>𝑢𝑘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</a:rPr>
                                      <m:t>𝑘𝑖</m:t>
                                    </m:r>
                                  </m:sub>
                                </m:s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 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BDE514F6-3DAD-446D-B258-F3CE2370A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246" y="736588"/>
                <a:ext cx="4922068" cy="500522"/>
              </a:xfrm>
              <a:prstGeom prst="rect">
                <a:avLst/>
              </a:prstGeom>
              <a:blipFill>
                <a:blip r:embed="rId11"/>
                <a:stretch>
                  <a:fillRect b="-182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3108E93-8067-49BF-84B2-2F5673F2996B}"/>
                  </a:ext>
                </a:extLst>
              </p:cNvPr>
              <p:cNvSpPr/>
              <p:nvPr/>
            </p:nvSpPr>
            <p:spPr>
              <a:xfrm>
                <a:off x="546409" y="1622930"/>
                <a:ext cx="43055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dirty="0">
                    <a:solidFill>
                      <a:srgbClr val="993366"/>
                    </a:solidFill>
                  </a:rPr>
                  <a:t>Biais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dirty="0">
                    <a:solidFill>
                      <a:srgbClr val="993366"/>
                    </a:solidFill>
                  </a:rPr>
                  <a:t>Paramètre de régularisation </a:t>
                </a:r>
                <a:r>
                  <a:rPr lang="fr-FR" sz="2000" dirty="0"/>
                  <a:t>: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3108E93-8067-49BF-84B2-2F5673F29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09" y="1622930"/>
                <a:ext cx="4305538" cy="400110"/>
              </a:xfrm>
              <a:prstGeom prst="rect">
                <a:avLst/>
              </a:prstGeom>
              <a:blipFill>
                <a:blip r:embed="rId12"/>
                <a:stretch>
                  <a:fillRect t="-7576" r="-708" b="-257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e 58">
            <a:extLst>
              <a:ext uri="{FF2B5EF4-FFF2-40B4-BE49-F238E27FC236}">
                <a16:creationId xmlns:a16="http://schemas.microsoft.com/office/drawing/2014/main" id="{380B0132-8505-4955-8D17-1B0BC3E5F55E}"/>
              </a:ext>
            </a:extLst>
          </p:cNvPr>
          <p:cNvGrpSpPr/>
          <p:nvPr/>
        </p:nvGrpSpPr>
        <p:grpSpPr>
          <a:xfrm>
            <a:off x="2237575" y="5241586"/>
            <a:ext cx="8162172" cy="897681"/>
            <a:chOff x="2265523" y="4638636"/>
            <a:chExt cx="8162172" cy="897681"/>
          </a:xfrm>
        </p:grpSpPr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B23DC79F-BB2A-4AE2-8BB9-BD68B5E05513}"/>
                </a:ext>
              </a:extLst>
            </p:cNvPr>
            <p:cNvGrpSpPr/>
            <p:nvPr/>
          </p:nvGrpSpPr>
          <p:grpSpPr>
            <a:xfrm>
              <a:off x="2394392" y="4638636"/>
              <a:ext cx="8033303" cy="854030"/>
              <a:chOff x="2394392" y="4638636"/>
              <a:chExt cx="8033303" cy="8540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ECEB009-7412-408A-9F5F-D0ED2C1EDE51}"/>
                      </a:ext>
                    </a:extLst>
                  </p:cNvPr>
                  <p:cNvSpPr txBox="1"/>
                  <p:nvPr/>
                </p:nvSpPr>
                <p:spPr>
                  <a:xfrm>
                    <a:off x="2533662" y="4638636"/>
                    <a:ext cx="401228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00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FR" sz="20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fr-FR" sz="200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p>
                        </m:sSubSup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FR" sz="20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  <m:sSub>
                          <m:sSubPr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FR" sz="20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l-GR" sz="2000"/>
                          <m:t>β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𝑢𝑘</m:t>
                            </m:r>
                          </m:sub>
                        </m:sSub>
                      </m:oMath>
                    </a14:m>
                    <a:r>
                      <a:rPr lang="fr-FR" sz="2000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ECEB009-7412-408A-9F5F-D0ED2C1EDE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3662" y="4638636"/>
                    <a:ext cx="4012281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9231" b="-27692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5811B46E-F8E9-4D56-8576-2231390B331D}"/>
                      </a:ext>
                    </a:extLst>
                  </p:cNvPr>
                  <p:cNvSpPr txBox="1"/>
                  <p:nvPr/>
                </p:nvSpPr>
                <p:spPr>
                  <a:xfrm>
                    <a:off x="2394392" y="5086559"/>
                    <a:ext cx="4012281" cy="4010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p>
                          </m:sSubSup>
                          <m:r>
                            <a:rPr lang="fr-FR" sz="20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0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l-GR" sz="2000"/>
                            <m:t>β</m:t>
                          </m:r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fr-FR" sz="2000" dirty="0"/>
                  </a:p>
                </p:txBody>
              </p:sp>
            </mc:Choice>
            <mc:Fallback xmlns="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5811B46E-F8E9-4D56-8576-2231390B33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4392" y="5086559"/>
                    <a:ext cx="4012281" cy="40107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5152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E2526D81-2799-4558-B9B5-8C0EAF660908}"/>
                      </a:ext>
                    </a:extLst>
                  </p:cNvPr>
                  <p:cNvSpPr/>
                  <p:nvPr/>
                </p:nvSpPr>
                <p:spPr>
                  <a:xfrm>
                    <a:off x="6698404" y="4660208"/>
                    <a:ext cx="3729291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0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Sup>
                            <m:sSubSup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p>
                          </m:sSubSup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fr-FR" sz="2000" dirty="0"/>
                  </a:p>
                </p:txBody>
              </p:sp>
            </mc:Choice>
            <mc:Fallback xmlns="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E2526D81-2799-4558-B9B5-8C0EAF6609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8404" y="4660208"/>
                    <a:ext cx="3729291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888D2DF5-E838-4F8F-9A00-468AEC39D72E}"/>
                      </a:ext>
                    </a:extLst>
                  </p:cNvPr>
                  <p:cNvSpPr/>
                  <p:nvPr/>
                </p:nvSpPr>
                <p:spPr>
                  <a:xfrm>
                    <a:off x="6712545" y="5091594"/>
                    <a:ext cx="3432927" cy="40107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0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Sup>
                            <m:sSubSup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p>
                          </m:sSubSup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fr-FR" sz="2000" dirty="0"/>
                  </a:p>
                </p:txBody>
              </p:sp>
            </mc:Choice>
            <mc:Fallback xmlns="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888D2DF5-E838-4F8F-9A00-468AEC39D72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2545" y="5091594"/>
                    <a:ext cx="3432927" cy="40107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Accolade ouvrante 31">
              <a:extLst>
                <a:ext uri="{FF2B5EF4-FFF2-40B4-BE49-F238E27FC236}">
                  <a16:creationId xmlns:a16="http://schemas.microsoft.com/office/drawing/2014/main" id="{415CFD38-5320-401A-B971-03B68C13F907}"/>
                </a:ext>
              </a:extLst>
            </p:cNvPr>
            <p:cNvSpPr/>
            <p:nvPr/>
          </p:nvSpPr>
          <p:spPr>
            <a:xfrm>
              <a:off x="2265523" y="4660209"/>
              <a:ext cx="305563" cy="87610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2000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E64C824B-349B-4517-B01A-8C1ACDEB47F4}"/>
              </a:ext>
            </a:extLst>
          </p:cNvPr>
          <p:cNvGrpSpPr/>
          <p:nvPr/>
        </p:nvGrpSpPr>
        <p:grpSpPr>
          <a:xfrm>
            <a:off x="96109" y="968588"/>
            <a:ext cx="415215" cy="163011"/>
            <a:chOff x="564648" y="6996080"/>
            <a:chExt cx="415215" cy="163011"/>
          </a:xfrm>
          <a:solidFill>
            <a:srgbClr val="701920"/>
          </a:solidFill>
        </p:grpSpPr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1025C513-F75B-40E7-ADE1-7FC2A0DE0F72}"/>
                </a:ext>
              </a:extLst>
            </p:cNvPr>
            <p:cNvSpPr/>
            <p:nvPr/>
          </p:nvSpPr>
          <p:spPr>
            <a:xfrm rot="5400000" flipH="1">
              <a:off x="734312" y="6869891"/>
              <a:ext cx="49396" cy="388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BA3FBA96-FABF-40B6-85BF-A897DCC023EB}"/>
                </a:ext>
              </a:extLst>
            </p:cNvPr>
            <p:cNvSpPr/>
            <p:nvPr/>
          </p:nvSpPr>
          <p:spPr>
            <a:xfrm rot="7489313" flipH="1">
              <a:off x="849607" y="6918958"/>
              <a:ext cx="45719" cy="19996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CD05A78C-B788-472F-B320-4E9DEEF48B6B}"/>
                </a:ext>
              </a:extLst>
            </p:cNvPr>
            <p:cNvSpPr/>
            <p:nvPr/>
          </p:nvSpPr>
          <p:spPr>
            <a:xfrm rot="3084057" flipH="1">
              <a:off x="835569" y="7014797"/>
              <a:ext cx="45719" cy="2428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C8760A43-4F5D-477D-BAA7-1C8A81510F90}"/>
              </a:ext>
            </a:extLst>
          </p:cNvPr>
          <p:cNvGrpSpPr/>
          <p:nvPr/>
        </p:nvGrpSpPr>
        <p:grpSpPr>
          <a:xfrm>
            <a:off x="158385" y="4674810"/>
            <a:ext cx="415215" cy="163011"/>
            <a:chOff x="564648" y="6996080"/>
            <a:chExt cx="415215" cy="163011"/>
          </a:xfrm>
          <a:solidFill>
            <a:srgbClr val="701920"/>
          </a:solidFill>
        </p:grpSpPr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9F86B54C-1056-45FD-AE73-76B3F9E1D09E}"/>
                </a:ext>
              </a:extLst>
            </p:cNvPr>
            <p:cNvSpPr/>
            <p:nvPr/>
          </p:nvSpPr>
          <p:spPr>
            <a:xfrm rot="5400000" flipH="1">
              <a:off x="734312" y="6869891"/>
              <a:ext cx="49396" cy="388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AE84C1C5-5667-4309-9A2D-F268ECA9FDD9}"/>
                </a:ext>
              </a:extLst>
            </p:cNvPr>
            <p:cNvSpPr/>
            <p:nvPr/>
          </p:nvSpPr>
          <p:spPr>
            <a:xfrm rot="7489313" flipH="1">
              <a:off x="849607" y="6918958"/>
              <a:ext cx="45719" cy="19996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  <p:sp>
          <p:nvSpPr>
            <p:cNvPr id="53" name="Rectangle : coins arrondis 52">
              <a:extLst>
                <a:ext uri="{FF2B5EF4-FFF2-40B4-BE49-F238E27FC236}">
                  <a16:creationId xmlns:a16="http://schemas.microsoft.com/office/drawing/2014/main" id="{8A892EFE-1D86-420D-B854-9E5EA610A5D1}"/>
                </a:ext>
              </a:extLst>
            </p:cNvPr>
            <p:cNvSpPr/>
            <p:nvPr/>
          </p:nvSpPr>
          <p:spPr>
            <a:xfrm rot="3084057" flipH="1">
              <a:off x="835569" y="7014797"/>
              <a:ext cx="45719" cy="2428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9135C18A-E891-4690-B8AB-2F4E21ABBC80}"/>
              </a:ext>
            </a:extLst>
          </p:cNvPr>
          <p:cNvGrpSpPr/>
          <p:nvPr/>
        </p:nvGrpSpPr>
        <p:grpSpPr>
          <a:xfrm>
            <a:off x="77646" y="1718873"/>
            <a:ext cx="415215" cy="163011"/>
            <a:chOff x="564648" y="6996080"/>
            <a:chExt cx="415215" cy="163011"/>
          </a:xfrm>
          <a:solidFill>
            <a:srgbClr val="701920"/>
          </a:solidFill>
        </p:grpSpPr>
        <p:sp>
          <p:nvSpPr>
            <p:cNvPr id="61" name="Rectangle : coins arrondis 60">
              <a:extLst>
                <a:ext uri="{FF2B5EF4-FFF2-40B4-BE49-F238E27FC236}">
                  <a16:creationId xmlns:a16="http://schemas.microsoft.com/office/drawing/2014/main" id="{DB8CB84E-CCEA-48AB-A457-7CBCD607B2A0}"/>
                </a:ext>
              </a:extLst>
            </p:cNvPr>
            <p:cNvSpPr/>
            <p:nvPr/>
          </p:nvSpPr>
          <p:spPr>
            <a:xfrm rot="5400000" flipH="1">
              <a:off x="734312" y="6869891"/>
              <a:ext cx="49396" cy="388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  <p:sp>
          <p:nvSpPr>
            <p:cNvPr id="62" name="Rectangle : coins arrondis 61">
              <a:extLst>
                <a:ext uri="{FF2B5EF4-FFF2-40B4-BE49-F238E27FC236}">
                  <a16:creationId xmlns:a16="http://schemas.microsoft.com/office/drawing/2014/main" id="{A6570CCC-3537-4D52-8CB8-27649A68C240}"/>
                </a:ext>
              </a:extLst>
            </p:cNvPr>
            <p:cNvSpPr/>
            <p:nvPr/>
          </p:nvSpPr>
          <p:spPr>
            <a:xfrm rot="7489313" flipH="1">
              <a:off x="849607" y="6918958"/>
              <a:ext cx="45719" cy="19996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  <p:sp>
          <p:nvSpPr>
            <p:cNvPr id="65" name="Rectangle : coins arrondis 64">
              <a:extLst>
                <a:ext uri="{FF2B5EF4-FFF2-40B4-BE49-F238E27FC236}">
                  <a16:creationId xmlns:a16="http://schemas.microsoft.com/office/drawing/2014/main" id="{EEA611CF-F01C-4393-AD13-895D2D4F405C}"/>
                </a:ext>
              </a:extLst>
            </p:cNvPr>
            <p:cNvSpPr/>
            <p:nvPr/>
          </p:nvSpPr>
          <p:spPr>
            <a:xfrm rot="3084057" flipH="1">
              <a:off x="835569" y="7014797"/>
              <a:ext cx="45719" cy="2428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821A6EF4-6DEA-4F70-9917-8264D1E62098}"/>
              </a:ext>
            </a:extLst>
          </p:cNvPr>
          <p:cNvGrpSpPr/>
          <p:nvPr/>
        </p:nvGrpSpPr>
        <p:grpSpPr>
          <a:xfrm>
            <a:off x="165026" y="5676211"/>
            <a:ext cx="415215" cy="163011"/>
            <a:chOff x="564648" y="6996080"/>
            <a:chExt cx="415215" cy="163011"/>
          </a:xfrm>
          <a:solidFill>
            <a:srgbClr val="701920"/>
          </a:solidFill>
        </p:grpSpPr>
        <p:sp>
          <p:nvSpPr>
            <p:cNvPr id="68" name="Rectangle : coins arrondis 67">
              <a:extLst>
                <a:ext uri="{FF2B5EF4-FFF2-40B4-BE49-F238E27FC236}">
                  <a16:creationId xmlns:a16="http://schemas.microsoft.com/office/drawing/2014/main" id="{C28C6252-2079-40BB-A6F0-D3227A2AB094}"/>
                </a:ext>
              </a:extLst>
            </p:cNvPr>
            <p:cNvSpPr/>
            <p:nvPr/>
          </p:nvSpPr>
          <p:spPr>
            <a:xfrm rot="5400000" flipH="1">
              <a:off x="734312" y="6869891"/>
              <a:ext cx="49396" cy="388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  <p:sp>
          <p:nvSpPr>
            <p:cNvPr id="69" name="Rectangle : coins arrondis 68">
              <a:extLst>
                <a:ext uri="{FF2B5EF4-FFF2-40B4-BE49-F238E27FC236}">
                  <a16:creationId xmlns:a16="http://schemas.microsoft.com/office/drawing/2014/main" id="{3D47ABFE-8C68-4279-9765-FED6DDBF8151}"/>
                </a:ext>
              </a:extLst>
            </p:cNvPr>
            <p:cNvSpPr/>
            <p:nvPr/>
          </p:nvSpPr>
          <p:spPr>
            <a:xfrm rot="7489313" flipH="1">
              <a:off x="849607" y="6918958"/>
              <a:ext cx="45719" cy="19996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  <p:sp>
          <p:nvSpPr>
            <p:cNvPr id="70" name="Rectangle : coins arrondis 69">
              <a:extLst>
                <a:ext uri="{FF2B5EF4-FFF2-40B4-BE49-F238E27FC236}">
                  <a16:creationId xmlns:a16="http://schemas.microsoft.com/office/drawing/2014/main" id="{9BFCD4AF-CC9E-4837-BC4D-50F4611B8BA5}"/>
                </a:ext>
              </a:extLst>
            </p:cNvPr>
            <p:cNvSpPr/>
            <p:nvPr/>
          </p:nvSpPr>
          <p:spPr>
            <a:xfrm rot="3084057" flipH="1">
              <a:off x="835569" y="7014797"/>
              <a:ext cx="45719" cy="2428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652A0749-B634-4D09-8DEB-00F8F835D05B}"/>
              </a:ext>
            </a:extLst>
          </p:cNvPr>
          <p:cNvGrpSpPr/>
          <p:nvPr/>
        </p:nvGrpSpPr>
        <p:grpSpPr>
          <a:xfrm>
            <a:off x="2573080" y="76764"/>
            <a:ext cx="6274933" cy="784830"/>
            <a:chOff x="2615258" y="65514"/>
            <a:chExt cx="6274933" cy="784830"/>
          </a:xfrm>
        </p:grpSpPr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AC141C8-0875-4B75-8A7F-999B61F6157B}"/>
                </a:ext>
              </a:extLst>
            </p:cNvPr>
            <p:cNvSpPr txBox="1"/>
            <p:nvPr/>
          </p:nvSpPr>
          <p:spPr>
            <a:xfrm>
              <a:off x="2862798" y="190129"/>
              <a:ext cx="60273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latin typeface="Calibri Light" panose="020F030202020403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Funk SVD – Formulation mathématique du problème</a:t>
              </a:r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CCF4F1EE-644C-46DC-8B63-57A1F2119CFF}"/>
                </a:ext>
              </a:extLst>
            </p:cNvPr>
            <p:cNvSpPr txBox="1"/>
            <p:nvPr/>
          </p:nvSpPr>
          <p:spPr>
            <a:xfrm>
              <a:off x="2615258" y="65514"/>
              <a:ext cx="106638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>
                  <a:solidFill>
                    <a:srgbClr val="701920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4</a:t>
              </a:r>
            </a:p>
            <a:p>
              <a:endParaRPr lang="fr-FR" sz="1500" dirty="0">
                <a:solidFill>
                  <a:srgbClr val="701920"/>
                </a:solidFill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A6A75945-5F16-4777-8031-E9CE7B227AA7}"/>
                </a:ext>
              </a:extLst>
            </p:cNvPr>
            <p:cNvCxnSpPr>
              <a:cxnSpLocks/>
            </p:cNvCxnSpPr>
            <p:nvPr/>
          </p:nvCxnSpPr>
          <p:spPr>
            <a:xfrm>
              <a:off x="2867605" y="586785"/>
              <a:ext cx="467121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89C6BB5C-4C6F-4260-AF35-126F930E8CCD}"/>
              </a:ext>
            </a:extLst>
          </p:cNvPr>
          <p:cNvSpPr/>
          <p:nvPr/>
        </p:nvSpPr>
        <p:spPr>
          <a:xfrm>
            <a:off x="583364" y="2051418"/>
            <a:ext cx="9623892" cy="1182491"/>
          </a:xfrm>
          <a:prstGeom prst="roundRect">
            <a:avLst/>
          </a:prstGeom>
          <a:solidFill>
            <a:srgbClr val="9933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3DF62AEE-1BFC-4216-8FB5-F0663A3A1C50}"/>
              </a:ext>
            </a:extLst>
          </p:cNvPr>
          <p:cNvSpPr txBox="1"/>
          <p:nvPr/>
        </p:nvSpPr>
        <p:spPr>
          <a:xfrm>
            <a:off x="11674548" y="6412144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901EB9-D232-4C51-B1B5-914165951BB5}"/>
              </a:ext>
            </a:extLst>
          </p:cNvPr>
          <p:cNvSpPr/>
          <p:nvPr/>
        </p:nvSpPr>
        <p:spPr>
          <a:xfrm>
            <a:off x="6913537" y="6537325"/>
            <a:ext cx="1395255" cy="28499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44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12" grpId="0"/>
      <p:bldP spid="14" grpId="0"/>
      <p:bldP spid="15" grpId="0"/>
      <p:bldP spid="20" grpId="0"/>
      <p:bldP spid="21" grpId="0"/>
      <p:bldP spid="24" grpId="0"/>
      <p:bldP spid="25" grpId="0"/>
      <p:bldP spid="26" grpId="0"/>
      <p:bldP spid="7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54A203DC-C044-4F08-9F4C-3A09BDBB38EF}"/>
              </a:ext>
            </a:extLst>
          </p:cNvPr>
          <p:cNvSpPr/>
          <p:nvPr/>
        </p:nvSpPr>
        <p:spPr>
          <a:xfrm>
            <a:off x="884629" y="4393570"/>
            <a:ext cx="9228855" cy="975184"/>
          </a:xfrm>
          <a:prstGeom prst="roundRect">
            <a:avLst/>
          </a:prstGeom>
          <a:solidFill>
            <a:srgbClr val="9933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94B855-F5B0-48A3-83B5-433719B92A1D}"/>
              </a:ext>
            </a:extLst>
          </p:cNvPr>
          <p:cNvSpPr/>
          <p:nvPr/>
        </p:nvSpPr>
        <p:spPr>
          <a:xfrm flipH="1">
            <a:off x="119936" y="1323854"/>
            <a:ext cx="234275" cy="4389761"/>
          </a:xfrm>
          <a:prstGeom prst="rect">
            <a:avLst/>
          </a:prstGeom>
          <a:solidFill>
            <a:srgbClr val="99336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EFD2164-508B-4A26-984D-829EA8C3C09D}"/>
              </a:ext>
            </a:extLst>
          </p:cNvPr>
          <p:cNvSpPr/>
          <p:nvPr/>
        </p:nvSpPr>
        <p:spPr>
          <a:xfrm>
            <a:off x="10750771" y="232440"/>
            <a:ext cx="598303" cy="606056"/>
          </a:xfrm>
          <a:prstGeom prst="ellipse">
            <a:avLst/>
          </a:prstGeom>
          <a:noFill/>
          <a:ln w="9525">
            <a:solidFill>
              <a:srgbClr val="70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D3174B9-795B-4709-A4BF-70D176314B44}"/>
              </a:ext>
            </a:extLst>
          </p:cNvPr>
          <p:cNvSpPr/>
          <p:nvPr/>
        </p:nvSpPr>
        <p:spPr>
          <a:xfrm>
            <a:off x="10826970" y="308640"/>
            <a:ext cx="445903" cy="453656"/>
          </a:xfrm>
          <a:prstGeom prst="ellipse">
            <a:avLst/>
          </a:prstGeom>
          <a:noFill/>
          <a:ln w="9525">
            <a:solidFill>
              <a:srgbClr val="70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CC22CD7-E83C-4ECA-94E7-A4D9EE776251}"/>
              </a:ext>
            </a:extLst>
          </p:cNvPr>
          <p:cNvSpPr/>
          <p:nvPr/>
        </p:nvSpPr>
        <p:spPr>
          <a:xfrm>
            <a:off x="10903169" y="384840"/>
            <a:ext cx="293503" cy="301256"/>
          </a:xfrm>
          <a:prstGeom prst="ellipse">
            <a:avLst/>
          </a:prstGeom>
          <a:solidFill>
            <a:srgbClr val="701920"/>
          </a:solidFill>
          <a:ln w="9525">
            <a:solidFill>
              <a:srgbClr val="70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B810550-B4D6-4F85-823D-9AC8289ECD6F}"/>
                  </a:ext>
                </a:extLst>
              </p:cNvPr>
              <p:cNvSpPr txBox="1"/>
              <p:nvPr/>
            </p:nvSpPr>
            <p:spPr>
              <a:xfrm>
                <a:off x="519547" y="2951727"/>
                <a:ext cx="75141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>
                    <a:solidFill>
                      <a:srgbClr val="993366"/>
                    </a:solidFill>
                  </a:rPr>
                  <a:t>Liste de triplets </a:t>
                </a:r>
                <a:r>
                  <a:rPr lang="fr-FR" sz="2000" dirty="0"/>
                  <a:t>sur laquelle itérer </a:t>
                </a:r>
                <a:r>
                  <a:rPr lang="pt-BR" sz="2000" dirty="0">
                    <a:solidFill>
                      <a:srgbClr val="993366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𝑠𝑎𝑚𝑝𝑙𝑒𝑠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</m:sub>
                            </m:sSub>
                          </m:e>
                        </m:d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fr-FR" sz="2000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B810550-B4D6-4F85-823D-9AC8289EC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47" y="2951727"/>
                <a:ext cx="7514110" cy="400110"/>
              </a:xfrm>
              <a:prstGeom prst="rect">
                <a:avLst/>
              </a:prstGeom>
              <a:blipFill>
                <a:blip r:embed="rId2"/>
                <a:stretch>
                  <a:fillRect l="-811" t="-7576" b="-257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CEAAEF47-C6B2-401F-83B3-F05F9A650B32}"/>
                  </a:ext>
                </a:extLst>
              </p:cNvPr>
              <p:cNvSpPr txBox="1"/>
              <p:nvPr/>
            </p:nvSpPr>
            <p:spPr>
              <a:xfrm>
                <a:off x="2206439" y="1377726"/>
                <a:ext cx="40525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fr-FR" sz="2000" dirty="0"/>
                  <a:t>   et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sz="2000" dirty="0"/>
                  <a:t>  </a:t>
                </a:r>
                <a14:m>
                  <m:oMath xmlns:m="http://schemas.openxmlformats.org/officeDocument/2006/math">
                    <m:r>
                      <a:rPr lang="fr-FR" sz="2000" b="0" i="0" dirty="0" smtClean="0">
                        <a:solidFill>
                          <a:srgbClr val="9933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i="1" dirty="0" smtClean="0">
                        <a:solidFill>
                          <a:srgbClr val="993366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 valeurs aléatoires </a:t>
                </a: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CEAAEF47-C6B2-401F-83B3-F05F9A65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439" y="1377726"/>
                <a:ext cx="4052526" cy="400110"/>
              </a:xfrm>
              <a:prstGeom prst="rect">
                <a:avLst/>
              </a:prstGeom>
              <a:blipFill>
                <a:blip r:embed="rId3"/>
                <a:stretch>
                  <a:fillRect l="-1353" t="-7576" b="-257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6ED19F0-1C90-49D5-9346-FE016A185FD4}"/>
                  </a:ext>
                </a:extLst>
              </p:cNvPr>
              <p:cNvSpPr txBox="1"/>
              <p:nvPr/>
            </p:nvSpPr>
            <p:spPr>
              <a:xfrm>
                <a:off x="2193373" y="1734323"/>
                <a:ext cx="35032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𝑏𝑢</m:t>
                    </m:r>
                  </m:oMath>
                </a14:m>
                <a:r>
                  <a:rPr lang="fr-FR" sz="2000" dirty="0"/>
                  <a:t> et</a:t>
                </a:r>
                <a14:m>
                  <m:oMath xmlns:m="http://schemas.openxmlformats.org/officeDocument/2006/math">
                    <m:r>
                      <a:rPr lang="fr-FR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r>
                  <a:rPr lang="fr-FR" sz="2000" dirty="0">
                    <a:solidFill>
                      <a:srgbClr val="993366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fr-FR" sz="2000" i="1" dirty="0">
                        <a:solidFill>
                          <a:srgbClr val="993366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 initialisés à zéro</a:t>
                </a: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6ED19F0-1C90-49D5-9346-FE016A185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73" y="1734323"/>
                <a:ext cx="3503202" cy="400110"/>
              </a:xfrm>
              <a:prstGeom prst="rect">
                <a:avLst/>
              </a:prstGeom>
              <a:blipFill>
                <a:blip r:embed="rId4"/>
                <a:stretch>
                  <a:fillRect l="-1568" t="-9231" r="-348" b="-2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F55D36C-2966-42E9-A4A1-2F9F9C3925B5}"/>
                  </a:ext>
                </a:extLst>
              </p:cNvPr>
              <p:cNvSpPr txBox="1"/>
              <p:nvPr/>
            </p:nvSpPr>
            <p:spPr>
              <a:xfrm>
                <a:off x="2193374" y="2109195"/>
                <a:ext cx="2927262" cy="453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2000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𝑢𝑖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sub>
                      <m:sup/>
                      <m:e>
                        <m:f>
                          <m:f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num>
                          <m:den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#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𝑢𝑖</m:t>
                                    </m:r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𝑢𝑖</m:t>
                                    </m:r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fr-F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F55D36C-2966-42E9-A4A1-2F9F9C392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74" y="2109195"/>
                <a:ext cx="2927262" cy="453970"/>
              </a:xfrm>
              <a:prstGeom prst="rect">
                <a:avLst/>
              </a:prstGeom>
              <a:blipFill>
                <a:blip r:embed="rId5"/>
                <a:stretch>
                  <a:fillRect l="-1875" t="-72973" b="-1121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ZoneTexte 36">
            <a:extLst>
              <a:ext uri="{FF2B5EF4-FFF2-40B4-BE49-F238E27FC236}">
                <a16:creationId xmlns:a16="http://schemas.microsoft.com/office/drawing/2014/main" id="{2623777D-A386-4772-B780-D29594AD31C1}"/>
              </a:ext>
            </a:extLst>
          </p:cNvPr>
          <p:cNvSpPr txBox="1"/>
          <p:nvPr/>
        </p:nvSpPr>
        <p:spPr>
          <a:xfrm>
            <a:off x="557870" y="1396959"/>
            <a:ext cx="189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993366"/>
                </a:solidFill>
              </a:rPr>
              <a:t>Initialisation</a:t>
            </a:r>
            <a:r>
              <a:rPr lang="fr-FR" sz="2000" dirty="0"/>
              <a:t> </a:t>
            </a:r>
            <a:r>
              <a:rPr lang="fr-FR" sz="2000" dirty="0">
                <a:solidFill>
                  <a:srgbClr val="993366"/>
                </a:solidFill>
              </a:rPr>
              <a:t>: </a:t>
            </a:r>
            <a:r>
              <a:rPr lang="fr-FR" sz="2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FA0FE8F9-CCDA-4D3A-A523-34214E5825E8}"/>
                  </a:ext>
                </a:extLst>
              </p:cNvPr>
              <p:cNvSpPr txBox="1"/>
              <p:nvPr/>
            </p:nvSpPr>
            <p:spPr>
              <a:xfrm>
                <a:off x="0" y="846760"/>
                <a:ext cx="63388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>
                    <a:solidFill>
                      <a:srgbClr val="993366"/>
                    </a:solidFill>
                    <a:latin typeface="Century Gothic" panose="020B0502020202020204" pitchFamily="34" charset="0"/>
                  </a:rPr>
                  <a:t>Compute_Funk_SVD </a:t>
                </a:r>
                <a14:m>
                  <m:oMath xmlns:m="http://schemas.openxmlformats.org/officeDocument/2006/math">
                    <m:r>
                      <a:rPr lang="fr-FR" sz="20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sz="20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fr-FR" sz="20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20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>
                        <a:solidFill>
                          <a:schemeClr val="tx1"/>
                        </a:solidFill>
                        <a:latin typeface="Century Gothic" panose="020B0502020202020204" pitchFamily="34" charset="0"/>
                      </a:rPr>
                      <m:t>β</m:t>
                    </m:r>
                  </m:oMath>
                </a14:m>
                <a:r>
                  <a:rPr lang="fr-FR" sz="20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𝑛𝑏</m:t>
                    </m:r>
                    <m:r>
                      <a:rPr lang="fr-F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fr-F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𝑒𝑝𝑜𝑐h</m:t>
                    </m:r>
                    <m:r>
                      <a:rPr lang="fr-FR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 </a:t>
                </a: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FA0FE8F9-CCDA-4D3A-A523-34214E582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46760"/>
                <a:ext cx="6338843" cy="400110"/>
              </a:xfrm>
              <a:prstGeom prst="rect">
                <a:avLst/>
              </a:prstGeom>
              <a:blipFill>
                <a:blip r:embed="rId6"/>
                <a:stretch>
                  <a:fillRect l="-962" t="-9091" b="-257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AFDB8020-C0B2-4941-BDA0-CB97AE853481}"/>
              </a:ext>
            </a:extLst>
          </p:cNvPr>
          <p:cNvGrpSpPr/>
          <p:nvPr/>
        </p:nvGrpSpPr>
        <p:grpSpPr>
          <a:xfrm>
            <a:off x="930151" y="4474679"/>
            <a:ext cx="9337254" cy="789799"/>
            <a:chOff x="930151" y="4341745"/>
            <a:chExt cx="9337254" cy="789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2F86AD85-C777-45F8-B514-724F28E4B95B}"/>
                    </a:ext>
                  </a:extLst>
                </p:cNvPr>
                <p:cNvSpPr txBox="1"/>
                <p:nvPr/>
              </p:nvSpPr>
              <p:spPr>
                <a:xfrm>
                  <a:off x="930151" y="4341745"/>
                  <a:ext cx="374180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fr-FR" sz="2000" dirty="0">
                      <a:solidFill>
                        <a:srgbClr val="993366"/>
                      </a:solidFill>
                      <a:latin typeface="Century Gothic" panose="020B0502020202020204" pitchFamily="34" charset="0"/>
                    </a:rPr>
                    <a:t>One_Step_Stochastic </a:t>
                  </a:r>
                  <a14:m>
                    <m:oMath xmlns:m="http://schemas.openxmlformats.org/officeDocument/2006/math">
                      <m:r>
                        <a:rPr lang="fr-FR" sz="2000" b="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0" dirty="0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a14:m>
                  <a:r>
                    <a:rPr lang="fr-FR" sz="2000" dirty="0">
                      <a:latin typeface="Century Gothic" panose="020B0502020202020204" pitchFamily="34" charset="0"/>
                    </a:rPr>
                    <a:t>   </a:t>
                  </a:r>
                </a:p>
              </p:txBody>
            </p:sp>
          </mc:Choice>
          <mc:Fallback xmlns="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2F86AD85-C777-45F8-B514-724F28E4B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151" y="4341745"/>
                  <a:ext cx="3741807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1468" t="-7576" b="-2575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BD6278D7-4242-42C9-BC2E-1E684AC5EB37}"/>
                    </a:ext>
                  </a:extLst>
                </p:cNvPr>
                <p:cNvSpPr txBox="1"/>
                <p:nvPr/>
              </p:nvSpPr>
              <p:spPr>
                <a:xfrm>
                  <a:off x="1484510" y="4730472"/>
                  <a:ext cx="8782895" cy="4010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2000" dirty="0"/>
                    <a:t>Pour </a:t>
                  </a:r>
                  <a14:m>
                    <m:oMath xmlns:m="http://schemas.openxmlformats.org/officeDocument/2006/math">
                      <m:r>
                        <a:rPr lang="pt-BR" sz="200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pt-BR" sz="2000" dirty="0"/>
                    <a:t>,</a:t>
                  </a:r>
                  <a14:m>
                    <m:oMath xmlns:m="http://schemas.openxmlformats.org/officeDocument/2006/math">
                      <m:r>
                        <a:rPr lang="pt-BR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pt-BR" sz="2000" dirty="0"/>
                    <a:t>,</a:t>
                  </a:r>
                  <a14:m>
                    <m:oMath xmlns:m="http://schemas.openxmlformats.org/officeDocument/2006/math">
                      <m:r>
                        <a:rPr lang="pt-BR" sz="200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pt-BR" sz="2000" dirty="0"/>
                    <a:t> dans </a:t>
                  </a:r>
                  <a14:m>
                    <m:oMath xmlns:m="http://schemas.openxmlformats.org/officeDocument/2006/math">
                      <m:r>
                        <a:rPr lang="fr-FR" sz="2000" i="1" dirty="0">
                          <a:latin typeface="Cambria Math" panose="02040503050406030204" pitchFamily="18" charset="0"/>
                        </a:rPr>
                        <m:t>𝑠𝑎𝑚𝑝𝑙𝑒𝑠</m:t>
                      </m:r>
                    </m:oMath>
                  </a14:m>
                  <a:r>
                    <a:rPr lang="fr-FR" sz="2000" dirty="0"/>
                    <a:t> : </a:t>
                  </a:r>
                  <a:r>
                    <a:rPr lang="pt-BR" sz="2000" dirty="0"/>
                    <a:t>mise à jour les paramètres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𝑢𝑘</m:t>
                          </m:r>
                        </m:sub>
                        <m:sup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a14:m>
                  <a:r>
                    <a:rPr lang="fr-FR" sz="2000" dirty="0"/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  <m:sup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a14:m>
                  <a:r>
                    <a:rPr lang="fr-FR" sz="2000" dirty="0"/>
                    <a:t>, </a:t>
                  </a:r>
                  <a14:m>
                    <m:oMath xmlns:m="http://schemas.openxmlformats.org/officeDocument/2006/math">
                      <m:r>
                        <a:rPr lang="fr-FR" sz="2000" i="1"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a14:m>
                  <a:r>
                    <a:rPr lang="fr-FR" sz="2000" dirty="0"/>
                    <a:t>, </a:t>
                  </a:r>
                  <a14:m>
                    <m:oMath xmlns:m="http://schemas.openxmlformats.org/officeDocument/2006/math">
                      <m:r>
                        <a:rPr lang="fr-FR" sz="2000" i="1"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a14:m>
                  <a:r>
                    <a:rPr lang="fr-FR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BD6278D7-4242-42C9-BC2E-1E684AC5EB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4510" y="4730472"/>
                  <a:ext cx="8782895" cy="401072"/>
                </a:xfrm>
                <a:prstGeom prst="rect">
                  <a:avLst/>
                </a:prstGeom>
                <a:blipFill>
                  <a:blip r:embed="rId8"/>
                  <a:stretch>
                    <a:fillRect l="-764" t="-9091" b="-2575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7C1711B3-4E44-4AF1-BB7B-45702D1BDBEA}"/>
                  </a:ext>
                </a:extLst>
              </p:cNvPr>
              <p:cNvSpPr txBox="1"/>
              <p:nvPr/>
            </p:nvSpPr>
            <p:spPr>
              <a:xfrm>
                <a:off x="560382" y="3565251"/>
                <a:ext cx="32659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/>
                  <a:t>Pour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</a:rPr>
                      <m:t>𝑛𝑏</m:t>
                    </m:r>
                    <m:r>
                      <a:rPr lang="fr-FR" sz="2000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FR" sz="2000" i="1" dirty="0">
                        <a:latin typeface="Cambria Math" panose="02040503050406030204" pitchFamily="18" charset="0"/>
                      </a:rPr>
                      <m:t>𝑒𝑝𝑜𝑐h</m:t>
                    </m:r>
                  </m:oMath>
                </a14:m>
                <a:r>
                  <a:rPr lang="pt-BR" sz="2000" dirty="0"/>
                  <a:t> </a:t>
                </a:r>
                <a:r>
                  <a:rPr lang="pt-BR" sz="2000" dirty="0">
                    <a:solidFill>
                      <a:srgbClr val="993366"/>
                    </a:solidFill>
                  </a:rPr>
                  <a:t>itérations</a:t>
                </a:r>
                <a:r>
                  <a:rPr lang="pt-BR" sz="2000" dirty="0"/>
                  <a:t> :  </a:t>
                </a:r>
                <a:endParaRPr lang="fr-FR" sz="20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7C1711B3-4E44-4AF1-BB7B-45702D1BD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82" y="3565251"/>
                <a:ext cx="3265982" cy="400110"/>
              </a:xfrm>
              <a:prstGeom prst="rect">
                <a:avLst/>
              </a:prstGeom>
              <a:blipFill>
                <a:blip r:embed="rId9"/>
                <a:stretch>
                  <a:fillRect l="-2052" t="-9231" b="-2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D5023B1A-41ED-4C7C-BF13-1F02526A9533}"/>
                  </a:ext>
                </a:extLst>
              </p:cNvPr>
              <p:cNvSpPr txBox="1"/>
              <p:nvPr/>
            </p:nvSpPr>
            <p:spPr>
              <a:xfrm>
                <a:off x="930151" y="3942415"/>
                <a:ext cx="52265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/>
                  <a:t> « Mélanger » les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</a:rPr>
                      <m:t>𝑠𝑎𝑚𝑝𝑙𝑒𝑠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i="1" dirty="0">
                        <a:solidFill>
                          <a:srgbClr val="993366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Stochastique </a:t>
                </a:r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D5023B1A-41ED-4C7C-BF13-1F02526A9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51" y="3942415"/>
                <a:ext cx="5226597" cy="400110"/>
              </a:xfrm>
              <a:prstGeom prst="rect">
                <a:avLst/>
              </a:prstGeom>
              <a:blipFill>
                <a:blip r:embed="rId10"/>
                <a:stretch>
                  <a:fillRect l="-1050" t="-9231" b="-2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e 25">
            <a:extLst>
              <a:ext uri="{FF2B5EF4-FFF2-40B4-BE49-F238E27FC236}">
                <a16:creationId xmlns:a16="http://schemas.microsoft.com/office/drawing/2014/main" id="{CBE4BD70-6860-41DE-8F3C-F82A6774D5DF}"/>
              </a:ext>
            </a:extLst>
          </p:cNvPr>
          <p:cNvGrpSpPr/>
          <p:nvPr/>
        </p:nvGrpSpPr>
        <p:grpSpPr>
          <a:xfrm>
            <a:off x="132329" y="1542938"/>
            <a:ext cx="415215" cy="163011"/>
            <a:chOff x="564648" y="6996080"/>
            <a:chExt cx="415215" cy="163011"/>
          </a:xfrm>
          <a:solidFill>
            <a:srgbClr val="701920"/>
          </a:solidFill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9FB80B05-603D-450F-9714-BC02140FD3CE}"/>
                </a:ext>
              </a:extLst>
            </p:cNvPr>
            <p:cNvSpPr/>
            <p:nvPr/>
          </p:nvSpPr>
          <p:spPr>
            <a:xfrm rot="5400000" flipH="1">
              <a:off x="734312" y="6869891"/>
              <a:ext cx="49396" cy="388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33157A38-A467-427B-A92F-4BE52A51F264}"/>
                </a:ext>
              </a:extLst>
            </p:cNvPr>
            <p:cNvSpPr/>
            <p:nvPr/>
          </p:nvSpPr>
          <p:spPr>
            <a:xfrm rot="7489313" flipH="1">
              <a:off x="849607" y="6918958"/>
              <a:ext cx="45719" cy="19996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F711BE8C-6F29-42EF-AB4F-033BD562E330}"/>
                </a:ext>
              </a:extLst>
            </p:cNvPr>
            <p:cNvSpPr/>
            <p:nvPr/>
          </p:nvSpPr>
          <p:spPr>
            <a:xfrm rot="3084057" flipH="1">
              <a:off x="835569" y="7014797"/>
              <a:ext cx="45719" cy="2428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2723C64-9B1E-4E3C-8345-43EE985A1A68}"/>
              </a:ext>
            </a:extLst>
          </p:cNvPr>
          <p:cNvGrpSpPr/>
          <p:nvPr/>
        </p:nvGrpSpPr>
        <p:grpSpPr>
          <a:xfrm>
            <a:off x="130823" y="3095150"/>
            <a:ext cx="415215" cy="163011"/>
            <a:chOff x="564648" y="6996080"/>
            <a:chExt cx="415215" cy="163011"/>
          </a:xfrm>
          <a:solidFill>
            <a:srgbClr val="701920"/>
          </a:solidFill>
        </p:grpSpPr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910F1F66-C0D9-466D-8DDD-C0540AC669A1}"/>
                </a:ext>
              </a:extLst>
            </p:cNvPr>
            <p:cNvSpPr/>
            <p:nvPr/>
          </p:nvSpPr>
          <p:spPr>
            <a:xfrm rot="5400000" flipH="1">
              <a:off x="734312" y="6869891"/>
              <a:ext cx="49396" cy="388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2EB0BDEA-27BC-4ABC-8A02-26DFD2BEC78D}"/>
                </a:ext>
              </a:extLst>
            </p:cNvPr>
            <p:cNvSpPr/>
            <p:nvPr/>
          </p:nvSpPr>
          <p:spPr>
            <a:xfrm rot="7489313" flipH="1">
              <a:off x="849607" y="6918958"/>
              <a:ext cx="45719" cy="19996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C9BB8AC5-E51D-4C8B-9F8C-C2631DA72647}"/>
                </a:ext>
              </a:extLst>
            </p:cNvPr>
            <p:cNvSpPr/>
            <p:nvPr/>
          </p:nvSpPr>
          <p:spPr>
            <a:xfrm rot="3084057" flipH="1">
              <a:off x="835569" y="7014797"/>
              <a:ext cx="45719" cy="2428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8923A8F6-3FFA-4858-89F7-71F1EE586EA7}"/>
              </a:ext>
            </a:extLst>
          </p:cNvPr>
          <p:cNvGrpSpPr/>
          <p:nvPr/>
        </p:nvGrpSpPr>
        <p:grpSpPr>
          <a:xfrm>
            <a:off x="112084" y="3691021"/>
            <a:ext cx="415215" cy="163011"/>
            <a:chOff x="564648" y="6996080"/>
            <a:chExt cx="415215" cy="163011"/>
          </a:xfrm>
          <a:solidFill>
            <a:srgbClr val="701920"/>
          </a:solidFill>
        </p:grpSpPr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B4073A89-B91B-4BD4-A234-8E49620D1F5B}"/>
                </a:ext>
              </a:extLst>
            </p:cNvPr>
            <p:cNvSpPr/>
            <p:nvPr/>
          </p:nvSpPr>
          <p:spPr>
            <a:xfrm rot="5400000" flipH="1">
              <a:off x="734312" y="6869891"/>
              <a:ext cx="49396" cy="388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191DDE36-9D6D-425C-AB51-0EA47E3E5BA6}"/>
                </a:ext>
              </a:extLst>
            </p:cNvPr>
            <p:cNvSpPr/>
            <p:nvPr/>
          </p:nvSpPr>
          <p:spPr>
            <a:xfrm rot="7489313" flipH="1">
              <a:off x="849607" y="6918958"/>
              <a:ext cx="45719" cy="19996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6A0B5532-BEB9-4657-9475-BC4F20F6FDD8}"/>
                </a:ext>
              </a:extLst>
            </p:cNvPr>
            <p:cNvSpPr/>
            <p:nvPr/>
          </p:nvSpPr>
          <p:spPr>
            <a:xfrm rot="3084057" flipH="1">
              <a:off x="835569" y="7014797"/>
              <a:ext cx="45719" cy="2428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</p:grp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97E4C93-1F80-41F3-981F-B6B286935B3B}"/>
              </a:ext>
            </a:extLst>
          </p:cNvPr>
          <p:cNvCxnSpPr>
            <a:cxnSpLocks/>
          </p:cNvCxnSpPr>
          <p:nvPr/>
        </p:nvCxnSpPr>
        <p:spPr>
          <a:xfrm flipV="1">
            <a:off x="112084" y="1201063"/>
            <a:ext cx="5008552" cy="585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65457A12-42F9-41D9-996B-4394C029C68E}"/>
              </a:ext>
            </a:extLst>
          </p:cNvPr>
          <p:cNvGrpSpPr/>
          <p:nvPr/>
        </p:nvGrpSpPr>
        <p:grpSpPr>
          <a:xfrm>
            <a:off x="2573080" y="76764"/>
            <a:ext cx="6274933" cy="784830"/>
            <a:chOff x="2615258" y="65514"/>
            <a:chExt cx="6274933" cy="784830"/>
          </a:xfrm>
        </p:grpSpPr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0124FF1D-9BF7-45B3-A599-CEA0BA094E8F}"/>
                </a:ext>
              </a:extLst>
            </p:cNvPr>
            <p:cNvSpPr txBox="1"/>
            <p:nvPr/>
          </p:nvSpPr>
          <p:spPr>
            <a:xfrm>
              <a:off x="2862798" y="190129"/>
              <a:ext cx="60273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latin typeface="Calibri Light" panose="020F030202020403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Funk SVD – Implémentation</a:t>
              </a:r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9AA9EF03-E21F-42A7-B3A8-EAF8B226088E}"/>
                </a:ext>
              </a:extLst>
            </p:cNvPr>
            <p:cNvSpPr txBox="1"/>
            <p:nvPr/>
          </p:nvSpPr>
          <p:spPr>
            <a:xfrm>
              <a:off x="2615258" y="65514"/>
              <a:ext cx="106638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>
                  <a:solidFill>
                    <a:srgbClr val="701920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4</a:t>
              </a:r>
            </a:p>
            <a:p>
              <a:endParaRPr lang="fr-FR" sz="1500" dirty="0">
                <a:solidFill>
                  <a:srgbClr val="701920"/>
                </a:solidFill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C5516732-B060-494C-A534-A25B33CD2C2E}"/>
                </a:ext>
              </a:extLst>
            </p:cNvPr>
            <p:cNvCxnSpPr>
              <a:cxnSpLocks/>
            </p:cNvCxnSpPr>
            <p:nvPr/>
          </p:nvCxnSpPr>
          <p:spPr>
            <a:xfrm>
              <a:off x="2867605" y="586785"/>
              <a:ext cx="467121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ZoneTexte 43">
            <a:extLst>
              <a:ext uri="{FF2B5EF4-FFF2-40B4-BE49-F238E27FC236}">
                <a16:creationId xmlns:a16="http://schemas.microsoft.com/office/drawing/2014/main" id="{DC8D9018-90CE-4F3C-A9EB-7A1E26AF32D3}"/>
              </a:ext>
            </a:extLst>
          </p:cNvPr>
          <p:cNvSpPr txBox="1"/>
          <p:nvPr/>
        </p:nvSpPr>
        <p:spPr>
          <a:xfrm>
            <a:off x="11674548" y="6412144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E775EE-1AA5-41BE-A8E5-02A11A593E98}"/>
              </a:ext>
            </a:extLst>
          </p:cNvPr>
          <p:cNvSpPr/>
          <p:nvPr/>
        </p:nvSpPr>
        <p:spPr>
          <a:xfrm>
            <a:off x="6913537" y="6537325"/>
            <a:ext cx="1395255" cy="28499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4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1" grpId="0" animBg="1"/>
      <p:bldP spid="16" grpId="0"/>
      <p:bldP spid="29" grpId="0"/>
      <p:bldP spid="33" grpId="0"/>
      <p:bldP spid="36" grpId="0"/>
      <p:bldP spid="37" grpId="0"/>
      <p:bldP spid="38" grpId="0"/>
      <p:bldP spid="42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789C1987-8262-4CB1-9778-892ADD88C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957" y="2234657"/>
            <a:ext cx="7203848" cy="2109868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1EFD2164-508B-4A26-984D-829EA8C3C09D}"/>
              </a:ext>
            </a:extLst>
          </p:cNvPr>
          <p:cNvSpPr/>
          <p:nvPr/>
        </p:nvSpPr>
        <p:spPr>
          <a:xfrm>
            <a:off x="10750771" y="232440"/>
            <a:ext cx="598303" cy="606056"/>
          </a:xfrm>
          <a:prstGeom prst="ellipse">
            <a:avLst/>
          </a:prstGeom>
          <a:noFill/>
          <a:ln w="9525">
            <a:solidFill>
              <a:srgbClr val="70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D3174B9-795B-4709-A4BF-70D176314B44}"/>
              </a:ext>
            </a:extLst>
          </p:cNvPr>
          <p:cNvSpPr/>
          <p:nvPr/>
        </p:nvSpPr>
        <p:spPr>
          <a:xfrm>
            <a:off x="10826970" y="308640"/>
            <a:ext cx="445903" cy="453656"/>
          </a:xfrm>
          <a:prstGeom prst="ellipse">
            <a:avLst/>
          </a:prstGeom>
          <a:noFill/>
          <a:ln w="9525">
            <a:solidFill>
              <a:srgbClr val="70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CC22CD7-E83C-4ECA-94E7-A4D9EE776251}"/>
              </a:ext>
            </a:extLst>
          </p:cNvPr>
          <p:cNvSpPr/>
          <p:nvPr/>
        </p:nvSpPr>
        <p:spPr>
          <a:xfrm>
            <a:off x="10903169" y="384840"/>
            <a:ext cx="293503" cy="301256"/>
          </a:xfrm>
          <a:prstGeom prst="ellipse">
            <a:avLst/>
          </a:prstGeom>
          <a:solidFill>
            <a:srgbClr val="701920"/>
          </a:solidFill>
          <a:ln w="9525">
            <a:solidFill>
              <a:srgbClr val="70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7DE2203-11D2-4D2B-8A44-341824941994}"/>
                  </a:ext>
                </a:extLst>
              </p:cNvPr>
              <p:cNvSpPr txBox="1"/>
              <p:nvPr/>
            </p:nvSpPr>
            <p:spPr>
              <a:xfrm>
                <a:off x="637587" y="1810878"/>
                <a:ext cx="111713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Choix du nombre de </a:t>
                </a:r>
                <a:r>
                  <a:rPr lang="fr-FR" sz="2000" dirty="0">
                    <a:solidFill>
                      <a:srgbClr val="993366"/>
                    </a:solidFill>
                  </a:rPr>
                  <a:t>caractéristiques latentes  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fr-FR" sz="2000" dirty="0"/>
                  <a:t>    =   nombre de valeurs singulières dominantes de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sz="2000" dirty="0"/>
                  <a:t> 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7DE2203-11D2-4D2B-8A44-341824941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87" y="1810878"/>
                <a:ext cx="11171361" cy="400110"/>
              </a:xfrm>
              <a:prstGeom prst="rect">
                <a:avLst/>
              </a:prstGeom>
              <a:blipFill>
                <a:blip r:embed="rId3"/>
                <a:stretch>
                  <a:fillRect l="-600" t="-7576" b="-257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2481BA7B-D88E-4A19-A1CA-177C36CD0C87}"/>
                  </a:ext>
                </a:extLst>
              </p:cNvPr>
              <p:cNvSpPr txBox="1"/>
              <p:nvPr/>
            </p:nvSpPr>
            <p:spPr>
              <a:xfrm>
                <a:off x="639470" y="861956"/>
                <a:ext cx="60273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Choix du </a:t>
                </a:r>
                <a:r>
                  <a:rPr lang="fr-FR" sz="2000" dirty="0">
                    <a:solidFill>
                      <a:srgbClr val="993366"/>
                    </a:solidFill>
                  </a:rPr>
                  <a:t>paramètre de régularisation </a:t>
                </a:r>
                <a:r>
                  <a:rPr lang="fr-FR" sz="2000" dirty="0"/>
                  <a:t>:   </a:t>
                </a:r>
                <a14:m>
                  <m:oMath xmlns:m="http://schemas.openxmlformats.org/officeDocument/2006/math">
                    <m:r>
                      <a:rPr lang="fr-FR" sz="2000" b="0" i="0" smtClean="0">
                        <a:solidFill>
                          <a:srgbClr val="9933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2000"/>
                      <m:t>β</m:t>
                    </m:r>
                  </m:oMath>
                </a14:m>
                <a:r>
                  <a:rPr lang="fr-FR" sz="2000" dirty="0"/>
                  <a:t> = 0.02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2481BA7B-D88E-4A19-A1CA-177C36CD0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70" y="861956"/>
                <a:ext cx="6027392" cy="400110"/>
              </a:xfrm>
              <a:prstGeom prst="rect">
                <a:avLst/>
              </a:prstGeom>
              <a:blipFill>
                <a:blip r:embed="rId4"/>
                <a:stretch>
                  <a:fillRect l="-1112" t="-7576" b="-257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724680A-418C-4E2A-9968-CB9B270A6E8C}"/>
                  </a:ext>
                </a:extLst>
              </p:cNvPr>
              <p:cNvSpPr txBox="1"/>
              <p:nvPr/>
            </p:nvSpPr>
            <p:spPr>
              <a:xfrm>
                <a:off x="666872" y="4392970"/>
                <a:ext cx="49528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Choix du </a:t>
                </a:r>
                <a:r>
                  <a:rPr lang="fr-FR" sz="2000" dirty="0">
                    <a:solidFill>
                      <a:srgbClr val="993366"/>
                    </a:solidFill>
                  </a:rPr>
                  <a:t>taux de convergence   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724680A-418C-4E2A-9968-CB9B270A6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72" y="4392970"/>
                <a:ext cx="4952848" cy="400110"/>
              </a:xfrm>
              <a:prstGeom prst="rect">
                <a:avLst/>
              </a:prstGeom>
              <a:blipFill>
                <a:blip r:embed="rId5"/>
                <a:stretch>
                  <a:fillRect l="-1230" t="-9231" b="-2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A5175A9-0D0B-48B4-BD6D-46B3B271A6D2}"/>
                  </a:ext>
                </a:extLst>
              </p:cNvPr>
              <p:cNvSpPr txBox="1"/>
              <p:nvPr/>
            </p:nvSpPr>
            <p:spPr>
              <a:xfrm>
                <a:off x="4361916" y="4403284"/>
                <a:ext cx="33511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000" i="1" dirty="0">
                        <a:solidFill>
                          <a:srgbClr val="993366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fr-FR" sz="2000" dirty="0"/>
                  <a:t>détermine la convergence </a:t>
                </a: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A5175A9-0D0B-48B4-BD6D-46B3B271A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916" y="4403284"/>
                <a:ext cx="3351108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3C87C89-B867-4BBD-A1AA-64A3C4DED659}"/>
                  </a:ext>
                </a:extLst>
              </p:cNvPr>
              <p:cNvSpPr/>
              <p:nvPr/>
            </p:nvSpPr>
            <p:spPr>
              <a:xfrm>
                <a:off x="637587" y="1322354"/>
                <a:ext cx="498213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000" dirty="0"/>
                  <a:t>Choix du nombre d’</a:t>
                </a:r>
                <a:r>
                  <a:rPr lang="fr-FR" sz="2000" dirty="0" err="1">
                    <a:solidFill>
                      <a:srgbClr val="993366"/>
                    </a:solidFill>
                  </a:rPr>
                  <a:t>epochs</a:t>
                </a:r>
                <a:r>
                  <a:rPr lang="fr-FR" sz="2000" dirty="0">
                    <a:solidFill>
                      <a:srgbClr val="993366"/>
                    </a:solidFill>
                  </a:rPr>
                  <a:t> </a:t>
                </a:r>
                <a:r>
                  <a:rPr lang="fr-FR" sz="2000" dirty="0"/>
                  <a:t>:    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</a:rPr>
                      <m:t>𝑛𝑏</m:t>
                    </m:r>
                    <m:r>
                      <a:rPr lang="fr-FR" sz="2000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FR" sz="2000" i="1" dirty="0">
                        <a:latin typeface="Cambria Math" panose="02040503050406030204" pitchFamily="18" charset="0"/>
                      </a:rPr>
                      <m:t>𝑒𝑝𝑜𝑐h</m:t>
                    </m:r>
                  </m:oMath>
                </a14:m>
                <a:r>
                  <a:rPr lang="fr-FR" sz="2000" dirty="0"/>
                  <a:t> = 10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3C87C89-B867-4BBD-A1AA-64A3C4DED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87" y="1322354"/>
                <a:ext cx="4982133" cy="400110"/>
              </a:xfrm>
              <a:prstGeom prst="rect">
                <a:avLst/>
              </a:prstGeom>
              <a:blipFill>
                <a:blip r:embed="rId7"/>
                <a:stretch>
                  <a:fillRect l="-1346" t="-9091" r="-367" b="-257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9ED348FA-B51B-4DB7-8C1A-03FA3A6FE4C5}"/>
              </a:ext>
            </a:extLst>
          </p:cNvPr>
          <p:cNvGrpSpPr/>
          <p:nvPr/>
        </p:nvGrpSpPr>
        <p:grpSpPr>
          <a:xfrm>
            <a:off x="208450" y="987281"/>
            <a:ext cx="415215" cy="163011"/>
            <a:chOff x="564648" y="6996080"/>
            <a:chExt cx="415215" cy="163011"/>
          </a:xfrm>
          <a:solidFill>
            <a:srgbClr val="701920"/>
          </a:solidFill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F4736CB8-7CA7-4651-92B7-D93AD1989A03}"/>
                </a:ext>
              </a:extLst>
            </p:cNvPr>
            <p:cNvSpPr/>
            <p:nvPr/>
          </p:nvSpPr>
          <p:spPr>
            <a:xfrm rot="5400000" flipH="1">
              <a:off x="734312" y="6869891"/>
              <a:ext cx="49396" cy="388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6897E6CE-92A3-4C00-8948-FC31D83A33C6}"/>
                </a:ext>
              </a:extLst>
            </p:cNvPr>
            <p:cNvSpPr/>
            <p:nvPr/>
          </p:nvSpPr>
          <p:spPr>
            <a:xfrm rot="7489313" flipH="1">
              <a:off x="849607" y="6918958"/>
              <a:ext cx="45719" cy="19996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74E70E44-8081-4AAE-B7CE-68DF896C70A3}"/>
                </a:ext>
              </a:extLst>
            </p:cNvPr>
            <p:cNvSpPr/>
            <p:nvPr/>
          </p:nvSpPr>
          <p:spPr>
            <a:xfrm rot="3084057" flipH="1">
              <a:off x="835569" y="7014797"/>
              <a:ext cx="45719" cy="2428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D70013C-EC67-4B81-8064-81149328C988}"/>
              </a:ext>
            </a:extLst>
          </p:cNvPr>
          <p:cNvGrpSpPr/>
          <p:nvPr/>
        </p:nvGrpSpPr>
        <p:grpSpPr>
          <a:xfrm>
            <a:off x="206567" y="1452999"/>
            <a:ext cx="415215" cy="163011"/>
            <a:chOff x="564648" y="6996080"/>
            <a:chExt cx="415215" cy="163011"/>
          </a:xfrm>
          <a:solidFill>
            <a:srgbClr val="701920"/>
          </a:solidFill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7DE72A54-F204-47D0-92F8-614E7DD22A95}"/>
                </a:ext>
              </a:extLst>
            </p:cNvPr>
            <p:cNvSpPr/>
            <p:nvPr/>
          </p:nvSpPr>
          <p:spPr>
            <a:xfrm rot="5400000" flipH="1">
              <a:off x="734312" y="6869891"/>
              <a:ext cx="49396" cy="388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0B73342F-F023-4956-8E5B-D80E9C145E48}"/>
                </a:ext>
              </a:extLst>
            </p:cNvPr>
            <p:cNvSpPr/>
            <p:nvPr/>
          </p:nvSpPr>
          <p:spPr>
            <a:xfrm rot="7489313" flipH="1">
              <a:off x="849607" y="6918958"/>
              <a:ext cx="45719" cy="19996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9663B58B-C615-43CE-A7FA-B450539DCB9B}"/>
                </a:ext>
              </a:extLst>
            </p:cNvPr>
            <p:cNvSpPr/>
            <p:nvPr/>
          </p:nvSpPr>
          <p:spPr>
            <a:xfrm rot="3084057" flipH="1">
              <a:off x="835569" y="7014797"/>
              <a:ext cx="45719" cy="2428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D6DC987C-73F0-40E8-AFCC-6F6BE35F3EFA}"/>
              </a:ext>
            </a:extLst>
          </p:cNvPr>
          <p:cNvGrpSpPr/>
          <p:nvPr/>
        </p:nvGrpSpPr>
        <p:grpSpPr>
          <a:xfrm>
            <a:off x="198438" y="1930989"/>
            <a:ext cx="415215" cy="163011"/>
            <a:chOff x="564648" y="6996080"/>
            <a:chExt cx="415215" cy="163011"/>
          </a:xfrm>
          <a:solidFill>
            <a:srgbClr val="701920"/>
          </a:solidFill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E0BB6388-0612-4253-8B39-2576E4F89964}"/>
                </a:ext>
              </a:extLst>
            </p:cNvPr>
            <p:cNvSpPr/>
            <p:nvPr/>
          </p:nvSpPr>
          <p:spPr>
            <a:xfrm rot="5400000" flipH="1">
              <a:off x="734312" y="6869891"/>
              <a:ext cx="49396" cy="388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770821B2-D567-42ED-9D6C-DD1D9F1A8DEF}"/>
                </a:ext>
              </a:extLst>
            </p:cNvPr>
            <p:cNvSpPr/>
            <p:nvPr/>
          </p:nvSpPr>
          <p:spPr>
            <a:xfrm rot="7489313" flipH="1">
              <a:off x="849607" y="6918958"/>
              <a:ext cx="45719" cy="19996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AE7B746D-53A3-4B66-A5EA-C0143DE4CEA6}"/>
                </a:ext>
              </a:extLst>
            </p:cNvPr>
            <p:cNvSpPr/>
            <p:nvPr/>
          </p:nvSpPr>
          <p:spPr>
            <a:xfrm rot="3084057" flipH="1">
              <a:off x="835569" y="7014797"/>
              <a:ext cx="45719" cy="2428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au 11">
                <a:extLst>
                  <a:ext uri="{FF2B5EF4-FFF2-40B4-BE49-F238E27FC236}">
                    <a16:creationId xmlns:a16="http://schemas.microsoft.com/office/drawing/2014/main" id="{E708F403-F135-44EE-8C8F-6FAE430D0B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4295648"/>
                  </p:ext>
                </p:extLst>
              </p:nvPr>
            </p:nvGraphicFramePr>
            <p:xfrm>
              <a:off x="189986" y="2427119"/>
              <a:ext cx="3182234" cy="16017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2169">
                      <a:extLst>
                        <a:ext uri="{9D8B030D-6E8A-4147-A177-3AD203B41FA5}">
                          <a16:colId xmlns:a16="http://schemas.microsoft.com/office/drawing/2014/main" val="2696794678"/>
                        </a:ext>
                      </a:extLst>
                    </a:gridCol>
                    <a:gridCol w="1270065">
                      <a:extLst>
                        <a:ext uri="{9D8B030D-6E8A-4147-A177-3AD203B41FA5}">
                          <a16:colId xmlns:a16="http://schemas.microsoft.com/office/drawing/2014/main" val="33695651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>
                              <a:latin typeface="+mj-lt"/>
                            </a:rPr>
                            <a:t>Jeu de données</a:t>
                          </a:r>
                        </a:p>
                      </a:txBody>
                      <a:tcPr>
                        <a:solidFill>
                          <a:srgbClr val="993366">
                            <a:alpha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fr-FR" sz="2000" b="0" dirty="0">
                            <a:latin typeface="+mj-lt"/>
                          </a:endParaRPr>
                        </a:p>
                      </a:txBody>
                      <a:tcPr>
                        <a:solidFill>
                          <a:srgbClr val="993366">
                            <a:alpha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5339353"/>
                      </a:ext>
                    </a:extLst>
                  </a:tr>
                  <a:tr h="2735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500"/>
                            </a:lnSpc>
                          </a:pPr>
                          <a:r>
                            <a:rPr lang="fr-FR" sz="2000" b="0" dirty="0" err="1">
                              <a:latin typeface="+mj-lt"/>
                            </a:rPr>
                            <a:t>MovieLens</a:t>
                          </a:r>
                          <a:endParaRPr lang="fr-FR" sz="2000" b="0" dirty="0">
                            <a:latin typeface="+mj-lt"/>
                          </a:endParaRPr>
                        </a:p>
                      </a:txBody>
                      <a:tcPr>
                        <a:solidFill>
                          <a:srgbClr val="993366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500"/>
                            </a:lnSpc>
                          </a:pPr>
                          <a:r>
                            <a:rPr lang="fr-FR" sz="2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200</a:t>
                          </a:r>
                        </a:p>
                      </a:txBody>
                      <a:tcPr>
                        <a:solidFill>
                          <a:srgbClr val="993366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7731241"/>
                      </a:ext>
                    </a:extLst>
                  </a:tr>
                  <a:tr h="2846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2000" b="0" dirty="0" err="1">
                              <a:latin typeface="+mj-lt"/>
                            </a:rPr>
                            <a:t>Jester</a:t>
                          </a:r>
                          <a:r>
                            <a:rPr lang="fr-FR" sz="2000" b="0" dirty="0">
                              <a:latin typeface="+mj-lt"/>
                            </a:rPr>
                            <a:t> Dataset4</a:t>
                          </a:r>
                        </a:p>
                      </a:txBody>
                      <a:tcPr>
                        <a:solidFill>
                          <a:srgbClr val="993366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500"/>
                            </a:lnSpc>
                          </a:pPr>
                          <a:r>
                            <a:rPr lang="fr-FR" sz="2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solidFill>
                          <a:srgbClr val="993366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735880"/>
                      </a:ext>
                    </a:extLst>
                  </a:tr>
                  <a:tr h="2880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500"/>
                            </a:lnSpc>
                          </a:pPr>
                          <a:r>
                            <a:rPr lang="fr-FR" sz="2000" b="0" dirty="0" err="1">
                              <a:latin typeface="+mj-lt"/>
                            </a:rPr>
                            <a:t>Jester</a:t>
                          </a:r>
                          <a:r>
                            <a:rPr lang="fr-FR" sz="2000" b="0" dirty="0">
                              <a:latin typeface="+mj-lt"/>
                            </a:rPr>
                            <a:t> Dataset12 </a:t>
                          </a:r>
                        </a:p>
                      </a:txBody>
                      <a:tcPr>
                        <a:solidFill>
                          <a:srgbClr val="993366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500"/>
                            </a:lnSpc>
                          </a:pPr>
                          <a:r>
                            <a:rPr lang="fr-FR" sz="2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15</a:t>
                          </a:r>
                        </a:p>
                      </a:txBody>
                      <a:tcPr>
                        <a:solidFill>
                          <a:srgbClr val="993366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6863917"/>
                      </a:ext>
                    </a:extLst>
                  </a:tr>
                  <a:tr h="2824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2000" b="0" dirty="0" err="1">
                              <a:latin typeface="+mj-lt"/>
                            </a:rPr>
                            <a:t>Jester</a:t>
                          </a:r>
                          <a:r>
                            <a:rPr lang="fr-FR" sz="2000" b="0" dirty="0">
                              <a:latin typeface="+mj-lt"/>
                            </a:rPr>
                            <a:t> Dataset11 </a:t>
                          </a:r>
                        </a:p>
                      </a:txBody>
                      <a:tcPr>
                        <a:solidFill>
                          <a:srgbClr val="993366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500"/>
                            </a:lnSpc>
                          </a:pPr>
                          <a:r>
                            <a:rPr lang="fr-FR" sz="2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15</a:t>
                          </a:r>
                        </a:p>
                      </a:txBody>
                      <a:tcPr>
                        <a:solidFill>
                          <a:srgbClr val="993366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0883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au 11">
                <a:extLst>
                  <a:ext uri="{FF2B5EF4-FFF2-40B4-BE49-F238E27FC236}">
                    <a16:creationId xmlns:a16="http://schemas.microsoft.com/office/drawing/2014/main" id="{E708F403-F135-44EE-8C8F-6FAE430D0B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4295648"/>
                  </p:ext>
                </p:extLst>
              </p:nvPr>
            </p:nvGraphicFramePr>
            <p:xfrm>
              <a:off x="189986" y="2427119"/>
              <a:ext cx="3182234" cy="16017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2169">
                      <a:extLst>
                        <a:ext uri="{9D8B030D-6E8A-4147-A177-3AD203B41FA5}">
                          <a16:colId xmlns:a16="http://schemas.microsoft.com/office/drawing/2014/main" val="2696794678"/>
                        </a:ext>
                      </a:extLst>
                    </a:gridCol>
                    <a:gridCol w="1270065">
                      <a:extLst>
                        <a:ext uri="{9D8B030D-6E8A-4147-A177-3AD203B41FA5}">
                          <a16:colId xmlns:a16="http://schemas.microsoft.com/office/drawing/2014/main" val="336956518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>
                              <a:latin typeface="+mj-lt"/>
                            </a:rPr>
                            <a:t>Jeu de données</a:t>
                          </a:r>
                        </a:p>
                      </a:txBody>
                      <a:tcPr>
                        <a:solidFill>
                          <a:srgbClr val="993366">
                            <a:alpha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8"/>
                          <a:stretch>
                            <a:fillRect l="-150718" t="-7692" r="-1914" b="-3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5339353"/>
                      </a:ext>
                    </a:extLst>
                  </a:tr>
                  <a:tr h="3013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500"/>
                            </a:lnSpc>
                          </a:pPr>
                          <a:r>
                            <a:rPr lang="fr-FR" sz="2000" b="0" dirty="0" err="1">
                              <a:latin typeface="+mj-lt"/>
                            </a:rPr>
                            <a:t>MovieLens</a:t>
                          </a:r>
                          <a:endParaRPr lang="fr-FR" sz="2000" b="0" dirty="0">
                            <a:latin typeface="+mj-lt"/>
                          </a:endParaRPr>
                        </a:p>
                      </a:txBody>
                      <a:tcPr>
                        <a:solidFill>
                          <a:srgbClr val="993366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500"/>
                            </a:lnSpc>
                          </a:pPr>
                          <a:r>
                            <a:rPr lang="fr-FR" sz="2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200</a:t>
                          </a:r>
                        </a:p>
                      </a:txBody>
                      <a:tcPr>
                        <a:solidFill>
                          <a:srgbClr val="993366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7731241"/>
                      </a:ext>
                    </a:extLst>
                  </a:tr>
                  <a:tr h="3013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2000" b="0" dirty="0" err="1">
                              <a:latin typeface="+mj-lt"/>
                            </a:rPr>
                            <a:t>Jester</a:t>
                          </a:r>
                          <a:r>
                            <a:rPr lang="fr-FR" sz="2000" b="0" dirty="0">
                              <a:latin typeface="+mj-lt"/>
                            </a:rPr>
                            <a:t> Dataset4</a:t>
                          </a:r>
                        </a:p>
                      </a:txBody>
                      <a:tcPr>
                        <a:solidFill>
                          <a:srgbClr val="993366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500"/>
                            </a:lnSpc>
                          </a:pPr>
                          <a:r>
                            <a:rPr lang="fr-FR" sz="2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solidFill>
                          <a:srgbClr val="993366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735880"/>
                      </a:ext>
                    </a:extLst>
                  </a:tr>
                  <a:tr h="3013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500"/>
                            </a:lnSpc>
                          </a:pPr>
                          <a:r>
                            <a:rPr lang="fr-FR" sz="2000" b="0" dirty="0" err="1">
                              <a:latin typeface="+mj-lt"/>
                            </a:rPr>
                            <a:t>Jester</a:t>
                          </a:r>
                          <a:r>
                            <a:rPr lang="fr-FR" sz="2000" b="0" dirty="0">
                              <a:latin typeface="+mj-lt"/>
                            </a:rPr>
                            <a:t> Dataset12 </a:t>
                          </a:r>
                        </a:p>
                      </a:txBody>
                      <a:tcPr>
                        <a:solidFill>
                          <a:srgbClr val="993366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500"/>
                            </a:lnSpc>
                          </a:pPr>
                          <a:r>
                            <a:rPr lang="fr-FR" sz="2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15</a:t>
                          </a:r>
                        </a:p>
                      </a:txBody>
                      <a:tcPr>
                        <a:solidFill>
                          <a:srgbClr val="993366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6863917"/>
                      </a:ext>
                    </a:extLst>
                  </a:tr>
                  <a:tr h="3013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2000" b="0" dirty="0" err="1">
                              <a:latin typeface="+mj-lt"/>
                            </a:rPr>
                            <a:t>Jester</a:t>
                          </a:r>
                          <a:r>
                            <a:rPr lang="fr-FR" sz="2000" b="0" dirty="0">
                              <a:latin typeface="+mj-lt"/>
                            </a:rPr>
                            <a:t> Dataset11 </a:t>
                          </a:r>
                        </a:p>
                      </a:txBody>
                      <a:tcPr>
                        <a:solidFill>
                          <a:srgbClr val="993366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500"/>
                            </a:lnSpc>
                          </a:pPr>
                          <a:r>
                            <a:rPr lang="fr-FR" sz="2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15</a:t>
                          </a:r>
                        </a:p>
                      </a:txBody>
                      <a:tcPr>
                        <a:solidFill>
                          <a:srgbClr val="993366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08832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6" name="Groupe 45">
            <a:extLst>
              <a:ext uri="{FF2B5EF4-FFF2-40B4-BE49-F238E27FC236}">
                <a16:creationId xmlns:a16="http://schemas.microsoft.com/office/drawing/2014/main" id="{88A50D50-7DD6-410F-A8E0-52BA2E8C2125}"/>
              </a:ext>
            </a:extLst>
          </p:cNvPr>
          <p:cNvGrpSpPr/>
          <p:nvPr/>
        </p:nvGrpSpPr>
        <p:grpSpPr>
          <a:xfrm>
            <a:off x="198438" y="4498454"/>
            <a:ext cx="415215" cy="163011"/>
            <a:chOff x="564648" y="6996080"/>
            <a:chExt cx="415215" cy="163011"/>
          </a:xfrm>
          <a:solidFill>
            <a:srgbClr val="701920"/>
          </a:solidFill>
        </p:grpSpPr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5F733002-5C7D-4B24-80CA-CFF6BF319F15}"/>
                </a:ext>
              </a:extLst>
            </p:cNvPr>
            <p:cNvSpPr/>
            <p:nvPr/>
          </p:nvSpPr>
          <p:spPr>
            <a:xfrm rot="5400000" flipH="1">
              <a:off x="734312" y="6869891"/>
              <a:ext cx="49396" cy="388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82C02BC4-265C-4FE7-B208-2237D8FEE173}"/>
                </a:ext>
              </a:extLst>
            </p:cNvPr>
            <p:cNvSpPr/>
            <p:nvPr/>
          </p:nvSpPr>
          <p:spPr>
            <a:xfrm rot="7489313" flipH="1">
              <a:off x="849607" y="6918958"/>
              <a:ext cx="45719" cy="19996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E8A25BF0-3DD6-4A48-8145-52881EE1A04C}"/>
                </a:ext>
              </a:extLst>
            </p:cNvPr>
            <p:cNvSpPr/>
            <p:nvPr/>
          </p:nvSpPr>
          <p:spPr>
            <a:xfrm rot="3084057" flipH="1">
              <a:off x="835569" y="7014797"/>
              <a:ext cx="45719" cy="2428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au 11">
                <a:extLst>
                  <a:ext uri="{FF2B5EF4-FFF2-40B4-BE49-F238E27FC236}">
                    <a16:creationId xmlns:a16="http://schemas.microsoft.com/office/drawing/2014/main" id="{9FF92EA4-9A85-4E9A-B4B9-9942FDDFD6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6691950"/>
                  </p:ext>
                </p:extLst>
              </p:nvPr>
            </p:nvGraphicFramePr>
            <p:xfrm>
              <a:off x="124842" y="4904245"/>
              <a:ext cx="3182234" cy="16017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2169">
                      <a:extLst>
                        <a:ext uri="{9D8B030D-6E8A-4147-A177-3AD203B41FA5}">
                          <a16:colId xmlns:a16="http://schemas.microsoft.com/office/drawing/2014/main" val="2696794678"/>
                        </a:ext>
                      </a:extLst>
                    </a:gridCol>
                    <a:gridCol w="1270065">
                      <a:extLst>
                        <a:ext uri="{9D8B030D-6E8A-4147-A177-3AD203B41FA5}">
                          <a16:colId xmlns:a16="http://schemas.microsoft.com/office/drawing/2014/main" val="3369565188"/>
                        </a:ext>
                      </a:extLst>
                    </a:gridCol>
                  </a:tblGrid>
                  <a:tr h="322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>
                              <a:latin typeface="+mj-lt"/>
                            </a:rPr>
                            <a:t>Jeu de données</a:t>
                          </a:r>
                        </a:p>
                      </a:txBody>
                      <a:tcPr>
                        <a:solidFill>
                          <a:srgbClr val="993366">
                            <a:alpha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>
                        <a:solidFill>
                          <a:srgbClr val="993366">
                            <a:alpha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5339353"/>
                      </a:ext>
                    </a:extLst>
                  </a:tr>
                  <a:tr h="2755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500"/>
                            </a:lnSpc>
                          </a:pPr>
                          <a:r>
                            <a:rPr lang="fr-FR" sz="2000" dirty="0" err="1">
                              <a:latin typeface="+mj-lt"/>
                            </a:rPr>
                            <a:t>MovieLens</a:t>
                          </a:r>
                          <a:endParaRPr lang="fr-FR" sz="2000" dirty="0">
                            <a:latin typeface="+mj-lt"/>
                          </a:endParaRPr>
                        </a:p>
                      </a:txBody>
                      <a:tcPr>
                        <a:solidFill>
                          <a:srgbClr val="993366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500"/>
                            </a:lnSpc>
                          </a:pPr>
                          <a:r>
                            <a:rPr lang="fr-FR" sz="2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0.095</a:t>
                          </a:r>
                        </a:p>
                      </a:txBody>
                      <a:tcPr>
                        <a:solidFill>
                          <a:srgbClr val="993366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7731241"/>
                      </a:ext>
                    </a:extLst>
                  </a:tr>
                  <a:tr h="2504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2000" dirty="0" err="1">
                              <a:latin typeface="+mj-lt"/>
                            </a:rPr>
                            <a:t>Jester</a:t>
                          </a:r>
                          <a:r>
                            <a:rPr lang="fr-FR" sz="2000" dirty="0">
                              <a:latin typeface="+mj-lt"/>
                            </a:rPr>
                            <a:t> Dataset4</a:t>
                          </a:r>
                        </a:p>
                      </a:txBody>
                      <a:tcPr>
                        <a:solidFill>
                          <a:srgbClr val="993366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500"/>
                            </a:lnSpc>
                          </a:pPr>
                          <a:r>
                            <a:rPr lang="fr-FR" sz="2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0.0035</a:t>
                          </a:r>
                        </a:p>
                      </a:txBody>
                      <a:tcPr>
                        <a:solidFill>
                          <a:srgbClr val="993366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735880"/>
                      </a:ext>
                    </a:extLst>
                  </a:tr>
                  <a:tr h="26335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500"/>
                            </a:lnSpc>
                          </a:pPr>
                          <a:r>
                            <a:rPr lang="fr-FR" sz="2000" dirty="0" err="1">
                              <a:latin typeface="+mj-lt"/>
                            </a:rPr>
                            <a:t>Jester</a:t>
                          </a:r>
                          <a:r>
                            <a:rPr lang="fr-FR" sz="2000" dirty="0">
                              <a:latin typeface="+mj-lt"/>
                            </a:rPr>
                            <a:t> Dataset12 </a:t>
                          </a:r>
                        </a:p>
                      </a:txBody>
                      <a:tcPr>
                        <a:solidFill>
                          <a:srgbClr val="993366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500"/>
                            </a:lnSpc>
                          </a:pPr>
                          <a:r>
                            <a:rPr lang="fr-FR" sz="2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0.0001</a:t>
                          </a:r>
                        </a:p>
                      </a:txBody>
                      <a:tcPr>
                        <a:solidFill>
                          <a:srgbClr val="993366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6863917"/>
                      </a:ext>
                    </a:extLst>
                  </a:tr>
                  <a:tr h="2472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2000" dirty="0" err="1">
                              <a:latin typeface="+mj-lt"/>
                            </a:rPr>
                            <a:t>Jester</a:t>
                          </a:r>
                          <a:r>
                            <a:rPr lang="fr-FR" sz="2000" dirty="0">
                              <a:latin typeface="+mj-lt"/>
                            </a:rPr>
                            <a:t> Dataset11 </a:t>
                          </a:r>
                        </a:p>
                      </a:txBody>
                      <a:tcPr>
                        <a:solidFill>
                          <a:srgbClr val="993366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500"/>
                            </a:lnSpc>
                          </a:pPr>
                          <a:r>
                            <a:rPr lang="fr-FR" sz="2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0.0001</a:t>
                          </a:r>
                        </a:p>
                      </a:txBody>
                      <a:tcPr>
                        <a:solidFill>
                          <a:srgbClr val="993366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0883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au 11">
                <a:extLst>
                  <a:ext uri="{FF2B5EF4-FFF2-40B4-BE49-F238E27FC236}">
                    <a16:creationId xmlns:a16="http://schemas.microsoft.com/office/drawing/2014/main" id="{9FF92EA4-9A85-4E9A-B4B9-9942FDDFD6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6691950"/>
                  </p:ext>
                </p:extLst>
              </p:nvPr>
            </p:nvGraphicFramePr>
            <p:xfrm>
              <a:off x="124842" y="4904245"/>
              <a:ext cx="3182234" cy="16017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2169">
                      <a:extLst>
                        <a:ext uri="{9D8B030D-6E8A-4147-A177-3AD203B41FA5}">
                          <a16:colId xmlns:a16="http://schemas.microsoft.com/office/drawing/2014/main" val="2696794678"/>
                        </a:ext>
                      </a:extLst>
                    </a:gridCol>
                    <a:gridCol w="1270065">
                      <a:extLst>
                        <a:ext uri="{9D8B030D-6E8A-4147-A177-3AD203B41FA5}">
                          <a16:colId xmlns:a16="http://schemas.microsoft.com/office/drawing/2014/main" val="336956518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>
                              <a:latin typeface="+mj-lt"/>
                            </a:rPr>
                            <a:t>Jeu de données</a:t>
                          </a:r>
                        </a:p>
                      </a:txBody>
                      <a:tcPr>
                        <a:solidFill>
                          <a:srgbClr val="993366">
                            <a:alpha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9"/>
                          <a:stretch>
                            <a:fillRect l="-150718" t="-7692" r="-1914" b="-33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5339353"/>
                      </a:ext>
                    </a:extLst>
                  </a:tr>
                  <a:tr h="3013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500"/>
                            </a:lnSpc>
                          </a:pPr>
                          <a:r>
                            <a:rPr lang="fr-FR" sz="2000" dirty="0" err="1">
                              <a:latin typeface="+mj-lt"/>
                            </a:rPr>
                            <a:t>MovieLens</a:t>
                          </a:r>
                          <a:endParaRPr lang="fr-FR" sz="2000" dirty="0">
                            <a:latin typeface="+mj-lt"/>
                          </a:endParaRPr>
                        </a:p>
                      </a:txBody>
                      <a:tcPr>
                        <a:solidFill>
                          <a:srgbClr val="993366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500"/>
                            </a:lnSpc>
                          </a:pPr>
                          <a:r>
                            <a:rPr lang="fr-FR" sz="2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0.095</a:t>
                          </a:r>
                        </a:p>
                      </a:txBody>
                      <a:tcPr>
                        <a:solidFill>
                          <a:srgbClr val="993366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7731241"/>
                      </a:ext>
                    </a:extLst>
                  </a:tr>
                  <a:tr h="3013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2000" dirty="0" err="1">
                              <a:latin typeface="+mj-lt"/>
                            </a:rPr>
                            <a:t>Jester</a:t>
                          </a:r>
                          <a:r>
                            <a:rPr lang="fr-FR" sz="2000" dirty="0">
                              <a:latin typeface="+mj-lt"/>
                            </a:rPr>
                            <a:t> Dataset4</a:t>
                          </a:r>
                        </a:p>
                      </a:txBody>
                      <a:tcPr>
                        <a:solidFill>
                          <a:srgbClr val="993366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500"/>
                            </a:lnSpc>
                          </a:pPr>
                          <a:r>
                            <a:rPr lang="fr-FR" sz="2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0.0035</a:t>
                          </a:r>
                        </a:p>
                      </a:txBody>
                      <a:tcPr>
                        <a:solidFill>
                          <a:srgbClr val="993366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735880"/>
                      </a:ext>
                    </a:extLst>
                  </a:tr>
                  <a:tr h="3013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500"/>
                            </a:lnSpc>
                          </a:pPr>
                          <a:r>
                            <a:rPr lang="fr-FR" sz="2000" dirty="0" err="1">
                              <a:latin typeface="+mj-lt"/>
                            </a:rPr>
                            <a:t>Jester</a:t>
                          </a:r>
                          <a:r>
                            <a:rPr lang="fr-FR" sz="2000" dirty="0">
                              <a:latin typeface="+mj-lt"/>
                            </a:rPr>
                            <a:t> Dataset12 </a:t>
                          </a:r>
                        </a:p>
                      </a:txBody>
                      <a:tcPr>
                        <a:solidFill>
                          <a:srgbClr val="993366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500"/>
                            </a:lnSpc>
                          </a:pPr>
                          <a:r>
                            <a:rPr lang="fr-FR" sz="2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0.0001</a:t>
                          </a:r>
                        </a:p>
                      </a:txBody>
                      <a:tcPr>
                        <a:solidFill>
                          <a:srgbClr val="993366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6863917"/>
                      </a:ext>
                    </a:extLst>
                  </a:tr>
                  <a:tr h="3013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2000" dirty="0" err="1">
                              <a:latin typeface="+mj-lt"/>
                            </a:rPr>
                            <a:t>Jester</a:t>
                          </a:r>
                          <a:r>
                            <a:rPr lang="fr-FR" sz="2000" dirty="0">
                              <a:latin typeface="+mj-lt"/>
                            </a:rPr>
                            <a:t> Dataset11 </a:t>
                          </a:r>
                        </a:p>
                      </a:txBody>
                      <a:tcPr>
                        <a:solidFill>
                          <a:srgbClr val="993366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500"/>
                            </a:lnSpc>
                          </a:pPr>
                          <a:r>
                            <a:rPr lang="fr-FR" sz="2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0.0001</a:t>
                          </a:r>
                        </a:p>
                      </a:txBody>
                      <a:tcPr>
                        <a:solidFill>
                          <a:srgbClr val="993366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08832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2" name="Groupe 41">
            <a:extLst>
              <a:ext uri="{FF2B5EF4-FFF2-40B4-BE49-F238E27FC236}">
                <a16:creationId xmlns:a16="http://schemas.microsoft.com/office/drawing/2014/main" id="{9F2818B2-C29A-4BC5-8BF4-E9B8A24532E8}"/>
              </a:ext>
            </a:extLst>
          </p:cNvPr>
          <p:cNvGrpSpPr/>
          <p:nvPr/>
        </p:nvGrpSpPr>
        <p:grpSpPr>
          <a:xfrm>
            <a:off x="2573080" y="76764"/>
            <a:ext cx="6274933" cy="784830"/>
            <a:chOff x="2615258" y="65514"/>
            <a:chExt cx="6274933" cy="784830"/>
          </a:xfrm>
        </p:grpSpPr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088EB581-854F-4F97-95A2-00CB45268C6A}"/>
                </a:ext>
              </a:extLst>
            </p:cNvPr>
            <p:cNvSpPr txBox="1"/>
            <p:nvPr/>
          </p:nvSpPr>
          <p:spPr>
            <a:xfrm>
              <a:off x="2862798" y="190129"/>
              <a:ext cx="60273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latin typeface="Calibri Light" panose="020F030202020403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Funk SVD – Paramètres optimaux</a:t>
              </a:r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5874C746-36F1-439E-BA29-F386260F88F2}"/>
                </a:ext>
              </a:extLst>
            </p:cNvPr>
            <p:cNvSpPr txBox="1"/>
            <p:nvPr/>
          </p:nvSpPr>
          <p:spPr>
            <a:xfrm>
              <a:off x="2615258" y="65514"/>
              <a:ext cx="106638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>
                  <a:solidFill>
                    <a:srgbClr val="701920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4</a:t>
              </a:r>
            </a:p>
            <a:p>
              <a:endParaRPr lang="fr-FR" sz="1500" dirty="0">
                <a:solidFill>
                  <a:srgbClr val="701920"/>
                </a:solidFill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BCF36D14-8BD9-486D-9C93-DBEB14EE2FAD}"/>
                </a:ext>
              </a:extLst>
            </p:cNvPr>
            <p:cNvCxnSpPr>
              <a:cxnSpLocks/>
            </p:cNvCxnSpPr>
            <p:nvPr/>
          </p:nvCxnSpPr>
          <p:spPr>
            <a:xfrm>
              <a:off x="2867605" y="586785"/>
              <a:ext cx="467121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4586457B-577F-4514-9D58-E1D7B5B18C80}"/>
              </a:ext>
            </a:extLst>
          </p:cNvPr>
          <p:cNvSpPr/>
          <p:nvPr/>
        </p:nvSpPr>
        <p:spPr>
          <a:xfrm>
            <a:off x="4759271" y="874411"/>
            <a:ext cx="1090200" cy="382073"/>
          </a:xfrm>
          <a:prstGeom prst="roundRect">
            <a:avLst/>
          </a:prstGeom>
          <a:solidFill>
            <a:srgbClr val="9933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75085B2A-C726-4635-922F-5CAB0B888A4C}"/>
              </a:ext>
            </a:extLst>
          </p:cNvPr>
          <p:cNvSpPr/>
          <p:nvPr/>
        </p:nvSpPr>
        <p:spPr>
          <a:xfrm>
            <a:off x="3730957" y="1357235"/>
            <a:ext cx="1728408" cy="382073"/>
          </a:xfrm>
          <a:prstGeom prst="roundRect">
            <a:avLst/>
          </a:prstGeom>
          <a:solidFill>
            <a:srgbClr val="9933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F54654F4-12B5-4F87-9F08-B2D3B55B4E16}"/>
              </a:ext>
            </a:extLst>
          </p:cNvPr>
          <p:cNvSpPr/>
          <p:nvPr/>
        </p:nvSpPr>
        <p:spPr>
          <a:xfrm>
            <a:off x="5429369" y="1811266"/>
            <a:ext cx="420102" cy="382073"/>
          </a:xfrm>
          <a:prstGeom prst="roundRect">
            <a:avLst/>
          </a:prstGeom>
          <a:solidFill>
            <a:srgbClr val="9933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D2EFB7EA-2B75-45A1-ADF3-8AD27DF5FAE3}"/>
              </a:ext>
            </a:extLst>
          </p:cNvPr>
          <p:cNvSpPr/>
          <p:nvPr/>
        </p:nvSpPr>
        <p:spPr>
          <a:xfrm>
            <a:off x="3922843" y="4447568"/>
            <a:ext cx="439073" cy="382073"/>
          </a:xfrm>
          <a:prstGeom prst="roundRect">
            <a:avLst/>
          </a:prstGeom>
          <a:solidFill>
            <a:srgbClr val="9933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CBDD534-8059-43AE-B70E-A25B3D0F2BF4}"/>
              </a:ext>
            </a:extLst>
          </p:cNvPr>
          <p:cNvSpPr txBox="1"/>
          <p:nvPr/>
        </p:nvSpPr>
        <p:spPr>
          <a:xfrm>
            <a:off x="11674548" y="6412144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0180BC-ADB9-4A90-A832-4E5B96FB0E5F}"/>
              </a:ext>
            </a:extLst>
          </p:cNvPr>
          <p:cNvSpPr/>
          <p:nvPr/>
        </p:nvSpPr>
        <p:spPr>
          <a:xfrm>
            <a:off x="5516537" y="6537325"/>
            <a:ext cx="1395255" cy="28499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62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20" grpId="0"/>
      <p:bldP spid="5" grpId="0"/>
      <p:bldP spid="61" grpId="0" animBg="1"/>
      <p:bldP spid="62" grpId="0" animBg="1"/>
      <p:bldP spid="63" grpId="0" animBg="1"/>
      <p:bldP spid="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CECBD75-B1C9-445A-8534-491FA6B6BBD4}"/>
              </a:ext>
            </a:extLst>
          </p:cNvPr>
          <p:cNvSpPr txBox="1"/>
          <p:nvPr/>
        </p:nvSpPr>
        <p:spPr>
          <a:xfrm>
            <a:off x="0" y="1090649"/>
            <a:ext cx="1010629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Il existe 4 différentes approches pour la recommandation 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BD914B6-1410-465F-8DE7-DF5ED2CAF7E8}"/>
              </a:ext>
            </a:extLst>
          </p:cNvPr>
          <p:cNvGrpSpPr/>
          <p:nvPr/>
        </p:nvGrpSpPr>
        <p:grpSpPr>
          <a:xfrm>
            <a:off x="3609148" y="2339711"/>
            <a:ext cx="415215" cy="163011"/>
            <a:chOff x="564648" y="6996080"/>
            <a:chExt cx="415215" cy="163011"/>
          </a:xfrm>
          <a:solidFill>
            <a:srgbClr val="701920"/>
          </a:solidFill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DEE09EE2-53AD-4AA8-8708-41D270B83599}"/>
                </a:ext>
              </a:extLst>
            </p:cNvPr>
            <p:cNvSpPr/>
            <p:nvPr/>
          </p:nvSpPr>
          <p:spPr>
            <a:xfrm rot="5400000" flipH="1">
              <a:off x="734312" y="6869891"/>
              <a:ext cx="49396" cy="3887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89F9E56B-A2C1-4B79-89A5-BB1584FAB27D}"/>
                </a:ext>
              </a:extLst>
            </p:cNvPr>
            <p:cNvSpPr/>
            <p:nvPr/>
          </p:nvSpPr>
          <p:spPr>
            <a:xfrm rot="7489313" flipH="1">
              <a:off x="849607" y="6918958"/>
              <a:ext cx="45719" cy="19996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5D7CDC31-7D32-4989-BE00-245C6B6910E5}"/>
                </a:ext>
              </a:extLst>
            </p:cNvPr>
            <p:cNvSpPr/>
            <p:nvPr/>
          </p:nvSpPr>
          <p:spPr>
            <a:xfrm rot="3084057" flipH="1">
              <a:off x="835569" y="7014797"/>
              <a:ext cx="45719" cy="24286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02DAFEB-4242-40AC-8637-6800BB03CF12}"/>
              </a:ext>
            </a:extLst>
          </p:cNvPr>
          <p:cNvCxnSpPr>
            <a:cxnSpLocks/>
          </p:cNvCxnSpPr>
          <p:nvPr/>
        </p:nvCxnSpPr>
        <p:spPr>
          <a:xfrm>
            <a:off x="695507" y="1712379"/>
            <a:ext cx="852913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A1C9D56D-E304-4C9C-B70C-7E469D93067A}"/>
              </a:ext>
            </a:extLst>
          </p:cNvPr>
          <p:cNvSpPr txBox="1"/>
          <p:nvPr/>
        </p:nvSpPr>
        <p:spPr>
          <a:xfrm>
            <a:off x="3997872" y="2207829"/>
            <a:ext cx="4011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entury Gothic" panose="020B0502020202020204" pitchFamily="34" charset="0"/>
                <a:ea typeface="Cambria Math" panose="02040503050406030204" pitchFamily="18" charset="0"/>
              </a:rPr>
              <a:t>Basées sur la </a:t>
            </a:r>
            <a:r>
              <a:rPr lang="fr-FR" sz="2000" b="1" dirty="0">
                <a:latin typeface="Century Gothic" panose="020B0502020202020204" pitchFamily="34" charset="0"/>
                <a:ea typeface="Cambria Math" panose="02040503050406030204" pitchFamily="18" charset="0"/>
              </a:rPr>
              <a:t>personnalisation</a:t>
            </a:r>
            <a:r>
              <a:rPr lang="fr-FR" sz="2000" dirty="0">
                <a:latin typeface="Century Gothic" panose="020B0502020202020204" pitchFamily="34" charset="0"/>
                <a:ea typeface="Cambria Math" panose="02040503050406030204" pitchFamily="18" charset="0"/>
              </a:rPr>
              <a:t> 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E4D89B02-351F-4892-9F80-02E40C44F905}"/>
              </a:ext>
            </a:extLst>
          </p:cNvPr>
          <p:cNvGrpSpPr/>
          <p:nvPr/>
        </p:nvGrpSpPr>
        <p:grpSpPr>
          <a:xfrm>
            <a:off x="3609148" y="2930188"/>
            <a:ext cx="415215" cy="163011"/>
            <a:chOff x="564648" y="6996080"/>
            <a:chExt cx="415215" cy="163011"/>
          </a:xfrm>
          <a:solidFill>
            <a:schemeClr val="tx1"/>
          </a:solidFill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96495364-F682-40B5-8F5C-FC0D8A75D472}"/>
                </a:ext>
              </a:extLst>
            </p:cNvPr>
            <p:cNvSpPr/>
            <p:nvPr/>
          </p:nvSpPr>
          <p:spPr>
            <a:xfrm rot="5400000" flipH="1">
              <a:off x="734312" y="6869891"/>
              <a:ext cx="49396" cy="388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18CB82B0-2F71-4234-9E88-93CDB76C0293}"/>
                </a:ext>
              </a:extLst>
            </p:cNvPr>
            <p:cNvSpPr/>
            <p:nvPr/>
          </p:nvSpPr>
          <p:spPr>
            <a:xfrm rot="7489313" flipH="1">
              <a:off x="849607" y="6918958"/>
              <a:ext cx="45719" cy="19996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25DDC62D-B5DA-44FC-8C9B-823612DE9091}"/>
                </a:ext>
              </a:extLst>
            </p:cNvPr>
            <p:cNvSpPr/>
            <p:nvPr/>
          </p:nvSpPr>
          <p:spPr>
            <a:xfrm rot="3084057" flipH="1">
              <a:off x="835569" y="7014797"/>
              <a:ext cx="45719" cy="2428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38AD52EF-9167-4564-BE9E-44FCBEEA1F53}"/>
              </a:ext>
            </a:extLst>
          </p:cNvPr>
          <p:cNvSpPr txBox="1"/>
          <p:nvPr/>
        </p:nvSpPr>
        <p:spPr>
          <a:xfrm>
            <a:off x="3997872" y="2798306"/>
            <a:ext cx="4011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entury Gothic" panose="020B0502020202020204" pitchFamily="34" charset="0"/>
                <a:ea typeface="Cambria Math" panose="02040503050406030204" pitchFamily="18" charset="0"/>
              </a:rPr>
              <a:t>Basées sur le </a:t>
            </a:r>
            <a:r>
              <a:rPr lang="fr-FR" sz="2000" b="1" dirty="0">
                <a:latin typeface="Century Gothic" panose="020B0502020202020204" pitchFamily="34" charset="0"/>
                <a:ea typeface="Cambria Math" panose="02040503050406030204" pitchFamily="18" charset="0"/>
              </a:rPr>
              <a:t>contenu</a:t>
            </a:r>
            <a:r>
              <a:rPr lang="fr-FR" sz="2000" dirty="0">
                <a:latin typeface="Century Gothic" panose="020B0502020202020204" pitchFamily="34" charset="0"/>
                <a:ea typeface="Cambria Math" panose="02040503050406030204" pitchFamily="18" charset="0"/>
              </a:rPr>
              <a:t> 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5A4C234-AD6A-4352-A8E8-02A8C84B04EE}"/>
              </a:ext>
            </a:extLst>
          </p:cNvPr>
          <p:cNvGrpSpPr/>
          <p:nvPr/>
        </p:nvGrpSpPr>
        <p:grpSpPr>
          <a:xfrm>
            <a:off x="3609148" y="3560882"/>
            <a:ext cx="415215" cy="163011"/>
            <a:chOff x="564648" y="6996080"/>
            <a:chExt cx="415215" cy="163011"/>
          </a:xfrm>
          <a:solidFill>
            <a:schemeClr val="tx1"/>
          </a:solidFill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BD1BA08E-7197-40BE-8C0C-7C76ED196A7B}"/>
                </a:ext>
              </a:extLst>
            </p:cNvPr>
            <p:cNvSpPr/>
            <p:nvPr/>
          </p:nvSpPr>
          <p:spPr>
            <a:xfrm rot="5400000" flipH="1">
              <a:off x="734312" y="6869891"/>
              <a:ext cx="49396" cy="388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BB50F12E-6E48-4AED-92D7-10B30AC823B8}"/>
                </a:ext>
              </a:extLst>
            </p:cNvPr>
            <p:cNvSpPr/>
            <p:nvPr/>
          </p:nvSpPr>
          <p:spPr>
            <a:xfrm rot="7489313" flipH="1">
              <a:off x="849607" y="6918958"/>
              <a:ext cx="45719" cy="19996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8D704C79-92A8-48E9-A90D-2F3FE25EF810}"/>
                </a:ext>
              </a:extLst>
            </p:cNvPr>
            <p:cNvSpPr/>
            <p:nvPr/>
          </p:nvSpPr>
          <p:spPr>
            <a:xfrm rot="3084057" flipH="1">
              <a:off x="835569" y="7014797"/>
              <a:ext cx="45719" cy="2428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AF0DD741-2897-4948-A5BC-92804C53239C}"/>
              </a:ext>
            </a:extLst>
          </p:cNvPr>
          <p:cNvSpPr txBox="1"/>
          <p:nvPr/>
        </p:nvSpPr>
        <p:spPr>
          <a:xfrm>
            <a:off x="3997872" y="3429000"/>
            <a:ext cx="508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entury Gothic" panose="020B0502020202020204" pitchFamily="34" charset="0"/>
                <a:ea typeface="Cambria Math" panose="02040503050406030204" pitchFamily="18" charset="0"/>
              </a:rPr>
              <a:t>Basées sur le </a:t>
            </a:r>
            <a:r>
              <a:rPr lang="fr-FR" sz="2000" b="1" dirty="0">
                <a:latin typeface="Century Gothic" panose="020B0502020202020204" pitchFamily="34" charset="0"/>
                <a:ea typeface="Cambria Math" panose="02040503050406030204" pitchFamily="18" charset="0"/>
              </a:rPr>
              <a:t>filtrage collaboratif </a:t>
            </a:r>
            <a:r>
              <a:rPr lang="fr-FR" sz="2000" dirty="0">
                <a:latin typeface="Century Gothic" panose="020B0502020202020204" pitchFamily="34" charset="0"/>
                <a:ea typeface="Cambria Math" panose="02040503050406030204" pitchFamily="18" charset="0"/>
              </a:rPr>
              <a:t> 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15114A6-AB56-4324-9691-A1508819D0D5}"/>
              </a:ext>
            </a:extLst>
          </p:cNvPr>
          <p:cNvGrpSpPr/>
          <p:nvPr/>
        </p:nvGrpSpPr>
        <p:grpSpPr>
          <a:xfrm>
            <a:off x="3609148" y="4111793"/>
            <a:ext cx="415215" cy="163011"/>
            <a:chOff x="564648" y="6996080"/>
            <a:chExt cx="415215" cy="163011"/>
          </a:xfrm>
          <a:solidFill>
            <a:schemeClr val="tx1"/>
          </a:solidFill>
        </p:grpSpPr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3404A635-F1CA-4CF1-92B6-D05DE663C41B}"/>
                </a:ext>
              </a:extLst>
            </p:cNvPr>
            <p:cNvSpPr/>
            <p:nvPr/>
          </p:nvSpPr>
          <p:spPr>
            <a:xfrm rot="5400000" flipH="1">
              <a:off x="734312" y="6869891"/>
              <a:ext cx="49396" cy="388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36ECC51F-1A7C-4708-8D2A-A92B7BA7A24F}"/>
                </a:ext>
              </a:extLst>
            </p:cNvPr>
            <p:cNvSpPr/>
            <p:nvPr/>
          </p:nvSpPr>
          <p:spPr>
            <a:xfrm rot="7489313" flipH="1">
              <a:off x="849607" y="6918958"/>
              <a:ext cx="45719" cy="19996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234B353F-AC89-4D32-85D5-1A76991E1658}"/>
                </a:ext>
              </a:extLst>
            </p:cNvPr>
            <p:cNvSpPr/>
            <p:nvPr/>
          </p:nvSpPr>
          <p:spPr>
            <a:xfrm rot="3084057" flipH="1">
              <a:off x="835569" y="7014797"/>
              <a:ext cx="45719" cy="2428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EE37199E-89A1-4DBD-8E23-25CCD9D1818E}"/>
              </a:ext>
            </a:extLst>
          </p:cNvPr>
          <p:cNvSpPr txBox="1"/>
          <p:nvPr/>
        </p:nvSpPr>
        <p:spPr>
          <a:xfrm>
            <a:off x="3997873" y="3979911"/>
            <a:ext cx="1400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Century Gothic" panose="020B0502020202020204" pitchFamily="34" charset="0"/>
                <a:ea typeface="Cambria Math" panose="02040503050406030204" pitchFamily="18" charset="0"/>
              </a:rPr>
              <a:t>Hybrides</a:t>
            </a:r>
            <a:r>
              <a:rPr lang="fr-FR" sz="2000" dirty="0">
                <a:latin typeface="Century Gothic" panose="020B0502020202020204" pitchFamily="34" charset="0"/>
                <a:ea typeface="Cambria Math" panose="02040503050406030204" pitchFamily="18" charset="0"/>
              </a:rPr>
              <a:t>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1FDBEC6-B169-45E8-B779-266F7188D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25" y="5165587"/>
            <a:ext cx="1395255" cy="7986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st de Spotify : Avis sur la plateforme de streaming musical de référence">
            <a:extLst>
              <a:ext uri="{FF2B5EF4-FFF2-40B4-BE49-F238E27FC236}">
                <a16:creationId xmlns:a16="http://schemas.microsoft.com/office/drawing/2014/main" id="{2B6AC5A2-CB19-4F3D-99C7-B054051E6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580" y="5161596"/>
            <a:ext cx="1395255" cy="7855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mment améliorer votre profil artiste sur Deezer? - Don't believe the Hype">
            <a:extLst>
              <a:ext uri="{FF2B5EF4-FFF2-40B4-BE49-F238E27FC236}">
                <a16:creationId xmlns:a16="http://schemas.microsoft.com/office/drawing/2014/main" id="{76A3217B-AB89-4486-A089-8189F810A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79" y="5165587"/>
            <a:ext cx="1395255" cy="7848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a liste des 10 meilleures fonctionnalités de Facebook en 2021">
            <a:extLst>
              <a:ext uri="{FF2B5EF4-FFF2-40B4-BE49-F238E27FC236}">
                <a16:creationId xmlns:a16="http://schemas.microsoft.com/office/drawing/2014/main" id="{2BF5A1A4-AA8C-4ED0-8D4B-CC6B75FCF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370" y="5161596"/>
            <a:ext cx="1395255" cy="7855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5017481-A488-43B8-8AEB-D48E82233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160" y="5120362"/>
            <a:ext cx="1395255" cy="8438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5A6035C-4FB2-4DD6-9AB6-7E9E86BEF8B5}"/>
              </a:ext>
            </a:extLst>
          </p:cNvPr>
          <p:cNvSpPr txBox="1"/>
          <p:nvPr/>
        </p:nvSpPr>
        <p:spPr>
          <a:xfrm>
            <a:off x="11674548" y="6412144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5B2E29-C52D-43D2-BF9E-7D5111D2FF38}"/>
              </a:ext>
            </a:extLst>
          </p:cNvPr>
          <p:cNvSpPr/>
          <p:nvPr/>
        </p:nvSpPr>
        <p:spPr>
          <a:xfrm>
            <a:off x="6938937" y="6537325"/>
            <a:ext cx="1395255" cy="28499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646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1EFD2164-508B-4A26-984D-829EA8C3C09D}"/>
              </a:ext>
            </a:extLst>
          </p:cNvPr>
          <p:cNvSpPr/>
          <p:nvPr/>
        </p:nvSpPr>
        <p:spPr>
          <a:xfrm>
            <a:off x="10750771" y="232440"/>
            <a:ext cx="598303" cy="606056"/>
          </a:xfrm>
          <a:prstGeom prst="ellipse">
            <a:avLst/>
          </a:prstGeom>
          <a:noFill/>
          <a:ln w="9525">
            <a:solidFill>
              <a:srgbClr val="70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D3174B9-795B-4709-A4BF-70D176314B44}"/>
              </a:ext>
            </a:extLst>
          </p:cNvPr>
          <p:cNvSpPr/>
          <p:nvPr/>
        </p:nvSpPr>
        <p:spPr>
          <a:xfrm>
            <a:off x="10826970" y="308640"/>
            <a:ext cx="445903" cy="453656"/>
          </a:xfrm>
          <a:prstGeom prst="ellipse">
            <a:avLst/>
          </a:prstGeom>
          <a:noFill/>
          <a:ln w="9525">
            <a:solidFill>
              <a:srgbClr val="70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CC22CD7-E83C-4ECA-94E7-A4D9EE776251}"/>
              </a:ext>
            </a:extLst>
          </p:cNvPr>
          <p:cNvSpPr/>
          <p:nvPr/>
        </p:nvSpPr>
        <p:spPr>
          <a:xfrm>
            <a:off x="10903169" y="384840"/>
            <a:ext cx="293503" cy="301256"/>
          </a:xfrm>
          <a:prstGeom prst="ellipse">
            <a:avLst/>
          </a:prstGeom>
          <a:solidFill>
            <a:srgbClr val="701920"/>
          </a:solidFill>
          <a:ln w="9525">
            <a:solidFill>
              <a:srgbClr val="70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0DF806-24CB-41C1-95B2-9BB0675C3FC6}"/>
                  </a:ext>
                </a:extLst>
              </p:cNvPr>
              <p:cNvSpPr txBox="1"/>
              <p:nvPr/>
            </p:nvSpPr>
            <p:spPr>
              <a:xfrm>
                <a:off x="4323015" y="1381954"/>
                <a:ext cx="76229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rgbClr val="993366"/>
                    </a:solidFill>
                  </a:rPr>
                  <a:t>Moins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rgbClr val="9933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>
                    <a:solidFill>
                      <a:srgbClr val="993366"/>
                    </a:solidFill>
                  </a:rPr>
                  <a:t>performant </a:t>
                </a:r>
                <a:r>
                  <a:rPr lang="fr-FR" sz="2000" dirty="0"/>
                  <a:t>que Prédicteur de Base &amp; P</a:t>
                </a:r>
                <a:r>
                  <a:rPr lang="fr-FR" sz="2000" dirty="0">
                    <a:ea typeface="Cambria Math" panose="02040503050406030204" pitchFamily="18" charset="0"/>
                  </a:rPr>
                  <a:t>lus Proches Voisins</a:t>
                </a: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0DF806-24CB-41C1-95B2-9BB0675C3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015" y="1381954"/>
                <a:ext cx="7622923" cy="400110"/>
              </a:xfrm>
              <a:prstGeom prst="rect">
                <a:avLst/>
              </a:prstGeom>
              <a:blipFill>
                <a:blip r:embed="rId2"/>
                <a:stretch>
                  <a:fillRect l="-719" t="-9231" b="-2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3C4D42A9-C2E9-41D0-921C-C62B72EFE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730359"/>
              </p:ext>
            </p:extLst>
          </p:nvPr>
        </p:nvGraphicFramePr>
        <p:xfrm>
          <a:off x="80746" y="1436733"/>
          <a:ext cx="4174771" cy="159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453">
                  <a:extLst>
                    <a:ext uri="{9D8B030D-6E8A-4147-A177-3AD203B41FA5}">
                      <a16:colId xmlns:a16="http://schemas.microsoft.com/office/drawing/2014/main" val="2696794678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369565188"/>
                    </a:ext>
                  </a:extLst>
                </a:gridCol>
                <a:gridCol w="1023943">
                  <a:extLst>
                    <a:ext uri="{9D8B030D-6E8A-4147-A177-3AD203B41FA5}">
                      <a16:colId xmlns:a16="http://schemas.microsoft.com/office/drawing/2014/main" val="1137653573"/>
                    </a:ext>
                  </a:extLst>
                </a:gridCol>
              </a:tblGrid>
              <a:tr h="382491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fr-FR" sz="2000" b="1" dirty="0">
                          <a:latin typeface="+mj-lt"/>
                        </a:rPr>
                        <a:t>Jeu de données</a:t>
                      </a:r>
                    </a:p>
                  </a:txBody>
                  <a:tcPr>
                    <a:solidFill>
                      <a:srgbClr val="99336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fr-FR" sz="2000" b="1" dirty="0">
                          <a:latin typeface="+mj-lt"/>
                        </a:rPr>
                        <a:t>MAE</a:t>
                      </a:r>
                    </a:p>
                  </a:txBody>
                  <a:tcPr>
                    <a:solidFill>
                      <a:srgbClr val="99336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fr-FR" sz="2000" b="1" dirty="0">
                          <a:latin typeface="+mj-lt"/>
                        </a:rPr>
                        <a:t>RMSE</a:t>
                      </a:r>
                    </a:p>
                  </a:txBody>
                  <a:tcPr>
                    <a:solidFill>
                      <a:srgbClr val="993366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339353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fr-FR" sz="2000" dirty="0" err="1">
                          <a:latin typeface="+mj-lt"/>
                        </a:rPr>
                        <a:t>MovieLens</a:t>
                      </a:r>
                      <a:endParaRPr lang="fr-FR" sz="2000" dirty="0">
                        <a:latin typeface="+mj-lt"/>
                      </a:endParaRPr>
                    </a:p>
                  </a:txBody>
                  <a:tcPr>
                    <a:solidFill>
                      <a:srgbClr val="9933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0.7068</a:t>
                      </a:r>
                      <a:endParaRPr lang="fr-FR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9933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0.9267</a:t>
                      </a:r>
                      <a:endParaRPr lang="fr-FR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99336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731241"/>
                  </a:ext>
                </a:extLst>
              </a:tr>
              <a:tr h="2904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err="1">
                          <a:latin typeface="+mj-lt"/>
                        </a:rPr>
                        <a:t>Jester</a:t>
                      </a:r>
                      <a:r>
                        <a:rPr lang="fr-FR" sz="2000" dirty="0">
                          <a:latin typeface="+mj-lt"/>
                        </a:rPr>
                        <a:t> Dataset4</a:t>
                      </a:r>
                    </a:p>
                  </a:txBody>
                  <a:tcPr>
                    <a:solidFill>
                      <a:srgbClr val="9933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3.5648</a:t>
                      </a:r>
                      <a:endParaRPr lang="fr-FR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9933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4.8137</a:t>
                      </a:r>
                      <a:endParaRPr lang="fr-FR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9933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5880"/>
                  </a:ext>
                </a:extLst>
              </a:tr>
              <a:tr h="29735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fr-FR" sz="2000" dirty="0" err="1">
                          <a:latin typeface="+mj-lt"/>
                        </a:rPr>
                        <a:t>Jester</a:t>
                      </a:r>
                      <a:r>
                        <a:rPr lang="fr-FR" sz="2000" dirty="0">
                          <a:latin typeface="+mj-lt"/>
                        </a:rPr>
                        <a:t> Dataset12 </a:t>
                      </a:r>
                    </a:p>
                  </a:txBody>
                  <a:tcPr>
                    <a:solidFill>
                      <a:srgbClr val="9933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4.0747</a:t>
                      </a:r>
                      <a:endParaRPr lang="fr-FR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9933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4.9225</a:t>
                      </a:r>
                      <a:endParaRPr lang="fr-FR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99336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863917"/>
                  </a:ext>
                </a:extLst>
              </a:tr>
              <a:tr h="2824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err="1">
                          <a:latin typeface="+mj-lt"/>
                        </a:rPr>
                        <a:t>Jester</a:t>
                      </a:r>
                      <a:r>
                        <a:rPr lang="fr-FR" sz="2000" dirty="0">
                          <a:latin typeface="+mj-lt"/>
                        </a:rPr>
                        <a:t> Dataset11 </a:t>
                      </a:r>
                    </a:p>
                  </a:txBody>
                  <a:tcPr>
                    <a:solidFill>
                      <a:srgbClr val="9933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4.1298</a:t>
                      </a:r>
                      <a:endParaRPr lang="fr-FR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9933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4.9890</a:t>
                      </a:r>
                      <a:endParaRPr lang="fr-FR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9933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088326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81A94B83-FA8B-4876-A05E-6AF42AFCD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54279"/>
              </p:ext>
            </p:extLst>
          </p:nvPr>
        </p:nvGraphicFramePr>
        <p:xfrm>
          <a:off x="84820" y="4473941"/>
          <a:ext cx="4165246" cy="1583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058">
                  <a:extLst>
                    <a:ext uri="{9D8B030D-6E8A-4147-A177-3AD203B41FA5}">
                      <a16:colId xmlns:a16="http://schemas.microsoft.com/office/drawing/2014/main" val="2696794678"/>
                    </a:ext>
                  </a:extLst>
                </a:gridCol>
                <a:gridCol w="1089212">
                  <a:extLst>
                    <a:ext uri="{9D8B030D-6E8A-4147-A177-3AD203B41FA5}">
                      <a16:colId xmlns:a16="http://schemas.microsoft.com/office/drawing/2014/main" val="3369565188"/>
                    </a:ext>
                  </a:extLst>
                </a:gridCol>
                <a:gridCol w="1021976">
                  <a:extLst>
                    <a:ext uri="{9D8B030D-6E8A-4147-A177-3AD203B41FA5}">
                      <a16:colId xmlns:a16="http://schemas.microsoft.com/office/drawing/2014/main" val="1137653573"/>
                    </a:ext>
                  </a:extLst>
                </a:gridCol>
              </a:tblGrid>
              <a:tr h="365673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fr-FR" sz="2000" b="1" dirty="0"/>
                        <a:t>Jeu de données</a:t>
                      </a:r>
                    </a:p>
                  </a:txBody>
                  <a:tcPr>
                    <a:solidFill>
                      <a:srgbClr val="99336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fr-FR" sz="2000" b="1" dirty="0">
                          <a:latin typeface="+mj-lt"/>
                        </a:rPr>
                        <a:t>MAE</a:t>
                      </a:r>
                    </a:p>
                  </a:txBody>
                  <a:tcPr>
                    <a:solidFill>
                      <a:srgbClr val="99336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fr-FR" sz="2000" b="1" dirty="0">
                          <a:latin typeface="+mj-lt"/>
                        </a:rPr>
                        <a:t>RMSE</a:t>
                      </a:r>
                    </a:p>
                  </a:txBody>
                  <a:tcPr>
                    <a:solidFill>
                      <a:srgbClr val="993366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339353"/>
                  </a:ext>
                </a:extLst>
              </a:tr>
              <a:tr h="31389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fr-FR" sz="2000" dirty="0" err="1">
                          <a:latin typeface="+mj-lt"/>
                        </a:rPr>
                        <a:t>MovieLens</a:t>
                      </a:r>
                      <a:endParaRPr lang="fr-FR" sz="2000" dirty="0">
                        <a:latin typeface="+mj-lt"/>
                      </a:endParaRPr>
                    </a:p>
                  </a:txBody>
                  <a:tcPr>
                    <a:solidFill>
                      <a:srgbClr val="9933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0.6620</a:t>
                      </a:r>
                      <a:endParaRPr lang="fr-FR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9933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0.8660</a:t>
                      </a:r>
                      <a:endParaRPr lang="fr-FR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99336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731241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err="1">
                          <a:latin typeface="+mj-lt"/>
                        </a:rPr>
                        <a:t>Jester</a:t>
                      </a:r>
                      <a:r>
                        <a:rPr lang="fr-FR" sz="2000" dirty="0">
                          <a:latin typeface="+mj-lt"/>
                        </a:rPr>
                        <a:t> Dataset4</a:t>
                      </a:r>
                    </a:p>
                  </a:txBody>
                  <a:tcPr>
                    <a:solidFill>
                      <a:srgbClr val="9933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3.5413</a:t>
                      </a:r>
                      <a:endParaRPr lang="fr-FR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9933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4.7977</a:t>
                      </a:r>
                      <a:endParaRPr lang="fr-FR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9933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5880"/>
                  </a:ext>
                </a:extLst>
              </a:tr>
              <a:tr h="264686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fr-FR" sz="2000" dirty="0" err="1">
                          <a:latin typeface="+mj-lt"/>
                        </a:rPr>
                        <a:t>Jester</a:t>
                      </a:r>
                      <a:r>
                        <a:rPr lang="fr-FR" sz="2000" dirty="0">
                          <a:latin typeface="+mj-lt"/>
                        </a:rPr>
                        <a:t> Dataset12 </a:t>
                      </a:r>
                    </a:p>
                  </a:txBody>
                  <a:tcPr>
                    <a:solidFill>
                      <a:srgbClr val="9933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4.0712</a:t>
                      </a:r>
                      <a:endParaRPr lang="fr-FR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9933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4.9198</a:t>
                      </a:r>
                      <a:endParaRPr lang="fr-FR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99336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863917"/>
                  </a:ext>
                </a:extLst>
              </a:tr>
              <a:tr h="2824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err="1">
                          <a:latin typeface="+mj-lt"/>
                        </a:rPr>
                        <a:t>Jester</a:t>
                      </a:r>
                      <a:r>
                        <a:rPr lang="fr-FR" sz="2000" dirty="0">
                          <a:latin typeface="+mj-lt"/>
                        </a:rPr>
                        <a:t> Dataset11 </a:t>
                      </a:r>
                    </a:p>
                  </a:txBody>
                  <a:tcPr>
                    <a:solidFill>
                      <a:srgbClr val="9933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4.1334</a:t>
                      </a:r>
                      <a:endParaRPr lang="fr-FR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9933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4.9938</a:t>
                      </a:r>
                      <a:endParaRPr lang="fr-FR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9933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088326"/>
                  </a:ext>
                </a:extLst>
              </a:tr>
            </a:tbl>
          </a:graphicData>
        </a:graphic>
      </p:graphicFrame>
      <p:grpSp>
        <p:nvGrpSpPr>
          <p:cNvPr id="17" name="Groupe 16">
            <a:extLst>
              <a:ext uri="{FF2B5EF4-FFF2-40B4-BE49-F238E27FC236}">
                <a16:creationId xmlns:a16="http://schemas.microsoft.com/office/drawing/2014/main" id="{5870CCC0-EB70-4C59-98B2-65CAC69DA392}"/>
              </a:ext>
            </a:extLst>
          </p:cNvPr>
          <p:cNvGrpSpPr/>
          <p:nvPr/>
        </p:nvGrpSpPr>
        <p:grpSpPr>
          <a:xfrm>
            <a:off x="2573080" y="76764"/>
            <a:ext cx="6274933" cy="784830"/>
            <a:chOff x="2615258" y="65514"/>
            <a:chExt cx="6274933" cy="784830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D9BA3FD-CE3D-4612-89C5-F90C896F95A6}"/>
                </a:ext>
              </a:extLst>
            </p:cNvPr>
            <p:cNvSpPr txBox="1"/>
            <p:nvPr/>
          </p:nvSpPr>
          <p:spPr>
            <a:xfrm>
              <a:off x="2862798" y="190129"/>
              <a:ext cx="60273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latin typeface="Calibri Light" panose="020F030202020403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Funk SVD – Performance de l’algorithme</a:t>
              </a:r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D8682FE9-CA32-46FC-8E1B-A139A0B2CD10}"/>
                </a:ext>
              </a:extLst>
            </p:cNvPr>
            <p:cNvSpPr txBox="1"/>
            <p:nvPr/>
          </p:nvSpPr>
          <p:spPr>
            <a:xfrm>
              <a:off x="2615258" y="65514"/>
              <a:ext cx="106638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>
                  <a:solidFill>
                    <a:srgbClr val="701920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4</a:t>
              </a:r>
            </a:p>
            <a:p>
              <a:endParaRPr lang="fr-FR" sz="1500" dirty="0">
                <a:solidFill>
                  <a:srgbClr val="701920"/>
                </a:solidFill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6AB028A-6DC1-4A86-B6C6-E5BE71DB1ADB}"/>
                </a:ext>
              </a:extLst>
            </p:cNvPr>
            <p:cNvCxnSpPr>
              <a:cxnSpLocks/>
            </p:cNvCxnSpPr>
            <p:nvPr/>
          </p:nvCxnSpPr>
          <p:spPr>
            <a:xfrm>
              <a:off x="2867605" y="586785"/>
              <a:ext cx="467121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0DFF-7B87-44C6-A5A1-BB94E0DFE076}"/>
              </a:ext>
            </a:extLst>
          </p:cNvPr>
          <p:cNvSpPr txBox="1"/>
          <p:nvPr/>
        </p:nvSpPr>
        <p:spPr>
          <a:xfrm>
            <a:off x="602813" y="3790453"/>
            <a:ext cx="10808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993366"/>
                </a:solidFill>
              </a:rPr>
              <a:t>Suppression</a:t>
            </a:r>
            <a:r>
              <a:rPr lang="fr-FR" sz="2000" dirty="0"/>
              <a:t> des utilisateurs qui n’ont pas noté d’item et des items qui n’ont pas de note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373A235-EB07-47BB-87EC-6255F64B38E5}"/>
              </a:ext>
            </a:extLst>
          </p:cNvPr>
          <p:cNvSpPr txBox="1"/>
          <p:nvPr/>
        </p:nvSpPr>
        <p:spPr>
          <a:xfrm>
            <a:off x="4339915" y="4922076"/>
            <a:ext cx="7780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Défaut : moins bonne performance en cas </a:t>
            </a:r>
            <a:r>
              <a:rPr lang="fr-FR" sz="2000" dirty="0">
                <a:solidFill>
                  <a:srgbClr val="993366"/>
                </a:solidFill>
              </a:rPr>
              <a:t>de notations manquantes</a:t>
            </a:r>
            <a:endParaRPr lang="fr-FR" sz="2000" dirty="0">
              <a:ea typeface="Cambria Math" panose="02040503050406030204" pitchFamily="18" charset="0"/>
            </a:endParaRP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E67771DB-2DD1-48FD-9BA9-9E1627E6F3BE}"/>
              </a:ext>
            </a:extLst>
          </p:cNvPr>
          <p:cNvGrpSpPr/>
          <p:nvPr/>
        </p:nvGrpSpPr>
        <p:grpSpPr>
          <a:xfrm>
            <a:off x="165144" y="3934731"/>
            <a:ext cx="415215" cy="163011"/>
            <a:chOff x="564648" y="6996080"/>
            <a:chExt cx="415215" cy="163011"/>
          </a:xfrm>
          <a:solidFill>
            <a:srgbClr val="701920"/>
          </a:solidFill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A8A0C0A0-A203-4020-B100-06ABD3D15A89}"/>
                </a:ext>
              </a:extLst>
            </p:cNvPr>
            <p:cNvSpPr/>
            <p:nvPr/>
          </p:nvSpPr>
          <p:spPr>
            <a:xfrm rot="5400000" flipH="1">
              <a:off x="734312" y="6869891"/>
              <a:ext cx="49396" cy="388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8A71226C-1FA7-45ED-9A1D-9A8EC16E98F4}"/>
                </a:ext>
              </a:extLst>
            </p:cNvPr>
            <p:cNvSpPr/>
            <p:nvPr/>
          </p:nvSpPr>
          <p:spPr>
            <a:xfrm rot="7489313" flipH="1">
              <a:off x="849607" y="6918958"/>
              <a:ext cx="45719" cy="19996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E6507CCA-51EC-48FD-A19F-3725114F3B0F}"/>
                </a:ext>
              </a:extLst>
            </p:cNvPr>
            <p:cNvSpPr/>
            <p:nvPr/>
          </p:nvSpPr>
          <p:spPr>
            <a:xfrm rot="3084057" flipH="1">
              <a:off x="835569" y="7014797"/>
              <a:ext cx="45719" cy="2428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628B71BC-8FDF-4F78-8B53-A2437025D1FD}"/>
              </a:ext>
            </a:extLst>
          </p:cNvPr>
          <p:cNvGrpSpPr/>
          <p:nvPr/>
        </p:nvGrpSpPr>
        <p:grpSpPr>
          <a:xfrm>
            <a:off x="29028" y="874666"/>
            <a:ext cx="11666467" cy="461665"/>
            <a:chOff x="72570" y="817516"/>
            <a:chExt cx="11666467" cy="461665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315A21B1-E83F-48BE-923B-E412B363E55A}"/>
                </a:ext>
              </a:extLst>
            </p:cNvPr>
            <p:cNvSpPr txBox="1"/>
            <p:nvPr/>
          </p:nvSpPr>
          <p:spPr>
            <a:xfrm>
              <a:off x="72570" y="817516"/>
              <a:ext cx="8534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solidFill>
                    <a:srgbClr val="701920"/>
                  </a:solidFill>
                  <a:latin typeface="Century Gothic" panose="020B0502020202020204" pitchFamily="34" charset="0"/>
                </a:rPr>
                <a:t>Performance </a:t>
              </a:r>
              <a:r>
                <a:rPr lang="fr-FR" sz="2400" b="1" dirty="0">
                  <a:solidFill>
                    <a:srgbClr val="701920"/>
                  </a:solidFill>
                  <a:latin typeface="Century Gothic" panose="020B0502020202020204" pitchFamily="34" charset="0"/>
                </a:rPr>
                <a:t>sans</a:t>
              </a:r>
              <a:r>
                <a:rPr lang="fr-FR" sz="2400" dirty="0">
                  <a:solidFill>
                    <a:srgbClr val="701920"/>
                  </a:solidFill>
                  <a:latin typeface="Century Gothic" panose="020B0502020202020204" pitchFamily="34" charset="0"/>
                </a:rPr>
                <a:t> modification des jeux de données </a:t>
              </a:r>
            </a:p>
          </p:txBody>
        </p: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D056D97B-D29D-4712-90DA-465F40D894E9}"/>
                </a:ext>
              </a:extLst>
            </p:cNvPr>
            <p:cNvCxnSpPr>
              <a:cxnSpLocks/>
            </p:cNvCxnSpPr>
            <p:nvPr/>
          </p:nvCxnSpPr>
          <p:spPr>
            <a:xfrm>
              <a:off x="166462" y="1215131"/>
              <a:ext cx="11572575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B3A83B6B-2C0B-4B93-BF6E-543DA1811AB1}"/>
              </a:ext>
            </a:extLst>
          </p:cNvPr>
          <p:cNvGrpSpPr/>
          <p:nvPr/>
        </p:nvGrpSpPr>
        <p:grpSpPr>
          <a:xfrm>
            <a:off x="4339915" y="1800601"/>
            <a:ext cx="8035265" cy="1081905"/>
            <a:chOff x="4339915" y="1800601"/>
            <a:chExt cx="8035265" cy="10819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EF4A6A-86DC-453E-9813-62072CA94BDA}"/>
                </a:ext>
              </a:extLst>
            </p:cNvPr>
            <p:cNvSpPr/>
            <p:nvPr/>
          </p:nvSpPr>
          <p:spPr>
            <a:xfrm>
              <a:off x="4751474" y="2482396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fr-FR" sz="2000" i="1" dirty="0">
                  <a:solidFill>
                    <a:schemeClr val="bg1">
                      <a:lumMod val="50000"/>
                    </a:schemeClr>
                  </a:solidFill>
                </a:rPr>
                <a:t>- Caractéristiques latentes très apparentes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C999ACD-FA73-4265-A1C7-A30CBC34B6F3}"/>
                </a:ext>
              </a:extLst>
            </p:cNvPr>
            <p:cNvSpPr/>
            <p:nvPr/>
          </p:nvSpPr>
          <p:spPr>
            <a:xfrm>
              <a:off x="4339915" y="1800601"/>
              <a:ext cx="63134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2000" dirty="0"/>
                <a:t>Efficace lorsque le </a:t>
              </a:r>
              <a:r>
                <a:rPr lang="fr-FR" sz="2000" dirty="0">
                  <a:solidFill>
                    <a:srgbClr val="993366"/>
                  </a:solidFill>
                </a:rPr>
                <a:t>jeu de données </a:t>
              </a:r>
              <a:r>
                <a:rPr lang="fr-FR" sz="2000" dirty="0"/>
                <a:t>devient </a:t>
              </a:r>
              <a:r>
                <a:rPr lang="fr-FR" sz="2000" dirty="0">
                  <a:solidFill>
                    <a:srgbClr val="993366"/>
                  </a:solidFill>
                </a:rPr>
                <a:t>conséquent</a:t>
              </a:r>
              <a:r>
                <a:rPr lang="fr-FR" sz="2000" dirty="0"/>
                <a:t> :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A93522E-80CA-40B7-8C58-CCC6D976786C}"/>
                </a:ext>
              </a:extLst>
            </p:cNvPr>
            <p:cNvSpPr/>
            <p:nvPr/>
          </p:nvSpPr>
          <p:spPr>
            <a:xfrm>
              <a:off x="4752257" y="2168968"/>
              <a:ext cx="76229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000" i="1" dirty="0">
                  <a:solidFill>
                    <a:schemeClr val="bg1">
                      <a:lumMod val="50000"/>
                    </a:schemeClr>
                  </a:solidFill>
                </a:rPr>
                <a:t>- Stockage insuffisant pour les algorithmes basés sur la mémoire</a:t>
              </a: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5BCB11FB-429A-4E7F-BC77-FC6B538BA9E6}"/>
              </a:ext>
            </a:extLst>
          </p:cNvPr>
          <p:cNvGrpSpPr/>
          <p:nvPr/>
        </p:nvGrpSpPr>
        <p:grpSpPr>
          <a:xfrm>
            <a:off x="-14515" y="3292027"/>
            <a:ext cx="11710010" cy="461665"/>
            <a:chOff x="-1" y="3310169"/>
            <a:chExt cx="11710010" cy="461665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034EF3C9-856A-4579-8FFF-B3D35682A839}"/>
                </a:ext>
              </a:extLst>
            </p:cNvPr>
            <p:cNvSpPr txBox="1"/>
            <p:nvPr/>
          </p:nvSpPr>
          <p:spPr>
            <a:xfrm>
              <a:off x="-1" y="3310169"/>
              <a:ext cx="88625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solidFill>
                    <a:srgbClr val="701920"/>
                  </a:solidFill>
                  <a:latin typeface="Century Gothic" panose="020B0502020202020204" pitchFamily="34" charset="0"/>
                </a:rPr>
                <a:t>Performance </a:t>
              </a:r>
              <a:r>
                <a:rPr lang="fr-FR" sz="2400" b="1" dirty="0">
                  <a:solidFill>
                    <a:srgbClr val="701920"/>
                  </a:solidFill>
                  <a:latin typeface="Century Gothic" panose="020B0502020202020204" pitchFamily="34" charset="0"/>
                </a:rPr>
                <a:t>avec</a:t>
              </a:r>
              <a:r>
                <a:rPr lang="fr-FR" sz="2400" dirty="0">
                  <a:solidFill>
                    <a:srgbClr val="701920"/>
                  </a:solidFill>
                  <a:latin typeface="Century Gothic" panose="020B0502020202020204" pitchFamily="34" charset="0"/>
                </a:rPr>
                <a:t> modification du jeux de données</a:t>
              </a:r>
            </a:p>
          </p:txBody>
        </p: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92B4CBF8-5FC7-4F4B-8F3D-6A3987DE98E5}"/>
                </a:ext>
              </a:extLst>
            </p:cNvPr>
            <p:cNvCxnSpPr>
              <a:cxnSpLocks/>
            </p:cNvCxnSpPr>
            <p:nvPr/>
          </p:nvCxnSpPr>
          <p:spPr>
            <a:xfrm>
              <a:off x="72570" y="3722022"/>
              <a:ext cx="11637439" cy="45407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3634D05-9782-48A5-984E-69DB8A800527}"/>
              </a:ext>
            </a:extLst>
          </p:cNvPr>
          <p:cNvSpPr/>
          <p:nvPr/>
        </p:nvSpPr>
        <p:spPr>
          <a:xfrm>
            <a:off x="4339915" y="4465817"/>
            <a:ext cx="24652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993366"/>
                </a:solidFill>
              </a:rPr>
              <a:t>Meilleurs résultats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88D097-A5EA-4B4B-AD6B-0B317A26CEA5}"/>
              </a:ext>
            </a:extLst>
          </p:cNvPr>
          <p:cNvSpPr/>
          <p:nvPr/>
        </p:nvSpPr>
        <p:spPr>
          <a:xfrm>
            <a:off x="4339915" y="5407853"/>
            <a:ext cx="73555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Ce défaut peut être </a:t>
            </a:r>
            <a:r>
              <a:rPr lang="fr-FR" sz="2000" dirty="0">
                <a:solidFill>
                  <a:srgbClr val="993366"/>
                </a:solidFill>
              </a:rPr>
              <a:t>compensé par la grande quantité de données </a:t>
            </a:r>
            <a:r>
              <a:rPr lang="fr-FR" sz="2000" dirty="0"/>
              <a:t>(</a:t>
            </a:r>
            <a:r>
              <a:rPr lang="fr-FR" sz="2000" dirty="0" err="1"/>
              <a:t>Jester</a:t>
            </a:r>
            <a:r>
              <a:rPr lang="fr-FR" sz="2000" dirty="0"/>
              <a:t> Dataset11) 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3183476-AFDD-4632-9F12-410313C4E975}"/>
              </a:ext>
            </a:extLst>
          </p:cNvPr>
          <p:cNvSpPr txBox="1"/>
          <p:nvPr/>
        </p:nvSpPr>
        <p:spPr>
          <a:xfrm>
            <a:off x="11674548" y="6412144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A062591-9CCD-415B-A074-C4548A98C02A}"/>
              </a:ext>
            </a:extLst>
          </p:cNvPr>
          <p:cNvSpPr/>
          <p:nvPr/>
        </p:nvSpPr>
        <p:spPr>
          <a:xfrm>
            <a:off x="5516537" y="6537325"/>
            <a:ext cx="1395255" cy="28499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1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3" grpId="0"/>
      <p:bldP spid="39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ED0DBF2-4E48-4AF9-B3EA-55E745A32352}"/>
              </a:ext>
            </a:extLst>
          </p:cNvPr>
          <p:cNvSpPr/>
          <p:nvPr/>
        </p:nvSpPr>
        <p:spPr>
          <a:xfrm>
            <a:off x="8401646" y="3585804"/>
            <a:ext cx="2501523" cy="150249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EFC64E8C-B076-41D1-921A-B2148435612E}"/>
              </a:ext>
            </a:extLst>
          </p:cNvPr>
          <p:cNvSpPr/>
          <p:nvPr/>
        </p:nvSpPr>
        <p:spPr>
          <a:xfrm>
            <a:off x="5056247" y="3592935"/>
            <a:ext cx="2501523" cy="1502495"/>
          </a:xfrm>
          <a:prstGeom prst="roundRect">
            <a:avLst/>
          </a:prstGeom>
          <a:solidFill>
            <a:srgbClr val="CC47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070DB7B-8DFD-473D-9B57-27BA23E33E71}"/>
              </a:ext>
            </a:extLst>
          </p:cNvPr>
          <p:cNvSpPr/>
          <p:nvPr/>
        </p:nvSpPr>
        <p:spPr>
          <a:xfrm>
            <a:off x="1700443" y="3592935"/>
            <a:ext cx="2501523" cy="1502495"/>
          </a:xfrm>
          <a:prstGeom prst="roundRect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EFD2164-508B-4A26-984D-829EA8C3C09D}"/>
              </a:ext>
            </a:extLst>
          </p:cNvPr>
          <p:cNvSpPr/>
          <p:nvPr/>
        </p:nvSpPr>
        <p:spPr>
          <a:xfrm>
            <a:off x="10750771" y="232440"/>
            <a:ext cx="598303" cy="606056"/>
          </a:xfrm>
          <a:prstGeom prst="ellipse">
            <a:avLst/>
          </a:prstGeom>
          <a:noFill/>
          <a:ln w="9525">
            <a:solidFill>
              <a:srgbClr val="CC4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D3174B9-795B-4709-A4BF-70D176314B44}"/>
              </a:ext>
            </a:extLst>
          </p:cNvPr>
          <p:cNvSpPr/>
          <p:nvPr/>
        </p:nvSpPr>
        <p:spPr>
          <a:xfrm>
            <a:off x="10826970" y="308640"/>
            <a:ext cx="445903" cy="453656"/>
          </a:xfrm>
          <a:prstGeom prst="ellipse">
            <a:avLst/>
          </a:prstGeom>
          <a:noFill/>
          <a:ln w="9525">
            <a:solidFill>
              <a:srgbClr val="CC4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CC22CD7-E83C-4ECA-94E7-A4D9EE776251}"/>
              </a:ext>
            </a:extLst>
          </p:cNvPr>
          <p:cNvSpPr/>
          <p:nvPr/>
        </p:nvSpPr>
        <p:spPr>
          <a:xfrm>
            <a:off x="10903169" y="384840"/>
            <a:ext cx="293503" cy="301256"/>
          </a:xfrm>
          <a:prstGeom prst="ellipse">
            <a:avLst/>
          </a:prstGeom>
          <a:solidFill>
            <a:srgbClr val="CC471A"/>
          </a:solidFill>
          <a:ln w="9525">
            <a:solidFill>
              <a:srgbClr val="CC4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E38C54B-42E1-440C-A4F2-4C2FBBE7FDAE}"/>
              </a:ext>
            </a:extLst>
          </p:cNvPr>
          <p:cNvSpPr txBox="1"/>
          <p:nvPr/>
        </p:nvSpPr>
        <p:spPr>
          <a:xfrm>
            <a:off x="2115878" y="2054102"/>
            <a:ext cx="9304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+mj-lt"/>
                <a:ea typeface="Cambria Math" panose="02040503050406030204" pitchFamily="18" charset="0"/>
              </a:rPr>
              <a:t>Algorithme des moindres carrés alternés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80E6E59-B383-4C78-AAD9-DC5D0751720C}"/>
              </a:ext>
            </a:extLst>
          </p:cNvPr>
          <p:cNvCxnSpPr>
            <a:cxnSpLocks/>
          </p:cNvCxnSpPr>
          <p:nvPr/>
        </p:nvCxnSpPr>
        <p:spPr>
          <a:xfrm>
            <a:off x="2190307" y="2752514"/>
            <a:ext cx="638388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4974B04-2333-4D76-83E0-D6D861602447}"/>
              </a:ext>
            </a:extLst>
          </p:cNvPr>
          <p:cNvSpPr txBox="1"/>
          <p:nvPr/>
        </p:nvSpPr>
        <p:spPr>
          <a:xfrm>
            <a:off x="1177984" y="1600875"/>
            <a:ext cx="12675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500" dirty="0">
                <a:solidFill>
                  <a:srgbClr val="CC471A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5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A11F407-C320-4F63-AD79-E6B802C3DF7F}"/>
              </a:ext>
            </a:extLst>
          </p:cNvPr>
          <p:cNvSpPr txBox="1"/>
          <p:nvPr/>
        </p:nvSpPr>
        <p:spPr>
          <a:xfrm>
            <a:off x="8463495" y="3682874"/>
            <a:ext cx="23109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Algorithme </a:t>
            </a:r>
            <a:r>
              <a:rPr lang="fr-FR" sz="2500" b="1" dirty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rapide</a:t>
            </a:r>
            <a:r>
              <a:rPr lang="fr-FR" sz="2500" dirty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 et </a:t>
            </a:r>
            <a:r>
              <a:rPr lang="fr-FR" sz="2500" b="1" dirty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simple</a:t>
            </a:r>
            <a:r>
              <a:rPr lang="fr-FR" sz="2500" dirty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 à implémenter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411D344-F25A-4D5C-9609-1C20E3F5BB7E}"/>
              </a:ext>
            </a:extLst>
          </p:cNvPr>
          <p:cNvSpPr txBox="1"/>
          <p:nvPr/>
        </p:nvSpPr>
        <p:spPr>
          <a:xfrm>
            <a:off x="5084981" y="3875235"/>
            <a:ext cx="24336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b="1" dirty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Adapté</a:t>
            </a:r>
            <a:r>
              <a:rPr lang="fr-FR" sz="2500" dirty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 aux matrices creuses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D532661-77AB-413E-A214-DA47E048AC9E}"/>
              </a:ext>
            </a:extLst>
          </p:cNvPr>
          <p:cNvSpPr txBox="1"/>
          <p:nvPr/>
        </p:nvSpPr>
        <p:spPr>
          <a:xfrm>
            <a:off x="1844170" y="3682875"/>
            <a:ext cx="21678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b="1" dirty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Adapté</a:t>
            </a:r>
            <a:r>
              <a:rPr lang="fr-FR" sz="2500" dirty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 aux </a:t>
            </a:r>
            <a:r>
              <a:rPr lang="fr-FR" sz="2500" b="1" dirty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grands</a:t>
            </a:r>
            <a:r>
              <a:rPr lang="fr-FR" sz="2500" dirty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 jeux de données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38C34B-B190-4B97-8267-B523E1079003}"/>
              </a:ext>
            </a:extLst>
          </p:cNvPr>
          <p:cNvSpPr txBox="1"/>
          <p:nvPr/>
        </p:nvSpPr>
        <p:spPr>
          <a:xfrm>
            <a:off x="11674548" y="6412144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0C8CA5-1934-4486-B932-0BAD6EFB2AA1}"/>
              </a:ext>
            </a:extLst>
          </p:cNvPr>
          <p:cNvSpPr/>
          <p:nvPr/>
        </p:nvSpPr>
        <p:spPr>
          <a:xfrm>
            <a:off x="5516537" y="6537325"/>
            <a:ext cx="1395255" cy="28499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604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4563DD69-C82F-4A4B-92C7-938C87304923}"/>
              </a:ext>
            </a:extLst>
          </p:cNvPr>
          <p:cNvSpPr/>
          <p:nvPr/>
        </p:nvSpPr>
        <p:spPr>
          <a:xfrm>
            <a:off x="6474929" y="4258409"/>
            <a:ext cx="4217542" cy="1700682"/>
          </a:xfrm>
          <a:prstGeom prst="roundRect">
            <a:avLst/>
          </a:prstGeom>
          <a:solidFill>
            <a:srgbClr val="CC471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651CA74B-7126-4D77-A6F3-463AE94D2ECD}"/>
              </a:ext>
            </a:extLst>
          </p:cNvPr>
          <p:cNvSpPr/>
          <p:nvPr/>
        </p:nvSpPr>
        <p:spPr>
          <a:xfrm>
            <a:off x="1306346" y="4258409"/>
            <a:ext cx="4048368" cy="1700682"/>
          </a:xfrm>
          <a:prstGeom prst="roundRect">
            <a:avLst/>
          </a:prstGeom>
          <a:solidFill>
            <a:srgbClr val="CC471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EFD2164-508B-4A26-984D-829EA8C3C09D}"/>
              </a:ext>
            </a:extLst>
          </p:cNvPr>
          <p:cNvSpPr/>
          <p:nvPr/>
        </p:nvSpPr>
        <p:spPr>
          <a:xfrm>
            <a:off x="10750771" y="232440"/>
            <a:ext cx="598303" cy="606056"/>
          </a:xfrm>
          <a:prstGeom prst="ellipse">
            <a:avLst/>
          </a:prstGeom>
          <a:noFill/>
          <a:ln w="9525">
            <a:solidFill>
              <a:srgbClr val="CC4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D3174B9-795B-4709-A4BF-70D176314B44}"/>
              </a:ext>
            </a:extLst>
          </p:cNvPr>
          <p:cNvSpPr/>
          <p:nvPr/>
        </p:nvSpPr>
        <p:spPr>
          <a:xfrm>
            <a:off x="10826970" y="308640"/>
            <a:ext cx="445903" cy="453656"/>
          </a:xfrm>
          <a:prstGeom prst="ellipse">
            <a:avLst/>
          </a:prstGeom>
          <a:noFill/>
          <a:ln w="9525">
            <a:solidFill>
              <a:srgbClr val="CC4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CC22CD7-E83C-4ECA-94E7-A4D9EE776251}"/>
              </a:ext>
            </a:extLst>
          </p:cNvPr>
          <p:cNvSpPr/>
          <p:nvPr/>
        </p:nvSpPr>
        <p:spPr>
          <a:xfrm>
            <a:off x="10903169" y="384840"/>
            <a:ext cx="293503" cy="301256"/>
          </a:xfrm>
          <a:prstGeom prst="ellipse">
            <a:avLst/>
          </a:prstGeom>
          <a:solidFill>
            <a:srgbClr val="CC471A"/>
          </a:solidFill>
          <a:ln w="9525">
            <a:solidFill>
              <a:srgbClr val="CC4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0EFBD1D-BDC3-4FFC-9C0A-E50E42A10D72}"/>
              </a:ext>
            </a:extLst>
          </p:cNvPr>
          <p:cNvCxnSpPr>
            <a:cxnSpLocks/>
          </p:cNvCxnSpPr>
          <p:nvPr/>
        </p:nvCxnSpPr>
        <p:spPr>
          <a:xfrm>
            <a:off x="2868465" y="599888"/>
            <a:ext cx="335534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E38C54B-42E1-440C-A4F2-4C2FBBE7FDAE}"/>
              </a:ext>
            </a:extLst>
          </p:cNvPr>
          <p:cNvSpPr txBox="1"/>
          <p:nvPr/>
        </p:nvSpPr>
        <p:spPr>
          <a:xfrm>
            <a:off x="2776587" y="199778"/>
            <a:ext cx="695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latin typeface="+mj-lt"/>
                <a:ea typeface="Cambria Math" panose="02040503050406030204" pitchFamily="18" charset="0"/>
              </a:rPr>
              <a:t>Algorithme des moindres carrés alternés</a:t>
            </a:r>
            <a:endParaRPr lang="fr-FR" sz="200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743B465-AE2C-47FB-97D4-BC4900DF1801}"/>
              </a:ext>
            </a:extLst>
          </p:cNvPr>
          <p:cNvSpPr txBox="1"/>
          <p:nvPr/>
        </p:nvSpPr>
        <p:spPr>
          <a:xfrm>
            <a:off x="2496421" y="105563"/>
            <a:ext cx="5603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rgbClr val="CC471A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5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DBBFB497-D7AA-4D35-9319-4387EB18B1B3}"/>
              </a:ext>
            </a:extLst>
          </p:cNvPr>
          <p:cNvSpPr/>
          <p:nvPr/>
        </p:nvSpPr>
        <p:spPr>
          <a:xfrm>
            <a:off x="4953259" y="2406144"/>
            <a:ext cx="1137684" cy="350825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CC471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0172DD3-0BE0-4DB5-A2D4-7D7DF658F7CE}"/>
                  </a:ext>
                </a:extLst>
              </p:cNvPr>
              <p:cNvSpPr txBox="1"/>
              <p:nvPr/>
            </p:nvSpPr>
            <p:spPr>
              <a:xfrm>
                <a:off x="6573425" y="1952115"/>
                <a:ext cx="5123647" cy="1238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r-F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fr-FR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fr-F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̃"/>
                                    <m:ctrlPr>
                                      <a:rPr lang="fr-FR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2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5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fr-FR" sz="2500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r>
                                  <a:rPr lang="fr-FR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acc>
                                  <m:accPr>
                                    <m:chr m:val="̃"/>
                                    <m:ctrlPr>
                                      <a:rPr lang="fr-FR" sz="25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2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5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fr-FR" sz="2500" i="1"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fr-FR" sz="25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fr-FR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acc>
                                  <m:accPr>
                                    <m:chr m:val="̃"/>
                                    <m:ctrlPr>
                                      <a:rPr lang="fr-FR" sz="25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2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5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fr-FR" sz="25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fr-FR" sz="25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25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r>
                                  <a:rPr lang="fr-FR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̃"/>
                                    <m:ctrlPr>
                                      <a:rPr lang="fr-FR" sz="25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2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5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fr-FR" sz="25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fr-FR" sz="2500" i="1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r>
                                  <a:rPr lang="fr-FR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acc>
                                  <m:accPr>
                                    <m:chr m:val="̃"/>
                                    <m:ctrlPr>
                                      <a:rPr lang="fr-FR" sz="25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2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5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fr-FR" sz="25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fr-FR" sz="25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25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fr-FR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500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fr-FR" sz="25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fr-FR" sz="2500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sz="2500" b="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0172DD3-0BE0-4DB5-A2D4-7D7DF658F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425" y="1952115"/>
                <a:ext cx="5123647" cy="12385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ED87C62B-6209-4491-8C66-92AA23365CD0}"/>
                  </a:ext>
                </a:extLst>
              </p:cNvPr>
              <p:cNvSpPr txBox="1"/>
              <p:nvPr/>
            </p:nvSpPr>
            <p:spPr>
              <a:xfrm>
                <a:off x="392245" y="2043687"/>
                <a:ext cx="3306161" cy="1075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2500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fr-FR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fr-FR" sz="25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5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ED87C62B-6209-4491-8C66-92AA23365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5" y="2043687"/>
                <a:ext cx="3306161" cy="1075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>
            <a:extLst>
              <a:ext uri="{FF2B5EF4-FFF2-40B4-BE49-F238E27FC236}">
                <a16:creationId xmlns:a16="http://schemas.microsoft.com/office/drawing/2014/main" id="{54735413-8507-479A-9B49-D2803B37C055}"/>
              </a:ext>
            </a:extLst>
          </p:cNvPr>
          <p:cNvSpPr txBox="1"/>
          <p:nvPr/>
        </p:nvSpPr>
        <p:spPr>
          <a:xfrm>
            <a:off x="183658" y="3590744"/>
            <a:ext cx="695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+mj-lt"/>
                <a:ea typeface="Cambria Math" panose="02040503050406030204" pitchFamily="18" charset="0"/>
              </a:rPr>
              <a:t>Avec </a:t>
            </a:r>
            <a:r>
              <a:rPr lang="fr-F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fr-FR" sz="2000" dirty="0">
                <a:latin typeface="+mj-lt"/>
                <a:ea typeface="Cambria Math" panose="02040503050406030204" pitchFamily="18" charset="0"/>
              </a:rPr>
              <a:t> et </a:t>
            </a:r>
            <a:r>
              <a:rPr lang="fr-F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fr-FR" sz="2000" dirty="0">
                <a:latin typeface="+mj-lt"/>
                <a:ea typeface="Cambria Math" panose="02040503050406030204" pitchFamily="18" charset="0"/>
              </a:rPr>
              <a:t> telles que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D06D279-0DAE-4403-BCFD-02987E99DF79}"/>
                  </a:ext>
                </a:extLst>
              </p:cNvPr>
              <p:cNvSpPr txBox="1"/>
              <p:nvPr/>
            </p:nvSpPr>
            <p:spPr>
              <a:xfrm>
                <a:off x="1499529" y="4634457"/>
                <a:ext cx="3440877" cy="1075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5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5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5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fr-FR" sz="25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5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sz="250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5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5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5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5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5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5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D06D279-0DAE-4403-BCFD-02987E99D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529" y="4634457"/>
                <a:ext cx="3440877" cy="10757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25AD3FE-4819-4E1B-A301-2A9A9481EFB0}"/>
                  </a:ext>
                </a:extLst>
              </p:cNvPr>
              <p:cNvSpPr txBox="1"/>
              <p:nvPr/>
            </p:nvSpPr>
            <p:spPr>
              <a:xfrm>
                <a:off x="6474929" y="4634457"/>
                <a:ext cx="3751796" cy="1075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5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2500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fr-FR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5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5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5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5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5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5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5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25AD3FE-4819-4E1B-A301-2A9A9481E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929" y="4634457"/>
                <a:ext cx="3751796" cy="10757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ZoneTexte 20">
            <a:extLst>
              <a:ext uri="{FF2B5EF4-FFF2-40B4-BE49-F238E27FC236}">
                <a16:creationId xmlns:a16="http://schemas.microsoft.com/office/drawing/2014/main" id="{E3B06C61-B6B6-41EF-AA6E-9BF577867A68}"/>
              </a:ext>
            </a:extLst>
          </p:cNvPr>
          <p:cNvSpPr txBox="1"/>
          <p:nvPr/>
        </p:nvSpPr>
        <p:spPr>
          <a:xfrm>
            <a:off x="5694788" y="4972273"/>
            <a:ext cx="447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+mj-lt"/>
                <a:ea typeface="Cambria Math" panose="02040503050406030204" pitchFamily="18" charset="0"/>
              </a:rPr>
              <a:t>et 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820FDFC-EA67-4C85-AF84-116152BA8886}"/>
              </a:ext>
            </a:extLst>
          </p:cNvPr>
          <p:cNvCxnSpPr>
            <a:cxnSpLocks/>
          </p:cNvCxnSpPr>
          <p:nvPr/>
        </p:nvCxnSpPr>
        <p:spPr>
          <a:xfrm>
            <a:off x="3863347" y="2087140"/>
            <a:ext cx="0" cy="968494"/>
          </a:xfrm>
          <a:prstGeom prst="straightConnector1">
            <a:avLst/>
          </a:prstGeom>
          <a:ln>
            <a:solidFill>
              <a:srgbClr val="CC471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D07D82B8-38CC-45FA-83DB-48578B4E5482}"/>
              </a:ext>
            </a:extLst>
          </p:cNvPr>
          <p:cNvSpPr txBox="1"/>
          <p:nvPr/>
        </p:nvSpPr>
        <p:spPr>
          <a:xfrm>
            <a:off x="3858787" y="2298787"/>
            <a:ext cx="44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C471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6422118-C970-46E4-81E8-529C14680CD9}"/>
              </a:ext>
            </a:extLst>
          </p:cNvPr>
          <p:cNvCxnSpPr>
            <a:cxnSpLocks/>
          </p:cNvCxnSpPr>
          <p:nvPr/>
        </p:nvCxnSpPr>
        <p:spPr>
          <a:xfrm>
            <a:off x="1400138" y="1906756"/>
            <a:ext cx="2059172" cy="0"/>
          </a:xfrm>
          <a:prstGeom prst="straightConnector1">
            <a:avLst/>
          </a:prstGeom>
          <a:ln>
            <a:solidFill>
              <a:srgbClr val="CC471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CCB3BE7-506E-460C-BC41-41FB1F0614B2}"/>
              </a:ext>
            </a:extLst>
          </p:cNvPr>
          <p:cNvSpPr txBox="1"/>
          <p:nvPr/>
        </p:nvSpPr>
        <p:spPr>
          <a:xfrm>
            <a:off x="2207592" y="1521568"/>
            <a:ext cx="44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C471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739EFD5-F850-4486-BCE1-028908E6C1A5}"/>
              </a:ext>
            </a:extLst>
          </p:cNvPr>
          <p:cNvCxnSpPr>
            <a:cxnSpLocks/>
          </p:cNvCxnSpPr>
          <p:nvPr/>
        </p:nvCxnSpPr>
        <p:spPr>
          <a:xfrm>
            <a:off x="4946909" y="4725412"/>
            <a:ext cx="0" cy="968494"/>
          </a:xfrm>
          <a:prstGeom prst="straightConnector1">
            <a:avLst/>
          </a:prstGeom>
          <a:ln>
            <a:solidFill>
              <a:srgbClr val="CC471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6C08846C-1AE4-4218-8A13-B0CAA01EDB14}"/>
              </a:ext>
            </a:extLst>
          </p:cNvPr>
          <p:cNvSpPr txBox="1"/>
          <p:nvPr/>
        </p:nvSpPr>
        <p:spPr>
          <a:xfrm>
            <a:off x="4910450" y="4937059"/>
            <a:ext cx="44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C471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07C16260-552F-4462-A949-B9003CFBD36E}"/>
              </a:ext>
            </a:extLst>
          </p:cNvPr>
          <p:cNvCxnSpPr>
            <a:cxnSpLocks/>
          </p:cNvCxnSpPr>
          <p:nvPr/>
        </p:nvCxnSpPr>
        <p:spPr>
          <a:xfrm>
            <a:off x="2558128" y="4545028"/>
            <a:ext cx="2059172" cy="0"/>
          </a:xfrm>
          <a:prstGeom prst="straightConnector1">
            <a:avLst/>
          </a:prstGeom>
          <a:ln>
            <a:solidFill>
              <a:srgbClr val="CC471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FC844211-E36E-42B7-8FAA-A68068E03099}"/>
              </a:ext>
            </a:extLst>
          </p:cNvPr>
          <p:cNvSpPr txBox="1"/>
          <p:nvPr/>
        </p:nvSpPr>
        <p:spPr>
          <a:xfrm>
            <a:off x="3365573" y="4159840"/>
            <a:ext cx="44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C471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E4CABCB-2E82-44CA-8951-7D4BD6E0A079}"/>
              </a:ext>
            </a:extLst>
          </p:cNvPr>
          <p:cNvCxnSpPr>
            <a:cxnSpLocks/>
          </p:cNvCxnSpPr>
          <p:nvPr/>
        </p:nvCxnSpPr>
        <p:spPr>
          <a:xfrm>
            <a:off x="10332679" y="4725412"/>
            <a:ext cx="0" cy="968494"/>
          </a:xfrm>
          <a:prstGeom prst="straightConnector1">
            <a:avLst/>
          </a:prstGeom>
          <a:ln>
            <a:solidFill>
              <a:srgbClr val="CC471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100A4927-4730-431D-A358-A8425A1B4756}"/>
              </a:ext>
            </a:extLst>
          </p:cNvPr>
          <p:cNvSpPr txBox="1"/>
          <p:nvPr/>
        </p:nvSpPr>
        <p:spPr>
          <a:xfrm>
            <a:off x="10340726" y="4962008"/>
            <a:ext cx="44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C471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8FD32424-C7B4-47B8-9AAD-1C5EF06F17F7}"/>
              </a:ext>
            </a:extLst>
          </p:cNvPr>
          <p:cNvCxnSpPr>
            <a:cxnSpLocks/>
          </p:cNvCxnSpPr>
          <p:nvPr/>
        </p:nvCxnSpPr>
        <p:spPr>
          <a:xfrm>
            <a:off x="7699352" y="4545028"/>
            <a:ext cx="2059172" cy="0"/>
          </a:xfrm>
          <a:prstGeom prst="straightConnector1">
            <a:avLst/>
          </a:prstGeom>
          <a:ln>
            <a:solidFill>
              <a:srgbClr val="CC471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27CC88AE-F1D9-46E8-A0F7-24B1C99A1F39}"/>
              </a:ext>
            </a:extLst>
          </p:cNvPr>
          <p:cNvSpPr txBox="1"/>
          <p:nvPr/>
        </p:nvSpPr>
        <p:spPr>
          <a:xfrm>
            <a:off x="8645032" y="4159840"/>
            <a:ext cx="44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C471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</p:txBody>
      </p:sp>
      <p:pic>
        <p:nvPicPr>
          <p:cNvPr id="39" name="Graphique 38" descr="Cible">
            <a:extLst>
              <a:ext uri="{FF2B5EF4-FFF2-40B4-BE49-F238E27FC236}">
                <a16:creationId xmlns:a16="http://schemas.microsoft.com/office/drawing/2014/main" id="{0A42B6A8-44D2-4983-830B-E75F9E9587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61684" y="747487"/>
            <a:ext cx="511741" cy="511741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334CC3BD-F91C-470A-BB24-714C3D253A47}"/>
              </a:ext>
            </a:extLst>
          </p:cNvPr>
          <p:cNvSpPr txBox="1"/>
          <p:nvPr/>
        </p:nvSpPr>
        <p:spPr>
          <a:xfrm>
            <a:off x="4864171" y="1012571"/>
            <a:ext cx="1610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rgbClr val="701920"/>
                </a:solidFill>
                <a:latin typeface="+mj-lt"/>
                <a:ea typeface="Cambria Math" panose="02040503050406030204" pitchFamily="18" charset="0"/>
              </a:rPr>
              <a:t>Objectif</a:t>
            </a:r>
            <a:r>
              <a:rPr lang="fr-FR" sz="2500" dirty="0">
                <a:solidFill>
                  <a:schemeClr val="bg1">
                    <a:lumMod val="50000"/>
                  </a:schemeClr>
                </a:solidFill>
                <a:latin typeface="+mj-lt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92E1D23-9613-45E9-8206-EECEA43D5043}"/>
              </a:ext>
            </a:extLst>
          </p:cNvPr>
          <p:cNvSpPr txBox="1"/>
          <p:nvPr/>
        </p:nvSpPr>
        <p:spPr>
          <a:xfrm>
            <a:off x="11674548" y="6412144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FD562F-BABB-4C06-8C1A-D0D35C5EB21D}"/>
              </a:ext>
            </a:extLst>
          </p:cNvPr>
          <p:cNvSpPr/>
          <p:nvPr/>
        </p:nvSpPr>
        <p:spPr>
          <a:xfrm>
            <a:off x="5516537" y="6537325"/>
            <a:ext cx="1395255" cy="28499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29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13" grpId="0" animBg="1"/>
      <p:bldP spid="15" grpId="0"/>
      <p:bldP spid="18" grpId="0"/>
      <p:bldP spid="19" grpId="0"/>
      <p:bldP spid="20" grpId="0"/>
      <p:bldP spid="21" grpId="0"/>
      <p:bldP spid="30" grpId="0"/>
      <p:bldP spid="32" grpId="0"/>
      <p:bldP spid="34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1EFD2164-508B-4A26-984D-829EA8C3C09D}"/>
              </a:ext>
            </a:extLst>
          </p:cNvPr>
          <p:cNvSpPr/>
          <p:nvPr/>
        </p:nvSpPr>
        <p:spPr>
          <a:xfrm>
            <a:off x="10750771" y="232440"/>
            <a:ext cx="598303" cy="606056"/>
          </a:xfrm>
          <a:prstGeom prst="ellipse">
            <a:avLst/>
          </a:prstGeom>
          <a:noFill/>
          <a:ln w="9525">
            <a:solidFill>
              <a:srgbClr val="CC4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D3174B9-795B-4709-A4BF-70D176314B44}"/>
              </a:ext>
            </a:extLst>
          </p:cNvPr>
          <p:cNvSpPr/>
          <p:nvPr/>
        </p:nvSpPr>
        <p:spPr>
          <a:xfrm>
            <a:off x="10826970" y="308640"/>
            <a:ext cx="445903" cy="453656"/>
          </a:xfrm>
          <a:prstGeom prst="ellipse">
            <a:avLst/>
          </a:prstGeom>
          <a:noFill/>
          <a:ln w="9525">
            <a:solidFill>
              <a:srgbClr val="CC4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CC22CD7-E83C-4ECA-94E7-A4D9EE776251}"/>
              </a:ext>
            </a:extLst>
          </p:cNvPr>
          <p:cNvSpPr/>
          <p:nvPr/>
        </p:nvSpPr>
        <p:spPr>
          <a:xfrm>
            <a:off x="10903169" y="384840"/>
            <a:ext cx="293503" cy="301256"/>
          </a:xfrm>
          <a:prstGeom prst="ellipse">
            <a:avLst/>
          </a:prstGeom>
          <a:solidFill>
            <a:srgbClr val="CC471A"/>
          </a:solidFill>
          <a:ln w="9525">
            <a:solidFill>
              <a:srgbClr val="CC4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0EFBD1D-BDC3-4FFC-9C0A-E50E42A10D72}"/>
              </a:ext>
            </a:extLst>
          </p:cNvPr>
          <p:cNvCxnSpPr>
            <a:cxnSpLocks/>
          </p:cNvCxnSpPr>
          <p:nvPr/>
        </p:nvCxnSpPr>
        <p:spPr>
          <a:xfrm>
            <a:off x="2868465" y="599888"/>
            <a:ext cx="335534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E38C54B-42E1-440C-A4F2-4C2FBBE7FDAE}"/>
              </a:ext>
            </a:extLst>
          </p:cNvPr>
          <p:cNvSpPr txBox="1"/>
          <p:nvPr/>
        </p:nvSpPr>
        <p:spPr>
          <a:xfrm>
            <a:off x="2776587" y="199778"/>
            <a:ext cx="695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+mj-lt"/>
                <a:ea typeface="Cambria Math" panose="02040503050406030204" pitchFamily="18" charset="0"/>
              </a:rPr>
              <a:t>Algorithme des moindres carrés alternés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743B465-AE2C-47FB-97D4-BC4900DF1801}"/>
              </a:ext>
            </a:extLst>
          </p:cNvPr>
          <p:cNvSpPr txBox="1"/>
          <p:nvPr/>
        </p:nvSpPr>
        <p:spPr>
          <a:xfrm>
            <a:off x="2496421" y="105563"/>
            <a:ext cx="5603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rgbClr val="CC471A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5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F49B455-7A44-4411-9395-E31784EE5934}"/>
                  </a:ext>
                </a:extLst>
              </p:cNvPr>
              <p:cNvSpPr txBox="1"/>
              <p:nvPr/>
            </p:nvSpPr>
            <p:spPr>
              <a:xfrm>
                <a:off x="736244" y="1535584"/>
                <a:ext cx="10536629" cy="483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  <m:acc>
                      <m:accPr>
                        <m:chr m:val="̃"/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fr-FR" sz="2000" dirty="0">
                    <a:latin typeface="+mj-lt"/>
                    <a:ea typeface="Cambria Math" panose="02040503050406030204" pitchFamily="18" charset="0"/>
                  </a:rPr>
                  <a:t>  	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fr-FR" sz="2000" b="1" i="1" dirty="0" smtClean="0">
                            <a:solidFill>
                              <a:srgbClr val="70192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fr-FR" sz="2000" b="1" i="1" dirty="0">
                            <a:solidFill>
                              <a:srgbClr val="70192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fr-FR" sz="2000" dirty="0">
                    <a:latin typeface="+mj-lt"/>
                    <a:ea typeface="Cambria Math" panose="02040503050406030204" pitchFamily="18" charset="0"/>
                  </a:rPr>
                  <a:t>    </a:t>
                </a:r>
                <a:r>
                  <a:rPr lang="fr-FR" sz="2000" b="1" dirty="0">
                    <a:latin typeface="+mj-lt"/>
                    <a:ea typeface="Cambria Math" panose="02040503050406030204" pitchFamily="18" charset="0"/>
                  </a:rPr>
                  <a:t>minimiser</a:t>
                </a:r>
                <a:r>
                  <a:rPr lang="fr-FR" sz="2000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fr-FR" sz="2000" dirty="0">
                    <a:latin typeface="+mj-lt"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fr-FR" sz="2000" b="1" i="1" dirty="0" smtClean="0">
                            <a:solidFill>
                              <a:srgbClr val="70192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fr-FR" sz="2000" b="1" i="1" dirty="0">
                            <a:solidFill>
                              <a:srgbClr val="70192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fr-F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>
                    <a:ea typeface="Cambria Math" panose="02040503050406030204" pitchFamily="18" charset="0"/>
                  </a:rPr>
                  <a:t>    </a:t>
                </a:r>
                <a:r>
                  <a:rPr lang="fr-FR" sz="2000" b="1" dirty="0">
                    <a:latin typeface="+mj-lt"/>
                    <a:ea typeface="Cambria Math" panose="02040503050406030204" pitchFamily="18" charset="0"/>
                  </a:rPr>
                  <a:t>minimiser</a:t>
                </a:r>
                <a:r>
                  <a:rPr lang="fr-FR" sz="2000" dirty="0">
                    <a:latin typeface="+mj-lt"/>
                    <a:ea typeface="Cambria Math" panose="02040503050406030204" pitchFamily="18" charset="0"/>
                  </a:rPr>
                  <a:t> la</a:t>
                </a:r>
                <a:r>
                  <a:rPr lang="fr-FR" sz="2000" i="1" dirty="0">
                    <a:solidFill>
                      <a:srgbClr val="CC471A"/>
                    </a:solidFill>
                    <a:latin typeface="+mj-lt"/>
                    <a:ea typeface="Cambria Math" panose="02040503050406030204" pitchFamily="18" charset="0"/>
                  </a:rPr>
                  <a:t> </a:t>
                </a:r>
                <a:r>
                  <a:rPr lang="fr-FR" sz="2000" i="1" dirty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ea typeface="Cambria Math" panose="02040503050406030204" pitchFamily="18" charset="0"/>
                  </a:rPr>
                  <a:t>fonction perte f </a:t>
                </a:r>
                <a:r>
                  <a:rPr lang="fr-FR" sz="2000" dirty="0">
                    <a:latin typeface="+mj-lt"/>
                    <a:ea typeface="Cambria Math" panose="020405030504060302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F49B455-7A44-4411-9395-E31784EE5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44" y="1535584"/>
                <a:ext cx="10536629" cy="483850"/>
              </a:xfrm>
              <a:prstGeom prst="rect">
                <a:avLst/>
              </a:prstGeom>
              <a:blipFill>
                <a:blip r:embed="rId2"/>
                <a:stretch>
                  <a:fillRect t="-36709" b="-582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>
            <a:extLst>
              <a:ext uri="{FF2B5EF4-FFF2-40B4-BE49-F238E27FC236}">
                <a16:creationId xmlns:a16="http://schemas.microsoft.com/office/drawing/2014/main" id="{66E50A19-B212-4FDD-BC21-776DD7BFDB75}"/>
              </a:ext>
            </a:extLst>
          </p:cNvPr>
          <p:cNvSpPr txBox="1"/>
          <p:nvPr/>
        </p:nvSpPr>
        <p:spPr>
          <a:xfrm>
            <a:off x="4605736" y="201943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4E2D15C-6667-4104-925B-1530025EA7CC}"/>
                  </a:ext>
                </a:extLst>
              </p:cNvPr>
              <p:cNvSpPr txBox="1"/>
              <p:nvPr/>
            </p:nvSpPr>
            <p:spPr>
              <a:xfrm>
                <a:off x="2776587" y="2117219"/>
                <a:ext cx="5946820" cy="77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)²+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nary>
                          <m:d>
                            <m:dPr>
                              <m:begChr m:val="‖"/>
                              <m:endChr m:val="‖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d>
                            <m:dPr>
                              <m:begChr m:val="‖"/>
                              <m:endChr m:val="‖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²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4E2D15C-6667-4104-925B-1530025EA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587" y="2117219"/>
                <a:ext cx="5946820" cy="772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ZoneTexte 25">
            <a:extLst>
              <a:ext uri="{FF2B5EF4-FFF2-40B4-BE49-F238E27FC236}">
                <a16:creationId xmlns:a16="http://schemas.microsoft.com/office/drawing/2014/main" id="{766B986F-F434-4511-84A5-0079804A74C5}"/>
              </a:ext>
            </a:extLst>
          </p:cNvPr>
          <p:cNvSpPr txBox="1"/>
          <p:nvPr/>
        </p:nvSpPr>
        <p:spPr>
          <a:xfrm>
            <a:off x="2848688" y="3455346"/>
            <a:ext cx="2880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Somme des erreurs²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  <a:latin typeface="+mj-lt"/>
                <a:ea typeface="Cambria Math" panose="02040503050406030204" pitchFamily="18" charset="0"/>
              </a:rPr>
              <a:t> </a:t>
            </a:r>
            <a:r>
              <a:rPr lang="fr-FR" dirty="0">
                <a:latin typeface="+mj-lt"/>
                <a:ea typeface="Cambria Math" panose="02040503050406030204" pitchFamily="18" charset="0"/>
              </a:rPr>
              <a:t>entre les prédictions et les notes réelles</a:t>
            </a:r>
          </a:p>
        </p:txBody>
      </p:sp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25530003-A284-41C8-9F3C-61E36E3ED335}"/>
              </a:ext>
            </a:extLst>
          </p:cNvPr>
          <p:cNvSpPr/>
          <p:nvPr/>
        </p:nvSpPr>
        <p:spPr>
          <a:xfrm rot="5400000">
            <a:off x="6889499" y="1541351"/>
            <a:ext cx="457733" cy="3370257"/>
          </a:xfrm>
          <a:prstGeom prst="rightBrace">
            <a:avLst>
              <a:gd name="adj1" fmla="val 67052"/>
              <a:gd name="adj2" fmla="val 49732"/>
            </a:avLst>
          </a:prstGeom>
          <a:ln>
            <a:solidFill>
              <a:srgbClr val="70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ccolade fermante 27">
            <a:extLst>
              <a:ext uri="{FF2B5EF4-FFF2-40B4-BE49-F238E27FC236}">
                <a16:creationId xmlns:a16="http://schemas.microsoft.com/office/drawing/2014/main" id="{2813690B-8828-47ED-A4CA-1A35E042DF9F}"/>
              </a:ext>
            </a:extLst>
          </p:cNvPr>
          <p:cNvSpPr/>
          <p:nvPr/>
        </p:nvSpPr>
        <p:spPr>
          <a:xfrm rot="5400000">
            <a:off x="4004348" y="2204298"/>
            <a:ext cx="490631" cy="2077263"/>
          </a:xfrm>
          <a:prstGeom prst="rightBrace">
            <a:avLst>
              <a:gd name="adj1" fmla="val 33287"/>
              <a:gd name="adj2" fmla="val 50244"/>
            </a:avLst>
          </a:prstGeom>
          <a:ln>
            <a:solidFill>
              <a:srgbClr val="701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A604062-3AF5-455F-BAE4-1072F4847B54}"/>
              </a:ext>
            </a:extLst>
          </p:cNvPr>
          <p:cNvSpPr txBox="1"/>
          <p:nvPr/>
        </p:nvSpPr>
        <p:spPr>
          <a:xfrm>
            <a:off x="5867384" y="3455346"/>
            <a:ext cx="308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Terme de régularisation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  <a:latin typeface="+mj-lt"/>
                <a:ea typeface="Cambria Math" panose="02040503050406030204" pitchFamily="18" charset="0"/>
              </a:rPr>
              <a:t> </a:t>
            </a:r>
            <a:r>
              <a:rPr lang="fr-FR" dirty="0">
                <a:latin typeface="+mj-lt"/>
                <a:ea typeface="Cambria Math" panose="02040503050406030204" pitchFamily="18" charset="0"/>
              </a:rPr>
              <a:t>permet d’éviter le surajustement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D1FF72C-442C-4440-B24B-65333F0E79DE}"/>
                  </a:ext>
                </a:extLst>
              </p:cNvPr>
              <p:cNvSpPr txBox="1"/>
              <p:nvPr/>
            </p:nvSpPr>
            <p:spPr>
              <a:xfrm>
                <a:off x="812445" y="4647156"/>
                <a:ext cx="6565887" cy="147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700" b="1" dirty="0">
                    <a:latin typeface="+mj-lt"/>
                    <a:ea typeface="Cambria Math" panose="02040503050406030204" pitchFamily="18" charset="0"/>
                  </a:rPr>
                  <a:t>Minimiser</a:t>
                </a:r>
                <a:r>
                  <a:rPr lang="fr-FR" sz="1700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7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1700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fr-FR" sz="1700" b="1" i="1" dirty="0" smtClean="0">
                            <a:solidFill>
                              <a:srgbClr val="70192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fr-FR" sz="1700" b="1" i="0" dirty="0" smtClean="0">
                            <a:solidFill>
                              <a:srgbClr val="70192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fr-FR" sz="1700" b="1" dirty="0">
                    <a:solidFill>
                      <a:srgbClr val="70192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fr-FR" sz="1700" dirty="0">
                    <a:latin typeface="+mj-lt"/>
                    <a:ea typeface="Cambria Math" panose="02040503050406030204" pitchFamily="18" charset="0"/>
                  </a:rPr>
                  <a:t>Résoudre un </a:t>
                </a:r>
                <a:r>
                  <a:rPr lang="fr-FR" sz="1700" b="1" dirty="0">
                    <a:latin typeface="+mj-lt"/>
                    <a:ea typeface="Cambria Math" panose="02040503050406030204" pitchFamily="18" charset="0"/>
                  </a:rPr>
                  <a:t>problème d’optimisation </a:t>
                </a:r>
                <a:r>
                  <a:rPr lang="fr-FR" sz="1700" dirty="0">
                    <a:latin typeface="+mj-lt"/>
                    <a:ea typeface="Cambria Math" panose="02040503050406030204" pitchFamily="18" charset="0"/>
                  </a:rPr>
                  <a:t>:</a:t>
                </a:r>
              </a:p>
              <a:p>
                <a:r>
                  <a:rPr lang="fr-FR" sz="1700" dirty="0">
                    <a:latin typeface="+mj-lt"/>
                    <a:ea typeface="Cambria Math" panose="02040503050406030204" pitchFamily="18" charset="0"/>
                  </a:rPr>
                  <a:t> </a:t>
                </a:r>
              </a:p>
              <a:p>
                <a:pPr marL="342900" indent="-342900">
                  <a:buAutoNum type="arabicParenR"/>
                </a:pPr>
                <a:r>
                  <a:rPr lang="fr-FR" sz="1700" b="1" dirty="0">
                    <a:latin typeface="+mj-lt"/>
                    <a:ea typeface="Cambria Math" panose="02040503050406030204" pitchFamily="18" charset="0"/>
                  </a:rPr>
                  <a:t>Existence</a:t>
                </a:r>
                <a:r>
                  <a:rPr lang="fr-FR" sz="1700" dirty="0">
                    <a:latin typeface="+mj-lt"/>
                    <a:ea typeface="Cambria Math" panose="02040503050406030204" pitchFamily="18" charset="0"/>
                  </a:rPr>
                  <a:t> &amp; </a:t>
                </a:r>
                <a:r>
                  <a:rPr lang="fr-FR" sz="1700" b="1" dirty="0">
                    <a:latin typeface="+mj-lt"/>
                    <a:ea typeface="Cambria Math" panose="02040503050406030204" pitchFamily="18" charset="0"/>
                  </a:rPr>
                  <a:t>Unicité</a:t>
                </a:r>
                <a:r>
                  <a:rPr lang="fr-FR" sz="1700" dirty="0">
                    <a:latin typeface="+mj-lt"/>
                    <a:ea typeface="Cambria Math" panose="02040503050406030204" pitchFamily="18" charset="0"/>
                  </a:rPr>
                  <a:t> du minimum de la fonction perte</a:t>
                </a:r>
              </a:p>
              <a:p>
                <a:pPr marL="342900" indent="-342900">
                  <a:buAutoNum type="arabicParenR"/>
                </a:pPr>
                <a:endParaRPr lang="fr-FR" sz="1700" dirty="0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fr-FR" sz="1700" b="1" dirty="0">
                    <a:latin typeface="+mj-lt"/>
                    <a:ea typeface="Cambria Math" panose="02040503050406030204" pitchFamily="18" charset="0"/>
                  </a:rPr>
                  <a:t>2)    </a:t>
                </a:r>
                <a:r>
                  <a:rPr lang="fr-FR" sz="1700" dirty="0">
                    <a:latin typeface="+mj-lt"/>
                    <a:ea typeface="Cambria Math" panose="02040503050406030204" pitchFamily="18" charset="0"/>
                  </a:rPr>
                  <a:t>Recherche des </a:t>
                </a:r>
                <a:r>
                  <a:rPr lang="fr-FR" sz="1700" b="1" dirty="0">
                    <a:latin typeface="+mj-lt"/>
                    <a:ea typeface="Cambria Math" panose="02040503050406030204" pitchFamily="18" charset="0"/>
                  </a:rPr>
                  <a:t>points critiques </a:t>
                </a:r>
                <a:r>
                  <a:rPr lang="fr-FR" sz="1700" dirty="0">
                    <a:latin typeface="+mj-lt"/>
                    <a:ea typeface="Cambria Math" panose="02040503050406030204" pitchFamily="18" charset="0"/>
                  </a:rPr>
                  <a:t>(seuls candidats) </a:t>
                </a: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D1FF72C-442C-4440-B24B-65333F0E7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45" y="4647156"/>
                <a:ext cx="6565887" cy="1471621"/>
              </a:xfrm>
              <a:prstGeom prst="rect">
                <a:avLst/>
              </a:prstGeom>
              <a:blipFill>
                <a:blip r:embed="rId4"/>
                <a:stretch>
                  <a:fillRect l="-557" t="-8264" b="-45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93EC38F-2F2F-47AC-AC71-00405EF37511}"/>
              </a:ext>
            </a:extLst>
          </p:cNvPr>
          <p:cNvSpPr/>
          <p:nvPr/>
        </p:nvSpPr>
        <p:spPr>
          <a:xfrm>
            <a:off x="2686327" y="2076490"/>
            <a:ext cx="6117167" cy="839346"/>
          </a:xfrm>
          <a:prstGeom prst="roundRect">
            <a:avLst/>
          </a:prstGeom>
          <a:solidFill>
            <a:srgbClr val="CC471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9455A34-F60B-462D-A285-70B460B61AEA}"/>
              </a:ext>
            </a:extLst>
          </p:cNvPr>
          <p:cNvGrpSpPr/>
          <p:nvPr/>
        </p:nvGrpSpPr>
        <p:grpSpPr>
          <a:xfrm>
            <a:off x="321029" y="5365258"/>
            <a:ext cx="415215" cy="163011"/>
            <a:chOff x="564648" y="6996080"/>
            <a:chExt cx="415215" cy="163011"/>
          </a:xfrm>
          <a:solidFill>
            <a:srgbClr val="701920"/>
          </a:solidFill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121E3C45-1F43-4622-92B5-CD4E09728502}"/>
                </a:ext>
              </a:extLst>
            </p:cNvPr>
            <p:cNvSpPr/>
            <p:nvPr/>
          </p:nvSpPr>
          <p:spPr>
            <a:xfrm rot="5400000" flipH="1">
              <a:off x="734312" y="6869891"/>
              <a:ext cx="49396" cy="388724"/>
            </a:xfrm>
            <a:prstGeom prst="roundRect">
              <a:avLst>
                <a:gd name="adj" fmla="val 50000"/>
              </a:avLst>
            </a:prstGeom>
            <a:solidFill>
              <a:srgbClr val="CC47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F1127325-1D87-477C-BE84-4507600CBF63}"/>
                </a:ext>
              </a:extLst>
            </p:cNvPr>
            <p:cNvSpPr/>
            <p:nvPr/>
          </p:nvSpPr>
          <p:spPr>
            <a:xfrm rot="7489313" flipH="1">
              <a:off x="849607" y="6918958"/>
              <a:ext cx="45719" cy="199963"/>
            </a:xfrm>
            <a:prstGeom prst="roundRect">
              <a:avLst>
                <a:gd name="adj" fmla="val 50000"/>
              </a:avLst>
            </a:prstGeom>
            <a:solidFill>
              <a:srgbClr val="CC47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8041727E-E15A-4DDF-A039-20625A70AE5B}"/>
                </a:ext>
              </a:extLst>
            </p:cNvPr>
            <p:cNvSpPr/>
            <p:nvPr/>
          </p:nvSpPr>
          <p:spPr>
            <a:xfrm rot="3084057" flipH="1">
              <a:off x="835569" y="7014797"/>
              <a:ext cx="45719" cy="242869"/>
            </a:xfrm>
            <a:prstGeom prst="roundRect">
              <a:avLst>
                <a:gd name="adj" fmla="val 50000"/>
              </a:avLst>
            </a:prstGeom>
            <a:solidFill>
              <a:srgbClr val="CC47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0167199-53C2-4C04-A794-6DB29B362ABB}"/>
              </a:ext>
            </a:extLst>
          </p:cNvPr>
          <p:cNvGrpSpPr/>
          <p:nvPr/>
        </p:nvGrpSpPr>
        <p:grpSpPr>
          <a:xfrm>
            <a:off x="323764" y="5843897"/>
            <a:ext cx="415215" cy="163011"/>
            <a:chOff x="564648" y="6996080"/>
            <a:chExt cx="415215" cy="163011"/>
          </a:xfrm>
          <a:solidFill>
            <a:srgbClr val="701920"/>
          </a:solidFill>
        </p:grpSpPr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332AA18D-160B-474C-A12C-CED60A328F88}"/>
                </a:ext>
              </a:extLst>
            </p:cNvPr>
            <p:cNvSpPr/>
            <p:nvPr/>
          </p:nvSpPr>
          <p:spPr>
            <a:xfrm rot="5400000" flipH="1">
              <a:off x="734312" y="6869891"/>
              <a:ext cx="49396" cy="388724"/>
            </a:xfrm>
            <a:prstGeom prst="roundRect">
              <a:avLst>
                <a:gd name="adj" fmla="val 50000"/>
              </a:avLst>
            </a:prstGeom>
            <a:solidFill>
              <a:srgbClr val="CC47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552DA560-8C15-4129-BC90-84A85BB33C3C}"/>
                </a:ext>
              </a:extLst>
            </p:cNvPr>
            <p:cNvSpPr/>
            <p:nvPr/>
          </p:nvSpPr>
          <p:spPr>
            <a:xfrm rot="7489313" flipH="1">
              <a:off x="849607" y="6918958"/>
              <a:ext cx="45719" cy="199963"/>
            </a:xfrm>
            <a:prstGeom prst="roundRect">
              <a:avLst>
                <a:gd name="adj" fmla="val 50000"/>
              </a:avLst>
            </a:prstGeom>
            <a:solidFill>
              <a:srgbClr val="CC47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DB483914-44FF-40A4-B310-AC2FA160A6F1}"/>
                </a:ext>
              </a:extLst>
            </p:cNvPr>
            <p:cNvSpPr/>
            <p:nvPr/>
          </p:nvSpPr>
          <p:spPr>
            <a:xfrm rot="3084057" flipH="1">
              <a:off x="835569" y="7014797"/>
              <a:ext cx="45719" cy="242869"/>
            </a:xfrm>
            <a:prstGeom prst="roundRect">
              <a:avLst>
                <a:gd name="adj" fmla="val 50000"/>
              </a:avLst>
            </a:prstGeom>
            <a:solidFill>
              <a:srgbClr val="CC47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93366"/>
                </a:solidFill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C59A5D40-FE99-4592-BB9E-75ECB4556294}"/>
              </a:ext>
            </a:extLst>
          </p:cNvPr>
          <p:cNvGrpSpPr/>
          <p:nvPr/>
        </p:nvGrpSpPr>
        <p:grpSpPr>
          <a:xfrm>
            <a:off x="39699" y="961864"/>
            <a:ext cx="10711072" cy="461665"/>
            <a:chOff x="72570" y="817516"/>
            <a:chExt cx="10711072" cy="461665"/>
          </a:xfrm>
        </p:grpSpPr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0016C6A-86B9-4A8A-B25C-59F51A5DCE83}"/>
                </a:ext>
              </a:extLst>
            </p:cNvPr>
            <p:cNvSpPr txBox="1"/>
            <p:nvPr/>
          </p:nvSpPr>
          <p:spPr>
            <a:xfrm>
              <a:off x="72570" y="817516"/>
              <a:ext cx="8534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Formulation du problème </a:t>
              </a:r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8298648-65DF-48A5-B2CE-F48890530B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462" y="1215131"/>
              <a:ext cx="1061718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C646787E-8D01-4549-B7F4-8340553A3A15}"/>
              </a:ext>
            </a:extLst>
          </p:cNvPr>
          <p:cNvSpPr txBox="1"/>
          <p:nvPr/>
        </p:nvSpPr>
        <p:spPr>
          <a:xfrm>
            <a:off x="11674548" y="6412144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6BB9F3-5999-4E76-8F9E-DB98DAB777E9}"/>
              </a:ext>
            </a:extLst>
          </p:cNvPr>
          <p:cNvSpPr/>
          <p:nvPr/>
        </p:nvSpPr>
        <p:spPr>
          <a:xfrm>
            <a:off x="3979837" y="6537325"/>
            <a:ext cx="1395255" cy="28499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21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4" grpId="0" animBg="1"/>
      <p:bldP spid="28" grpId="0" animBg="1"/>
      <p:bldP spid="29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1EFD2164-508B-4A26-984D-829EA8C3C09D}"/>
              </a:ext>
            </a:extLst>
          </p:cNvPr>
          <p:cNvSpPr/>
          <p:nvPr/>
        </p:nvSpPr>
        <p:spPr>
          <a:xfrm>
            <a:off x="10750771" y="232440"/>
            <a:ext cx="598303" cy="606056"/>
          </a:xfrm>
          <a:prstGeom prst="ellipse">
            <a:avLst/>
          </a:prstGeom>
          <a:noFill/>
          <a:ln w="9525">
            <a:solidFill>
              <a:srgbClr val="CC4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D3174B9-795B-4709-A4BF-70D176314B44}"/>
              </a:ext>
            </a:extLst>
          </p:cNvPr>
          <p:cNvSpPr/>
          <p:nvPr/>
        </p:nvSpPr>
        <p:spPr>
          <a:xfrm>
            <a:off x="10826970" y="308640"/>
            <a:ext cx="445903" cy="453656"/>
          </a:xfrm>
          <a:prstGeom prst="ellipse">
            <a:avLst/>
          </a:prstGeom>
          <a:noFill/>
          <a:ln w="9525">
            <a:solidFill>
              <a:srgbClr val="CC4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CC22CD7-E83C-4ECA-94E7-A4D9EE776251}"/>
              </a:ext>
            </a:extLst>
          </p:cNvPr>
          <p:cNvSpPr/>
          <p:nvPr/>
        </p:nvSpPr>
        <p:spPr>
          <a:xfrm>
            <a:off x="10903169" y="384840"/>
            <a:ext cx="293503" cy="301256"/>
          </a:xfrm>
          <a:prstGeom prst="ellipse">
            <a:avLst/>
          </a:prstGeom>
          <a:solidFill>
            <a:srgbClr val="CC471A"/>
          </a:solidFill>
          <a:ln w="9525">
            <a:solidFill>
              <a:srgbClr val="CC4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0EFBD1D-BDC3-4FFC-9C0A-E50E42A10D72}"/>
              </a:ext>
            </a:extLst>
          </p:cNvPr>
          <p:cNvCxnSpPr>
            <a:cxnSpLocks/>
          </p:cNvCxnSpPr>
          <p:nvPr/>
        </p:nvCxnSpPr>
        <p:spPr>
          <a:xfrm>
            <a:off x="2868465" y="599888"/>
            <a:ext cx="335534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E38C54B-42E1-440C-A4F2-4C2FBBE7FDAE}"/>
              </a:ext>
            </a:extLst>
          </p:cNvPr>
          <p:cNvSpPr txBox="1"/>
          <p:nvPr/>
        </p:nvSpPr>
        <p:spPr>
          <a:xfrm>
            <a:off x="2776587" y="199778"/>
            <a:ext cx="695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+mj-lt"/>
                <a:ea typeface="Cambria Math" panose="02040503050406030204" pitchFamily="18" charset="0"/>
              </a:rPr>
              <a:t>Algorithme des moindres carrés alternés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743B465-AE2C-47FB-97D4-BC4900DF1801}"/>
              </a:ext>
            </a:extLst>
          </p:cNvPr>
          <p:cNvSpPr txBox="1"/>
          <p:nvPr/>
        </p:nvSpPr>
        <p:spPr>
          <a:xfrm>
            <a:off x="2496421" y="105563"/>
            <a:ext cx="5603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rgbClr val="CC471A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5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927F55C9-0AD5-48F1-9A09-701605EFA651}"/>
                  </a:ext>
                </a:extLst>
              </p:cNvPr>
              <p:cNvSpPr txBox="1"/>
              <p:nvPr/>
            </p:nvSpPr>
            <p:spPr>
              <a:xfrm>
                <a:off x="1796275" y="1493949"/>
                <a:ext cx="2805339" cy="1386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solidFill>
                                <a:srgbClr val="CC471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rgbClr val="CC471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rgbClr val="CC471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sSub>
                        <m:sSubPr>
                          <m:ctrlPr>
                            <a:rPr lang="fr-FR" sz="1600" b="1" i="1">
                              <a:solidFill>
                                <a:srgbClr val="CC471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rgbClr val="CC471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rgbClr val="CC471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fr-FR" sz="1600" b="1" i="1" smtClean="0">
                          <a:solidFill>
                            <a:srgbClr val="CC471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1" i="1">
                              <a:solidFill>
                                <a:srgbClr val="CC471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rgbClr val="CC471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rgbClr val="CC471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fr-FR" sz="1600" dirty="0">
                    <a:latin typeface="+mj-lt"/>
                  </a:rPr>
                  <a:t>Avec : </a:t>
                </a: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fr-FR" sz="1600" b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600" b="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600" b="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b>
                      <m:sup>
                        <m:r>
                          <a:rPr lang="fr-FR" sz="16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fr-FR" sz="1600" b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fr-FR" sz="16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1600" dirty="0"/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600" b="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fr-FR" sz="16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600" b="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b>
                    </m:sSub>
                    <m:r>
                      <a:rPr lang="fr-FR" sz="1600" b="0" i="1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FR" sz="16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fr-FR" sz="1600" b="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fr-FR" sz="1600" dirty="0">
                  <a:latin typeface="+mj-lt"/>
                  <a:ea typeface="Cambria Math" panose="02040503050406030204" pitchFamily="18" charset="0"/>
                </a:endParaRPr>
              </a:p>
              <a:p>
                <a:endParaRPr lang="fr-FR" sz="16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927F55C9-0AD5-48F1-9A09-701605EFA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275" y="1493949"/>
                <a:ext cx="2805339" cy="1386342"/>
              </a:xfrm>
              <a:prstGeom prst="rect">
                <a:avLst/>
              </a:prstGeom>
              <a:blipFill>
                <a:blip r:embed="rId2"/>
                <a:stretch>
                  <a:fillRect l="-13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A3B678B-67D1-44F3-A758-B75D9107E379}"/>
                  </a:ext>
                </a:extLst>
              </p:cNvPr>
              <p:cNvSpPr txBox="1"/>
              <p:nvPr/>
            </p:nvSpPr>
            <p:spPr>
              <a:xfrm>
                <a:off x="5969701" y="1463342"/>
                <a:ext cx="3019265" cy="1138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solidFill>
                                <a:srgbClr val="CC47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>
                              <a:solidFill>
                                <a:srgbClr val="CC471A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fr-FR" sz="1600" b="1" i="1">
                              <a:solidFill>
                                <a:srgbClr val="CC471A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fr-FR" sz="1600" b="1" i="1">
                              <a:solidFill>
                                <a:srgbClr val="CC47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>
                              <a:solidFill>
                                <a:srgbClr val="CC471A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fr-FR" sz="1600" b="1" i="1">
                              <a:solidFill>
                                <a:srgbClr val="CC471A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fr-FR" sz="1600" b="1" i="1">
                          <a:solidFill>
                            <a:srgbClr val="CC471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1" i="1">
                              <a:solidFill>
                                <a:srgbClr val="CC47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>
                              <a:solidFill>
                                <a:srgbClr val="CC471A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>
                              <a:solidFill>
                                <a:srgbClr val="CC471A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fr-FR" sz="1600" dirty="0">
                    <a:latin typeface="+mj-lt"/>
                  </a:rPr>
                  <a:t>Avec : </a:t>
                </a: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b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fr-FR" sz="16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fr-FR" sz="1600" b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l-GR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fr-FR" sz="16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1600" dirty="0"/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fr-FR" sz="1600" b="0" i="1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16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fr-FR" sz="16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A3B678B-67D1-44F3-A758-B75D9107E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701" y="1463342"/>
                <a:ext cx="3019265" cy="1138389"/>
              </a:xfrm>
              <a:prstGeom prst="rect">
                <a:avLst/>
              </a:prstGeom>
              <a:blipFill>
                <a:blip r:embed="rId3"/>
                <a:stretch>
                  <a:fillRect l="-1008" b="-26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Parenthèse ouvrante 22">
            <a:extLst>
              <a:ext uri="{FF2B5EF4-FFF2-40B4-BE49-F238E27FC236}">
                <a16:creationId xmlns:a16="http://schemas.microsoft.com/office/drawing/2014/main" id="{D6549D78-4894-4869-96DB-F7343B09E627}"/>
              </a:ext>
            </a:extLst>
          </p:cNvPr>
          <p:cNvSpPr/>
          <p:nvPr/>
        </p:nvSpPr>
        <p:spPr>
          <a:xfrm>
            <a:off x="757778" y="3847651"/>
            <a:ext cx="94908" cy="1246454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Parenthèse ouvrante 31">
            <a:extLst>
              <a:ext uri="{FF2B5EF4-FFF2-40B4-BE49-F238E27FC236}">
                <a16:creationId xmlns:a16="http://schemas.microsoft.com/office/drawing/2014/main" id="{D3EC7CF2-8051-44E3-9316-8A22A381395F}"/>
              </a:ext>
            </a:extLst>
          </p:cNvPr>
          <p:cNvSpPr/>
          <p:nvPr/>
        </p:nvSpPr>
        <p:spPr>
          <a:xfrm rot="10800000">
            <a:off x="3162787" y="3832042"/>
            <a:ext cx="94910" cy="1246454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arenthèse ouvrante 35">
            <a:extLst>
              <a:ext uri="{FF2B5EF4-FFF2-40B4-BE49-F238E27FC236}">
                <a16:creationId xmlns:a16="http://schemas.microsoft.com/office/drawing/2014/main" id="{C332C805-D5E2-4E36-82AE-B194D132D7FE}"/>
              </a:ext>
            </a:extLst>
          </p:cNvPr>
          <p:cNvSpPr/>
          <p:nvPr/>
        </p:nvSpPr>
        <p:spPr>
          <a:xfrm>
            <a:off x="1139343" y="3029800"/>
            <a:ext cx="70900" cy="3541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arenthèse ouvrante 36">
            <a:extLst>
              <a:ext uri="{FF2B5EF4-FFF2-40B4-BE49-F238E27FC236}">
                <a16:creationId xmlns:a16="http://schemas.microsoft.com/office/drawing/2014/main" id="{49BB46F7-AEAE-44C2-B6DE-412313389DCE}"/>
              </a:ext>
            </a:extLst>
          </p:cNvPr>
          <p:cNvSpPr/>
          <p:nvPr/>
        </p:nvSpPr>
        <p:spPr>
          <a:xfrm rot="10800000">
            <a:off x="2718604" y="3029800"/>
            <a:ext cx="70899" cy="354138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49DBF02-49DF-449F-97E1-80A6B83028AF}"/>
                  </a:ext>
                </a:extLst>
              </p:cNvPr>
              <p:cNvSpPr txBox="1"/>
              <p:nvPr/>
            </p:nvSpPr>
            <p:spPr>
              <a:xfrm>
                <a:off x="128723" y="4284674"/>
                <a:ext cx="5794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16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49DBF02-49DF-449F-97E1-80A6B8302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3" y="4284674"/>
                <a:ext cx="57948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80B9DC1F-0F80-4457-B47E-77697DD0B03B}"/>
                  </a:ext>
                </a:extLst>
              </p:cNvPr>
              <p:cNvSpPr txBox="1"/>
              <p:nvPr/>
            </p:nvSpPr>
            <p:spPr>
              <a:xfrm>
                <a:off x="590648" y="3045385"/>
                <a:ext cx="5794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16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80B9DC1F-0F80-4457-B47E-77697DD0B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48" y="3045385"/>
                <a:ext cx="57948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539B3CF3-2FC7-4516-9BE6-FABEA2131D33}"/>
                  </a:ext>
                </a:extLst>
              </p:cNvPr>
              <p:cNvSpPr txBox="1"/>
              <p:nvPr/>
            </p:nvSpPr>
            <p:spPr>
              <a:xfrm>
                <a:off x="696190" y="3509097"/>
                <a:ext cx="2632945" cy="363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1⋯</m:t>
                    </m:r>
                    <m:r>
                      <a:rPr lang="fr-F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fr-FR" sz="1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fr-F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  <m:sub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1600" dirty="0">
                    <a:latin typeface="+mj-lt"/>
                    <a:ea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539B3CF3-2FC7-4516-9BE6-FABEA2131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90" y="3509097"/>
                <a:ext cx="2632945" cy="3638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BCD6CE02-BF63-4D03-BF70-B9C5F68E4CF4}"/>
              </a:ext>
            </a:extLst>
          </p:cNvPr>
          <p:cNvSpPr/>
          <p:nvPr/>
        </p:nvSpPr>
        <p:spPr>
          <a:xfrm>
            <a:off x="1210244" y="3860283"/>
            <a:ext cx="53794" cy="1246454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4141F3-C6A6-4E61-B1F8-96CE9BBF4F2A}"/>
              </a:ext>
            </a:extLst>
          </p:cNvPr>
          <p:cNvSpPr/>
          <p:nvPr/>
        </p:nvSpPr>
        <p:spPr>
          <a:xfrm>
            <a:off x="1695153" y="3860283"/>
            <a:ext cx="45719" cy="1246454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432B1-ADB2-4973-B756-790AAC56435D}"/>
              </a:ext>
            </a:extLst>
          </p:cNvPr>
          <p:cNvSpPr/>
          <p:nvPr/>
        </p:nvSpPr>
        <p:spPr>
          <a:xfrm>
            <a:off x="2571593" y="3862282"/>
            <a:ext cx="53794" cy="1246454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B42BB59A-6DF2-4832-A3E8-389B09FD35E8}"/>
                  </a:ext>
                </a:extLst>
              </p:cNvPr>
              <p:cNvSpPr txBox="1"/>
              <p:nvPr/>
            </p:nvSpPr>
            <p:spPr>
              <a:xfrm>
                <a:off x="806330" y="4378435"/>
                <a:ext cx="4403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fr-FR" sz="16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B42BB59A-6DF2-4832-A3E8-389B09FD3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30" y="4378435"/>
                <a:ext cx="44030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64DF7A73-8D80-440A-839E-CC5FD4F62AE0}"/>
                  </a:ext>
                </a:extLst>
              </p:cNvPr>
              <p:cNvSpPr txBox="1"/>
              <p:nvPr/>
            </p:nvSpPr>
            <p:spPr>
              <a:xfrm>
                <a:off x="1321334" y="4378435"/>
                <a:ext cx="4403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fr-FR" sz="16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64DF7A73-8D80-440A-839E-CC5FD4F62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334" y="4378435"/>
                <a:ext cx="44030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84D54268-2DB0-41CF-876D-21D1E79839F1}"/>
                  </a:ext>
                </a:extLst>
              </p:cNvPr>
              <p:cNvSpPr txBox="1"/>
              <p:nvPr/>
            </p:nvSpPr>
            <p:spPr>
              <a:xfrm>
                <a:off x="1979415" y="4378435"/>
                <a:ext cx="4403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fr-FR" sz="16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84D54268-2DB0-41CF-876D-21D1E7983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415" y="4378435"/>
                <a:ext cx="44030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78E05F5A-34B2-4DF5-B35B-757EB15F4CEC}"/>
                  </a:ext>
                </a:extLst>
              </p:cNvPr>
              <p:cNvSpPr txBox="1"/>
              <p:nvPr/>
            </p:nvSpPr>
            <p:spPr>
              <a:xfrm>
                <a:off x="2821639" y="4378435"/>
                <a:ext cx="4403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fr-FR" sz="16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78E05F5A-34B2-4DF5-B35B-757EB15F4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639" y="4378435"/>
                <a:ext cx="44030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008CEE29-6D9C-457F-BE4A-5EB0F791538B}"/>
                  </a:ext>
                </a:extLst>
              </p:cNvPr>
              <p:cNvSpPr txBox="1"/>
              <p:nvPr/>
            </p:nvSpPr>
            <p:spPr>
              <a:xfrm>
                <a:off x="1093295" y="3013388"/>
                <a:ext cx="1696208" cy="363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fr-FR" sz="16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008CEE29-6D9C-457F-BE4A-5EB0F7915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295" y="3013388"/>
                <a:ext cx="1696208" cy="3638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FA40B57B-4669-42F6-8E49-825A6CE28BB8}"/>
                  </a:ext>
                </a:extLst>
              </p:cNvPr>
              <p:cNvSpPr txBox="1"/>
              <p:nvPr/>
            </p:nvSpPr>
            <p:spPr>
              <a:xfrm>
                <a:off x="655845" y="5754594"/>
                <a:ext cx="514262" cy="400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fr-FR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sub>
                          <m:r>
                            <a:rPr lang="fr-FR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FA40B57B-4669-42F6-8E49-825A6CE28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45" y="5754594"/>
                <a:ext cx="514262" cy="400879"/>
              </a:xfrm>
              <a:prstGeom prst="rect">
                <a:avLst/>
              </a:prstGeom>
              <a:blipFill>
                <a:blip r:embed="rId12"/>
                <a:stretch>
                  <a:fillRect l="-4762" r="-46429"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8D24754F-2AD2-4582-8293-D7C50284CD75}"/>
              </a:ext>
            </a:extLst>
          </p:cNvPr>
          <p:cNvCxnSpPr>
            <a:cxnSpLocks/>
          </p:cNvCxnSpPr>
          <p:nvPr/>
        </p:nvCxnSpPr>
        <p:spPr>
          <a:xfrm flipV="1">
            <a:off x="1026481" y="5222509"/>
            <a:ext cx="143626" cy="5320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8270CA17-DFB9-40AB-9CBC-EC098E1C0EFE}"/>
              </a:ext>
            </a:extLst>
          </p:cNvPr>
          <p:cNvCxnSpPr>
            <a:cxnSpLocks/>
          </p:cNvCxnSpPr>
          <p:nvPr/>
        </p:nvCxnSpPr>
        <p:spPr>
          <a:xfrm flipV="1">
            <a:off x="1026481" y="5186158"/>
            <a:ext cx="668672" cy="5684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55C0EBAB-3B1A-42C8-BD99-99DD99D35560}"/>
              </a:ext>
            </a:extLst>
          </p:cNvPr>
          <p:cNvCxnSpPr>
            <a:cxnSpLocks/>
          </p:cNvCxnSpPr>
          <p:nvPr/>
        </p:nvCxnSpPr>
        <p:spPr>
          <a:xfrm flipV="1">
            <a:off x="1026481" y="5167446"/>
            <a:ext cx="1507421" cy="58714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Parenthèse ouvrante 64">
            <a:extLst>
              <a:ext uri="{FF2B5EF4-FFF2-40B4-BE49-F238E27FC236}">
                <a16:creationId xmlns:a16="http://schemas.microsoft.com/office/drawing/2014/main" id="{DBB4881D-BA77-4B4E-BF58-93D81D7877A4}"/>
              </a:ext>
            </a:extLst>
          </p:cNvPr>
          <p:cNvSpPr/>
          <p:nvPr/>
        </p:nvSpPr>
        <p:spPr>
          <a:xfrm>
            <a:off x="6424786" y="3774310"/>
            <a:ext cx="94908" cy="1246454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Parenthèse ouvrante 65">
            <a:extLst>
              <a:ext uri="{FF2B5EF4-FFF2-40B4-BE49-F238E27FC236}">
                <a16:creationId xmlns:a16="http://schemas.microsoft.com/office/drawing/2014/main" id="{CE318235-D971-4303-8B0B-5FA805BDD6B5}"/>
              </a:ext>
            </a:extLst>
          </p:cNvPr>
          <p:cNvSpPr/>
          <p:nvPr/>
        </p:nvSpPr>
        <p:spPr>
          <a:xfrm rot="10800000">
            <a:off x="9131147" y="3793315"/>
            <a:ext cx="94910" cy="1246454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Parenthèse ouvrante 66">
            <a:extLst>
              <a:ext uri="{FF2B5EF4-FFF2-40B4-BE49-F238E27FC236}">
                <a16:creationId xmlns:a16="http://schemas.microsoft.com/office/drawing/2014/main" id="{34B34537-B573-4206-BA50-FE9E74AA4350}"/>
              </a:ext>
            </a:extLst>
          </p:cNvPr>
          <p:cNvSpPr/>
          <p:nvPr/>
        </p:nvSpPr>
        <p:spPr>
          <a:xfrm>
            <a:off x="6806351" y="2956459"/>
            <a:ext cx="70900" cy="3541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Parenthèse ouvrante 67">
            <a:extLst>
              <a:ext uri="{FF2B5EF4-FFF2-40B4-BE49-F238E27FC236}">
                <a16:creationId xmlns:a16="http://schemas.microsoft.com/office/drawing/2014/main" id="{28C868DC-FD96-4113-9951-FF5D54BFBA3A}"/>
              </a:ext>
            </a:extLst>
          </p:cNvPr>
          <p:cNvSpPr/>
          <p:nvPr/>
        </p:nvSpPr>
        <p:spPr>
          <a:xfrm rot="10800000">
            <a:off x="8513204" y="2956459"/>
            <a:ext cx="70899" cy="354138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3FA44B22-FDE6-4B4E-8F7B-AB2AD2F30B92}"/>
                  </a:ext>
                </a:extLst>
              </p:cNvPr>
              <p:cNvSpPr txBox="1"/>
              <p:nvPr/>
            </p:nvSpPr>
            <p:spPr>
              <a:xfrm>
                <a:off x="5795731" y="4211333"/>
                <a:ext cx="5794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16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3FA44B22-FDE6-4B4E-8F7B-AB2AD2F30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731" y="4211333"/>
                <a:ext cx="579481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0AF7B41A-DCA1-4062-92C1-963269BE6566}"/>
                  </a:ext>
                </a:extLst>
              </p:cNvPr>
              <p:cNvSpPr txBox="1"/>
              <p:nvPr/>
            </p:nvSpPr>
            <p:spPr>
              <a:xfrm>
                <a:off x="6257656" y="2972044"/>
                <a:ext cx="5794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16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0AF7B41A-DCA1-4062-92C1-963269BE6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656" y="2972044"/>
                <a:ext cx="579482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345587E0-2CC6-488C-8216-E2214BF0407F}"/>
                  </a:ext>
                </a:extLst>
              </p:cNvPr>
              <p:cNvSpPr txBox="1"/>
              <p:nvPr/>
            </p:nvSpPr>
            <p:spPr>
              <a:xfrm>
                <a:off x="6375212" y="3472107"/>
                <a:ext cx="3019265" cy="363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1⋯</m:t>
                    </m:r>
                    <m:sSub>
                      <m:sSubPr>
                        <m:ctrlPr>
                          <a:rPr lang="fr-F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𝑢𝑡</m:t>
                        </m:r>
                      </m:e>
                      <m:sub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fr-F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𝑢𝑡</m:t>
                        </m:r>
                      </m:e>
                      <m:sub>
                        <m:r>
                          <a:rPr lang="fr-F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⋯</m:t>
                    </m:r>
                    <m:sSub>
                      <m:sSubPr>
                        <m:ctrlPr>
                          <a:rPr lang="fr-FR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𝑢𝑡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b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1600" dirty="0">
                    <a:latin typeface="+mj-lt"/>
                    <a:ea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345587E0-2CC6-488C-8216-E2214BF04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212" y="3472107"/>
                <a:ext cx="3019265" cy="363818"/>
              </a:xfrm>
              <a:prstGeom prst="rect">
                <a:avLst/>
              </a:prstGeom>
              <a:blipFill>
                <a:blip r:embed="rId15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>
            <a:extLst>
              <a:ext uri="{FF2B5EF4-FFF2-40B4-BE49-F238E27FC236}">
                <a16:creationId xmlns:a16="http://schemas.microsoft.com/office/drawing/2014/main" id="{84581F8C-A38A-40A2-BF0F-27907D5F287E}"/>
              </a:ext>
            </a:extLst>
          </p:cNvPr>
          <p:cNvSpPr/>
          <p:nvPr/>
        </p:nvSpPr>
        <p:spPr>
          <a:xfrm>
            <a:off x="6931075" y="3805118"/>
            <a:ext cx="53794" cy="1246454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0B171EB-10AA-43A7-944F-AC96DE5D582A}"/>
              </a:ext>
            </a:extLst>
          </p:cNvPr>
          <p:cNvSpPr/>
          <p:nvPr/>
        </p:nvSpPr>
        <p:spPr>
          <a:xfrm>
            <a:off x="7478003" y="3793316"/>
            <a:ext cx="45719" cy="1246454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5BD9F0D-74FA-4411-90CC-C4E132867E57}"/>
              </a:ext>
            </a:extLst>
          </p:cNvPr>
          <p:cNvSpPr/>
          <p:nvPr/>
        </p:nvSpPr>
        <p:spPr>
          <a:xfrm>
            <a:off x="8445310" y="3786942"/>
            <a:ext cx="53794" cy="1246454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B009BF15-1F83-47B2-A8D8-F697A5F4114B}"/>
                  </a:ext>
                </a:extLst>
              </p:cNvPr>
              <p:cNvSpPr txBox="1"/>
              <p:nvPr/>
            </p:nvSpPr>
            <p:spPr>
              <a:xfrm>
                <a:off x="6526502" y="4198766"/>
                <a:ext cx="4403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fr-FR" sz="16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B009BF15-1F83-47B2-A8D8-F697A5F41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502" y="4198766"/>
                <a:ext cx="440302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9E4E0014-AB4C-44C2-B37A-2BABCFBD33C2}"/>
                  </a:ext>
                </a:extLst>
              </p:cNvPr>
              <p:cNvSpPr txBox="1"/>
              <p:nvPr/>
            </p:nvSpPr>
            <p:spPr>
              <a:xfrm>
                <a:off x="7041506" y="4198766"/>
                <a:ext cx="4403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fr-FR" sz="16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9E4E0014-AB4C-44C2-B37A-2BABCFBD3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506" y="4198766"/>
                <a:ext cx="440302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FC2E9BEE-DEC8-4F07-A23E-7436972F33B2}"/>
                  </a:ext>
                </a:extLst>
              </p:cNvPr>
              <p:cNvSpPr txBox="1"/>
              <p:nvPr/>
            </p:nvSpPr>
            <p:spPr>
              <a:xfrm>
                <a:off x="7816548" y="4198766"/>
                <a:ext cx="4403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fr-FR" sz="16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FC2E9BEE-DEC8-4F07-A23E-7436972F3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548" y="4198766"/>
                <a:ext cx="440302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F2409576-6B46-4E96-8D15-61DC8EFD76B0}"/>
                  </a:ext>
                </a:extLst>
              </p:cNvPr>
              <p:cNvSpPr txBox="1"/>
              <p:nvPr/>
            </p:nvSpPr>
            <p:spPr>
              <a:xfrm>
                <a:off x="8669403" y="4198766"/>
                <a:ext cx="4403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fr-FR" sz="16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F2409576-6B46-4E96-8D15-61DC8EFD7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403" y="4198766"/>
                <a:ext cx="440302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C84841E-8970-47CD-A297-2455CE17AB2F}"/>
                  </a:ext>
                </a:extLst>
              </p:cNvPr>
              <p:cNvSpPr txBox="1"/>
              <p:nvPr/>
            </p:nvSpPr>
            <p:spPr>
              <a:xfrm>
                <a:off x="6760303" y="2940047"/>
                <a:ext cx="2056086" cy="363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𝑢𝑡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𝑢𝑡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𝑢𝑡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b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6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C84841E-8970-47CD-A297-2455CE17A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303" y="2940047"/>
                <a:ext cx="2056086" cy="363818"/>
              </a:xfrm>
              <a:prstGeom prst="rect">
                <a:avLst/>
              </a:prstGeom>
              <a:blipFill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16900805-3D3E-4259-A66B-1211AEF64114}"/>
                  </a:ext>
                </a:extLst>
              </p:cNvPr>
              <p:cNvSpPr txBox="1"/>
              <p:nvPr/>
            </p:nvSpPr>
            <p:spPr>
              <a:xfrm>
                <a:off x="6322853" y="5681253"/>
                <a:ext cx="514262" cy="400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fr-FR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sub>
                          <m:r>
                            <a:rPr lang="fr-FR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16900805-3D3E-4259-A66B-1211AEF64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53" y="5681253"/>
                <a:ext cx="514262" cy="400879"/>
              </a:xfrm>
              <a:prstGeom prst="rect">
                <a:avLst/>
              </a:prstGeom>
              <a:blipFill>
                <a:blip r:embed="rId21"/>
                <a:stretch>
                  <a:fillRect l="-3529" r="-29412"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6BCF2E77-AEC7-4A00-9E07-D114A450063B}"/>
              </a:ext>
            </a:extLst>
          </p:cNvPr>
          <p:cNvCxnSpPr>
            <a:cxnSpLocks/>
          </p:cNvCxnSpPr>
          <p:nvPr/>
        </p:nvCxnSpPr>
        <p:spPr>
          <a:xfrm flipV="1">
            <a:off x="6693489" y="5149168"/>
            <a:ext cx="143626" cy="5320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0672B0C1-A1CC-4890-A9F0-08C81A849680}"/>
              </a:ext>
            </a:extLst>
          </p:cNvPr>
          <p:cNvCxnSpPr>
            <a:cxnSpLocks/>
          </p:cNvCxnSpPr>
          <p:nvPr/>
        </p:nvCxnSpPr>
        <p:spPr>
          <a:xfrm flipV="1">
            <a:off x="6693489" y="5112817"/>
            <a:ext cx="668672" cy="5684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0A1D4769-9CDD-456E-868C-56387274091E}"/>
              </a:ext>
            </a:extLst>
          </p:cNvPr>
          <p:cNvCxnSpPr>
            <a:cxnSpLocks/>
          </p:cNvCxnSpPr>
          <p:nvPr/>
        </p:nvCxnSpPr>
        <p:spPr>
          <a:xfrm flipV="1">
            <a:off x="6693489" y="5094105"/>
            <a:ext cx="1507421" cy="58714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Parenthèse ouvrante 86">
            <a:extLst>
              <a:ext uri="{FF2B5EF4-FFF2-40B4-BE49-F238E27FC236}">
                <a16:creationId xmlns:a16="http://schemas.microsoft.com/office/drawing/2014/main" id="{2B82761D-8614-484F-BFEB-C55276BD33B1}"/>
              </a:ext>
            </a:extLst>
          </p:cNvPr>
          <p:cNvSpPr/>
          <p:nvPr/>
        </p:nvSpPr>
        <p:spPr>
          <a:xfrm>
            <a:off x="3188305" y="5902441"/>
            <a:ext cx="70900" cy="3541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Parenthèse ouvrante 87">
            <a:extLst>
              <a:ext uri="{FF2B5EF4-FFF2-40B4-BE49-F238E27FC236}">
                <a16:creationId xmlns:a16="http://schemas.microsoft.com/office/drawing/2014/main" id="{C505C3B9-5CBB-4CFB-9DF6-89524FB113A6}"/>
              </a:ext>
            </a:extLst>
          </p:cNvPr>
          <p:cNvSpPr/>
          <p:nvPr/>
        </p:nvSpPr>
        <p:spPr>
          <a:xfrm rot="10800000">
            <a:off x="5076908" y="5890869"/>
            <a:ext cx="70899" cy="354138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5A631343-8539-4391-AD7F-7CDDA80CD65E}"/>
                  </a:ext>
                </a:extLst>
              </p:cNvPr>
              <p:cNvSpPr txBox="1"/>
              <p:nvPr/>
            </p:nvSpPr>
            <p:spPr>
              <a:xfrm>
                <a:off x="2155742" y="5906453"/>
                <a:ext cx="14431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16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5A631343-8539-4391-AD7F-7CDDA80CD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742" y="5906453"/>
                <a:ext cx="1443134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B05664FC-CEBE-4E0F-95F1-06BFAC6807B7}"/>
                  </a:ext>
                </a:extLst>
              </p:cNvPr>
              <p:cNvSpPr txBox="1"/>
              <p:nvPr/>
            </p:nvSpPr>
            <p:spPr>
              <a:xfrm>
                <a:off x="3162786" y="5870449"/>
                <a:ext cx="2192394" cy="386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fr-FR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fr-FR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fr-FR" sz="16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B05664FC-CEBE-4E0F-95F1-06BFAC680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786" y="5870449"/>
                <a:ext cx="2192394" cy="38613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4F1B62D4-1B00-4D79-904E-5672150D8B6F}"/>
              </a:ext>
            </a:extLst>
          </p:cNvPr>
          <p:cNvCxnSpPr>
            <a:cxnSpLocks/>
          </p:cNvCxnSpPr>
          <p:nvPr/>
        </p:nvCxnSpPr>
        <p:spPr>
          <a:xfrm>
            <a:off x="5355180" y="1382233"/>
            <a:ext cx="0" cy="4904695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F106239-B55B-48BD-9347-09149E79B0DA}"/>
                  </a:ext>
                </a:extLst>
              </p:cNvPr>
              <p:cNvSpPr txBox="1"/>
              <p:nvPr/>
            </p:nvSpPr>
            <p:spPr>
              <a:xfrm>
                <a:off x="9526095" y="5728764"/>
                <a:ext cx="12029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16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F106239-B55B-48BD-9347-09149E79B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095" y="5728764"/>
                <a:ext cx="1202905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4796CC1A-299D-457E-9275-2BEB07D19DCE}"/>
                  </a:ext>
                </a:extLst>
              </p:cNvPr>
              <p:cNvSpPr txBox="1"/>
              <p:nvPr/>
            </p:nvSpPr>
            <p:spPr>
              <a:xfrm>
                <a:off x="10644616" y="5187346"/>
                <a:ext cx="704458" cy="1438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fr-FR" sz="16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fr-FR" sz="16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fr-FR" sz="16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fr-FR" sz="16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fr-FR" sz="16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4796CC1A-299D-457E-9275-2BEB07D19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616" y="5187346"/>
                <a:ext cx="704458" cy="143821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Parenthèse ouvrante 96">
            <a:extLst>
              <a:ext uri="{FF2B5EF4-FFF2-40B4-BE49-F238E27FC236}">
                <a16:creationId xmlns:a16="http://schemas.microsoft.com/office/drawing/2014/main" id="{51869AE8-6711-44DC-9BE3-CE6FFAD4CEF5}"/>
              </a:ext>
            </a:extLst>
          </p:cNvPr>
          <p:cNvSpPr/>
          <p:nvPr/>
        </p:nvSpPr>
        <p:spPr>
          <a:xfrm>
            <a:off x="10597162" y="5269902"/>
            <a:ext cx="94908" cy="1246454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Parenthèse ouvrante 97">
            <a:extLst>
              <a:ext uri="{FF2B5EF4-FFF2-40B4-BE49-F238E27FC236}">
                <a16:creationId xmlns:a16="http://schemas.microsoft.com/office/drawing/2014/main" id="{E7882462-52BB-4F01-9917-796FD168E628}"/>
              </a:ext>
            </a:extLst>
          </p:cNvPr>
          <p:cNvSpPr/>
          <p:nvPr/>
        </p:nvSpPr>
        <p:spPr>
          <a:xfrm rot="10800000">
            <a:off x="11206710" y="5267642"/>
            <a:ext cx="94910" cy="1246454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20343B7B-3ACD-4B5C-8CA5-D6BE6A56084D}"/>
                  </a:ext>
                </a:extLst>
              </p:cNvPr>
              <p:cNvSpPr txBox="1"/>
              <p:nvPr/>
            </p:nvSpPr>
            <p:spPr>
              <a:xfrm>
                <a:off x="8414090" y="1224714"/>
                <a:ext cx="28053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fr-FR" sz="16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6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𝒄𝒐𝒏𝒔𝒕𝒂𝒏𝒕𝒆</m:t>
                      </m:r>
                    </m:oMath>
                  </m:oMathPara>
                </a14:m>
                <a:endParaRPr lang="fr-FR" sz="1600" b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endParaRPr lang="fr-FR" sz="16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20343B7B-3ACD-4B5C-8CA5-D6BE6A560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090" y="1224714"/>
                <a:ext cx="2805339" cy="58477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22AFDFB4-FEF4-48D2-9381-9BBA4CD5C2EA}"/>
                  </a:ext>
                </a:extLst>
              </p:cNvPr>
              <p:cNvSpPr txBox="1"/>
              <p:nvPr/>
            </p:nvSpPr>
            <p:spPr>
              <a:xfrm>
                <a:off x="-508870" y="1274375"/>
                <a:ext cx="28053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fr-FR" sz="16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6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𝒄𝒐𝒏𝒔𝒕𝒂𝒏𝒕𝒆</m:t>
                      </m:r>
                    </m:oMath>
                  </m:oMathPara>
                </a14:m>
                <a:endParaRPr lang="fr-FR" sz="1600" b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endParaRPr lang="fr-FR" sz="16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22AFDFB4-FEF4-48D2-9381-9BBA4CD5C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8870" y="1274375"/>
                <a:ext cx="2805339" cy="58477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61C48F36-4AE5-4909-95EF-F8E5214814D4}"/>
              </a:ext>
            </a:extLst>
          </p:cNvPr>
          <p:cNvGrpSpPr/>
          <p:nvPr/>
        </p:nvGrpSpPr>
        <p:grpSpPr>
          <a:xfrm>
            <a:off x="44615" y="781574"/>
            <a:ext cx="10711072" cy="461665"/>
            <a:chOff x="72570" y="817516"/>
            <a:chExt cx="10711072" cy="461665"/>
          </a:xfrm>
        </p:grpSpPr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5428D7F1-6FD5-46F6-A052-0B8D6C05A410}"/>
                </a:ext>
              </a:extLst>
            </p:cNvPr>
            <p:cNvSpPr txBox="1"/>
            <p:nvPr/>
          </p:nvSpPr>
          <p:spPr>
            <a:xfrm>
              <a:off x="72570" y="817516"/>
              <a:ext cx="8534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Recherche des points critiques </a:t>
              </a:r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D5CDC7B-13C2-4734-A490-68B9F9F9B9A8}"/>
                </a:ext>
              </a:extLst>
            </p:cNvPr>
            <p:cNvCxnSpPr>
              <a:cxnSpLocks/>
            </p:cNvCxnSpPr>
            <p:nvPr/>
          </p:nvCxnSpPr>
          <p:spPr>
            <a:xfrm>
              <a:off x="166462" y="1215131"/>
              <a:ext cx="1061718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ZoneTexte 83">
            <a:extLst>
              <a:ext uri="{FF2B5EF4-FFF2-40B4-BE49-F238E27FC236}">
                <a16:creationId xmlns:a16="http://schemas.microsoft.com/office/drawing/2014/main" id="{D518DC02-6921-46CC-A4C4-A2AFA219EFDC}"/>
              </a:ext>
            </a:extLst>
          </p:cNvPr>
          <p:cNvSpPr txBox="1"/>
          <p:nvPr/>
        </p:nvSpPr>
        <p:spPr>
          <a:xfrm>
            <a:off x="11674548" y="6412144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24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483A66A-C2F0-4360-BB6A-DB965861F88F}"/>
              </a:ext>
            </a:extLst>
          </p:cNvPr>
          <p:cNvSpPr/>
          <p:nvPr/>
        </p:nvSpPr>
        <p:spPr>
          <a:xfrm>
            <a:off x="3979837" y="6537325"/>
            <a:ext cx="1395255" cy="28499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77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0" grpId="0"/>
      <p:bldP spid="23" grpId="0" animBg="1"/>
      <p:bldP spid="32" grpId="0" animBg="1"/>
      <p:bldP spid="36" grpId="0" animBg="1"/>
      <p:bldP spid="37" grpId="0" animBg="1"/>
      <p:bldP spid="38" grpId="0"/>
      <p:bldP spid="39" grpId="0"/>
      <p:bldP spid="40" grpId="0"/>
      <p:bldP spid="24" grpId="0" animBg="1"/>
      <p:bldP spid="46" grpId="0" animBg="1"/>
      <p:bldP spid="47" grpId="0" animBg="1"/>
      <p:bldP spid="48" grpId="0"/>
      <p:bldP spid="49" grpId="0"/>
      <p:bldP spid="50" grpId="0"/>
      <p:bldP spid="51" grpId="0"/>
      <p:bldP spid="52" grpId="0"/>
      <p:bldP spid="53" grpId="0"/>
      <p:bldP spid="65" grpId="0" animBg="1"/>
      <p:bldP spid="66" grpId="0" animBg="1"/>
      <p:bldP spid="67" grpId="0" animBg="1"/>
      <p:bldP spid="68" grpId="0" animBg="1"/>
      <p:bldP spid="69" grpId="0"/>
      <p:bldP spid="70" grpId="0"/>
      <p:bldP spid="71" grpId="0"/>
      <p:bldP spid="72" grpId="0" animBg="1"/>
      <p:bldP spid="73" grpId="0" animBg="1"/>
      <p:bldP spid="74" grpId="0" animBg="1"/>
      <p:bldP spid="75" grpId="0"/>
      <p:bldP spid="76" grpId="0"/>
      <p:bldP spid="77" grpId="0"/>
      <p:bldP spid="78" grpId="0"/>
      <p:bldP spid="79" grpId="0"/>
      <p:bldP spid="80" grpId="0"/>
      <p:bldP spid="87" grpId="0" animBg="1"/>
      <p:bldP spid="88" grpId="0" animBg="1"/>
      <p:bldP spid="89" grpId="0"/>
      <p:bldP spid="90" grpId="0"/>
      <p:bldP spid="95" grpId="0"/>
      <p:bldP spid="96" grpId="0"/>
      <p:bldP spid="97" grpId="0" animBg="1"/>
      <p:bldP spid="98" grpId="0" animBg="1"/>
      <p:bldP spid="100" grpId="0"/>
      <p:bldP spid="10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1EFD2164-508B-4A26-984D-829EA8C3C09D}"/>
              </a:ext>
            </a:extLst>
          </p:cNvPr>
          <p:cNvSpPr/>
          <p:nvPr/>
        </p:nvSpPr>
        <p:spPr>
          <a:xfrm>
            <a:off x="10750771" y="232440"/>
            <a:ext cx="598303" cy="606056"/>
          </a:xfrm>
          <a:prstGeom prst="ellipse">
            <a:avLst/>
          </a:prstGeom>
          <a:noFill/>
          <a:ln w="9525">
            <a:solidFill>
              <a:srgbClr val="CC4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D3174B9-795B-4709-A4BF-70D176314B44}"/>
              </a:ext>
            </a:extLst>
          </p:cNvPr>
          <p:cNvSpPr/>
          <p:nvPr/>
        </p:nvSpPr>
        <p:spPr>
          <a:xfrm>
            <a:off x="10826970" y="308640"/>
            <a:ext cx="445903" cy="453656"/>
          </a:xfrm>
          <a:prstGeom prst="ellipse">
            <a:avLst/>
          </a:prstGeom>
          <a:noFill/>
          <a:ln w="9525">
            <a:solidFill>
              <a:srgbClr val="CC4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CC22CD7-E83C-4ECA-94E7-A4D9EE776251}"/>
              </a:ext>
            </a:extLst>
          </p:cNvPr>
          <p:cNvSpPr/>
          <p:nvPr/>
        </p:nvSpPr>
        <p:spPr>
          <a:xfrm>
            <a:off x="10903169" y="384840"/>
            <a:ext cx="293503" cy="301256"/>
          </a:xfrm>
          <a:prstGeom prst="ellipse">
            <a:avLst/>
          </a:prstGeom>
          <a:solidFill>
            <a:srgbClr val="CC471A"/>
          </a:solidFill>
          <a:ln w="9525">
            <a:solidFill>
              <a:srgbClr val="CC4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0EFBD1D-BDC3-4FFC-9C0A-E50E42A10D72}"/>
              </a:ext>
            </a:extLst>
          </p:cNvPr>
          <p:cNvCxnSpPr>
            <a:cxnSpLocks/>
          </p:cNvCxnSpPr>
          <p:nvPr/>
        </p:nvCxnSpPr>
        <p:spPr>
          <a:xfrm>
            <a:off x="2868465" y="599888"/>
            <a:ext cx="335534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E38C54B-42E1-440C-A4F2-4C2FBBE7FDAE}"/>
              </a:ext>
            </a:extLst>
          </p:cNvPr>
          <p:cNvSpPr txBox="1"/>
          <p:nvPr/>
        </p:nvSpPr>
        <p:spPr>
          <a:xfrm>
            <a:off x="2776587" y="199778"/>
            <a:ext cx="695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+mj-lt"/>
                <a:ea typeface="Cambria Math" panose="02040503050406030204" pitchFamily="18" charset="0"/>
              </a:rPr>
              <a:t>Algorithme des moindres carrés alternés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743B465-AE2C-47FB-97D4-BC4900DF1801}"/>
              </a:ext>
            </a:extLst>
          </p:cNvPr>
          <p:cNvSpPr txBox="1"/>
          <p:nvPr/>
        </p:nvSpPr>
        <p:spPr>
          <a:xfrm>
            <a:off x="2496421" y="105563"/>
            <a:ext cx="5603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rgbClr val="CC471A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5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0A0361-26C9-4357-8B99-C3A176CBDE5C}"/>
              </a:ext>
            </a:extLst>
          </p:cNvPr>
          <p:cNvSpPr txBox="1"/>
          <p:nvPr/>
        </p:nvSpPr>
        <p:spPr>
          <a:xfrm>
            <a:off x="4722554" y="1804226"/>
            <a:ext cx="69582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err="1">
                <a:solidFill>
                  <a:srgbClr val="00B05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def</a:t>
            </a:r>
            <a:r>
              <a:rPr lang="fr-FR" sz="1500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fr-FR" sz="1500" dirty="0" err="1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Alternating_Least_Square</a:t>
            </a:r>
            <a:r>
              <a:rPr lang="fr-FR" sz="1500" dirty="0">
                <a:latin typeface="Consolas" panose="020B0609020204030204" pitchFamily="49" charset="0"/>
                <a:ea typeface="Cambria Math" panose="02040503050406030204" pitchFamily="18" charset="0"/>
              </a:rPr>
              <a:t>(</a:t>
            </a:r>
            <a:r>
              <a:rPr lang="fr-FR" sz="1500" dirty="0" err="1">
                <a:latin typeface="Consolas" panose="020B0609020204030204" pitchFamily="49" charset="0"/>
                <a:ea typeface="Cambria Math" panose="02040503050406030204" pitchFamily="18" charset="0"/>
              </a:rPr>
              <a:t>R_train</a:t>
            </a:r>
            <a:r>
              <a:rPr lang="fr-FR" sz="1500" dirty="0">
                <a:latin typeface="Consolas" panose="020B0609020204030204" pitchFamily="49" charset="0"/>
                <a:ea typeface="Cambria Math" panose="02040503050406030204" pitchFamily="18" charset="0"/>
              </a:rPr>
              <a:t>, </a:t>
            </a:r>
            <a:r>
              <a:rPr lang="fr-FR" sz="1500" dirty="0" err="1">
                <a:latin typeface="Consolas" panose="020B0609020204030204" pitchFamily="49" charset="0"/>
                <a:ea typeface="Cambria Math" panose="02040503050406030204" pitchFamily="18" charset="0"/>
              </a:rPr>
              <a:t>param_reg</a:t>
            </a:r>
            <a:r>
              <a:rPr lang="fr-FR" sz="1500" dirty="0">
                <a:latin typeface="Consolas" panose="020B0609020204030204" pitchFamily="49" charset="0"/>
                <a:ea typeface="Cambria Math" panose="02040503050406030204" pitchFamily="18" charset="0"/>
              </a:rPr>
              <a:t>, K, </a:t>
            </a:r>
            <a:r>
              <a:rPr lang="fr-FR" sz="1500" dirty="0" err="1">
                <a:latin typeface="Consolas" panose="020B0609020204030204" pitchFamily="49" charset="0"/>
                <a:ea typeface="Cambria Math" panose="02040503050406030204" pitchFamily="18" charset="0"/>
              </a:rPr>
              <a:t>it_max</a:t>
            </a:r>
            <a:r>
              <a:rPr lang="fr-FR" sz="1500" dirty="0">
                <a:latin typeface="Consolas" panose="020B0609020204030204" pitchFamily="49" charset="0"/>
                <a:ea typeface="Cambria Math" panose="02040503050406030204" pitchFamily="18" charset="0"/>
              </a:rPr>
              <a:t>)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205C5DB-A42E-4859-B828-00C34EC09F73}"/>
              </a:ext>
            </a:extLst>
          </p:cNvPr>
          <p:cNvSpPr txBox="1"/>
          <p:nvPr/>
        </p:nvSpPr>
        <p:spPr>
          <a:xfrm>
            <a:off x="76983" y="1992206"/>
            <a:ext cx="695824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Consolas" panose="020B0609020204030204" pitchFamily="49" charset="0"/>
                <a:ea typeface="Cambria Math" panose="02040503050406030204" pitchFamily="18" charset="0"/>
              </a:rPr>
              <a:t>Avec : </a:t>
            </a:r>
          </a:p>
          <a:p>
            <a:r>
              <a:rPr lang="fr-FR" sz="1500" dirty="0">
                <a:latin typeface="Consolas" panose="020B0609020204030204" pitchFamily="49" charset="0"/>
                <a:ea typeface="Cambria Math" panose="02040503050406030204" pitchFamily="18" charset="0"/>
              </a:rPr>
              <a:t>	- </a:t>
            </a:r>
            <a:r>
              <a:rPr lang="fr-FR" sz="1500" dirty="0" err="1">
                <a:latin typeface="Consolas" panose="020B0609020204030204" pitchFamily="49" charset="0"/>
                <a:ea typeface="Cambria Math" panose="02040503050406030204" pitchFamily="18" charset="0"/>
              </a:rPr>
              <a:t>R_train</a:t>
            </a:r>
            <a:r>
              <a:rPr lang="fr-FR" sz="1500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fr-FR" sz="1500" dirty="0">
                <a:latin typeface="+mj-lt"/>
                <a:ea typeface="Cambria Math" panose="02040503050406030204" pitchFamily="18" charset="0"/>
              </a:rPr>
              <a:t>: La matrice d’entraînement </a:t>
            </a:r>
          </a:p>
          <a:p>
            <a:r>
              <a:rPr lang="fr-FR" sz="1500" dirty="0">
                <a:latin typeface="Consolas" panose="020B0609020204030204" pitchFamily="49" charset="0"/>
                <a:ea typeface="Cambria Math" panose="02040503050406030204" pitchFamily="18" charset="0"/>
              </a:rPr>
              <a:t>	- </a:t>
            </a:r>
            <a:r>
              <a:rPr lang="fr-FR" sz="1500" dirty="0" err="1">
                <a:latin typeface="Consolas" panose="020B0609020204030204" pitchFamily="49" charset="0"/>
                <a:ea typeface="Cambria Math" panose="02040503050406030204" pitchFamily="18" charset="0"/>
              </a:rPr>
              <a:t>param_reg</a:t>
            </a:r>
            <a:r>
              <a:rPr lang="fr-FR" sz="1500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fr-FR" sz="1500" dirty="0">
                <a:latin typeface="+mj-lt"/>
                <a:ea typeface="Cambria Math" panose="02040503050406030204" pitchFamily="18" charset="0"/>
              </a:rPr>
              <a:t>: Le paramètre de régularisation </a:t>
            </a:r>
          </a:p>
          <a:p>
            <a:r>
              <a:rPr lang="fr-FR" sz="1500" dirty="0">
                <a:latin typeface="Consolas" panose="020B0609020204030204" pitchFamily="49" charset="0"/>
                <a:ea typeface="Cambria Math" panose="02040503050406030204" pitchFamily="18" charset="0"/>
              </a:rPr>
              <a:t>	- K </a:t>
            </a:r>
            <a:r>
              <a:rPr lang="fr-FR" sz="1500" dirty="0">
                <a:ea typeface="Cambria Math" panose="02040503050406030204" pitchFamily="18" charset="0"/>
              </a:rPr>
              <a:t>:</a:t>
            </a:r>
            <a:r>
              <a:rPr lang="fr-FR" sz="1500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fr-FR" sz="1500" dirty="0">
                <a:latin typeface="+mj-lt"/>
                <a:ea typeface="Cambria Math" panose="02040503050406030204" pitchFamily="18" charset="0"/>
              </a:rPr>
              <a:t>Nombre de facteurs latents </a:t>
            </a:r>
          </a:p>
          <a:p>
            <a:r>
              <a:rPr lang="fr-FR" sz="1500" dirty="0">
                <a:latin typeface="Consolas" panose="020B0609020204030204" pitchFamily="49" charset="0"/>
                <a:ea typeface="Cambria Math" panose="02040503050406030204" pitchFamily="18" charset="0"/>
              </a:rPr>
              <a:t>	- </a:t>
            </a:r>
            <a:r>
              <a:rPr lang="fr-FR" sz="1500" dirty="0" err="1">
                <a:latin typeface="Consolas" panose="020B0609020204030204" pitchFamily="49" charset="0"/>
                <a:ea typeface="Cambria Math" panose="02040503050406030204" pitchFamily="18" charset="0"/>
              </a:rPr>
              <a:t>it_max</a:t>
            </a:r>
            <a:r>
              <a:rPr lang="fr-FR" sz="1500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fr-FR" sz="1500" dirty="0">
                <a:latin typeface="+mj-lt"/>
                <a:ea typeface="Cambria Math" panose="02040503050406030204" pitchFamily="18" charset="0"/>
              </a:rPr>
              <a:t>:</a:t>
            </a:r>
            <a:r>
              <a:rPr lang="fr-FR" sz="1500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fr-FR" sz="1500" dirty="0">
                <a:latin typeface="+mj-lt"/>
                <a:ea typeface="Cambria Math" panose="02040503050406030204" pitchFamily="18" charset="0"/>
              </a:rPr>
              <a:t>Nombre maximal d’itérations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76F616A-6BD6-4384-A188-20420149190B}"/>
              </a:ext>
            </a:extLst>
          </p:cNvPr>
          <p:cNvSpPr/>
          <p:nvPr/>
        </p:nvSpPr>
        <p:spPr>
          <a:xfrm>
            <a:off x="6613253" y="3393041"/>
            <a:ext cx="3396863" cy="1678255"/>
          </a:xfrm>
          <a:prstGeom prst="ellipse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5EA373A-79BB-4A6F-9E9F-C00F0B8F4A97}"/>
              </a:ext>
            </a:extLst>
          </p:cNvPr>
          <p:cNvSpPr/>
          <p:nvPr/>
        </p:nvSpPr>
        <p:spPr>
          <a:xfrm>
            <a:off x="1055826" y="3680343"/>
            <a:ext cx="3023927" cy="2506675"/>
          </a:xfrm>
          <a:prstGeom prst="round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1334F70F-B725-4CDE-A9EA-3733C9B5C3D6}"/>
              </a:ext>
            </a:extLst>
          </p:cNvPr>
          <p:cNvSpPr/>
          <p:nvPr/>
        </p:nvSpPr>
        <p:spPr>
          <a:xfrm>
            <a:off x="5296980" y="3690353"/>
            <a:ext cx="2604977" cy="101566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CFD5C99E-3EC0-44DB-8D82-FD314CC0BEA8}"/>
              </a:ext>
            </a:extLst>
          </p:cNvPr>
          <p:cNvSpPr/>
          <p:nvPr/>
        </p:nvSpPr>
        <p:spPr>
          <a:xfrm>
            <a:off x="8744096" y="3690353"/>
            <a:ext cx="2604978" cy="101566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D166900-6A12-4B64-B83E-A1477F6E4C33}"/>
              </a:ext>
            </a:extLst>
          </p:cNvPr>
          <p:cNvSpPr txBox="1"/>
          <p:nvPr/>
        </p:nvSpPr>
        <p:spPr>
          <a:xfrm>
            <a:off x="2080551" y="3280232"/>
            <a:ext cx="97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+mj-lt"/>
                <a:ea typeface="Cambria Math" panose="02040503050406030204" pitchFamily="18" charset="0"/>
              </a:rPr>
              <a:t>Etape 1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04ADEB3-97F7-4EFA-B647-7684380C034F}"/>
              </a:ext>
            </a:extLst>
          </p:cNvPr>
          <p:cNvSpPr txBox="1"/>
          <p:nvPr/>
        </p:nvSpPr>
        <p:spPr>
          <a:xfrm>
            <a:off x="5357058" y="3298485"/>
            <a:ext cx="97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+mj-lt"/>
                <a:ea typeface="Cambria Math" panose="02040503050406030204" pitchFamily="18" charset="0"/>
              </a:rPr>
              <a:t>Etape 2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3EF2971-B880-4D24-A051-5A82BB3A5AFF}"/>
              </a:ext>
            </a:extLst>
          </p:cNvPr>
          <p:cNvSpPr txBox="1"/>
          <p:nvPr/>
        </p:nvSpPr>
        <p:spPr>
          <a:xfrm>
            <a:off x="10318135" y="3293086"/>
            <a:ext cx="97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+mj-lt"/>
                <a:ea typeface="Cambria Math" panose="02040503050406030204" pitchFamily="18" charset="0"/>
              </a:rPr>
              <a:t>Etape 3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EFE5153-F58E-4D41-AD5A-B234F6F9F222}"/>
              </a:ext>
            </a:extLst>
          </p:cNvPr>
          <p:cNvSpPr txBox="1"/>
          <p:nvPr/>
        </p:nvSpPr>
        <p:spPr>
          <a:xfrm>
            <a:off x="1115283" y="3725611"/>
            <a:ext cx="28449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</a:rPr>
              <a:t>Initialisation des matrices U et M 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F58D998-4E47-4D06-97B0-D2B2AFBCDF99}"/>
              </a:ext>
            </a:extLst>
          </p:cNvPr>
          <p:cNvSpPr txBox="1"/>
          <p:nvPr/>
        </p:nvSpPr>
        <p:spPr>
          <a:xfrm>
            <a:off x="5475951" y="3840668"/>
            <a:ext cx="22470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</a:rPr>
              <a:t>Mise à jour de la matrice U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BD1B33-DA0D-4ED0-9787-91E4E337BF67}"/>
              </a:ext>
            </a:extLst>
          </p:cNvPr>
          <p:cNvSpPr txBox="1"/>
          <p:nvPr/>
        </p:nvSpPr>
        <p:spPr>
          <a:xfrm>
            <a:off x="8826839" y="3840668"/>
            <a:ext cx="2439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</a:rPr>
              <a:t>Mise à jour de la matrice M</a:t>
            </a:r>
          </a:p>
          <a:p>
            <a:pPr algn="ctr"/>
            <a:endParaRPr lang="fr-FR" sz="1500" dirty="0">
              <a:solidFill>
                <a:srgbClr val="C00000"/>
              </a:solidFill>
              <a:latin typeface="+mj-lt"/>
              <a:ea typeface="Cambria Math" panose="02040503050406030204" pitchFamily="18" charset="0"/>
            </a:endParaRPr>
          </a:p>
          <a:p>
            <a:pPr algn="ctr"/>
            <a:endParaRPr lang="fr-FR" sz="1500" dirty="0">
              <a:solidFill>
                <a:srgbClr val="C00000"/>
              </a:solidFill>
              <a:latin typeface="+mj-lt"/>
              <a:ea typeface="Cambria Math" panose="02040503050406030204" pitchFamily="18" charset="0"/>
            </a:endParaRPr>
          </a:p>
          <a:p>
            <a:pPr algn="ctr"/>
            <a:endParaRPr lang="fr-FR" sz="1500" dirty="0">
              <a:solidFill>
                <a:srgbClr val="C00000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39" name="Demi-cadre 38">
            <a:extLst>
              <a:ext uri="{FF2B5EF4-FFF2-40B4-BE49-F238E27FC236}">
                <a16:creationId xmlns:a16="http://schemas.microsoft.com/office/drawing/2014/main" id="{76653F11-1CAA-4301-87B0-45D667470AD3}"/>
              </a:ext>
            </a:extLst>
          </p:cNvPr>
          <p:cNvSpPr/>
          <p:nvPr/>
        </p:nvSpPr>
        <p:spPr>
          <a:xfrm rot="16980210">
            <a:off x="7063114" y="3481111"/>
            <a:ext cx="221117" cy="233115"/>
          </a:xfrm>
          <a:prstGeom prst="halfFrame">
            <a:avLst>
              <a:gd name="adj1" fmla="val 6611"/>
              <a:gd name="adj2" fmla="val 661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Demi-cadre 39">
            <a:extLst>
              <a:ext uri="{FF2B5EF4-FFF2-40B4-BE49-F238E27FC236}">
                <a16:creationId xmlns:a16="http://schemas.microsoft.com/office/drawing/2014/main" id="{97CD3737-FC78-46D6-B46A-78C8FE6CB16F}"/>
              </a:ext>
            </a:extLst>
          </p:cNvPr>
          <p:cNvSpPr/>
          <p:nvPr/>
        </p:nvSpPr>
        <p:spPr>
          <a:xfrm rot="6163307">
            <a:off x="9466631" y="4647526"/>
            <a:ext cx="221117" cy="233115"/>
          </a:xfrm>
          <a:prstGeom prst="halfFrame">
            <a:avLst>
              <a:gd name="adj1" fmla="val 6611"/>
              <a:gd name="adj2" fmla="val 661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A318D39-FE42-45E2-91F3-F75089898EDC}"/>
              </a:ext>
            </a:extLst>
          </p:cNvPr>
          <p:cNvSpPr txBox="1"/>
          <p:nvPr/>
        </p:nvSpPr>
        <p:spPr>
          <a:xfrm>
            <a:off x="6866435" y="5178367"/>
            <a:ext cx="31801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latin typeface="+mj-lt"/>
                <a:ea typeface="Cambria Math" panose="02040503050406030204" pitchFamily="18" charset="0"/>
              </a:rPr>
              <a:t>Critères d’arrêt :</a:t>
            </a:r>
          </a:p>
          <a:p>
            <a:pPr marL="285750" indent="-285750">
              <a:buFontTx/>
              <a:buChar char="-"/>
            </a:pPr>
            <a:r>
              <a:rPr lang="fr-FR" sz="1500" dirty="0" err="1">
                <a:latin typeface="Consolas" panose="020B0609020204030204" pitchFamily="49" charset="0"/>
                <a:ea typeface="Cambria Math" panose="02040503050406030204" pitchFamily="18" charset="0"/>
              </a:rPr>
              <a:t>it</a:t>
            </a:r>
            <a:r>
              <a:rPr lang="fr-FR" sz="1500" dirty="0">
                <a:latin typeface="Consolas" panose="020B0609020204030204" pitchFamily="49" charset="0"/>
                <a:ea typeface="Cambria Math" panose="02040503050406030204" pitchFamily="18" charset="0"/>
              </a:rPr>
              <a:t>&lt;</a:t>
            </a:r>
            <a:r>
              <a:rPr lang="fr-FR" sz="1500" dirty="0" err="1">
                <a:latin typeface="Consolas" panose="020B0609020204030204" pitchFamily="49" charset="0"/>
                <a:ea typeface="Cambria Math" panose="02040503050406030204" pitchFamily="18" charset="0"/>
              </a:rPr>
              <a:t>it_max</a:t>
            </a:r>
            <a:r>
              <a:rPr lang="fr-FR" sz="1500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fr-FR" sz="1500" dirty="0">
                <a:ea typeface="Cambria Math" panose="02040503050406030204" pitchFamily="18" charset="0"/>
              </a:rPr>
              <a:t>|RMSE(n-1) – RMSE(n)|&lt; 0,0001</a:t>
            </a:r>
            <a:r>
              <a:rPr lang="fr-FR" sz="1500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33DCF7-AB7D-4257-8E58-2A1343386E23}"/>
                  </a:ext>
                </a:extLst>
              </p:cNvPr>
              <p:cNvSpPr/>
              <p:nvPr/>
            </p:nvSpPr>
            <p:spPr>
              <a:xfrm>
                <a:off x="1567764" y="4098652"/>
                <a:ext cx="1708545" cy="743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33DCF7-AB7D-4257-8E58-2A1343386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764" y="4098652"/>
                <a:ext cx="1708545" cy="7435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AF318F1-419C-4844-A559-E659673CBCF7}"/>
                  </a:ext>
                </a:extLst>
              </p:cNvPr>
              <p:cNvSpPr/>
              <p:nvPr/>
            </p:nvSpPr>
            <p:spPr>
              <a:xfrm>
                <a:off x="1459753" y="4932059"/>
                <a:ext cx="1924565" cy="700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AF318F1-419C-4844-A559-E659673CB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753" y="4932059"/>
                <a:ext cx="1924565" cy="7009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E38E3AE3-BAF1-4BBC-A5C4-A170CBAAC890}"/>
                  </a:ext>
                </a:extLst>
              </p:cNvPr>
              <p:cNvSpPr txBox="1"/>
              <p:nvPr/>
            </p:nvSpPr>
            <p:spPr>
              <a:xfrm>
                <a:off x="1158332" y="5633020"/>
                <a:ext cx="28996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50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 la moyenne obtenue par l’item 1 </a:t>
                </a:r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E38E3AE3-BAF1-4BBC-A5C4-A170CBAAC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32" y="5633020"/>
                <a:ext cx="2899662" cy="553998"/>
              </a:xfrm>
              <a:prstGeom prst="rect">
                <a:avLst/>
              </a:prstGeom>
              <a:blipFill>
                <a:blip r:embed="rId4"/>
                <a:stretch>
                  <a:fillRect t="-2198" b="-120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3CD73D3-86A0-432A-A80B-C5A1A2638F5F}"/>
                  </a:ext>
                </a:extLst>
              </p:cNvPr>
              <p:cNvSpPr txBox="1"/>
              <p:nvPr/>
            </p:nvSpPr>
            <p:spPr>
              <a:xfrm>
                <a:off x="9514815" y="4115601"/>
                <a:ext cx="1456279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fr-FR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7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1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1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7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3CD73D3-86A0-432A-A80B-C5A1A2638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815" y="4115601"/>
                <a:ext cx="1456279" cy="353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017EB44-20ED-4C99-A9E4-5B4430270ECB}"/>
                  </a:ext>
                </a:extLst>
              </p:cNvPr>
              <p:cNvSpPr txBox="1"/>
              <p:nvPr/>
            </p:nvSpPr>
            <p:spPr>
              <a:xfrm>
                <a:off x="5991027" y="4166224"/>
                <a:ext cx="1456279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b>
                        <m:sSubPr>
                          <m:ctrlPr>
                            <a:rPr lang="fr-FR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fr-FR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fr-FR" sz="17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017EB44-20ED-4C99-A9E4-5B4430270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027" y="4166224"/>
                <a:ext cx="1456279" cy="3539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ZoneTexte 47">
            <a:extLst>
              <a:ext uri="{FF2B5EF4-FFF2-40B4-BE49-F238E27FC236}">
                <a16:creationId xmlns:a16="http://schemas.microsoft.com/office/drawing/2014/main" id="{8E814302-E70F-4B2C-8D2B-AD098159A637}"/>
              </a:ext>
            </a:extLst>
          </p:cNvPr>
          <p:cNvSpPr txBox="1"/>
          <p:nvPr/>
        </p:nvSpPr>
        <p:spPr>
          <a:xfrm>
            <a:off x="4738570" y="1402002"/>
            <a:ext cx="69582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err="1">
                <a:solidFill>
                  <a:srgbClr val="00B05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def</a:t>
            </a:r>
            <a:r>
              <a:rPr lang="fr-FR" sz="1500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fr-FR" sz="1500" dirty="0" err="1">
                <a:solidFill>
                  <a:schemeClr val="accent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Init_M</a:t>
            </a:r>
            <a:r>
              <a:rPr lang="fr-FR" sz="1500" dirty="0">
                <a:latin typeface="Consolas" panose="020B0609020204030204" pitchFamily="49" charset="0"/>
                <a:ea typeface="Cambria Math" panose="02040503050406030204" pitchFamily="18" charset="0"/>
              </a:rPr>
              <a:t>(</a:t>
            </a:r>
            <a:r>
              <a:rPr lang="fr-FR" sz="1500" dirty="0" err="1">
                <a:latin typeface="Consolas" panose="020B0609020204030204" pitchFamily="49" charset="0"/>
                <a:ea typeface="Cambria Math" panose="02040503050406030204" pitchFamily="18" charset="0"/>
              </a:rPr>
              <a:t>R_train</a:t>
            </a:r>
            <a:r>
              <a:rPr lang="fr-FR" sz="1500" dirty="0">
                <a:latin typeface="Consolas" panose="020B0609020204030204" pitchFamily="49" charset="0"/>
                <a:ea typeface="Cambria Math" panose="02040503050406030204" pitchFamily="18" charset="0"/>
              </a:rPr>
              <a:t>, K) 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C29216F5-E1C2-45AF-94CD-EDA5FBE28B86}"/>
              </a:ext>
            </a:extLst>
          </p:cNvPr>
          <p:cNvGrpSpPr/>
          <p:nvPr/>
        </p:nvGrpSpPr>
        <p:grpSpPr>
          <a:xfrm>
            <a:off x="77799" y="697533"/>
            <a:ext cx="10469699" cy="472046"/>
            <a:chOff x="72570" y="817516"/>
            <a:chExt cx="10711072" cy="472046"/>
          </a:xfrm>
        </p:grpSpPr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901BFE21-0D29-4D8D-A27D-83C711216FF8}"/>
                </a:ext>
              </a:extLst>
            </p:cNvPr>
            <p:cNvSpPr txBox="1"/>
            <p:nvPr/>
          </p:nvSpPr>
          <p:spPr>
            <a:xfrm>
              <a:off x="72570" y="817516"/>
              <a:ext cx="8534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Implémentation de l’algorithme </a:t>
              </a:r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3164089F-33E9-4B6E-A978-688D1111DF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462" y="1289562"/>
              <a:ext cx="1061718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ZoneTexte 50">
            <a:extLst>
              <a:ext uri="{FF2B5EF4-FFF2-40B4-BE49-F238E27FC236}">
                <a16:creationId xmlns:a16="http://schemas.microsoft.com/office/drawing/2014/main" id="{9B6AAEBD-8935-4EA3-9C23-49C84836EDD2}"/>
              </a:ext>
            </a:extLst>
          </p:cNvPr>
          <p:cNvSpPr txBox="1"/>
          <p:nvPr/>
        </p:nvSpPr>
        <p:spPr>
          <a:xfrm>
            <a:off x="11674548" y="6412144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D5CA6B-AF09-48A0-8002-EA1077196888}"/>
              </a:ext>
            </a:extLst>
          </p:cNvPr>
          <p:cNvSpPr/>
          <p:nvPr/>
        </p:nvSpPr>
        <p:spPr>
          <a:xfrm>
            <a:off x="3979837" y="6537325"/>
            <a:ext cx="1395255" cy="28499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87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95E51B0C-6EF6-4146-83B6-F26F8EC8C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45" y="2962372"/>
            <a:ext cx="5098524" cy="3663188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1EFD2164-508B-4A26-984D-829EA8C3C09D}"/>
              </a:ext>
            </a:extLst>
          </p:cNvPr>
          <p:cNvSpPr/>
          <p:nvPr/>
        </p:nvSpPr>
        <p:spPr>
          <a:xfrm>
            <a:off x="10750771" y="232440"/>
            <a:ext cx="598303" cy="606056"/>
          </a:xfrm>
          <a:prstGeom prst="ellipse">
            <a:avLst/>
          </a:prstGeom>
          <a:noFill/>
          <a:ln w="9525">
            <a:solidFill>
              <a:srgbClr val="CC4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D3174B9-795B-4709-A4BF-70D176314B44}"/>
              </a:ext>
            </a:extLst>
          </p:cNvPr>
          <p:cNvSpPr/>
          <p:nvPr/>
        </p:nvSpPr>
        <p:spPr>
          <a:xfrm>
            <a:off x="10826970" y="308640"/>
            <a:ext cx="445903" cy="453656"/>
          </a:xfrm>
          <a:prstGeom prst="ellipse">
            <a:avLst/>
          </a:prstGeom>
          <a:noFill/>
          <a:ln w="9525">
            <a:solidFill>
              <a:srgbClr val="CC4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CC22CD7-E83C-4ECA-94E7-A4D9EE776251}"/>
              </a:ext>
            </a:extLst>
          </p:cNvPr>
          <p:cNvSpPr/>
          <p:nvPr/>
        </p:nvSpPr>
        <p:spPr>
          <a:xfrm>
            <a:off x="10903169" y="384840"/>
            <a:ext cx="293503" cy="301256"/>
          </a:xfrm>
          <a:prstGeom prst="ellipse">
            <a:avLst/>
          </a:prstGeom>
          <a:solidFill>
            <a:srgbClr val="CC471A"/>
          </a:solidFill>
          <a:ln w="9525">
            <a:solidFill>
              <a:srgbClr val="CC4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0EFBD1D-BDC3-4FFC-9C0A-E50E42A10D72}"/>
              </a:ext>
            </a:extLst>
          </p:cNvPr>
          <p:cNvCxnSpPr>
            <a:cxnSpLocks/>
          </p:cNvCxnSpPr>
          <p:nvPr/>
        </p:nvCxnSpPr>
        <p:spPr>
          <a:xfrm>
            <a:off x="2868465" y="599888"/>
            <a:ext cx="335534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E38C54B-42E1-440C-A4F2-4C2FBBE7FDAE}"/>
              </a:ext>
            </a:extLst>
          </p:cNvPr>
          <p:cNvSpPr txBox="1"/>
          <p:nvPr/>
        </p:nvSpPr>
        <p:spPr>
          <a:xfrm>
            <a:off x="2776587" y="199778"/>
            <a:ext cx="695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+mj-lt"/>
                <a:ea typeface="Cambria Math" panose="02040503050406030204" pitchFamily="18" charset="0"/>
              </a:rPr>
              <a:t>Algorithme des moindres carrés alternés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743B465-AE2C-47FB-97D4-BC4900DF1801}"/>
              </a:ext>
            </a:extLst>
          </p:cNvPr>
          <p:cNvSpPr txBox="1"/>
          <p:nvPr/>
        </p:nvSpPr>
        <p:spPr>
          <a:xfrm>
            <a:off x="2496421" y="105563"/>
            <a:ext cx="5603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rgbClr val="CC471A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5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5" name="Flèche : pentagone 4">
            <a:extLst>
              <a:ext uri="{FF2B5EF4-FFF2-40B4-BE49-F238E27FC236}">
                <a16:creationId xmlns:a16="http://schemas.microsoft.com/office/drawing/2014/main" id="{4FCDDA4C-6304-4CCE-88A4-4A53EFB974E7}"/>
              </a:ext>
            </a:extLst>
          </p:cNvPr>
          <p:cNvSpPr/>
          <p:nvPr/>
        </p:nvSpPr>
        <p:spPr>
          <a:xfrm>
            <a:off x="1" y="1440712"/>
            <a:ext cx="1977656" cy="400110"/>
          </a:xfrm>
          <a:prstGeom prst="homePlate">
            <a:avLst>
              <a:gd name="adj" fmla="val 4523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6822B84-516D-453F-866C-5451172F436F}"/>
              </a:ext>
            </a:extLst>
          </p:cNvPr>
          <p:cNvSpPr txBox="1"/>
          <p:nvPr/>
        </p:nvSpPr>
        <p:spPr>
          <a:xfrm>
            <a:off x="382774" y="1440712"/>
            <a:ext cx="1515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latin typeface="Century" panose="02040604050505020304" pitchFamily="18" charset="0"/>
                <a:ea typeface="Cambria Math" panose="02040503050406030204" pitchFamily="18" charset="0"/>
              </a:rPr>
              <a:t>Movielens</a:t>
            </a:r>
            <a:endParaRPr lang="fr-FR" sz="2000" dirty="0">
              <a:latin typeface="Century" panose="020406040505050203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8" name="Tableau 18">
            <a:extLst>
              <a:ext uri="{FF2B5EF4-FFF2-40B4-BE49-F238E27FC236}">
                <a16:creationId xmlns:a16="http://schemas.microsoft.com/office/drawing/2014/main" id="{94ECD034-C259-4527-968C-DC89C2AA0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9116"/>
              </p:ext>
            </p:extLst>
          </p:nvPr>
        </p:nvGraphicFramePr>
        <p:xfrm>
          <a:off x="7075953" y="846661"/>
          <a:ext cx="2282350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33513">
                  <a:extLst>
                    <a:ext uri="{9D8B030D-6E8A-4147-A177-3AD203B41FA5}">
                      <a16:colId xmlns:a16="http://schemas.microsoft.com/office/drawing/2014/main" val="1614776497"/>
                    </a:ext>
                  </a:extLst>
                </a:gridCol>
                <a:gridCol w="1248837">
                  <a:extLst>
                    <a:ext uri="{9D8B030D-6E8A-4147-A177-3AD203B41FA5}">
                      <a16:colId xmlns:a16="http://schemas.microsoft.com/office/drawing/2014/main" val="560170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0,16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85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2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0,8660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975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0.6830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9633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476495D-0C30-46F6-B2CB-83F66D980BDC}"/>
                  </a:ext>
                </a:extLst>
              </p:cNvPr>
              <p:cNvSpPr txBox="1"/>
              <p:nvPr/>
            </p:nvSpPr>
            <p:spPr>
              <a:xfrm>
                <a:off x="7187666" y="838496"/>
                <a:ext cx="781891" cy="377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func>
                            <m:func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7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optimal</m:t>
                              </m:r>
                            </m:fName>
                            <m:e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sub>
                      </m:sSub>
                    </m:oMath>
                  </m:oMathPara>
                </a14:m>
                <a:endParaRPr lang="fr-FR" sz="17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476495D-0C30-46F6-B2CB-83F66D980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666" y="838496"/>
                <a:ext cx="781891" cy="377283"/>
              </a:xfrm>
              <a:prstGeom prst="rect">
                <a:avLst/>
              </a:prstGeom>
              <a:blipFill>
                <a:blip r:embed="rId3"/>
                <a:stretch>
                  <a:fillRect r="-10938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49933A95-7971-4E19-92D0-8F8FE7DF9012}"/>
                  </a:ext>
                </a:extLst>
              </p:cNvPr>
              <p:cNvSpPr txBox="1"/>
              <p:nvPr/>
            </p:nvSpPr>
            <p:spPr>
              <a:xfrm>
                <a:off x="7187666" y="1215779"/>
                <a:ext cx="781891" cy="377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func>
                            <m:func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7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optimal</m:t>
                              </m:r>
                            </m:fName>
                            <m:e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sub>
                      </m:sSub>
                    </m:oMath>
                  </m:oMathPara>
                </a14:m>
                <a:endParaRPr lang="fr-FR" sz="17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49933A95-7971-4E19-92D0-8F8FE7DF9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666" y="1215779"/>
                <a:ext cx="781891" cy="377283"/>
              </a:xfrm>
              <a:prstGeom prst="rect">
                <a:avLst/>
              </a:prstGeom>
              <a:blipFill>
                <a:blip r:embed="rId4"/>
                <a:stretch>
                  <a:fillRect r="-14063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4A1A6D7F-CB4D-4E78-A3FC-8084E92E3241}"/>
                  </a:ext>
                </a:extLst>
              </p:cNvPr>
              <p:cNvSpPr txBox="1"/>
              <p:nvPr/>
            </p:nvSpPr>
            <p:spPr>
              <a:xfrm>
                <a:off x="7230197" y="1596790"/>
                <a:ext cx="78189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𝑅𝑀𝑆𝐸</m:t>
                      </m:r>
                    </m:oMath>
                  </m:oMathPara>
                </a14:m>
                <a:endParaRPr lang="fr-FR" sz="17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4A1A6D7F-CB4D-4E78-A3FC-8084E92E3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197" y="1596790"/>
                <a:ext cx="781891" cy="353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D524B3C3-C7D9-4C37-A672-326BF626A021}"/>
                  </a:ext>
                </a:extLst>
              </p:cNvPr>
              <p:cNvSpPr txBox="1"/>
              <p:nvPr/>
            </p:nvSpPr>
            <p:spPr>
              <a:xfrm>
                <a:off x="7230199" y="1965907"/>
                <a:ext cx="66099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𝑀𝐴𝐸</m:t>
                      </m:r>
                    </m:oMath>
                  </m:oMathPara>
                </a14:m>
                <a:endParaRPr lang="fr-FR" sz="17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D524B3C3-C7D9-4C37-A672-326BF626A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199" y="1965907"/>
                <a:ext cx="660990" cy="3539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927FA3E1-8F01-4E47-B808-0354F7AA810E}"/>
              </a:ext>
            </a:extLst>
          </p:cNvPr>
          <p:cNvSpPr txBox="1"/>
          <p:nvPr/>
        </p:nvSpPr>
        <p:spPr>
          <a:xfrm>
            <a:off x="0" y="963873"/>
            <a:ext cx="519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  <a:latin typeface="Century Gothic" panose="020B0502020202020204" pitchFamily="34" charset="0"/>
              </a:rPr>
              <a:t>Performance de l’algorithme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95012A9-C10A-460A-B9C6-E2BA2B1E0A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957" y="2917264"/>
            <a:ext cx="4701364" cy="3486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3A4F957F-04CC-4530-89EE-9073296D3402}"/>
                  </a:ext>
                </a:extLst>
              </p:cNvPr>
              <p:cNvSpPr txBox="1"/>
              <p:nvPr/>
            </p:nvSpPr>
            <p:spPr>
              <a:xfrm>
                <a:off x="1692857" y="2563321"/>
                <a:ext cx="363039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7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𝑅𝑀𝑆𝐸</m:t>
                          </m:r>
                        </m:e>
                        <m:sub>
                          <m:func>
                            <m:funcPr>
                              <m:ctrlPr>
                                <a:rPr lang="fr-F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7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fr-F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sub>
                      </m:sSub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𝑓𝑜𝑛𝑐𝑡𝑖𝑜𝑛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17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3A4F957F-04CC-4530-89EE-9073296D3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857" y="2563321"/>
                <a:ext cx="3630391" cy="353943"/>
              </a:xfrm>
              <a:prstGeom prst="rect">
                <a:avLst/>
              </a:prstGeom>
              <a:blipFill>
                <a:blip r:embed="rId8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F4035B1-7126-47AA-8F01-3E69E3DEAECA}"/>
              </a:ext>
            </a:extLst>
          </p:cNvPr>
          <p:cNvSpPr/>
          <p:nvPr/>
        </p:nvSpPr>
        <p:spPr>
          <a:xfrm>
            <a:off x="1746477" y="2565980"/>
            <a:ext cx="2620552" cy="351284"/>
          </a:xfrm>
          <a:prstGeom prst="roundRect">
            <a:avLst/>
          </a:prstGeom>
          <a:noFill/>
          <a:ln w="19050">
            <a:solidFill>
              <a:srgbClr val="A3CE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4B61E5BC-E326-4BA3-B5F4-825D91043EB4}"/>
              </a:ext>
            </a:extLst>
          </p:cNvPr>
          <p:cNvSpPr/>
          <p:nvPr/>
        </p:nvSpPr>
        <p:spPr>
          <a:xfrm>
            <a:off x="8489179" y="874061"/>
            <a:ext cx="505968" cy="306152"/>
          </a:xfrm>
          <a:prstGeom prst="roundRect">
            <a:avLst/>
          </a:prstGeom>
          <a:noFill/>
          <a:ln w="19050">
            <a:solidFill>
              <a:srgbClr val="A3CE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692A085-00D6-4E82-BFA3-C78FB64AC62E}"/>
              </a:ext>
            </a:extLst>
          </p:cNvPr>
          <p:cNvSpPr txBox="1"/>
          <p:nvPr/>
        </p:nvSpPr>
        <p:spPr>
          <a:xfrm>
            <a:off x="7581014" y="6367211"/>
            <a:ext cx="190322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F3FF0AE-B8AB-4D8C-ACB6-AAD7F6B2DA9D}"/>
                  </a:ext>
                </a:extLst>
              </p:cNvPr>
              <p:cNvSpPr txBox="1"/>
              <p:nvPr/>
            </p:nvSpPr>
            <p:spPr>
              <a:xfrm>
                <a:off x="7230197" y="2563321"/>
                <a:ext cx="363039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7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𝑅𝑀𝑆𝐸</m:t>
                          </m:r>
                        </m:e>
                        <m:sub>
                          <m:func>
                            <m:funcPr>
                              <m:ctrlPr>
                                <a:rPr lang="fr-F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7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fr-F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sub>
                      </m:sSub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𝑓𝑜𝑛𝑐𝑡𝑖𝑜𝑛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17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F3FF0AE-B8AB-4D8C-ACB6-AAD7F6B2D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197" y="2563321"/>
                <a:ext cx="3630391" cy="353943"/>
              </a:xfrm>
              <a:prstGeom prst="rect">
                <a:avLst/>
              </a:prstGeom>
              <a:blipFill>
                <a:blip r:embed="rId9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B10C4E81-FBF4-4A60-A26D-662C75C9ECEE}"/>
              </a:ext>
            </a:extLst>
          </p:cNvPr>
          <p:cNvSpPr/>
          <p:nvPr/>
        </p:nvSpPr>
        <p:spPr>
          <a:xfrm>
            <a:off x="7287486" y="2598060"/>
            <a:ext cx="2707119" cy="340470"/>
          </a:xfrm>
          <a:prstGeom prst="roundRect">
            <a:avLst/>
          </a:prstGeom>
          <a:noFill/>
          <a:ln w="19050">
            <a:solidFill>
              <a:srgbClr val="CC4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9ADAB2C7-6D61-443C-88D9-C145736E396F}"/>
              </a:ext>
            </a:extLst>
          </p:cNvPr>
          <p:cNvSpPr/>
          <p:nvPr/>
        </p:nvSpPr>
        <p:spPr>
          <a:xfrm>
            <a:off x="8489554" y="1259844"/>
            <a:ext cx="505594" cy="306152"/>
          </a:xfrm>
          <a:prstGeom prst="roundRect">
            <a:avLst/>
          </a:prstGeom>
          <a:noFill/>
          <a:ln w="19050">
            <a:solidFill>
              <a:srgbClr val="CC4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72EE1B3-8167-4116-9D39-37D1F20DDD61}"/>
              </a:ext>
            </a:extLst>
          </p:cNvPr>
          <p:cNvSpPr txBox="1"/>
          <p:nvPr/>
        </p:nvSpPr>
        <p:spPr>
          <a:xfrm>
            <a:off x="11674548" y="6412144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1E6485-2D91-4128-87A6-D233B4F64DBD}"/>
              </a:ext>
            </a:extLst>
          </p:cNvPr>
          <p:cNvSpPr/>
          <p:nvPr/>
        </p:nvSpPr>
        <p:spPr>
          <a:xfrm>
            <a:off x="6926237" y="6537325"/>
            <a:ext cx="1395255" cy="28499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445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1EFD2164-508B-4A26-984D-829EA8C3C09D}"/>
              </a:ext>
            </a:extLst>
          </p:cNvPr>
          <p:cNvSpPr/>
          <p:nvPr/>
        </p:nvSpPr>
        <p:spPr>
          <a:xfrm>
            <a:off x="10750771" y="232440"/>
            <a:ext cx="598303" cy="606056"/>
          </a:xfrm>
          <a:prstGeom prst="ellipse">
            <a:avLst/>
          </a:prstGeom>
          <a:noFill/>
          <a:ln w="9525">
            <a:solidFill>
              <a:srgbClr val="CC4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D3174B9-795B-4709-A4BF-70D176314B44}"/>
              </a:ext>
            </a:extLst>
          </p:cNvPr>
          <p:cNvSpPr/>
          <p:nvPr/>
        </p:nvSpPr>
        <p:spPr>
          <a:xfrm>
            <a:off x="10826970" y="308640"/>
            <a:ext cx="445903" cy="453656"/>
          </a:xfrm>
          <a:prstGeom prst="ellipse">
            <a:avLst/>
          </a:prstGeom>
          <a:noFill/>
          <a:ln w="9525">
            <a:solidFill>
              <a:srgbClr val="CC4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CC22CD7-E83C-4ECA-94E7-A4D9EE776251}"/>
              </a:ext>
            </a:extLst>
          </p:cNvPr>
          <p:cNvSpPr/>
          <p:nvPr/>
        </p:nvSpPr>
        <p:spPr>
          <a:xfrm>
            <a:off x="10903169" y="384840"/>
            <a:ext cx="293503" cy="301256"/>
          </a:xfrm>
          <a:prstGeom prst="ellipse">
            <a:avLst/>
          </a:prstGeom>
          <a:solidFill>
            <a:srgbClr val="CC471A"/>
          </a:solidFill>
          <a:ln w="9525">
            <a:solidFill>
              <a:srgbClr val="CC4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0EFBD1D-BDC3-4FFC-9C0A-E50E42A10D72}"/>
              </a:ext>
            </a:extLst>
          </p:cNvPr>
          <p:cNvCxnSpPr>
            <a:cxnSpLocks/>
          </p:cNvCxnSpPr>
          <p:nvPr/>
        </p:nvCxnSpPr>
        <p:spPr>
          <a:xfrm>
            <a:off x="2868465" y="599888"/>
            <a:ext cx="335534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E38C54B-42E1-440C-A4F2-4C2FBBE7FDAE}"/>
              </a:ext>
            </a:extLst>
          </p:cNvPr>
          <p:cNvSpPr txBox="1"/>
          <p:nvPr/>
        </p:nvSpPr>
        <p:spPr>
          <a:xfrm>
            <a:off x="2776587" y="199778"/>
            <a:ext cx="695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+mj-lt"/>
                <a:ea typeface="Cambria Math" panose="02040503050406030204" pitchFamily="18" charset="0"/>
              </a:rPr>
              <a:t>Algorithme des moindres carrés alternés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743B465-AE2C-47FB-97D4-BC4900DF1801}"/>
              </a:ext>
            </a:extLst>
          </p:cNvPr>
          <p:cNvSpPr txBox="1"/>
          <p:nvPr/>
        </p:nvSpPr>
        <p:spPr>
          <a:xfrm>
            <a:off x="2496421" y="105563"/>
            <a:ext cx="5603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rgbClr val="CC471A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5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5" name="Flèche : pentagone 4">
            <a:extLst>
              <a:ext uri="{FF2B5EF4-FFF2-40B4-BE49-F238E27FC236}">
                <a16:creationId xmlns:a16="http://schemas.microsoft.com/office/drawing/2014/main" id="{4FCDDA4C-6304-4CCE-88A4-4A53EFB974E7}"/>
              </a:ext>
            </a:extLst>
          </p:cNvPr>
          <p:cNvSpPr/>
          <p:nvPr/>
        </p:nvSpPr>
        <p:spPr>
          <a:xfrm>
            <a:off x="-35979" y="1330048"/>
            <a:ext cx="1977656" cy="400110"/>
          </a:xfrm>
          <a:prstGeom prst="homePlate">
            <a:avLst>
              <a:gd name="adj" fmla="val 4523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6822B84-516D-453F-866C-5451172F436F}"/>
              </a:ext>
            </a:extLst>
          </p:cNvPr>
          <p:cNvSpPr txBox="1"/>
          <p:nvPr/>
        </p:nvSpPr>
        <p:spPr>
          <a:xfrm>
            <a:off x="786680" y="1330048"/>
            <a:ext cx="118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latin typeface="Century" panose="02040604050505020304" pitchFamily="18" charset="0"/>
                <a:ea typeface="Cambria Math" panose="02040503050406030204" pitchFamily="18" charset="0"/>
              </a:rPr>
              <a:t>Jester</a:t>
            </a:r>
            <a:r>
              <a:rPr lang="fr-FR" sz="2000" dirty="0">
                <a:latin typeface="+mj-lt"/>
                <a:ea typeface="Cambria Math" panose="02040503050406030204" pitchFamily="18" charset="0"/>
              </a:rPr>
              <a:t> </a:t>
            </a:r>
          </a:p>
        </p:txBody>
      </p:sp>
      <p:graphicFrame>
        <p:nvGraphicFramePr>
          <p:cNvPr id="18" name="Tableau 18">
            <a:extLst>
              <a:ext uri="{FF2B5EF4-FFF2-40B4-BE49-F238E27FC236}">
                <a16:creationId xmlns:a16="http://schemas.microsoft.com/office/drawing/2014/main" id="{94ECD034-C259-4527-968C-DC89C2AA0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545514"/>
              </p:ext>
            </p:extLst>
          </p:nvPr>
        </p:nvGraphicFramePr>
        <p:xfrm>
          <a:off x="4705038" y="838496"/>
          <a:ext cx="5757349" cy="1854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44827">
                  <a:extLst>
                    <a:ext uri="{9D8B030D-6E8A-4147-A177-3AD203B41FA5}">
                      <a16:colId xmlns:a16="http://schemas.microsoft.com/office/drawing/2014/main" val="1614776497"/>
                    </a:ext>
                  </a:extLst>
                </a:gridCol>
                <a:gridCol w="1504174">
                  <a:extLst>
                    <a:ext uri="{9D8B030D-6E8A-4147-A177-3AD203B41FA5}">
                      <a16:colId xmlns:a16="http://schemas.microsoft.com/office/drawing/2014/main" val="560170371"/>
                    </a:ext>
                  </a:extLst>
                </a:gridCol>
                <a:gridCol w="1504174">
                  <a:extLst>
                    <a:ext uri="{9D8B030D-6E8A-4147-A177-3AD203B41FA5}">
                      <a16:colId xmlns:a16="http://schemas.microsoft.com/office/drawing/2014/main" val="909817720"/>
                    </a:ext>
                  </a:extLst>
                </a:gridCol>
                <a:gridCol w="1504174">
                  <a:extLst>
                    <a:ext uri="{9D8B030D-6E8A-4147-A177-3AD203B41FA5}">
                      <a16:colId xmlns:a16="http://schemas.microsoft.com/office/drawing/2014/main" val="2396024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Jester_4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Jester1_2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Jester1_1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85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0,62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0,36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0,37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2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4,393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4,062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4,035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975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3,276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3,190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3.191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9633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476495D-0C30-46F6-B2CB-83F66D980BDC}"/>
                  </a:ext>
                </a:extLst>
              </p:cNvPr>
              <p:cNvSpPr txBox="1"/>
              <p:nvPr/>
            </p:nvSpPr>
            <p:spPr>
              <a:xfrm>
                <a:off x="4816755" y="1202472"/>
                <a:ext cx="781891" cy="377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func>
                            <m:func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7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optimal</m:t>
                              </m:r>
                            </m:fName>
                            <m:e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sub>
                      </m:sSub>
                    </m:oMath>
                  </m:oMathPara>
                </a14:m>
                <a:endParaRPr lang="fr-FR" sz="17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476495D-0C30-46F6-B2CB-83F66D980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755" y="1202472"/>
                <a:ext cx="781891" cy="377283"/>
              </a:xfrm>
              <a:prstGeom prst="rect">
                <a:avLst/>
              </a:prstGeom>
              <a:blipFill>
                <a:blip r:embed="rId2"/>
                <a:stretch>
                  <a:fillRect r="-10938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49933A95-7971-4E19-92D0-8F8FE7DF9012}"/>
                  </a:ext>
                </a:extLst>
              </p:cNvPr>
              <p:cNvSpPr txBox="1"/>
              <p:nvPr/>
            </p:nvSpPr>
            <p:spPr>
              <a:xfrm>
                <a:off x="4816755" y="1579755"/>
                <a:ext cx="781891" cy="377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func>
                            <m:func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7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optimal</m:t>
                              </m:r>
                            </m:fName>
                            <m:e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sub>
                      </m:sSub>
                    </m:oMath>
                  </m:oMathPara>
                </a14:m>
                <a:endParaRPr lang="fr-FR" sz="17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49933A95-7971-4E19-92D0-8F8FE7DF9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755" y="1579755"/>
                <a:ext cx="781891" cy="377283"/>
              </a:xfrm>
              <a:prstGeom prst="rect">
                <a:avLst/>
              </a:prstGeom>
              <a:blipFill>
                <a:blip r:embed="rId3"/>
                <a:stretch>
                  <a:fillRect r="-14063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4A1A6D7F-CB4D-4E78-A3FC-8084E92E3241}"/>
                  </a:ext>
                </a:extLst>
              </p:cNvPr>
              <p:cNvSpPr txBox="1"/>
              <p:nvPr/>
            </p:nvSpPr>
            <p:spPr>
              <a:xfrm>
                <a:off x="4859286" y="1960766"/>
                <a:ext cx="78189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𝑅𝑀𝑆𝐸</m:t>
                      </m:r>
                    </m:oMath>
                  </m:oMathPara>
                </a14:m>
                <a:endParaRPr lang="fr-FR" sz="17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4A1A6D7F-CB4D-4E78-A3FC-8084E92E3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286" y="1960766"/>
                <a:ext cx="781891" cy="353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D524B3C3-C7D9-4C37-A672-326BF626A021}"/>
                  </a:ext>
                </a:extLst>
              </p:cNvPr>
              <p:cNvSpPr txBox="1"/>
              <p:nvPr/>
            </p:nvSpPr>
            <p:spPr>
              <a:xfrm>
                <a:off x="4859288" y="2329883"/>
                <a:ext cx="66099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𝑀𝐴𝐸</m:t>
                      </m:r>
                    </m:oMath>
                  </m:oMathPara>
                </a14:m>
                <a:endParaRPr lang="fr-FR" sz="17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D524B3C3-C7D9-4C37-A672-326BF626A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288" y="2329883"/>
                <a:ext cx="660990" cy="353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D6DC155F-3FF3-4029-80EF-6C4152138D90}"/>
                  </a:ext>
                </a:extLst>
              </p:cNvPr>
              <p:cNvSpPr txBox="1"/>
              <p:nvPr/>
            </p:nvSpPr>
            <p:spPr>
              <a:xfrm>
                <a:off x="7002161" y="2993252"/>
                <a:ext cx="3741925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7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𝑅𝑀𝑆𝐸</m:t>
                          </m:r>
                        </m:e>
                        <m:sub>
                          <m:func>
                            <m:funcPr>
                              <m:ctrlPr>
                                <a:rPr lang="fr-F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7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fr-F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sub>
                      </m:sSub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𝑝𝑜𝑢𝑟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𝐽𝑒𝑠𝑡𝑒𝑟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𝑒𝑛𝑓𝑜𝑛𝑐𝑡𝑖𝑜𝑛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17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D6DC155F-3FF3-4029-80EF-6C4152138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161" y="2993252"/>
                <a:ext cx="3741925" cy="353943"/>
              </a:xfrm>
              <a:prstGeom prst="rect">
                <a:avLst/>
              </a:prstGeom>
              <a:blipFill>
                <a:blip r:embed="rId6"/>
                <a:stretch>
                  <a:fillRect r="-10440" b="-103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CA74F2D-9EA6-4EB2-BE09-90DF6407D2EF}"/>
              </a:ext>
            </a:extLst>
          </p:cNvPr>
          <p:cNvSpPr/>
          <p:nvPr/>
        </p:nvSpPr>
        <p:spPr>
          <a:xfrm>
            <a:off x="7035615" y="2995911"/>
            <a:ext cx="4061588" cy="351284"/>
          </a:xfrm>
          <a:prstGeom prst="roundRect">
            <a:avLst/>
          </a:prstGeom>
          <a:noFill/>
          <a:ln w="19050">
            <a:solidFill>
              <a:srgbClr val="CC4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074CABC-7FE9-476F-9BEA-54EE1AEE2086}"/>
              </a:ext>
            </a:extLst>
          </p:cNvPr>
          <p:cNvSpPr/>
          <p:nvPr/>
        </p:nvSpPr>
        <p:spPr>
          <a:xfrm>
            <a:off x="9472707" y="1628116"/>
            <a:ext cx="485555" cy="262793"/>
          </a:xfrm>
          <a:prstGeom prst="roundRect">
            <a:avLst/>
          </a:prstGeom>
          <a:noFill/>
          <a:ln w="19050">
            <a:solidFill>
              <a:srgbClr val="CC4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9E47211B-23C8-499C-B732-39EE484EF5B3}"/>
                  </a:ext>
                </a:extLst>
              </p:cNvPr>
              <p:cNvSpPr txBox="1"/>
              <p:nvPr/>
            </p:nvSpPr>
            <p:spPr>
              <a:xfrm>
                <a:off x="1472527" y="2995823"/>
                <a:ext cx="363039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7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𝑅𝑀𝑆𝐸</m:t>
                          </m:r>
                        </m:e>
                        <m:sub>
                          <m:func>
                            <m:funcPr>
                              <m:ctrlPr>
                                <a:rPr lang="fr-F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7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fr-FR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sub>
                      </m:sSub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𝑝𝑜𝑢𝑟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𝐽𝑒𝑠𝑡𝑒𝑟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𝑓𝑜𝑛𝑐𝑡𝑖𝑜𝑛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17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9E47211B-23C8-499C-B732-39EE484E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527" y="2995823"/>
                <a:ext cx="3630391" cy="353943"/>
              </a:xfrm>
              <a:prstGeom prst="rect">
                <a:avLst/>
              </a:prstGeom>
              <a:blipFill>
                <a:blip r:embed="rId7"/>
                <a:stretch>
                  <a:fillRect r="-14286" b="-8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535D104A-E4FC-4DE7-9450-F5FACE724596}"/>
              </a:ext>
            </a:extLst>
          </p:cNvPr>
          <p:cNvSpPr/>
          <p:nvPr/>
        </p:nvSpPr>
        <p:spPr>
          <a:xfrm>
            <a:off x="1526146" y="2998482"/>
            <a:ext cx="4061589" cy="351284"/>
          </a:xfrm>
          <a:prstGeom prst="roundRect">
            <a:avLst/>
          </a:prstGeom>
          <a:noFill/>
          <a:ln w="19050">
            <a:solidFill>
              <a:srgbClr val="A3CE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554193DD-78FB-4E7F-AF8C-853077920006}"/>
              </a:ext>
            </a:extLst>
          </p:cNvPr>
          <p:cNvSpPr/>
          <p:nvPr/>
        </p:nvSpPr>
        <p:spPr>
          <a:xfrm>
            <a:off x="6452417" y="1245095"/>
            <a:ext cx="510989" cy="292035"/>
          </a:xfrm>
          <a:prstGeom prst="roundRect">
            <a:avLst/>
          </a:prstGeom>
          <a:noFill/>
          <a:ln w="19050">
            <a:solidFill>
              <a:srgbClr val="A3CE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8EFF0E41-9ABF-497B-B06B-FACBC5F6E1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655" y="3467138"/>
            <a:ext cx="4389494" cy="3149655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070BF9DF-BB1D-4259-8ABC-3AE159DEB3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27" y="3443559"/>
            <a:ext cx="4346981" cy="3149655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A385B838-F8FD-4D5D-9824-6180B70DDE17}"/>
              </a:ext>
            </a:extLst>
          </p:cNvPr>
          <p:cNvSpPr txBox="1"/>
          <p:nvPr/>
        </p:nvSpPr>
        <p:spPr>
          <a:xfrm>
            <a:off x="3517117" y="6440786"/>
            <a:ext cx="63842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000" dirty="0"/>
              <a:t>lambda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C2E55FE-2DCA-461B-BFA0-616C8DA8792C}"/>
              </a:ext>
            </a:extLst>
          </p:cNvPr>
          <p:cNvSpPr txBox="1"/>
          <p:nvPr/>
        </p:nvSpPr>
        <p:spPr>
          <a:xfrm>
            <a:off x="0" y="846497"/>
            <a:ext cx="8342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  <a:latin typeface="Century Gothic" panose="020B0502020202020204" pitchFamily="34" charset="0"/>
              </a:rPr>
              <a:t>Performance de l’algorithme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7BAF2B3-A7F4-41F0-AB43-8B0CAD302A9B}"/>
              </a:ext>
            </a:extLst>
          </p:cNvPr>
          <p:cNvSpPr txBox="1"/>
          <p:nvPr/>
        </p:nvSpPr>
        <p:spPr>
          <a:xfrm>
            <a:off x="11674548" y="6412144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29C7D2-7ADF-4105-9C21-1174F3261265}"/>
              </a:ext>
            </a:extLst>
          </p:cNvPr>
          <p:cNvSpPr/>
          <p:nvPr/>
        </p:nvSpPr>
        <p:spPr>
          <a:xfrm>
            <a:off x="2197100" y="3571875"/>
            <a:ext cx="133350" cy="479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8677D9B-84E3-4759-9C1E-06EC2CC310D2}"/>
              </a:ext>
            </a:extLst>
          </p:cNvPr>
          <p:cNvSpPr txBox="1"/>
          <p:nvPr/>
        </p:nvSpPr>
        <p:spPr>
          <a:xfrm>
            <a:off x="2138160" y="3502875"/>
            <a:ext cx="638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K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DC3F5F5-65B0-4897-A94E-033BC711A35E}"/>
              </a:ext>
            </a:extLst>
          </p:cNvPr>
          <p:cNvSpPr txBox="1"/>
          <p:nvPr/>
        </p:nvSpPr>
        <p:spPr>
          <a:xfrm>
            <a:off x="2138160" y="3625985"/>
            <a:ext cx="638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K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8A5D58F-B17D-4AA2-BDD9-FDF1CE8F30AA}"/>
              </a:ext>
            </a:extLst>
          </p:cNvPr>
          <p:cNvSpPr txBox="1"/>
          <p:nvPr/>
        </p:nvSpPr>
        <p:spPr>
          <a:xfrm>
            <a:off x="2138159" y="3749095"/>
            <a:ext cx="638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K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86346F2-B4B6-4E71-A40C-C2D2307B4AE7}"/>
              </a:ext>
            </a:extLst>
          </p:cNvPr>
          <p:cNvSpPr txBox="1"/>
          <p:nvPr/>
        </p:nvSpPr>
        <p:spPr>
          <a:xfrm>
            <a:off x="2138158" y="3854408"/>
            <a:ext cx="638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58AE3B-DB82-4C79-B556-4EBCB266CD77}"/>
              </a:ext>
            </a:extLst>
          </p:cNvPr>
          <p:cNvSpPr/>
          <p:nvPr/>
        </p:nvSpPr>
        <p:spPr>
          <a:xfrm>
            <a:off x="6926237" y="6537325"/>
            <a:ext cx="1395255" cy="28499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084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DFABAFAA-17F5-4D77-BB39-9CC2D1EACBF9}"/>
              </a:ext>
            </a:extLst>
          </p:cNvPr>
          <p:cNvSpPr txBox="1"/>
          <p:nvPr/>
        </p:nvSpPr>
        <p:spPr>
          <a:xfrm>
            <a:off x="2697275" y="-48861"/>
            <a:ext cx="69582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>
                <a:latin typeface="+mj-lt"/>
                <a:ea typeface="Cambria Math" panose="02040503050406030204" pitchFamily="18" charset="0"/>
              </a:rPr>
              <a:t>Conclusion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EB06C39-AC99-4CD1-9FEA-21EEDAE0FF4B}"/>
              </a:ext>
            </a:extLst>
          </p:cNvPr>
          <p:cNvSpPr txBox="1"/>
          <p:nvPr/>
        </p:nvSpPr>
        <p:spPr>
          <a:xfrm>
            <a:off x="11674548" y="6412144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28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F6E7703-7C2B-4D2B-AE49-C786A4AB8E56}"/>
              </a:ext>
            </a:extLst>
          </p:cNvPr>
          <p:cNvSpPr/>
          <p:nvPr/>
        </p:nvSpPr>
        <p:spPr>
          <a:xfrm>
            <a:off x="499761" y="3814791"/>
            <a:ext cx="5127146" cy="2194629"/>
          </a:xfrm>
          <a:prstGeom prst="roundRect">
            <a:avLst/>
          </a:prstGeom>
          <a:solidFill>
            <a:srgbClr val="9933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178ECF4-1F49-42EB-88DC-846C95E1D98F}"/>
              </a:ext>
            </a:extLst>
          </p:cNvPr>
          <p:cNvSpPr/>
          <p:nvPr/>
        </p:nvSpPr>
        <p:spPr>
          <a:xfrm>
            <a:off x="6421090" y="3814791"/>
            <a:ext cx="5302506" cy="2194629"/>
          </a:xfrm>
          <a:prstGeom prst="roundRect">
            <a:avLst/>
          </a:prstGeom>
          <a:solidFill>
            <a:srgbClr val="CC471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B2D51B6-2434-4EEB-96AB-308782062A02}"/>
              </a:ext>
            </a:extLst>
          </p:cNvPr>
          <p:cNvSpPr/>
          <p:nvPr/>
        </p:nvSpPr>
        <p:spPr>
          <a:xfrm>
            <a:off x="6421089" y="1109534"/>
            <a:ext cx="5302507" cy="2012445"/>
          </a:xfrm>
          <a:prstGeom prst="roundRect">
            <a:avLst/>
          </a:prstGeom>
          <a:solidFill>
            <a:srgbClr val="A3CE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12169E0-83EE-4577-92B4-5C79E51C2408}"/>
              </a:ext>
            </a:extLst>
          </p:cNvPr>
          <p:cNvSpPr/>
          <p:nvPr/>
        </p:nvSpPr>
        <p:spPr>
          <a:xfrm>
            <a:off x="516664" y="1081629"/>
            <a:ext cx="5254247" cy="2079669"/>
          </a:xfrm>
          <a:prstGeom prst="roundRect">
            <a:avLst/>
          </a:prstGeom>
          <a:solidFill>
            <a:srgbClr val="467F9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9AFAA0-4FC8-4F03-AEC0-4B5BEC008EA6}"/>
              </a:ext>
            </a:extLst>
          </p:cNvPr>
          <p:cNvSpPr txBox="1"/>
          <p:nvPr/>
        </p:nvSpPr>
        <p:spPr>
          <a:xfrm>
            <a:off x="1915561" y="1184908"/>
            <a:ext cx="2211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+mj-lt"/>
                <a:ea typeface="Cambria Math" panose="02040503050406030204" pitchFamily="18" charset="0"/>
              </a:rPr>
              <a:t>Prédicteur de base</a:t>
            </a:r>
          </a:p>
        </p:txBody>
      </p:sp>
      <p:sp>
        <p:nvSpPr>
          <p:cNvPr id="11" name="Signe Plus 10">
            <a:extLst>
              <a:ext uri="{FF2B5EF4-FFF2-40B4-BE49-F238E27FC236}">
                <a16:creationId xmlns:a16="http://schemas.microsoft.com/office/drawing/2014/main" id="{D0222711-DEE7-4861-B30C-8A51A6A17108}"/>
              </a:ext>
            </a:extLst>
          </p:cNvPr>
          <p:cNvSpPr/>
          <p:nvPr/>
        </p:nvSpPr>
        <p:spPr>
          <a:xfrm>
            <a:off x="582536" y="1512511"/>
            <a:ext cx="410676" cy="400110"/>
          </a:xfrm>
          <a:prstGeom prst="mathPlus">
            <a:avLst>
              <a:gd name="adj1" fmla="val 1280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9ED92-1CC7-4E77-8D20-7F918CBBCFE8}"/>
              </a:ext>
            </a:extLst>
          </p:cNvPr>
          <p:cNvSpPr/>
          <p:nvPr/>
        </p:nvSpPr>
        <p:spPr>
          <a:xfrm>
            <a:off x="3359477" y="1680177"/>
            <a:ext cx="238528" cy="692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5A78490-25DD-4F87-B046-CA1679B8F59C}"/>
              </a:ext>
            </a:extLst>
          </p:cNvPr>
          <p:cNvSpPr txBox="1"/>
          <p:nvPr/>
        </p:nvSpPr>
        <p:spPr>
          <a:xfrm>
            <a:off x="788952" y="1707348"/>
            <a:ext cx="308275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>
                <a:latin typeface="+mj-lt"/>
                <a:ea typeface="Cambria Math" panose="02040503050406030204" pitchFamily="18" charset="0"/>
              </a:rPr>
              <a:t>Implémentation </a:t>
            </a:r>
            <a:r>
              <a:rPr lang="fr-FR" sz="1700" b="1" dirty="0">
                <a:latin typeface="+mj-lt"/>
                <a:ea typeface="Cambria Math" panose="02040503050406030204" pitchFamily="18" charset="0"/>
              </a:rPr>
              <a:t>simple</a:t>
            </a:r>
            <a:br>
              <a:rPr lang="fr-FR" sz="1700" b="1" dirty="0">
                <a:latin typeface="+mj-lt"/>
                <a:ea typeface="Cambria Math" panose="02040503050406030204" pitchFamily="18" charset="0"/>
              </a:rPr>
            </a:br>
            <a:endParaRPr lang="fr-FR" sz="1700" b="1" dirty="0">
              <a:latin typeface="+mj-lt"/>
              <a:ea typeface="Cambria Math" panose="02040503050406030204" pitchFamily="18" charset="0"/>
            </a:endParaRPr>
          </a:p>
          <a:p>
            <a:r>
              <a:rPr lang="fr-FR" sz="1700" b="1" dirty="0">
                <a:latin typeface="+mj-lt"/>
                <a:ea typeface="Cambria Math" panose="02040503050406030204" pitchFamily="18" charset="0"/>
              </a:rPr>
              <a:t>Robuste</a:t>
            </a:r>
            <a:r>
              <a:rPr lang="fr-FR" sz="1700" dirty="0">
                <a:latin typeface="+mj-lt"/>
                <a:ea typeface="Cambria Math" panose="02040503050406030204" pitchFamily="18" charset="0"/>
              </a:rPr>
              <a:t> </a:t>
            </a:r>
            <a:br>
              <a:rPr lang="fr-FR" sz="1700" dirty="0">
                <a:latin typeface="+mj-lt"/>
                <a:ea typeface="Cambria Math" panose="02040503050406030204" pitchFamily="18" charset="0"/>
              </a:rPr>
            </a:br>
            <a:endParaRPr lang="fr-FR" sz="1700" dirty="0">
              <a:latin typeface="+mj-lt"/>
              <a:ea typeface="Cambria Math" panose="02040503050406030204" pitchFamily="18" charset="0"/>
            </a:endParaRPr>
          </a:p>
          <a:p>
            <a:r>
              <a:rPr lang="fr-FR" sz="1700" b="1" dirty="0">
                <a:latin typeface="+mj-lt"/>
                <a:ea typeface="Cambria Math" panose="02040503050406030204" pitchFamily="18" charset="0"/>
              </a:rPr>
              <a:t>Seuil de performance 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5F29A23-432D-4DD9-9119-601E575B7451}"/>
              </a:ext>
            </a:extLst>
          </p:cNvPr>
          <p:cNvSpPr txBox="1"/>
          <p:nvPr/>
        </p:nvSpPr>
        <p:spPr>
          <a:xfrm>
            <a:off x="3287399" y="1839427"/>
            <a:ext cx="26413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>
                <a:latin typeface="+mj-lt"/>
                <a:ea typeface="Cambria Math" panose="02040503050406030204" pitchFamily="18" charset="0"/>
              </a:rPr>
              <a:t>Performance </a:t>
            </a:r>
            <a:r>
              <a:rPr lang="fr-FR" sz="1700" b="1" dirty="0">
                <a:latin typeface="+mj-lt"/>
                <a:ea typeface="Cambria Math" panose="02040503050406030204" pitchFamily="18" charset="0"/>
              </a:rPr>
              <a:t>faible</a:t>
            </a:r>
            <a:r>
              <a:rPr lang="fr-FR" sz="1700" dirty="0">
                <a:latin typeface="+mj-lt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C44EAD1-8BB0-48B9-BD3C-ED6BDBD3569E}"/>
              </a:ext>
            </a:extLst>
          </p:cNvPr>
          <p:cNvSpPr txBox="1"/>
          <p:nvPr/>
        </p:nvSpPr>
        <p:spPr>
          <a:xfrm>
            <a:off x="7944791" y="1183547"/>
            <a:ext cx="2211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+mj-lt"/>
                <a:ea typeface="Cambria Math" panose="02040503050406030204" pitchFamily="18" charset="0"/>
              </a:rPr>
              <a:t>Plus proches voisins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EC324E0-2F25-4AC3-9B42-2314E4A85457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9050688" y="1583657"/>
            <a:ext cx="1" cy="14359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igne Plus 19">
            <a:extLst>
              <a:ext uri="{FF2B5EF4-FFF2-40B4-BE49-F238E27FC236}">
                <a16:creationId xmlns:a16="http://schemas.microsoft.com/office/drawing/2014/main" id="{B301BF30-CBB7-45F3-8319-3E6A4F5A0559}"/>
              </a:ext>
            </a:extLst>
          </p:cNvPr>
          <p:cNvSpPr/>
          <p:nvPr/>
        </p:nvSpPr>
        <p:spPr>
          <a:xfrm>
            <a:off x="6624009" y="1547391"/>
            <a:ext cx="410676" cy="400110"/>
          </a:xfrm>
          <a:prstGeom prst="mathPlus">
            <a:avLst>
              <a:gd name="adj1" fmla="val 1280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88AD4-9E73-4A3B-A611-95CC20BB3A48}"/>
              </a:ext>
            </a:extLst>
          </p:cNvPr>
          <p:cNvSpPr/>
          <p:nvPr/>
        </p:nvSpPr>
        <p:spPr>
          <a:xfrm>
            <a:off x="9345112" y="1652985"/>
            <a:ext cx="238528" cy="69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9506C2E-443D-48BD-B56E-F0D279B7C7B6}"/>
              </a:ext>
            </a:extLst>
          </p:cNvPr>
          <p:cNvSpPr txBox="1"/>
          <p:nvPr/>
        </p:nvSpPr>
        <p:spPr>
          <a:xfrm>
            <a:off x="6548628" y="1881622"/>
            <a:ext cx="2533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latin typeface="+mj-lt"/>
                <a:ea typeface="Cambria Math" panose="02040503050406030204" pitchFamily="18" charset="0"/>
              </a:rPr>
              <a:t>Meilleur</a:t>
            </a:r>
            <a:r>
              <a:rPr lang="fr-FR" sz="1700" dirty="0">
                <a:latin typeface="+mj-lt"/>
                <a:ea typeface="Cambria Math" panose="02040503050406030204" pitchFamily="18" charset="0"/>
              </a:rPr>
              <a:t> que le prédicteur de base</a:t>
            </a:r>
          </a:p>
          <a:p>
            <a:pPr marL="342900" indent="-342900">
              <a:buFontTx/>
              <a:buChar char="-"/>
            </a:pPr>
            <a:endParaRPr lang="fr-FR" sz="200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A6FBF33-6769-4CBE-97A7-5EF763A2B781}"/>
              </a:ext>
            </a:extLst>
          </p:cNvPr>
          <p:cNvSpPr txBox="1"/>
          <p:nvPr/>
        </p:nvSpPr>
        <p:spPr>
          <a:xfrm>
            <a:off x="9209828" y="1785666"/>
            <a:ext cx="264130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>
                <a:latin typeface="+mj-lt"/>
                <a:ea typeface="Cambria Math" panose="02040503050406030204" pitchFamily="18" charset="0"/>
              </a:rPr>
              <a:t>Nombreuses </a:t>
            </a:r>
            <a:r>
              <a:rPr lang="fr-FR" sz="1700" b="1" dirty="0">
                <a:latin typeface="+mj-lt"/>
                <a:ea typeface="Cambria Math" panose="02040503050406030204" pitchFamily="18" charset="0"/>
              </a:rPr>
              <a:t>failles</a:t>
            </a:r>
            <a:br>
              <a:rPr lang="fr-FR" sz="1700" b="1" dirty="0">
                <a:latin typeface="+mj-lt"/>
                <a:ea typeface="Cambria Math" panose="02040503050406030204" pitchFamily="18" charset="0"/>
              </a:rPr>
            </a:br>
            <a:endParaRPr lang="fr-FR" sz="1700" b="1" dirty="0">
              <a:latin typeface="+mj-lt"/>
              <a:ea typeface="Cambria Math" panose="02040503050406030204" pitchFamily="18" charset="0"/>
            </a:endParaRPr>
          </a:p>
          <a:p>
            <a:r>
              <a:rPr lang="fr-FR" sz="1700" dirty="0">
                <a:latin typeface="+mj-lt"/>
                <a:ea typeface="Cambria Math" panose="02040503050406030204" pitchFamily="18" charset="0"/>
              </a:rPr>
              <a:t>Basé sur la </a:t>
            </a:r>
            <a:r>
              <a:rPr lang="fr-FR" sz="1700" b="1" dirty="0">
                <a:latin typeface="+mj-lt"/>
                <a:ea typeface="Cambria Math" panose="02040503050406030204" pitchFamily="18" charset="0"/>
              </a:rPr>
              <a:t>mémoire</a:t>
            </a:r>
            <a:r>
              <a:rPr lang="fr-FR" sz="1700" dirty="0">
                <a:latin typeface="+mj-lt"/>
                <a:ea typeface="Cambria Math" panose="02040503050406030204" pitchFamily="18" charset="0"/>
              </a:rPr>
              <a:t>  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B52CC05-3E31-428A-B969-69FFD4BAB211}"/>
              </a:ext>
            </a:extLst>
          </p:cNvPr>
          <p:cNvSpPr txBox="1"/>
          <p:nvPr/>
        </p:nvSpPr>
        <p:spPr>
          <a:xfrm>
            <a:off x="1926945" y="3870602"/>
            <a:ext cx="2211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+mj-lt"/>
                <a:ea typeface="Cambria Math" panose="02040503050406030204" pitchFamily="18" charset="0"/>
              </a:rPr>
              <a:t>Funk SVD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945601D-9238-4C61-869B-A2E69D6C7C0A}"/>
              </a:ext>
            </a:extLst>
          </p:cNvPr>
          <p:cNvCxnSpPr>
            <a:cxnSpLocks/>
          </p:cNvCxnSpPr>
          <p:nvPr/>
        </p:nvCxnSpPr>
        <p:spPr>
          <a:xfrm>
            <a:off x="3106728" y="4370077"/>
            <a:ext cx="0" cy="1500802"/>
          </a:xfrm>
          <a:prstGeom prst="line">
            <a:avLst/>
          </a:prstGeom>
          <a:ln w="19050">
            <a:solidFill>
              <a:srgbClr val="99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igne Plus 32">
            <a:extLst>
              <a:ext uri="{FF2B5EF4-FFF2-40B4-BE49-F238E27FC236}">
                <a16:creationId xmlns:a16="http://schemas.microsoft.com/office/drawing/2014/main" id="{690318CA-1AA3-498A-BD18-505CDED2BAA2}"/>
              </a:ext>
            </a:extLst>
          </p:cNvPr>
          <p:cNvSpPr/>
          <p:nvPr/>
        </p:nvSpPr>
        <p:spPr>
          <a:xfrm>
            <a:off x="582536" y="4246802"/>
            <a:ext cx="410676" cy="400110"/>
          </a:xfrm>
          <a:prstGeom prst="mathPlus">
            <a:avLst>
              <a:gd name="adj1" fmla="val 12807"/>
            </a:avLst>
          </a:prstGeom>
          <a:solidFill>
            <a:srgbClr val="99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D43998B-1079-49EA-A1D8-81BECBD280F8}"/>
              </a:ext>
            </a:extLst>
          </p:cNvPr>
          <p:cNvSpPr/>
          <p:nvPr/>
        </p:nvSpPr>
        <p:spPr>
          <a:xfrm>
            <a:off x="3281499" y="4428729"/>
            <a:ext cx="238528" cy="69257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D10AC7F-6FA7-4B6F-B7E5-9F4FF55C1ABB}"/>
              </a:ext>
            </a:extLst>
          </p:cNvPr>
          <p:cNvSpPr txBox="1"/>
          <p:nvPr/>
        </p:nvSpPr>
        <p:spPr>
          <a:xfrm>
            <a:off x="557448" y="4702723"/>
            <a:ext cx="24347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>
                <a:latin typeface="+mj-lt"/>
                <a:ea typeface="Cambria Math" panose="02040503050406030204" pitchFamily="18" charset="0"/>
              </a:rPr>
              <a:t>Efficace sur les </a:t>
            </a:r>
            <a:r>
              <a:rPr lang="fr-FR" sz="1700" b="1" dirty="0">
                <a:latin typeface="+mj-lt"/>
                <a:ea typeface="Cambria Math" panose="02040503050406030204" pitchFamily="18" charset="0"/>
              </a:rPr>
              <a:t>grandes bases de données</a:t>
            </a:r>
            <a:br>
              <a:rPr lang="fr-FR" sz="1700" dirty="0">
                <a:latin typeface="+mj-lt"/>
                <a:ea typeface="Cambria Math" panose="02040503050406030204" pitchFamily="18" charset="0"/>
              </a:rPr>
            </a:br>
            <a:endParaRPr lang="fr-FR" sz="1700" dirty="0">
              <a:latin typeface="+mj-lt"/>
              <a:ea typeface="Cambria Math" panose="02040503050406030204" pitchFamily="18" charset="0"/>
            </a:endParaRPr>
          </a:p>
          <a:p>
            <a:r>
              <a:rPr lang="fr-FR" sz="1700" b="1" dirty="0">
                <a:latin typeface="+mj-lt"/>
                <a:ea typeface="Cambria Math" panose="02040503050406030204" pitchFamily="18" charset="0"/>
              </a:rPr>
              <a:t>Robuste</a:t>
            </a:r>
            <a:r>
              <a:rPr lang="fr-FR" sz="1700" dirty="0">
                <a:latin typeface="+mj-lt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E9F9675-ADDA-49C1-A96A-3C75EA2ACAEC}"/>
              </a:ext>
            </a:extLst>
          </p:cNvPr>
          <p:cNvSpPr txBox="1"/>
          <p:nvPr/>
        </p:nvSpPr>
        <p:spPr>
          <a:xfrm>
            <a:off x="3103535" y="4675889"/>
            <a:ext cx="26413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>
                <a:latin typeface="+mj-lt"/>
                <a:ea typeface="Cambria Math" panose="02040503050406030204" pitchFamily="18" charset="0"/>
              </a:rPr>
              <a:t>Performance généralement la plus </a:t>
            </a:r>
            <a:r>
              <a:rPr lang="fr-FR" sz="1700" b="1" dirty="0">
                <a:latin typeface="+mj-lt"/>
                <a:ea typeface="Cambria Math" panose="02040503050406030204" pitchFamily="18" charset="0"/>
              </a:rPr>
              <a:t>faible</a:t>
            </a:r>
            <a:endParaRPr lang="fr-FR" sz="170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BEAC290-6110-4E28-9172-F6D57B96411B}"/>
              </a:ext>
            </a:extLst>
          </p:cNvPr>
          <p:cNvSpPr txBox="1"/>
          <p:nvPr/>
        </p:nvSpPr>
        <p:spPr>
          <a:xfrm>
            <a:off x="7718956" y="3823616"/>
            <a:ext cx="2890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+mj-lt"/>
                <a:ea typeface="Cambria Math" panose="02040503050406030204" pitchFamily="18" charset="0"/>
              </a:rPr>
              <a:t>Moindres carrés alternés</a:t>
            </a:r>
          </a:p>
        </p:txBody>
      </p:sp>
      <p:sp>
        <p:nvSpPr>
          <p:cNvPr id="40" name="Signe Plus 39">
            <a:extLst>
              <a:ext uri="{FF2B5EF4-FFF2-40B4-BE49-F238E27FC236}">
                <a16:creationId xmlns:a16="http://schemas.microsoft.com/office/drawing/2014/main" id="{A9D54FA8-9B2F-4C92-84BE-8681ADB50FC7}"/>
              </a:ext>
            </a:extLst>
          </p:cNvPr>
          <p:cNvSpPr/>
          <p:nvPr/>
        </p:nvSpPr>
        <p:spPr>
          <a:xfrm>
            <a:off x="6632031" y="4216543"/>
            <a:ext cx="410676" cy="400110"/>
          </a:xfrm>
          <a:prstGeom prst="mathPlus">
            <a:avLst>
              <a:gd name="adj1" fmla="val 12807"/>
            </a:avLst>
          </a:prstGeom>
          <a:solidFill>
            <a:srgbClr val="CC47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EF624C-853A-4CEC-B85E-B5C4E6861CC9}"/>
              </a:ext>
            </a:extLst>
          </p:cNvPr>
          <p:cNvSpPr/>
          <p:nvPr/>
        </p:nvSpPr>
        <p:spPr>
          <a:xfrm>
            <a:off x="9577593" y="4370077"/>
            <a:ext cx="238528" cy="69257"/>
          </a:xfrm>
          <a:prstGeom prst="rect">
            <a:avLst/>
          </a:prstGeom>
          <a:solidFill>
            <a:srgbClr val="CC47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9CC9FE9-D0C9-4D1A-BB9E-A5CE6216BA9E}"/>
              </a:ext>
            </a:extLst>
          </p:cNvPr>
          <p:cNvSpPr txBox="1"/>
          <p:nvPr/>
        </p:nvSpPr>
        <p:spPr>
          <a:xfrm>
            <a:off x="6676845" y="4685981"/>
            <a:ext cx="264130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latin typeface="+mj-lt"/>
                <a:ea typeface="Cambria Math" panose="02040503050406030204" pitchFamily="18" charset="0"/>
              </a:rPr>
              <a:t>Meilleurs résultats </a:t>
            </a:r>
          </a:p>
          <a:p>
            <a:br>
              <a:rPr lang="fr-FR" sz="1700" dirty="0">
                <a:latin typeface="+mj-lt"/>
                <a:ea typeface="Cambria Math" panose="02040503050406030204" pitchFamily="18" charset="0"/>
              </a:rPr>
            </a:br>
            <a:r>
              <a:rPr lang="fr-FR" sz="1700" b="1" dirty="0">
                <a:latin typeface="+mj-lt"/>
                <a:ea typeface="Cambria Math" panose="02040503050406030204" pitchFamily="18" charset="0"/>
              </a:rPr>
              <a:t>Rapide</a:t>
            </a:r>
            <a:r>
              <a:rPr lang="fr-FR" sz="1700" dirty="0">
                <a:latin typeface="+mj-lt"/>
                <a:ea typeface="Cambria Math" panose="02040503050406030204" pitchFamily="18" charset="0"/>
              </a:rPr>
              <a:t> </a:t>
            </a:r>
          </a:p>
          <a:p>
            <a:pPr marL="342900" indent="-342900">
              <a:buFontTx/>
              <a:buChar char="-"/>
            </a:pPr>
            <a:endParaRPr lang="fr-FR" sz="2000" dirty="0">
              <a:latin typeface="+mj-lt"/>
              <a:ea typeface="Cambria Math" panose="02040503050406030204" pitchFamily="18" charset="0"/>
            </a:endParaRPr>
          </a:p>
          <a:p>
            <a:pPr marL="342900" indent="-342900">
              <a:buFontTx/>
              <a:buChar char="-"/>
            </a:pPr>
            <a:endParaRPr lang="fr-FR" sz="200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A110226-BB93-4A2C-8A91-031B86E5EF60}"/>
              </a:ext>
            </a:extLst>
          </p:cNvPr>
          <p:cNvSpPr txBox="1"/>
          <p:nvPr/>
        </p:nvSpPr>
        <p:spPr>
          <a:xfrm>
            <a:off x="9142344" y="4656334"/>
            <a:ext cx="249220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latin typeface="+mj-lt"/>
                <a:ea typeface="Cambria Math" panose="02040503050406030204" pitchFamily="18" charset="0"/>
              </a:rPr>
              <a:t>Pas de prédiction </a:t>
            </a:r>
            <a:r>
              <a:rPr lang="fr-FR" sz="1700" dirty="0">
                <a:latin typeface="+mj-lt"/>
                <a:ea typeface="Cambria Math" panose="02040503050406030204" pitchFamily="18" charset="0"/>
              </a:rPr>
              <a:t>pour les items/utilisateurs sans note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18BD8F2-9330-4798-8CA6-0603E350DC7D}"/>
              </a:ext>
            </a:extLst>
          </p:cNvPr>
          <p:cNvCxnSpPr>
            <a:cxnSpLocks/>
          </p:cNvCxnSpPr>
          <p:nvPr/>
        </p:nvCxnSpPr>
        <p:spPr>
          <a:xfrm>
            <a:off x="3106728" y="1577030"/>
            <a:ext cx="0" cy="1530701"/>
          </a:xfrm>
          <a:prstGeom prst="line">
            <a:avLst/>
          </a:prstGeom>
          <a:ln w="19050">
            <a:solidFill>
              <a:srgbClr val="467F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25DE7A72-92E0-4877-89F4-94BA78CAC2AF}"/>
              </a:ext>
            </a:extLst>
          </p:cNvPr>
          <p:cNvCxnSpPr>
            <a:cxnSpLocks/>
          </p:cNvCxnSpPr>
          <p:nvPr/>
        </p:nvCxnSpPr>
        <p:spPr>
          <a:xfrm>
            <a:off x="9072342" y="4268571"/>
            <a:ext cx="0" cy="1628672"/>
          </a:xfrm>
          <a:prstGeom prst="line">
            <a:avLst/>
          </a:prstGeom>
          <a:ln w="19050">
            <a:solidFill>
              <a:srgbClr val="CC47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FB969309-5E16-46B4-A2D4-D6CB26FB7B59}"/>
              </a:ext>
            </a:extLst>
          </p:cNvPr>
          <p:cNvCxnSpPr>
            <a:cxnSpLocks/>
          </p:cNvCxnSpPr>
          <p:nvPr/>
        </p:nvCxnSpPr>
        <p:spPr>
          <a:xfrm>
            <a:off x="4524130" y="694343"/>
            <a:ext cx="335534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8A6CA65-958B-4C2D-983A-D16B558E0554}"/>
              </a:ext>
            </a:extLst>
          </p:cNvPr>
          <p:cNvSpPr/>
          <p:nvPr/>
        </p:nvSpPr>
        <p:spPr>
          <a:xfrm>
            <a:off x="4005237" y="6537325"/>
            <a:ext cx="1395255" cy="28499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30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9047BE36-1DB6-4843-8523-846D03D30C1B}"/>
              </a:ext>
            </a:extLst>
          </p:cNvPr>
          <p:cNvSpPr/>
          <p:nvPr/>
        </p:nvSpPr>
        <p:spPr>
          <a:xfrm>
            <a:off x="0" y="3364656"/>
            <a:ext cx="12192000" cy="77067"/>
          </a:xfrm>
          <a:prstGeom prst="rect">
            <a:avLst/>
          </a:prstGeom>
          <a:solidFill>
            <a:srgbClr val="DBE1E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C9A8807-F7E4-43FA-BC53-5FECAB03641A}"/>
              </a:ext>
            </a:extLst>
          </p:cNvPr>
          <p:cNvSpPr/>
          <p:nvPr/>
        </p:nvSpPr>
        <p:spPr>
          <a:xfrm>
            <a:off x="0" y="3645196"/>
            <a:ext cx="12192000" cy="545145"/>
          </a:xfrm>
          <a:prstGeom prst="rect">
            <a:avLst/>
          </a:prstGeom>
          <a:solidFill>
            <a:srgbClr val="DBE1E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29BB3A0-9371-4820-BDBB-CF6A864D3C0F}"/>
              </a:ext>
            </a:extLst>
          </p:cNvPr>
          <p:cNvCxnSpPr/>
          <p:nvPr/>
        </p:nvCxnSpPr>
        <p:spPr>
          <a:xfrm>
            <a:off x="0" y="3505200"/>
            <a:ext cx="12192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5EB38091-D446-4B8E-A2E7-E0ABEA5CFF1E}"/>
              </a:ext>
            </a:extLst>
          </p:cNvPr>
          <p:cNvGrpSpPr/>
          <p:nvPr/>
        </p:nvGrpSpPr>
        <p:grpSpPr>
          <a:xfrm>
            <a:off x="1492471" y="3191540"/>
            <a:ext cx="598303" cy="1654288"/>
            <a:chOff x="1492471" y="3191540"/>
            <a:chExt cx="598303" cy="1654288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90159A0E-CD99-44D1-98F2-D22CD1FF7AC5}"/>
                </a:ext>
              </a:extLst>
            </p:cNvPr>
            <p:cNvSpPr/>
            <p:nvPr/>
          </p:nvSpPr>
          <p:spPr>
            <a:xfrm>
              <a:off x="1492471" y="3191540"/>
              <a:ext cx="598303" cy="606056"/>
            </a:xfrm>
            <a:prstGeom prst="ellipse">
              <a:avLst/>
            </a:prstGeom>
            <a:noFill/>
            <a:ln w="9525">
              <a:solidFill>
                <a:srgbClr val="9C7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1BAD7C80-F322-4FE2-94F7-433967CFFB9F}"/>
                </a:ext>
              </a:extLst>
            </p:cNvPr>
            <p:cNvSpPr/>
            <p:nvPr/>
          </p:nvSpPr>
          <p:spPr>
            <a:xfrm>
              <a:off x="1568670" y="3267740"/>
              <a:ext cx="445903" cy="453656"/>
            </a:xfrm>
            <a:prstGeom prst="ellipse">
              <a:avLst/>
            </a:prstGeom>
            <a:noFill/>
            <a:ln w="9525">
              <a:solidFill>
                <a:srgbClr val="9C7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F6A97013-5CBE-4084-85A2-9CAAF2A1D4FA}"/>
                </a:ext>
              </a:extLst>
            </p:cNvPr>
            <p:cNvSpPr/>
            <p:nvPr/>
          </p:nvSpPr>
          <p:spPr>
            <a:xfrm>
              <a:off x="1644869" y="3343940"/>
              <a:ext cx="293503" cy="301256"/>
            </a:xfrm>
            <a:prstGeom prst="ellipse">
              <a:avLst/>
            </a:prstGeom>
            <a:solidFill>
              <a:srgbClr val="9C7857"/>
            </a:solidFill>
            <a:ln w="9525">
              <a:solidFill>
                <a:srgbClr val="9C7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8C0114F-7BD3-4458-A39A-D99C102793C0}"/>
                </a:ext>
              </a:extLst>
            </p:cNvPr>
            <p:cNvCxnSpPr>
              <a:stCxn id="8" idx="4"/>
            </p:cNvCxnSpPr>
            <p:nvPr/>
          </p:nvCxnSpPr>
          <p:spPr>
            <a:xfrm flipH="1">
              <a:off x="1791620" y="3645196"/>
              <a:ext cx="1" cy="1130595"/>
            </a:xfrm>
            <a:prstGeom prst="line">
              <a:avLst/>
            </a:prstGeom>
            <a:ln>
              <a:solidFill>
                <a:srgbClr val="9C78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2178E5B4-FF10-4278-9DD2-D18D66E6EF06}"/>
                </a:ext>
              </a:extLst>
            </p:cNvPr>
            <p:cNvSpPr/>
            <p:nvPr/>
          </p:nvSpPr>
          <p:spPr>
            <a:xfrm>
              <a:off x="1750942" y="4766857"/>
              <a:ext cx="81355" cy="78971"/>
            </a:xfrm>
            <a:prstGeom prst="ellipse">
              <a:avLst/>
            </a:prstGeom>
            <a:solidFill>
              <a:srgbClr val="9C7857"/>
            </a:solidFill>
            <a:ln w="9525">
              <a:solidFill>
                <a:srgbClr val="9C7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20C548DD-F2EE-494A-9E95-1A62BF4D5E56}"/>
              </a:ext>
            </a:extLst>
          </p:cNvPr>
          <p:cNvSpPr/>
          <p:nvPr/>
        </p:nvSpPr>
        <p:spPr>
          <a:xfrm rot="10800000">
            <a:off x="3784821" y="3212617"/>
            <a:ext cx="598303" cy="606056"/>
          </a:xfrm>
          <a:prstGeom prst="ellipse">
            <a:avLst/>
          </a:prstGeom>
          <a:noFill/>
          <a:ln w="9525">
            <a:solidFill>
              <a:srgbClr val="467F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E7054F3-3315-4CC0-9B5F-77F8DC687F32}"/>
              </a:ext>
            </a:extLst>
          </p:cNvPr>
          <p:cNvSpPr/>
          <p:nvPr/>
        </p:nvSpPr>
        <p:spPr>
          <a:xfrm rot="10800000">
            <a:off x="3861022" y="3288817"/>
            <a:ext cx="445903" cy="453656"/>
          </a:xfrm>
          <a:prstGeom prst="ellipse">
            <a:avLst/>
          </a:prstGeom>
          <a:noFill/>
          <a:ln w="9525">
            <a:solidFill>
              <a:srgbClr val="467F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D483049-187A-4045-BE03-81737888D895}"/>
              </a:ext>
            </a:extLst>
          </p:cNvPr>
          <p:cNvSpPr/>
          <p:nvPr/>
        </p:nvSpPr>
        <p:spPr>
          <a:xfrm rot="10800000">
            <a:off x="3937223" y="3365017"/>
            <a:ext cx="293503" cy="301256"/>
          </a:xfrm>
          <a:prstGeom prst="ellipse">
            <a:avLst/>
          </a:prstGeom>
          <a:solidFill>
            <a:srgbClr val="467F9E"/>
          </a:solidFill>
          <a:ln w="9525">
            <a:solidFill>
              <a:srgbClr val="467F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1601452-F69B-4064-8450-930AB56044CE}"/>
              </a:ext>
            </a:extLst>
          </p:cNvPr>
          <p:cNvCxnSpPr>
            <a:stCxn id="16" idx="4"/>
          </p:cNvCxnSpPr>
          <p:nvPr/>
        </p:nvCxnSpPr>
        <p:spPr>
          <a:xfrm rot="10800000" flipH="1">
            <a:off x="4083974" y="2234422"/>
            <a:ext cx="1" cy="1130595"/>
          </a:xfrm>
          <a:prstGeom prst="line">
            <a:avLst/>
          </a:prstGeom>
          <a:ln>
            <a:solidFill>
              <a:srgbClr val="467F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2F70AC93-C598-4E35-8E8B-079E4D06EE70}"/>
              </a:ext>
            </a:extLst>
          </p:cNvPr>
          <p:cNvSpPr/>
          <p:nvPr/>
        </p:nvSpPr>
        <p:spPr>
          <a:xfrm rot="10800000">
            <a:off x="4043298" y="2164385"/>
            <a:ext cx="81355" cy="78971"/>
          </a:xfrm>
          <a:prstGeom prst="ellipse">
            <a:avLst/>
          </a:prstGeom>
          <a:solidFill>
            <a:srgbClr val="467F9E"/>
          </a:solidFill>
          <a:ln w="9525">
            <a:solidFill>
              <a:srgbClr val="467F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52CC93F-CF5B-4192-B824-23C796355101}"/>
              </a:ext>
            </a:extLst>
          </p:cNvPr>
          <p:cNvSpPr/>
          <p:nvPr/>
        </p:nvSpPr>
        <p:spPr>
          <a:xfrm>
            <a:off x="5816120" y="3191540"/>
            <a:ext cx="598303" cy="606056"/>
          </a:xfrm>
          <a:prstGeom prst="ellipse">
            <a:avLst/>
          </a:prstGeom>
          <a:noFill/>
          <a:ln w="9525">
            <a:solidFill>
              <a:srgbClr val="A3CE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9B11D99-F6D4-4673-B204-53691AB16CF9}"/>
              </a:ext>
            </a:extLst>
          </p:cNvPr>
          <p:cNvSpPr/>
          <p:nvPr/>
        </p:nvSpPr>
        <p:spPr>
          <a:xfrm>
            <a:off x="5892319" y="3267740"/>
            <a:ext cx="445903" cy="453656"/>
          </a:xfrm>
          <a:prstGeom prst="ellipse">
            <a:avLst/>
          </a:prstGeom>
          <a:noFill/>
          <a:ln w="9525">
            <a:solidFill>
              <a:srgbClr val="A3CE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69BD522-A640-45BA-B643-F8FD4F7B64A5}"/>
              </a:ext>
            </a:extLst>
          </p:cNvPr>
          <p:cNvSpPr/>
          <p:nvPr/>
        </p:nvSpPr>
        <p:spPr>
          <a:xfrm>
            <a:off x="5968518" y="3343940"/>
            <a:ext cx="293503" cy="301256"/>
          </a:xfrm>
          <a:prstGeom prst="ellipse">
            <a:avLst/>
          </a:prstGeom>
          <a:solidFill>
            <a:srgbClr val="A3CEE6"/>
          </a:solidFill>
          <a:ln w="9525">
            <a:solidFill>
              <a:srgbClr val="A3CE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0456FC-1E83-4518-B624-99FB6880A569}"/>
              </a:ext>
            </a:extLst>
          </p:cNvPr>
          <p:cNvCxnSpPr>
            <a:stCxn id="22" idx="4"/>
          </p:cNvCxnSpPr>
          <p:nvPr/>
        </p:nvCxnSpPr>
        <p:spPr>
          <a:xfrm flipH="1">
            <a:off x="6115269" y="3645196"/>
            <a:ext cx="1" cy="1130595"/>
          </a:xfrm>
          <a:prstGeom prst="line">
            <a:avLst/>
          </a:prstGeom>
          <a:ln>
            <a:solidFill>
              <a:srgbClr val="A3CE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D605BC6C-6520-4695-9A27-14E320C25200}"/>
              </a:ext>
            </a:extLst>
          </p:cNvPr>
          <p:cNvSpPr/>
          <p:nvPr/>
        </p:nvSpPr>
        <p:spPr>
          <a:xfrm>
            <a:off x="6074591" y="4766857"/>
            <a:ext cx="81355" cy="78971"/>
          </a:xfrm>
          <a:prstGeom prst="ellipse">
            <a:avLst/>
          </a:prstGeom>
          <a:solidFill>
            <a:srgbClr val="A3CEE6"/>
          </a:solidFill>
          <a:ln w="9525">
            <a:solidFill>
              <a:srgbClr val="A3CE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131AF4-6A30-48B2-8022-89B3757BA7EF}"/>
              </a:ext>
            </a:extLst>
          </p:cNvPr>
          <p:cNvGrpSpPr/>
          <p:nvPr/>
        </p:nvGrpSpPr>
        <p:grpSpPr>
          <a:xfrm>
            <a:off x="7974415" y="2164386"/>
            <a:ext cx="598303" cy="1654288"/>
            <a:chOff x="7974415" y="2164386"/>
            <a:chExt cx="598303" cy="1654288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E24DC61-BA06-4D02-B958-0BCAFD2499FB}"/>
                </a:ext>
              </a:extLst>
            </p:cNvPr>
            <p:cNvSpPr/>
            <p:nvPr/>
          </p:nvSpPr>
          <p:spPr>
            <a:xfrm rot="10800000">
              <a:off x="7974415" y="3212618"/>
              <a:ext cx="598303" cy="606056"/>
            </a:xfrm>
            <a:prstGeom prst="ellipse">
              <a:avLst/>
            </a:prstGeom>
            <a:noFill/>
            <a:ln w="9525">
              <a:solidFill>
                <a:srgbClr val="7019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79ED4205-D86D-4AEB-ADE5-0221C814164E}"/>
                </a:ext>
              </a:extLst>
            </p:cNvPr>
            <p:cNvSpPr/>
            <p:nvPr/>
          </p:nvSpPr>
          <p:spPr>
            <a:xfrm rot="10800000">
              <a:off x="8050616" y="3288818"/>
              <a:ext cx="445903" cy="453656"/>
            </a:xfrm>
            <a:prstGeom prst="ellipse">
              <a:avLst/>
            </a:prstGeom>
            <a:noFill/>
            <a:ln w="9525">
              <a:solidFill>
                <a:srgbClr val="7019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B9D8B2F-CBA6-4A42-9E8D-24537574DB26}"/>
                </a:ext>
              </a:extLst>
            </p:cNvPr>
            <p:cNvSpPr/>
            <p:nvPr/>
          </p:nvSpPr>
          <p:spPr>
            <a:xfrm rot="10800000">
              <a:off x="8126817" y="3365018"/>
              <a:ext cx="293503" cy="301256"/>
            </a:xfrm>
            <a:prstGeom prst="ellipse">
              <a:avLst/>
            </a:prstGeom>
            <a:solidFill>
              <a:srgbClr val="701920"/>
            </a:solidFill>
            <a:ln w="9525">
              <a:solidFill>
                <a:srgbClr val="7019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9ECA1124-DB56-4234-AD6E-4DA9522AB5B7}"/>
                </a:ext>
              </a:extLst>
            </p:cNvPr>
            <p:cNvCxnSpPr>
              <a:stCxn id="34" idx="4"/>
            </p:cNvCxnSpPr>
            <p:nvPr/>
          </p:nvCxnSpPr>
          <p:spPr>
            <a:xfrm rot="10800000" flipH="1">
              <a:off x="8273568" y="2234423"/>
              <a:ext cx="1" cy="1130595"/>
            </a:xfrm>
            <a:prstGeom prst="line">
              <a:avLst/>
            </a:prstGeom>
            <a:ln>
              <a:solidFill>
                <a:srgbClr val="7019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5B80B2A-274D-4C9E-9776-F0D00FC87D8F}"/>
                </a:ext>
              </a:extLst>
            </p:cNvPr>
            <p:cNvSpPr/>
            <p:nvPr/>
          </p:nvSpPr>
          <p:spPr>
            <a:xfrm rot="10800000">
              <a:off x="8232892" y="2164386"/>
              <a:ext cx="81355" cy="78971"/>
            </a:xfrm>
            <a:prstGeom prst="ellipse">
              <a:avLst/>
            </a:prstGeom>
            <a:solidFill>
              <a:srgbClr val="701920"/>
            </a:solidFill>
            <a:ln w="9525">
              <a:solidFill>
                <a:srgbClr val="7019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8" name="Ellipse 37">
            <a:extLst>
              <a:ext uri="{FF2B5EF4-FFF2-40B4-BE49-F238E27FC236}">
                <a16:creationId xmlns:a16="http://schemas.microsoft.com/office/drawing/2014/main" id="{313E0079-5918-4697-B361-7F108D22B41F}"/>
              </a:ext>
            </a:extLst>
          </p:cNvPr>
          <p:cNvSpPr/>
          <p:nvPr/>
        </p:nvSpPr>
        <p:spPr>
          <a:xfrm>
            <a:off x="10031113" y="3191540"/>
            <a:ext cx="598303" cy="606056"/>
          </a:xfrm>
          <a:prstGeom prst="ellipse">
            <a:avLst/>
          </a:prstGeom>
          <a:noFill/>
          <a:ln w="9525">
            <a:solidFill>
              <a:srgbClr val="CC4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D46B5A7-0A54-4CB4-9B15-DEAFEEE36AEB}"/>
              </a:ext>
            </a:extLst>
          </p:cNvPr>
          <p:cNvSpPr/>
          <p:nvPr/>
        </p:nvSpPr>
        <p:spPr>
          <a:xfrm>
            <a:off x="10107312" y="3267740"/>
            <a:ext cx="445903" cy="453656"/>
          </a:xfrm>
          <a:prstGeom prst="ellipse">
            <a:avLst/>
          </a:prstGeom>
          <a:noFill/>
          <a:ln w="9525">
            <a:solidFill>
              <a:srgbClr val="CC4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FC85C32C-772B-4EB9-ADEE-6C80BF4D0CED}"/>
              </a:ext>
            </a:extLst>
          </p:cNvPr>
          <p:cNvSpPr/>
          <p:nvPr/>
        </p:nvSpPr>
        <p:spPr>
          <a:xfrm>
            <a:off x="10183511" y="3343940"/>
            <a:ext cx="293503" cy="301256"/>
          </a:xfrm>
          <a:prstGeom prst="ellipse">
            <a:avLst/>
          </a:prstGeom>
          <a:solidFill>
            <a:srgbClr val="CC471A"/>
          </a:solidFill>
          <a:ln w="9525">
            <a:solidFill>
              <a:srgbClr val="CC4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C31CCC76-8B67-40B5-B41C-CB1678C2201A}"/>
              </a:ext>
            </a:extLst>
          </p:cNvPr>
          <p:cNvCxnSpPr>
            <a:stCxn id="40" idx="4"/>
          </p:cNvCxnSpPr>
          <p:nvPr/>
        </p:nvCxnSpPr>
        <p:spPr>
          <a:xfrm flipH="1">
            <a:off x="10330262" y="3645196"/>
            <a:ext cx="1" cy="1130595"/>
          </a:xfrm>
          <a:prstGeom prst="line">
            <a:avLst/>
          </a:prstGeom>
          <a:ln>
            <a:solidFill>
              <a:srgbClr val="CC47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EF9BED84-95B8-4859-AF3B-556A301E9EB4}"/>
              </a:ext>
            </a:extLst>
          </p:cNvPr>
          <p:cNvSpPr/>
          <p:nvPr/>
        </p:nvSpPr>
        <p:spPr>
          <a:xfrm>
            <a:off x="10289584" y="4766857"/>
            <a:ext cx="81355" cy="78971"/>
          </a:xfrm>
          <a:prstGeom prst="ellipse">
            <a:avLst/>
          </a:prstGeom>
          <a:solidFill>
            <a:srgbClr val="CC471A"/>
          </a:solidFill>
          <a:ln w="9525">
            <a:solidFill>
              <a:srgbClr val="CC4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AD61375-3F7D-4D28-9A89-A442A9EBB9F1}"/>
              </a:ext>
            </a:extLst>
          </p:cNvPr>
          <p:cNvCxnSpPr>
            <a:cxnSpLocks/>
          </p:cNvCxnSpPr>
          <p:nvPr/>
        </p:nvCxnSpPr>
        <p:spPr>
          <a:xfrm>
            <a:off x="633363" y="5967187"/>
            <a:ext cx="196827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E8CB6483-90B4-4FAA-AA33-A7368835D58D}"/>
              </a:ext>
            </a:extLst>
          </p:cNvPr>
          <p:cNvCxnSpPr>
            <a:cxnSpLocks/>
          </p:cNvCxnSpPr>
          <p:nvPr/>
        </p:nvCxnSpPr>
        <p:spPr>
          <a:xfrm>
            <a:off x="3310087" y="1537398"/>
            <a:ext cx="196827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1197E0CD-A31A-407E-AB1B-7B530EC8220A}"/>
              </a:ext>
            </a:extLst>
          </p:cNvPr>
          <p:cNvCxnSpPr>
            <a:cxnSpLocks/>
          </p:cNvCxnSpPr>
          <p:nvPr/>
        </p:nvCxnSpPr>
        <p:spPr>
          <a:xfrm>
            <a:off x="5674170" y="5802389"/>
            <a:ext cx="196827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C9324D9E-6ED7-42D6-A71E-7B7738FF0C05}"/>
              </a:ext>
            </a:extLst>
          </p:cNvPr>
          <p:cNvCxnSpPr>
            <a:cxnSpLocks/>
          </p:cNvCxnSpPr>
          <p:nvPr/>
        </p:nvCxnSpPr>
        <p:spPr>
          <a:xfrm>
            <a:off x="7410999" y="1446471"/>
            <a:ext cx="196827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799F65DF-D73E-4BF0-923E-D33BD34243FD}"/>
              </a:ext>
            </a:extLst>
          </p:cNvPr>
          <p:cNvCxnSpPr>
            <a:cxnSpLocks/>
          </p:cNvCxnSpPr>
          <p:nvPr/>
        </p:nvCxnSpPr>
        <p:spPr>
          <a:xfrm>
            <a:off x="9276977" y="5779365"/>
            <a:ext cx="196827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379EF02C-6CBB-4136-B660-D8C4ED42C3BC}"/>
              </a:ext>
            </a:extLst>
          </p:cNvPr>
          <p:cNvSpPr txBox="1"/>
          <p:nvPr/>
        </p:nvSpPr>
        <p:spPr>
          <a:xfrm>
            <a:off x="5598390" y="5107634"/>
            <a:ext cx="2205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+mj-lt"/>
                <a:ea typeface="Cambria Math" panose="02040503050406030204" pitchFamily="18" charset="0"/>
              </a:rPr>
              <a:t>Algorithme des plus </a:t>
            </a:r>
          </a:p>
          <a:p>
            <a:r>
              <a:rPr lang="fr-FR" sz="2000" dirty="0">
                <a:latin typeface="+mj-lt"/>
                <a:ea typeface="Cambria Math" panose="02040503050406030204" pitchFamily="18" charset="0"/>
              </a:rPr>
              <a:t>proches voisins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9C9CEA8-C475-4388-9EFA-3CEA3D381B4D}"/>
              </a:ext>
            </a:extLst>
          </p:cNvPr>
          <p:cNvSpPr txBox="1"/>
          <p:nvPr/>
        </p:nvSpPr>
        <p:spPr>
          <a:xfrm>
            <a:off x="3235079" y="1496969"/>
            <a:ext cx="22456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Prédicteur de base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8A45A59-17C0-446F-B50B-5BDCE18475E9}"/>
              </a:ext>
            </a:extLst>
          </p:cNvPr>
          <p:cNvSpPr txBox="1"/>
          <p:nvPr/>
        </p:nvSpPr>
        <p:spPr>
          <a:xfrm>
            <a:off x="543401" y="4972277"/>
            <a:ext cx="373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Description des jeux de données</a:t>
            </a:r>
          </a:p>
          <a:p>
            <a:r>
              <a:rPr lang="fr-FR" sz="2000" dirty="0"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Modélisation du problème et efficacité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ECC633-083E-4422-83BA-BA67BBE505FC}"/>
              </a:ext>
            </a:extLst>
          </p:cNvPr>
          <p:cNvSpPr txBox="1"/>
          <p:nvPr/>
        </p:nvSpPr>
        <p:spPr>
          <a:xfrm>
            <a:off x="7316152" y="1408833"/>
            <a:ext cx="3921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+mj-lt"/>
                <a:ea typeface="Cambria Math" panose="02040503050406030204" pitchFamily="18" charset="0"/>
              </a:rPr>
              <a:t>Algorithme de descente de Gradient Stochastique ou Funk SVD 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BADB19A2-A415-45C1-9AC3-909B766B297B}"/>
              </a:ext>
            </a:extLst>
          </p:cNvPr>
          <p:cNvSpPr txBox="1"/>
          <p:nvPr/>
        </p:nvSpPr>
        <p:spPr>
          <a:xfrm>
            <a:off x="9176498" y="5105258"/>
            <a:ext cx="3015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+mj-lt"/>
                <a:ea typeface="Cambria Math" panose="02040503050406030204" pitchFamily="18" charset="0"/>
              </a:rPr>
              <a:t>Algorithme des moindres carrés alternés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F8E20B9-DA3E-4184-9A70-15A1E4FB3B4D}"/>
              </a:ext>
            </a:extLst>
          </p:cNvPr>
          <p:cNvSpPr txBox="1"/>
          <p:nvPr/>
        </p:nvSpPr>
        <p:spPr>
          <a:xfrm>
            <a:off x="2601640" y="785662"/>
            <a:ext cx="106638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rgbClr val="467F9E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2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CFFC4AF-1147-44C1-9C8A-7B2E86B45EE1}"/>
              </a:ext>
            </a:extLst>
          </p:cNvPr>
          <p:cNvSpPr txBox="1"/>
          <p:nvPr/>
        </p:nvSpPr>
        <p:spPr>
          <a:xfrm>
            <a:off x="113090" y="4818390"/>
            <a:ext cx="104445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rgbClr val="9C7857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1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CF94E3C-73B9-4B1D-9BD0-94D06641DD39}"/>
              </a:ext>
            </a:extLst>
          </p:cNvPr>
          <p:cNvSpPr txBox="1"/>
          <p:nvPr/>
        </p:nvSpPr>
        <p:spPr>
          <a:xfrm>
            <a:off x="5009518" y="4818390"/>
            <a:ext cx="560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rgbClr val="A3CEE6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344008D-1DA1-47E4-84FE-427EDB37C088}"/>
              </a:ext>
            </a:extLst>
          </p:cNvPr>
          <p:cNvSpPr txBox="1"/>
          <p:nvPr/>
        </p:nvSpPr>
        <p:spPr>
          <a:xfrm>
            <a:off x="6711231" y="995171"/>
            <a:ext cx="56033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rgbClr val="701920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4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40696ABB-DAC4-45F6-95C0-EF33B026DAB8}"/>
              </a:ext>
            </a:extLst>
          </p:cNvPr>
          <p:cNvSpPr txBox="1"/>
          <p:nvPr/>
        </p:nvSpPr>
        <p:spPr>
          <a:xfrm>
            <a:off x="8592126" y="4775791"/>
            <a:ext cx="56033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rgbClr val="CC471A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5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189A192-4C7C-4A9C-AA5D-5EFA9A16EC4F}"/>
              </a:ext>
            </a:extLst>
          </p:cNvPr>
          <p:cNvSpPr txBox="1"/>
          <p:nvPr/>
        </p:nvSpPr>
        <p:spPr>
          <a:xfrm>
            <a:off x="11674548" y="6412144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FCCD4D-BCD0-4F53-9025-423E639C17A0}"/>
              </a:ext>
            </a:extLst>
          </p:cNvPr>
          <p:cNvSpPr/>
          <p:nvPr/>
        </p:nvSpPr>
        <p:spPr>
          <a:xfrm>
            <a:off x="6938937" y="6537325"/>
            <a:ext cx="1395255" cy="28499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29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4" grpId="0" animBg="1"/>
      <p:bldP spid="38" grpId="0" animBg="1"/>
      <p:bldP spid="39" grpId="0" animBg="1"/>
      <p:bldP spid="40" grpId="0" animBg="1"/>
      <p:bldP spid="42" grpId="0" animBg="1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3485CF0F-0D5B-436A-A9C7-A71A5F92AE67}"/>
              </a:ext>
            </a:extLst>
          </p:cNvPr>
          <p:cNvSpPr/>
          <p:nvPr/>
        </p:nvSpPr>
        <p:spPr>
          <a:xfrm>
            <a:off x="8194987" y="3207808"/>
            <a:ext cx="3691992" cy="2182899"/>
          </a:xfrm>
          <a:prstGeom prst="roundRect">
            <a:avLst>
              <a:gd name="adj" fmla="val 10979"/>
            </a:avLst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748FB724-620B-4993-BBA3-4F9BA913E8CB}"/>
              </a:ext>
            </a:extLst>
          </p:cNvPr>
          <p:cNvSpPr/>
          <p:nvPr/>
        </p:nvSpPr>
        <p:spPr>
          <a:xfrm>
            <a:off x="4419874" y="4575266"/>
            <a:ext cx="3034750" cy="1554272"/>
          </a:xfrm>
          <a:prstGeom prst="roundRect">
            <a:avLst/>
          </a:prstGeom>
          <a:noFill/>
          <a:ln w="19050">
            <a:solidFill>
              <a:srgbClr val="BAA1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DBF71A6-671F-4185-92F7-BE3F0F2536AD}"/>
              </a:ext>
            </a:extLst>
          </p:cNvPr>
          <p:cNvSpPr/>
          <p:nvPr/>
        </p:nvSpPr>
        <p:spPr>
          <a:xfrm>
            <a:off x="529946" y="2685092"/>
            <a:ext cx="3034750" cy="1554272"/>
          </a:xfrm>
          <a:prstGeom prst="roundRect">
            <a:avLst/>
          </a:prstGeom>
          <a:noFill/>
          <a:ln w="19050">
            <a:solidFill>
              <a:srgbClr val="BAA1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FD66358-AEFB-4C3D-8C17-A5312BCBAE14}"/>
              </a:ext>
            </a:extLst>
          </p:cNvPr>
          <p:cNvSpPr txBox="1"/>
          <p:nvPr/>
        </p:nvSpPr>
        <p:spPr>
          <a:xfrm>
            <a:off x="1569699" y="684248"/>
            <a:ext cx="10444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500" dirty="0">
                <a:solidFill>
                  <a:srgbClr val="9C7857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1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F338E79-7ACD-4F89-9403-7D5CF1EA3D2C}"/>
              </a:ext>
            </a:extLst>
          </p:cNvPr>
          <p:cNvSpPr txBox="1"/>
          <p:nvPr/>
        </p:nvSpPr>
        <p:spPr>
          <a:xfrm>
            <a:off x="2291059" y="949326"/>
            <a:ext cx="912368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Description des jeux de données</a:t>
            </a:r>
          </a:p>
          <a:p>
            <a:r>
              <a:rPr lang="fr-FR" sz="4000" dirty="0"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Modélisation du problème et efficacité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909D9A-02CF-4979-BF92-C8E39F09A6A0}"/>
              </a:ext>
            </a:extLst>
          </p:cNvPr>
          <p:cNvCxnSpPr>
            <a:cxnSpLocks/>
          </p:cNvCxnSpPr>
          <p:nvPr/>
        </p:nvCxnSpPr>
        <p:spPr>
          <a:xfrm>
            <a:off x="2291059" y="2248166"/>
            <a:ext cx="806571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1BCD6905-C179-450B-A057-9B2723BE369B}"/>
              </a:ext>
            </a:extLst>
          </p:cNvPr>
          <p:cNvSpPr txBox="1"/>
          <p:nvPr/>
        </p:nvSpPr>
        <p:spPr>
          <a:xfrm>
            <a:off x="9230820" y="3595108"/>
            <a:ext cx="199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9C7857"/>
                </a:solidFill>
              </a:rPr>
              <a:t>---------Items-----------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82DFE2C-0DCB-4F18-988F-5C1661D97AB9}"/>
              </a:ext>
            </a:extLst>
          </p:cNvPr>
          <p:cNvSpPr txBox="1"/>
          <p:nvPr/>
        </p:nvSpPr>
        <p:spPr>
          <a:xfrm rot="5400000">
            <a:off x="10494621" y="4476592"/>
            <a:ext cx="199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9C7857"/>
                </a:solidFill>
              </a:rPr>
              <a:t>--Utilisateurs--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9CC91F-C7BF-4A2F-9DBD-8EBD6CE7F97D}"/>
              </a:ext>
            </a:extLst>
          </p:cNvPr>
          <p:cNvSpPr/>
          <p:nvPr/>
        </p:nvSpPr>
        <p:spPr>
          <a:xfrm>
            <a:off x="10750771" y="232440"/>
            <a:ext cx="598303" cy="606056"/>
          </a:xfrm>
          <a:prstGeom prst="ellipse">
            <a:avLst/>
          </a:prstGeom>
          <a:noFill/>
          <a:ln w="9525">
            <a:solidFill>
              <a:srgbClr val="9C7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15F93BE-9F85-4C1E-B9A5-0F708BCCD821}"/>
              </a:ext>
            </a:extLst>
          </p:cNvPr>
          <p:cNvSpPr/>
          <p:nvPr/>
        </p:nvSpPr>
        <p:spPr>
          <a:xfrm>
            <a:off x="10826970" y="308640"/>
            <a:ext cx="445903" cy="453656"/>
          </a:xfrm>
          <a:prstGeom prst="ellipse">
            <a:avLst/>
          </a:prstGeom>
          <a:noFill/>
          <a:ln w="9525">
            <a:solidFill>
              <a:srgbClr val="9C7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D1E6F5A-9C02-4E64-9B6E-CD9B76A46F59}"/>
              </a:ext>
            </a:extLst>
          </p:cNvPr>
          <p:cNvSpPr/>
          <p:nvPr/>
        </p:nvSpPr>
        <p:spPr>
          <a:xfrm>
            <a:off x="10903169" y="384840"/>
            <a:ext cx="293503" cy="301256"/>
          </a:xfrm>
          <a:prstGeom prst="ellipse">
            <a:avLst/>
          </a:prstGeom>
          <a:solidFill>
            <a:srgbClr val="9C7857"/>
          </a:solidFill>
          <a:ln w="9525">
            <a:solidFill>
              <a:srgbClr val="9C7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2443CBF-E4D9-4306-9A4E-20578B3B47B7}"/>
                  </a:ext>
                </a:extLst>
              </p:cNvPr>
              <p:cNvSpPr txBox="1"/>
              <p:nvPr/>
            </p:nvSpPr>
            <p:spPr>
              <a:xfrm>
                <a:off x="391241" y="2723564"/>
                <a:ext cx="317345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</a:t>
                </a:r>
                <a:r>
                  <a:rPr lang="fr-FR" baseline="30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er</a:t>
                </a:r>
                <a:r>
                  <a:rPr lang="fr-FR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jeu de données : </a:t>
                </a:r>
                <a:r>
                  <a:rPr lang="fr-FR" b="1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Movilens</a:t>
                </a:r>
                <a:endParaRPr lang="fr-FR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285750" indent="-285750" algn="ctr">
                  <a:buFontTx/>
                  <a:buChar char="-"/>
                </a:pPr>
                <a:r>
                  <a:rPr lang="fr-FR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610</a:t>
                </a:r>
                <a:r>
                  <a:rPr lang="fr-FR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utilisateurs</a:t>
                </a:r>
              </a:p>
              <a:p>
                <a:pPr marL="285750" indent="-285750" algn="ctr">
                  <a:buFontTx/>
                  <a:buChar char="-"/>
                </a:pPr>
                <a:r>
                  <a:rPr lang="fr-FR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9742</a:t>
                </a:r>
                <a:r>
                  <a:rPr lang="fr-FR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films </a:t>
                </a:r>
              </a:p>
              <a:p>
                <a:pPr marL="285750" indent="-285750" algn="ctr">
                  <a:buFontTx/>
                  <a:buChar char="-"/>
                </a:pPr>
                <a:r>
                  <a:rPr lang="fr-FR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100 836 </a:t>
                </a:r>
                <a:r>
                  <a:rPr lang="fr-FR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notes</a:t>
                </a:r>
              </a:p>
              <a:p>
                <a:pPr marL="285750" indent="-285750" algn="ctr">
                  <a:buFontTx/>
                  <a:buChar char="-"/>
                </a:pPr>
                <a:r>
                  <a:rPr lang="fr-FR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Notes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endParaRPr lang="fr-FR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2443CBF-E4D9-4306-9A4E-20578B3B4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41" y="2723564"/>
                <a:ext cx="3173455" cy="1477328"/>
              </a:xfrm>
              <a:prstGeom prst="rect">
                <a:avLst/>
              </a:prstGeom>
              <a:blipFill>
                <a:blip r:embed="rId2"/>
                <a:stretch>
                  <a:fillRect t="-2479" b="-57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C19047DE-99BD-4B95-B16D-0A644DDCD9EC}"/>
              </a:ext>
            </a:extLst>
          </p:cNvPr>
          <p:cNvSpPr/>
          <p:nvPr/>
        </p:nvSpPr>
        <p:spPr>
          <a:xfrm>
            <a:off x="500486" y="4578026"/>
            <a:ext cx="3034750" cy="1554272"/>
          </a:xfrm>
          <a:prstGeom prst="roundRect">
            <a:avLst/>
          </a:prstGeom>
          <a:noFill/>
          <a:ln w="19050">
            <a:solidFill>
              <a:srgbClr val="BAA1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6EC1F52A-2BF7-4B0E-B058-AF1429E8A116}"/>
                  </a:ext>
                </a:extLst>
              </p:cNvPr>
              <p:cNvSpPr txBox="1"/>
              <p:nvPr/>
            </p:nvSpPr>
            <p:spPr>
              <a:xfrm>
                <a:off x="361781" y="4722826"/>
                <a:ext cx="31734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2</a:t>
                </a:r>
                <a:r>
                  <a:rPr lang="fr-FR" baseline="30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e</a:t>
                </a:r>
                <a:r>
                  <a:rPr lang="fr-FR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jeu de données : </a:t>
                </a:r>
                <a:r>
                  <a:rPr lang="fr-FR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Jester4</a:t>
                </a:r>
              </a:p>
              <a:p>
                <a:pPr marL="285750" indent="-285750" algn="ctr">
                  <a:buFontTx/>
                  <a:buChar char="-"/>
                </a:pPr>
                <a:r>
                  <a:rPr lang="fr-FR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7699</a:t>
                </a:r>
                <a:r>
                  <a:rPr lang="fr-FR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utilisateurs</a:t>
                </a:r>
              </a:p>
              <a:p>
                <a:pPr marL="285750" indent="-285750" algn="ctr">
                  <a:buFontTx/>
                  <a:buChar char="-"/>
                </a:pPr>
                <a:r>
                  <a:rPr lang="fr-FR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159</a:t>
                </a:r>
                <a:r>
                  <a:rPr lang="fr-FR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blagues </a:t>
                </a:r>
              </a:p>
              <a:p>
                <a:pPr marL="285750" indent="-285750" algn="ctr">
                  <a:buFontTx/>
                  <a:buChar char="-"/>
                </a:pPr>
                <a:r>
                  <a:rPr lang="fr-FR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Notes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d>
                  </m:oMath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6EC1F52A-2BF7-4B0E-B058-AF1429E8A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81" y="4722826"/>
                <a:ext cx="3173455" cy="1200329"/>
              </a:xfrm>
              <a:prstGeom prst="rect">
                <a:avLst/>
              </a:prstGeom>
              <a:blipFill>
                <a:blip r:embed="rId3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D53AD4D-B7C8-49AA-B588-C37FEE091E04}"/>
              </a:ext>
            </a:extLst>
          </p:cNvPr>
          <p:cNvSpPr/>
          <p:nvPr/>
        </p:nvSpPr>
        <p:spPr>
          <a:xfrm>
            <a:off x="4419874" y="2685092"/>
            <a:ext cx="3034750" cy="1554272"/>
          </a:xfrm>
          <a:prstGeom prst="roundRect">
            <a:avLst/>
          </a:prstGeom>
          <a:noFill/>
          <a:ln w="19050">
            <a:solidFill>
              <a:srgbClr val="BAA1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4BEFB73-7D0E-4BB7-BF5C-8ECD0EEFD518}"/>
                  </a:ext>
                </a:extLst>
              </p:cNvPr>
              <p:cNvSpPr txBox="1"/>
              <p:nvPr/>
            </p:nvSpPr>
            <p:spPr>
              <a:xfrm>
                <a:off x="4305737" y="2829890"/>
                <a:ext cx="31734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3</a:t>
                </a:r>
                <a:r>
                  <a:rPr lang="fr-FR" baseline="30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e</a:t>
                </a:r>
                <a:r>
                  <a:rPr lang="fr-FR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jeu de données : </a:t>
                </a:r>
                <a:r>
                  <a:rPr lang="fr-FR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Jester12</a:t>
                </a:r>
              </a:p>
              <a:p>
                <a:pPr marL="285750" indent="-285750" algn="ctr">
                  <a:buFontTx/>
                  <a:buChar char="-"/>
                </a:pPr>
                <a:r>
                  <a:rPr lang="fr-FR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23500</a:t>
                </a:r>
                <a:r>
                  <a:rPr lang="fr-FR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utilisateurs</a:t>
                </a:r>
              </a:p>
              <a:p>
                <a:pPr marL="285750" indent="-285750" algn="ctr">
                  <a:buFontTx/>
                  <a:buChar char="-"/>
                </a:pPr>
                <a:r>
                  <a:rPr lang="fr-FR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101</a:t>
                </a:r>
                <a:r>
                  <a:rPr lang="fr-FR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blagues </a:t>
                </a:r>
              </a:p>
              <a:p>
                <a:pPr marL="285750" indent="-285750" algn="ctr">
                  <a:buFontTx/>
                  <a:buChar char="-"/>
                </a:pPr>
                <a:r>
                  <a:rPr lang="fr-FR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Notes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d>
                  </m:oMath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4BEFB73-7D0E-4BB7-BF5C-8ECD0EEFD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737" y="2829890"/>
                <a:ext cx="3173455" cy="1200329"/>
              </a:xfrm>
              <a:prstGeom prst="rect">
                <a:avLst/>
              </a:prstGeom>
              <a:blipFill>
                <a:blip r:embed="rId4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957845CA-A2E0-45C5-B715-E766FA89671C}"/>
                  </a:ext>
                </a:extLst>
              </p:cNvPr>
              <p:cNvSpPr txBox="1"/>
              <p:nvPr/>
            </p:nvSpPr>
            <p:spPr>
              <a:xfrm>
                <a:off x="4281169" y="4732070"/>
                <a:ext cx="31734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4</a:t>
                </a:r>
                <a:r>
                  <a:rPr lang="fr-FR" baseline="30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e</a:t>
                </a:r>
                <a:r>
                  <a:rPr lang="fr-FR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jeu de données : </a:t>
                </a:r>
                <a:r>
                  <a:rPr lang="fr-FR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Jester11</a:t>
                </a:r>
              </a:p>
              <a:p>
                <a:pPr marL="285750" indent="-285750" algn="ctr">
                  <a:buFontTx/>
                  <a:buChar char="-"/>
                </a:pPr>
                <a:r>
                  <a:rPr lang="fr-FR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24983</a:t>
                </a:r>
                <a:r>
                  <a:rPr lang="fr-FR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utilisateurs</a:t>
                </a:r>
              </a:p>
              <a:p>
                <a:pPr marL="285750" indent="-285750" algn="ctr">
                  <a:buFontTx/>
                  <a:buChar char="-"/>
                </a:pPr>
                <a:r>
                  <a:rPr lang="fr-FR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101</a:t>
                </a:r>
                <a:r>
                  <a:rPr lang="fr-FR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blagues </a:t>
                </a:r>
              </a:p>
              <a:p>
                <a:pPr marL="285750" indent="-285750" algn="ctr">
                  <a:buFontTx/>
                  <a:buChar char="-"/>
                </a:pPr>
                <a:r>
                  <a:rPr lang="fr-FR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Notes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d>
                  </m:oMath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957845CA-A2E0-45C5-B715-E766FA896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169" y="4732070"/>
                <a:ext cx="3173455" cy="1200329"/>
              </a:xfrm>
              <a:prstGeom prst="rect">
                <a:avLst/>
              </a:prstGeom>
              <a:blipFill>
                <a:blip r:embed="rId5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637C2A38-AAEC-4EF8-AAAB-786578C922F0}"/>
                  </a:ext>
                </a:extLst>
              </p:cNvPr>
              <p:cNvSpPr txBox="1"/>
              <p:nvPr/>
            </p:nvSpPr>
            <p:spPr>
              <a:xfrm>
                <a:off x="8194987" y="3874545"/>
                <a:ext cx="3206647" cy="994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23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fr-FR" sz="2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3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3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3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fr-FR" sz="23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FR" sz="23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3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3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3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3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fr-FR" sz="23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FR" sz="23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3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23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3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3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fr-FR" sz="23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  <m:r>
                                      <a:rPr lang="fr-FR" sz="23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3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3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3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3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fr-FR" sz="23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fr-FR" sz="23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3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3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3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3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fr-FR" sz="23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fr-FR" sz="23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3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300" b="1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637C2A38-AAEC-4EF8-AAAB-786578C92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987" y="3874545"/>
                <a:ext cx="3206647" cy="9948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6BD7A43E-B0F9-4B0A-BFD3-3403A9439018}"/>
              </a:ext>
            </a:extLst>
          </p:cNvPr>
          <p:cNvSpPr txBox="1"/>
          <p:nvPr/>
        </p:nvSpPr>
        <p:spPr>
          <a:xfrm>
            <a:off x="7925965" y="3274672"/>
            <a:ext cx="42235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Modélisation :</a:t>
            </a:r>
          </a:p>
          <a:p>
            <a:pPr algn="ctr"/>
            <a:endParaRPr lang="fr-FR" b="1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br>
              <a:rPr lang="fr-FR" dirty="0"/>
            </a:br>
            <a:endParaRPr lang="fr-FR" dirty="0"/>
          </a:p>
          <a:p>
            <a:pPr algn="ctr"/>
            <a:r>
              <a:rPr lang="fr-FR" dirty="0"/>
              <a:t>Où certaines entrées de R sont vides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E4D43AE-07C3-46BB-BA51-09A4250DEECD}"/>
              </a:ext>
            </a:extLst>
          </p:cNvPr>
          <p:cNvSpPr txBox="1"/>
          <p:nvPr/>
        </p:nvSpPr>
        <p:spPr>
          <a:xfrm>
            <a:off x="11674548" y="6412144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14606B-52DF-4C51-9039-DFB69C14BCC4}"/>
              </a:ext>
            </a:extLst>
          </p:cNvPr>
          <p:cNvSpPr/>
          <p:nvPr/>
        </p:nvSpPr>
        <p:spPr>
          <a:xfrm>
            <a:off x="5516537" y="6537325"/>
            <a:ext cx="1395255" cy="28499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17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A668399-DE5D-4967-8E69-6D627B2BA23F}"/>
              </a:ext>
            </a:extLst>
          </p:cNvPr>
          <p:cNvSpPr/>
          <p:nvPr/>
        </p:nvSpPr>
        <p:spPr>
          <a:xfrm>
            <a:off x="6266124" y="1558504"/>
            <a:ext cx="5433972" cy="2213084"/>
          </a:xfrm>
          <a:prstGeom prst="roundRect">
            <a:avLst>
              <a:gd name="adj" fmla="val 10979"/>
            </a:avLst>
          </a:prstGeom>
          <a:solidFill>
            <a:srgbClr val="BAA18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6B429AB-399E-4167-B3DE-58AC4B506D0B}"/>
              </a:ext>
            </a:extLst>
          </p:cNvPr>
          <p:cNvSpPr/>
          <p:nvPr/>
        </p:nvSpPr>
        <p:spPr>
          <a:xfrm>
            <a:off x="344466" y="1558505"/>
            <a:ext cx="5433972" cy="2213083"/>
          </a:xfrm>
          <a:prstGeom prst="roundRect">
            <a:avLst>
              <a:gd name="adj" fmla="val 10979"/>
            </a:avLst>
          </a:prstGeom>
          <a:solidFill>
            <a:srgbClr val="BAA18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EFD2164-508B-4A26-984D-829EA8C3C09D}"/>
              </a:ext>
            </a:extLst>
          </p:cNvPr>
          <p:cNvSpPr/>
          <p:nvPr/>
        </p:nvSpPr>
        <p:spPr>
          <a:xfrm>
            <a:off x="10750771" y="232440"/>
            <a:ext cx="598303" cy="606056"/>
          </a:xfrm>
          <a:prstGeom prst="ellipse">
            <a:avLst/>
          </a:prstGeom>
          <a:noFill/>
          <a:ln w="9525">
            <a:solidFill>
              <a:srgbClr val="9C7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D3174B9-795B-4709-A4BF-70D176314B44}"/>
              </a:ext>
            </a:extLst>
          </p:cNvPr>
          <p:cNvSpPr/>
          <p:nvPr/>
        </p:nvSpPr>
        <p:spPr>
          <a:xfrm>
            <a:off x="10826970" y="308640"/>
            <a:ext cx="445903" cy="453656"/>
          </a:xfrm>
          <a:prstGeom prst="ellipse">
            <a:avLst/>
          </a:prstGeom>
          <a:noFill/>
          <a:ln w="9525">
            <a:solidFill>
              <a:srgbClr val="9C7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CC22CD7-E83C-4ECA-94E7-A4D9EE776251}"/>
              </a:ext>
            </a:extLst>
          </p:cNvPr>
          <p:cNvSpPr/>
          <p:nvPr/>
        </p:nvSpPr>
        <p:spPr>
          <a:xfrm>
            <a:off x="10903169" y="384840"/>
            <a:ext cx="293503" cy="301256"/>
          </a:xfrm>
          <a:prstGeom prst="ellipse">
            <a:avLst/>
          </a:prstGeom>
          <a:solidFill>
            <a:srgbClr val="9C7857"/>
          </a:solidFill>
          <a:ln w="9525">
            <a:solidFill>
              <a:srgbClr val="9C7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E22D206-956F-4FEA-825E-0ACC7B163A49}"/>
              </a:ext>
            </a:extLst>
          </p:cNvPr>
          <p:cNvCxnSpPr>
            <a:cxnSpLocks/>
          </p:cNvCxnSpPr>
          <p:nvPr/>
        </p:nvCxnSpPr>
        <p:spPr>
          <a:xfrm>
            <a:off x="2575660" y="762296"/>
            <a:ext cx="407978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6F0F68B8-6622-4FE0-A29F-0C5B9171E7D9}"/>
              </a:ext>
            </a:extLst>
          </p:cNvPr>
          <p:cNvSpPr txBox="1"/>
          <p:nvPr/>
        </p:nvSpPr>
        <p:spPr>
          <a:xfrm>
            <a:off x="2575659" y="39754"/>
            <a:ext cx="7494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Description du jeu de données</a:t>
            </a:r>
          </a:p>
          <a:p>
            <a:r>
              <a:rPr lang="fr-FR" sz="2000" dirty="0"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Modélisation du problème et efficacité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A644159-385E-41BA-9D82-D12045FA34E2}"/>
              </a:ext>
            </a:extLst>
          </p:cNvPr>
          <p:cNvSpPr txBox="1"/>
          <p:nvPr/>
        </p:nvSpPr>
        <p:spPr>
          <a:xfrm>
            <a:off x="2053432" y="-241668"/>
            <a:ext cx="104445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rgbClr val="9C7857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1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Diagramme 8">
                <a:extLst>
                  <a:ext uri="{FF2B5EF4-FFF2-40B4-BE49-F238E27FC236}">
                    <a16:creationId xmlns:a16="http://schemas.microsoft.com/office/drawing/2014/main" id="{20DD692D-6A74-4807-A8AA-92901DD5A7E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39362501"/>
                  </p:ext>
                </p:extLst>
              </p:nvPr>
            </p:nvGraphicFramePr>
            <p:xfrm>
              <a:off x="-426654" y="1476295"/>
              <a:ext cx="6614703" cy="25163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9" name="Diagramme 8">
                <a:extLst>
                  <a:ext uri="{FF2B5EF4-FFF2-40B4-BE49-F238E27FC236}">
                    <a16:creationId xmlns:a16="http://schemas.microsoft.com/office/drawing/2014/main" id="{20DD692D-6A74-4807-A8AA-92901DD5A7E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39362501"/>
                  </p:ext>
                </p:extLst>
              </p:nvPr>
            </p:nvGraphicFramePr>
            <p:xfrm>
              <a:off x="-426654" y="1476295"/>
              <a:ext cx="6614703" cy="25163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Diagramme 11">
                <a:extLst>
                  <a:ext uri="{FF2B5EF4-FFF2-40B4-BE49-F238E27FC236}">
                    <a16:creationId xmlns:a16="http://schemas.microsoft.com/office/drawing/2014/main" id="{63AB716E-BB33-4553-806B-E61EEBC682D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98551535"/>
                  </p:ext>
                </p:extLst>
              </p:nvPr>
            </p:nvGraphicFramePr>
            <p:xfrm>
              <a:off x="5481604" y="1470979"/>
              <a:ext cx="6614703" cy="25163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1" r:lo="rId12" r:qs="rId13" r:cs="rId14"/>
              </a:graphicData>
            </a:graphic>
          </p:graphicFrame>
        </mc:Choice>
        <mc:Fallback xmlns="">
          <p:graphicFrame>
            <p:nvGraphicFramePr>
              <p:cNvPr id="12" name="Diagramme 11">
                <a:extLst>
                  <a:ext uri="{FF2B5EF4-FFF2-40B4-BE49-F238E27FC236}">
                    <a16:creationId xmlns:a16="http://schemas.microsoft.com/office/drawing/2014/main" id="{63AB716E-BB33-4553-806B-E61EEBC682D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98551535"/>
                  </p:ext>
                </p:extLst>
              </p:nvPr>
            </p:nvGraphicFramePr>
            <p:xfrm>
              <a:off x="5481604" y="1470979"/>
              <a:ext cx="6614703" cy="25163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6" r:lo="rId17" r:qs="rId18" r:cs="rId19"/>
              </a:graphicData>
            </a:graphic>
          </p:graphicFrame>
        </mc:Fallback>
      </mc:AlternateContent>
      <p:sp>
        <p:nvSpPr>
          <p:cNvPr id="13" name="ZoneTexte 12">
            <a:extLst>
              <a:ext uri="{FF2B5EF4-FFF2-40B4-BE49-F238E27FC236}">
                <a16:creationId xmlns:a16="http://schemas.microsoft.com/office/drawing/2014/main" id="{F0F6FDF3-35F5-486B-B2F8-3F4DD1FFC3C7}"/>
              </a:ext>
            </a:extLst>
          </p:cNvPr>
          <p:cNvSpPr txBox="1"/>
          <p:nvPr/>
        </p:nvSpPr>
        <p:spPr>
          <a:xfrm>
            <a:off x="1884573" y="4221917"/>
            <a:ext cx="89423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500" dirty="0">
                <a:latin typeface="+mj-lt"/>
              </a:rPr>
              <a:t>Mesure la taille de l’erreur commise en comparant la </a:t>
            </a:r>
            <a:r>
              <a:rPr lang="fr-FR" sz="2500" b="1" dirty="0">
                <a:solidFill>
                  <a:srgbClr val="CC471A"/>
                </a:solidFill>
                <a:latin typeface="+mj-lt"/>
              </a:rPr>
              <a:t>note prédite </a:t>
            </a:r>
            <a:r>
              <a:rPr lang="fr-FR" sz="2500" dirty="0">
                <a:latin typeface="+mj-lt"/>
              </a:rPr>
              <a:t>par l’algorithme à la </a:t>
            </a:r>
            <a:r>
              <a:rPr lang="fr-FR" sz="2500" b="1" dirty="0">
                <a:solidFill>
                  <a:srgbClr val="CC471A"/>
                </a:solidFill>
                <a:latin typeface="+mj-lt"/>
              </a:rPr>
              <a:t>note réelle donnée </a:t>
            </a:r>
            <a:r>
              <a:rPr lang="fr-FR" sz="2500" dirty="0">
                <a:latin typeface="+mj-lt"/>
              </a:rPr>
              <a:t>par l’utilisateur</a:t>
            </a:r>
          </a:p>
          <a:p>
            <a:endParaRPr lang="fr-FR" sz="2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500" dirty="0">
                <a:latin typeface="+mj-lt"/>
              </a:rPr>
              <a:t>Set de test : </a:t>
            </a:r>
            <a:r>
              <a:rPr lang="fr-FR" sz="2500" b="1" dirty="0">
                <a:solidFill>
                  <a:srgbClr val="C00000"/>
                </a:solidFill>
                <a:latin typeface="+mj-lt"/>
              </a:rPr>
              <a:t>20%</a:t>
            </a:r>
            <a:r>
              <a:rPr lang="fr-FR" sz="2500" dirty="0">
                <a:solidFill>
                  <a:srgbClr val="C00000"/>
                </a:solidFill>
                <a:latin typeface="+mj-lt"/>
              </a:rPr>
              <a:t> </a:t>
            </a:r>
            <a:r>
              <a:rPr lang="fr-FR" sz="2500" dirty="0">
                <a:latin typeface="+mj-lt"/>
              </a:rPr>
              <a:t>du jeu de données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2554A41-8A71-4939-8F0C-CE4529ACEB81}"/>
              </a:ext>
            </a:extLst>
          </p:cNvPr>
          <p:cNvSpPr txBox="1"/>
          <p:nvPr/>
        </p:nvSpPr>
        <p:spPr>
          <a:xfrm>
            <a:off x="11674548" y="6412144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53F4C7-5D15-42F7-8DDE-1B8DF72D1A7C}"/>
              </a:ext>
            </a:extLst>
          </p:cNvPr>
          <p:cNvSpPr/>
          <p:nvPr/>
        </p:nvSpPr>
        <p:spPr>
          <a:xfrm>
            <a:off x="5516537" y="6537325"/>
            <a:ext cx="1395255" cy="28499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40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8D54F2E7-4324-4B6A-9AFE-C5781F524498}"/>
              </a:ext>
            </a:extLst>
          </p:cNvPr>
          <p:cNvSpPr/>
          <p:nvPr/>
        </p:nvSpPr>
        <p:spPr>
          <a:xfrm>
            <a:off x="8458921" y="2977781"/>
            <a:ext cx="2813952" cy="1804279"/>
          </a:xfrm>
          <a:prstGeom prst="roundRect">
            <a:avLst/>
          </a:prstGeom>
          <a:solidFill>
            <a:srgbClr val="3D6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C1DDD98-B96F-4C84-A82A-73D6D3BC2269}"/>
              </a:ext>
            </a:extLst>
          </p:cNvPr>
          <p:cNvSpPr/>
          <p:nvPr/>
        </p:nvSpPr>
        <p:spPr>
          <a:xfrm>
            <a:off x="5166513" y="3026404"/>
            <a:ext cx="2813952" cy="1804279"/>
          </a:xfrm>
          <a:prstGeom prst="roundRect">
            <a:avLst/>
          </a:prstGeom>
          <a:solidFill>
            <a:srgbClr val="5D9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EFD2164-508B-4A26-984D-829EA8C3C09D}"/>
              </a:ext>
            </a:extLst>
          </p:cNvPr>
          <p:cNvSpPr/>
          <p:nvPr/>
        </p:nvSpPr>
        <p:spPr>
          <a:xfrm>
            <a:off x="10750771" y="232440"/>
            <a:ext cx="598303" cy="606056"/>
          </a:xfrm>
          <a:prstGeom prst="ellipse">
            <a:avLst/>
          </a:prstGeom>
          <a:noFill/>
          <a:ln w="9525">
            <a:solidFill>
              <a:srgbClr val="467F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D3174B9-795B-4709-A4BF-70D176314B44}"/>
              </a:ext>
            </a:extLst>
          </p:cNvPr>
          <p:cNvSpPr/>
          <p:nvPr/>
        </p:nvSpPr>
        <p:spPr>
          <a:xfrm>
            <a:off x="10826970" y="308640"/>
            <a:ext cx="445903" cy="453656"/>
          </a:xfrm>
          <a:prstGeom prst="ellipse">
            <a:avLst/>
          </a:prstGeom>
          <a:noFill/>
          <a:ln w="9525">
            <a:solidFill>
              <a:srgbClr val="467F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CC22CD7-E83C-4ECA-94E7-A4D9EE776251}"/>
              </a:ext>
            </a:extLst>
          </p:cNvPr>
          <p:cNvSpPr/>
          <p:nvPr/>
        </p:nvSpPr>
        <p:spPr>
          <a:xfrm>
            <a:off x="10903169" y="384840"/>
            <a:ext cx="293503" cy="301256"/>
          </a:xfrm>
          <a:prstGeom prst="ellipse">
            <a:avLst/>
          </a:prstGeom>
          <a:solidFill>
            <a:srgbClr val="467F9E"/>
          </a:solidFill>
          <a:ln w="9525">
            <a:solidFill>
              <a:srgbClr val="467F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F09961-2D7D-42D3-B775-694BBA8890AF}"/>
              </a:ext>
            </a:extLst>
          </p:cNvPr>
          <p:cNvSpPr txBox="1"/>
          <p:nvPr/>
        </p:nvSpPr>
        <p:spPr>
          <a:xfrm>
            <a:off x="3860057" y="1300170"/>
            <a:ext cx="498412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Prédicteur de base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FB0DC1-174E-4A09-AB80-57B988D3D416}"/>
              </a:ext>
            </a:extLst>
          </p:cNvPr>
          <p:cNvSpPr txBox="1"/>
          <p:nvPr/>
        </p:nvSpPr>
        <p:spPr>
          <a:xfrm>
            <a:off x="2984877" y="594947"/>
            <a:ext cx="10663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500" dirty="0">
                <a:solidFill>
                  <a:srgbClr val="467F9E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2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80E6E59-B383-4C78-AAD9-DC5D0751720C}"/>
              </a:ext>
            </a:extLst>
          </p:cNvPr>
          <p:cNvCxnSpPr>
            <a:cxnSpLocks/>
          </p:cNvCxnSpPr>
          <p:nvPr/>
        </p:nvCxnSpPr>
        <p:spPr>
          <a:xfrm>
            <a:off x="4051265" y="2114884"/>
            <a:ext cx="460171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0EB7787-DB0D-4545-BD95-B63582DD0B9A}"/>
              </a:ext>
            </a:extLst>
          </p:cNvPr>
          <p:cNvSpPr/>
          <p:nvPr/>
        </p:nvSpPr>
        <p:spPr>
          <a:xfrm>
            <a:off x="1847193" y="3033535"/>
            <a:ext cx="2905560" cy="1804279"/>
          </a:xfrm>
          <a:prstGeom prst="roundRect">
            <a:avLst/>
          </a:prstGeom>
          <a:solidFill>
            <a:srgbClr val="467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876B8F3-4B38-4F36-BAD7-D2BD757193EB}"/>
              </a:ext>
            </a:extLst>
          </p:cNvPr>
          <p:cNvSpPr txBox="1"/>
          <p:nvPr/>
        </p:nvSpPr>
        <p:spPr>
          <a:xfrm>
            <a:off x="2001365" y="3095091"/>
            <a:ext cx="25972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b="1" dirty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Algorithme de recommandation le plus facile à implémenter </a:t>
            </a:r>
            <a:endParaRPr lang="fr-FR" sz="25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DF7EE1D-CCB0-4A92-9E3C-DF06854246B6}"/>
                  </a:ext>
                </a:extLst>
              </p:cNvPr>
              <p:cNvSpPr txBox="1"/>
              <p:nvPr/>
            </p:nvSpPr>
            <p:spPr>
              <a:xfrm>
                <a:off x="5231209" y="3150844"/>
                <a:ext cx="262857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  <a:latin typeface="+mj-lt"/>
                    <a:ea typeface="Cambria Math" panose="02040503050406030204" pitchFamily="18" charset="0"/>
                  </a:rPr>
                  <a:t>Algorithme le moins précis </a:t>
                </a:r>
                <a:endParaRPr lang="fr-FR" sz="2400" b="1" dirty="0">
                  <a:solidFill>
                    <a:schemeClr val="bg1"/>
                  </a:solidFill>
                  <a:latin typeface="+mj-lt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algn="ctr"/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fr-FR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fr-FR" sz="2400" dirty="0"/>
                  <a:t> </a:t>
                </a:r>
                <a:r>
                  <a:rPr lang="fr-FR" sz="2400" b="1" dirty="0">
                    <a:solidFill>
                      <a:schemeClr val="bg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Seuil de performance</a:t>
                </a:r>
                <a:endParaRPr lang="fr-FR" sz="2400" dirty="0">
                  <a:solidFill>
                    <a:schemeClr val="bg1"/>
                  </a:solidFill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DF7EE1D-CCB0-4A92-9E3C-DF0685424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209" y="3150844"/>
                <a:ext cx="2628577" cy="1569660"/>
              </a:xfrm>
              <a:prstGeom prst="rect">
                <a:avLst/>
              </a:prstGeom>
              <a:blipFill>
                <a:blip r:embed="rId2"/>
                <a:stretch>
                  <a:fillRect l="-3480" t="-3113" r="-5336" b="-81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id="{12899453-1B2F-4705-A5F4-2854657BA273}"/>
              </a:ext>
            </a:extLst>
          </p:cNvPr>
          <p:cNvSpPr txBox="1"/>
          <p:nvPr/>
        </p:nvSpPr>
        <p:spPr>
          <a:xfrm>
            <a:off x="8527361" y="3207491"/>
            <a:ext cx="270260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b="1" dirty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Utilisé comme algorithme de secours </a:t>
            </a:r>
            <a:endParaRPr lang="fr-FR" sz="25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EABD135-A0DD-43DD-A3D9-68957F271D8C}"/>
              </a:ext>
            </a:extLst>
          </p:cNvPr>
          <p:cNvSpPr txBox="1"/>
          <p:nvPr/>
        </p:nvSpPr>
        <p:spPr>
          <a:xfrm>
            <a:off x="11674548" y="6412144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C1150F-00C4-4F6E-98BF-7DE18CCFCE80}"/>
              </a:ext>
            </a:extLst>
          </p:cNvPr>
          <p:cNvSpPr/>
          <p:nvPr/>
        </p:nvSpPr>
        <p:spPr>
          <a:xfrm>
            <a:off x="4030637" y="6537325"/>
            <a:ext cx="1395255" cy="28499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8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1EFD2164-508B-4A26-984D-829EA8C3C09D}"/>
              </a:ext>
            </a:extLst>
          </p:cNvPr>
          <p:cNvSpPr/>
          <p:nvPr/>
        </p:nvSpPr>
        <p:spPr>
          <a:xfrm>
            <a:off x="10750771" y="232440"/>
            <a:ext cx="598303" cy="606056"/>
          </a:xfrm>
          <a:prstGeom prst="ellipse">
            <a:avLst/>
          </a:prstGeom>
          <a:noFill/>
          <a:ln w="9525">
            <a:solidFill>
              <a:srgbClr val="467F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D3174B9-795B-4709-A4BF-70D176314B44}"/>
              </a:ext>
            </a:extLst>
          </p:cNvPr>
          <p:cNvSpPr/>
          <p:nvPr/>
        </p:nvSpPr>
        <p:spPr>
          <a:xfrm>
            <a:off x="10826970" y="308640"/>
            <a:ext cx="445903" cy="453656"/>
          </a:xfrm>
          <a:prstGeom prst="ellipse">
            <a:avLst/>
          </a:prstGeom>
          <a:noFill/>
          <a:ln w="9525">
            <a:solidFill>
              <a:srgbClr val="467F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CC22CD7-E83C-4ECA-94E7-A4D9EE776251}"/>
              </a:ext>
            </a:extLst>
          </p:cNvPr>
          <p:cNvSpPr/>
          <p:nvPr/>
        </p:nvSpPr>
        <p:spPr>
          <a:xfrm>
            <a:off x="10903169" y="384840"/>
            <a:ext cx="293503" cy="301256"/>
          </a:xfrm>
          <a:prstGeom prst="ellipse">
            <a:avLst/>
          </a:prstGeom>
          <a:solidFill>
            <a:srgbClr val="467F9E"/>
          </a:solidFill>
          <a:ln w="9525">
            <a:solidFill>
              <a:srgbClr val="467F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F09961-2D7D-42D3-B775-694BBA8890AF}"/>
              </a:ext>
            </a:extLst>
          </p:cNvPr>
          <p:cNvSpPr txBox="1"/>
          <p:nvPr/>
        </p:nvSpPr>
        <p:spPr>
          <a:xfrm>
            <a:off x="2705063" y="180415"/>
            <a:ext cx="53348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Prédicteur de base – Formules et Implémentation 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FB0DC1-174E-4A09-AB80-57B988D3D416}"/>
              </a:ext>
            </a:extLst>
          </p:cNvPr>
          <p:cNvSpPr txBox="1"/>
          <p:nvPr/>
        </p:nvSpPr>
        <p:spPr>
          <a:xfrm>
            <a:off x="2389687" y="75435"/>
            <a:ext cx="10663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rgbClr val="467F9E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2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80E6E59-B383-4C78-AAD9-DC5D0751720C}"/>
              </a:ext>
            </a:extLst>
          </p:cNvPr>
          <p:cNvCxnSpPr>
            <a:cxnSpLocks/>
          </p:cNvCxnSpPr>
          <p:nvPr/>
        </p:nvCxnSpPr>
        <p:spPr>
          <a:xfrm>
            <a:off x="2802549" y="538377"/>
            <a:ext cx="51332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Diagramme 18">
                <a:extLst>
                  <a:ext uri="{FF2B5EF4-FFF2-40B4-BE49-F238E27FC236}">
                    <a16:creationId xmlns:a16="http://schemas.microsoft.com/office/drawing/2014/main" id="{C60009FD-D052-4736-A942-C987C9DF90E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47803791"/>
                  </p:ext>
                </p:extLst>
              </p:nvPr>
            </p:nvGraphicFramePr>
            <p:xfrm>
              <a:off x="3031516" y="988490"/>
              <a:ext cx="3692324" cy="195219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9" name="Diagramme 18">
                <a:extLst>
                  <a:ext uri="{FF2B5EF4-FFF2-40B4-BE49-F238E27FC236}">
                    <a16:creationId xmlns:a16="http://schemas.microsoft.com/office/drawing/2014/main" id="{C60009FD-D052-4736-A942-C987C9DF90E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47803791"/>
                  </p:ext>
                </p:extLst>
              </p:nvPr>
            </p:nvGraphicFramePr>
            <p:xfrm>
              <a:off x="3031516" y="988490"/>
              <a:ext cx="3692324" cy="195219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Diagramme 20">
                <a:extLst>
                  <a:ext uri="{FF2B5EF4-FFF2-40B4-BE49-F238E27FC236}">
                    <a16:creationId xmlns:a16="http://schemas.microsoft.com/office/drawing/2014/main" id="{8D8882D0-18BD-4C85-91B9-0463D7D0558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43383685"/>
                  </p:ext>
                </p:extLst>
              </p:nvPr>
            </p:nvGraphicFramePr>
            <p:xfrm>
              <a:off x="2911184" y="4518896"/>
              <a:ext cx="3692324" cy="22180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1" r:lo="rId12" r:qs="rId13" r:cs="rId14"/>
              </a:graphicData>
            </a:graphic>
          </p:graphicFrame>
        </mc:Choice>
        <mc:Fallback xmlns="">
          <p:graphicFrame>
            <p:nvGraphicFramePr>
              <p:cNvPr id="21" name="Diagramme 20">
                <a:extLst>
                  <a:ext uri="{FF2B5EF4-FFF2-40B4-BE49-F238E27FC236}">
                    <a16:creationId xmlns:a16="http://schemas.microsoft.com/office/drawing/2014/main" id="{8D8882D0-18BD-4C85-91B9-0463D7D0558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43383685"/>
                  </p:ext>
                </p:extLst>
              </p:nvPr>
            </p:nvGraphicFramePr>
            <p:xfrm>
              <a:off x="2911184" y="4518896"/>
              <a:ext cx="3692324" cy="22180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6" r:lo="rId17" r:qs="rId18" r:cs="rId19"/>
              </a:graphicData>
            </a:graphic>
          </p:graphicFrame>
        </mc:Fallback>
      </mc:AlternateContent>
      <p:sp>
        <p:nvSpPr>
          <p:cNvPr id="22" name="ZoneTexte 21">
            <a:extLst>
              <a:ext uri="{FF2B5EF4-FFF2-40B4-BE49-F238E27FC236}">
                <a16:creationId xmlns:a16="http://schemas.microsoft.com/office/drawing/2014/main" id="{24CF6517-1EEC-4EAA-9869-E1419D89A7C7}"/>
              </a:ext>
            </a:extLst>
          </p:cNvPr>
          <p:cNvSpPr txBox="1"/>
          <p:nvPr/>
        </p:nvSpPr>
        <p:spPr>
          <a:xfrm>
            <a:off x="6267311" y="4690869"/>
            <a:ext cx="2023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+mj-lt"/>
              </a:rPr>
              <a:t>Tendance à donner des notes plus ou moins élevées que la somme de la moyenne et du biais des item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Diagramme 22">
                <a:extLst>
                  <a:ext uri="{FF2B5EF4-FFF2-40B4-BE49-F238E27FC236}">
                    <a16:creationId xmlns:a16="http://schemas.microsoft.com/office/drawing/2014/main" id="{7F91532C-CE9F-4700-AEA1-AD3032D2973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33147710"/>
                  </p:ext>
                </p:extLst>
              </p:nvPr>
            </p:nvGraphicFramePr>
            <p:xfrm>
              <a:off x="2985218" y="2568398"/>
              <a:ext cx="3692324" cy="22180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0" r:lo="rId21" r:qs="rId22" r:cs="rId23"/>
              </a:graphicData>
            </a:graphic>
          </p:graphicFrame>
        </mc:Choice>
        <mc:Fallback xmlns="">
          <p:graphicFrame>
            <p:nvGraphicFramePr>
              <p:cNvPr id="23" name="Diagramme 22">
                <a:extLst>
                  <a:ext uri="{FF2B5EF4-FFF2-40B4-BE49-F238E27FC236}">
                    <a16:creationId xmlns:a16="http://schemas.microsoft.com/office/drawing/2014/main" id="{7F91532C-CE9F-4700-AEA1-AD3032D2973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33147710"/>
                  </p:ext>
                </p:extLst>
              </p:nvPr>
            </p:nvGraphicFramePr>
            <p:xfrm>
              <a:off x="2985218" y="2568398"/>
              <a:ext cx="3692324" cy="22180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5" r:lo="rId26" r:qs="rId27" r:cs="rId28"/>
              </a:graphicData>
            </a:graphic>
          </p:graphicFrame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EE10AC30-867A-4D52-972F-72999B237BF1}"/>
              </a:ext>
            </a:extLst>
          </p:cNvPr>
          <p:cNvSpPr txBox="1"/>
          <p:nvPr/>
        </p:nvSpPr>
        <p:spPr>
          <a:xfrm>
            <a:off x="6370042" y="3142694"/>
            <a:ext cx="1804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+mj-lt"/>
              </a:rPr>
              <a:t>Item plus ou moins bien noté </a:t>
            </a:r>
            <a:r>
              <a:rPr lang="fr-FR" dirty="0">
                <a:latin typeface="+mj-lt"/>
              </a:rPr>
              <a:t>que la moyenne générale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0355D2B-E8B2-4B17-9BFB-FD6CCF9EF4C9}"/>
              </a:ext>
            </a:extLst>
          </p:cNvPr>
          <p:cNvSpPr/>
          <p:nvPr/>
        </p:nvSpPr>
        <p:spPr>
          <a:xfrm>
            <a:off x="6260641" y="2871823"/>
            <a:ext cx="2023047" cy="1679384"/>
          </a:xfrm>
          <a:prstGeom prst="rect">
            <a:avLst/>
          </a:prstGeom>
          <a:noFill/>
          <a:ln w="19050">
            <a:solidFill>
              <a:srgbClr val="5D97B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987F174E-23A4-4EFA-9AF3-205CAAF06964}"/>
                  </a:ext>
                </a:extLst>
              </p:cNvPr>
              <p:cNvSpPr txBox="1"/>
              <p:nvPr/>
            </p:nvSpPr>
            <p:spPr>
              <a:xfrm>
                <a:off x="9184972" y="4093963"/>
                <a:ext cx="273148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𝑡𝑒𝑟𝑚𝑒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𝑑𝑎𝑚𝑝𝑖𝑛𝑔</m:t>
                    </m:r>
                  </m:oMath>
                </a14:m>
                <a:r>
                  <a:rPr lang="fr-FR" dirty="0"/>
                  <a:t> </a:t>
                </a:r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fr-FR" dirty="0"/>
                  <a:t>  contrebalancer les cas où il y a peu de notes pour un utilisateur ou un film.</a:t>
                </a:r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987F174E-23A4-4EFA-9AF3-205CAAF06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972" y="4093963"/>
                <a:ext cx="2731480" cy="1477328"/>
              </a:xfrm>
              <a:prstGeom prst="rect">
                <a:avLst/>
              </a:prstGeom>
              <a:blipFill>
                <a:blip r:embed="rId29"/>
                <a:stretch>
                  <a:fillRect l="-1339" r="-2232" b="-57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1B4F7D13-2369-4379-8E1B-4EAB83CA9F7D}"/>
                  </a:ext>
                </a:extLst>
              </p:cNvPr>
              <p:cNvSpPr txBox="1"/>
              <p:nvPr/>
            </p:nvSpPr>
            <p:spPr>
              <a:xfrm>
                <a:off x="5250036" y="3815883"/>
                <a:ext cx="423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1B4F7D13-2369-4379-8E1B-4EAB83CA9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036" y="3815883"/>
                <a:ext cx="423769" cy="276999"/>
              </a:xfrm>
              <a:prstGeom prst="rect">
                <a:avLst/>
              </a:prstGeom>
              <a:blipFill>
                <a:blip r:embed="rId30"/>
                <a:stretch>
                  <a:fillRect l="-10000" t="-2222" r="-17143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2DCA4C1-9F7E-4514-837D-C5F89DB1A862}"/>
                  </a:ext>
                </a:extLst>
              </p:cNvPr>
              <p:cNvSpPr txBox="1"/>
              <p:nvPr/>
            </p:nvSpPr>
            <p:spPr>
              <a:xfrm>
                <a:off x="5271299" y="5825890"/>
                <a:ext cx="423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2DCA4C1-9F7E-4514-837D-C5F89DB1A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299" y="5825890"/>
                <a:ext cx="423769" cy="276999"/>
              </a:xfrm>
              <a:prstGeom prst="rect">
                <a:avLst/>
              </a:prstGeom>
              <a:blipFill>
                <a:blip r:embed="rId31"/>
                <a:stretch>
                  <a:fillRect l="-11594" t="-4444" r="-18841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0191E56B-8BC9-4EED-9924-C3DE750C77BD}"/>
              </a:ext>
            </a:extLst>
          </p:cNvPr>
          <p:cNvSpPr/>
          <p:nvPr/>
        </p:nvSpPr>
        <p:spPr>
          <a:xfrm>
            <a:off x="447065" y="3280918"/>
            <a:ext cx="2218152" cy="913737"/>
          </a:xfrm>
          <a:prstGeom prst="rect">
            <a:avLst/>
          </a:prstGeom>
          <a:noFill/>
          <a:ln w="19050">
            <a:solidFill>
              <a:srgbClr val="467F9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6AAFCA1A-51E0-42D8-BC3E-B97C6994F667}"/>
                  </a:ext>
                </a:extLst>
              </p:cNvPr>
              <p:cNvSpPr txBox="1"/>
              <p:nvPr/>
            </p:nvSpPr>
            <p:spPr>
              <a:xfrm>
                <a:off x="466044" y="3417715"/>
                <a:ext cx="219917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b="0" i="1" dirty="0">
                    <a:latin typeface="Cambria Math" panose="02040503050406030204" pitchFamily="18" charset="0"/>
                  </a:rPr>
                  <a:t>Calcul du score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6AAFCA1A-51E0-42D8-BC3E-B97C6994F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44" y="3417715"/>
                <a:ext cx="2199173" cy="553998"/>
              </a:xfrm>
              <a:prstGeom prst="rect">
                <a:avLst/>
              </a:prstGeom>
              <a:blipFill>
                <a:blip r:embed="rId32"/>
                <a:stretch>
                  <a:fillRect t="-15385" b="-98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A0D49762-971E-410A-942B-153C1BD209B0}"/>
              </a:ext>
            </a:extLst>
          </p:cNvPr>
          <p:cNvSpPr/>
          <p:nvPr/>
        </p:nvSpPr>
        <p:spPr>
          <a:xfrm>
            <a:off x="6267311" y="4728340"/>
            <a:ext cx="2023047" cy="1679384"/>
          </a:xfrm>
          <a:prstGeom prst="rect">
            <a:avLst/>
          </a:prstGeom>
          <a:noFill/>
          <a:ln w="19050">
            <a:solidFill>
              <a:srgbClr val="5D97B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9B42CFC8-E0E6-43B1-ABFC-7E10354DA7F2}"/>
              </a:ext>
            </a:extLst>
          </p:cNvPr>
          <p:cNvSpPr/>
          <p:nvPr/>
        </p:nvSpPr>
        <p:spPr>
          <a:xfrm>
            <a:off x="8431619" y="2871823"/>
            <a:ext cx="652336" cy="3535901"/>
          </a:xfrm>
          <a:prstGeom prst="rightBrace">
            <a:avLst>
              <a:gd name="adj1" fmla="val 88241"/>
              <a:gd name="adj2" fmla="val 50000"/>
            </a:avLst>
          </a:prstGeom>
          <a:ln w="28575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ln w="28575">
                <a:solidFill>
                  <a:srgbClr val="003366"/>
                </a:solidFill>
              </a:ln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1046ED7-1832-46F1-996A-86E89DC7581C}"/>
              </a:ext>
            </a:extLst>
          </p:cNvPr>
          <p:cNvSpPr txBox="1"/>
          <p:nvPr/>
        </p:nvSpPr>
        <p:spPr>
          <a:xfrm>
            <a:off x="11674548" y="6412144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226A8A-7BDF-48FF-8B25-59357B38EF82}"/>
              </a:ext>
            </a:extLst>
          </p:cNvPr>
          <p:cNvSpPr/>
          <p:nvPr/>
        </p:nvSpPr>
        <p:spPr>
          <a:xfrm>
            <a:off x="4030637" y="6537325"/>
            <a:ext cx="1395255" cy="28499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92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Graphic spid="21" grpId="0">
        <p:bldAsOne/>
      </p:bldGraphic>
      <p:bldP spid="22" grpId="0"/>
      <p:bldGraphic spid="23" grpId="0">
        <p:bldAsOne/>
      </p:bldGraphic>
      <p:bldP spid="24" grpId="0"/>
      <p:bldP spid="48" grpId="0" animBg="1"/>
      <p:bldP spid="53" grpId="0"/>
      <p:bldP spid="8" grpId="0"/>
      <p:bldP spid="25" grpId="0"/>
      <p:bldP spid="26" grpId="0" animBg="1"/>
      <p:bldP spid="27" grpId="0"/>
      <p:bldP spid="2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au 6">
                <a:extLst>
                  <a:ext uri="{FF2B5EF4-FFF2-40B4-BE49-F238E27FC236}">
                    <a16:creationId xmlns:a16="http://schemas.microsoft.com/office/drawing/2014/main" id="{C2ADDBF9-2304-4018-98E6-BC31CCD9E8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9553247"/>
                  </p:ext>
                </p:extLst>
              </p:nvPr>
            </p:nvGraphicFramePr>
            <p:xfrm>
              <a:off x="1227380" y="1102527"/>
              <a:ext cx="9675789" cy="33179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95754">
                      <a:extLst>
                        <a:ext uri="{9D8B030D-6E8A-4147-A177-3AD203B41FA5}">
                          <a16:colId xmlns:a16="http://schemas.microsoft.com/office/drawing/2014/main" val="2908305665"/>
                        </a:ext>
                      </a:extLst>
                    </a:gridCol>
                    <a:gridCol w="979150">
                      <a:extLst>
                        <a:ext uri="{9D8B030D-6E8A-4147-A177-3AD203B41FA5}">
                          <a16:colId xmlns:a16="http://schemas.microsoft.com/office/drawing/2014/main" val="2607660281"/>
                        </a:ext>
                      </a:extLst>
                    </a:gridCol>
                    <a:gridCol w="1172808">
                      <a:extLst>
                        <a:ext uri="{9D8B030D-6E8A-4147-A177-3AD203B41FA5}">
                          <a16:colId xmlns:a16="http://schemas.microsoft.com/office/drawing/2014/main" val="3199662193"/>
                        </a:ext>
                      </a:extLst>
                    </a:gridCol>
                    <a:gridCol w="2590039">
                      <a:extLst>
                        <a:ext uri="{9D8B030D-6E8A-4147-A177-3AD203B41FA5}">
                          <a16:colId xmlns:a16="http://schemas.microsoft.com/office/drawing/2014/main" val="631940678"/>
                        </a:ext>
                      </a:extLst>
                    </a:gridCol>
                    <a:gridCol w="2638038">
                      <a:extLst>
                        <a:ext uri="{9D8B030D-6E8A-4147-A177-3AD203B41FA5}">
                          <a16:colId xmlns:a16="http://schemas.microsoft.com/office/drawing/2014/main" val="1894757258"/>
                        </a:ext>
                      </a:extLst>
                    </a:gridCol>
                  </a:tblGrid>
                  <a:tr h="1397726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fr-FR" sz="3000" b="0" dirty="0"/>
                            <a:t>Jeu de données</a:t>
                          </a:r>
                        </a:p>
                      </a:txBody>
                      <a:tcPr anchor="ctr">
                        <a:solidFill>
                          <a:srgbClr val="467F9E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err="1">
                              <a:solidFill>
                                <a:schemeClr val="tx1"/>
                              </a:solidFill>
                            </a:rPr>
                            <a:t>Movielens</a:t>
                          </a:r>
                          <a:endParaRPr lang="fr-F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0BBDC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dirty="0">
                              <a:solidFill>
                                <a:schemeClr val="tx1"/>
                              </a:solidFill>
                            </a:rPr>
                            <a:t>Avec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 :</a:t>
                          </a:r>
                        </a:p>
                        <a:p>
                          <a:pPr algn="ctr"/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MAE = 0,6889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RMSE = 0,8995</a:t>
                          </a:r>
                        </a:p>
                      </a:txBody>
                      <a:tcPr anchor="ctr">
                        <a:solidFill>
                          <a:srgbClr val="80BBD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dirty="0">
                              <a:solidFill>
                                <a:schemeClr val="tx1"/>
                              </a:solidFill>
                            </a:rPr>
                            <a:t>Avec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oMath>
                          </a14:m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 :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MAE = 0,6833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RMSE = 0,8836</a:t>
                          </a:r>
                        </a:p>
                      </a:txBody>
                      <a:tcPr anchor="ctr">
                        <a:solidFill>
                          <a:srgbClr val="80BBD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735163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 err="1"/>
                            <a:t>Jester</a:t>
                          </a:r>
                          <a:endParaRPr lang="fr-FR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dataset4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dirty="0">
                              <a:solidFill>
                                <a:schemeClr val="tx1"/>
                              </a:solidFill>
                            </a:rPr>
                            <a:t>Avec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oMath>
                          </a14:m>
                          <a:r>
                            <a:rPr lang="fr-F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:         MAE = 3,4834</a:t>
                          </a:r>
                        </a:p>
                        <a:p>
                          <a:pPr algn="ctr"/>
                          <a:r>
                            <a:rPr lang="fr-F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RMSE = 4,5683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573332"/>
                      </a:ext>
                    </a:extLst>
                  </a:tr>
                  <a:tr h="508022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600" b="1" dirty="0"/>
                            <a:t>dataset12</a:t>
                          </a:r>
                          <a:endParaRPr lang="fr-FR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dirty="0">
                              <a:solidFill>
                                <a:schemeClr val="tx1"/>
                              </a:solidFill>
                            </a:rPr>
                            <a:t>Avec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oMath>
                          </a14:m>
                          <a:r>
                            <a:rPr lang="fr-F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:         MAE = </a:t>
                          </a:r>
                          <a:r>
                            <a:rPr lang="fr-F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3.5568</a:t>
                          </a:r>
                          <a:endParaRPr lang="fr-F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fr-F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RMSE = </a:t>
                          </a:r>
                          <a:r>
                            <a:rPr lang="fr-F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4.4053</a:t>
                          </a:r>
                          <a:endParaRPr lang="fr-F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0012799"/>
                      </a:ext>
                    </a:extLst>
                  </a:tr>
                  <a:tr h="508021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b="1" dirty="0"/>
                            <a:t>dataset11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dirty="0">
                              <a:solidFill>
                                <a:schemeClr val="tx1"/>
                              </a:solidFill>
                            </a:rPr>
                            <a:t>Avec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oMath>
                          </a14:m>
                          <a:r>
                            <a:rPr lang="fr-F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:         MAE = </a:t>
                          </a:r>
                          <a:r>
                            <a:rPr lang="fr-F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3.5355</a:t>
                          </a:r>
                          <a:endParaRPr lang="fr-F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fr-F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RMSE = </a:t>
                          </a:r>
                          <a:r>
                            <a:rPr lang="fr-F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4.3788</a:t>
                          </a:r>
                          <a:endParaRPr lang="fr-F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5648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au 6">
                <a:extLst>
                  <a:ext uri="{FF2B5EF4-FFF2-40B4-BE49-F238E27FC236}">
                    <a16:creationId xmlns:a16="http://schemas.microsoft.com/office/drawing/2014/main" id="{C2ADDBF9-2304-4018-98E6-BC31CCD9E8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9553247"/>
                  </p:ext>
                </p:extLst>
              </p:nvPr>
            </p:nvGraphicFramePr>
            <p:xfrm>
              <a:off x="1227380" y="1102527"/>
              <a:ext cx="9675789" cy="33179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95754">
                      <a:extLst>
                        <a:ext uri="{9D8B030D-6E8A-4147-A177-3AD203B41FA5}">
                          <a16:colId xmlns:a16="http://schemas.microsoft.com/office/drawing/2014/main" val="2908305665"/>
                        </a:ext>
                      </a:extLst>
                    </a:gridCol>
                    <a:gridCol w="979150">
                      <a:extLst>
                        <a:ext uri="{9D8B030D-6E8A-4147-A177-3AD203B41FA5}">
                          <a16:colId xmlns:a16="http://schemas.microsoft.com/office/drawing/2014/main" val="2607660281"/>
                        </a:ext>
                      </a:extLst>
                    </a:gridCol>
                    <a:gridCol w="1172808">
                      <a:extLst>
                        <a:ext uri="{9D8B030D-6E8A-4147-A177-3AD203B41FA5}">
                          <a16:colId xmlns:a16="http://schemas.microsoft.com/office/drawing/2014/main" val="3199662193"/>
                        </a:ext>
                      </a:extLst>
                    </a:gridCol>
                    <a:gridCol w="2590039">
                      <a:extLst>
                        <a:ext uri="{9D8B030D-6E8A-4147-A177-3AD203B41FA5}">
                          <a16:colId xmlns:a16="http://schemas.microsoft.com/office/drawing/2014/main" val="631940678"/>
                        </a:ext>
                      </a:extLst>
                    </a:gridCol>
                    <a:gridCol w="2638038">
                      <a:extLst>
                        <a:ext uri="{9D8B030D-6E8A-4147-A177-3AD203B41FA5}">
                          <a16:colId xmlns:a16="http://schemas.microsoft.com/office/drawing/2014/main" val="1894757258"/>
                        </a:ext>
                      </a:extLst>
                    </a:gridCol>
                  </a:tblGrid>
                  <a:tr h="1397726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fr-FR" sz="3000" b="0" dirty="0"/>
                            <a:t>Jeu de données</a:t>
                          </a:r>
                        </a:p>
                      </a:txBody>
                      <a:tcPr anchor="ctr">
                        <a:solidFill>
                          <a:srgbClr val="467F9E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err="1">
                              <a:solidFill>
                                <a:schemeClr val="tx1"/>
                              </a:solidFill>
                            </a:rPr>
                            <a:t>Movielens</a:t>
                          </a:r>
                          <a:endParaRPr lang="fr-FR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0BBDC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2000" t="-435" r="-102824" b="-14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6975" t="-435" r="-924" b="-14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735163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 err="1"/>
                            <a:t>Jester</a:t>
                          </a:r>
                          <a:endParaRPr lang="fr-FR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/>
                            <a:t>dataset4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5198" t="-220000" r="-466" b="-21523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573332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600" b="1" dirty="0"/>
                            <a:t>dataset12</a:t>
                          </a:r>
                          <a:endParaRPr lang="fr-FR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5198" t="-316981" r="-466" b="-11320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0012799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b="1" dirty="0"/>
                            <a:t>dataset11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5198" t="-420952" r="-466" b="-142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56486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064D3F44-5CB3-4E29-8D20-D9D3179B5C65}"/>
              </a:ext>
            </a:extLst>
          </p:cNvPr>
          <p:cNvSpPr txBox="1"/>
          <p:nvPr/>
        </p:nvSpPr>
        <p:spPr>
          <a:xfrm>
            <a:off x="2666067" y="144388"/>
            <a:ext cx="53348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Prédicteur de base – Résultats et analyse 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E2D7798-48B2-4CC4-AD1C-65C686A4F81B}"/>
              </a:ext>
            </a:extLst>
          </p:cNvPr>
          <p:cNvSpPr txBox="1"/>
          <p:nvPr/>
        </p:nvSpPr>
        <p:spPr>
          <a:xfrm>
            <a:off x="2425097" y="129429"/>
            <a:ext cx="10663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rgbClr val="467F9E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2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EE93385-E8BB-4B7D-A491-28C772132E89}"/>
              </a:ext>
            </a:extLst>
          </p:cNvPr>
          <p:cNvCxnSpPr>
            <a:cxnSpLocks/>
          </p:cNvCxnSpPr>
          <p:nvPr/>
        </p:nvCxnSpPr>
        <p:spPr>
          <a:xfrm>
            <a:off x="2763553" y="523613"/>
            <a:ext cx="415463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417B8C0F-9D61-40EC-BAC2-F24268E447E1}"/>
              </a:ext>
            </a:extLst>
          </p:cNvPr>
          <p:cNvGrpSpPr/>
          <p:nvPr/>
        </p:nvGrpSpPr>
        <p:grpSpPr>
          <a:xfrm>
            <a:off x="2342452" y="4601377"/>
            <a:ext cx="7507096" cy="1246495"/>
            <a:chOff x="2715438" y="4464488"/>
            <a:chExt cx="7507096" cy="12464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0BFCB748-28DB-459F-8610-449ADA815618}"/>
                    </a:ext>
                  </a:extLst>
                </p:cNvPr>
                <p:cNvSpPr txBox="1"/>
                <p:nvPr/>
              </p:nvSpPr>
              <p:spPr>
                <a:xfrm>
                  <a:off x="2715438" y="4464488"/>
                  <a:ext cx="7507096" cy="12464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500" dirty="0">
                      <a:solidFill>
                        <a:srgbClr val="467F9E"/>
                      </a:solidFill>
                    </a:rPr>
                    <a:t>Analyse :</a:t>
                  </a:r>
                  <a:r>
                    <a:rPr lang="fr-FR" sz="2500" dirty="0"/>
                    <a:t> 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fr-FR" sz="2500" dirty="0"/>
                    <a:t>Algorithme robuste </a:t>
                  </a:r>
                  <a14:m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fr-FR" sz="25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r-FR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</m:oMath>
                  </a14:m>
                  <a:r>
                    <a:rPr lang="fr-FR" sz="2500" dirty="0"/>
                    <a:t> pas d’échec de prédiction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fr-FR" sz="2500" dirty="0"/>
                    <a:t>Plus simple à implémenter</a:t>
                  </a:r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0BFCB748-28DB-459F-8610-449ADA815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5438" y="4464488"/>
                  <a:ext cx="7507096" cy="1246495"/>
                </a:xfrm>
                <a:prstGeom prst="rect">
                  <a:avLst/>
                </a:prstGeom>
                <a:blipFill>
                  <a:blip r:embed="rId3"/>
                  <a:stretch>
                    <a:fillRect l="-1299" t="-3922" b="-1127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71F0F3E-332F-44F4-90C9-76D1D477E30D}"/>
                </a:ext>
              </a:extLst>
            </p:cNvPr>
            <p:cNvCxnSpPr>
              <a:cxnSpLocks/>
            </p:cNvCxnSpPr>
            <p:nvPr/>
          </p:nvCxnSpPr>
          <p:spPr>
            <a:xfrm>
              <a:off x="3114105" y="5710983"/>
              <a:ext cx="6712801" cy="0"/>
            </a:xfrm>
            <a:prstGeom prst="line">
              <a:avLst/>
            </a:prstGeom>
            <a:ln w="38100">
              <a:solidFill>
                <a:srgbClr val="467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B6097DFA-08DD-4E01-8776-74983456E7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725" y="4880919"/>
              <a:ext cx="0" cy="830064"/>
            </a:xfrm>
            <a:prstGeom prst="line">
              <a:avLst/>
            </a:prstGeom>
            <a:ln w="38100">
              <a:solidFill>
                <a:srgbClr val="467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llipse 20">
            <a:extLst>
              <a:ext uri="{FF2B5EF4-FFF2-40B4-BE49-F238E27FC236}">
                <a16:creationId xmlns:a16="http://schemas.microsoft.com/office/drawing/2014/main" id="{F50728E1-E55D-4B48-8C2D-9124E1D3FFD8}"/>
              </a:ext>
            </a:extLst>
          </p:cNvPr>
          <p:cNvSpPr/>
          <p:nvPr/>
        </p:nvSpPr>
        <p:spPr>
          <a:xfrm>
            <a:off x="10750771" y="232440"/>
            <a:ext cx="598303" cy="606056"/>
          </a:xfrm>
          <a:prstGeom prst="ellipse">
            <a:avLst/>
          </a:prstGeom>
          <a:noFill/>
          <a:ln w="9525">
            <a:solidFill>
              <a:srgbClr val="467F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B38DE95-2F23-4886-AA86-40AF78969474}"/>
              </a:ext>
            </a:extLst>
          </p:cNvPr>
          <p:cNvSpPr/>
          <p:nvPr/>
        </p:nvSpPr>
        <p:spPr>
          <a:xfrm>
            <a:off x="10826970" y="308640"/>
            <a:ext cx="445903" cy="453656"/>
          </a:xfrm>
          <a:prstGeom prst="ellipse">
            <a:avLst/>
          </a:prstGeom>
          <a:noFill/>
          <a:ln w="9525">
            <a:solidFill>
              <a:srgbClr val="467F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4ABA0C4-E881-48EF-8ED9-9A209C6FDA35}"/>
              </a:ext>
            </a:extLst>
          </p:cNvPr>
          <p:cNvSpPr/>
          <p:nvPr/>
        </p:nvSpPr>
        <p:spPr>
          <a:xfrm>
            <a:off x="10903169" y="384840"/>
            <a:ext cx="293503" cy="301256"/>
          </a:xfrm>
          <a:prstGeom prst="ellipse">
            <a:avLst/>
          </a:prstGeom>
          <a:solidFill>
            <a:srgbClr val="467F9E"/>
          </a:solidFill>
          <a:ln w="9525">
            <a:solidFill>
              <a:srgbClr val="467F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869C995-CBE9-4D48-8FF4-A64D3C2E93FD}"/>
              </a:ext>
            </a:extLst>
          </p:cNvPr>
          <p:cNvSpPr txBox="1"/>
          <p:nvPr/>
        </p:nvSpPr>
        <p:spPr>
          <a:xfrm>
            <a:off x="11674548" y="6412144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2F85F8-8D23-4AE7-9299-8FDD579D096A}"/>
              </a:ext>
            </a:extLst>
          </p:cNvPr>
          <p:cNvSpPr/>
          <p:nvPr/>
        </p:nvSpPr>
        <p:spPr>
          <a:xfrm>
            <a:off x="4030637" y="6537325"/>
            <a:ext cx="1395255" cy="28499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48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2F09961-2D7D-42D3-B775-694BBA8890AF}"/>
              </a:ext>
            </a:extLst>
          </p:cNvPr>
          <p:cNvSpPr txBox="1"/>
          <p:nvPr/>
        </p:nvSpPr>
        <p:spPr>
          <a:xfrm>
            <a:off x="2167318" y="1528798"/>
            <a:ext cx="930437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>
                <a:latin typeface="+mj-lt"/>
                <a:ea typeface="Cambria Math" panose="02040503050406030204" pitchFamily="18" charset="0"/>
              </a:rPr>
              <a:t>Algorithme des plus proches voisins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FB0DC1-174E-4A09-AB80-57B988D3D416}"/>
              </a:ext>
            </a:extLst>
          </p:cNvPr>
          <p:cNvSpPr txBox="1"/>
          <p:nvPr/>
        </p:nvSpPr>
        <p:spPr>
          <a:xfrm>
            <a:off x="1256864" y="838496"/>
            <a:ext cx="10663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500" dirty="0">
                <a:solidFill>
                  <a:srgbClr val="A3CEE6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3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80E6E59-B383-4C78-AAD9-DC5D0751720C}"/>
              </a:ext>
            </a:extLst>
          </p:cNvPr>
          <p:cNvCxnSpPr>
            <a:cxnSpLocks/>
          </p:cNvCxnSpPr>
          <p:nvPr/>
        </p:nvCxnSpPr>
        <p:spPr>
          <a:xfrm>
            <a:off x="2167318" y="2401093"/>
            <a:ext cx="918175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52B5542A-0C3A-40E0-B39A-33D731D063EA}"/>
              </a:ext>
            </a:extLst>
          </p:cNvPr>
          <p:cNvSpPr/>
          <p:nvPr/>
        </p:nvSpPr>
        <p:spPr>
          <a:xfrm>
            <a:off x="8864016" y="3134779"/>
            <a:ext cx="598303" cy="606056"/>
          </a:xfrm>
          <a:prstGeom prst="ellipse">
            <a:avLst/>
          </a:prstGeom>
          <a:noFill/>
          <a:ln w="9525">
            <a:solidFill>
              <a:srgbClr val="A3CE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83E25D-32C2-423D-9841-8ACEB7A1EB15}"/>
              </a:ext>
            </a:extLst>
          </p:cNvPr>
          <p:cNvSpPr/>
          <p:nvPr/>
        </p:nvSpPr>
        <p:spPr>
          <a:xfrm>
            <a:off x="8940215" y="3210979"/>
            <a:ext cx="445903" cy="453656"/>
          </a:xfrm>
          <a:prstGeom prst="ellipse">
            <a:avLst/>
          </a:prstGeom>
          <a:noFill/>
          <a:ln w="9525">
            <a:solidFill>
              <a:srgbClr val="A3CE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4A8546A-0579-4FA9-B841-8D6C42957C60}"/>
              </a:ext>
            </a:extLst>
          </p:cNvPr>
          <p:cNvSpPr/>
          <p:nvPr/>
        </p:nvSpPr>
        <p:spPr>
          <a:xfrm>
            <a:off x="9016414" y="3287179"/>
            <a:ext cx="293503" cy="301256"/>
          </a:xfrm>
          <a:prstGeom prst="ellipse">
            <a:avLst/>
          </a:prstGeom>
          <a:solidFill>
            <a:srgbClr val="A3CEE6"/>
          </a:solidFill>
          <a:ln w="9525">
            <a:solidFill>
              <a:srgbClr val="A3CE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128BDC4-0724-4DEA-B6EB-655555E8F564}"/>
              </a:ext>
            </a:extLst>
          </p:cNvPr>
          <p:cNvSpPr/>
          <p:nvPr/>
        </p:nvSpPr>
        <p:spPr>
          <a:xfrm>
            <a:off x="6982873" y="3085265"/>
            <a:ext cx="2501523" cy="1502495"/>
          </a:xfrm>
          <a:prstGeom prst="roundRect">
            <a:avLst/>
          </a:prstGeom>
          <a:solidFill>
            <a:srgbClr val="537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304EE22-DF2C-492D-8967-93A21A1C9DC4}"/>
              </a:ext>
            </a:extLst>
          </p:cNvPr>
          <p:cNvSpPr/>
          <p:nvPr/>
        </p:nvSpPr>
        <p:spPr>
          <a:xfrm>
            <a:off x="3637474" y="3092396"/>
            <a:ext cx="2501523" cy="1502495"/>
          </a:xfrm>
          <a:prstGeom prst="roundRect">
            <a:avLst/>
          </a:prstGeom>
          <a:solidFill>
            <a:srgbClr val="5D9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08796B2-9860-4217-ABCA-7ACA830BE725}"/>
              </a:ext>
            </a:extLst>
          </p:cNvPr>
          <p:cNvSpPr txBox="1"/>
          <p:nvPr/>
        </p:nvSpPr>
        <p:spPr>
          <a:xfrm>
            <a:off x="7031080" y="3181923"/>
            <a:ext cx="24275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2000" dirty="0">
                <a:solidFill>
                  <a:schemeClr val="bg1"/>
                </a:solidFill>
              </a:rPr>
              <a:t>Détermination du set des plus proches voisins pour prédire la note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4BA4D-8621-48BA-98F3-509F0CB2E2A9}"/>
              </a:ext>
            </a:extLst>
          </p:cNvPr>
          <p:cNvSpPr txBox="1"/>
          <p:nvPr/>
        </p:nvSpPr>
        <p:spPr>
          <a:xfrm>
            <a:off x="3589627" y="3199393"/>
            <a:ext cx="25972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2500" b="1" dirty="0">
                <a:solidFill>
                  <a:schemeClr val="bg1"/>
                </a:solidFill>
                <a:latin typeface="+mj-lt"/>
              </a:rPr>
              <a:t>User-User </a:t>
            </a:r>
          </a:p>
          <a:p>
            <a:pPr lvl="0" algn="ctr"/>
            <a:r>
              <a:rPr lang="fr-FR" sz="2500" b="1" dirty="0">
                <a:solidFill>
                  <a:schemeClr val="bg1"/>
                </a:solidFill>
                <a:latin typeface="+mj-lt"/>
              </a:rPr>
              <a:t>ou</a:t>
            </a:r>
          </a:p>
          <a:p>
            <a:pPr lvl="0" algn="ctr"/>
            <a:r>
              <a:rPr lang="fr-FR" sz="2500" b="1" dirty="0">
                <a:solidFill>
                  <a:schemeClr val="bg1"/>
                </a:solidFill>
                <a:latin typeface="+mj-lt"/>
              </a:rPr>
              <a:t>Item-Item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440A4C8-B81D-456B-A328-552098070F34}"/>
              </a:ext>
            </a:extLst>
          </p:cNvPr>
          <p:cNvSpPr/>
          <p:nvPr/>
        </p:nvSpPr>
        <p:spPr>
          <a:xfrm>
            <a:off x="10750771" y="232440"/>
            <a:ext cx="598303" cy="606056"/>
          </a:xfrm>
          <a:prstGeom prst="ellipse">
            <a:avLst/>
          </a:prstGeom>
          <a:noFill/>
          <a:ln w="9525">
            <a:solidFill>
              <a:srgbClr val="A3CE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C766A59-3995-45F5-9CFE-94B0E4DC810D}"/>
              </a:ext>
            </a:extLst>
          </p:cNvPr>
          <p:cNvSpPr/>
          <p:nvPr/>
        </p:nvSpPr>
        <p:spPr>
          <a:xfrm>
            <a:off x="10826970" y="308640"/>
            <a:ext cx="445903" cy="453656"/>
          </a:xfrm>
          <a:prstGeom prst="ellipse">
            <a:avLst/>
          </a:prstGeom>
          <a:noFill/>
          <a:ln w="9525">
            <a:solidFill>
              <a:srgbClr val="A3CE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B3E9AE0-98F0-427F-91B3-33283C170279}"/>
              </a:ext>
            </a:extLst>
          </p:cNvPr>
          <p:cNvSpPr/>
          <p:nvPr/>
        </p:nvSpPr>
        <p:spPr>
          <a:xfrm>
            <a:off x="10903169" y="384840"/>
            <a:ext cx="293503" cy="301256"/>
          </a:xfrm>
          <a:prstGeom prst="ellipse">
            <a:avLst/>
          </a:prstGeom>
          <a:solidFill>
            <a:srgbClr val="A3CEE6"/>
          </a:solidFill>
          <a:ln w="9525">
            <a:solidFill>
              <a:srgbClr val="A3CE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0514DD7-EB43-4E14-A071-558149AC7039}"/>
              </a:ext>
            </a:extLst>
          </p:cNvPr>
          <p:cNvSpPr txBox="1"/>
          <p:nvPr/>
        </p:nvSpPr>
        <p:spPr>
          <a:xfrm>
            <a:off x="11674548" y="6412144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2B7269-9237-44B5-9224-C4FAA702A874}"/>
              </a:ext>
            </a:extLst>
          </p:cNvPr>
          <p:cNvSpPr/>
          <p:nvPr/>
        </p:nvSpPr>
        <p:spPr>
          <a:xfrm>
            <a:off x="6926237" y="6537325"/>
            <a:ext cx="1395255" cy="28499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8504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2162</Words>
  <Application>Microsoft Office PowerPoint</Application>
  <PresentationFormat>Grand écran</PresentationFormat>
  <Paragraphs>530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Cambria</vt:lpstr>
      <vt:lpstr>Cambria Math</vt:lpstr>
      <vt:lpstr>Century</vt:lpstr>
      <vt:lpstr>Century Gothic</vt:lpstr>
      <vt:lpstr>Consolas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evaetheve4@gmail.com</dc:creator>
  <cp:lastModifiedBy>coxi</cp:lastModifiedBy>
  <cp:revision>173</cp:revision>
  <dcterms:created xsi:type="dcterms:W3CDTF">2021-01-07T00:46:14Z</dcterms:created>
  <dcterms:modified xsi:type="dcterms:W3CDTF">2021-05-23T16:48:44Z</dcterms:modified>
</cp:coreProperties>
</file>