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6"/>
  </p:notesMasterIdLst>
  <p:sldIdLst>
    <p:sldId id="256" r:id="rId2"/>
    <p:sldId id="258" r:id="rId3"/>
    <p:sldId id="257" r:id="rId4"/>
    <p:sldId id="267" r:id="rId5"/>
    <p:sldId id="270" r:id="rId6"/>
    <p:sldId id="271" r:id="rId7"/>
    <p:sldId id="264" r:id="rId8"/>
    <p:sldId id="278" r:id="rId9"/>
    <p:sldId id="294" r:id="rId10"/>
    <p:sldId id="280" r:id="rId11"/>
    <p:sldId id="265" r:id="rId12"/>
    <p:sldId id="281" r:id="rId13"/>
    <p:sldId id="295" r:id="rId14"/>
    <p:sldId id="285" r:id="rId15"/>
    <p:sldId id="284" r:id="rId16"/>
    <p:sldId id="286" r:id="rId17"/>
    <p:sldId id="287" r:id="rId18"/>
    <p:sldId id="266" r:id="rId19"/>
    <p:sldId id="296" r:id="rId20"/>
    <p:sldId id="297" r:id="rId21"/>
    <p:sldId id="298" r:id="rId22"/>
    <p:sldId id="299" r:id="rId23"/>
    <p:sldId id="302" r:id="rId24"/>
    <p:sldId id="303" r:id="rId25"/>
    <p:sldId id="301" r:id="rId26"/>
    <p:sldId id="274" r:id="rId27"/>
    <p:sldId id="304" r:id="rId28"/>
    <p:sldId id="300" r:id="rId29"/>
    <p:sldId id="306" r:id="rId30"/>
    <p:sldId id="289" r:id="rId31"/>
    <p:sldId id="305" r:id="rId32"/>
    <p:sldId id="279" r:id="rId33"/>
    <p:sldId id="292" r:id="rId34"/>
    <p:sldId id="293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  <p:embeddedFont>
      <p:font typeface="Raleway" pitchFamily="2" charset="0"/>
      <p:regular r:id="rId46"/>
      <p:bold r:id="rId47"/>
      <p:italic r:id="rId48"/>
      <p:boldItalic r:id="rId49"/>
    </p:embeddedFont>
    <p:embeddedFont>
      <p:font typeface="微軟正黑體" panose="020B0604030504040204" pitchFamily="34" charset="-120"/>
      <p:regular r:id="rId50"/>
      <p:bold r:id="rId51"/>
    </p:embeddedFont>
    <p:embeddedFont>
      <p:font typeface="標楷體" panose="03000509000000000000" pitchFamily="65" charset="-120"/>
      <p:regular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EE"/>
    <a:srgbClr val="3668C0"/>
    <a:srgbClr val="F2A570"/>
    <a:srgbClr val="4472C4"/>
    <a:srgbClr val="C0C0C0"/>
    <a:srgbClr val="FFD6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676" autoAdjust="0"/>
  </p:normalViewPr>
  <p:slideViewPr>
    <p:cSldViewPr snapToGrid="0">
      <p:cViewPr varScale="1">
        <p:scale>
          <a:sx n="132" d="100"/>
          <a:sy n="132" d="100"/>
        </p:scale>
        <p:origin x="105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B20705\Downloads\&#25239;&#24962;&#39729;&#34277;&#29289;&#20351;&#29992;&#20154;&#25976;_&#25239;&#24962;&#39729;&#34277;&#29289;&#20351;&#29992;&#20154;&#25976;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歷年藥物使用人數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抗憂鬱藥物使用人數_抗憂鬱藥物使用人數!$A$2:$A$18</c:f>
              <c:numCache>
                <c:formatCode>General</c:formatCode>
                <c:ptCount val="17"/>
                <c:pt idx="0">
                  <c:v>94</c:v>
                </c:pt>
                <c:pt idx="1">
                  <c:v>95</c:v>
                </c:pt>
                <c:pt idx="2">
                  <c:v>96</c:v>
                </c:pt>
                <c:pt idx="3">
                  <c:v>97</c:v>
                </c:pt>
                <c:pt idx="4">
                  <c:v>98</c:v>
                </c:pt>
                <c:pt idx="5">
                  <c:v>99</c:v>
                </c:pt>
                <c:pt idx="6">
                  <c:v>100</c:v>
                </c:pt>
                <c:pt idx="7">
                  <c:v>101</c:v>
                </c:pt>
                <c:pt idx="8">
                  <c:v>102</c:v>
                </c:pt>
                <c:pt idx="9">
                  <c:v>103</c:v>
                </c:pt>
                <c:pt idx="10">
                  <c:v>104</c:v>
                </c:pt>
                <c:pt idx="11">
                  <c:v>105</c:v>
                </c:pt>
                <c:pt idx="12">
                  <c:v>106</c:v>
                </c:pt>
                <c:pt idx="13">
                  <c:v>107</c:v>
                </c:pt>
                <c:pt idx="14">
                  <c:v>108</c:v>
                </c:pt>
                <c:pt idx="15">
                  <c:v>109</c:v>
                </c:pt>
                <c:pt idx="16">
                  <c:v>110</c:v>
                </c:pt>
              </c:numCache>
            </c:numRef>
          </c:cat>
          <c:val>
            <c:numRef>
              <c:f>抗憂鬱藥物使用人數_抗憂鬱藥物使用人數!$B$2:$B$18</c:f>
              <c:numCache>
                <c:formatCode>General</c:formatCode>
                <c:ptCount val="17"/>
                <c:pt idx="0">
                  <c:v>791224</c:v>
                </c:pt>
                <c:pt idx="1">
                  <c:v>791932</c:v>
                </c:pt>
                <c:pt idx="2">
                  <c:v>812279</c:v>
                </c:pt>
                <c:pt idx="3">
                  <c:v>846317</c:v>
                </c:pt>
                <c:pt idx="4">
                  <c:v>874930</c:v>
                </c:pt>
                <c:pt idx="5">
                  <c:v>903569</c:v>
                </c:pt>
                <c:pt idx="6">
                  <c:v>944278</c:v>
                </c:pt>
                <c:pt idx="7">
                  <c:v>983490</c:v>
                </c:pt>
                <c:pt idx="8">
                  <c:v>1141151</c:v>
                </c:pt>
                <c:pt idx="9">
                  <c:v>1165942</c:v>
                </c:pt>
                <c:pt idx="10">
                  <c:v>1194395</c:v>
                </c:pt>
                <c:pt idx="11">
                  <c:v>1212659</c:v>
                </c:pt>
                <c:pt idx="12">
                  <c:v>1273561</c:v>
                </c:pt>
                <c:pt idx="13">
                  <c:v>1330204</c:v>
                </c:pt>
                <c:pt idx="14">
                  <c:v>1397197</c:v>
                </c:pt>
                <c:pt idx="15">
                  <c:v>1468716</c:v>
                </c:pt>
                <c:pt idx="16">
                  <c:v>1542703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ED-4176-95A3-BE0CC5FEA6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804848"/>
        <c:axId val="2055302944"/>
      </c:lineChart>
      <c:catAx>
        <c:axId val="12804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年份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055302944"/>
        <c:crosses val="autoZero"/>
        <c:auto val="1"/>
        <c:lblAlgn val="ctr"/>
        <c:lblOffset val="100"/>
        <c:noMultiLvlLbl val="0"/>
      </c:catAx>
      <c:valAx>
        <c:axId val="205530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人數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804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>
          <a:solidFill>
            <a:schemeClr val="bg2"/>
          </a:solidFill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00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55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憂鬱症成因可能受到同儕影響，課業或是工作壓力，</a:t>
            </a:r>
            <a:r>
              <a:rPr lang="zh-TW" altLang="en-US" sz="1200" b="0" i="0" dirty="0">
                <a:solidFill>
                  <a:srgbClr val="374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以及在資訊迅速傳播的現代社會中，人們可能會感到對他人的羨慕或忌妒。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8670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對於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情緒困擾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者而言，最關鍵的因素之一是能夠</a:t>
            </a:r>
            <a:r>
              <a:rPr lang="zh-TW" altLang="zh-TW" sz="18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找到一個能夠理解他們並提供情感支持的「傾聽者」是至關重要的。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1822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311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最大似然估計（</a:t>
            </a:r>
            <a:r>
              <a:rPr lang="en-US" altLang="zh-TW" sz="1200" dirty="0"/>
              <a:t>Maximum Likelihood Estimation</a:t>
            </a:r>
            <a:r>
              <a:rPr lang="zh-TW" altLang="en-US" sz="1200" dirty="0"/>
              <a:t>，簡稱</a:t>
            </a:r>
            <a:r>
              <a:rPr lang="en-US" altLang="zh-TW" sz="1200" dirty="0"/>
              <a:t>MLE</a:t>
            </a:r>
            <a:r>
              <a:rPr lang="zh-TW" altLang="en-US" sz="1200" dirty="0"/>
              <a:t>）是一種在統計學中常用的估計參數的方法。這個方法的核心思想是找到一組參數，使得在這組參數下，觀察到的數據樣本發生的概率（似然）最大。</a:t>
            </a:r>
          </a:p>
          <a:p>
            <a:endParaRPr lang="zh-TW" altLang="en-US" sz="1200" dirty="0"/>
          </a:p>
          <a:p>
            <a:r>
              <a:rPr lang="zh-TW" altLang="en-US" sz="1200" dirty="0"/>
              <a:t>對於您提到的“給一個輸入</a:t>
            </a:r>
            <a:r>
              <a:rPr lang="en-US" altLang="zh-TW" sz="1200" dirty="0"/>
              <a:t>X</a:t>
            </a:r>
            <a:r>
              <a:rPr lang="zh-TW" altLang="en-US" sz="1200" dirty="0"/>
              <a:t>我要最大化概率那個對應的</a:t>
            </a:r>
            <a:r>
              <a:rPr lang="en-US" altLang="zh-TW" sz="1200" dirty="0"/>
              <a:t>Y”</a:t>
            </a:r>
            <a:r>
              <a:rPr lang="zh-TW" altLang="en-US" sz="1200" dirty="0"/>
              <a:t>，這個理解需要一些修正。在最大似然估計中，通常是給定了一組數據（比如</a:t>
            </a:r>
            <a:r>
              <a:rPr lang="en-US" altLang="zh-TW" sz="1200" dirty="0"/>
              <a:t>X</a:t>
            </a:r>
            <a:r>
              <a:rPr lang="zh-TW" altLang="en-US" sz="1200" dirty="0"/>
              <a:t>和對應的</a:t>
            </a:r>
            <a:r>
              <a:rPr lang="en-US" altLang="zh-TW" sz="1200" dirty="0"/>
              <a:t>Y</a:t>
            </a:r>
            <a:r>
              <a:rPr lang="zh-TW" altLang="en-US" sz="1200" dirty="0"/>
              <a:t>），然後嘗試找出一組模型參數，使得在這組參數下，已觀察到的數據（</a:t>
            </a:r>
            <a:r>
              <a:rPr lang="en-US" altLang="zh-TW" sz="1200" dirty="0"/>
              <a:t>X</a:t>
            </a:r>
            <a:r>
              <a:rPr lang="zh-TW" altLang="en-US" sz="1200" dirty="0"/>
              <a:t>和</a:t>
            </a:r>
            <a:r>
              <a:rPr lang="en-US" altLang="zh-TW" sz="1200" dirty="0"/>
              <a:t>Y</a:t>
            </a:r>
            <a:r>
              <a:rPr lang="zh-TW" altLang="en-US" sz="1200" dirty="0"/>
              <a:t>的組合）出現的概率最大。</a:t>
            </a:r>
          </a:p>
          <a:p>
            <a:endParaRPr lang="zh-TW" altLang="en-US" sz="1200" dirty="0"/>
          </a:p>
          <a:p>
            <a:r>
              <a:rPr lang="zh-TW" altLang="en-US" sz="1200" dirty="0"/>
              <a:t>這裡的關鍵是，你不是在對每個單獨的</a:t>
            </a:r>
            <a:r>
              <a:rPr lang="en-US" altLang="zh-TW" sz="1200" dirty="0"/>
              <a:t>X</a:t>
            </a:r>
            <a:r>
              <a:rPr lang="zh-TW" altLang="en-US" sz="1200" dirty="0"/>
              <a:t>找對應的</a:t>
            </a:r>
            <a:r>
              <a:rPr lang="en-US" altLang="zh-TW" sz="1200" dirty="0"/>
              <a:t>Y</a:t>
            </a:r>
            <a:r>
              <a:rPr lang="zh-TW" altLang="en-US" sz="1200" dirty="0"/>
              <a:t>使得概率最大，而是在找一組模型參數，使得所有觀測數據（</a:t>
            </a:r>
            <a:r>
              <a:rPr lang="en-US" altLang="zh-TW" sz="1200" dirty="0"/>
              <a:t>X</a:t>
            </a:r>
            <a:r>
              <a:rPr lang="zh-TW" altLang="en-US" sz="1200" dirty="0"/>
              <a:t>和</a:t>
            </a:r>
            <a:r>
              <a:rPr lang="en-US" altLang="zh-TW" sz="1200" dirty="0"/>
              <a:t>Y</a:t>
            </a:r>
            <a:r>
              <a:rPr lang="zh-TW" altLang="en-US" sz="1200" dirty="0"/>
              <a:t>的組合）整體出現的概率最大。這樣的模型參數，理論上能夠更好地解釋或者描述數據中的整體關係。</a:t>
            </a:r>
          </a:p>
        </p:txBody>
      </p:sp>
    </p:spTree>
    <p:extLst>
      <p:ext uri="{BB962C8B-B14F-4D97-AF65-F5344CB8AC3E}">
        <p14:creationId xmlns:p14="http://schemas.microsoft.com/office/powerpoint/2010/main" val="824624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dirty="0">
                <a:solidFill>
                  <a:srgbClr val="0F0F0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它允許從大量未標記數據中自動生成標記數據。這種方法特別適用於情況下，人工標記數據的成本過高或不切實際。</a:t>
            </a:r>
            <a:endParaRPr lang="en-US" altLang="zh-TW" sz="12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這個方法的基本假設是，可以利用現有的知識庫</a:t>
            </a:r>
            <a:r>
              <a:rPr lang="en-US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Wikipedia</a:t>
            </a:r>
            <a:r>
              <a:rPr lang="zh-TW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Freebase</a:t>
            </a:r>
            <a:r>
              <a:rPr lang="zh-TW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en-US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12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來推斷出文本數據中實體之間的關係。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864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7940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90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205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6" r:id="rId5"/>
    <p:sldLayoutId id="2147483657" r:id="rId6"/>
    <p:sldLayoutId id="2147483658" r:id="rId7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microsoft.com/office/2007/relationships/hdphoto" Target="../media/hdphoto4.wdp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575369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zh-TW" altLang="en-US" sz="28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基於情緒支持的對話：</a:t>
            </a:r>
            <a:br>
              <a:rPr lang="en-US" altLang="zh-TW" sz="28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28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融合情緒感知和關鍵字識別的研究</a:t>
            </a:r>
            <a:br>
              <a:rPr lang="en-US" altLang="zh-TW" sz="28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en-US" altLang="zh-TW" sz="1800" dirty="0">
                <a:effectLst/>
                <a:latin typeface="+mj-lt"/>
                <a:ea typeface="新細明體" panose="02020500000000000000" pitchFamily="18" charset="-120"/>
              </a:rPr>
              <a:t>Emotionally Supportive Dialogue: A Study of Integrating Emotion Perception and Keyword Recognition</a:t>
            </a:r>
            <a:b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</a:br>
            <a:br>
              <a:rPr lang="zh-TW" altLang="zh-TW" sz="1800" dirty="0">
                <a:effectLst/>
                <a:latin typeface="+mj-lt"/>
                <a:ea typeface="標楷體" panose="03000509000000000000" pitchFamily="65" charset="-120"/>
              </a:rPr>
            </a:br>
            <a:endParaRPr lang="en-US" sz="2800" dirty="0">
              <a:solidFill>
                <a:schemeClr val="bg2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6400831" y="3344079"/>
            <a:ext cx="1647185" cy="1133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報告人：巫宇哲</a:t>
            </a:r>
            <a:endParaRPr lang="en-US" altLang="zh-TW" sz="1400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4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指導教授：陳重臣</a:t>
            </a:r>
            <a:endParaRPr lang="en-US" altLang="zh-TW" sz="1400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2024/06/23</a:t>
            </a:r>
            <a:endParaRPr sz="1400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7F5C02-9A7A-69A8-B468-05860D704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D2CFD-8D78-56E5-3FF1-BF450FE7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654986"/>
            <a:ext cx="7688400" cy="535200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標籤維度引入對話</a:t>
            </a:r>
            <a:r>
              <a:rPr lang="en-US" altLang="zh-TW" sz="1800" dirty="0">
                <a:latin typeface="+mj-lt"/>
                <a:ea typeface="微軟正黑體" panose="020B0604030504040204" pitchFamily="34" charset="-120"/>
              </a:rPr>
              <a:t>			</a:t>
            </a:r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知識嵌入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773195" y="2401657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ABE3A8-772F-3E67-874B-E4D63A89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95" y="1190186"/>
            <a:ext cx="3699313" cy="241553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6C73DB7-9B67-BA58-382B-389FAFA44311}"/>
              </a:ext>
            </a:extLst>
          </p:cNvPr>
          <p:cNvSpPr txBox="1"/>
          <p:nvPr/>
        </p:nvSpPr>
        <p:spPr>
          <a:xfrm>
            <a:off x="670089" y="3837370"/>
            <a:ext cx="3999188" cy="979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TW" sz="1400" kern="0" dirty="0">
                <a:effectLst/>
                <a:latin typeface="+mj-lt"/>
                <a:ea typeface="微軟正黑體" panose="020B0604030504040204" pitchFamily="34" charset="-120"/>
              </a:rPr>
              <a:t>(</a:t>
            </a:r>
            <a:r>
              <a:rPr lang="en-US" altLang="zh-TW" sz="1400" kern="0" dirty="0" err="1">
                <a:effectLst/>
                <a:latin typeface="+mj-lt"/>
                <a:ea typeface="微軟正黑體" panose="020B0604030504040204" pitchFamily="34" charset="-120"/>
              </a:rPr>
              <a:t>Zandie</a:t>
            </a:r>
            <a:r>
              <a:rPr lang="en-US" altLang="zh-TW" sz="1400" kern="0" dirty="0">
                <a:effectLst/>
                <a:latin typeface="+mj-lt"/>
                <a:ea typeface="微軟正黑體" panose="020B0604030504040204" pitchFamily="34" charset="-120"/>
              </a:rPr>
              <a:t> &amp; Mahoor,2020)</a:t>
            </a:r>
            <a:r>
              <a:rPr lang="zh-TW" altLang="zh-TW" sz="14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則是將</a:t>
            </a:r>
            <a:r>
              <a:rPr lang="zh-TW" altLang="zh-TW" sz="14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主題、意圖和情緒</a:t>
            </a:r>
            <a:r>
              <a:rPr lang="en-US" altLang="zh-TW" sz="1400" kern="0" dirty="0">
                <a:effectLst/>
                <a:latin typeface="+mj-lt"/>
                <a:ea typeface="微軟正黑體" panose="020B0604030504040204" pitchFamily="34" charset="-120"/>
              </a:rPr>
              <a:t>3</a:t>
            </a:r>
            <a:r>
              <a:rPr lang="zh-TW" altLang="zh-TW" sz="14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種標籤轉為詞嵌入後</a:t>
            </a:r>
            <a:r>
              <a:rPr lang="zh-TW" altLang="zh-TW" sz="14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加入到文本</a:t>
            </a:r>
            <a:r>
              <a:rPr lang="zh-TW" altLang="zh-TW" sz="14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中，在自動評估指標上有超越其他模型的表現。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E909C9C1-C4CF-D758-B127-571E3FBC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508" y="1533897"/>
            <a:ext cx="4612107" cy="1572469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69F2662-AF36-2CBC-7FEC-0B71F17633F9}"/>
              </a:ext>
            </a:extLst>
          </p:cNvPr>
          <p:cNvSpPr txBox="1"/>
          <p:nvPr/>
        </p:nvSpPr>
        <p:spPr>
          <a:xfrm>
            <a:off x="4669277" y="3782826"/>
            <a:ext cx="457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(Tang et al., 2023)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提出一種術語認知的醫療對話生成，該研究</a:t>
            </a:r>
            <a:r>
              <a:rPr lang="zh-TW" altLang="zh-TW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利用注意力機制來專注於醫學術語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，並使模型強化對這些術語的學習，從而提高模型的整體理解。</a:t>
            </a:r>
          </a:p>
          <a:p>
            <a:endParaRPr lang="zh-TW" altLang="en-US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BD91F7-44F8-3230-0400-47DF251950D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535915" y="471963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10</a:t>
            </a:fld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359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D1BF6-6230-1B31-D75A-6E2AAD8F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04" y="2571750"/>
            <a:ext cx="3327223" cy="792586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j-lt"/>
                <a:ea typeface="微軟正黑體" panose="020B0604030504040204" pitchFamily="34" charset="-120"/>
              </a:rPr>
              <a:t>研究方法</a:t>
            </a:r>
          </a:p>
        </p:txBody>
      </p:sp>
      <p:sp>
        <p:nvSpPr>
          <p:cNvPr id="3" name="椭圆 3">
            <a:extLst>
              <a:ext uri="{FF2B5EF4-FFF2-40B4-BE49-F238E27FC236}">
                <a16:creationId xmlns:a16="http://schemas.microsoft.com/office/drawing/2014/main" id="{A3661FF5-950C-9DAA-5B79-8ABE9FBBD61B}"/>
              </a:ext>
            </a:extLst>
          </p:cNvPr>
          <p:cNvSpPr/>
          <p:nvPr/>
        </p:nvSpPr>
        <p:spPr>
          <a:xfrm>
            <a:off x="785346" y="1724148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椭圆 4">
            <a:extLst>
              <a:ext uri="{FF2B5EF4-FFF2-40B4-BE49-F238E27FC236}">
                <a16:creationId xmlns:a16="http://schemas.microsoft.com/office/drawing/2014/main" id="{127022B4-7171-060E-7B11-6DA3453107DD}"/>
              </a:ext>
            </a:extLst>
          </p:cNvPr>
          <p:cNvSpPr/>
          <p:nvPr/>
        </p:nvSpPr>
        <p:spPr>
          <a:xfrm>
            <a:off x="2446401" y="3385203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0FD3D8-7891-42D7-6BD5-45FA8519A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11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484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D2CFD-8D78-56E5-3FF1-BF450FE70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20" y="2666084"/>
            <a:ext cx="7688400" cy="535200"/>
          </a:xfrm>
        </p:spPr>
        <p:txBody>
          <a:bodyPr>
            <a:normAutofit/>
          </a:bodyPr>
          <a:lstStyle/>
          <a:p>
            <a:r>
              <a:rPr lang="zh-TW" altLang="zh-TW" sz="18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聊天系統流程圖</a:t>
            </a:r>
            <a:endParaRPr lang="zh-TW" altLang="en-US" sz="1800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25730" y="2999775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AE70834-637A-C54B-BE8A-FFE561CA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053" y="495570"/>
            <a:ext cx="4825227" cy="4602525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D0A895-EBA5-149E-7FED-AA39937EA2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12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6397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25730" y="2999775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C7E47C-11F7-F357-8357-ABC30F7C972D}"/>
              </a:ext>
            </a:extLst>
          </p:cNvPr>
          <p:cNvSpPr txBox="1"/>
          <p:nvPr/>
        </p:nvSpPr>
        <p:spPr>
          <a:xfrm>
            <a:off x="4754178" y="4332238"/>
            <a:ext cx="2397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+mj-lt"/>
                <a:ea typeface="微軟正黑體" panose="020B0604030504040204" pitchFamily="34" charset="-120"/>
              </a:rPr>
              <a:t>最終</a:t>
            </a:r>
            <a:r>
              <a:rPr lang="zh-TW" altLang="en-US" sz="1400" dirty="0">
                <a:effectLst/>
                <a:latin typeface="+mj-lt"/>
                <a:ea typeface="微軟正黑體" panose="020B0604030504040204" pitchFamily="34" charset="-120"/>
              </a:rPr>
              <a:t>情緒</a:t>
            </a:r>
            <a:r>
              <a:rPr lang="zh-TW" altLang="zh-TW" sz="1400" dirty="0">
                <a:effectLst/>
                <a:latin typeface="+mj-lt"/>
                <a:ea typeface="微軟正黑體" panose="020B0604030504040204" pitchFamily="34" charset="-120"/>
              </a:rPr>
              <a:t>標籤分佈圖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815FCC-E064-6201-3365-427D618A1401}"/>
              </a:ext>
            </a:extLst>
          </p:cNvPr>
          <p:cNvSpPr txBox="1"/>
          <p:nvPr/>
        </p:nvSpPr>
        <p:spPr>
          <a:xfrm>
            <a:off x="541998" y="1639277"/>
            <a:ext cx="246139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Rashkin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 et al. 2018)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同理心對話資料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Li et al., 2017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）日常生活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對話資料</a:t>
            </a:r>
            <a:r>
              <a:rPr lang="zh-TW" altLang="en-US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，該資料集都是</a:t>
            </a:r>
            <a:r>
              <a:rPr lang="zh-TW" altLang="zh-TW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多輪對話資料集</a:t>
            </a:r>
            <a:endParaRPr lang="en-US" altLang="zh-TW" kern="0" dirty="0">
              <a:solidFill>
                <a:srgbClr val="0070C0"/>
              </a:solidFill>
              <a:effectLst/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kern="0" dirty="0">
              <a:effectLst/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前處理：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將類似情緒標籤做合併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zh-TW" altLang="en-US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降採樣</a:t>
            </a:r>
            <a:r>
              <a:rPr lang="zh-TW" altLang="en-US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zh-TW" altLang="en-US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資料擴增</a:t>
            </a:r>
            <a:r>
              <a:rPr lang="en-US" altLang="zh-TW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同義詞替換和故意拼寫錯誤</a:t>
            </a:r>
            <a:r>
              <a:rPr lang="en-US" altLang="zh-TW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解決資料不平衡問題</a:t>
            </a:r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0EA6AB8-B256-1D5B-13E3-E3FAD0502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152912"/>
              </p:ext>
            </p:extLst>
          </p:nvPr>
        </p:nvGraphicFramePr>
        <p:xfrm>
          <a:off x="3003391" y="1511109"/>
          <a:ext cx="6140609" cy="271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657">
                  <a:extLst>
                    <a:ext uri="{9D8B030D-6E8A-4147-A177-3AD203B41FA5}">
                      <a16:colId xmlns:a16="http://schemas.microsoft.com/office/drawing/2014/main" val="3017179051"/>
                    </a:ext>
                  </a:extLst>
                </a:gridCol>
                <a:gridCol w="2542976">
                  <a:extLst>
                    <a:ext uri="{9D8B030D-6E8A-4147-A177-3AD203B41FA5}">
                      <a16:colId xmlns:a16="http://schemas.microsoft.com/office/drawing/2014/main" val="3086079812"/>
                    </a:ext>
                  </a:extLst>
                </a:gridCol>
                <a:gridCol w="2542976">
                  <a:extLst>
                    <a:ext uri="{9D8B030D-6E8A-4147-A177-3AD203B41FA5}">
                      <a16:colId xmlns:a16="http://schemas.microsoft.com/office/drawing/2014/main" val="3452077495"/>
                    </a:ext>
                  </a:extLst>
                </a:gridCol>
              </a:tblGrid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情緒類別</a:t>
                      </a: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資料擴增前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資料擴增後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50419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r>
                        <a:rPr lang="en-US" sz="1200" kern="100" dirty="0" err="1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No_Emotion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61001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23000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401834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Joyful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12842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20842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445116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Afraid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2174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23914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04820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Guilty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2279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20511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616352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Angry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2959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20713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621583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Hopeful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2270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20430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780020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Sad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4034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20170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203858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Proud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1624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19488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8557"/>
                  </a:ext>
                </a:extLst>
              </a:tr>
              <a:tr h="271855">
                <a:tc>
                  <a:txBody>
                    <a:bodyPr/>
                    <a:lstStyle/>
                    <a:p>
                      <a:pPr algn="ctr"/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Confident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1600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19200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51654" marR="51654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156853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8C9903B-E3EB-5025-AB94-4AC52D262E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13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2" name="標題 1">
            <a:extLst>
              <a:ext uri="{FF2B5EF4-FFF2-40B4-BE49-F238E27FC236}">
                <a16:creationId xmlns:a16="http://schemas.microsoft.com/office/drawing/2014/main" id="{CAE65490-8965-97C8-DCBD-A9076C89D8BC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資料集</a:t>
            </a:r>
          </a:p>
        </p:txBody>
      </p:sp>
    </p:spTree>
    <p:extLst>
      <p:ext uri="{BB962C8B-B14F-4D97-AF65-F5344CB8AC3E}">
        <p14:creationId xmlns:p14="http://schemas.microsoft.com/office/powerpoint/2010/main" val="246412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CE82F70-0783-D293-49C3-E19F27214108}"/>
              </a:ext>
            </a:extLst>
          </p:cNvPr>
          <p:cNvSpPr txBox="1"/>
          <p:nvPr/>
        </p:nvSpPr>
        <p:spPr>
          <a:xfrm>
            <a:off x="825730" y="2999775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367864-A892-2774-133B-93089E159CFC}"/>
              </a:ext>
            </a:extLst>
          </p:cNvPr>
          <p:cNvSpPr txBox="1"/>
          <p:nvPr/>
        </p:nvSpPr>
        <p:spPr>
          <a:xfrm>
            <a:off x="758685" y="1709406"/>
            <a:ext cx="35181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情緒分類模型</a:t>
            </a:r>
            <a:endParaRPr lang="en-US" altLang="zh-TW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採用了</a:t>
            </a:r>
            <a:r>
              <a:rPr lang="en-US" altLang="zh-TW" kern="0" dirty="0" err="1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RoBERTa</a:t>
            </a:r>
            <a:r>
              <a:rPr lang="zh-TW" altLang="zh-TW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模型</a:t>
            </a:r>
            <a:r>
              <a:rPr lang="zh-TW" altLang="en-US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作為情緒分類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kern="0" dirty="0">
              <a:effectLst/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kern="0" dirty="0">
              <a:effectLst/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將原本模型最後面加上一層分類層，其主要用來分類情緒。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使用</a:t>
            </a:r>
            <a:r>
              <a:rPr lang="zh-TW" altLang="zh-TW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交叉熵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(Cross Entropy)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損失函數來評估模型的預測與真實標籤之間的差異。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CA0FC5D-995E-37E7-6E9C-253F7A7BA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07" y="2728320"/>
            <a:ext cx="3723321" cy="765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4914F26-C83C-BDCA-A120-9463A2D1D8DB}"/>
                  </a:ext>
                </a:extLst>
              </p:cNvPr>
              <p:cNvSpPr txBox="1"/>
              <p:nvPr/>
            </p:nvSpPr>
            <p:spPr>
              <a:xfrm>
                <a:off x="4934336" y="3596862"/>
                <a:ext cx="42096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假設一個標記資料集</a:t>
                </a:r>
                <a:r>
                  <a:rPr lang="en-US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C</a:t>
                </a:r>
                <a:r>
                  <a:rPr lang="zh-TW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，給定一段使用者輸入序列</a:t>
                </a:r>
                <a:r>
                  <a:rPr lang="en-US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X={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 ker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 ker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1400" i="1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,</a:t>
                </a:r>
                <a:r>
                  <a:rPr lang="zh-TW" altLang="zh-TW" sz="1400" i="1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…</a:t>
                </a:r>
                <a:r>
                  <a:rPr lang="en-US" altLang="zh-TW" sz="1400" i="1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400" i="1" ker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400" i="1" kern="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}</a:t>
                </a:r>
                <a:r>
                  <a:rPr lang="zh-TW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，該目標是產生對應的情緒標籤</a:t>
                </a:r>
                <a:r>
                  <a:rPr lang="en-US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Y</a:t>
                </a:r>
                <a:r>
                  <a:rPr lang="zh-TW" altLang="zh-TW" sz="1400" kern="0" dirty="0">
                    <a:effectLst/>
                    <a:latin typeface="+mj-lt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。</a:t>
                </a:r>
                <a:endParaRPr lang="zh-TW" altLang="en-US" dirty="0">
                  <a:latin typeface="+mj-lt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4914F26-C83C-BDCA-A120-9463A2D1D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336" y="3596862"/>
                <a:ext cx="4209664" cy="523220"/>
              </a:xfrm>
              <a:prstGeom prst="rect">
                <a:avLst/>
              </a:prstGeom>
              <a:blipFill>
                <a:blip r:embed="rId4"/>
                <a:stretch>
                  <a:fillRect l="-434" t="-3488" b="-116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F72535-82A1-0E93-5562-A4976D27A1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14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C75FC35-30E1-00E3-8CF2-AA1392D4856F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模型架構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F3F6DD9-4C79-3E87-4363-BA4A1F065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147" y="1769991"/>
            <a:ext cx="4080958" cy="8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25730" y="2999775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4739F5-2CA8-0AB3-C3CA-D57C562C1200}"/>
              </a:ext>
            </a:extLst>
          </p:cNvPr>
          <p:cNvSpPr txBox="1"/>
          <p:nvPr/>
        </p:nvSpPr>
        <p:spPr>
          <a:xfrm>
            <a:off x="790416" y="1488592"/>
            <a:ext cx="3060913" cy="445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模型輸入格式</a:t>
            </a: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>
              <a:lnSpc>
                <a:spcPts val="2000"/>
              </a:lnSpc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>
              <a:lnSpc>
                <a:spcPts val="2000"/>
              </a:lnSpc>
            </a:pP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我們引入了一種</a:t>
            </a:r>
            <a:r>
              <a:rPr lang="zh-TW" altLang="zh-TW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自動化的註釋機制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，這種機制通過在可能的關鍵詞前加入特殊的標記符號</a:t>
            </a:r>
            <a:r>
              <a:rPr lang="en-US" altLang="zh-TW" kern="0" dirty="0">
                <a:effectLst/>
                <a:latin typeface="+mj-lt"/>
                <a:ea typeface="微軟正黑體" panose="020B0604030504040204" pitchFamily="34" charset="-120"/>
              </a:rPr>
              <a:t>[TERM]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，從而在對話中突出這些詞語。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例如，句子“</a:t>
            </a:r>
            <a:r>
              <a:rPr lang="en-US" altLang="zh-TW" kern="0" dirty="0">
                <a:effectLst/>
                <a:latin typeface="+mj-lt"/>
                <a:ea typeface="微軟正黑體" panose="020B0604030504040204" pitchFamily="34" charset="-120"/>
              </a:rPr>
              <a:t>Why aren't you doing well in the class ?”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經過</a:t>
            </a:r>
            <a:r>
              <a:rPr lang="en-US" altLang="zh-TW" kern="0" dirty="0">
                <a:effectLst/>
                <a:latin typeface="+mj-lt"/>
                <a:ea typeface="微軟正黑體" panose="020B0604030504040204" pitchFamily="34" charset="-120"/>
              </a:rPr>
              <a:t>Identify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函數處理後，變成“</a:t>
            </a:r>
            <a:r>
              <a:rPr lang="en-US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[NO_EMO]</a:t>
            </a:r>
            <a:r>
              <a:rPr lang="zh-TW" altLang="en-US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kern="0" dirty="0">
                <a:effectLst/>
                <a:latin typeface="+mj-lt"/>
                <a:ea typeface="微軟正黑體" panose="020B0604030504040204" pitchFamily="34" charset="-120"/>
              </a:rPr>
              <a:t>Why aren't you doing [TERM] well in the [TERM] class ?”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FDE134-AA9D-DCAA-70F5-034F45AA2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15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19C6C7D8-FFCF-6D1A-9E78-CA68A757E7BF}"/>
              </a:ext>
            </a:extLst>
          </p:cNvPr>
          <p:cNvSpPr txBox="1">
            <a:spLocks/>
          </p:cNvSpPr>
          <p:nvPr/>
        </p:nvSpPr>
        <p:spPr>
          <a:xfrm>
            <a:off x="790416" y="655544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對話生成模型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7A84958-BDDE-08FF-9FB6-25E74FC726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92" y="1701937"/>
            <a:ext cx="5274310" cy="23056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827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25730" y="2999775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4739F5-2CA8-0AB3-C3CA-D57C562C1200}"/>
              </a:ext>
            </a:extLst>
          </p:cNvPr>
          <p:cNvSpPr txBox="1"/>
          <p:nvPr/>
        </p:nvSpPr>
        <p:spPr>
          <a:xfrm>
            <a:off x="572462" y="1659408"/>
            <a:ext cx="2715487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模型設計</a:t>
            </a: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7" indent="-457200">
              <a:lnSpc>
                <a:spcPts val="2200"/>
              </a:lnSpc>
            </a:pP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以</a:t>
            </a:r>
            <a:r>
              <a:rPr lang="en-US" altLang="zh-TW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</a:rPr>
              <a:t>BART</a:t>
            </a:r>
            <a:r>
              <a:rPr lang="zh-TW" altLang="zh-TW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模型為基礎</a:t>
            </a:r>
            <a:r>
              <a:rPr lang="zh-TW" altLang="en-US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多增加一個</a:t>
            </a:r>
            <a:r>
              <a:rPr lang="en-US" altLang="zh-TW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Keywords classifier head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預測是否為關鍵字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200"/>
              </a:lnSpc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該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Keywords classifier head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只在訓練階段用到，測試時不會用。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B967DE9-F2C0-060C-B71C-00CF4A202B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79" y="1012852"/>
            <a:ext cx="5887662" cy="3398909"/>
          </a:xfrm>
          <a:prstGeom prst="rect">
            <a:avLst/>
          </a:prstGeom>
          <a:noFill/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214DDD2-1AD1-9725-CB2C-465B147AD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16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20D200ED-DBC3-6C61-1253-BC5BFEECC077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對話生成模型</a:t>
            </a:r>
          </a:p>
        </p:txBody>
      </p:sp>
    </p:spTree>
    <p:extLst>
      <p:ext uri="{BB962C8B-B14F-4D97-AF65-F5344CB8AC3E}">
        <p14:creationId xmlns:p14="http://schemas.microsoft.com/office/powerpoint/2010/main" val="3980274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25730" y="2999775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54739F5-2CA8-0AB3-C3CA-D57C562C1200}"/>
              </a:ext>
            </a:extLst>
          </p:cNvPr>
          <p:cNvSpPr txBox="1"/>
          <p:nvPr/>
        </p:nvSpPr>
        <p:spPr>
          <a:xfrm>
            <a:off x="758684" y="1259368"/>
            <a:ext cx="83263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損失函數設計</a:t>
            </a: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r>
              <a:rPr lang="zh-TW" altLang="en-US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在解碼器部分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，使用</a:t>
            </a:r>
            <a:r>
              <a:rPr lang="zh-TW" altLang="zh-TW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交叉熵</a:t>
            </a:r>
            <a:r>
              <a:rPr lang="zh-TW" altLang="en-US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來計算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實際答案和預測答案之間的差距。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在編碼器部分，本研究而外添加一層分類層，同樣使用</a:t>
            </a:r>
            <a:r>
              <a:rPr lang="zh-TW" altLang="zh-TW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交叉熵</a:t>
            </a:r>
            <a:r>
              <a:rPr lang="zh-TW" altLang="en-US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來計算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實際答案和預測答案之間的差距。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最終將兩個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Loss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整合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E62E46DE-C7A5-150A-51D4-0E2D21EB0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17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9F037F45-3696-72D2-94E9-3EC572D2964D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對話生成模型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11BEB9-AA50-F3F1-3EE8-9B43A5AE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78" y="2072151"/>
            <a:ext cx="3286584" cy="70494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F951FA2-DA6F-B6B8-6FFF-54B607BB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83" y="3215004"/>
            <a:ext cx="4165310" cy="7497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EFF791E6-391C-C464-35C7-96E72A7BD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2948" y="3260723"/>
            <a:ext cx="1816466" cy="65831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BC98B4B-9A59-C093-37B1-2ACF4C3B1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0043" y="4543511"/>
            <a:ext cx="2622905" cy="53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3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D1BF6-6230-1B31-D75A-6E2AAD8F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04" y="2571750"/>
            <a:ext cx="3327223" cy="792586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j-lt"/>
                <a:ea typeface="微軟正黑體" panose="020B0604030504040204" pitchFamily="34" charset="-120"/>
              </a:rPr>
              <a:t>實驗結果</a:t>
            </a:r>
          </a:p>
        </p:txBody>
      </p:sp>
      <p:sp>
        <p:nvSpPr>
          <p:cNvPr id="3" name="椭圆 3">
            <a:extLst>
              <a:ext uri="{FF2B5EF4-FFF2-40B4-BE49-F238E27FC236}">
                <a16:creationId xmlns:a16="http://schemas.microsoft.com/office/drawing/2014/main" id="{A3661FF5-950C-9DAA-5B79-8ABE9FBBD61B}"/>
              </a:ext>
            </a:extLst>
          </p:cNvPr>
          <p:cNvSpPr/>
          <p:nvPr/>
        </p:nvSpPr>
        <p:spPr>
          <a:xfrm>
            <a:off x="785346" y="1724148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4</a:t>
            </a:r>
            <a:endParaRPr lang="zh-CN" altLang="en-US" sz="3200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椭圆 4">
            <a:extLst>
              <a:ext uri="{FF2B5EF4-FFF2-40B4-BE49-F238E27FC236}">
                <a16:creationId xmlns:a16="http://schemas.microsoft.com/office/drawing/2014/main" id="{127022B4-7171-060E-7B11-6DA3453107DD}"/>
              </a:ext>
            </a:extLst>
          </p:cNvPr>
          <p:cNvSpPr/>
          <p:nvPr/>
        </p:nvSpPr>
        <p:spPr>
          <a:xfrm>
            <a:off x="2446401" y="3385203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C06128-ECFE-8C7E-11F4-658D9945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18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6221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0FF34-BCBB-44F7-4CB7-646DF07A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571164"/>
            <a:ext cx="7688400" cy="535200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自動評估結果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4AE089A-9542-18D0-1799-8BD4082C8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19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10C605-C3A8-6AB2-852D-76F3B9E07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54130"/>
              </p:ext>
            </p:extLst>
          </p:nvPr>
        </p:nvGraphicFramePr>
        <p:xfrm>
          <a:off x="2706913" y="758143"/>
          <a:ext cx="6103737" cy="2387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8207">
                  <a:extLst>
                    <a:ext uri="{9D8B030D-6E8A-4147-A177-3AD203B41FA5}">
                      <a16:colId xmlns:a16="http://schemas.microsoft.com/office/drawing/2014/main" val="2896463772"/>
                    </a:ext>
                  </a:extLst>
                </a:gridCol>
                <a:gridCol w="580550">
                  <a:extLst>
                    <a:ext uri="{9D8B030D-6E8A-4147-A177-3AD203B41FA5}">
                      <a16:colId xmlns:a16="http://schemas.microsoft.com/office/drawing/2014/main" val="3530443181"/>
                    </a:ext>
                  </a:extLst>
                </a:gridCol>
                <a:gridCol w="625868">
                  <a:extLst>
                    <a:ext uri="{9D8B030D-6E8A-4147-A177-3AD203B41FA5}">
                      <a16:colId xmlns:a16="http://schemas.microsoft.com/office/drawing/2014/main" val="923338430"/>
                    </a:ext>
                  </a:extLst>
                </a:gridCol>
                <a:gridCol w="626543">
                  <a:extLst>
                    <a:ext uri="{9D8B030D-6E8A-4147-A177-3AD203B41FA5}">
                      <a16:colId xmlns:a16="http://schemas.microsoft.com/office/drawing/2014/main" val="2607306168"/>
                    </a:ext>
                  </a:extLst>
                </a:gridCol>
                <a:gridCol w="626543">
                  <a:extLst>
                    <a:ext uri="{9D8B030D-6E8A-4147-A177-3AD203B41FA5}">
                      <a16:colId xmlns:a16="http://schemas.microsoft.com/office/drawing/2014/main" val="1815157229"/>
                    </a:ext>
                  </a:extLst>
                </a:gridCol>
                <a:gridCol w="626543">
                  <a:extLst>
                    <a:ext uri="{9D8B030D-6E8A-4147-A177-3AD203B41FA5}">
                      <a16:colId xmlns:a16="http://schemas.microsoft.com/office/drawing/2014/main" val="3721824924"/>
                    </a:ext>
                  </a:extLst>
                </a:gridCol>
                <a:gridCol w="651470">
                  <a:extLst>
                    <a:ext uri="{9D8B030D-6E8A-4147-A177-3AD203B41FA5}">
                      <a16:colId xmlns:a16="http://schemas.microsoft.com/office/drawing/2014/main" val="3333323856"/>
                    </a:ext>
                  </a:extLst>
                </a:gridCol>
                <a:gridCol w="626543">
                  <a:extLst>
                    <a:ext uri="{9D8B030D-6E8A-4147-A177-3AD203B41FA5}">
                      <a16:colId xmlns:a16="http://schemas.microsoft.com/office/drawing/2014/main" val="909707542"/>
                    </a:ext>
                  </a:extLst>
                </a:gridCol>
                <a:gridCol w="651470">
                  <a:extLst>
                    <a:ext uri="{9D8B030D-6E8A-4147-A177-3AD203B41FA5}">
                      <a16:colId xmlns:a16="http://schemas.microsoft.com/office/drawing/2014/main" val="1700868010"/>
                    </a:ext>
                  </a:extLst>
                </a:gridCol>
              </a:tblGrid>
              <a:tr h="2297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highlight>
                            <a:srgbClr val="D0CECE"/>
                          </a:highlight>
                          <a:latin typeface="+mj-lt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highlight>
                          <a:srgbClr val="D0CECE"/>
                        </a:highlight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PPL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B-1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B-2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B-3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B-4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R-1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R-2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+mn-cs"/>
                          <a:sym typeface="Arial"/>
                        </a:rPr>
                        <a:t>R-L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932122"/>
                  </a:ext>
                </a:extLst>
              </a:tr>
              <a:tr h="2297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GPT2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3.351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0.089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0.044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0.028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0.018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13.803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2.104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10.110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140683"/>
                  </a:ext>
                </a:extLst>
              </a:tr>
              <a:tr h="23053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DialoGPT2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3.331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0.089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0.045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0.028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0.018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14.039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2.216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10.287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338711"/>
                  </a:ext>
                </a:extLst>
              </a:tr>
              <a:tr h="2297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T5</a:t>
                      </a:r>
                      <a:endParaRPr lang="zh-TW" sz="1200" b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2.771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0.162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0.083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0.052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0.036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13.399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2.301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11.872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753457"/>
                  </a:ext>
                </a:extLst>
              </a:tr>
              <a:tr h="48920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dirty="0" err="1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UniLM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45.617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0.167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0.038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0.006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0.002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13.044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0.701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11.272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54830"/>
                  </a:ext>
                </a:extLst>
              </a:tr>
              <a:tr h="22979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BART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3.027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0.166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0.095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0.065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0.047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18.100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4.612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16.476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54074"/>
                  </a:ext>
                </a:extLst>
              </a:tr>
              <a:tr h="74861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Our(BART)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terms+label</a:t>
                      </a: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2.765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0.182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0.104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0.072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0.051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18.448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4.650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16.528</a:t>
                      </a:r>
                      <a:endParaRPr lang="zh-TW" sz="1200" b="1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9190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DF0DB96-D6E7-C324-5331-940E47B24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45026"/>
              </p:ext>
            </p:extLst>
          </p:nvPr>
        </p:nvGraphicFramePr>
        <p:xfrm>
          <a:off x="2706915" y="3251135"/>
          <a:ext cx="6103735" cy="1892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7396">
                  <a:extLst>
                    <a:ext uri="{9D8B030D-6E8A-4147-A177-3AD203B41FA5}">
                      <a16:colId xmlns:a16="http://schemas.microsoft.com/office/drawing/2014/main" val="3026154870"/>
                    </a:ext>
                  </a:extLst>
                </a:gridCol>
                <a:gridCol w="627890">
                  <a:extLst>
                    <a:ext uri="{9D8B030D-6E8A-4147-A177-3AD203B41FA5}">
                      <a16:colId xmlns:a16="http://schemas.microsoft.com/office/drawing/2014/main" val="370210628"/>
                    </a:ext>
                  </a:extLst>
                </a:gridCol>
                <a:gridCol w="628563">
                  <a:extLst>
                    <a:ext uri="{9D8B030D-6E8A-4147-A177-3AD203B41FA5}">
                      <a16:colId xmlns:a16="http://schemas.microsoft.com/office/drawing/2014/main" val="1496242111"/>
                    </a:ext>
                  </a:extLst>
                </a:gridCol>
                <a:gridCol w="628563">
                  <a:extLst>
                    <a:ext uri="{9D8B030D-6E8A-4147-A177-3AD203B41FA5}">
                      <a16:colId xmlns:a16="http://schemas.microsoft.com/office/drawing/2014/main" val="2357353497"/>
                    </a:ext>
                  </a:extLst>
                </a:gridCol>
                <a:gridCol w="628563">
                  <a:extLst>
                    <a:ext uri="{9D8B030D-6E8A-4147-A177-3AD203B41FA5}">
                      <a16:colId xmlns:a16="http://schemas.microsoft.com/office/drawing/2014/main" val="1839241215"/>
                    </a:ext>
                  </a:extLst>
                </a:gridCol>
                <a:gridCol w="628563">
                  <a:extLst>
                    <a:ext uri="{9D8B030D-6E8A-4147-A177-3AD203B41FA5}">
                      <a16:colId xmlns:a16="http://schemas.microsoft.com/office/drawing/2014/main" val="1328236304"/>
                    </a:ext>
                  </a:extLst>
                </a:gridCol>
                <a:gridCol w="652817">
                  <a:extLst>
                    <a:ext uri="{9D8B030D-6E8A-4147-A177-3AD203B41FA5}">
                      <a16:colId xmlns:a16="http://schemas.microsoft.com/office/drawing/2014/main" val="2266645041"/>
                    </a:ext>
                  </a:extLst>
                </a:gridCol>
                <a:gridCol w="628563">
                  <a:extLst>
                    <a:ext uri="{9D8B030D-6E8A-4147-A177-3AD203B41FA5}">
                      <a16:colId xmlns:a16="http://schemas.microsoft.com/office/drawing/2014/main" val="1983481381"/>
                    </a:ext>
                  </a:extLst>
                </a:gridCol>
                <a:gridCol w="652817">
                  <a:extLst>
                    <a:ext uri="{9D8B030D-6E8A-4147-A177-3AD203B41FA5}">
                      <a16:colId xmlns:a16="http://schemas.microsoft.com/office/drawing/2014/main" val="545309567"/>
                    </a:ext>
                  </a:extLst>
                </a:gridCol>
              </a:tblGrid>
              <a:tr h="22761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highlight>
                            <a:srgbClr val="FFFFFF"/>
                          </a:highlight>
                          <a:latin typeface="+mj-lt"/>
                        </a:rPr>
                        <a:t> 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highlight>
                          <a:srgbClr val="D0CECE"/>
                        </a:highlight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ppl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B-1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B-2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B-3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B-4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R-1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R-2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R-L </a:t>
                      </a:r>
                      <a:endParaRPr lang="zh-TW" altLang="en-US" sz="1200" b="0" i="0" u="none" strike="noStrike" cap="none" dirty="0">
                        <a:solidFill>
                          <a:schemeClr val="bg2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82134"/>
                  </a:ext>
                </a:extLst>
              </a:tr>
              <a:tr h="22761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BART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3.027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0.166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0.095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0.065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0.047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18.100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4.612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16.476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22095"/>
                  </a:ext>
                </a:extLst>
              </a:tr>
              <a:tr h="47903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 err="1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BART+terms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2.773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0.169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0.095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0.065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0.046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18.269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4.663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16.514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64946"/>
                  </a:ext>
                </a:extLst>
              </a:tr>
              <a:tr h="22761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BART+label</a:t>
                      </a:r>
                      <a:endParaRPr lang="zh-TW" sz="1200" b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3.019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0.164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0.092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0.063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0.045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18.057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4.770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16.464</a:t>
                      </a:r>
                      <a:endParaRPr lang="zh-TW" sz="120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404391"/>
                  </a:ext>
                </a:extLst>
              </a:tr>
              <a:tr h="730457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 err="1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BART+terms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</a:endParaRPr>
                    </a:p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+label</a:t>
                      </a:r>
                      <a:endParaRPr lang="zh-TW" sz="1200" b="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2.765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0.182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0.104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0.072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0.051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18.448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4.650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+mj-lt"/>
                        </a:rPr>
                        <a:t>16.528</a:t>
                      </a:r>
                      <a:endParaRPr lang="zh-TW" sz="1200" dirty="0">
                        <a:solidFill>
                          <a:schemeClr val="bg2"/>
                        </a:solidFill>
                        <a:effectLst/>
                        <a:latin typeface="+mj-lt"/>
                        <a:ea typeface="新細明體" panose="02020500000000000000" pitchFamily="18" charset="-12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6703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A50ADE05-EEE8-EB82-347D-9AE96D6FDEB1}"/>
              </a:ext>
            </a:extLst>
          </p:cNvPr>
          <p:cNvSpPr txBox="1"/>
          <p:nvPr/>
        </p:nvSpPr>
        <p:spPr>
          <a:xfrm>
            <a:off x="215816" y="1953509"/>
            <a:ext cx="22167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indent="-457200"/>
            <a:r>
              <a:rPr lang="zh-TW" altLang="en-US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上方表格是各模型與本研究模型比較。除了</a:t>
            </a:r>
            <a:r>
              <a:rPr lang="en-US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PPL</a:t>
            </a:r>
            <a:r>
              <a:rPr lang="zh-TW" altLang="en-US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指標要越小越好，其餘越大越好。</a:t>
            </a: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r>
              <a:rPr lang="zh-TW" altLang="en-US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下方表格則是驗證本研究提出的兩種方法有效性。</a:t>
            </a: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97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FB721-BAE3-EA9E-B954-BBEBD1AC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948" y="2035347"/>
            <a:ext cx="3300900" cy="1381500"/>
          </a:xfrm>
        </p:spPr>
        <p:txBody>
          <a:bodyPr>
            <a:normAutofit/>
          </a:bodyPr>
          <a:lstStyle/>
          <a:p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CD61CB8-FF23-F875-44D5-146BBA81B47F}"/>
              </a:ext>
            </a:extLst>
          </p:cNvPr>
          <p:cNvGrpSpPr/>
          <p:nvPr/>
        </p:nvGrpSpPr>
        <p:grpSpPr>
          <a:xfrm>
            <a:off x="4889315" y="1111956"/>
            <a:ext cx="3084737" cy="484749"/>
            <a:chOff x="6542568" y="1217566"/>
            <a:chExt cx="4112982" cy="646331"/>
          </a:xfrm>
        </p:grpSpPr>
        <p:sp>
          <p:nvSpPr>
            <p:cNvPr id="5" name="文本框 5">
              <a:extLst>
                <a:ext uri="{FF2B5EF4-FFF2-40B4-BE49-F238E27FC236}">
                  <a16:creationId xmlns:a16="http://schemas.microsoft.com/office/drawing/2014/main" id="{FF7C762A-49B4-081F-8747-1C20AD30842F}"/>
                </a:ext>
              </a:extLst>
            </p:cNvPr>
            <p:cNvSpPr txBox="1"/>
            <p:nvPr userDrawn="1"/>
          </p:nvSpPr>
          <p:spPr>
            <a:xfrm>
              <a:off x="7267444" y="1217566"/>
              <a:ext cx="3388106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TW" altLang="en-US" sz="2400" spc="225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研究背景與動機</a:t>
              </a:r>
              <a:endParaRPr lang="zh-CN" altLang="en-US" sz="2400" spc="225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" name="文本框 7">
              <a:extLst>
                <a:ext uri="{FF2B5EF4-FFF2-40B4-BE49-F238E27FC236}">
                  <a16:creationId xmlns:a16="http://schemas.microsoft.com/office/drawing/2014/main" id="{C6D68607-7EFF-0C7B-3D23-11CD61A0DFB9}"/>
                </a:ext>
              </a:extLst>
            </p:cNvPr>
            <p:cNvSpPr txBox="1"/>
            <p:nvPr userDrawn="1"/>
          </p:nvSpPr>
          <p:spPr>
            <a:xfrm>
              <a:off x="7039607" y="1248345"/>
              <a:ext cx="455681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225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endParaRPr lang="zh-CN" altLang="en-US" sz="2400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08010EE-28A8-3482-5223-0554CDABF0FD}"/>
                </a:ext>
              </a:extLst>
            </p:cNvPr>
            <p:cNvSpPr txBox="1"/>
            <p:nvPr userDrawn="1"/>
          </p:nvSpPr>
          <p:spPr>
            <a:xfrm>
              <a:off x="6542568" y="1217566"/>
              <a:ext cx="720711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endParaRPr lang="zh-CN" altLang="en-US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A70D6C4-01C6-F74E-B327-FABB5A68282E}"/>
              </a:ext>
            </a:extLst>
          </p:cNvPr>
          <p:cNvGrpSpPr/>
          <p:nvPr/>
        </p:nvGrpSpPr>
        <p:grpSpPr>
          <a:xfrm>
            <a:off x="4889318" y="1766627"/>
            <a:ext cx="2074844" cy="484749"/>
            <a:chOff x="6542569" y="1217566"/>
            <a:chExt cx="2766458" cy="646331"/>
          </a:xfrm>
        </p:grpSpPr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B21E8783-7A70-C0AB-5BA6-E75FE091A00C}"/>
                </a:ext>
              </a:extLst>
            </p:cNvPr>
            <p:cNvSpPr txBox="1"/>
            <p:nvPr userDrawn="1"/>
          </p:nvSpPr>
          <p:spPr>
            <a:xfrm>
              <a:off x="7267444" y="1217566"/>
              <a:ext cx="2041583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TW" altLang="en-US" sz="2400" spc="225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文獻探討</a:t>
              </a:r>
              <a:endParaRPr lang="zh-CN" altLang="en-US" sz="2400" spc="225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" name="文本框 7">
              <a:extLst>
                <a:ext uri="{FF2B5EF4-FFF2-40B4-BE49-F238E27FC236}">
                  <a16:creationId xmlns:a16="http://schemas.microsoft.com/office/drawing/2014/main" id="{3C310AD4-A5AD-8E7E-59BF-1F4BE82ED007}"/>
                </a:ext>
              </a:extLst>
            </p:cNvPr>
            <p:cNvSpPr txBox="1"/>
            <p:nvPr userDrawn="1"/>
          </p:nvSpPr>
          <p:spPr>
            <a:xfrm>
              <a:off x="7039605" y="1248345"/>
              <a:ext cx="455681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225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endParaRPr lang="zh-CN" altLang="en-US" sz="2400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BFAA6248-E9B3-825D-BE4E-10A00EB7B36B}"/>
                </a:ext>
              </a:extLst>
            </p:cNvPr>
            <p:cNvSpPr txBox="1"/>
            <p:nvPr userDrawn="1"/>
          </p:nvSpPr>
          <p:spPr>
            <a:xfrm>
              <a:off x="6542569" y="1217566"/>
              <a:ext cx="720710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CN" altLang="en-US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40962F7-151C-59E5-E1E7-D7C62471C173}"/>
              </a:ext>
            </a:extLst>
          </p:cNvPr>
          <p:cNvGrpSpPr/>
          <p:nvPr/>
        </p:nvGrpSpPr>
        <p:grpSpPr>
          <a:xfrm>
            <a:off x="4889318" y="2421297"/>
            <a:ext cx="2074844" cy="484749"/>
            <a:chOff x="6542569" y="1217566"/>
            <a:chExt cx="2766458" cy="646331"/>
          </a:xfrm>
        </p:grpSpPr>
        <p:sp>
          <p:nvSpPr>
            <p:cNvPr id="13" name="文本框 5">
              <a:extLst>
                <a:ext uri="{FF2B5EF4-FFF2-40B4-BE49-F238E27FC236}">
                  <a16:creationId xmlns:a16="http://schemas.microsoft.com/office/drawing/2014/main" id="{B91A4D1A-227E-B829-151F-C0711C3A294D}"/>
                </a:ext>
              </a:extLst>
            </p:cNvPr>
            <p:cNvSpPr txBox="1"/>
            <p:nvPr userDrawn="1"/>
          </p:nvSpPr>
          <p:spPr>
            <a:xfrm>
              <a:off x="7267444" y="1217566"/>
              <a:ext cx="2041583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spc="225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研究方法</a:t>
              </a:r>
              <a:endParaRPr lang="zh-CN" altLang="en-US" sz="2400" spc="225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4" name="文本框 7">
              <a:extLst>
                <a:ext uri="{FF2B5EF4-FFF2-40B4-BE49-F238E27FC236}">
                  <a16:creationId xmlns:a16="http://schemas.microsoft.com/office/drawing/2014/main" id="{7ED48023-C533-2870-CE32-AAF5772A1ED2}"/>
                </a:ext>
              </a:extLst>
            </p:cNvPr>
            <p:cNvSpPr txBox="1"/>
            <p:nvPr userDrawn="1"/>
          </p:nvSpPr>
          <p:spPr>
            <a:xfrm>
              <a:off x="7039605" y="1248345"/>
              <a:ext cx="455681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225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endParaRPr lang="zh-CN" altLang="en-US" sz="2400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本框 6">
              <a:extLst>
                <a:ext uri="{FF2B5EF4-FFF2-40B4-BE49-F238E27FC236}">
                  <a16:creationId xmlns:a16="http://schemas.microsoft.com/office/drawing/2014/main" id="{D03292E4-3D76-E803-7AB2-6F25DF860793}"/>
                </a:ext>
              </a:extLst>
            </p:cNvPr>
            <p:cNvSpPr txBox="1"/>
            <p:nvPr userDrawn="1"/>
          </p:nvSpPr>
          <p:spPr>
            <a:xfrm>
              <a:off x="6542569" y="1217566"/>
              <a:ext cx="720710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CN" altLang="en-US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8846EC4-19EA-DCAE-9075-D92DB288B416}"/>
              </a:ext>
            </a:extLst>
          </p:cNvPr>
          <p:cNvGrpSpPr/>
          <p:nvPr/>
        </p:nvGrpSpPr>
        <p:grpSpPr>
          <a:xfrm>
            <a:off x="4889318" y="3075968"/>
            <a:ext cx="2074844" cy="484749"/>
            <a:chOff x="6542569" y="1217566"/>
            <a:chExt cx="2766458" cy="646331"/>
          </a:xfrm>
        </p:grpSpPr>
        <p:sp>
          <p:nvSpPr>
            <p:cNvPr id="17" name="文本框 5">
              <a:extLst>
                <a:ext uri="{FF2B5EF4-FFF2-40B4-BE49-F238E27FC236}">
                  <a16:creationId xmlns:a16="http://schemas.microsoft.com/office/drawing/2014/main" id="{4C0F4495-247C-43BB-5DA0-C0F2385EBD77}"/>
                </a:ext>
              </a:extLst>
            </p:cNvPr>
            <p:cNvSpPr txBox="1"/>
            <p:nvPr userDrawn="1"/>
          </p:nvSpPr>
          <p:spPr>
            <a:xfrm>
              <a:off x="7267444" y="1217566"/>
              <a:ext cx="2041583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spc="225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實驗結果</a:t>
              </a:r>
              <a:endParaRPr lang="zh-CN" altLang="en-US" sz="2400" spc="225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文本框 7">
              <a:extLst>
                <a:ext uri="{FF2B5EF4-FFF2-40B4-BE49-F238E27FC236}">
                  <a16:creationId xmlns:a16="http://schemas.microsoft.com/office/drawing/2014/main" id="{003E6A08-2D24-2D69-B7BB-84184A9798E9}"/>
                </a:ext>
              </a:extLst>
            </p:cNvPr>
            <p:cNvSpPr txBox="1"/>
            <p:nvPr userDrawn="1"/>
          </p:nvSpPr>
          <p:spPr>
            <a:xfrm>
              <a:off x="7039605" y="1248345"/>
              <a:ext cx="455681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225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endParaRPr lang="zh-CN" altLang="en-US" sz="2400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文本框 6">
              <a:extLst>
                <a:ext uri="{FF2B5EF4-FFF2-40B4-BE49-F238E27FC236}">
                  <a16:creationId xmlns:a16="http://schemas.microsoft.com/office/drawing/2014/main" id="{2490DE5B-8385-9FA0-8F88-F2D8F3A5C59B}"/>
                </a:ext>
              </a:extLst>
            </p:cNvPr>
            <p:cNvSpPr txBox="1"/>
            <p:nvPr userDrawn="1"/>
          </p:nvSpPr>
          <p:spPr>
            <a:xfrm>
              <a:off x="6542569" y="1217566"/>
              <a:ext cx="720710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CN" altLang="en-US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583DB5-E7EF-59A5-F350-85ADA54091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428336A-9FCB-04AD-E0D0-54B80333ECF2}"/>
              </a:ext>
            </a:extLst>
          </p:cNvPr>
          <p:cNvGrpSpPr/>
          <p:nvPr/>
        </p:nvGrpSpPr>
        <p:grpSpPr>
          <a:xfrm>
            <a:off x="4889319" y="3730639"/>
            <a:ext cx="1401584" cy="484749"/>
            <a:chOff x="6542569" y="1217566"/>
            <a:chExt cx="1868778" cy="646331"/>
          </a:xfrm>
        </p:grpSpPr>
        <p:sp>
          <p:nvSpPr>
            <p:cNvPr id="21" name="文本框 5">
              <a:extLst>
                <a:ext uri="{FF2B5EF4-FFF2-40B4-BE49-F238E27FC236}">
                  <a16:creationId xmlns:a16="http://schemas.microsoft.com/office/drawing/2014/main" id="{187481CF-219D-2D3D-E51D-BBF091D3A9D7}"/>
                </a:ext>
              </a:extLst>
            </p:cNvPr>
            <p:cNvSpPr txBox="1"/>
            <p:nvPr userDrawn="1"/>
          </p:nvSpPr>
          <p:spPr>
            <a:xfrm>
              <a:off x="7267445" y="1217566"/>
              <a:ext cx="1143902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spc="225" dirty="0">
                  <a:solidFill>
                    <a:schemeClr val="bg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結論</a:t>
              </a:r>
              <a:endParaRPr lang="zh-CN" altLang="en-US" sz="2400" spc="225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895CE759-E511-8B42-DE3C-75DE7DADBA82}"/>
                </a:ext>
              </a:extLst>
            </p:cNvPr>
            <p:cNvSpPr txBox="1"/>
            <p:nvPr userDrawn="1"/>
          </p:nvSpPr>
          <p:spPr>
            <a:xfrm>
              <a:off x="7039605" y="1248345"/>
              <a:ext cx="455681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spc="225" dirty="0"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endParaRPr lang="zh-CN" altLang="en-US" sz="2400" spc="225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3" name="文本框 6">
              <a:extLst>
                <a:ext uri="{FF2B5EF4-FFF2-40B4-BE49-F238E27FC236}">
                  <a16:creationId xmlns:a16="http://schemas.microsoft.com/office/drawing/2014/main" id="{231CB886-D95E-1140-A2E0-71A01F363E90}"/>
                </a:ext>
              </a:extLst>
            </p:cNvPr>
            <p:cNvSpPr txBox="1"/>
            <p:nvPr userDrawn="1"/>
          </p:nvSpPr>
          <p:spPr>
            <a:xfrm>
              <a:off x="6542569" y="1217566"/>
              <a:ext cx="720710" cy="615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2400" dirty="0">
                  <a:solidFill>
                    <a:schemeClr val="accent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CN" altLang="en-US" sz="24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4015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EFFA97-4787-191A-5F21-BA2012F90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02" y="602448"/>
            <a:ext cx="7688400" cy="535200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情緒標籤分析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DA8BBA8-3E6F-1A39-C29F-C13D48F4DA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E04540-B33B-4667-A7C3-0BC9E1093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28" y="1362681"/>
            <a:ext cx="3715126" cy="36229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BA20289-5B8D-4314-A9CD-8713AF63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57" y="1362681"/>
            <a:ext cx="3714278" cy="36229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A0B3284-37A2-E41C-E194-14B93769E0E9}"/>
              </a:ext>
            </a:extLst>
          </p:cNvPr>
          <p:cNvSpPr txBox="1"/>
          <p:nvPr/>
        </p:nvSpPr>
        <p:spPr>
          <a:xfrm>
            <a:off x="1888133" y="1137648"/>
            <a:ext cx="113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原始資料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E10FFF-24A5-6935-F1D1-00E34249594E}"/>
              </a:ext>
            </a:extLst>
          </p:cNvPr>
          <p:cNvSpPr txBox="1"/>
          <p:nvPr/>
        </p:nvSpPr>
        <p:spPr>
          <a:xfrm>
            <a:off x="5930122" y="1059010"/>
            <a:ext cx="1132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資料擴增後</a:t>
            </a:r>
          </a:p>
        </p:txBody>
      </p:sp>
    </p:spTree>
    <p:extLst>
      <p:ext uri="{BB962C8B-B14F-4D97-AF65-F5344CB8AC3E}">
        <p14:creationId xmlns:p14="http://schemas.microsoft.com/office/powerpoint/2010/main" val="3138888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4E80683-FD45-429A-1D58-EF4AC1D43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AA7FA8E-D89B-60F7-46CF-A7204C06EC9B}"/>
              </a:ext>
            </a:extLst>
          </p:cNvPr>
          <p:cNvSpPr txBox="1">
            <a:spLocks/>
          </p:cNvSpPr>
          <p:nvPr/>
        </p:nvSpPr>
        <p:spPr>
          <a:xfrm>
            <a:off x="727800" y="595191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情緒標籤對生成影響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EB6D3DB-3839-444C-E882-A3EAD483E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20123"/>
              </p:ext>
            </p:extLst>
          </p:nvPr>
        </p:nvGraphicFramePr>
        <p:xfrm>
          <a:off x="1997800" y="1450386"/>
          <a:ext cx="5267960" cy="13474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3980">
                  <a:extLst>
                    <a:ext uri="{9D8B030D-6E8A-4147-A177-3AD203B41FA5}">
                      <a16:colId xmlns:a16="http://schemas.microsoft.com/office/drawing/2014/main" val="3995931878"/>
                    </a:ext>
                  </a:extLst>
                </a:gridCol>
                <a:gridCol w="2633980">
                  <a:extLst>
                    <a:ext uri="{9D8B030D-6E8A-4147-A177-3AD203B41FA5}">
                      <a16:colId xmlns:a16="http://schemas.microsoft.com/office/drawing/2014/main" val="435895592"/>
                    </a:ext>
                  </a:extLst>
                </a:gridCol>
              </a:tblGrid>
              <a:tr h="412750">
                <a:tc gridSpan="2"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輸入：</a:t>
                      </a:r>
                    </a:p>
                    <a:p>
                      <a:pPr algn="ctr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我很高興我寫完了論文。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4077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zh-TW" sz="1200" b="1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情緒標籤</a:t>
                      </a:r>
                      <a:endParaRPr lang="zh-TW" sz="1200" b="1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200" b="1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輸出：</a:t>
                      </a:r>
                      <a:endParaRPr lang="zh-TW" sz="1200" b="1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2656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Joyful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太好了，我相信您會像我一樣喜歡它。 我希望你喜歡它。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08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/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Guilty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很高興聽到你的消息，我希望你能為未來寫出一篇好論文！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 :)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331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108BEB-141B-2E19-8B1F-691F612108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66345"/>
                  </p:ext>
                </p:extLst>
              </p:nvPr>
            </p:nvGraphicFramePr>
            <p:xfrm>
              <a:off x="1881320" y="3117851"/>
              <a:ext cx="5384440" cy="18850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3055">
                      <a:extLst>
                        <a:ext uri="{9D8B030D-6E8A-4147-A177-3AD203B41FA5}">
                          <a16:colId xmlns:a16="http://schemas.microsoft.com/office/drawing/2014/main" val="2526151189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2454513620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3588320223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906339488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4215080152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4004809782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2007773968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3423195210"/>
                        </a:ext>
                      </a:extLst>
                    </a:gridCol>
                  </a:tblGrid>
                  <a:tr h="1885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 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B-1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B-2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B-3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B-4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R-1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R-2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R-L</a:t>
                          </a:r>
                          <a14:m>
                            <m:oMath xmlns:m="http://schemas.openxmlformats.org/officeDocument/2006/math">
                              <m:r>
                                <a:rPr lang="en-US" sz="1200" kern="100">
                                  <a:solidFill>
                                    <a:schemeClr val="bg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↑</m:t>
                              </m:r>
                            </m:oMath>
                          </a14:m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0770556"/>
                      </a:ext>
                    </a:extLst>
                  </a:tr>
                  <a:tr h="754016"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BART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+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zh-TW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情緒標籤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0.182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0.104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0.072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0.051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18.448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4.650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16.529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992464"/>
                      </a:ext>
                    </a:extLst>
                  </a:tr>
                  <a:tr h="942521"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BART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+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zh-TW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情緒標籤</a:t>
                          </a:r>
                        </a:p>
                        <a:p>
                          <a:pPr algn="ctr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zh-TW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隨機</a:t>
                          </a:r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0.180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0.102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0.070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0.050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18.413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4.648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16.590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8741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108BEB-141B-2E19-8B1F-691F612108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66345"/>
                  </p:ext>
                </p:extLst>
              </p:nvPr>
            </p:nvGraphicFramePr>
            <p:xfrm>
              <a:off x="1881320" y="3117851"/>
              <a:ext cx="5384440" cy="188504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73055">
                      <a:extLst>
                        <a:ext uri="{9D8B030D-6E8A-4147-A177-3AD203B41FA5}">
                          <a16:colId xmlns:a16="http://schemas.microsoft.com/office/drawing/2014/main" val="2526151189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2454513620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3588320223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906339488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4215080152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4004809782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2007773968"/>
                        </a:ext>
                      </a:extLst>
                    </a:gridCol>
                    <a:gridCol w="673055">
                      <a:extLst>
                        <a:ext uri="{9D8B030D-6E8A-4147-A177-3AD203B41FA5}">
                          <a16:colId xmlns:a16="http://schemas.microsoft.com/office/drawing/2014/main" val="3423195210"/>
                        </a:ext>
                      </a:extLst>
                    </a:gridCol>
                  </a:tblGrid>
                  <a:tr h="1885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 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01818" t="-25806" r="-607273" b="-9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000" t="-25806" r="-501802" b="-9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02727" t="-25806" r="-406364" b="-9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9099" t="-25806" r="-302703" b="-9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03636" t="-25806" r="-205455" b="-9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8198" t="-25806" r="-103604" b="-9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704545" t="-25806" r="-4545" b="-9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0770556"/>
                      </a:ext>
                    </a:extLst>
                  </a:tr>
                  <a:tr h="754016"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BART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+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zh-TW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情緒標籤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0.182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0.104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0.072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0.051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18.448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4.650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16.529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992464"/>
                      </a:ext>
                    </a:extLst>
                  </a:tr>
                  <a:tr h="942521">
                    <a:tc>
                      <a:txBody>
                        <a:bodyPr/>
                        <a:lstStyle/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BART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 fontAlgn="auto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+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</a:endParaRPr>
                        </a:p>
                        <a:p>
                          <a:pPr algn="ctr"/>
                          <a:r>
                            <a:rPr lang="zh-TW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情緒標籤</a:t>
                          </a:r>
                        </a:p>
                        <a:p>
                          <a:pPr algn="ctr"/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(</a:t>
                          </a:r>
                          <a:r>
                            <a:rPr lang="zh-TW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隨機</a:t>
                          </a:r>
                          <a:r>
                            <a:rPr lang="en-US" sz="1200" b="0" kern="100" dirty="0">
                              <a:solidFill>
                                <a:schemeClr val="bg2"/>
                              </a:solidFill>
                              <a:effectLst/>
                              <a:latin typeface="微軟正黑體" panose="020B0604030504040204" pitchFamily="34" charset="-120"/>
                              <a:ea typeface="微軟正黑體" panose="020B0604030504040204" pitchFamily="34" charset="-120"/>
                            </a:rPr>
                            <a:t>)</a:t>
                          </a:r>
                          <a:endParaRPr lang="zh-TW" sz="1200" b="0" kern="100" dirty="0">
                            <a:solidFill>
                              <a:schemeClr val="bg2"/>
                            </a:solidFill>
                            <a:effectLst/>
                            <a:latin typeface="微軟正黑體" panose="020B0604030504040204" pitchFamily="34" charset="-12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0.180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0.102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0.070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0.050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18.413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4.648</a:t>
                          </a:r>
                          <a:endParaRPr lang="zh-TW" sz="1200" kern="10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kern="100" dirty="0">
                              <a:solidFill>
                                <a:schemeClr val="bg2"/>
                              </a:solidFill>
                              <a:effectLst/>
                              <a:latin typeface="+mj-lt"/>
                            </a:rPr>
                            <a:t>16.590</a:t>
                          </a:r>
                          <a:endParaRPr lang="zh-TW" sz="1200" kern="100" dirty="0">
                            <a:solidFill>
                              <a:schemeClr val="bg2"/>
                            </a:solidFill>
                            <a:effectLst/>
                            <a:latin typeface="+mj-lt"/>
                            <a:ea typeface="標楷體" panose="03000509000000000000" pitchFamily="65" charset="-12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287412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71893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C1F1B2-8040-765C-7929-CFF6189F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800" y="600194"/>
            <a:ext cx="7688400" cy="535200"/>
          </a:xfrm>
        </p:spPr>
        <p:txBody>
          <a:bodyPr>
            <a:normAutofit fontScale="90000"/>
          </a:bodyPr>
          <a:lstStyle/>
          <a:p>
            <a:r>
              <a:rPr lang="zh-TW" altLang="zh-TW" sz="2000" dirty="0">
                <a:latin typeface="+mj-lt"/>
                <a:ea typeface="微軟正黑體" panose="020B0604030504040204" pitchFamily="34" charset="-120"/>
              </a:rPr>
              <a:t>關鍵字註釋對生成模型影響</a:t>
            </a:r>
            <a:br>
              <a:rPr lang="zh-TW" altLang="zh-TW" sz="1800" b="1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E557A43-8979-BAA4-5993-002D206CCF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73251C-9C85-38F8-6FA0-2FA56E65E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6856" y="1261803"/>
            <a:ext cx="2673189" cy="371327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2240033-CAE2-ADDD-03A9-83224FFBCA3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32921" y="1261803"/>
            <a:ext cx="2462772" cy="37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4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6C416A-9172-9C13-DEDC-AEDA67FAA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23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16D0503-AE4E-BAD1-F2E3-A001F1337D57}"/>
              </a:ext>
            </a:extLst>
          </p:cNvPr>
          <p:cNvSpPr txBox="1">
            <a:spLocks/>
          </p:cNvSpPr>
          <p:nvPr/>
        </p:nvSpPr>
        <p:spPr>
          <a:xfrm>
            <a:off x="727800" y="65099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4800" dirty="0">
                <a:latin typeface="+mj-lt"/>
                <a:ea typeface="微軟正黑體" panose="020B0604030504040204" pitchFamily="34" charset="-120"/>
              </a:rPr>
              <a:t>人工評估結果</a:t>
            </a:r>
            <a:b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B998AE-9AB4-FE94-2D10-43A5E5D946ED}"/>
              </a:ext>
            </a:extLst>
          </p:cNvPr>
          <p:cNvSpPr txBox="1"/>
          <p:nvPr/>
        </p:nvSpPr>
        <p:spPr>
          <a:xfrm>
            <a:off x="758684" y="1259368"/>
            <a:ext cx="7601545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/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對話評估結果：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雖然整體在各指標中都取得了中上的分數，但還是有些例子普遍的人都給予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分評價。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問題：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模型應對訓練集中較少見或新領域的問題時：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常出現答非所問的情況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TW" alt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固定模式問題：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回應負面評語時經常使用「聽到這個消息我很遺憾」作為開場白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120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資料集中正面或負面情境下有時回答過於單一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667FA7D-41CF-F1F8-EDB8-7B2CB180C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62094"/>
              </p:ext>
            </p:extLst>
          </p:nvPr>
        </p:nvGraphicFramePr>
        <p:xfrm>
          <a:off x="864779" y="1520978"/>
          <a:ext cx="530987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7150">
                  <a:extLst>
                    <a:ext uri="{9D8B030D-6E8A-4147-A177-3AD203B41FA5}">
                      <a16:colId xmlns:a16="http://schemas.microsoft.com/office/drawing/2014/main" val="3292236275"/>
                    </a:ext>
                  </a:extLst>
                </a:gridCol>
                <a:gridCol w="1327150">
                  <a:extLst>
                    <a:ext uri="{9D8B030D-6E8A-4147-A177-3AD203B41FA5}">
                      <a16:colId xmlns:a16="http://schemas.microsoft.com/office/drawing/2014/main" val="2553048293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518569964"/>
                    </a:ext>
                  </a:extLst>
                </a:gridCol>
                <a:gridCol w="1327785">
                  <a:extLst>
                    <a:ext uri="{9D8B030D-6E8A-4147-A177-3AD203B41FA5}">
                      <a16:colId xmlns:a16="http://schemas.microsoft.com/office/drawing/2014/main" val="25795399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0" kern="10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幫助性</a:t>
                      </a:r>
                      <a:endParaRPr lang="zh-TW" sz="1200" b="0" kern="10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0" kern="10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品質</a:t>
                      </a:r>
                      <a:endParaRPr lang="zh-TW" sz="1200" b="0" kern="10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相關性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69393"/>
                  </a:ext>
                </a:extLst>
              </a:tr>
              <a:tr h="27668">
                <a:tc>
                  <a:txBody>
                    <a:bodyPr/>
                    <a:lstStyle/>
                    <a:p>
                      <a:r>
                        <a:rPr lang="zh-TW" sz="1200" b="0" kern="10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總體</a:t>
                      </a:r>
                      <a:endParaRPr lang="zh-TW" sz="1200" b="0" kern="10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3.670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3.456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3.698</a:t>
                      </a:r>
                      <a:endParaRPr lang="zh-TW" sz="1200" b="1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95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單輪對話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3.710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3.500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3.720</a:t>
                      </a:r>
                      <a:endParaRPr lang="zh-TW" sz="1200" b="1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333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多輪對話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3.615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3.395</a:t>
                      </a:r>
                      <a:endParaRPr lang="zh-TW" sz="12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</a:rPr>
                        <a:t>3.660</a:t>
                      </a:r>
                      <a:endParaRPr lang="zh-TW" sz="1200" b="1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25735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053A72-11CA-A223-6EA9-0509971F6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97830"/>
              </p:ext>
            </p:extLst>
          </p:nvPr>
        </p:nvGraphicFramePr>
        <p:xfrm>
          <a:off x="864777" y="2639012"/>
          <a:ext cx="6000480" cy="1245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0240">
                  <a:extLst>
                    <a:ext uri="{9D8B030D-6E8A-4147-A177-3AD203B41FA5}">
                      <a16:colId xmlns:a16="http://schemas.microsoft.com/office/drawing/2014/main" val="1075515224"/>
                    </a:ext>
                  </a:extLst>
                </a:gridCol>
                <a:gridCol w="3000240">
                  <a:extLst>
                    <a:ext uri="{9D8B030D-6E8A-4147-A177-3AD203B41FA5}">
                      <a16:colId xmlns:a16="http://schemas.microsoft.com/office/drawing/2014/main" val="2987536265"/>
                    </a:ext>
                  </a:extLst>
                </a:gridCol>
              </a:tblGrid>
              <a:tr h="311280">
                <a:tc gridSpan="2"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對話</a:t>
                      </a:r>
                      <a:r>
                        <a:rPr lang="en-US" alt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不好的</a:t>
                      </a:r>
                      <a:r>
                        <a:rPr lang="en-US" alt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39967"/>
                  </a:ext>
                </a:extLst>
              </a:tr>
              <a:tr h="622560">
                <a:tc>
                  <a:txBody>
                    <a:bodyPr/>
                    <a:lstStyle/>
                    <a:p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黛比今天怎麼了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？ 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她似乎因為什麼事情而心煩意亂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20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情緒：傷心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33160"/>
                  </a:ext>
                </a:extLst>
              </a:tr>
              <a:tr h="311280">
                <a:tc>
                  <a:txBody>
                    <a:bodyPr/>
                    <a:lstStyle/>
                    <a:p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我不怪你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 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她不是我的朋友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596735"/>
                  </a:ext>
                </a:extLst>
              </a:tr>
            </a:tbl>
          </a:graphicData>
        </a:graphic>
      </p:graphicFrame>
      <p:pic>
        <p:nvPicPr>
          <p:cNvPr id="5122" name="圖片 3" descr="使用者">
            <a:extLst>
              <a:ext uri="{FF2B5EF4-FFF2-40B4-BE49-F238E27FC236}">
                <a16:creationId xmlns:a16="http://schemas.microsoft.com/office/drawing/2014/main" id="{F75EF890-8D54-3E41-8DBB-BE8261D9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3" y="3005031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圖片 1" descr="人工智慧">
            <a:extLst>
              <a:ext uri="{FF2B5EF4-FFF2-40B4-BE49-F238E27FC236}">
                <a16:creationId xmlns:a16="http://schemas.microsoft.com/office/drawing/2014/main" id="{D32F8DFE-C43D-3375-CCF3-3A67B25D0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53" y="3610620"/>
            <a:ext cx="2095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67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D1BF6-6230-1B31-D75A-6E2AAD8F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04" y="2571750"/>
            <a:ext cx="3327223" cy="792586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+mj-lt"/>
                <a:ea typeface="微軟正黑體" panose="020B0604030504040204" pitchFamily="34" charset="-120"/>
              </a:rPr>
              <a:t>結論</a:t>
            </a:r>
          </a:p>
        </p:txBody>
      </p:sp>
      <p:sp>
        <p:nvSpPr>
          <p:cNvPr id="3" name="椭圆 3">
            <a:extLst>
              <a:ext uri="{FF2B5EF4-FFF2-40B4-BE49-F238E27FC236}">
                <a16:creationId xmlns:a16="http://schemas.microsoft.com/office/drawing/2014/main" id="{A3661FF5-950C-9DAA-5B79-8ABE9FBBD61B}"/>
              </a:ext>
            </a:extLst>
          </p:cNvPr>
          <p:cNvSpPr/>
          <p:nvPr/>
        </p:nvSpPr>
        <p:spPr>
          <a:xfrm>
            <a:off x="785346" y="1724148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PART </a:t>
            </a:r>
            <a:r>
              <a:rPr lang="en-US" altLang="zh-TW" sz="3200" dirty="0">
                <a:solidFill>
                  <a:schemeClr val="bg1"/>
                </a:solidFill>
                <a:latin typeface="+mj-lt"/>
                <a:ea typeface="微軟正黑體" panose="020B0604030504040204" pitchFamily="34" charset="-120"/>
              </a:rPr>
              <a:t>5</a:t>
            </a:r>
            <a:endParaRPr lang="zh-CN" altLang="en-US" sz="3200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椭圆 4">
            <a:extLst>
              <a:ext uri="{FF2B5EF4-FFF2-40B4-BE49-F238E27FC236}">
                <a16:creationId xmlns:a16="http://schemas.microsoft.com/office/drawing/2014/main" id="{127022B4-7171-060E-7B11-6DA3453107DD}"/>
              </a:ext>
            </a:extLst>
          </p:cNvPr>
          <p:cNvSpPr/>
          <p:nvPr/>
        </p:nvSpPr>
        <p:spPr>
          <a:xfrm>
            <a:off x="2446401" y="3385203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C06128-ECFE-8C7E-11F4-658D9945CA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24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8755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0B5CC3-286A-4797-EE90-40E9F058E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CAE86C12-EBCC-8047-04AE-FD990C14725D}"/>
              </a:ext>
            </a:extLst>
          </p:cNvPr>
          <p:cNvSpPr txBox="1">
            <a:spLocks/>
          </p:cNvSpPr>
          <p:nvPr/>
        </p:nvSpPr>
        <p:spPr>
          <a:xfrm>
            <a:off x="727800" y="65099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4800" dirty="0">
                <a:latin typeface="+mj-lt"/>
                <a:ea typeface="微軟正黑體" panose="020B0604030504040204" pitchFamily="34" charset="-120"/>
              </a:rPr>
              <a:t>結論</a:t>
            </a:r>
            <a:b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962BBE-C8D6-020E-9CC2-992E20C0EC1D}"/>
              </a:ext>
            </a:extLst>
          </p:cNvPr>
          <p:cNvSpPr txBox="1"/>
          <p:nvPr/>
        </p:nvSpPr>
        <p:spPr>
          <a:xfrm>
            <a:off x="758684" y="1259368"/>
            <a:ext cx="7601545" cy="4059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/>
            <a:r>
              <a:rPr lang="zh-TW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設計並實現了一個新的聊天機器人框架，具備情感支持功能，旨在幫助情緒困擾患者。主要貢獻如下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融合情緒標籤與術語識別技術：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20000" lvl="2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將這兩種技術結合到訓練過程中，提升模型性能</a:t>
            </a:r>
            <a:r>
              <a:rPr lang="zh-TW" altLang="zh-TW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2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20000" lvl="2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與基線模型相比，</a:t>
            </a:r>
            <a:r>
              <a:rPr lang="en-US" altLang="zh-TW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BLEU</a:t>
            </a: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指標提高</a:t>
            </a:r>
            <a:r>
              <a:rPr lang="en-US" altLang="zh-TW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7%-10%</a:t>
            </a: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ROUGE</a:t>
            </a: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指標提高</a:t>
            </a:r>
            <a:r>
              <a:rPr lang="en-US" altLang="zh-TW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0.3%-2%</a:t>
            </a: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zh-TW" altLang="zh-TW" sz="12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情緒標籤與關鍵字註釋的影響分析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20000" lvl="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準確的情緒標籤提升了對話質量。</a:t>
            </a:r>
          </a:p>
          <a:p>
            <a:pPr marL="720000" lvl="0" indent="-28575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引入術語識別技術和注意力機制的可視化，展示了模型捕捉關鍵語義的優秀能力。</a:t>
            </a:r>
            <a:endParaRPr lang="en-US" altLang="zh-TW" sz="12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+mj-lt"/>
              <a:buAutoNum type="arabicPeriod" startAt="3"/>
            </a:pP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端到端對話系統設計：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2000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將情緒標籤和術語識別技術整合到輸入中。</a:t>
            </a:r>
            <a:endParaRPr lang="en-US" altLang="zh-TW" sz="12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72000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將情緒模型和對話生成模型串接在一起。</a:t>
            </a:r>
            <a:endParaRPr lang="en-US" altLang="zh-TW" sz="12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34250" lv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en-US" altLang="zh-TW" sz="12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60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>
            <a:extLst>
              <a:ext uri="{FF2B5EF4-FFF2-40B4-BE49-F238E27FC236}">
                <a16:creationId xmlns:a16="http://schemas.microsoft.com/office/drawing/2014/main" id="{792FE3B0-1A93-CBFA-1F56-009EA12A7860}"/>
              </a:ext>
            </a:extLst>
          </p:cNvPr>
          <p:cNvSpPr txBox="1"/>
          <p:nvPr/>
        </p:nvSpPr>
        <p:spPr>
          <a:xfrm>
            <a:off x="1783421" y="2432297"/>
            <a:ext cx="5577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軟正黑體" panose="020B0604030504040204" pitchFamily="34" charset="-120"/>
                <a:cs typeface="+mn-ea"/>
                <a:sym typeface="+mn-lt"/>
              </a:rPr>
              <a:t>THANK YOU</a:t>
            </a:r>
            <a:endParaRPr lang="zh-CN" altLang="en-US" sz="7200" dirty="0">
              <a:solidFill>
                <a:srgbClr val="48A2A0"/>
              </a:solidFill>
              <a:latin typeface="+mj-lt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5BACAE-6074-3C3F-D9EA-D3A93A268AE5}"/>
              </a:ext>
            </a:extLst>
          </p:cNvPr>
          <p:cNvSpPr/>
          <p:nvPr/>
        </p:nvSpPr>
        <p:spPr>
          <a:xfrm>
            <a:off x="3400846" y="1358558"/>
            <a:ext cx="234230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軟正黑體" panose="020B0604030504040204" pitchFamily="34" charset="-120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4" name="组合 16">
            <a:extLst>
              <a:ext uri="{FF2B5EF4-FFF2-40B4-BE49-F238E27FC236}">
                <a16:creationId xmlns:a16="http://schemas.microsoft.com/office/drawing/2014/main" id="{A50AA99E-9B7E-CEE0-296F-2D336813422E}"/>
              </a:ext>
            </a:extLst>
          </p:cNvPr>
          <p:cNvGrpSpPr/>
          <p:nvPr/>
        </p:nvGrpSpPr>
        <p:grpSpPr>
          <a:xfrm>
            <a:off x="2543175" y="1986526"/>
            <a:ext cx="4057650" cy="0"/>
            <a:chOff x="4129088" y="2457450"/>
            <a:chExt cx="4057650" cy="0"/>
          </a:xfrm>
        </p:grpSpPr>
        <p:cxnSp>
          <p:nvCxnSpPr>
            <p:cNvPr id="5" name="直接连接符 17">
              <a:extLst>
                <a:ext uri="{FF2B5EF4-FFF2-40B4-BE49-F238E27FC236}">
                  <a16:creationId xmlns:a16="http://schemas.microsoft.com/office/drawing/2014/main" id="{13E2105C-522D-6306-39AD-DDAE6FF3AC76}"/>
                </a:ext>
              </a:extLst>
            </p:cNvPr>
            <p:cNvCxnSpPr/>
            <p:nvPr/>
          </p:nvCxnSpPr>
          <p:spPr>
            <a:xfrm>
              <a:off x="4129088" y="2457450"/>
              <a:ext cx="971550" cy="0"/>
            </a:xfrm>
            <a:prstGeom prst="line">
              <a:avLst/>
            </a:prstGeom>
            <a:ln w="25400">
              <a:solidFill>
                <a:srgbClr val="6C92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8">
              <a:extLst>
                <a:ext uri="{FF2B5EF4-FFF2-40B4-BE49-F238E27FC236}">
                  <a16:creationId xmlns:a16="http://schemas.microsoft.com/office/drawing/2014/main" id="{D878367B-C6C0-22A7-0EB9-D3B0BC4DE0E0}"/>
                </a:ext>
              </a:extLst>
            </p:cNvPr>
            <p:cNvCxnSpPr/>
            <p:nvPr/>
          </p:nvCxnSpPr>
          <p:spPr>
            <a:xfrm>
              <a:off x="7215188" y="2457450"/>
              <a:ext cx="971550" cy="0"/>
            </a:xfrm>
            <a:prstGeom prst="line">
              <a:avLst/>
            </a:prstGeom>
            <a:ln w="25400">
              <a:solidFill>
                <a:srgbClr val="48A2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ED52DF0D-FAFA-B741-4647-48A37BA30A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26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243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18A5519-2896-F948-9CC9-1956B934D6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B2BDBD-2F26-B718-A7A6-1D714D82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3" y="2287448"/>
            <a:ext cx="4539448" cy="26083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5801666-404F-D7E7-783C-7AFF3DD4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72" y="2287448"/>
            <a:ext cx="3993694" cy="260838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390C7A6-AE58-023A-D380-28A7C610D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208" y="57932"/>
            <a:ext cx="7318216" cy="211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99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36C416A-9172-9C13-DEDC-AEDA67FAA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28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16D0503-AE4E-BAD1-F2E3-A001F1337D57}"/>
              </a:ext>
            </a:extLst>
          </p:cNvPr>
          <p:cNvSpPr txBox="1">
            <a:spLocks/>
          </p:cNvSpPr>
          <p:nvPr/>
        </p:nvSpPr>
        <p:spPr>
          <a:xfrm>
            <a:off x="727800" y="650994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4800" dirty="0">
                <a:latin typeface="+mj-lt"/>
                <a:ea typeface="微軟正黑體" panose="020B0604030504040204" pitchFamily="34" charset="-120"/>
              </a:rPr>
              <a:t>人工評估結果</a:t>
            </a:r>
            <a:br>
              <a:rPr lang="zh-TW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EB998AE-9AB4-FE94-2D10-43A5E5D946ED}"/>
              </a:ext>
            </a:extLst>
          </p:cNvPr>
          <p:cNvSpPr txBox="1"/>
          <p:nvPr/>
        </p:nvSpPr>
        <p:spPr>
          <a:xfrm>
            <a:off x="758684" y="1259368"/>
            <a:ext cx="76015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對話範例：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lvl="8" indent="-457200"/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2057F39-E1C7-BBA1-6B0B-7961D2EC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8029"/>
              </p:ext>
            </p:extLst>
          </p:nvPr>
        </p:nvGraphicFramePr>
        <p:xfrm>
          <a:off x="1862522" y="1485180"/>
          <a:ext cx="5309870" cy="731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055">
                  <a:extLst>
                    <a:ext uri="{9D8B030D-6E8A-4147-A177-3AD203B41FA5}">
                      <a16:colId xmlns:a16="http://schemas.microsoft.com/office/drawing/2014/main" val="3627955758"/>
                    </a:ext>
                  </a:extLst>
                </a:gridCol>
                <a:gridCol w="3980815">
                  <a:extLst>
                    <a:ext uri="{9D8B030D-6E8A-4147-A177-3AD203B41FA5}">
                      <a16:colId xmlns:a16="http://schemas.microsoft.com/office/drawing/2014/main" val="2721162346"/>
                    </a:ext>
                  </a:extLst>
                </a:gridCol>
              </a:tblGrid>
              <a:tr h="174262">
                <a:tc>
                  <a:txBody>
                    <a:bodyPr/>
                    <a:lstStyle/>
                    <a:p>
                      <a:r>
                        <a:rPr lang="en-US" sz="1200" kern="100" dirty="0">
                          <a:solidFill>
                            <a:schemeClr val="bg2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zh-TW" sz="1200" kern="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指標定義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07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幫助性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評估此對話是否有幫助性</a:t>
                      </a:r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20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得到情緒上的支持</a:t>
                      </a:r>
                      <a:r>
                        <a:rPr lang="en-US" altLang="zh-TW" sz="120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952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品質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評估此回覆的內容品質、互動性和完整性。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312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相關性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kern="10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評估此回覆與問題是否有相同主題。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29696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89A9BA3-E5B9-B929-CBCE-EA40E9AF5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60698"/>
              </p:ext>
            </p:extLst>
          </p:nvPr>
        </p:nvGraphicFramePr>
        <p:xfrm>
          <a:off x="1862522" y="2721149"/>
          <a:ext cx="5721192" cy="24232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9476">
                  <a:extLst>
                    <a:ext uri="{9D8B030D-6E8A-4147-A177-3AD203B41FA5}">
                      <a16:colId xmlns:a16="http://schemas.microsoft.com/office/drawing/2014/main" val="636160340"/>
                    </a:ext>
                  </a:extLst>
                </a:gridCol>
                <a:gridCol w="2791716">
                  <a:extLst>
                    <a:ext uri="{9D8B030D-6E8A-4147-A177-3AD203B41FA5}">
                      <a16:colId xmlns:a16="http://schemas.microsoft.com/office/drawing/2014/main" val="2051842236"/>
                    </a:ext>
                  </a:extLst>
                </a:gridCol>
              </a:tblGrid>
              <a:tr h="201937">
                <a:tc gridSpan="2">
                  <a:txBody>
                    <a:bodyPr/>
                    <a:lstStyle/>
                    <a:p>
                      <a:pPr algn="ctr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對話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430658"/>
                  </a:ext>
                </a:extLst>
              </a:tr>
              <a:tr h="403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我馬上就要考試了，我已經準備好了，但我還是很緊張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情緒：緊張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769933"/>
                  </a:ext>
                </a:extLst>
              </a:tr>
              <a:tr h="403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我相信你會做得很好，只要為真正的事情做好準備。這將是值得的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206936"/>
                  </a:ext>
                </a:extLst>
              </a:tr>
              <a:tr h="403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你能祝我考試取得好成績嗎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？ 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謝謝你，先生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情緒：開心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839096"/>
                  </a:ext>
                </a:extLst>
              </a:tr>
              <a:tr h="403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不客氣，我相信你會做得很好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 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我希望你考試愉快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075658"/>
                  </a:ext>
                </a:extLst>
              </a:tr>
              <a:tr h="201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謝謝，再見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~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sz="1200" b="0" kern="10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情緒：開心</a:t>
                      </a:r>
                      <a:endParaRPr lang="zh-TW" sz="1200" b="0" kern="10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879248"/>
                  </a:ext>
                </a:extLst>
              </a:tr>
              <a:tr h="403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TW" alt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：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再見，下次考試時再見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。 </a:t>
                      </a:r>
                      <a:r>
                        <a:rPr lang="en-US" sz="1200" b="0" kern="100" dirty="0" err="1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希望你今天過得好</a:t>
                      </a:r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！</a:t>
                      </a:r>
                      <a:endParaRPr lang="en-US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chemeClr val="bg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</a:t>
                      </a:r>
                      <a:endParaRPr lang="zh-TW" sz="1200" b="0" kern="100" dirty="0">
                        <a:solidFill>
                          <a:schemeClr val="bg2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261988"/>
                  </a:ext>
                </a:extLst>
              </a:tr>
            </a:tbl>
          </a:graphicData>
        </a:graphic>
      </p:graphicFrame>
      <p:pic>
        <p:nvPicPr>
          <p:cNvPr id="4102" name="Picture 6" descr="使用者">
            <a:extLst>
              <a:ext uri="{FF2B5EF4-FFF2-40B4-BE49-F238E27FC236}">
                <a16:creationId xmlns:a16="http://schemas.microsoft.com/office/drawing/2014/main" id="{6BECEFBC-1767-ABC9-791D-A304EFD1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74" y="4500485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人工智慧">
            <a:extLst>
              <a:ext uri="{FF2B5EF4-FFF2-40B4-BE49-F238E27FC236}">
                <a16:creationId xmlns:a16="http://schemas.microsoft.com/office/drawing/2014/main" id="{C0556063-7811-E4F4-6787-990F45812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11" y="3301354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使用者">
            <a:extLst>
              <a:ext uri="{FF2B5EF4-FFF2-40B4-BE49-F238E27FC236}">
                <a16:creationId xmlns:a16="http://schemas.microsoft.com/office/drawing/2014/main" id="{55434BAB-EC97-2A6C-386B-82E67CC07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74" y="3713693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圖片 4" descr="人工智慧">
            <a:extLst>
              <a:ext uri="{FF2B5EF4-FFF2-40B4-BE49-F238E27FC236}">
                <a16:creationId xmlns:a16="http://schemas.microsoft.com/office/drawing/2014/main" id="{576DE509-E343-96D4-4E11-6824248E9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11" y="47033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圖片 3" descr="使用者">
            <a:extLst>
              <a:ext uri="{FF2B5EF4-FFF2-40B4-BE49-F238E27FC236}">
                <a16:creationId xmlns:a16="http://schemas.microsoft.com/office/drawing/2014/main" id="{493EF9C4-46A4-8210-A131-645CDE461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111" y="2926800"/>
            <a:ext cx="219075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圖片 2" descr="人工智慧">
            <a:extLst>
              <a:ext uri="{FF2B5EF4-FFF2-40B4-BE49-F238E27FC236}">
                <a16:creationId xmlns:a16="http://schemas.microsoft.com/office/drawing/2014/main" id="{8FE03D6D-1686-9A71-9011-9DA1B9889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93" y="408824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90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1D82E8-FF75-148A-E0C8-2DBAF65E44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29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D1A3ADF-9F81-F7DA-E0FE-92297C67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30" y="687248"/>
            <a:ext cx="6434695" cy="360934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8CA0A1F-4E42-CFA2-4D00-BD0F2EB9819B}"/>
              </a:ext>
            </a:extLst>
          </p:cNvPr>
          <p:cNvSpPr txBox="1"/>
          <p:nvPr/>
        </p:nvSpPr>
        <p:spPr>
          <a:xfrm>
            <a:off x="3023277" y="4507053"/>
            <a:ext cx="2419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/>
              <a:t>從</a:t>
            </a:r>
            <a:r>
              <a:rPr lang="en-US" altLang="zh-TW" sz="1600" dirty="0"/>
              <a:t>39</a:t>
            </a:r>
            <a:r>
              <a:rPr lang="zh-TW" altLang="en-US" sz="1600" dirty="0"/>
              <a:t>個類別到</a:t>
            </a:r>
            <a:r>
              <a:rPr lang="en-US" altLang="zh-TW" sz="1600" dirty="0"/>
              <a:t>9</a:t>
            </a:r>
            <a:r>
              <a:rPr lang="zh-TW" altLang="en-US" sz="1600" dirty="0"/>
              <a:t>個類別</a:t>
            </a:r>
          </a:p>
        </p:txBody>
      </p:sp>
    </p:spTree>
    <p:extLst>
      <p:ext uri="{BB962C8B-B14F-4D97-AF65-F5344CB8AC3E}">
        <p14:creationId xmlns:p14="http://schemas.microsoft.com/office/powerpoint/2010/main" val="157340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D1BF6-6230-1B31-D75A-6E2AAD8F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04" y="2571750"/>
            <a:ext cx="3327223" cy="792586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研究背景與動機</a:t>
            </a:r>
          </a:p>
        </p:txBody>
      </p:sp>
      <p:sp>
        <p:nvSpPr>
          <p:cNvPr id="3" name="椭圆 3">
            <a:extLst>
              <a:ext uri="{FF2B5EF4-FFF2-40B4-BE49-F238E27FC236}">
                <a16:creationId xmlns:a16="http://schemas.microsoft.com/office/drawing/2014/main" id="{A3661FF5-950C-9DAA-5B79-8ABE9FBBD61B}"/>
              </a:ext>
            </a:extLst>
          </p:cNvPr>
          <p:cNvSpPr/>
          <p:nvPr/>
        </p:nvSpPr>
        <p:spPr>
          <a:xfrm>
            <a:off x="785346" y="1724148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+mj-lt"/>
                <a:ea typeface="Source Han Sans SC" panose="020B0500000000000000" pitchFamily="34" charset="-128"/>
              </a:rPr>
              <a:t>PART 1</a:t>
            </a:r>
            <a:endParaRPr lang="zh-CN" altLang="en-US" sz="3200" dirty="0">
              <a:solidFill>
                <a:schemeClr val="bg1"/>
              </a:solidFill>
              <a:latin typeface="+mj-lt"/>
              <a:ea typeface="Source Han Sans SC" panose="020B0500000000000000" pitchFamily="34" charset="-128"/>
            </a:endParaRPr>
          </a:p>
        </p:txBody>
      </p:sp>
      <p:sp>
        <p:nvSpPr>
          <p:cNvPr id="4" name="椭圆 4">
            <a:extLst>
              <a:ext uri="{FF2B5EF4-FFF2-40B4-BE49-F238E27FC236}">
                <a16:creationId xmlns:a16="http://schemas.microsoft.com/office/drawing/2014/main" id="{127022B4-7171-060E-7B11-6DA3453107DD}"/>
              </a:ext>
            </a:extLst>
          </p:cNvPr>
          <p:cNvSpPr/>
          <p:nvPr/>
        </p:nvSpPr>
        <p:spPr>
          <a:xfrm>
            <a:off x="2446401" y="3385203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+mj-lt"/>
              <a:ea typeface="Source Han Sans SC" panose="020B0500000000000000" pitchFamily="34" charset="-128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1F35E97-E32E-4CFF-14CA-666903C789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7948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ADF791-55B4-E866-6E37-7992BC951758}"/>
              </a:ext>
            </a:extLst>
          </p:cNvPr>
          <p:cNvSpPr txBox="1"/>
          <p:nvPr/>
        </p:nvSpPr>
        <p:spPr>
          <a:xfrm>
            <a:off x="2727702" y="185980"/>
            <a:ext cx="491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/>
              <a:t>預測：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cat is on the table</a:t>
            </a:r>
            <a:br>
              <a:rPr lang="en-US" altLang="zh-TW" sz="1800" dirty="0"/>
            </a:br>
            <a:r>
              <a:rPr lang="zh-TW" altLang="en-US" sz="1800" dirty="0"/>
              <a:t>答案：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there is a cat on the table</a:t>
            </a:r>
            <a:endParaRPr lang="zh-TW" altLang="en-US" sz="18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5236044-EE16-1D92-5BE9-28C6E9B4BA9C}"/>
              </a:ext>
            </a:extLst>
          </p:cNvPr>
          <p:cNvSpPr txBox="1"/>
          <p:nvPr/>
        </p:nvSpPr>
        <p:spPr>
          <a:xfrm>
            <a:off x="227310" y="3205566"/>
            <a:ext cx="9608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Rouge</a:t>
            </a:r>
            <a:endParaRPr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E4591D-FE7F-A105-9708-D18FC4F798CE}"/>
              </a:ext>
            </a:extLst>
          </p:cNvPr>
          <p:cNvSpPr txBox="1"/>
          <p:nvPr/>
        </p:nvSpPr>
        <p:spPr>
          <a:xfrm>
            <a:off x="338381" y="1565801"/>
            <a:ext cx="73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BLEU</a:t>
            </a:r>
            <a:endParaRPr lang="zh-TW" altLang="en-US" sz="16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738F183-ADF3-26C5-CFB2-B9DAABF7C189}"/>
              </a:ext>
            </a:extLst>
          </p:cNvPr>
          <p:cNvCxnSpPr>
            <a:cxnSpLocks/>
          </p:cNvCxnSpPr>
          <p:nvPr/>
        </p:nvCxnSpPr>
        <p:spPr>
          <a:xfrm>
            <a:off x="0" y="3130657"/>
            <a:ext cx="914400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0CEFAA56-C21C-863B-311E-371D48D2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058" y="1645852"/>
            <a:ext cx="5753903" cy="140989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EC0FD52-8320-7F9A-D9AA-0EC4F014D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022" y="3557502"/>
            <a:ext cx="5953956" cy="119079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B052B0-20DA-38C7-EBE3-C18B24E8F2D6}"/>
              </a:ext>
            </a:extLst>
          </p:cNvPr>
          <p:cNvSpPr txBox="1"/>
          <p:nvPr/>
        </p:nvSpPr>
        <p:spPr>
          <a:xfrm>
            <a:off x="973481" y="1535023"/>
            <a:ext cx="2353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(</a:t>
            </a:r>
            <a:r>
              <a:rPr lang="zh-TW" altLang="en-US" sz="1800" dirty="0"/>
              <a:t>精確率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FE5AAF-6A48-10C4-8E5B-CE9DA092A7BD}"/>
              </a:ext>
            </a:extLst>
          </p:cNvPr>
          <p:cNvSpPr txBox="1"/>
          <p:nvPr/>
        </p:nvSpPr>
        <p:spPr>
          <a:xfrm>
            <a:off x="973481" y="3178863"/>
            <a:ext cx="4575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(</a:t>
            </a:r>
            <a:r>
              <a:rPr lang="zh-TW" altLang="en-US" sz="1800" dirty="0"/>
              <a:t>召回率</a:t>
            </a:r>
            <a:r>
              <a:rPr lang="en-US" altLang="zh-TW" sz="1800" dirty="0"/>
              <a:t>)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45243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0AA717-F8A6-73F0-4648-F1440C6D96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31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E0ED91C-EE3A-DB55-3380-B30E210A7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4394" y="629820"/>
            <a:ext cx="1335540" cy="38838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ED70DBC-DFFD-4DC7-D4F5-773E2E19E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6227" y="629820"/>
            <a:ext cx="1545773" cy="388386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164BB28-7C4E-0ED1-FBC9-048CB2361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8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1227" y="-30304"/>
            <a:ext cx="2052124" cy="517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5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CED5881-C4E7-16CF-4ED5-E7DB143B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38" y="889862"/>
            <a:ext cx="3600953" cy="141942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06275" y="3056653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DB636B-C92A-A32E-AFCE-9EBBADA7C88B}"/>
              </a:ext>
            </a:extLst>
          </p:cNvPr>
          <p:cNvSpPr txBox="1"/>
          <p:nvPr/>
        </p:nvSpPr>
        <p:spPr>
          <a:xfrm>
            <a:off x="758685" y="2919951"/>
            <a:ext cx="7496783" cy="213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本研究使用</a:t>
            </a:r>
            <a:r>
              <a:rPr lang="en-US" altLang="zh-TW" sz="1600" dirty="0" err="1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RoBERTa</a:t>
            </a:r>
            <a:r>
              <a:rPr lang="zh-TW" altLang="en-US" sz="16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作為情緒分類，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它不僅利用了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更大的數據集和更長的訓練時間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，更特別的是它採用了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動態遮罩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來預測詞彙，並且選擇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不使用</a:t>
            </a:r>
            <a:r>
              <a:rPr lang="en-US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</a:rPr>
              <a:t>NSP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任務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BART</a:t>
            </a:r>
            <a:r>
              <a:rPr lang="zh-TW" altLang="en-US" sz="16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作為生成句子模型，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結合了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雙向和自回歸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，也就是除了有</a:t>
            </a:r>
            <a:r>
              <a:rPr lang="en-US" altLang="zh-TW" sz="1600" kern="0" dirty="0">
                <a:effectLst/>
                <a:latin typeface="+mj-lt"/>
                <a:ea typeface="微軟正黑體" panose="020B0604030504040204" pitchFamily="34" charset="-120"/>
              </a:rPr>
              <a:t>BERT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可以查看整段句子的資訊外，也有</a:t>
            </a:r>
            <a:r>
              <a:rPr lang="en-US" altLang="zh-TW" sz="1600" kern="0" dirty="0">
                <a:effectLst/>
                <a:latin typeface="+mj-lt"/>
                <a:ea typeface="微軟正黑體" panose="020B0604030504040204" pitchFamily="34" charset="-120"/>
              </a:rPr>
              <a:t>GPT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的特性</a:t>
            </a:r>
            <a:r>
              <a:rPr lang="zh-TW" altLang="en-US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kern="0" dirty="0">
              <a:effectLst/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訓練策略方面，則比原始的</a:t>
            </a:r>
            <a:r>
              <a:rPr lang="en-US" altLang="zh-TW" sz="1600" kern="0" dirty="0">
                <a:effectLst/>
                <a:latin typeface="+mj-lt"/>
                <a:ea typeface="微軟正黑體" panose="020B0604030504040204" pitchFamily="34" charset="-120"/>
              </a:rPr>
              <a:t>BERT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克漏字填空</a:t>
            </a:r>
            <a:r>
              <a:rPr lang="en-US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</a:rPr>
              <a:t>(MLM)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還要更多樣性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，包括遮罩一段連續的詞彙或是將句子順序打亂等操作，透過不同的給噪音方式，可以讓</a:t>
            </a:r>
            <a:r>
              <a:rPr lang="en-US" altLang="zh-TW" sz="1600" kern="0" dirty="0">
                <a:solidFill>
                  <a:schemeClr val="bg2"/>
                </a:solidFill>
                <a:effectLst/>
                <a:latin typeface="+mj-lt"/>
                <a:ea typeface="微軟正黑體" panose="020B0604030504040204" pitchFamily="34" charset="-120"/>
              </a:rPr>
              <a:t>BART</a:t>
            </a:r>
            <a:r>
              <a:rPr lang="zh-TW" altLang="zh-TW" sz="1600" kern="0" dirty="0">
                <a:solidFill>
                  <a:schemeClr val="bg2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更加學習到語義和語法的結構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EBFDC04-A238-6112-99A9-7CF264AA9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489" y="563728"/>
            <a:ext cx="3600953" cy="2270488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364D46F-8C12-C33F-FD6C-81D0D9D2C9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32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4" name="標題 1">
            <a:extLst>
              <a:ext uri="{FF2B5EF4-FFF2-40B4-BE49-F238E27FC236}">
                <a16:creationId xmlns:a16="http://schemas.microsoft.com/office/drawing/2014/main" id="{0BCC328F-4692-5791-304B-91015375ADF9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467B5F-3C1F-1662-1047-E5B92A057F71}"/>
              </a:ext>
            </a:extLst>
          </p:cNvPr>
          <p:cNvSpPr txBox="1"/>
          <p:nvPr/>
        </p:nvSpPr>
        <p:spPr>
          <a:xfrm>
            <a:off x="7047418" y="2450512"/>
            <a:ext cx="681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BART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977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C08BB5E-046B-C062-4D29-7ACB8600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815" y="2201926"/>
            <a:ext cx="4572000" cy="244450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56F49B-8965-C481-5CEB-CA678DA94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33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3A2F179-3E8D-3D1D-EE9E-4F0556434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51" y="633252"/>
            <a:ext cx="4571999" cy="205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027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F2FABD-66C5-BC6A-E366-DAB9B08043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34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880AE7-E188-9493-0AFB-3077113E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5" y="122283"/>
            <a:ext cx="7489165" cy="4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44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FF0294-4A2A-02BD-7C33-B11803E3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5" y="644199"/>
            <a:ext cx="1845137" cy="535200"/>
          </a:xfrm>
        </p:spPr>
        <p:txBody>
          <a:bodyPr>
            <a:normAutofit/>
          </a:bodyPr>
          <a:lstStyle/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研究背景與動機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211B1DA-D762-7723-9678-E6E8E2273364}"/>
              </a:ext>
            </a:extLst>
          </p:cNvPr>
          <p:cNvSpPr txBox="1"/>
          <p:nvPr/>
        </p:nvSpPr>
        <p:spPr>
          <a:xfrm>
            <a:off x="402716" y="1331651"/>
            <a:ext cx="42958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根據聯合國世界衛生組織</a:t>
            </a:r>
            <a:r>
              <a:rPr lang="en-US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(WHO)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統計，</a:t>
            </a:r>
            <a:r>
              <a:rPr lang="zh-TW" altLang="zh-TW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憂鬱症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在</a:t>
            </a:r>
            <a:r>
              <a:rPr lang="en-US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21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世紀被列為人類</a:t>
            </a:r>
            <a:r>
              <a:rPr lang="zh-TW" altLang="zh-TW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健康方面的首要威脅之一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latin typeface="+mj-lt"/>
                <a:ea typeface="微軟正黑體" panose="020B0604030504040204" pitchFamily="34" charset="-120"/>
              </a:rPr>
              <a:t>用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</a:rPr>
              <a:t>藥的原因雖然眾多，</a:t>
            </a:r>
            <a:r>
              <a:rPr lang="zh-TW" altLang="zh-TW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並不能直接等同於臨床身心疾患診斷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</a:rPr>
              <a:t>，但卻意味著有更多人</a:t>
            </a:r>
            <a:r>
              <a:rPr lang="zh-TW" altLang="zh-TW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尋求醫療手段來處理情緒困擾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</a:rPr>
              <a:t>的議題</a:t>
            </a:r>
            <a:r>
              <a:rPr lang="en-US" altLang="zh-TW" sz="1600" dirty="0">
                <a:latin typeface="+mj-lt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+mj-lt"/>
                <a:ea typeface="微軟正黑體" panose="020B0604030504040204" pitchFamily="34" charset="-120"/>
              </a:rPr>
              <a:t>陳德倫，</a:t>
            </a:r>
            <a:r>
              <a:rPr lang="en-US" altLang="zh-TW" sz="1600" dirty="0">
                <a:latin typeface="+mj-lt"/>
                <a:ea typeface="微軟正黑體" panose="020B0604030504040204" pitchFamily="34" charset="-120"/>
              </a:rPr>
              <a:t>2020)</a:t>
            </a:r>
            <a:r>
              <a:rPr lang="zh-TW" altLang="zh-TW" sz="1600" dirty="0">
                <a:latin typeface="+mj-lt"/>
                <a:ea typeface="微軟正黑體" panose="020B0604030504040204" pitchFamily="34" charset="-120"/>
              </a:rPr>
              <a:t>。</a:t>
            </a:r>
            <a:endParaRPr lang="en-US" altLang="zh-TW" sz="1600" dirty="0">
              <a:latin typeface="+mj-lt"/>
              <a:ea typeface="微軟正黑體" panose="020B0604030504040204" pitchFamily="34" charset="-120"/>
            </a:endParaRPr>
          </a:p>
          <a:p>
            <a:endParaRPr lang="en-US" altLang="zh-TW" sz="1600" dirty="0">
              <a:latin typeface="+mj-lt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解決方法</a:t>
            </a:r>
            <a:endParaRPr lang="en-US" altLang="zh-TW" sz="18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建立具有同理心聊天機器人</a:t>
            </a:r>
            <a:endParaRPr lang="en-US" altLang="zh-TW" sz="1600" dirty="0">
              <a:solidFill>
                <a:srgbClr val="0070C0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對所愛之人擁有沮喪情緒表達關心的最佳方式，是請他們將你加入他們的情緒掙扎之中。讓對方知道你有注意到正在發生的事情並表達同理心。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en-US" altLang="zh-TW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微軟正黑體" panose="020B0604030504040204" pitchFamily="34" charset="-120"/>
              </a:rPr>
              <a:t>—— Brandon </a:t>
            </a:r>
            <a:r>
              <a:rPr lang="en-US" altLang="zh-TW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+mj-lt"/>
                <a:ea typeface="微軟正黑體" panose="020B0604030504040204" pitchFamily="34" charset="-120"/>
              </a:rPr>
              <a:t>Santan</a:t>
            </a:r>
            <a:r>
              <a:rPr lang="zh-TW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endParaRPr lang="zh-TW" altLang="zh-TW" sz="16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+mj-lt"/>
              <a:ea typeface="微軟正黑體" panose="020B0604030504040204" pitchFamily="34" charset="-120"/>
            </a:endParaRPr>
          </a:p>
          <a:p>
            <a:endParaRPr lang="zh-TW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02F8A3-8CDC-33EA-1F39-3A26326091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4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20C738-6904-BC56-22DE-97924EB47A03}"/>
              </a:ext>
            </a:extLst>
          </p:cNvPr>
          <p:cNvSpPr/>
          <p:nvPr/>
        </p:nvSpPr>
        <p:spPr>
          <a:xfrm>
            <a:off x="493485" y="3614057"/>
            <a:ext cx="4078515" cy="9869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DF94B4B-B85E-426B-68FA-C3B300C9D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948602"/>
              </p:ext>
            </p:extLst>
          </p:nvPr>
        </p:nvGraphicFramePr>
        <p:xfrm>
          <a:off x="4828083" y="1672290"/>
          <a:ext cx="3982569" cy="2116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1128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BC7520F-524C-E196-E814-EC743330EA87}"/>
              </a:ext>
            </a:extLst>
          </p:cNvPr>
          <p:cNvSpPr txBox="1"/>
          <p:nvPr/>
        </p:nvSpPr>
        <p:spPr>
          <a:xfrm>
            <a:off x="859918" y="1699960"/>
            <a:ext cx="423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2CAE358-337D-62E3-E3E8-F6C552A0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971" y="1699960"/>
            <a:ext cx="4347029" cy="244724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15E291-0145-A9A8-4D55-B929188291A9}"/>
              </a:ext>
            </a:extLst>
          </p:cNvPr>
          <p:cNvSpPr txBox="1"/>
          <p:nvPr/>
        </p:nvSpPr>
        <p:spPr>
          <a:xfrm>
            <a:off x="672095" y="1699960"/>
            <a:ext cx="40305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F0F0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隨著人工智慧的發展，研究者已提出模型使電腦能理解人類複雜語言。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然而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對於</a:t>
            </a:r>
            <a:r>
              <a:rPr lang="zh-TW" altLang="en-US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情緒困擾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者而言，最關鍵的因素之一是能夠找到</a:t>
            </a:r>
            <a:r>
              <a:rPr lang="zh-TW" altLang="zh-TW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一個理解他們的人，並得到情感上的支持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如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(Linetal,2019)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Zandie</a:t>
            </a:r>
            <a:r>
              <a:rPr lang="en-US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 &amp; Mahoor,2020)</a:t>
            </a:r>
            <a:r>
              <a:rPr lang="zh-TW" altLang="zh-TW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研究中指出，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情感元素融入對話生成</a:t>
            </a:r>
            <a:r>
              <a:rPr lang="zh-TW" altLang="en-US" b="0" i="0" dirty="0">
                <a:solidFill>
                  <a:srgbClr val="0F0F0F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過程，不僅增強患者的同理心和情感支持，還提高了他們積極參與治療並持續使用對話系統的動機。</a:t>
            </a:r>
            <a:endParaRPr lang="en-US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C89881-B510-F72C-87B3-84AFAD39E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5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6257B57-99C0-9CF2-4521-47F37B3D6B95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研究背景與動機</a:t>
            </a:r>
          </a:p>
        </p:txBody>
      </p:sp>
    </p:spTree>
    <p:extLst>
      <p:ext uri="{BB962C8B-B14F-4D97-AF65-F5344CB8AC3E}">
        <p14:creationId xmlns:p14="http://schemas.microsoft.com/office/powerpoint/2010/main" val="715282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2BC7520F-524C-E196-E814-EC743330EA87}"/>
              </a:ext>
            </a:extLst>
          </p:cNvPr>
          <p:cNvSpPr txBox="1"/>
          <p:nvPr/>
        </p:nvSpPr>
        <p:spPr>
          <a:xfrm>
            <a:off x="859918" y="1699960"/>
            <a:ext cx="423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zh-TW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15E291-0145-A9A8-4D55-B929188291A9}"/>
              </a:ext>
            </a:extLst>
          </p:cNvPr>
          <p:cNvSpPr txBox="1"/>
          <p:nvPr/>
        </p:nvSpPr>
        <p:spPr>
          <a:xfrm>
            <a:off x="859918" y="1448249"/>
            <a:ext cx="7554632" cy="2047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rgbClr val="0F0F0F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情緒困擾者除了因生物因素之外，</a:t>
            </a:r>
            <a:r>
              <a:rPr lang="zh-TW" altLang="zh-TW" sz="1800" dirty="0"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心理和社會因素也是影響個人健康和恢復過程的關鍵因素。因此，主要研究目的為：</a:t>
            </a:r>
            <a:endParaRPr lang="en-US" altLang="zh-TW" sz="18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9715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1600" kern="0" dirty="0">
                <a:solidFill>
                  <a:schemeClr val="bg2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建立一個</a:t>
            </a:r>
            <a:r>
              <a:rPr lang="zh-TW" altLang="en-US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端到端</a:t>
            </a:r>
            <a:r>
              <a:rPr lang="zh-TW" altLang="en-US" sz="1600" kern="0" dirty="0">
                <a:solidFill>
                  <a:schemeClr val="bg2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的、具有</a:t>
            </a:r>
            <a:r>
              <a:rPr lang="zh-TW" altLang="en-US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即時陪伴和同理心</a:t>
            </a:r>
            <a:r>
              <a:rPr lang="zh-TW" altLang="en-US" sz="1600" kern="0" dirty="0">
                <a:solidFill>
                  <a:schemeClr val="bg2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的日常陪伴聊天機器人</a:t>
            </a:r>
            <a:endParaRPr lang="en-US" altLang="zh-TW" sz="1600" kern="0" dirty="0">
              <a:solidFill>
                <a:schemeClr val="bg2"/>
              </a:solidFill>
              <a:effectLst/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597150" lvl="1" indent="-342900">
              <a:lnSpc>
                <a:spcPct val="250000"/>
              </a:lnSpc>
              <a:buFont typeface="+mj-lt"/>
              <a:buAutoNum type="arabicPeriod"/>
            </a:pPr>
            <a:r>
              <a:rPr lang="zh-TW" altLang="en-US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zh-TW" altLang="en-US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情緒資訊</a:t>
            </a:r>
            <a:r>
              <a:rPr lang="zh-TW" altLang="en-US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zh-TW" altLang="en-US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術語識別技術</a:t>
            </a:r>
            <a:r>
              <a:rPr lang="zh-TW" altLang="en-US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結合到模型中，以增強模型回覆能力</a:t>
            </a: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18A6D4-0D10-770B-A0B7-0B6482EE34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6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8A39A90-71F0-123E-243F-CF1BAE4EBB8F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研究目的</a:t>
            </a:r>
          </a:p>
        </p:txBody>
      </p:sp>
    </p:spTree>
    <p:extLst>
      <p:ext uri="{BB962C8B-B14F-4D97-AF65-F5344CB8AC3E}">
        <p14:creationId xmlns:p14="http://schemas.microsoft.com/office/powerpoint/2010/main" val="424402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D1BF6-6230-1B31-D75A-6E2AAD8F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304" y="2571750"/>
            <a:ext cx="3327223" cy="792586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文獻探討</a:t>
            </a:r>
          </a:p>
        </p:txBody>
      </p:sp>
      <p:sp>
        <p:nvSpPr>
          <p:cNvPr id="3" name="椭圆 3">
            <a:extLst>
              <a:ext uri="{FF2B5EF4-FFF2-40B4-BE49-F238E27FC236}">
                <a16:creationId xmlns:a16="http://schemas.microsoft.com/office/drawing/2014/main" id="{A3661FF5-950C-9DAA-5B79-8ABE9FBBD61B}"/>
              </a:ext>
            </a:extLst>
          </p:cNvPr>
          <p:cNvSpPr/>
          <p:nvPr/>
        </p:nvSpPr>
        <p:spPr>
          <a:xfrm>
            <a:off x="785346" y="1724148"/>
            <a:ext cx="2453640" cy="2453640"/>
          </a:xfrm>
          <a:prstGeom prst="ellipse">
            <a:avLst/>
          </a:prstGeom>
          <a:solidFill>
            <a:srgbClr val="48A2A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PART 2</a:t>
            </a:r>
            <a:endParaRPr lang="zh-CN" altLang="en-US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椭圆 4">
            <a:extLst>
              <a:ext uri="{FF2B5EF4-FFF2-40B4-BE49-F238E27FC236}">
                <a16:creationId xmlns:a16="http://schemas.microsoft.com/office/drawing/2014/main" id="{127022B4-7171-060E-7B11-6DA3453107DD}"/>
              </a:ext>
            </a:extLst>
          </p:cNvPr>
          <p:cNvSpPr/>
          <p:nvPr/>
        </p:nvSpPr>
        <p:spPr>
          <a:xfrm>
            <a:off x="2446401" y="3385203"/>
            <a:ext cx="792585" cy="792585"/>
          </a:xfrm>
          <a:prstGeom prst="ellipse">
            <a:avLst/>
          </a:prstGeom>
          <a:solidFill>
            <a:srgbClr val="6C92C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0346F6-F300-2FCB-53C4-5CC69FBBDF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fld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25129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46306" y="1729836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DB636B-C92A-A32E-AFCE-9EBBADA7C88B}"/>
              </a:ext>
            </a:extLst>
          </p:cNvPr>
          <p:cNvSpPr txBox="1"/>
          <p:nvPr/>
        </p:nvSpPr>
        <p:spPr>
          <a:xfrm>
            <a:off x="800911" y="1729835"/>
            <a:ext cx="3511685" cy="282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2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先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將模型在一特定的源任務上進行訓練，再遷移至其他目標任務，這策略也被稱為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遷移式學習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kern="0" dirty="0">
              <a:effectLst/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ts val="2700"/>
              </a:lnSpc>
            </a:pPr>
            <a:endParaRPr lang="en-US" altLang="zh-TW" sz="1600" dirty="0"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其核心思想是，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模型在源任務上獲得的知識和特征可被利用在目標任務上</a:t>
            </a:r>
            <a:r>
              <a:rPr lang="zh-TW" altLang="zh-TW" sz="1600" kern="0" dirty="0">
                <a:effectLst/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，從而加速且提高學習的效果。</a:t>
            </a:r>
            <a:endParaRPr lang="en-US" altLang="zh-TW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9FA3C0C-39BF-E13F-F263-C00B3B57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018" y="681511"/>
            <a:ext cx="4746981" cy="37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4E4657-1D5B-9D71-D069-CF083062A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8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3C14758-5470-F294-4E34-C02406663B84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預訓練模型</a:t>
            </a:r>
          </a:p>
        </p:txBody>
      </p:sp>
    </p:spTree>
    <p:extLst>
      <p:ext uri="{BB962C8B-B14F-4D97-AF65-F5344CB8AC3E}">
        <p14:creationId xmlns:p14="http://schemas.microsoft.com/office/powerpoint/2010/main" val="30833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1B3A178-7783-5616-6600-DA7371320DA7}"/>
              </a:ext>
            </a:extLst>
          </p:cNvPr>
          <p:cNvSpPr txBox="1"/>
          <p:nvPr/>
        </p:nvSpPr>
        <p:spPr>
          <a:xfrm>
            <a:off x="846306" y="1729836"/>
            <a:ext cx="2798323" cy="59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20000"/>
              </a:lnSpc>
            </a:pPr>
            <a:endParaRPr lang="zh-CN" altLang="en-US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1600" dirty="0">
              <a:solidFill>
                <a:schemeClr val="bg2"/>
              </a:solidFill>
              <a:latin typeface="+mj-lt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48B86E-55BE-1919-3144-90CA26A92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71107"/>
              </p:ext>
            </p:extLst>
          </p:nvPr>
        </p:nvGraphicFramePr>
        <p:xfrm>
          <a:off x="846306" y="1240680"/>
          <a:ext cx="7534727" cy="24757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1275">
                  <a:extLst>
                    <a:ext uri="{9D8B030D-6E8A-4147-A177-3AD203B41FA5}">
                      <a16:colId xmlns:a16="http://schemas.microsoft.com/office/drawing/2014/main" val="740850001"/>
                    </a:ext>
                  </a:extLst>
                </a:gridCol>
                <a:gridCol w="2511275">
                  <a:extLst>
                    <a:ext uri="{9D8B030D-6E8A-4147-A177-3AD203B41FA5}">
                      <a16:colId xmlns:a16="http://schemas.microsoft.com/office/drawing/2014/main" val="2149632447"/>
                    </a:ext>
                  </a:extLst>
                </a:gridCol>
                <a:gridCol w="2512177">
                  <a:extLst>
                    <a:ext uri="{9D8B030D-6E8A-4147-A177-3AD203B41FA5}">
                      <a16:colId xmlns:a16="http://schemas.microsoft.com/office/drawing/2014/main" val="2845505924"/>
                    </a:ext>
                  </a:extLst>
                </a:gridCol>
              </a:tblGrid>
              <a:tr h="309468"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5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BERT</a:t>
                      </a:r>
                      <a:endParaRPr lang="zh-TW" sz="15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GPT</a:t>
                      </a:r>
                      <a:endParaRPr lang="zh-TW" sz="15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733019"/>
                  </a:ext>
                </a:extLst>
              </a:tr>
              <a:tr h="618937">
                <a:tc>
                  <a:txBody>
                    <a:bodyPr/>
                    <a:lstStyle/>
                    <a:p>
                      <a:pPr algn="just"/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訓練策略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Masked Language Model (MLM)</a:t>
                      </a:r>
                      <a:endParaRPr lang="zh-TW" sz="1500" kern="100" dirty="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Autoregressive Language Model(ALM)</a:t>
                      </a:r>
                      <a:endParaRPr lang="zh-TW" sz="1500" kern="100">
                        <a:solidFill>
                          <a:schemeClr val="bg2"/>
                        </a:solidFill>
                        <a:effectLst/>
                        <a:latin typeface="+mj-lt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187823"/>
                  </a:ext>
                </a:extLst>
              </a:tr>
              <a:tr h="309468">
                <a:tc>
                  <a:txBody>
                    <a:bodyPr/>
                    <a:lstStyle/>
                    <a:p>
                      <a:pPr algn="just"/>
                      <a:r>
                        <a:rPr lang="zh-TW" sz="15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考慮的上下文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雙向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單向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820575"/>
                  </a:ext>
                </a:extLst>
              </a:tr>
              <a:tr h="618937">
                <a:tc>
                  <a:txBody>
                    <a:bodyPr/>
                    <a:lstStyle/>
                    <a:p>
                      <a:pPr algn="just"/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預訓練目標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預測被遮蓋的詞語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預測句子中的下一個詞語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475390"/>
                  </a:ext>
                </a:extLst>
              </a:tr>
              <a:tr h="309468">
                <a:tc>
                  <a:txBody>
                    <a:bodyPr/>
                    <a:lstStyle/>
                    <a:p>
                      <a:pPr algn="just"/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微調是否要加額外層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006484"/>
                  </a:ext>
                </a:extLst>
              </a:tr>
              <a:tr h="309468">
                <a:tc>
                  <a:txBody>
                    <a:bodyPr/>
                    <a:lstStyle/>
                    <a:p>
                      <a:pPr algn="just"/>
                      <a:r>
                        <a:rPr lang="zh-TW" sz="15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用途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自然語言理解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500" kern="100" dirty="0">
                          <a:solidFill>
                            <a:schemeClr val="bg2"/>
                          </a:solidFill>
                          <a:effectLst/>
                          <a:latin typeface="+mj-lt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自然語言生成</a:t>
                      </a:r>
                    </a:p>
                  </a:txBody>
                  <a:tcPr marL="85149" marR="85149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635904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D4E4657-1D5B-9D71-D069-CF083062A7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>
                <a:latin typeface="+mj-lt"/>
                <a:ea typeface="微軟正黑體" panose="020B0604030504040204" pitchFamily="34" charset="-120"/>
              </a:rPr>
              <a:t>9</a:t>
            </a:fld>
            <a:endParaRPr lang="zh-TW" altLang="en-US"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3C14758-5470-F294-4E34-C02406663B84}"/>
              </a:ext>
            </a:extLst>
          </p:cNvPr>
          <p:cNvSpPr txBox="1">
            <a:spLocks/>
          </p:cNvSpPr>
          <p:nvPr/>
        </p:nvSpPr>
        <p:spPr>
          <a:xfrm>
            <a:off x="758685" y="644199"/>
            <a:ext cx="1845137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zh-TW" altLang="en-US" sz="1800" dirty="0">
                <a:latin typeface="+mj-lt"/>
                <a:ea typeface="微軟正黑體" panose="020B0604030504040204" pitchFamily="34" charset="-120"/>
              </a:rPr>
              <a:t>預訓練模型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2C9FE45-A0E7-D0BE-E115-64720ECC93D6}"/>
              </a:ext>
            </a:extLst>
          </p:cNvPr>
          <p:cNvSpPr txBox="1"/>
          <p:nvPr/>
        </p:nvSpPr>
        <p:spPr>
          <a:xfrm>
            <a:off x="846306" y="3777707"/>
            <a:ext cx="7534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err="1"/>
              <a:t>RoBERTa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利用了</a:t>
            </a:r>
            <a:r>
              <a:rPr lang="zh-TW" altLang="zh-TW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更大的數據集</a:t>
            </a:r>
            <a:r>
              <a:rPr lang="zh-TW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zh-TW" altLang="zh-TW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更長的訓練時間</a:t>
            </a:r>
            <a:r>
              <a:rPr lang="zh-TW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，更特別的是它採用了</a:t>
            </a:r>
            <a:r>
              <a:rPr lang="zh-TW" altLang="zh-TW" sz="1600" dirty="0">
                <a:solidFill>
                  <a:srgbClr val="0070C0"/>
                </a:solidFill>
                <a:latin typeface="+mj-lt"/>
                <a:ea typeface="微軟正黑體" panose="020B0604030504040204" pitchFamily="34" charset="-120"/>
                <a:cs typeface="Times New Roman" panose="02020603050405020304" pitchFamily="18" charset="0"/>
              </a:rPr>
              <a:t>動態遮罩</a:t>
            </a:r>
            <a:r>
              <a:rPr lang="zh-TW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來預測詞彙，並且選擇不使用</a:t>
            </a:r>
            <a:r>
              <a:rPr lang="en-US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NSP</a:t>
            </a:r>
            <a:r>
              <a:rPr lang="zh-TW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任務</a:t>
            </a:r>
            <a:r>
              <a:rPr lang="en-US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原始</a:t>
            </a:r>
            <a:r>
              <a:rPr lang="en-US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BERT</a:t>
            </a:r>
            <a:r>
              <a:rPr lang="zh-TW" altLang="en-US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做克漏字填空和下個句子預測</a:t>
            </a:r>
            <a:r>
              <a:rPr lang="en-US" altLang="zh-TW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60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。</a:t>
            </a:r>
            <a:endParaRPr lang="en-US" altLang="zh-TW" sz="1600" dirty="0">
              <a:solidFill>
                <a:srgbClr val="0D0D0D"/>
              </a:solidFill>
              <a:effectLst/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latin typeface="+mn-lt"/>
                <a:ea typeface="微軟正黑體" panose="020B0604030504040204" pitchFamily="34" charset="-120"/>
              </a:rPr>
              <a:t>BART</a:t>
            </a:r>
            <a:r>
              <a:rPr lang="zh-TW" altLang="en-US" sz="1600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zh-TW" altLang="zh-TW" sz="16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結合了</a:t>
            </a:r>
            <a:r>
              <a:rPr lang="zh-TW" altLang="zh-TW" sz="1600" kern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雙向和自回歸</a:t>
            </a:r>
            <a:r>
              <a:rPr lang="zh-TW" altLang="en-US" sz="1600" kern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zh-TW" sz="16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在自然語言理解任務上的效果與它們相當，生成文本任務上表現更為突出。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7657114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treamline">
    <a:dk1>
      <a:srgbClr val="1A9988"/>
    </a:dk1>
    <a:lt1>
      <a:srgbClr val="FFFFFF"/>
    </a:lt1>
    <a:dk2>
      <a:srgbClr val="1A1A1A"/>
    </a:dk2>
    <a:lt2>
      <a:srgbClr val="E9EDEE"/>
    </a:lt2>
    <a:accent1>
      <a:srgbClr val="595959"/>
    </a:accent1>
    <a:accent2>
      <a:srgbClr val="6AA4C8"/>
    </a:accent2>
    <a:accent3>
      <a:srgbClr val="EB5600"/>
    </a:accent3>
    <a:accent4>
      <a:srgbClr val="A2FFE8"/>
    </a:accent4>
    <a:accent5>
      <a:srgbClr val="1C3678"/>
    </a:accent5>
    <a:accent6>
      <a:srgbClr val="FFB8A2"/>
    </a:accent6>
    <a:hlink>
      <a:srgbClr val="1C3678"/>
    </a:hlink>
    <a:folHlink>
      <a:srgbClr val="1C367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27239</TotalTime>
  <Words>2257</Words>
  <Application>Microsoft Office PowerPoint</Application>
  <PresentationFormat>如螢幕大小 (16:9)</PresentationFormat>
  <Paragraphs>458</Paragraphs>
  <Slides>34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3" baseType="lpstr">
      <vt:lpstr>Times New Roman</vt:lpstr>
      <vt:lpstr>Open Sans</vt:lpstr>
      <vt:lpstr>Cambria Math</vt:lpstr>
      <vt:lpstr>微軟正黑體</vt:lpstr>
      <vt:lpstr>Raleway</vt:lpstr>
      <vt:lpstr>標楷體</vt:lpstr>
      <vt:lpstr>Arial</vt:lpstr>
      <vt:lpstr>Lato</vt:lpstr>
      <vt:lpstr>Streamline</vt:lpstr>
      <vt:lpstr>基於情緒支持的對話： 融合情緒感知和關鍵字識別的研究 Emotionally Supportive Dialogue: A Study of Integrating Emotion Perception and Keyword Recognition  </vt:lpstr>
      <vt:lpstr>目錄</vt:lpstr>
      <vt:lpstr>研究背景與動機</vt:lpstr>
      <vt:lpstr>研究背景與動機</vt:lpstr>
      <vt:lpstr>PowerPoint 簡報</vt:lpstr>
      <vt:lpstr>PowerPoint 簡報</vt:lpstr>
      <vt:lpstr>文獻探討</vt:lpstr>
      <vt:lpstr>PowerPoint 簡報</vt:lpstr>
      <vt:lpstr>PowerPoint 簡報</vt:lpstr>
      <vt:lpstr>標籤維度引入對話   知識嵌入</vt:lpstr>
      <vt:lpstr>研究方法</vt:lpstr>
      <vt:lpstr>聊天系統流程圖</vt:lpstr>
      <vt:lpstr>PowerPoint 簡報</vt:lpstr>
      <vt:lpstr>PowerPoint 簡報</vt:lpstr>
      <vt:lpstr>PowerPoint 簡報</vt:lpstr>
      <vt:lpstr>PowerPoint 簡報</vt:lpstr>
      <vt:lpstr>PowerPoint 簡報</vt:lpstr>
      <vt:lpstr>實驗結果</vt:lpstr>
      <vt:lpstr>自動評估結果</vt:lpstr>
      <vt:lpstr>情緒標籤分析</vt:lpstr>
      <vt:lpstr>PowerPoint 簡報</vt:lpstr>
      <vt:lpstr>關鍵字註釋對生成模型影響 </vt:lpstr>
      <vt:lpstr>PowerPoint 簡報</vt:lpstr>
      <vt:lpstr>結論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LLaMA Open and Efficient Foundation Language Models</dc:title>
  <dc:creator>MB20705</dc:creator>
  <cp:lastModifiedBy>宇哲 巫</cp:lastModifiedBy>
  <cp:revision>153</cp:revision>
  <dcterms:modified xsi:type="dcterms:W3CDTF">2024-06-22T05:17:48Z</dcterms:modified>
</cp:coreProperties>
</file>