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9" r:id="rId4"/>
    <p:sldId id="262" r:id="rId5"/>
    <p:sldId id="277" r:id="rId6"/>
    <p:sldId id="278" r:id="rId7"/>
    <p:sldId id="273" r:id="rId8"/>
    <p:sldId id="261" r:id="rId9"/>
    <p:sldId id="280" r:id="rId10"/>
    <p:sldId id="274" r:id="rId11"/>
    <p:sldId id="282" r:id="rId12"/>
    <p:sldId id="283" r:id="rId13"/>
    <p:sldId id="285" r:id="rId14"/>
    <p:sldId id="284" r:id="rId15"/>
    <p:sldId id="286" r:id="rId16"/>
    <p:sldId id="289" r:id="rId17"/>
    <p:sldId id="290" r:id="rId18"/>
    <p:sldId id="288" r:id="rId19"/>
    <p:sldId id="292" r:id="rId20"/>
    <p:sldId id="294" r:id="rId21"/>
    <p:sldId id="295" r:id="rId22"/>
    <p:sldId id="297" r:id="rId23"/>
    <p:sldId id="291" r:id="rId24"/>
    <p:sldId id="298" r:id="rId25"/>
    <p:sldId id="299" r:id="rId26"/>
    <p:sldId id="300" r:id="rId27"/>
    <p:sldId id="311" r:id="rId28"/>
    <p:sldId id="301" r:id="rId29"/>
    <p:sldId id="302" r:id="rId30"/>
    <p:sldId id="303" r:id="rId31"/>
    <p:sldId id="304" r:id="rId32"/>
    <p:sldId id="306" r:id="rId33"/>
    <p:sldId id="307" r:id="rId34"/>
    <p:sldId id="309" r:id="rId35"/>
    <p:sldId id="310" r:id="rId36"/>
    <p:sldId id="275" r:id="rId37"/>
    <p:sldId id="271" r:id="rId38"/>
    <p:sldId id="26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FF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528" autoAdjust="0"/>
  </p:normalViewPr>
  <p:slideViewPr>
    <p:cSldViewPr snapToGrid="0">
      <p:cViewPr varScale="1">
        <p:scale>
          <a:sx n="59" d="100"/>
          <a:sy n="59" d="100"/>
        </p:scale>
        <p:origin x="117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9B188-0102-4550-9BF7-E348A609568B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AECB1-0202-4DEA-84EC-06B4A6D5B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本地：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使用简单的数据库保存文件的所有变更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集中：有一个包含文件所有修订版本的单一服务器，多个客户端可以从这个中心位置检测出文件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分布式：每一次检出操作都对数据进行一次完整备份，任何客户端都可以利用自己的本地镜像来恢复服务器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AECB1-0202-4DEA-84EC-06B4A6D5B6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9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当使用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协作工作时，你在自己电脑上改了文件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，你的同事也在他的电脑上改了文件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，这时，你们俩之间只需把各自的修改推送给对方，就可以互相看到对方的修改。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  <a:endParaRPr lang="zh-CN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AECB1-0202-4DEA-84EC-06B4A6D5B6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0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是一个面向开源及私有软件项目的托管平台，因为只支持</a:t>
            </a:r>
            <a:r>
              <a:rPr lang="en-US" altLang="zh-CN" dirty="0"/>
              <a:t>git </a:t>
            </a:r>
            <a:r>
              <a:rPr lang="zh-CN" altLang="en-US" dirty="0"/>
              <a:t>作为唯一的版本库格式进行托管，故名</a:t>
            </a:r>
            <a:r>
              <a:rPr lang="en-US" altLang="zh-CN" dirty="0"/>
              <a:t>GitHub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AECB1-0202-4DEA-84EC-06B4A6D5B68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0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353800" y="223770"/>
            <a:ext cx="648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90200" y="6296020"/>
            <a:ext cx="648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1BB-5DF8-4F76-B5DB-92937C2AAD51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######@qq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yNoMoon/GitTest.git" TargetMode="Externa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400664" y="2367774"/>
            <a:ext cx="3390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版本控制工具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-Git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648000" y="3068377"/>
            <a:ext cx="4896000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git-scm.com/images/logo@2x.png">
            <a:extLst>
              <a:ext uri="{FF2B5EF4-FFF2-40B4-BE49-F238E27FC236}">
                <a16:creationId xmlns:a16="http://schemas.microsoft.com/office/drawing/2014/main" id="{2A375E2F-B84A-4AF0-976D-A205A186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73644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8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958807" y="4326286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958807" y="2434712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PART.3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17232" y="3098871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1077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124163" y="2470873"/>
            <a:ext cx="2523358" cy="2523858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弧形 39"/>
          <p:cNvSpPr>
            <a:spLocks noChangeAspect="1"/>
          </p:cNvSpPr>
          <p:nvPr/>
        </p:nvSpPr>
        <p:spPr>
          <a:xfrm rot="17057878">
            <a:off x="1437066" y="1797052"/>
            <a:ext cx="3866750" cy="3866738"/>
          </a:xfrm>
          <a:prstGeom prst="arc">
            <a:avLst>
              <a:gd name="adj1" fmla="val 9578001"/>
              <a:gd name="adj2" fmla="val 20725947"/>
            </a:avLst>
          </a:prstGeom>
          <a:ln w="444500"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5673001" y="1497584"/>
            <a:ext cx="2886241" cy="66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Git</a:t>
            </a:r>
            <a:r>
              <a:rPr lang="zh-CN" altLang="en-US" sz="2800" dirty="0">
                <a:solidFill>
                  <a:schemeClr val="bg1"/>
                </a:solidFill>
              </a:rPr>
              <a:t>安装与初始化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74" y="2858644"/>
            <a:ext cx="1523734" cy="1523734"/>
          </a:xfrm>
          <a:prstGeom prst="rect">
            <a:avLst/>
          </a:prstGeom>
        </p:spPr>
      </p:pic>
      <p:sp>
        <p:nvSpPr>
          <p:cNvPr id="23" name="弧形 22"/>
          <p:cNvSpPr>
            <a:spLocks noChangeAspect="1"/>
          </p:cNvSpPr>
          <p:nvPr/>
        </p:nvSpPr>
        <p:spPr>
          <a:xfrm rot="16985329">
            <a:off x="1434873" y="1804421"/>
            <a:ext cx="3852000" cy="3852000"/>
          </a:xfrm>
          <a:prstGeom prst="arc">
            <a:avLst>
              <a:gd name="adj1" fmla="val 13944191"/>
              <a:gd name="adj2" fmla="val 17860254"/>
            </a:avLst>
          </a:prstGeom>
          <a:ln w="59055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>
            <a:spLocks noChangeAspect="1"/>
          </p:cNvSpPr>
          <p:nvPr/>
        </p:nvSpPr>
        <p:spPr>
          <a:xfrm>
            <a:off x="1628840" y="1804421"/>
            <a:ext cx="3866400" cy="3866400"/>
          </a:xfrm>
          <a:prstGeom prst="arc">
            <a:avLst>
              <a:gd name="adj1" fmla="val 15795367"/>
              <a:gd name="adj2" fmla="val 5382213"/>
            </a:avLst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>
            <a:off x="3886588" y="1679310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4220" y="146340"/>
                </a:moveTo>
                <a:lnTo>
                  <a:pt x="205028" y="166432"/>
                </a:lnTo>
                <a:lnTo>
                  <a:pt x="205028" y="189035"/>
                </a:lnTo>
                <a:lnTo>
                  <a:pt x="249733" y="176101"/>
                </a:lnTo>
                <a:lnTo>
                  <a:pt x="249733" y="323776"/>
                </a:lnTo>
                <a:lnTo>
                  <a:pt x="206159" y="323776"/>
                </a:lnTo>
                <a:lnTo>
                  <a:pt x="206159" y="344998"/>
                </a:lnTo>
                <a:lnTo>
                  <a:pt x="317668" y="344998"/>
                </a:lnTo>
                <a:lnTo>
                  <a:pt x="317668" y="323776"/>
                </a:lnTo>
                <a:lnTo>
                  <a:pt x="274220" y="32377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4323176" y="1919603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6"/>
          <p:cNvSpPr txBox="1">
            <a:spLocks noChangeArrowheads="1"/>
          </p:cNvSpPr>
          <p:nvPr/>
        </p:nvSpPr>
        <p:spPr bwMode="auto">
          <a:xfrm>
            <a:off x="6728137" y="2552307"/>
            <a:ext cx="2561638" cy="66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Git</a:t>
            </a:r>
            <a:r>
              <a:rPr lang="zh-CN" altLang="en-US" sz="2800" dirty="0">
                <a:solidFill>
                  <a:schemeClr val="bg1"/>
                </a:solidFill>
              </a:rPr>
              <a:t>的基本操作</a:t>
            </a:r>
          </a:p>
        </p:txBody>
      </p:sp>
      <p:sp>
        <p:nvSpPr>
          <p:cNvPr id="79" name="任意多边形 78"/>
          <p:cNvSpPr/>
          <p:nvPr/>
        </p:nvSpPr>
        <p:spPr>
          <a:xfrm>
            <a:off x="5089068" y="2755427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62797" y="149081"/>
                </a:moveTo>
                <a:cubicBezTo>
                  <a:pt x="242454" y="149081"/>
                  <a:pt x="224622" y="154982"/>
                  <a:pt x="209302" y="166786"/>
                </a:cubicBezTo>
                <a:lnTo>
                  <a:pt x="209302" y="191776"/>
                </a:lnTo>
                <a:cubicBezTo>
                  <a:pt x="225041" y="177042"/>
                  <a:pt x="241575" y="169675"/>
                  <a:pt x="258904" y="169675"/>
                </a:cubicBezTo>
                <a:cubicBezTo>
                  <a:pt x="270624" y="169675"/>
                  <a:pt x="279582" y="172626"/>
                  <a:pt x="285777" y="178528"/>
                </a:cubicBezTo>
                <a:cubicBezTo>
                  <a:pt x="291972" y="184430"/>
                  <a:pt x="295069" y="192906"/>
                  <a:pt x="295069" y="203956"/>
                </a:cubicBezTo>
                <a:cubicBezTo>
                  <a:pt x="295069" y="213667"/>
                  <a:pt x="292432" y="223064"/>
                  <a:pt x="287158" y="232148"/>
                </a:cubicBezTo>
                <a:cubicBezTo>
                  <a:pt x="281884" y="241231"/>
                  <a:pt x="271461" y="253558"/>
                  <a:pt x="255890" y="269129"/>
                </a:cubicBezTo>
                <a:lnTo>
                  <a:pt x="199382" y="325512"/>
                </a:lnTo>
                <a:lnTo>
                  <a:pt x="199382" y="346859"/>
                </a:lnTo>
                <a:lnTo>
                  <a:pt x="317673" y="346859"/>
                </a:lnTo>
                <a:lnTo>
                  <a:pt x="317673" y="325009"/>
                </a:lnTo>
                <a:lnTo>
                  <a:pt x="228515" y="325009"/>
                </a:lnTo>
                <a:lnTo>
                  <a:pt x="228515" y="324507"/>
                </a:lnTo>
                <a:lnTo>
                  <a:pt x="272843" y="281184"/>
                </a:lnTo>
                <a:cubicBezTo>
                  <a:pt x="290925" y="263269"/>
                  <a:pt x="303211" y="248514"/>
                  <a:pt x="309699" y="236919"/>
                </a:cubicBezTo>
                <a:cubicBezTo>
                  <a:pt x="316187" y="225325"/>
                  <a:pt x="319431" y="213500"/>
                  <a:pt x="319431" y="201445"/>
                </a:cubicBezTo>
                <a:cubicBezTo>
                  <a:pt x="319431" y="185455"/>
                  <a:pt x="314366" y="172730"/>
                  <a:pt x="304236" y="163270"/>
                </a:cubicBezTo>
                <a:cubicBezTo>
                  <a:pt x="294107" y="153810"/>
                  <a:pt x="280293" y="149081"/>
                  <a:pt x="262797" y="149081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5525656" y="2995720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"/>
          <p:cNvSpPr txBox="1">
            <a:spLocks noChangeArrowheads="1"/>
          </p:cNvSpPr>
          <p:nvPr/>
        </p:nvSpPr>
        <p:spPr bwMode="auto">
          <a:xfrm>
            <a:off x="6728136" y="3843896"/>
            <a:ext cx="1885777" cy="66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远程仓库</a:t>
            </a:r>
          </a:p>
        </p:txBody>
      </p:sp>
      <p:sp>
        <p:nvSpPr>
          <p:cNvPr id="80" name="任意多边形 79"/>
          <p:cNvSpPr/>
          <p:nvPr/>
        </p:nvSpPr>
        <p:spPr>
          <a:xfrm>
            <a:off x="5089068" y="4031599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56141" y="164405"/>
                </a:moveTo>
                <a:cubicBezTo>
                  <a:pt x="239147" y="164405"/>
                  <a:pt x="224288" y="168088"/>
                  <a:pt x="211563" y="175455"/>
                </a:cubicBezTo>
                <a:lnTo>
                  <a:pt x="211563" y="198686"/>
                </a:lnTo>
                <a:cubicBezTo>
                  <a:pt x="223618" y="189477"/>
                  <a:pt x="236468" y="184873"/>
                  <a:pt x="250114" y="184873"/>
                </a:cubicBezTo>
                <a:cubicBezTo>
                  <a:pt x="273973" y="184873"/>
                  <a:pt x="285902" y="195547"/>
                  <a:pt x="285902" y="216894"/>
                </a:cubicBezTo>
                <a:cubicBezTo>
                  <a:pt x="285902" y="240000"/>
                  <a:pt x="270289" y="251553"/>
                  <a:pt x="239063" y="251553"/>
                </a:cubicBezTo>
                <a:lnTo>
                  <a:pt x="223618" y="251553"/>
                </a:lnTo>
                <a:lnTo>
                  <a:pt x="223618" y="271896"/>
                </a:lnTo>
                <a:lnTo>
                  <a:pt x="239817" y="271896"/>
                </a:lnTo>
                <a:cubicBezTo>
                  <a:pt x="275061" y="271896"/>
                  <a:pt x="292683" y="284202"/>
                  <a:pt x="292683" y="308814"/>
                </a:cubicBezTo>
                <a:cubicBezTo>
                  <a:pt x="292683" y="319865"/>
                  <a:pt x="288770" y="328676"/>
                  <a:pt x="280942" y="335248"/>
                </a:cubicBezTo>
                <a:cubicBezTo>
                  <a:pt x="273115" y="341819"/>
                  <a:pt x="262504" y="345105"/>
                  <a:pt x="249109" y="345105"/>
                </a:cubicBezTo>
                <a:cubicBezTo>
                  <a:pt x="232366" y="345105"/>
                  <a:pt x="217339" y="339957"/>
                  <a:pt x="204028" y="329660"/>
                </a:cubicBezTo>
                <a:lnTo>
                  <a:pt x="204028" y="355151"/>
                </a:lnTo>
                <a:cubicBezTo>
                  <a:pt x="215330" y="362016"/>
                  <a:pt x="230189" y="365448"/>
                  <a:pt x="248607" y="365448"/>
                </a:cubicBezTo>
                <a:cubicBezTo>
                  <a:pt x="269536" y="365448"/>
                  <a:pt x="286300" y="360090"/>
                  <a:pt x="298899" y="349375"/>
                </a:cubicBezTo>
                <a:cubicBezTo>
                  <a:pt x="311498" y="338659"/>
                  <a:pt x="317798" y="324553"/>
                  <a:pt x="317798" y="307056"/>
                </a:cubicBezTo>
                <a:cubicBezTo>
                  <a:pt x="317798" y="294499"/>
                  <a:pt x="313717" y="284013"/>
                  <a:pt x="305555" y="275600"/>
                </a:cubicBezTo>
                <a:cubicBezTo>
                  <a:pt x="297392" y="267187"/>
                  <a:pt x="286279" y="262226"/>
                  <a:pt x="272215" y="260720"/>
                </a:cubicBezTo>
                <a:lnTo>
                  <a:pt x="272215" y="260217"/>
                </a:lnTo>
                <a:cubicBezTo>
                  <a:pt x="298167" y="252934"/>
                  <a:pt x="311143" y="236568"/>
                  <a:pt x="311143" y="211118"/>
                </a:cubicBezTo>
                <a:cubicBezTo>
                  <a:pt x="311143" y="197305"/>
                  <a:pt x="306120" y="186066"/>
                  <a:pt x="296074" y="177401"/>
                </a:cubicBezTo>
                <a:cubicBezTo>
                  <a:pt x="286028" y="168737"/>
                  <a:pt x="272717" y="164405"/>
                  <a:pt x="256141" y="164405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5525656" y="4271892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5525656" y="5131515"/>
            <a:ext cx="4703837" cy="66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分支管理</a:t>
            </a:r>
          </a:p>
        </p:txBody>
      </p:sp>
      <p:sp>
        <p:nvSpPr>
          <p:cNvPr id="81" name="任意多边形 80"/>
          <p:cNvSpPr/>
          <p:nvPr/>
        </p:nvSpPr>
        <p:spPr>
          <a:xfrm>
            <a:off x="3917004" y="5285353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8996" y="191811"/>
                </a:moveTo>
                <a:lnTo>
                  <a:pt x="279498" y="191811"/>
                </a:lnTo>
                <a:cubicBezTo>
                  <a:pt x="279163" y="199346"/>
                  <a:pt x="278996" y="206001"/>
                  <a:pt x="278996" y="211777"/>
                </a:cubicBezTo>
                <a:lnTo>
                  <a:pt x="278996" y="293275"/>
                </a:lnTo>
                <a:lnTo>
                  <a:pt x="213697" y="293275"/>
                </a:lnTo>
                <a:lnTo>
                  <a:pt x="271587" y="206754"/>
                </a:lnTo>
                <a:cubicBezTo>
                  <a:pt x="275354" y="199973"/>
                  <a:pt x="277824" y="194992"/>
                  <a:pt x="278996" y="191811"/>
                </a:cubicBezTo>
                <a:close/>
                <a:moveTo>
                  <a:pt x="274349" y="168706"/>
                </a:moveTo>
                <a:lnTo>
                  <a:pt x="188331" y="296791"/>
                </a:lnTo>
                <a:lnTo>
                  <a:pt x="188331" y="312739"/>
                </a:lnTo>
                <a:lnTo>
                  <a:pt x="278996" y="312739"/>
                </a:lnTo>
                <a:lnTo>
                  <a:pt x="278996" y="363219"/>
                </a:lnTo>
                <a:lnTo>
                  <a:pt x="302855" y="363219"/>
                </a:lnTo>
                <a:lnTo>
                  <a:pt x="302855" y="312739"/>
                </a:lnTo>
                <a:lnTo>
                  <a:pt x="327718" y="312739"/>
                </a:lnTo>
                <a:lnTo>
                  <a:pt x="327718" y="293275"/>
                </a:lnTo>
                <a:lnTo>
                  <a:pt x="302855" y="293275"/>
                </a:lnTo>
                <a:lnTo>
                  <a:pt x="302855" y="16870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4353592" y="5525646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39" grpId="0"/>
      <p:bldP spid="23" grpId="0" animBg="1"/>
      <p:bldP spid="24" grpId="0" animBg="1"/>
      <p:bldP spid="78" grpId="0" animBg="1"/>
      <p:bldP spid="55" grpId="0"/>
      <p:bldP spid="79" grpId="0" animBg="1"/>
      <p:bldP spid="67" grpId="0"/>
      <p:bldP spid="80" grpId="0" animBg="1"/>
      <p:bldP spid="71" grpId="0"/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1133229"/>
            <a:ext cx="10696949" cy="96128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下载：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安装完成后，在开始菜单里面找到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“Git –&gt; Git Bash”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并打开，弹出如下窗口说明安装成功：</a:t>
            </a:r>
            <a:endParaRPr 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11398"/>
            <a:ext cx="2079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安装与初始化</a:t>
            </a:r>
          </a:p>
        </p:txBody>
      </p:sp>
      <p:pic>
        <p:nvPicPr>
          <p:cNvPr id="3076" name="Picture 4" descr="https://img-blog.csdn.net/20180526163843565?watermark/2/text/aHR0cHM6Ly9ibG9nLmNzZG4ubmV0L1p0ZWVuTW96YXJ0/font/5a6L5L2T/fontsize/400/fill/I0JBQkFCMA==/dissolve/70">
            <a:extLst>
              <a:ext uri="{FF2B5EF4-FFF2-40B4-BE49-F238E27FC236}">
                <a16:creationId xmlns:a16="http://schemas.microsoft.com/office/drawing/2014/main" id="{140FDBCA-F34A-4771-8F4B-C9267456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211" y="2143371"/>
            <a:ext cx="56673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6FBE698-EF27-4911-B0C3-B9A39AAD3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00" y="5773624"/>
            <a:ext cx="11131887" cy="96128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config --global user.name $$$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config --global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user.email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######@qq.com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完成配置</a:t>
            </a:r>
            <a:endParaRPr 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8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1133229"/>
            <a:ext cx="4663643" cy="511627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然后我们需要创建一个版本库（仓库），操作的命令和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系统操作命令相似（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尽量不要在中文文件夹下创建版本库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在指定位置创建文件夹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进入文件夹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7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7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8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进入目录：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cd &lt;directory&gt;</a:t>
            </a:r>
          </a:p>
          <a:p>
            <a:pPr marL="457200" lvl="8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创建文件夹：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&lt;filename&gt;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311398"/>
            <a:ext cx="2079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安装与初始化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579FAD-FA38-422E-A032-E826C66C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93" y="2080591"/>
            <a:ext cx="6283876" cy="34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1133229"/>
            <a:ext cx="10696949" cy="234628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添加文件到暂存区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提交文件到版本库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修改文件内容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提交新文件到版本库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版本回退</a:t>
            </a:r>
            <a:endParaRPr 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241" y="311398"/>
            <a:ext cx="182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155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5577937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添加文件到暂存区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创建一个文件，使用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add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命令添加到暂存区：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 startAt="2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提交文件到版本库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git commit –m &lt;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提交的注释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241" y="311398"/>
            <a:ext cx="182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的基本操作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8F960A-71A1-4347-A2C1-E0FE539F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71" y="1665161"/>
            <a:ext cx="4598054" cy="6520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459205-6215-4612-B585-3C851FCD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01" y="2437537"/>
            <a:ext cx="5948995" cy="11612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8ABDBC-FF0A-468C-AB04-DFDEEF3E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530" y="4579956"/>
            <a:ext cx="7814939" cy="13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603960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第一次提交完成后我们可以用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status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查看当前是否还有未提交的文件：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 startAt="3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修改文件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在原文件中进行一些修改：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再利用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status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查看当前的状态（红色：未添加到暂存区，绿色：添加到了暂存区）：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241" y="311398"/>
            <a:ext cx="182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的基本操作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D2E7B0-1302-4FCE-AEA4-82863A8B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90" y="1268428"/>
            <a:ext cx="6698013" cy="1782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B1D409-FBAF-421E-998E-F930498F1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474" y="3987860"/>
            <a:ext cx="7401049" cy="5561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59B61D-752E-4A59-8603-9E9532474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331" y="4905901"/>
            <a:ext cx="533333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5577937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观察到有文件被修改可以用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diff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来查看文件修改的部分：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 startAt="4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提交修改后的新文件到版本库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241" y="311398"/>
            <a:ext cx="182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的基本操作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9D4670-1DB0-465F-A582-18EAE47E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06" y="1264057"/>
            <a:ext cx="5152381" cy="1695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7E19B5-45AC-409A-983E-C64BED7B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85" y="3588831"/>
            <a:ext cx="4741230" cy="26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603960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UcPeriod" startAt="5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版本回退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这是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的一个重要功能，能够随时回退到之前提交过的版本，避免大量修改代码后无法恢复，对于实际开发过程具有重要的意义（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：曾经不止一次把自己代码改得面目全非，然后出现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重写）。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如果需要进行版本回退，首先需要查看版本历史，使用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log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241" y="311398"/>
            <a:ext cx="182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的基本操作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D91E61-566C-4A37-A94A-20F37BFA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66" y="3227632"/>
            <a:ext cx="7249047" cy="31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605050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版本回退可以使用两种方法：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 reset –-hard HEAD^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 ^ 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表示回到上一个版本，如果需要回退到上上个版本的话，将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HEAD^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改成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HEAD^^, 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以此类推。那如果要回退到前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个版本，可以使用简便命令操作：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reset –hard HEAD~100 );</a:t>
            </a:r>
          </a:p>
          <a:p>
            <a:pPr lvl="1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 reset –-hard 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版本号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457200" algn="just"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457200" algn="just"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第一次提交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时，内容为：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第一次修改后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内容为：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如果我们将版本回退至修改之前的版本（第一次提交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的版本）：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241" y="311398"/>
            <a:ext cx="182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的基本操作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04BBB1-5849-4CD0-A821-5DCD7280D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93"/>
          <a:stretch/>
        </p:blipFill>
        <p:spPr>
          <a:xfrm>
            <a:off x="5155096" y="3754565"/>
            <a:ext cx="4426225" cy="2787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1E7A9E-CC64-4E29-81BA-86C2B8434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" t="51270" r="-100" b="4323"/>
          <a:stretch/>
        </p:blipFill>
        <p:spPr>
          <a:xfrm>
            <a:off x="4909777" y="4242378"/>
            <a:ext cx="6689442" cy="2232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986901-5EE8-4334-910C-79CA298D0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203" y="5076882"/>
            <a:ext cx="6689442" cy="16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5505372" y="1400476"/>
            <a:ext cx="1135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942500" y="200243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2117014" y="29314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07014" y="2542153"/>
            <a:ext cx="7423604" cy="431801"/>
            <a:chOff x="2600098" y="2679700"/>
            <a:chExt cx="7423604" cy="43180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035300" y="2679700"/>
              <a:ext cx="6553200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2600098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588500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48139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650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31400" y="210513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>
            <a:spLocks noChangeAspect="1"/>
          </p:cNvSpPr>
          <p:nvPr/>
        </p:nvSpPr>
        <p:spPr>
          <a:xfrm>
            <a:off x="4723916" y="2932036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7175016" y="2991873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9561516" y="29739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13564" y="3271621"/>
            <a:ext cx="1394905" cy="1394650"/>
            <a:chOff x="1413564" y="3271621"/>
            <a:chExt cx="1394905" cy="1394650"/>
          </a:xfrm>
        </p:grpSpPr>
        <p:sp>
          <p:nvSpPr>
            <p:cNvPr id="45" name="弧形 44"/>
            <p:cNvSpPr>
              <a:spLocks noChangeAspect="1"/>
            </p:cNvSpPr>
            <p:nvPr/>
          </p:nvSpPr>
          <p:spPr>
            <a:xfrm>
              <a:off x="1425558" y="3271621"/>
              <a:ext cx="1382911" cy="1382911"/>
            </a:xfrm>
            <a:prstGeom prst="arc">
              <a:avLst>
                <a:gd name="adj1" fmla="val 9426457"/>
                <a:gd name="adj2" fmla="val 3484146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>
              <a:spLocks noChangeAspect="1"/>
            </p:cNvSpPr>
            <p:nvPr/>
          </p:nvSpPr>
          <p:spPr>
            <a:xfrm>
              <a:off x="1413564" y="3283360"/>
              <a:ext cx="1382911" cy="1382911"/>
            </a:xfrm>
            <a:prstGeom prst="arc">
              <a:avLst>
                <a:gd name="adj1" fmla="val 4638672"/>
                <a:gd name="adj2" fmla="val 854840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56241" y="3525629"/>
            <a:ext cx="886021" cy="910530"/>
            <a:chOff x="1656241" y="3525629"/>
            <a:chExt cx="886021" cy="910530"/>
          </a:xfrm>
        </p:grpSpPr>
        <p:sp>
          <p:nvSpPr>
            <p:cNvPr id="39" name="弧形 38"/>
            <p:cNvSpPr>
              <a:spLocks noChangeAspect="1"/>
            </p:cNvSpPr>
            <p:nvPr/>
          </p:nvSpPr>
          <p:spPr>
            <a:xfrm rot="994705">
              <a:off x="1757462" y="365135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/>
            <p:cNvSpPr>
              <a:spLocks noChangeAspect="1"/>
            </p:cNvSpPr>
            <p:nvPr/>
          </p:nvSpPr>
          <p:spPr>
            <a:xfrm rot="1516979">
              <a:off x="1656241" y="352562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3336" y="3723132"/>
            <a:ext cx="503366" cy="503366"/>
            <a:chOff x="1853336" y="3723132"/>
            <a:chExt cx="503366" cy="503366"/>
          </a:xfrm>
        </p:grpSpPr>
        <p:sp>
          <p:nvSpPr>
            <p:cNvPr id="47" name="椭圆 46"/>
            <p:cNvSpPr/>
            <p:nvPr/>
          </p:nvSpPr>
          <p:spPr>
            <a:xfrm>
              <a:off x="1853336" y="3723132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16"/>
            <p:cNvSpPr txBox="1">
              <a:spLocks noChangeArrowheads="1"/>
            </p:cNvSpPr>
            <p:nvPr/>
          </p:nvSpPr>
          <p:spPr bwMode="auto">
            <a:xfrm>
              <a:off x="1948538" y="3774760"/>
              <a:ext cx="4081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2461" y="3271567"/>
            <a:ext cx="1394905" cy="1394650"/>
            <a:chOff x="4122461" y="3271567"/>
            <a:chExt cx="1394905" cy="1394650"/>
          </a:xfrm>
        </p:grpSpPr>
        <p:sp>
          <p:nvSpPr>
            <p:cNvPr id="53" name="弧形 52"/>
            <p:cNvSpPr>
              <a:spLocks noChangeAspect="1"/>
            </p:cNvSpPr>
            <p:nvPr/>
          </p:nvSpPr>
          <p:spPr>
            <a:xfrm>
              <a:off x="4134455" y="3271567"/>
              <a:ext cx="1382911" cy="1382911"/>
            </a:xfrm>
            <a:prstGeom prst="arc">
              <a:avLst>
                <a:gd name="adj1" fmla="val 9426457"/>
                <a:gd name="adj2" fmla="val 1670116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>
              <a:spLocks noChangeAspect="1"/>
            </p:cNvSpPr>
            <p:nvPr/>
          </p:nvSpPr>
          <p:spPr>
            <a:xfrm>
              <a:off x="4122461" y="3283306"/>
              <a:ext cx="1382911" cy="1382911"/>
            </a:xfrm>
            <a:prstGeom prst="arc">
              <a:avLst>
                <a:gd name="adj1" fmla="val 17548902"/>
                <a:gd name="adj2" fmla="val 765480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08002" y="3496999"/>
            <a:ext cx="786005" cy="981970"/>
            <a:chOff x="4408002" y="3496999"/>
            <a:chExt cx="786005" cy="981970"/>
          </a:xfrm>
        </p:grpSpPr>
        <p:sp>
          <p:nvSpPr>
            <p:cNvPr id="52" name="弧形 51"/>
            <p:cNvSpPr>
              <a:spLocks noChangeAspect="1"/>
            </p:cNvSpPr>
            <p:nvPr/>
          </p:nvSpPr>
          <p:spPr>
            <a:xfrm rot="4208376">
              <a:off x="4409207" y="369416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/>
            <p:cNvSpPr>
              <a:spLocks noChangeAspect="1"/>
            </p:cNvSpPr>
            <p:nvPr/>
          </p:nvSpPr>
          <p:spPr>
            <a:xfrm rot="3502640">
              <a:off x="4408002" y="349699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62233" y="3723078"/>
            <a:ext cx="616984" cy="503366"/>
            <a:chOff x="4562233" y="3723078"/>
            <a:chExt cx="616984" cy="503366"/>
          </a:xfrm>
        </p:grpSpPr>
        <p:sp>
          <p:nvSpPr>
            <p:cNvPr id="55" name="椭圆 54"/>
            <p:cNvSpPr/>
            <p:nvPr/>
          </p:nvSpPr>
          <p:spPr>
            <a:xfrm>
              <a:off x="456223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465743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59151" y="3271567"/>
            <a:ext cx="1394905" cy="1394650"/>
            <a:chOff x="6559151" y="3271567"/>
            <a:chExt cx="1394905" cy="1394650"/>
          </a:xfrm>
        </p:grpSpPr>
        <p:sp>
          <p:nvSpPr>
            <p:cNvPr id="59" name="弧形 58"/>
            <p:cNvSpPr>
              <a:spLocks noChangeAspect="1"/>
            </p:cNvSpPr>
            <p:nvPr/>
          </p:nvSpPr>
          <p:spPr>
            <a:xfrm>
              <a:off x="6571145" y="3271567"/>
              <a:ext cx="1382911" cy="1382911"/>
            </a:xfrm>
            <a:prstGeom prst="arc">
              <a:avLst>
                <a:gd name="adj1" fmla="val 12752577"/>
                <a:gd name="adj2" fmla="val 2126557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/>
            <p:cNvSpPr>
              <a:spLocks noChangeAspect="1"/>
            </p:cNvSpPr>
            <p:nvPr/>
          </p:nvSpPr>
          <p:spPr>
            <a:xfrm>
              <a:off x="6559151" y="3283306"/>
              <a:ext cx="1382911" cy="1382911"/>
            </a:xfrm>
            <a:prstGeom prst="arc">
              <a:avLst>
                <a:gd name="adj1" fmla="val 608243"/>
                <a:gd name="adj2" fmla="val 1164349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4692" y="3496999"/>
            <a:ext cx="814141" cy="996038"/>
            <a:chOff x="6844692" y="3496999"/>
            <a:chExt cx="814141" cy="996038"/>
          </a:xfrm>
        </p:grpSpPr>
        <p:sp>
          <p:nvSpPr>
            <p:cNvPr id="58" name="弧形 57"/>
            <p:cNvSpPr>
              <a:spLocks noChangeAspect="1"/>
            </p:cNvSpPr>
            <p:nvPr/>
          </p:nvSpPr>
          <p:spPr>
            <a:xfrm rot="5831309">
              <a:off x="6874033" y="3708237"/>
              <a:ext cx="784800" cy="784800"/>
            </a:xfrm>
            <a:prstGeom prst="arc">
              <a:avLst>
                <a:gd name="adj1" fmla="val 17901263"/>
                <a:gd name="adj2" fmla="val 2227793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弧形 61"/>
            <p:cNvSpPr>
              <a:spLocks noChangeAspect="1"/>
            </p:cNvSpPr>
            <p:nvPr/>
          </p:nvSpPr>
          <p:spPr>
            <a:xfrm rot="3502640">
              <a:off x="6844692" y="3496999"/>
              <a:ext cx="783253" cy="783253"/>
            </a:xfrm>
            <a:prstGeom prst="arc">
              <a:avLst>
                <a:gd name="adj1" fmla="val 8782317"/>
                <a:gd name="adj2" fmla="val 1455986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8923" y="3723078"/>
            <a:ext cx="616984" cy="503366"/>
            <a:chOff x="6998923" y="3723078"/>
            <a:chExt cx="616984" cy="503366"/>
          </a:xfrm>
        </p:grpSpPr>
        <p:sp>
          <p:nvSpPr>
            <p:cNvPr id="61" name="椭圆 60"/>
            <p:cNvSpPr/>
            <p:nvPr/>
          </p:nvSpPr>
          <p:spPr>
            <a:xfrm>
              <a:off x="699892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16"/>
            <p:cNvSpPr txBox="1">
              <a:spLocks noChangeArrowheads="1"/>
            </p:cNvSpPr>
            <p:nvPr/>
          </p:nvSpPr>
          <p:spPr bwMode="auto">
            <a:xfrm>
              <a:off x="709412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95644" y="3286172"/>
            <a:ext cx="1394905" cy="1394650"/>
            <a:chOff x="9095644" y="3286172"/>
            <a:chExt cx="1394905" cy="1394650"/>
          </a:xfrm>
        </p:grpSpPr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9107638" y="3286172"/>
              <a:ext cx="1382911" cy="1382911"/>
            </a:xfrm>
            <a:prstGeom prst="arc">
              <a:avLst>
                <a:gd name="adj1" fmla="val 16371837"/>
                <a:gd name="adj2" fmla="val 8386983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>
              <a:spLocks noChangeAspect="1"/>
            </p:cNvSpPr>
            <p:nvPr/>
          </p:nvSpPr>
          <p:spPr>
            <a:xfrm>
              <a:off x="9095644" y="3297911"/>
              <a:ext cx="1382911" cy="1382911"/>
            </a:xfrm>
            <a:prstGeom prst="arc">
              <a:avLst>
                <a:gd name="adj1" fmla="val 9050479"/>
                <a:gd name="adj2" fmla="val 1503578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535416" y="3737683"/>
            <a:ext cx="616984" cy="503366"/>
            <a:chOff x="9535416" y="3737683"/>
            <a:chExt cx="616984" cy="503366"/>
          </a:xfrm>
        </p:grpSpPr>
        <p:sp>
          <p:nvSpPr>
            <p:cNvPr id="67" name="椭圆 66"/>
            <p:cNvSpPr/>
            <p:nvPr/>
          </p:nvSpPr>
          <p:spPr>
            <a:xfrm>
              <a:off x="9535416" y="3737683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16"/>
            <p:cNvSpPr txBox="1">
              <a:spLocks noChangeArrowheads="1"/>
            </p:cNvSpPr>
            <p:nvPr/>
          </p:nvSpPr>
          <p:spPr bwMode="auto">
            <a:xfrm>
              <a:off x="9630618" y="3789311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1350824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背景介绍</a:t>
            </a:r>
          </a:p>
        </p:txBody>
      </p:sp>
      <p:sp>
        <p:nvSpPr>
          <p:cNvPr id="72" name="TextBox 16"/>
          <p:cNvSpPr txBox="1">
            <a:spLocks noChangeArrowheads="1"/>
          </p:cNvSpPr>
          <p:nvPr/>
        </p:nvSpPr>
        <p:spPr bwMode="auto">
          <a:xfrm>
            <a:off x="395772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</a:p>
        </p:txBody>
      </p:sp>
      <p:sp>
        <p:nvSpPr>
          <p:cNvPr id="73" name="TextBox 16"/>
          <p:cNvSpPr txBox="1">
            <a:spLocks noChangeArrowheads="1"/>
          </p:cNvSpPr>
          <p:nvPr/>
        </p:nvSpPr>
        <p:spPr bwMode="auto">
          <a:xfrm>
            <a:off x="641244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</p:txBody>
      </p:sp>
      <p:sp>
        <p:nvSpPr>
          <p:cNvPr id="74" name="TextBox 16"/>
          <p:cNvSpPr txBox="1">
            <a:spLocks noChangeArrowheads="1"/>
          </p:cNvSpPr>
          <p:nvPr/>
        </p:nvSpPr>
        <p:spPr bwMode="auto">
          <a:xfrm>
            <a:off x="8922856" y="4922820"/>
            <a:ext cx="1752473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课程要求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339526" y="3525892"/>
            <a:ext cx="882064" cy="939106"/>
            <a:chOff x="9339526" y="3525892"/>
            <a:chExt cx="882064" cy="939106"/>
          </a:xfrm>
        </p:grpSpPr>
        <p:sp>
          <p:nvSpPr>
            <p:cNvPr id="64" name="弧形 63"/>
            <p:cNvSpPr>
              <a:spLocks noChangeAspect="1"/>
            </p:cNvSpPr>
            <p:nvPr/>
          </p:nvSpPr>
          <p:spPr>
            <a:xfrm rot="7224135">
              <a:off x="9339526" y="3680198"/>
              <a:ext cx="784800" cy="784800"/>
            </a:xfrm>
            <a:prstGeom prst="arc">
              <a:avLst>
                <a:gd name="adj1" fmla="val 18145030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弧形 67"/>
            <p:cNvSpPr>
              <a:spLocks noChangeAspect="1"/>
            </p:cNvSpPr>
            <p:nvPr/>
          </p:nvSpPr>
          <p:spPr>
            <a:xfrm rot="5611229">
              <a:off x="9438337" y="3525892"/>
              <a:ext cx="783253" cy="783253"/>
            </a:xfrm>
            <a:prstGeom prst="arc">
              <a:avLst>
                <a:gd name="adj1" fmla="val 8782317"/>
                <a:gd name="adj2" fmla="val 15490306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36" grpId="0" animBg="1"/>
      <p:bldP spid="37" grpId="0" animBg="1"/>
      <p:bldP spid="38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585493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使用方法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：输入命令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reset --hard HEAD^^</a:t>
            </a: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回退后查看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的内容：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说明回退成功！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241" y="311398"/>
            <a:ext cx="182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的基本操作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986901-5EE8-4334-910C-79CA298D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90" y="864822"/>
            <a:ext cx="6689442" cy="163745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30E3D34-35F7-4712-A9EA-B8F50302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92" y="3154049"/>
            <a:ext cx="5495238" cy="16952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201F791-90C3-425E-9A23-D0E1D648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610" y="5501061"/>
            <a:ext cx="5223601" cy="5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585493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使用方法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：输入命令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reset --hard f0c40f0</a:t>
            </a: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回退后查看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的内容：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说明回退成功！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241" y="311398"/>
            <a:ext cx="182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的基本操作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01F791-90C3-425E-9A23-D0E1D648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98" y="5501061"/>
            <a:ext cx="5223601" cy="5947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568B72-F091-4890-A8AC-8FB9ABFB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88" y="842000"/>
            <a:ext cx="7028423" cy="17907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468324-BA3C-4766-9B1A-3128F2EE1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53" y="3049323"/>
            <a:ext cx="4970889" cy="19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603960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版本回退后使用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log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查看历史版本：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如果我们想回到回退之前的版本，但回退之前的版本已经不能通过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log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查看，可以使用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reflog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查看该版本的版本号，然后使用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reset –-hard &lt;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版本号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回退：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241" y="311398"/>
            <a:ext cx="182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的基本操作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CD759-DFF2-476F-A11B-6EDEB214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65" y="1351723"/>
            <a:ext cx="6322670" cy="12203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CDDC9D-F159-47EA-8130-0172DB74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10" y="3556264"/>
            <a:ext cx="7035580" cy="31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6501267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远程仓库是指托管在网络上的项目仓库，可能会有好多个，其中有些你只能读，另外有些可以写。同他人协作开发某个项目时，需要管理这些远程仓库，以便推送或拉取数据，分享各自的工作进展。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本次课程我们使用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作为远程仓库学习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对于远程仓库的操作，分为：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仓库的创建与配置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添加远程仓库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推送本地库内容到远程仓库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从远程仓库拉取分支更新本地代码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从远程仓库克隆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583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远程仓库</a:t>
            </a:r>
          </a:p>
        </p:txBody>
      </p:sp>
    </p:spTree>
    <p:extLst>
      <p:ext uri="{BB962C8B-B14F-4D97-AF65-F5344CB8AC3E}">
        <p14:creationId xmlns:p14="http://schemas.microsoft.com/office/powerpoint/2010/main" val="9772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188461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仓库的创建与配置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上创建账号：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在用户主目录（通常在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C:\Users\Administrator\.ssh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）下看有没有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id_rsa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id_rsa.pub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这两个文件，如果没有则使用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–keygen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命令生成：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583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远程仓库</a:t>
            </a:r>
          </a:p>
        </p:txBody>
      </p:sp>
      <p:pic>
        <p:nvPicPr>
          <p:cNvPr id="4098" name="Picture 2" descr="https://img-blog.csdn.net/20180527201301548?watermark/2/text/aHR0cHM6Ly9ibG9nLmNzZG4ubmV0L1p0ZWVuTW96YXJ0/font/5a6L5L2T/fontsize/400/fill/I0JBQkFCMA==/dissolve/70">
            <a:extLst>
              <a:ext uri="{FF2B5EF4-FFF2-40B4-BE49-F238E27FC236}">
                <a16:creationId xmlns:a16="http://schemas.microsoft.com/office/drawing/2014/main" id="{A281072D-6B0B-4BF6-A453-D0921408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33" y="2852737"/>
            <a:ext cx="53149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6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1" y="762173"/>
            <a:ext cx="4888930" cy="234628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UcPeriod" startAt="2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添加远程仓库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，打开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settings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SSH and GPG Keys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页面，然后点击“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New SSH Key”,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填上任意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文本框里黏贴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id_rsa.pub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文件的内容；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583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远程仓库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966B7D-5FDE-4888-935F-00A15E24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527561"/>
            <a:ext cx="5221813" cy="39262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FADC08-F6B0-42C6-9A93-47D9D66F2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80" y="4723112"/>
            <a:ext cx="6057854" cy="181021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CB88FE7-2239-43F4-AFFF-C61CDBA6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055" y="3202027"/>
            <a:ext cx="4888930" cy="49962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创建一个仓库；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1E3EAD-C4AC-4EBA-B4FB-2E2B17A64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83" y="852761"/>
            <a:ext cx="5998451" cy="486765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939D645-8255-4A9E-BDBF-52309175B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44" y="3784108"/>
            <a:ext cx="4888930" cy="188461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在本地添加远程仓库，使用命令：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latinLnBrk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remote add origin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https://github.com/yyNoMoon/GitTest.git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（这里使用你们自己创建的仓库地址）。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5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1" y="762173"/>
            <a:ext cx="4888930" cy="280794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UcPeriod" startAt="3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推送本地库内容到远程仓库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创建一个文件提交到版本库然后使用命令：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push -u origin master</a:t>
            </a:r>
          </a:p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推送到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远程仓库，可以在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上看见推送的内容。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583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远程仓库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AC27FF-EA5C-4EF2-97AB-693279AF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358" y="762173"/>
            <a:ext cx="5364964" cy="298174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1765DF-5B1C-479F-BD8F-1E3846C6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71" y="3957578"/>
            <a:ext cx="10632051" cy="26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36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5591295" cy="234628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UcPeriod" startAt="4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从远程仓库拉取分支更新本地代码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拉取远程仓库主分支作为暂存分支，然后合并：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fetch origin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master:temp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merge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2583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远程仓库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51CC6-765D-43FC-B40D-D101B756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077" y="677030"/>
            <a:ext cx="5540055" cy="21190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5EC6E6E-6D05-4FF1-AA87-215EB798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70" y="4254121"/>
            <a:ext cx="5591295" cy="96128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直接拉取远程仓库的最新内容并合并：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pull origin master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FE264C-76DD-47C7-8111-38021F379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77" y="2891943"/>
            <a:ext cx="5540055" cy="681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69FFFD-2858-4318-ADFF-E2AF7D1EC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077" y="4254121"/>
            <a:ext cx="5540055" cy="10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8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2"/>
            <a:ext cx="10362078" cy="142295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lvl="1" indent="-457200" algn="just">
              <a:lnSpc>
                <a:spcPct val="150000"/>
              </a:lnSpc>
              <a:buFont typeface="+mj-lt"/>
              <a:buAutoNum type="alphaUcPeriod" startAt="5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从远程仓库克隆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如果远程库有新的内容了，克隆到本地：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clone https://github.com/$$$/$$$$.git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2583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远程仓库</a:t>
            </a:r>
          </a:p>
        </p:txBody>
      </p:sp>
      <p:pic>
        <p:nvPicPr>
          <p:cNvPr id="18434" name="Picture 2" descr="https://img-blog.csdn.net/20180529123943930?watermark/2/text/aHR0cHM6Ly9ibG9nLmNzZG4ubmV0L1p0ZWVuTW96YXJ0/font/5a6L5L2T/fontsize/400/fill/I0JBQkFCMA==/dissolve/70">
            <a:extLst>
              <a:ext uri="{FF2B5EF4-FFF2-40B4-BE49-F238E27FC236}">
                <a16:creationId xmlns:a16="http://schemas.microsoft.com/office/drawing/2014/main" id="{95AB429A-ED9B-455E-B455-FEC0638CD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18"/>
          <a:stretch/>
        </p:blipFill>
        <p:spPr bwMode="auto">
          <a:xfrm>
            <a:off x="2874862" y="2531816"/>
            <a:ext cx="6743464" cy="220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img-blog.csdn.net/20180529124006854?watermark/2/text/aHR0cHM6Ly9ibG9nLmNzZG4ubmV0L1p0ZWVuTW96YXJ0/font/5a6L5L2T/fontsize/400/fill/I0JBQkFCMA==/dissolve/70">
            <a:extLst>
              <a:ext uri="{FF2B5EF4-FFF2-40B4-BE49-F238E27FC236}">
                <a16:creationId xmlns:a16="http://schemas.microsoft.com/office/drawing/2014/main" id="{1C02BF47-512A-48EC-AB15-BBAE6D32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307" y="4924425"/>
            <a:ext cx="61245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17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762173"/>
            <a:ext cx="10696949" cy="603960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每次提交，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都把它们串成一条时间线，这条时间线就是一个分支，在之前的课程中展现的只有一条时间线，在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里，这个分支叫主分支，即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在实际开发中我们通常会为解决某一个具体问题创建一个分支，当这个问题被解决后，该分支会合并到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分支中，然后删除该分支。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对于分支的操作主要包括：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583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分支管理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5F51F77-46B8-4966-B097-C224EC9ACFF6}"/>
              </a:ext>
            </a:extLst>
          </p:cNvPr>
          <p:cNvCxnSpPr/>
          <p:nvPr/>
        </p:nvCxnSpPr>
        <p:spPr>
          <a:xfrm>
            <a:off x="1645624" y="4921246"/>
            <a:ext cx="788505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3DFEF53-D84D-4AF6-A61B-823052788030}"/>
              </a:ext>
            </a:extLst>
          </p:cNvPr>
          <p:cNvCxnSpPr/>
          <p:nvPr/>
        </p:nvCxnSpPr>
        <p:spPr>
          <a:xfrm rot="5400000" flipH="1">
            <a:off x="3362698" y="4921246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0F564E-9579-43DB-999D-E9BD533D22B2}"/>
              </a:ext>
            </a:extLst>
          </p:cNvPr>
          <p:cNvGrpSpPr/>
          <p:nvPr/>
        </p:nvGrpSpPr>
        <p:grpSpPr>
          <a:xfrm>
            <a:off x="4298959" y="3632053"/>
            <a:ext cx="2615861" cy="2573613"/>
            <a:chOff x="4298959" y="2187566"/>
            <a:chExt cx="2615861" cy="2573613"/>
          </a:xfrm>
        </p:grpSpPr>
        <p:sp>
          <p:nvSpPr>
            <p:cNvPr id="7" name="饼形 1">
              <a:extLst>
                <a:ext uri="{FF2B5EF4-FFF2-40B4-BE49-F238E27FC236}">
                  <a16:creationId xmlns:a16="http://schemas.microsoft.com/office/drawing/2014/main" id="{E79297F4-5C0D-4344-A10A-5E41AD3C1CB4}"/>
                </a:ext>
              </a:extLst>
            </p:cNvPr>
            <p:cNvSpPr/>
            <p:nvPr/>
          </p:nvSpPr>
          <p:spPr>
            <a:xfrm>
              <a:off x="4298959" y="2187566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27">
              <a:extLst>
                <a:ext uri="{FF2B5EF4-FFF2-40B4-BE49-F238E27FC236}">
                  <a16:creationId xmlns:a16="http://schemas.microsoft.com/office/drawing/2014/main" id="{9CEDFC45-CBC7-4BDC-9A6A-D37C8ED9C27C}"/>
                </a:ext>
              </a:extLst>
            </p:cNvPr>
            <p:cNvSpPr/>
            <p:nvPr/>
          </p:nvSpPr>
          <p:spPr>
            <a:xfrm flipH="1">
              <a:off x="4622194" y="2187566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饼形 28">
              <a:extLst>
                <a:ext uri="{FF2B5EF4-FFF2-40B4-BE49-F238E27FC236}">
                  <a16:creationId xmlns:a16="http://schemas.microsoft.com/office/drawing/2014/main" id="{196EF14C-9841-4636-AB94-78C46EF7D62C}"/>
                </a:ext>
              </a:extLst>
            </p:cNvPr>
            <p:cNvSpPr/>
            <p:nvPr/>
          </p:nvSpPr>
          <p:spPr>
            <a:xfrm flipH="1" flipV="1">
              <a:off x="4622194" y="2468553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饼形 29">
              <a:extLst>
                <a:ext uri="{FF2B5EF4-FFF2-40B4-BE49-F238E27FC236}">
                  <a16:creationId xmlns:a16="http://schemas.microsoft.com/office/drawing/2014/main" id="{0AA91EB8-7764-4B1A-AB3D-A4D1077A1206}"/>
                </a:ext>
              </a:extLst>
            </p:cNvPr>
            <p:cNvSpPr/>
            <p:nvPr/>
          </p:nvSpPr>
          <p:spPr>
            <a:xfrm flipV="1">
              <a:off x="4298959" y="2468553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6">
            <a:extLst>
              <a:ext uri="{FF2B5EF4-FFF2-40B4-BE49-F238E27FC236}">
                <a16:creationId xmlns:a16="http://schemas.microsoft.com/office/drawing/2014/main" id="{AD9CFEA7-BD89-4826-8CEE-23B32EA47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688" y="3932373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92C73212-7751-4EFD-B471-A29DEA22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188" y="3932373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BB122B40-A6BE-4966-A4D0-FB457B9F6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107" y="5202234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EF1638C-08FC-4A6D-ACBE-47AE15D3D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188" y="5202234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1EBF4-A492-4DDD-8DFD-AC5BD20EA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453" y="3795579"/>
            <a:ext cx="294446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切换分支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6A95D134-D45A-45BF-810A-E8D675F61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952" y="3825513"/>
            <a:ext cx="303705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创建分支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A8659452-4779-475B-A916-C7166BDBB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543" y="5691483"/>
            <a:ext cx="3283620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合并分支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E04AC843-395B-4129-929D-7651852C7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744" y="5718873"/>
            <a:ext cx="2939096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删除分支</a:t>
            </a:r>
          </a:p>
        </p:txBody>
      </p:sp>
    </p:spTree>
    <p:extLst>
      <p:ext uri="{BB962C8B-B14F-4D97-AF65-F5344CB8AC3E}">
        <p14:creationId xmlns:p14="http://schemas.microsoft.com/office/powerpoint/2010/main" val="41663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958807" y="4326286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背景介绍</a:t>
            </a: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958807" y="2434712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PART.1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25204" y="3113157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583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33475" y="751608"/>
            <a:ext cx="4997481" cy="57318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0" lvl="2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创建分支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$$$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分支：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branch $$$ </a:t>
            </a:r>
          </a:p>
          <a:p>
            <a:pPr marL="0" lvl="2" indent="-457200" algn="just">
              <a:lnSpc>
                <a:spcPct val="150000"/>
              </a:lnSpc>
              <a:buFont typeface="+mj-lt"/>
              <a:buAutoNum type="alphaUcPeriod" startAt="2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切换分支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查看当前分支：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branch</a:t>
            </a:r>
          </a:p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切换到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$$$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git checkout $$$</a:t>
            </a:r>
          </a:p>
          <a:p>
            <a:pPr marL="0" lvl="2"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indent="457200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checkout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命令加上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参数表示创建并切换，相当于如下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条命令：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branch dev</a:t>
            </a:r>
          </a:p>
          <a:p>
            <a:pPr indent="457200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checkout dev</a:t>
            </a:r>
          </a:p>
          <a:p>
            <a:pPr marL="0" lvl="2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583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分支管理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48D4FE-57FF-474A-8EB6-70BB56D9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30" y="1687029"/>
            <a:ext cx="6002154" cy="321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33475" y="664510"/>
            <a:ext cx="10298155" cy="603960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0" lvl="2" indent="-457200" algn="just">
              <a:lnSpc>
                <a:spcPct val="150000"/>
              </a:lnSpc>
              <a:buFont typeface="+mj-lt"/>
              <a:buAutoNum type="alphaUcPeriod" startAt="3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合并分支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develop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分支上修改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如下，然后在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develop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分支提交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切换回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分支并查看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，发现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分支的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并没有改变：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分支上使用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merge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命令合并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develop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分支并查看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583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分支管理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227E72-50BA-4D8F-9C96-DF546D93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23" y="1704187"/>
            <a:ext cx="6466667" cy="6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66FE37-91A2-451C-8B95-545B56AF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62" y="2989554"/>
            <a:ext cx="6034588" cy="13540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55C887-8ABB-4286-820C-4C09CD9F9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751" y="4834835"/>
            <a:ext cx="5470717" cy="17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33475" y="664510"/>
            <a:ext cx="10298155" cy="603960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0" lvl="2" indent="-457200" algn="just">
              <a:lnSpc>
                <a:spcPct val="150000"/>
              </a:lnSpc>
              <a:buFont typeface="+mj-lt"/>
              <a:buAutoNum type="alphaUcPeriod" startAt="4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删除分支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分支上删除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develop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branch -d develop</a:t>
            </a: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644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分支管理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B52434-75DC-4E33-A2BA-F7753A88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825" y="2550357"/>
            <a:ext cx="6729454" cy="17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33475" y="664510"/>
            <a:ext cx="10298155" cy="603960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前面的分支合并，实际上是“快速合并”（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Fast-forward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），即主分支没有分离进行新的提交，直接把主分支指向被合并的分支的当前提交：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457200"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69489"/>
            <a:ext cx="2347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分支管理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冲突处理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FD66C2-1DDB-4547-AF89-CF1C1C46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64" y="1734307"/>
            <a:ext cx="6384786" cy="20596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501B50-4D2F-4F4C-8FFB-4C1621955544}"/>
              </a:ext>
            </a:extLst>
          </p:cNvPr>
          <p:cNvSpPr txBox="1"/>
          <p:nvPr/>
        </p:nvSpPr>
        <p:spPr>
          <a:xfrm>
            <a:off x="5187334" y="2001079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快速合并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217E34D-234D-41CD-80CE-97377B614850}"/>
              </a:ext>
            </a:extLst>
          </p:cNvPr>
          <p:cNvCxnSpPr>
            <a:cxnSpLocks/>
          </p:cNvCxnSpPr>
          <p:nvPr/>
        </p:nvCxnSpPr>
        <p:spPr>
          <a:xfrm flipV="1">
            <a:off x="3843130" y="2185745"/>
            <a:ext cx="1344204" cy="106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D3E9BC86-4B03-4332-961C-B405C830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75" y="4009352"/>
            <a:ext cx="4790476" cy="2180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895C45-8697-46B2-9241-1C98F3B3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342" y="3885542"/>
            <a:ext cx="4342857" cy="2304762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336B7A99-B835-48E5-9695-D0C22AE679E3}"/>
              </a:ext>
            </a:extLst>
          </p:cNvPr>
          <p:cNvSpPr/>
          <p:nvPr/>
        </p:nvSpPr>
        <p:spPr>
          <a:xfrm>
            <a:off x="5700504" y="4823793"/>
            <a:ext cx="1004285" cy="424069"/>
          </a:xfrm>
          <a:prstGeom prst="rightArrow">
            <a:avLst/>
          </a:prstGeom>
          <a:solidFill>
            <a:schemeClr val="accent1">
              <a:lumMod val="5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33476" y="797030"/>
            <a:ext cx="4732438" cy="142295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但是当两个要合并的分支都有新的提交，那么就不能使用“快速合并”，这种合并就有了冲突。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6A2AF7-4292-4D0B-97E4-405CBF7A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56" y="258389"/>
            <a:ext cx="3587695" cy="23324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27DF36-1F49-4AB8-89FA-3C9A47CE0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05" y="2763704"/>
            <a:ext cx="4732438" cy="256002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99EAB5E-0AFF-4698-B916-79C487C55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76" y="3065393"/>
            <a:ext cx="4732438" cy="142295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develop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分支都对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进行修改并提交，最后合并时发现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提示存在冲突。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A3EB30-B5E8-4925-9DF6-AE62F6016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76" y="5323728"/>
            <a:ext cx="5342857" cy="1476190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AFF5375A-D506-4F11-9401-27EC1D735DEC}"/>
              </a:ext>
            </a:extLst>
          </p:cNvPr>
          <p:cNvSpPr/>
          <p:nvPr/>
        </p:nvSpPr>
        <p:spPr>
          <a:xfrm>
            <a:off x="5659498" y="3816626"/>
            <a:ext cx="1342114" cy="451702"/>
          </a:xfrm>
          <a:prstGeom prst="rightArrow">
            <a:avLst/>
          </a:prstGeom>
          <a:solidFill>
            <a:schemeClr val="tx2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DC49DFAF-828C-40F9-A9FE-B1A5614EE99B}"/>
              </a:ext>
            </a:extLst>
          </p:cNvPr>
          <p:cNvSpPr/>
          <p:nvPr/>
        </p:nvSpPr>
        <p:spPr>
          <a:xfrm>
            <a:off x="3114261" y="4541355"/>
            <a:ext cx="503582" cy="740812"/>
          </a:xfrm>
          <a:prstGeom prst="downArrow">
            <a:avLst/>
          </a:prstGeom>
          <a:solidFill>
            <a:schemeClr val="tx2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1C96DF1-7A27-497D-85D3-AE0AE57F2293}"/>
              </a:ext>
            </a:extLst>
          </p:cNvPr>
          <p:cNvSpPr/>
          <p:nvPr/>
        </p:nvSpPr>
        <p:spPr>
          <a:xfrm>
            <a:off x="5804452" y="1325217"/>
            <a:ext cx="1342114" cy="383087"/>
          </a:xfrm>
          <a:prstGeom prst="rightArrow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844B1B-6A4D-4B9F-8FFA-74FEE4D3995F}"/>
              </a:ext>
            </a:extLst>
          </p:cNvPr>
          <p:cNvSpPr/>
          <p:nvPr/>
        </p:nvSpPr>
        <p:spPr>
          <a:xfrm>
            <a:off x="32391" y="243620"/>
            <a:ext cx="2347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分支管理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冲突处理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33476" y="797030"/>
            <a:ext cx="10126072" cy="96128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0" lvl="2"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我们可以将此时的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修改，然后在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分支重新添加提交到版本库，以解决冲突：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844B1B-6A4D-4B9F-8FFA-74FEE4D3995F}"/>
              </a:ext>
            </a:extLst>
          </p:cNvPr>
          <p:cNvSpPr/>
          <p:nvPr/>
        </p:nvSpPr>
        <p:spPr>
          <a:xfrm>
            <a:off x="32391" y="243620"/>
            <a:ext cx="2347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分支管理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冲突处理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893D9E-D40E-41EF-82C2-40EAC454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6" y="1911619"/>
            <a:ext cx="6162259" cy="25823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FB962C-AE28-4540-9685-3CFF81F6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7" y="4569230"/>
            <a:ext cx="6162260" cy="20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958807" y="4326286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课程要求</a:t>
            </a: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958807" y="2434712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PART.4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17232" y="3098871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486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795" b="34878"/>
          <a:stretch/>
        </p:blipFill>
        <p:spPr>
          <a:xfrm>
            <a:off x="1480660" y="1549540"/>
            <a:ext cx="4715144" cy="42041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49072" y="1549540"/>
            <a:ext cx="4534744" cy="420414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本次课后需要将每组注册的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地址发给助教；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期末需要该仓库中有小组各个同学平时的使用记录（提交记录等）；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仓库必须设为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，即老师能够访问。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33" y="423827"/>
            <a:ext cx="1420797" cy="142079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169065" y="28326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课程要求</a:t>
            </a:r>
          </a:p>
        </p:txBody>
      </p:sp>
      <p:grpSp>
        <p:nvGrpSpPr>
          <p:cNvPr id="45" name="组合 44"/>
          <p:cNvGrpSpPr/>
          <p:nvPr/>
        </p:nvGrpSpPr>
        <p:grpSpPr>
          <a:xfrm flipV="1">
            <a:off x="3301452" y="3020817"/>
            <a:ext cx="648000" cy="468000"/>
            <a:chOff x="5481510" y="1669774"/>
            <a:chExt cx="3485322" cy="230186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组合 47"/>
          <p:cNvGrpSpPr/>
          <p:nvPr/>
        </p:nvGrpSpPr>
        <p:grpSpPr>
          <a:xfrm flipH="1">
            <a:off x="3301452" y="3016879"/>
            <a:ext cx="648000" cy="468000"/>
            <a:chOff x="5481510" y="1669774"/>
            <a:chExt cx="3485322" cy="230186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171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0.05602 L 0.1845 0.332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1381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208 L -0.15157 -0.21759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-1078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3675" y="2414955"/>
            <a:ext cx="4344651" cy="202809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5593299" y="3136613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5950702" y="3436145"/>
            <a:ext cx="648000" cy="26471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5593299" y="3138657"/>
            <a:ext cx="648000" cy="264715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07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49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2270" y="1704736"/>
            <a:ext cx="10696949" cy="280794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版本控制是一种记录一个或若干个文件内容变化，以便将来查阅特定版本修订情况的系统。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分为：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本地版本控制系统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集中化版本控制系统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分布式版本系统控制系统</a:t>
            </a:r>
            <a:endParaRPr 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113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版本控制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448000" y="2961000"/>
            <a:ext cx="648000" cy="468000"/>
            <a:chOff x="5481510" y="1669774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5470584" y="3108710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47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47799 -0.21713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-1150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39544 0.16458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1" y="865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/>
        </p:nvSpPr>
        <p:spPr>
          <a:xfrm rot="1725212">
            <a:off x="5125125" y="2815859"/>
            <a:ext cx="1890188" cy="1093019"/>
          </a:xfrm>
          <a:prstGeom prst="parallelogram">
            <a:avLst>
              <a:gd name="adj" fmla="val 62423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393914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3520487" y="4928742"/>
            <a:ext cx="117157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>
            <a:spLocks noChangeAspect="1"/>
          </p:cNvSpPr>
          <p:nvPr/>
        </p:nvSpPr>
        <p:spPr>
          <a:xfrm>
            <a:off x="4619427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7517669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7644242" y="4928742"/>
            <a:ext cx="117157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>
            <a:spLocks noChangeAspect="1"/>
          </p:cNvSpPr>
          <p:nvPr/>
        </p:nvSpPr>
        <p:spPr>
          <a:xfrm>
            <a:off x="8743182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 rot="5400000">
            <a:off x="5980219" y="2883463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5706490" y="2600058"/>
            <a:ext cx="727456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>
            <a:spLocks noChangeAspect="1"/>
          </p:cNvSpPr>
          <p:nvPr/>
        </p:nvSpPr>
        <p:spPr>
          <a:xfrm rot="5400000">
            <a:off x="5980219" y="2121785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262106" y="3841185"/>
            <a:ext cx="3053510" cy="216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indent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集中化版本控制系统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有一个单一的集中管理的服务器，保存所有文件的修订版本，所有人通过服务器更新提交。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16"/>
          <p:cNvSpPr txBox="1">
            <a:spLocks noChangeArrowheads="1"/>
          </p:cNvSpPr>
          <p:nvPr/>
        </p:nvSpPr>
        <p:spPr bwMode="auto">
          <a:xfrm>
            <a:off x="8950167" y="3841185"/>
            <a:ext cx="3268818" cy="174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indent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分布式版本系统控制系统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开发者可以提交到本地，每个开发者机器上都是一个完整的版本库。</a:t>
            </a:r>
            <a:endParaRPr lang="zh-CN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1533378" y="849747"/>
            <a:ext cx="8595360" cy="133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indent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本地版本控制系统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 algn="just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RCS: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在磁盘上保存补丁集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补丁是指文件修订前后的变化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；通过应用所有的补丁，可以重新计算出各个版本的文件内容。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>
            <a:spLocks noChangeAspect="1"/>
          </p:cNvSpPr>
          <p:nvPr/>
        </p:nvSpPr>
        <p:spPr>
          <a:xfrm>
            <a:off x="5448889" y="-1207539"/>
            <a:ext cx="1232660" cy="123266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  <a:sp3d extrusionH="1079500" contourW="12700">
            <a:bevelT w="0" h="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 rot="1744606" flipH="1">
            <a:off x="4095696" y="4210487"/>
            <a:ext cx="2015644" cy="1155793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 rot="19855394">
            <a:off x="6060555" y="4211158"/>
            <a:ext cx="2015644" cy="1155793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7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00052 0.63704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18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59" grpId="0"/>
      <p:bldP spid="60" grpId="0"/>
      <p:bldP spid="61" grpId="0"/>
      <p:bldP spid="63" grpId="0" animBg="1"/>
      <p:bldP spid="63" grpId="1" animBg="1"/>
      <p:bldP spid="34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9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75561" y="867696"/>
            <a:ext cx="10696949" cy="142295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是一款分布式版本控制系统，有别于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CVS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等集中式版本控制系统，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可以让研发团队更加高效的协同工作，从而提高生产率。使用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，开发人员的工作不会因为频繁的遭遇提交冲突而中断，管理人员也无需为数据备份而担心，每个人的电脑上都是一个完整的版本库。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028" y="311398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Git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48000" y="1573071"/>
            <a:ext cx="648000" cy="468000"/>
            <a:chOff x="5481510" y="1669774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5470584" y="1720781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050" name="Picture 2" descr="distributed-repo">
            <a:extLst>
              <a:ext uri="{FF2B5EF4-FFF2-40B4-BE49-F238E27FC236}">
                <a16:creationId xmlns:a16="http://schemas.microsoft.com/office/drawing/2014/main" id="{5DDFD0E4-677A-4C33-83C2-A582A34E9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284" y="2505188"/>
            <a:ext cx="48006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8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46536 -0.13681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685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39362 0.0338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169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958807" y="4326286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958807" y="2434712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PART.2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25204" y="3113157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698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52738"/>
            <a:ext cx="6320795" cy="3858419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7612" y="1730693"/>
            <a:ext cx="4931856" cy="3858420"/>
            <a:chOff x="1467612" y="1730693"/>
            <a:chExt cx="4931856" cy="3858420"/>
          </a:xfrm>
        </p:grpSpPr>
        <p:grpSp>
          <p:nvGrpSpPr>
            <p:cNvPr id="16" name="组合 15"/>
            <p:cNvGrpSpPr/>
            <p:nvPr/>
          </p:nvGrpSpPr>
          <p:grpSpPr>
            <a:xfrm flipH="1" flipV="1">
              <a:off x="1467612" y="1730693"/>
              <a:ext cx="4931856" cy="3858420"/>
              <a:chOff x="2713855" y="1752738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4357" y="1752738"/>
                <a:ext cx="3940855" cy="358801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1638739" y="3109994"/>
              <a:ext cx="385946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有三个区用于版本控制的实现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分别是工作区、暂存区、版本库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58077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921" y="4270651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399468" y="2038536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5838166" y="3254988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08504" y="4467264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7210373" y="1891625"/>
            <a:ext cx="3832765" cy="120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工作区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电脑中的目录，是直接编辑的地方，肉眼可见，直接操作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281515" y="4568092"/>
            <a:ext cx="3913363" cy="83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版本库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存放已经提交的数据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6886985" y="3312196"/>
            <a:ext cx="3772263" cy="83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暂存区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数据暂时存放的区域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488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30D5C8F-50B7-4F98-BA8E-E08E1666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84" y="267485"/>
            <a:ext cx="7493319" cy="432017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19B4549-59FD-4DA5-BEAF-6E32D845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2" y="4785565"/>
            <a:ext cx="10696949" cy="188461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编辑文件增加代码，现在工作区内容发生变化，暂存区和版本库内容不变。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add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操作后，修改同步到暂存区，现在工作区和暂存区数据一致。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commit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操作后，修改已经同步到版本库，三区数据再次保持一致。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 push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操作后，版本库的数据被推送到远程仓库。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E4DEC26-4E37-436A-BCBB-65A91EF469B7}"/>
              </a:ext>
            </a:extLst>
          </p:cNvPr>
          <p:cNvGrpSpPr/>
          <p:nvPr/>
        </p:nvGrpSpPr>
        <p:grpSpPr>
          <a:xfrm>
            <a:off x="5149901" y="5601293"/>
            <a:ext cx="648000" cy="468000"/>
            <a:chOff x="5481510" y="1669774"/>
            <a:chExt cx="3485322" cy="230186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EE63327-E059-4DF3-8629-929DED6EB562}"/>
                </a:ext>
              </a:extLst>
            </p:cNvPr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7779F3D-8C7B-412E-9EB8-79E22E7F7051}"/>
                </a:ext>
              </a:extLst>
            </p:cNvPr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F3C09E-0699-41B1-BFF2-9BB6D84E7E28}"/>
              </a:ext>
            </a:extLst>
          </p:cNvPr>
          <p:cNvGrpSpPr/>
          <p:nvPr/>
        </p:nvGrpSpPr>
        <p:grpSpPr>
          <a:xfrm flipH="1" flipV="1">
            <a:off x="5102789" y="5701835"/>
            <a:ext cx="648000" cy="468000"/>
            <a:chOff x="5481510" y="1669774"/>
            <a:chExt cx="3485322" cy="230186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07CF67D-0F70-4C8E-90D2-7140DEEC8826}"/>
                </a:ext>
              </a:extLst>
            </p:cNvPr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B94F484-C7B4-4290-830C-02B87ACDC4E7}"/>
                </a:ext>
              </a:extLst>
            </p:cNvPr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751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7 -0.01898 L 0.48685 -0.1368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36198 0.08704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9" y="43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1932</Words>
  <Application>Microsoft Office PowerPoint</Application>
  <PresentationFormat>宽屏</PresentationFormat>
  <Paragraphs>289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高跃</cp:lastModifiedBy>
  <cp:revision>305</cp:revision>
  <dcterms:created xsi:type="dcterms:W3CDTF">2014-12-03T02:29:07Z</dcterms:created>
  <dcterms:modified xsi:type="dcterms:W3CDTF">2019-10-12T05:22:07Z</dcterms:modified>
</cp:coreProperties>
</file>