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Oswald Bold" charset="1" panose="00000800000000000000"/>
      <p:regular r:id="rId14"/>
    </p:embeddedFont>
    <p:embeddedFont>
      <p:font typeface="Montserrat Classic Bold" charset="1" panose="00000800000000000000"/>
      <p:regular r:id="rId15"/>
    </p:embeddedFont>
    <p:embeddedFont>
      <p:font typeface="DM Sans Bold" charset="1" panose="00000000000000000000"/>
      <p:regular r:id="rId16"/>
    </p:embeddedFont>
    <p:embeddedFont>
      <p:font typeface="DM Sans" charset="1" panose="0000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379789" y="5746135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611697" y="3669328"/>
            <a:ext cx="13881208" cy="3274710"/>
            <a:chOff x="0" y="0"/>
            <a:chExt cx="2680687" cy="632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680687" cy="632400"/>
            </a:xfrm>
            <a:custGeom>
              <a:avLst/>
              <a:gdLst/>
              <a:ahLst/>
              <a:cxnLst/>
              <a:rect r="r" b="b" t="t" l="l"/>
              <a:pathLst>
                <a:path h="632400" w="2680687">
                  <a:moveTo>
                    <a:pt x="0" y="0"/>
                  </a:moveTo>
                  <a:lnTo>
                    <a:pt x="2680687" y="0"/>
                  </a:lnTo>
                  <a:lnTo>
                    <a:pt x="2680687" y="632400"/>
                  </a:lnTo>
                  <a:lnTo>
                    <a:pt x="0" y="632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2680687" cy="65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236347" y="5163808"/>
            <a:ext cx="9815307" cy="1392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71"/>
              </a:lnSpc>
            </a:pPr>
            <a:r>
              <a:rPr lang="en-US" sz="8239" spc="807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 USING WAV2VEC2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719596" y="4618532"/>
            <a:ext cx="13665412" cy="688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8"/>
              </a:lnSpc>
            </a:pPr>
            <a:r>
              <a:rPr lang="en-US" sz="4063" spc="398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BUSINESSEGYPTIAN DIALECT SPEECH-TO-TEXTSYSTEM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719596" y="7482578"/>
            <a:ext cx="12848809" cy="441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sz="2653" spc="140">
                <a:solidFill>
                  <a:srgbClr val="231F2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CODE BREAKERS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662994" y="337474"/>
            <a:ext cx="4296549" cy="9570246"/>
            <a:chOff x="0" y="0"/>
            <a:chExt cx="1131601" cy="252055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31601" cy="2520559"/>
            </a:xfrm>
            <a:custGeom>
              <a:avLst/>
              <a:gdLst/>
              <a:ahLst/>
              <a:cxnLst/>
              <a:rect r="r" b="b" t="t" l="l"/>
              <a:pathLst>
                <a:path h="2520559" w="1131601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44365" y="-171450"/>
            <a:ext cx="8154878" cy="1686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CHALLENGES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-3394753" y="7777874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9967529" y="6340701"/>
            <a:ext cx="7390931" cy="1563988"/>
            <a:chOff x="0" y="0"/>
            <a:chExt cx="9854574" cy="2085317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8578276" cy="2085317"/>
              <a:chOff x="0" y="0"/>
              <a:chExt cx="2465031" cy="599231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465032" cy="599231"/>
              </a:xfrm>
              <a:custGeom>
                <a:avLst/>
                <a:gdLst/>
                <a:ahLst/>
                <a:cxnLst/>
                <a:rect r="r" b="b" t="t" l="l"/>
                <a:pathLst>
                  <a:path h="599231" w="2465032">
                    <a:moveTo>
                      <a:pt x="0" y="0"/>
                    </a:moveTo>
                    <a:lnTo>
                      <a:pt x="2465032" y="0"/>
                    </a:lnTo>
                    <a:lnTo>
                      <a:pt x="2465032" y="599231"/>
                    </a:lnTo>
                    <a:lnTo>
                      <a:pt x="0" y="599231"/>
                    </a:lnTo>
                    <a:close/>
                  </a:path>
                </a:pathLst>
              </a:custGeom>
              <a:solidFill>
                <a:srgbClr val="EFEFEF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19050"/>
                <a:ext cx="2465031" cy="61828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344999" y="238125"/>
              <a:ext cx="9509575" cy="14674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430"/>
                </a:lnSpc>
                <a:spcBef>
                  <a:spcPct val="0"/>
                </a:spcBef>
              </a:pPr>
              <a:r>
                <a:rPr lang="en-US" sz="3210" spc="314">
                  <a:solidFill>
                    <a:srgbClr val="231F2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 System Crashes During prepare dataset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274111" y="1775551"/>
            <a:ext cx="6433707" cy="1563988"/>
            <a:chOff x="0" y="0"/>
            <a:chExt cx="8578276" cy="2085317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8578276" cy="2085317"/>
              <a:chOff x="0" y="0"/>
              <a:chExt cx="2465031" cy="599231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2465032" cy="599231"/>
              </a:xfrm>
              <a:custGeom>
                <a:avLst/>
                <a:gdLst/>
                <a:ahLst/>
                <a:cxnLst/>
                <a:rect r="r" b="b" t="t" l="l"/>
                <a:pathLst>
                  <a:path h="599231" w="2465032">
                    <a:moveTo>
                      <a:pt x="0" y="0"/>
                    </a:moveTo>
                    <a:lnTo>
                      <a:pt x="2465032" y="0"/>
                    </a:lnTo>
                    <a:lnTo>
                      <a:pt x="2465032" y="599231"/>
                    </a:lnTo>
                    <a:lnTo>
                      <a:pt x="0" y="599231"/>
                    </a:lnTo>
                    <a:close/>
                  </a:path>
                </a:pathLst>
              </a:custGeom>
              <a:solidFill>
                <a:srgbClr val="EFEFEF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19050"/>
                <a:ext cx="2465031" cy="61828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</p:txBody>
          </p:sp>
        </p:grpSp>
        <p:sp>
          <p:nvSpPr>
            <p:cNvPr name="TextBox 17" id="17"/>
            <p:cNvSpPr txBox="true"/>
            <p:nvPr/>
          </p:nvSpPr>
          <p:spPr>
            <a:xfrm rot="0">
              <a:off x="681798" y="650260"/>
              <a:ext cx="4754787" cy="7181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430"/>
                </a:lnSpc>
                <a:spcBef>
                  <a:spcPct val="0"/>
                </a:spcBef>
              </a:pPr>
              <a:r>
                <a:rPr lang="en-US" sz="3210" spc="314">
                  <a:solidFill>
                    <a:srgbClr val="231F2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Data Quality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9967529" y="3339539"/>
            <a:ext cx="7639841" cy="1563988"/>
            <a:chOff x="0" y="0"/>
            <a:chExt cx="10186455" cy="2085317"/>
          </a:xfrm>
        </p:grpSpPr>
        <p:grpSp>
          <p:nvGrpSpPr>
            <p:cNvPr name="Group 19" id="19"/>
            <p:cNvGrpSpPr/>
            <p:nvPr/>
          </p:nvGrpSpPr>
          <p:grpSpPr>
            <a:xfrm rot="0">
              <a:off x="0" y="0"/>
              <a:ext cx="8578276" cy="2085317"/>
              <a:chOff x="0" y="0"/>
              <a:chExt cx="2465031" cy="599231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2465032" cy="599231"/>
              </a:xfrm>
              <a:custGeom>
                <a:avLst/>
                <a:gdLst/>
                <a:ahLst/>
                <a:cxnLst/>
                <a:rect r="r" b="b" t="t" l="l"/>
                <a:pathLst>
                  <a:path h="599231" w="2465032">
                    <a:moveTo>
                      <a:pt x="0" y="0"/>
                    </a:moveTo>
                    <a:lnTo>
                      <a:pt x="2465032" y="0"/>
                    </a:lnTo>
                    <a:lnTo>
                      <a:pt x="2465032" y="599231"/>
                    </a:lnTo>
                    <a:lnTo>
                      <a:pt x="0" y="599231"/>
                    </a:lnTo>
                    <a:close/>
                  </a:path>
                </a:pathLst>
              </a:custGeom>
              <a:solidFill>
                <a:srgbClr val="EFEFEF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19050"/>
                <a:ext cx="2465031" cy="61828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</p:txBody>
          </p:sp>
        </p:grpSp>
        <p:sp>
          <p:nvSpPr>
            <p:cNvPr name="TextBox 22" id="22"/>
            <p:cNvSpPr txBox="true"/>
            <p:nvPr/>
          </p:nvSpPr>
          <p:spPr>
            <a:xfrm rot="0">
              <a:off x="676880" y="771447"/>
              <a:ext cx="9509575" cy="7181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430"/>
                </a:lnSpc>
                <a:spcBef>
                  <a:spcPct val="0"/>
                </a:spcBef>
              </a:pPr>
              <a:r>
                <a:rPr lang="en-US" sz="3210" spc="314">
                  <a:solidFill>
                    <a:srgbClr val="231F2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Large Dataset Size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274111" y="7778976"/>
            <a:ext cx="7484543" cy="1563988"/>
            <a:chOff x="0" y="0"/>
            <a:chExt cx="9979390" cy="2085317"/>
          </a:xfrm>
        </p:grpSpPr>
        <p:grpSp>
          <p:nvGrpSpPr>
            <p:cNvPr name="Group 24" id="24"/>
            <p:cNvGrpSpPr/>
            <p:nvPr/>
          </p:nvGrpSpPr>
          <p:grpSpPr>
            <a:xfrm rot="0">
              <a:off x="0" y="0"/>
              <a:ext cx="8578276" cy="2085317"/>
              <a:chOff x="0" y="0"/>
              <a:chExt cx="2465031" cy="599231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2465032" cy="599231"/>
              </a:xfrm>
              <a:custGeom>
                <a:avLst/>
                <a:gdLst/>
                <a:ahLst/>
                <a:cxnLst/>
                <a:rect r="r" b="b" t="t" l="l"/>
                <a:pathLst>
                  <a:path h="599231" w="2465032">
                    <a:moveTo>
                      <a:pt x="0" y="0"/>
                    </a:moveTo>
                    <a:lnTo>
                      <a:pt x="2465032" y="0"/>
                    </a:lnTo>
                    <a:lnTo>
                      <a:pt x="2465032" y="599231"/>
                    </a:lnTo>
                    <a:lnTo>
                      <a:pt x="0" y="599231"/>
                    </a:lnTo>
                    <a:close/>
                  </a:path>
                </a:pathLst>
              </a:custGeom>
              <a:solidFill>
                <a:srgbClr val="EFEFEF"/>
              </a:solidFill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0" y="-19050"/>
                <a:ext cx="2465031" cy="61828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</p:txBody>
          </p:sp>
        </p:grpSp>
        <p:sp>
          <p:nvSpPr>
            <p:cNvPr name="TextBox 27" id="27"/>
            <p:cNvSpPr txBox="true"/>
            <p:nvPr/>
          </p:nvSpPr>
          <p:spPr>
            <a:xfrm rot="0">
              <a:off x="469816" y="650260"/>
              <a:ext cx="9509575" cy="7181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430"/>
                </a:lnSpc>
                <a:spcBef>
                  <a:spcPct val="0"/>
                </a:spcBef>
              </a:pPr>
              <a:r>
                <a:rPr lang="en-US" sz="3210" spc="314">
                  <a:solidFill>
                    <a:srgbClr val="231F2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Evaluation and Metrics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274111" y="4776713"/>
            <a:ext cx="6433707" cy="1563988"/>
            <a:chOff x="0" y="0"/>
            <a:chExt cx="8578276" cy="2085317"/>
          </a:xfrm>
        </p:grpSpPr>
        <p:grpSp>
          <p:nvGrpSpPr>
            <p:cNvPr name="Group 29" id="29"/>
            <p:cNvGrpSpPr/>
            <p:nvPr/>
          </p:nvGrpSpPr>
          <p:grpSpPr>
            <a:xfrm rot="0">
              <a:off x="0" y="0"/>
              <a:ext cx="8578276" cy="2085317"/>
              <a:chOff x="0" y="0"/>
              <a:chExt cx="2465031" cy="599231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2465032" cy="599231"/>
              </a:xfrm>
              <a:custGeom>
                <a:avLst/>
                <a:gdLst/>
                <a:ahLst/>
                <a:cxnLst/>
                <a:rect r="r" b="b" t="t" l="l"/>
                <a:pathLst>
                  <a:path h="599231" w="2465032">
                    <a:moveTo>
                      <a:pt x="0" y="0"/>
                    </a:moveTo>
                    <a:lnTo>
                      <a:pt x="2465032" y="0"/>
                    </a:lnTo>
                    <a:lnTo>
                      <a:pt x="2465032" y="599231"/>
                    </a:lnTo>
                    <a:lnTo>
                      <a:pt x="0" y="599231"/>
                    </a:lnTo>
                    <a:close/>
                  </a:path>
                </a:pathLst>
              </a:custGeom>
              <a:solidFill>
                <a:srgbClr val="EFEFEF"/>
              </a:solidFill>
            </p:spPr>
          </p:sp>
          <p:sp>
            <p:nvSpPr>
              <p:cNvPr name="TextBox 31" id="31"/>
              <p:cNvSpPr txBox="true"/>
              <p:nvPr/>
            </p:nvSpPr>
            <p:spPr>
              <a:xfrm>
                <a:off x="0" y="-19050"/>
                <a:ext cx="2465031" cy="61828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</p:txBody>
          </p:sp>
        </p:grpSp>
        <p:sp>
          <p:nvSpPr>
            <p:cNvPr name="TextBox 32" id="32"/>
            <p:cNvSpPr txBox="true"/>
            <p:nvPr/>
          </p:nvSpPr>
          <p:spPr>
            <a:xfrm rot="0">
              <a:off x="406328" y="816664"/>
              <a:ext cx="5922559" cy="7181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430"/>
                </a:lnSpc>
                <a:spcBef>
                  <a:spcPct val="0"/>
                </a:spcBef>
              </a:pPr>
              <a:r>
                <a:rPr lang="en-US" sz="3210" spc="314">
                  <a:solidFill>
                    <a:srgbClr val="231F2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Model Fine-Tuning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56649" y="3747392"/>
            <a:ext cx="5142382" cy="743972"/>
            <a:chOff x="0" y="0"/>
            <a:chExt cx="1354372" cy="19594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54372" cy="195943"/>
            </a:xfrm>
            <a:custGeom>
              <a:avLst/>
              <a:gdLst/>
              <a:ahLst/>
              <a:cxnLst/>
              <a:rect r="r" b="b" t="t" l="l"/>
              <a:pathLst>
                <a:path h="195943" w="1354372">
                  <a:moveTo>
                    <a:pt x="0" y="0"/>
                  </a:moveTo>
                  <a:lnTo>
                    <a:pt x="1354372" y="0"/>
                  </a:lnTo>
                  <a:lnTo>
                    <a:pt x="1354372" y="195943"/>
                  </a:lnTo>
                  <a:lnTo>
                    <a:pt x="0" y="19594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1354372" cy="2530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Data Quality problem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-1289793" y="-138305"/>
            <a:ext cx="11552977" cy="1696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26"/>
              </a:lnSpc>
            </a:pPr>
            <a:r>
              <a:rPr lang="en-US" sz="9946" spc="527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SOLUTIONS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4479722" y="-483375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4176364">
            <a:off x="-4105129" y="6784733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0" y="213657"/>
            <a:ext cx="1156649" cy="1173721"/>
          </a:xfrm>
          <a:custGeom>
            <a:avLst/>
            <a:gdLst/>
            <a:ahLst/>
            <a:cxnLst/>
            <a:rect r="r" b="b" t="t" l="l"/>
            <a:pathLst>
              <a:path h="1173721" w="1156649">
                <a:moveTo>
                  <a:pt x="0" y="0"/>
                </a:moveTo>
                <a:lnTo>
                  <a:pt x="1156649" y="0"/>
                </a:lnTo>
                <a:lnTo>
                  <a:pt x="1156649" y="1173721"/>
                </a:lnTo>
                <a:lnTo>
                  <a:pt x="0" y="117372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1520005" y="3747392"/>
            <a:ext cx="5142382" cy="743972"/>
            <a:chOff x="0" y="0"/>
            <a:chExt cx="1354372" cy="19594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354372" cy="195943"/>
            </a:xfrm>
            <a:custGeom>
              <a:avLst/>
              <a:gdLst/>
              <a:ahLst/>
              <a:cxnLst/>
              <a:rect r="r" b="b" t="t" l="l"/>
              <a:pathLst>
                <a:path h="195943" w="1354372">
                  <a:moveTo>
                    <a:pt x="0" y="0"/>
                  </a:moveTo>
                  <a:lnTo>
                    <a:pt x="1354372" y="0"/>
                  </a:lnTo>
                  <a:lnTo>
                    <a:pt x="1354372" y="195943"/>
                  </a:lnTo>
                  <a:lnTo>
                    <a:pt x="0" y="19594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1354372" cy="2530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 Data Augmentation</a:t>
              </a: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1184231">
            <a:off x="6211944" y="1596262"/>
            <a:ext cx="5224960" cy="2944978"/>
          </a:xfrm>
          <a:custGeom>
            <a:avLst/>
            <a:gdLst/>
            <a:ahLst/>
            <a:cxnLst/>
            <a:rect r="r" b="b" t="t" l="l"/>
            <a:pathLst>
              <a:path h="2944978" w="5224960">
                <a:moveTo>
                  <a:pt x="0" y="0"/>
                </a:moveTo>
                <a:lnTo>
                  <a:pt x="5224960" y="0"/>
                </a:lnTo>
                <a:lnTo>
                  <a:pt x="5224960" y="2944977"/>
                </a:lnTo>
                <a:lnTo>
                  <a:pt x="0" y="294497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81675" y="4709304"/>
            <a:ext cx="7845123" cy="2120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4163" indent="-332081" lvl="1">
              <a:lnSpc>
                <a:spcPts val="4245"/>
              </a:lnSpc>
              <a:buFont typeface="Arial"/>
              <a:buChar char="•"/>
            </a:pPr>
            <a:r>
              <a:rPr lang="en-US" sz="3076" spc="30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Variability in recording environments (clean vs. noisy audio) which Affects the accuracy of transcription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495555" y="4709304"/>
            <a:ext cx="7968333" cy="2560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1978" indent="-320989" lvl="1">
              <a:lnSpc>
                <a:spcPts val="4103"/>
              </a:lnSpc>
              <a:buFont typeface="Arial"/>
              <a:buChar char="•"/>
            </a:pPr>
            <a:r>
              <a:rPr lang="en-US" sz="2973" spc="29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Applied noise reduction techniques</a:t>
            </a:r>
          </a:p>
          <a:p>
            <a:pPr algn="l" marL="641978" indent="-320989" lvl="1">
              <a:lnSpc>
                <a:spcPts val="4103"/>
              </a:lnSpc>
              <a:buFont typeface="Arial"/>
              <a:buChar char="•"/>
            </a:pPr>
            <a:r>
              <a:rPr lang="en-US" sz="2973" spc="29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Augmented the dataset with synthetic noise to improve model robustness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42891" y="4196571"/>
            <a:ext cx="5720706" cy="743972"/>
            <a:chOff x="0" y="0"/>
            <a:chExt cx="1506688" cy="19594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506688" cy="195943"/>
            </a:xfrm>
            <a:custGeom>
              <a:avLst/>
              <a:gdLst/>
              <a:ahLst/>
              <a:cxnLst/>
              <a:rect r="r" b="b" t="t" l="l"/>
              <a:pathLst>
                <a:path h="195943" w="1506688">
                  <a:moveTo>
                    <a:pt x="0" y="0"/>
                  </a:moveTo>
                  <a:lnTo>
                    <a:pt x="1506688" y="0"/>
                  </a:lnTo>
                  <a:lnTo>
                    <a:pt x="1506688" y="195943"/>
                  </a:lnTo>
                  <a:lnTo>
                    <a:pt x="0" y="19594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1506688" cy="2530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 Large Dataset Size problem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-1289793" y="-138305"/>
            <a:ext cx="11552977" cy="1696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26"/>
              </a:lnSpc>
            </a:pPr>
            <a:r>
              <a:rPr lang="en-US" sz="9946" spc="527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SOLUTIONS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4479722" y="-483375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4176364">
            <a:off x="-4105129" y="6784733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0" y="213657"/>
            <a:ext cx="1156649" cy="1173721"/>
          </a:xfrm>
          <a:custGeom>
            <a:avLst/>
            <a:gdLst/>
            <a:ahLst/>
            <a:cxnLst/>
            <a:rect r="r" b="b" t="t" l="l"/>
            <a:pathLst>
              <a:path h="1173721" w="1156649">
                <a:moveTo>
                  <a:pt x="0" y="0"/>
                </a:moveTo>
                <a:lnTo>
                  <a:pt x="1156649" y="0"/>
                </a:lnTo>
                <a:lnTo>
                  <a:pt x="1156649" y="1173721"/>
                </a:lnTo>
                <a:lnTo>
                  <a:pt x="0" y="117372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8870699" y="3915911"/>
            <a:ext cx="4372361" cy="1151098"/>
            <a:chOff x="0" y="0"/>
            <a:chExt cx="1151568" cy="30317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151568" cy="303170"/>
            </a:xfrm>
            <a:custGeom>
              <a:avLst/>
              <a:gdLst/>
              <a:ahLst/>
              <a:cxnLst/>
              <a:rect r="r" b="b" t="t" l="l"/>
              <a:pathLst>
                <a:path h="303170" w="1151568">
                  <a:moveTo>
                    <a:pt x="0" y="0"/>
                  </a:moveTo>
                  <a:lnTo>
                    <a:pt x="1151568" y="0"/>
                  </a:lnTo>
                  <a:lnTo>
                    <a:pt x="1151568" y="303170"/>
                  </a:lnTo>
                  <a:lnTo>
                    <a:pt x="0" y="30317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1151568" cy="3603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Phased Training Approach</a:t>
              </a: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891051">
            <a:off x="6168626" y="1304718"/>
            <a:ext cx="5950749" cy="3354058"/>
          </a:xfrm>
          <a:custGeom>
            <a:avLst/>
            <a:gdLst/>
            <a:ahLst/>
            <a:cxnLst/>
            <a:rect r="r" b="b" t="t" l="l"/>
            <a:pathLst>
              <a:path h="3354058" w="5950749">
                <a:moveTo>
                  <a:pt x="0" y="0"/>
                </a:moveTo>
                <a:lnTo>
                  <a:pt x="5950748" y="0"/>
                </a:lnTo>
                <a:lnTo>
                  <a:pt x="5950748" y="3354058"/>
                </a:lnTo>
                <a:lnTo>
                  <a:pt x="0" y="335405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578324" y="5158483"/>
            <a:ext cx="7845123" cy="1587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4163" indent="-332081" lvl="1">
              <a:lnSpc>
                <a:spcPts val="4245"/>
              </a:lnSpc>
              <a:buFont typeface="Arial"/>
              <a:buChar char="•"/>
            </a:pPr>
            <a:r>
              <a:rPr lang="en-US" sz="3076" spc="30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Prolonged training times and potential for overfitting</a:t>
            </a:r>
          </a:p>
          <a:p>
            <a:pPr algn="l">
              <a:lnSpc>
                <a:spcPts val="4245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8870699" y="5158483"/>
            <a:ext cx="9334079" cy="4103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1978" indent="-320989" lvl="1">
              <a:lnSpc>
                <a:spcPts val="4103"/>
              </a:lnSpc>
              <a:buFont typeface="Arial"/>
              <a:buChar char="•"/>
            </a:pPr>
            <a:r>
              <a:rPr lang="en-US" sz="2973" spc="29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Divided the dataset into manageable phases</a:t>
            </a:r>
          </a:p>
          <a:p>
            <a:pPr algn="l" marL="641978" indent="-320989" lvl="1">
              <a:lnSpc>
                <a:spcPts val="4103"/>
              </a:lnSpc>
              <a:buFont typeface="Arial"/>
              <a:buChar char="•"/>
            </a:pPr>
            <a:r>
              <a:rPr lang="en-US" sz="2973" spc="29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Imple</a:t>
            </a:r>
            <a:r>
              <a:rPr lang="en-US" sz="2973" spc="29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mented k-fold cross-validation to ensure robust model evaluation and training</a:t>
            </a:r>
          </a:p>
          <a:p>
            <a:pPr algn="l" marL="641978" indent="-320989" lvl="1">
              <a:lnSpc>
                <a:spcPts val="4103"/>
              </a:lnSpc>
              <a:buFont typeface="Arial"/>
              <a:buChar char="•"/>
            </a:pPr>
            <a:r>
              <a:rPr lang="en-US" sz="2973" spc="29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Randomly sampled 40% of the data for initial training phases</a:t>
            </a:r>
          </a:p>
          <a:p>
            <a:pPr algn="l" marL="0" indent="0" lvl="0">
              <a:lnSpc>
                <a:spcPts val="4103"/>
              </a:lnSpc>
              <a:spcBef>
                <a:spcPct val="0"/>
              </a:spcBef>
            </a:pPr>
          </a:p>
        </p:txBody>
      </p:sp>
      <p:grpSp>
        <p:nvGrpSpPr>
          <p:cNvPr name="Group 16" id="16"/>
          <p:cNvGrpSpPr/>
          <p:nvPr/>
        </p:nvGrpSpPr>
        <p:grpSpPr>
          <a:xfrm rot="0">
            <a:off x="13587078" y="3915911"/>
            <a:ext cx="4372361" cy="1151098"/>
            <a:chOff x="0" y="0"/>
            <a:chExt cx="1151568" cy="30317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151568" cy="303170"/>
            </a:xfrm>
            <a:custGeom>
              <a:avLst/>
              <a:gdLst/>
              <a:ahLst/>
              <a:cxnLst/>
              <a:rect r="r" b="b" t="t" l="l"/>
              <a:pathLst>
                <a:path h="303170" w="1151568">
                  <a:moveTo>
                    <a:pt x="0" y="0"/>
                  </a:moveTo>
                  <a:lnTo>
                    <a:pt x="1151568" y="0"/>
                  </a:lnTo>
                  <a:lnTo>
                    <a:pt x="1151568" y="303170"/>
                  </a:lnTo>
                  <a:lnTo>
                    <a:pt x="0" y="30317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57150"/>
              <a:ext cx="1151568" cy="3603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 k-fold cross-validation.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56649" y="3747392"/>
            <a:ext cx="5142382" cy="1151098"/>
            <a:chOff x="0" y="0"/>
            <a:chExt cx="1354372" cy="30317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54372" cy="303170"/>
            </a:xfrm>
            <a:custGeom>
              <a:avLst/>
              <a:gdLst/>
              <a:ahLst/>
              <a:cxnLst/>
              <a:rect r="r" b="b" t="t" l="l"/>
              <a:pathLst>
                <a:path h="303170" w="1354372">
                  <a:moveTo>
                    <a:pt x="0" y="0"/>
                  </a:moveTo>
                  <a:lnTo>
                    <a:pt x="1354372" y="0"/>
                  </a:lnTo>
                  <a:lnTo>
                    <a:pt x="1354372" y="303170"/>
                  </a:lnTo>
                  <a:lnTo>
                    <a:pt x="0" y="30317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1354372" cy="3603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 </a:t>
              </a:r>
              <a:r>
                <a:rPr lang="en-US" sz="2981" spc="29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System Crashes During prepare dataset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-1289793" y="-138305"/>
            <a:ext cx="11552977" cy="1696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26"/>
              </a:lnSpc>
            </a:pPr>
            <a:r>
              <a:rPr lang="en-US" sz="9946" spc="527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SOLUTIONS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4479722" y="-483375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4176364">
            <a:off x="-4105129" y="6784733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0" y="213657"/>
            <a:ext cx="1156649" cy="1173721"/>
          </a:xfrm>
          <a:custGeom>
            <a:avLst/>
            <a:gdLst/>
            <a:ahLst/>
            <a:cxnLst/>
            <a:rect r="r" b="b" t="t" l="l"/>
            <a:pathLst>
              <a:path h="1173721" w="1156649">
                <a:moveTo>
                  <a:pt x="0" y="0"/>
                </a:moveTo>
                <a:lnTo>
                  <a:pt x="1156649" y="0"/>
                </a:lnTo>
                <a:lnTo>
                  <a:pt x="1156649" y="1173721"/>
                </a:lnTo>
                <a:lnTo>
                  <a:pt x="0" y="117372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1520005" y="3747392"/>
            <a:ext cx="5142382" cy="743972"/>
            <a:chOff x="0" y="0"/>
            <a:chExt cx="1354372" cy="19594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354372" cy="195943"/>
            </a:xfrm>
            <a:custGeom>
              <a:avLst/>
              <a:gdLst/>
              <a:ahLst/>
              <a:cxnLst/>
              <a:rect r="r" b="b" t="t" l="l"/>
              <a:pathLst>
                <a:path h="195943" w="1354372">
                  <a:moveTo>
                    <a:pt x="0" y="0"/>
                  </a:moveTo>
                  <a:lnTo>
                    <a:pt x="1354372" y="0"/>
                  </a:lnTo>
                  <a:lnTo>
                    <a:pt x="1354372" y="195943"/>
                  </a:lnTo>
                  <a:lnTo>
                    <a:pt x="0" y="19594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1354372" cy="2530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Using Kaggle TPU</a:t>
              </a: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1184231">
            <a:off x="6211944" y="1596262"/>
            <a:ext cx="5224960" cy="2944978"/>
          </a:xfrm>
          <a:custGeom>
            <a:avLst/>
            <a:gdLst/>
            <a:ahLst/>
            <a:cxnLst/>
            <a:rect r="r" b="b" t="t" l="l"/>
            <a:pathLst>
              <a:path h="2944978" w="5224960">
                <a:moveTo>
                  <a:pt x="0" y="0"/>
                </a:moveTo>
                <a:lnTo>
                  <a:pt x="5224960" y="0"/>
                </a:lnTo>
                <a:lnTo>
                  <a:pt x="5224960" y="2944977"/>
                </a:lnTo>
                <a:lnTo>
                  <a:pt x="0" y="294497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-296851" y="4939078"/>
            <a:ext cx="8862325" cy="1587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4163" indent="-332081" lvl="1">
              <a:lnSpc>
                <a:spcPts val="4245"/>
              </a:lnSpc>
              <a:buFont typeface="Arial"/>
              <a:buChar char="•"/>
            </a:pPr>
            <a:r>
              <a:rPr lang="en-US" sz="3076" spc="30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Variability in recording environments (clean vs. noisy audio) which Affects the accuracy of transcription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63184" y="4841340"/>
            <a:ext cx="7968333" cy="1532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1978" indent="-320989" lvl="1">
              <a:lnSpc>
                <a:spcPts val="4103"/>
              </a:lnSpc>
              <a:buFont typeface="Arial"/>
              <a:buChar char="•"/>
            </a:pPr>
            <a:r>
              <a:rPr lang="en-US" sz="2973" spc="29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Executed data preprocessing on Kaggle TPU to ensure stability and efficiency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56649" y="3747392"/>
            <a:ext cx="5142382" cy="1151098"/>
            <a:chOff x="0" y="0"/>
            <a:chExt cx="1354372" cy="30317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54372" cy="303170"/>
            </a:xfrm>
            <a:custGeom>
              <a:avLst/>
              <a:gdLst/>
              <a:ahLst/>
              <a:cxnLst/>
              <a:rect r="r" b="b" t="t" l="l"/>
              <a:pathLst>
                <a:path h="303170" w="1354372">
                  <a:moveTo>
                    <a:pt x="0" y="0"/>
                  </a:moveTo>
                  <a:lnTo>
                    <a:pt x="1354372" y="0"/>
                  </a:lnTo>
                  <a:lnTo>
                    <a:pt x="1354372" y="303170"/>
                  </a:lnTo>
                  <a:lnTo>
                    <a:pt x="0" y="30317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1354372" cy="3603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Model Fine-Tuning problem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-1289793" y="-138305"/>
            <a:ext cx="11552977" cy="1696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26"/>
              </a:lnSpc>
            </a:pPr>
            <a:r>
              <a:rPr lang="en-US" sz="9946" spc="527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SOLUTIONS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4479722" y="-483375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4176364">
            <a:off x="-4105129" y="6784733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0" y="213657"/>
            <a:ext cx="1156649" cy="1173721"/>
          </a:xfrm>
          <a:custGeom>
            <a:avLst/>
            <a:gdLst/>
            <a:ahLst/>
            <a:cxnLst/>
            <a:rect r="r" b="b" t="t" l="l"/>
            <a:pathLst>
              <a:path h="1173721" w="1156649">
                <a:moveTo>
                  <a:pt x="0" y="0"/>
                </a:moveTo>
                <a:lnTo>
                  <a:pt x="1156649" y="0"/>
                </a:lnTo>
                <a:lnTo>
                  <a:pt x="1156649" y="1173721"/>
                </a:lnTo>
                <a:lnTo>
                  <a:pt x="0" y="117372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1520005" y="3747392"/>
            <a:ext cx="5142382" cy="743972"/>
            <a:chOff x="0" y="0"/>
            <a:chExt cx="1354372" cy="19594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354372" cy="195943"/>
            </a:xfrm>
            <a:custGeom>
              <a:avLst/>
              <a:gdLst/>
              <a:ahLst/>
              <a:cxnLst/>
              <a:rect r="r" b="b" t="t" l="l"/>
              <a:pathLst>
                <a:path h="195943" w="1354372">
                  <a:moveTo>
                    <a:pt x="0" y="0"/>
                  </a:moveTo>
                  <a:lnTo>
                    <a:pt x="1354372" y="0"/>
                  </a:lnTo>
                  <a:lnTo>
                    <a:pt x="1354372" y="195943"/>
                  </a:lnTo>
                  <a:lnTo>
                    <a:pt x="0" y="19594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1354372" cy="2530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Targeted Fine-Tuning</a:t>
              </a: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1184231">
            <a:off x="6211944" y="1596262"/>
            <a:ext cx="5224960" cy="2944978"/>
          </a:xfrm>
          <a:custGeom>
            <a:avLst/>
            <a:gdLst/>
            <a:ahLst/>
            <a:cxnLst/>
            <a:rect r="r" b="b" t="t" l="l"/>
            <a:pathLst>
              <a:path h="2944978" w="5224960">
                <a:moveTo>
                  <a:pt x="0" y="0"/>
                </a:moveTo>
                <a:lnTo>
                  <a:pt x="5224960" y="0"/>
                </a:lnTo>
                <a:lnTo>
                  <a:pt x="5224960" y="2944977"/>
                </a:lnTo>
                <a:lnTo>
                  <a:pt x="0" y="294497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81675" y="4939078"/>
            <a:ext cx="7460112" cy="1587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4163" indent="-332081" lvl="1">
              <a:lnSpc>
                <a:spcPts val="4245"/>
              </a:lnSpc>
              <a:buFont typeface="Arial"/>
              <a:buChar char="•"/>
            </a:pPr>
            <a:r>
              <a:rPr lang="en-US" sz="3076" spc="30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Adapting the pre-trained Wav2Vec2 model for the specific dialect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107029" y="4841340"/>
            <a:ext cx="7968333" cy="2560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1978" indent="-320989" lvl="1">
              <a:lnSpc>
                <a:spcPts val="4103"/>
              </a:lnSpc>
              <a:buFont typeface="Arial"/>
              <a:buChar char="•"/>
            </a:pPr>
            <a:r>
              <a:rPr lang="en-US" sz="2973" spc="29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Fine-tuned the model specifically for the Egyptian dialect</a:t>
            </a:r>
          </a:p>
          <a:p>
            <a:pPr algn="l" marL="641978" indent="-320989" lvl="1">
              <a:lnSpc>
                <a:spcPts val="4103"/>
              </a:lnSpc>
              <a:buFont typeface="Arial"/>
              <a:buChar char="•"/>
            </a:pPr>
            <a:r>
              <a:rPr lang="en-US" sz="2973" spc="29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Employed a combination of learning rate adjustments and data sampling techniques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56649" y="3747392"/>
            <a:ext cx="5142382" cy="1151098"/>
            <a:chOff x="0" y="0"/>
            <a:chExt cx="1354372" cy="30317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54372" cy="303170"/>
            </a:xfrm>
            <a:custGeom>
              <a:avLst/>
              <a:gdLst/>
              <a:ahLst/>
              <a:cxnLst/>
              <a:rect r="r" b="b" t="t" l="l"/>
              <a:pathLst>
                <a:path h="303170" w="1354372">
                  <a:moveTo>
                    <a:pt x="0" y="0"/>
                  </a:moveTo>
                  <a:lnTo>
                    <a:pt x="1354372" y="0"/>
                  </a:lnTo>
                  <a:lnTo>
                    <a:pt x="1354372" y="303170"/>
                  </a:lnTo>
                  <a:lnTo>
                    <a:pt x="0" y="30317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1354372" cy="3603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Evaluation and Metrics problem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-1289793" y="-138305"/>
            <a:ext cx="11552977" cy="1696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26"/>
              </a:lnSpc>
            </a:pPr>
            <a:r>
              <a:rPr lang="en-US" sz="9946" spc="527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SOLUTIONS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4479722" y="-483375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4176364">
            <a:off x="-4105129" y="6784733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0" y="213657"/>
            <a:ext cx="1156649" cy="1173721"/>
          </a:xfrm>
          <a:custGeom>
            <a:avLst/>
            <a:gdLst/>
            <a:ahLst/>
            <a:cxnLst/>
            <a:rect r="r" b="b" t="t" l="l"/>
            <a:pathLst>
              <a:path h="1173721" w="1156649">
                <a:moveTo>
                  <a:pt x="0" y="0"/>
                </a:moveTo>
                <a:lnTo>
                  <a:pt x="1156649" y="0"/>
                </a:lnTo>
                <a:lnTo>
                  <a:pt x="1156649" y="1173721"/>
                </a:lnTo>
                <a:lnTo>
                  <a:pt x="0" y="117372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1520005" y="3950955"/>
            <a:ext cx="5495308" cy="743972"/>
            <a:chOff x="0" y="0"/>
            <a:chExt cx="1447324" cy="19594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447324" cy="195943"/>
            </a:xfrm>
            <a:custGeom>
              <a:avLst/>
              <a:gdLst/>
              <a:ahLst/>
              <a:cxnLst/>
              <a:rect r="r" b="b" t="t" l="l"/>
              <a:pathLst>
                <a:path h="195943" w="1447324">
                  <a:moveTo>
                    <a:pt x="0" y="0"/>
                  </a:moveTo>
                  <a:lnTo>
                    <a:pt x="1447324" y="0"/>
                  </a:lnTo>
                  <a:lnTo>
                    <a:pt x="1447324" y="195943"/>
                  </a:lnTo>
                  <a:lnTo>
                    <a:pt x="0" y="19594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1447324" cy="2530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 Comprehensive Evaluation</a:t>
              </a: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1184231">
            <a:off x="6211944" y="1596262"/>
            <a:ext cx="5224960" cy="2944978"/>
          </a:xfrm>
          <a:custGeom>
            <a:avLst/>
            <a:gdLst/>
            <a:ahLst/>
            <a:cxnLst/>
            <a:rect r="r" b="b" t="t" l="l"/>
            <a:pathLst>
              <a:path h="2944978" w="5224960">
                <a:moveTo>
                  <a:pt x="0" y="0"/>
                </a:moveTo>
                <a:lnTo>
                  <a:pt x="5224960" y="0"/>
                </a:lnTo>
                <a:lnTo>
                  <a:pt x="5224960" y="2944977"/>
                </a:lnTo>
                <a:lnTo>
                  <a:pt x="0" y="294497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81675" y="5086350"/>
            <a:ext cx="7845123" cy="1053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4163" indent="-332081" lvl="1">
              <a:lnSpc>
                <a:spcPts val="4245"/>
              </a:lnSpc>
              <a:buFont typeface="Arial"/>
              <a:buChar char="•"/>
            </a:pPr>
            <a:r>
              <a:rPr lang="en-US" sz="3076" spc="30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Ensuring reliable assessment of model performance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495555" y="4841340"/>
            <a:ext cx="7968333" cy="2046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1978" indent="-320989" lvl="1">
              <a:lnSpc>
                <a:spcPts val="4103"/>
              </a:lnSpc>
              <a:buFont typeface="Arial"/>
              <a:buChar char="•"/>
            </a:pPr>
            <a:r>
              <a:rPr lang="en-US" sz="2973" spc="29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Used Word Error Rate (WER) as the primary evaluation metric</a:t>
            </a:r>
          </a:p>
          <a:p>
            <a:pPr algn="l" marL="641978" indent="-320989" lvl="1">
              <a:lnSpc>
                <a:spcPts val="4103"/>
              </a:lnSpc>
              <a:buFont typeface="Arial"/>
              <a:buChar char="•"/>
            </a:pPr>
            <a:r>
              <a:rPr lang="en-US" sz="2973" spc="29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Conducted extensive testing on both clean and noisy audio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580377">
            <a:off x="9407140" y="-9309963"/>
            <a:ext cx="24036383" cy="24664199"/>
          </a:xfrm>
          <a:custGeom>
            <a:avLst/>
            <a:gdLst/>
            <a:ahLst/>
            <a:cxnLst/>
            <a:rect r="r" b="b" t="t" l="l"/>
            <a:pathLst>
              <a:path h="24664199" w="24036383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86644" y="3549362"/>
            <a:ext cx="8097687" cy="1594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THANKS</a:t>
            </a:r>
          </a:p>
        </p:txBody>
      </p:sp>
      <p:sp>
        <p:nvSpPr>
          <p:cNvPr name="Freeform 5" id="5"/>
          <p:cNvSpPr/>
          <p:nvPr/>
        </p:nvSpPr>
        <p:spPr>
          <a:xfrm flipH="true" flipV="false" rot="0">
            <a:off x="-4254153" y="7476061"/>
            <a:ext cx="11881594" cy="3564478"/>
          </a:xfrm>
          <a:custGeom>
            <a:avLst/>
            <a:gdLst/>
            <a:ahLst/>
            <a:cxnLst/>
            <a:rect r="r" b="b" t="t" l="l"/>
            <a:pathLst>
              <a:path h="3564478" w="11881594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DAGKSQoUXVA</dc:identifier>
  <dcterms:modified xsi:type="dcterms:W3CDTF">2011-08-01T06:04:30Z</dcterms:modified>
  <cp:revision>1</cp:revision>
  <dc:title>Grey minimalist business project presentation </dc:title>
</cp:coreProperties>
</file>