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5" r:id="rId5"/>
    <p:sldId id="266" r:id="rId6"/>
    <p:sldId id="260" r:id="rId7"/>
    <p:sldId id="270" r:id="rId8"/>
    <p:sldId id="273" r:id="rId9"/>
    <p:sldId id="272" r:id="rId10"/>
    <p:sldId id="271" r:id="rId11"/>
    <p:sldId id="268" r:id="rId12"/>
    <p:sldId id="269" r:id="rId13"/>
    <p:sldId id="276" r:id="rId14"/>
    <p:sldId id="277" r:id="rId15"/>
    <p:sldId id="274" r:id="rId16"/>
    <p:sldId id="275" r:id="rId17"/>
    <p:sldId id="279" r:id="rId18"/>
    <p:sldId id="281" r:id="rId19"/>
    <p:sldId id="278" r:id="rId20"/>
    <p:sldId id="280" r:id="rId21"/>
    <p:sldId id="282" r:id="rId22"/>
    <p:sldId id="283" r:id="rId23"/>
    <p:sldId id="284" r:id="rId24"/>
    <p:sldId id="285" r:id="rId25"/>
    <p:sldId id="286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aniuse.com/#cats=HTML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_form_input_types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_form_attributes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5_syntax.asp" TargetMode="External"/><Relationship Id="rId2" Type="http://schemas.openxmlformats.org/officeDocument/2006/relationships/hyperlink" Target="http://www.tutorialspoint.com/html5/html5_entities.ht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dbis.rwth-aachen.de/cms/staff/kravci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component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hromium.org/blink" TargetMode="External"/><Relationship Id="rId13" Type="http://schemas.openxmlformats.org/officeDocument/2006/relationships/hyperlink" Target="http://www.meetprojectspartan.com/" TargetMode="External"/><Relationship Id="rId3" Type="http://schemas.openxmlformats.org/officeDocument/2006/relationships/hyperlink" Target="https://en.wikipedia.org/wiki/HTML" TargetMode="External"/><Relationship Id="rId7" Type="http://schemas.openxmlformats.org/officeDocument/2006/relationships/hyperlink" Target="https://en.wikipedia.org/wiki/Extensible_Stylesheet_Language" TargetMode="External"/><Relationship Id="rId12" Type="http://schemas.openxmlformats.org/officeDocument/2006/relationships/hyperlink" Target="http://www.opera.com/docs/specs/presto2.12/" TargetMode="External"/><Relationship Id="rId2" Type="http://schemas.openxmlformats.org/officeDocument/2006/relationships/hyperlink" Target="https://en.wikipedia.org/wiki/Markup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ascading_Style_Sheets" TargetMode="External"/><Relationship Id="rId11" Type="http://schemas.openxmlformats.org/officeDocument/2006/relationships/hyperlink" Target="https://www.webkit.org/" TargetMode="External"/><Relationship Id="rId5" Type="http://schemas.openxmlformats.org/officeDocument/2006/relationships/hyperlink" Target="https://en.wikipedia.org/wiki/Digital_image" TargetMode="External"/><Relationship Id="rId10" Type="http://schemas.openxmlformats.org/officeDocument/2006/relationships/hyperlink" Target="https://en.wikipedia.org/wiki/Trident_(layout_engine)" TargetMode="External"/><Relationship Id="rId4" Type="http://schemas.openxmlformats.org/officeDocument/2006/relationships/hyperlink" Target="https://en.wikipedia.org/wiki/XML" TargetMode="External"/><Relationship Id="rId9" Type="http://schemas.openxmlformats.org/officeDocument/2006/relationships/hyperlink" Target="https://developer.mozilla.org/en-US/docs/Mozilla/Gecko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5_semantic_elements.asp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5_migration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ÚVOD DO HTML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HTML vs html5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1100706"/>
            <a:ext cx="1705673" cy="41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3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Kompatibilita</a:t>
            </a:r>
            <a:r>
              <a:rPr lang="en-GB" dirty="0" smtClean="0"/>
              <a:t> HTML5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http://caniuse.com/#</a:t>
            </a:r>
            <a:r>
              <a:rPr lang="en-GB" dirty="0" smtClean="0">
                <a:hlinkClick r:id="rId2"/>
              </a:rPr>
              <a:t>cats=HTML5</a:t>
            </a:r>
            <a:endParaRPr lang="en-GB" dirty="0" smtClean="0"/>
          </a:p>
          <a:p>
            <a:r>
              <a:rPr lang="en-GB" dirty="0" err="1" smtClean="0"/>
              <a:t>Vačšina</a:t>
            </a:r>
            <a:r>
              <a:rPr lang="en-GB" dirty="0" smtClean="0"/>
              <a:t> </a:t>
            </a:r>
            <a:r>
              <a:rPr lang="en-GB" dirty="0" err="1" smtClean="0"/>
              <a:t>moderných</a:t>
            </a:r>
            <a:r>
              <a:rPr lang="en-GB" dirty="0" smtClean="0"/>
              <a:t> </a:t>
            </a:r>
            <a:r>
              <a:rPr lang="en-GB" dirty="0" err="1" smtClean="0"/>
              <a:t>browserov</a:t>
            </a:r>
            <a:endParaRPr lang="en-GB" dirty="0" smtClean="0"/>
          </a:p>
          <a:p>
            <a:r>
              <a:rPr lang="en-GB" dirty="0" err="1" smtClean="0"/>
              <a:t>Dokonca</a:t>
            </a:r>
            <a:r>
              <a:rPr lang="en-GB" dirty="0" smtClean="0"/>
              <a:t> </a:t>
            </a:r>
            <a:r>
              <a:rPr lang="en-GB" dirty="0" err="1" smtClean="0"/>
              <a:t>aj</a:t>
            </a:r>
            <a:r>
              <a:rPr lang="en-GB" dirty="0" smtClean="0"/>
              <a:t> IE6 (win XP 2001)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54953" y="4128064"/>
            <a:ext cx="8220973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&lt;!--[if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IE 9]&gt;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="http://html5shiv.googlecode.com/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svn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/trunk/html5.js"&gt;&lt;/script&gt;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&lt;![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]--&gt;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4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Nové</a:t>
            </a:r>
            <a:r>
              <a:rPr lang="en-GB" dirty="0" smtClean="0"/>
              <a:t> </a:t>
            </a:r>
            <a:r>
              <a:rPr lang="en-GB" dirty="0" err="1" smtClean="0"/>
              <a:t>prvky</a:t>
            </a:r>
            <a:r>
              <a:rPr lang="en-GB" dirty="0" smtClean="0"/>
              <a:t> HTML5 – </a:t>
            </a:r>
            <a:r>
              <a:rPr lang="en-GB" dirty="0" err="1" smtClean="0"/>
              <a:t>štrukturálne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935020"/>
              </p:ext>
            </p:extLst>
          </p:nvPr>
        </p:nvGraphicFramePr>
        <p:xfrm>
          <a:off x="543464" y="2603500"/>
          <a:ext cx="11171208" cy="347710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667864"/>
                <a:gridCol w="9503344"/>
              </a:tblGrid>
              <a:tr h="308416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1" dirty="0">
                          <a:effectLst/>
                        </a:rPr>
                        <a:t>Tag</a:t>
                      </a:r>
                    </a:p>
                  </a:txBody>
                  <a:tcPr marL="47449" marR="47449" marT="47449" marB="4744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1" dirty="0">
                          <a:effectLst/>
                        </a:rPr>
                        <a:t>Description</a:t>
                      </a:r>
                    </a:p>
                  </a:txBody>
                  <a:tcPr marL="47449" marR="47449" marT="47449" marB="47449"/>
                </a:tc>
              </a:tr>
              <a:tr h="308416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&lt;article&gt;</a:t>
                      </a:r>
                    </a:p>
                  </a:txBody>
                  <a:tcPr marL="47449" marR="47449" marT="47449" marB="4744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Defines an article in the document</a:t>
                      </a:r>
                    </a:p>
                  </a:txBody>
                  <a:tcPr marL="47449" marR="47449" marT="47449" marB="47449"/>
                </a:tc>
              </a:tr>
              <a:tr h="308416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&lt;aside&gt;</a:t>
                      </a:r>
                    </a:p>
                  </a:txBody>
                  <a:tcPr marL="47449" marR="47449" marT="47449" marB="4744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Defines content aside from the page content</a:t>
                      </a:r>
                    </a:p>
                  </a:txBody>
                  <a:tcPr marL="47449" marR="47449" marT="47449" marB="47449"/>
                </a:tc>
              </a:tr>
              <a:tr h="521935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&lt;bdi&gt;</a:t>
                      </a:r>
                    </a:p>
                  </a:txBody>
                  <a:tcPr marL="47449" marR="47449" marT="47449" marB="4744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Defines a part of text that might be formatted in a different direction from other text</a:t>
                      </a:r>
                    </a:p>
                  </a:txBody>
                  <a:tcPr marL="47449" marR="47449" marT="47449" marB="47449"/>
                </a:tc>
              </a:tr>
              <a:tr h="308416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&lt;details&gt;</a:t>
                      </a:r>
                    </a:p>
                  </a:txBody>
                  <a:tcPr marL="47449" marR="47449" marT="47449" marB="4744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Defines additional details that the user can view or hide</a:t>
                      </a:r>
                    </a:p>
                  </a:txBody>
                  <a:tcPr marL="47449" marR="47449" marT="47449" marB="47449"/>
                </a:tc>
              </a:tr>
              <a:tr h="308416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&lt;dialog&gt;</a:t>
                      </a:r>
                    </a:p>
                  </a:txBody>
                  <a:tcPr marL="47449" marR="47449" marT="47449" marB="4744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Defines a dialog box or window</a:t>
                      </a:r>
                    </a:p>
                  </a:txBody>
                  <a:tcPr marL="47449" marR="47449" marT="47449" marB="47449"/>
                </a:tc>
              </a:tr>
              <a:tr h="521935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&lt;figcaption&gt;</a:t>
                      </a:r>
                    </a:p>
                  </a:txBody>
                  <a:tcPr marL="47449" marR="47449" marT="47449" marB="4744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Defines a caption for a &lt;figure&gt; element</a:t>
                      </a:r>
                    </a:p>
                  </a:txBody>
                  <a:tcPr marL="47449" marR="47449" marT="47449" marB="47449"/>
                </a:tc>
              </a:tr>
              <a:tr h="521935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&lt;figure&gt;</a:t>
                      </a:r>
                    </a:p>
                  </a:txBody>
                  <a:tcPr marL="47449" marR="47449" marT="47449" marB="4744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Defines self-contained content, like illustrations, diagrams, photos, code listings, etc.</a:t>
                      </a:r>
                    </a:p>
                  </a:txBody>
                  <a:tcPr marL="47449" marR="47449" marT="47449" marB="47449"/>
                </a:tc>
              </a:tr>
              <a:tr h="308416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&lt;footer&gt;</a:t>
                      </a:r>
                    </a:p>
                  </a:txBody>
                  <a:tcPr marL="47449" marR="47449" marT="47449" marB="4744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Defines a footer for the document or a section</a:t>
                      </a:r>
                    </a:p>
                  </a:txBody>
                  <a:tcPr marL="47449" marR="47449" marT="47449" marB="47449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3464" y="6159260"/>
            <a:ext cx="11171208" cy="37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/>
              <a:t>Viac</a:t>
            </a:r>
            <a:r>
              <a:rPr lang="en-GB" b="1" dirty="0" smtClean="0"/>
              <a:t> </a:t>
            </a:r>
            <a:r>
              <a:rPr lang="en-GB" b="1" dirty="0" err="1" smtClean="0"/>
              <a:t>na</a:t>
            </a:r>
            <a:r>
              <a:rPr lang="en-GB" dirty="0" smtClean="0"/>
              <a:t> - </a:t>
            </a:r>
            <a:r>
              <a:rPr lang="sk-SK" dirty="0" smtClean="0">
                <a:hlinkClick r:id="rId2"/>
              </a:rPr>
              <a:t>http</a:t>
            </a:r>
            <a:r>
              <a:rPr lang="sk-SK" dirty="0">
                <a:hlinkClick r:id="rId2"/>
              </a:rPr>
              <a:t>://www.w3schools.com/html/html_form_input_types.asp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73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Prvky</a:t>
            </a:r>
            <a:r>
              <a:rPr lang="en-GB" dirty="0" smtClean="0"/>
              <a:t> HTML5 - </a:t>
            </a:r>
            <a:r>
              <a:rPr lang="en-GB" dirty="0" err="1" smtClean="0"/>
              <a:t>ovládacie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896802"/>
            <a:ext cx="3115120" cy="3416300"/>
          </a:xfrm>
        </p:spPr>
        <p:txBody>
          <a:bodyPr>
            <a:normAutofit/>
          </a:bodyPr>
          <a:lstStyle/>
          <a:p>
            <a:r>
              <a:rPr lang="en-GB" dirty="0"/>
              <a:t>autocomplete</a:t>
            </a:r>
          </a:p>
          <a:p>
            <a:r>
              <a:rPr lang="en-GB" dirty="0"/>
              <a:t>autofocus</a:t>
            </a:r>
          </a:p>
          <a:p>
            <a:r>
              <a:rPr lang="en-GB" dirty="0"/>
              <a:t>form</a:t>
            </a:r>
          </a:p>
          <a:p>
            <a:r>
              <a:rPr lang="en-GB" dirty="0" err="1"/>
              <a:t>formaction</a:t>
            </a:r>
            <a:endParaRPr lang="en-GB" dirty="0"/>
          </a:p>
          <a:p>
            <a:r>
              <a:rPr lang="en-GB" dirty="0" err="1"/>
              <a:t>formenctype</a:t>
            </a:r>
            <a:endParaRPr lang="en-GB" dirty="0"/>
          </a:p>
          <a:p>
            <a:r>
              <a:rPr lang="en-GB" dirty="0" err="1"/>
              <a:t>formmethod</a:t>
            </a:r>
            <a:endParaRPr lang="en-GB" dirty="0"/>
          </a:p>
          <a:p>
            <a:r>
              <a:rPr lang="en-GB" dirty="0" err="1"/>
              <a:t>formnovalidate</a:t>
            </a:r>
            <a:endParaRPr lang="en-GB" dirty="0"/>
          </a:p>
          <a:p>
            <a:r>
              <a:rPr lang="en-GB" dirty="0" err="1" smtClean="0"/>
              <a:t>formtarget</a:t>
            </a: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12530" y="2896802"/>
            <a:ext cx="311512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height and width</a:t>
            </a:r>
          </a:p>
          <a:p>
            <a:r>
              <a:rPr lang="en-GB" dirty="0"/>
              <a:t>list</a:t>
            </a:r>
          </a:p>
          <a:p>
            <a:r>
              <a:rPr lang="en-GB" dirty="0"/>
              <a:t>min and max</a:t>
            </a:r>
          </a:p>
          <a:p>
            <a:r>
              <a:rPr lang="en-GB" dirty="0"/>
              <a:t>multiple</a:t>
            </a:r>
          </a:p>
          <a:p>
            <a:r>
              <a:rPr lang="en-GB" dirty="0"/>
              <a:t>pattern (</a:t>
            </a:r>
            <a:r>
              <a:rPr lang="en-GB" dirty="0" err="1"/>
              <a:t>regexp</a:t>
            </a:r>
            <a:r>
              <a:rPr lang="en-GB" dirty="0"/>
              <a:t>)</a:t>
            </a:r>
          </a:p>
          <a:p>
            <a:r>
              <a:rPr lang="en-GB" dirty="0"/>
              <a:t>placeholder</a:t>
            </a:r>
          </a:p>
          <a:p>
            <a:r>
              <a:rPr lang="en-GB" dirty="0"/>
              <a:t>required</a:t>
            </a:r>
          </a:p>
          <a:p>
            <a:r>
              <a:rPr lang="en-GB" dirty="0"/>
              <a:t>step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463737" y="2896802"/>
            <a:ext cx="311512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autocomplete</a:t>
            </a:r>
          </a:p>
          <a:p>
            <a:r>
              <a:rPr lang="en-GB" dirty="0" err="1"/>
              <a:t>novalidate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087270" y="2294631"/>
            <a:ext cx="106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Input</a:t>
            </a:r>
            <a:endParaRPr lang="sk-SK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122220" y="2294630"/>
            <a:ext cx="106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Form</a:t>
            </a:r>
            <a:endParaRPr lang="sk-SK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3464" y="6159260"/>
            <a:ext cx="11171208" cy="37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/>
              <a:t>Viac</a:t>
            </a:r>
            <a:r>
              <a:rPr lang="en-GB" b="1" dirty="0" smtClean="0"/>
              <a:t> </a:t>
            </a:r>
            <a:r>
              <a:rPr lang="en-GB" b="1" dirty="0" err="1" smtClean="0"/>
              <a:t>na</a:t>
            </a:r>
            <a:r>
              <a:rPr lang="en-GB" dirty="0" smtClean="0"/>
              <a:t> - </a:t>
            </a:r>
            <a:r>
              <a:rPr lang="sk-SK" dirty="0">
                <a:hlinkClick r:id="rId2"/>
              </a:rPr>
              <a:t>http://www.w3schools.com/html/html_form_attributes.asp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6545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HTML5 </a:t>
            </a:r>
            <a:r>
              <a:rPr lang="en-GB" dirty="0" err="1" smtClean="0"/>
              <a:t>prvky</a:t>
            </a:r>
            <a:r>
              <a:rPr lang="en-GB" dirty="0" smtClean="0"/>
              <a:t> – </a:t>
            </a:r>
            <a:r>
              <a:rPr lang="en-GB" dirty="0" err="1" smtClean="0"/>
              <a:t>svg</a:t>
            </a:r>
            <a:endParaRPr lang="sk-SK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54955" y="3434487"/>
            <a:ext cx="1033543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"http://www.w3.org/2000/svg"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"1.1"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linearGradient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"grad1"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x1=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"0%"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y1=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"0%"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x2=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"100%"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y2=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"0%"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&lt;stop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"0%"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stop-color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stop-opacity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&lt;stop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"100%"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stop-color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:yellow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stop-opacity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linearGradient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&lt;ellipse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cx=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"150"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"80"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"100"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"50"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(#grad1)"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stroke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black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stroke-width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28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HTML5 - canvas	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Inicializacia</a:t>
            </a:r>
            <a:r>
              <a:rPr lang="en-GB" dirty="0" smtClean="0"/>
              <a:t> a </a:t>
            </a:r>
            <a:r>
              <a:rPr lang="en-GB" dirty="0" err="1" smtClean="0"/>
              <a:t>definovanie</a:t>
            </a:r>
            <a:r>
              <a:rPr lang="en-GB" dirty="0" smtClean="0"/>
              <a:t> v HTML</a:t>
            </a:r>
          </a:p>
          <a:p>
            <a:endParaRPr lang="en-GB" dirty="0"/>
          </a:p>
          <a:p>
            <a:r>
              <a:rPr lang="en-GB" dirty="0" err="1" smtClean="0"/>
              <a:t>Kreslenie</a:t>
            </a:r>
            <a:r>
              <a:rPr lang="en-GB" dirty="0" smtClean="0"/>
              <a:t> v JS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sk-SK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54953" y="3074839"/>
            <a:ext cx="876141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&lt;canvas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myCanvas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"200"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"100"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&gt;&lt;/canvas&gt;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89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Konvencie</a:t>
            </a:r>
            <a:r>
              <a:rPr lang="en-GB" dirty="0" smtClean="0"/>
              <a:t> </a:t>
            </a:r>
            <a:r>
              <a:rPr lang="en-GB" dirty="0" err="1" smtClean="0"/>
              <a:t>písania</a:t>
            </a:r>
            <a:r>
              <a:rPr lang="en-GB" dirty="0" smtClean="0"/>
              <a:t> HTML </a:t>
            </a:r>
            <a:r>
              <a:rPr lang="en-GB" dirty="0" err="1" smtClean="0"/>
              <a:t>kódu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Pomenovanie</a:t>
            </a:r>
            <a:r>
              <a:rPr lang="en-GB" dirty="0" smtClean="0"/>
              <a:t> </a:t>
            </a:r>
            <a:r>
              <a:rPr lang="en-GB" dirty="0" err="1" smtClean="0"/>
              <a:t>elementov</a:t>
            </a:r>
            <a:r>
              <a:rPr lang="en-GB" dirty="0" smtClean="0"/>
              <a:t> </a:t>
            </a:r>
            <a:r>
              <a:rPr lang="en-GB" dirty="0" err="1" smtClean="0"/>
              <a:t>píšeme</a:t>
            </a:r>
            <a:r>
              <a:rPr lang="en-GB" dirty="0" smtClean="0"/>
              <a:t> </a:t>
            </a:r>
            <a:r>
              <a:rPr lang="en-GB" dirty="0" err="1" smtClean="0"/>
              <a:t>malými</a:t>
            </a:r>
            <a:r>
              <a:rPr lang="en-GB" dirty="0" smtClean="0"/>
              <a:t> </a:t>
            </a:r>
            <a:r>
              <a:rPr lang="en-GB" dirty="0" err="1" smtClean="0"/>
              <a:t>písmenami</a:t>
            </a:r>
            <a:endParaRPr lang="en-GB" dirty="0" smtClean="0"/>
          </a:p>
          <a:p>
            <a:r>
              <a:rPr lang="en-GB" dirty="0" err="1" smtClean="0"/>
              <a:t>Pomenovanie</a:t>
            </a:r>
            <a:r>
              <a:rPr lang="en-GB" dirty="0" smtClean="0"/>
              <a:t> </a:t>
            </a:r>
            <a:r>
              <a:rPr lang="en-GB" dirty="0" err="1" smtClean="0"/>
              <a:t>atribútov</a:t>
            </a:r>
            <a:r>
              <a:rPr lang="en-GB" dirty="0" smtClean="0"/>
              <a:t> </a:t>
            </a:r>
            <a:r>
              <a:rPr lang="en-GB" dirty="0" err="1" smtClean="0"/>
              <a:t>píšeme</a:t>
            </a:r>
            <a:r>
              <a:rPr lang="en-GB" dirty="0" smtClean="0"/>
              <a:t> </a:t>
            </a:r>
            <a:r>
              <a:rPr lang="en-GB" dirty="0" err="1" smtClean="0"/>
              <a:t>malými</a:t>
            </a:r>
            <a:r>
              <a:rPr lang="en-GB" dirty="0" smtClean="0"/>
              <a:t> </a:t>
            </a:r>
            <a:r>
              <a:rPr lang="en-GB" dirty="0" err="1" smtClean="0"/>
              <a:t>písmenami</a:t>
            </a:r>
            <a:endParaRPr lang="en-GB" dirty="0" smtClean="0"/>
          </a:p>
          <a:p>
            <a:r>
              <a:rPr lang="en-GB" dirty="0" err="1" smtClean="0"/>
              <a:t>Atribúty</a:t>
            </a:r>
            <a:r>
              <a:rPr lang="en-GB" dirty="0" smtClean="0"/>
              <a:t> </a:t>
            </a:r>
            <a:r>
              <a:rPr lang="en-GB" dirty="0" err="1" smtClean="0"/>
              <a:t>uzatvárame</a:t>
            </a:r>
            <a:r>
              <a:rPr lang="en-GB" dirty="0" smtClean="0"/>
              <a:t> do </a:t>
            </a:r>
            <a:r>
              <a:rPr lang="en-GB" dirty="0" err="1" smtClean="0"/>
              <a:t>uvodzoviek</a:t>
            </a:r>
            <a:endParaRPr lang="en-GB" dirty="0" smtClean="0"/>
          </a:p>
          <a:p>
            <a:r>
              <a:rPr lang="en-GB" dirty="0" err="1" smtClean="0"/>
              <a:t>Vždy</a:t>
            </a:r>
            <a:r>
              <a:rPr lang="en-GB" dirty="0" smtClean="0"/>
              <a:t> </a:t>
            </a:r>
            <a:r>
              <a:rPr lang="en-GB" dirty="0" err="1" smtClean="0"/>
              <a:t>uvádzame</a:t>
            </a:r>
            <a:r>
              <a:rPr lang="en-GB" dirty="0" smtClean="0"/>
              <a:t> </a:t>
            </a:r>
            <a:r>
              <a:rPr lang="en-GB" dirty="0" err="1" smtClean="0"/>
              <a:t>alternatívny</a:t>
            </a:r>
            <a:r>
              <a:rPr lang="en-GB" dirty="0" smtClean="0"/>
              <a:t> text pre </a:t>
            </a:r>
            <a:r>
              <a:rPr lang="en-GB" dirty="0" err="1" smtClean="0"/>
              <a:t>obrázky</a:t>
            </a:r>
            <a:endParaRPr lang="en-GB" dirty="0" smtClean="0"/>
          </a:p>
          <a:p>
            <a:r>
              <a:rPr lang="en-GB" dirty="0" err="1" smtClean="0"/>
              <a:t>Všetky</a:t>
            </a:r>
            <a:r>
              <a:rPr lang="en-GB" dirty="0" smtClean="0"/>
              <a:t> HTML element </a:t>
            </a:r>
            <a:r>
              <a:rPr lang="en-GB" dirty="0" err="1" smtClean="0"/>
              <a:t>uzatvárame</a:t>
            </a:r>
            <a:r>
              <a:rPr lang="en-GB" dirty="0" smtClean="0"/>
              <a:t> (</a:t>
            </a:r>
            <a:r>
              <a:rPr lang="en-GB" dirty="0" err="1" smtClean="0"/>
              <a:t>striktné</a:t>
            </a:r>
            <a:r>
              <a:rPr lang="en-GB" dirty="0" smtClean="0"/>
              <a:t> </a:t>
            </a:r>
            <a:r>
              <a:rPr lang="en-GB" dirty="0" err="1" smtClean="0"/>
              <a:t>iba</a:t>
            </a:r>
            <a:r>
              <a:rPr lang="en-GB" dirty="0" smtClean="0"/>
              <a:t> </a:t>
            </a:r>
            <a:r>
              <a:rPr lang="en-GB" dirty="0" err="1" smtClean="0"/>
              <a:t>pri</a:t>
            </a:r>
            <a:r>
              <a:rPr lang="en-GB" dirty="0" smtClean="0"/>
              <a:t> XHTML a XML)</a:t>
            </a:r>
          </a:p>
          <a:p>
            <a:r>
              <a:rPr lang="en-GB" dirty="0" err="1" smtClean="0"/>
              <a:t>Nevkladáme</a:t>
            </a:r>
            <a:r>
              <a:rPr lang="en-GB" dirty="0" smtClean="0"/>
              <a:t> </a:t>
            </a:r>
            <a:r>
              <a:rPr lang="en-GB" dirty="0" err="1" smtClean="0"/>
              <a:t>prázdne</a:t>
            </a:r>
            <a:r>
              <a:rPr lang="en-GB" dirty="0" smtClean="0"/>
              <a:t> </a:t>
            </a:r>
            <a:r>
              <a:rPr lang="en-GB" dirty="0" err="1" smtClean="0"/>
              <a:t>riadky</a:t>
            </a:r>
            <a:r>
              <a:rPr lang="en-GB" dirty="0" smtClean="0"/>
              <a:t> bez </a:t>
            </a:r>
            <a:r>
              <a:rPr lang="en-GB" dirty="0" err="1" smtClean="0"/>
              <a:t>dôvodov</a:t>
            </a:r>
            <a:r>
              <a:rPr lang="en-GB" dirty="0" smtClean="0"/>
              <a:t> – </a:t>
            </a:r>
            <a:r>
              <a:rPr lang="en-GB" dirty="0" err="1" smtClean="0"/>
              <a:t>kód</a:t>
            </a:r>
            <a:r>
              <a:rPr lang="en-GB" dirty="0" smtClean="0"/>
              <a:t> </a:t>
            </a:r>
            <a:r>
              <a:rPr lang="en-GB" dirty="0" err="1" smtClean="0"/>
              <a:t>štrukturujem</a:t>
            </a:r>
            <a:r>
              <a:rPr lang="en-GB" dirty="0" smtClean="0"/>
              <a:t> </a:t>
            </a:r>
            <a:r>
              <a:rPr lang="en-GB" dirty="0" err="1" smtClean="0"/>
              <a:t>logicky</a:t>
            </a:r>
            <a:endParaRPr lang="en-GB" dirty="0" smtClean="0"/>
          </a:p>
          <a:p>
            <a:r>
              <a:rPr lang="en-GB" dirty="0" err="1" smtClean="0"/>
              <a:t>Názvy</a:t>
            </a:r>
            <a:r>
              <a:rPr lang="en-GB" dirty="0" smtClean="0"/>
              <a:t> </a:t>
            </a:r>
            <a:r>
              <a:rPr lang="en-GB" dirty="0" err="1" smtClean="0"/>
              <a:t>súborov</a:t>
            </a:r>
            <a:r>
              <a:rPr lang="en-GB" dirty="0" smtClean="0"/>
              <a:t> </a:t>
            </a:r>
            <a:r>
              <a:rPr lang="en-GB" dirty="0" err="1" smtClean="0"/>
              <a:t>píšeme</a:t>
            </a:r>
            <a:r>
              <a:rPr lang="en-GB" dirty="0" smtClean="0"/>
              <a:t> </a:t>
            </a:r>
            <a:r>
              <a:rPr lang="en-GB" dirty="0" err="1" smtClean="0"/>
              <a:t>malým</a:t>
            </a:r>
            <a:r>
              <a:rPr lang="en-GB" dirty="0" smtClean="0"/>
              <a:t> </a:t>
            </a:r>
            <a:r>
              <a:rPr lang="en-GB" dirty="0" err="1" smtClean="0"/>
              <a:t>písmom</a:t>
            </a:r>
            <a:r>
              <a:rPr lang="en-GB" dirty="0" smtClean="0"/>
              <a:t> (Apache</a:t>
            </a:r>
            <a:r>
              <a:rPr lang="en-GB" dirty="0"/>
              <a:t> </a:t>
            </a:r>
            <a:r>
              <a:rPr lang="en-GB" dirty="0" smtClean="0"/>
              <a:t>a Unix </a:t>
            </a:r>
            <a:r>
              <a:rPr lang="en-GB" dirty="0" err="1" smtClean="0"/>
              <a:t>sú</a:t>
            </a:r>
            <a:r>
              <a:rPr lang="en-GB" dirty="0" smtClean="0"/>
              <a:t> case sensitive)</a:t>
            </a:r>
          </a:p>
          <a:p>
            <a:r>
              <a:rPr lang="en-GB" dirty="0" err="1" smtClean="0"/>
              <a:t>Nepíšeme</a:t>
            </a:r>
            <a:r>
              <a:rPr lang="en-GB" dirty="0" smtClean="0"/>
              <a:t> in-line CSS</a:t>
            </a:r>
          </a:p>
          <a:p>
            <a:r>
              <a:rPr lang="en-GB" dirty="0" smtClean="0"/>
              <a:t>CSS a JS </a:t>
            </a:r>
            <a:r>
              <a:rPr lang="en-GB" dirty="0" err="1" smtClean="0"/>
              <a:t>píšeme</a:t>
            </a:r>
            <a:r>
              <a:rPr lang="en-GB" dirty="0" smtClean="0"/>
              <a:t> do </a:t>
            </a:r>
            <a:r>
              <a:rPr lang="en-GB" dirty="0" err="1" smtClean="0"/>
              <a:t>externých</a:t>
            </a:r>
            <a:r>
              <a:rPr lang="en-GB" dirty="0" smtClean="0"/>
              <a:t> </a:t>
            </a:r>
            <a:r>
              <a:rPr lang="en-GB" dirty="0" err="1" smtClean="0"/>
              <a:t>dokumentov</a:t>
            </a:r>
            <a:endParaRPr lang="en-GB" dirty="0" smtClean="0"/>
          </a:p>
          <a:p>
            <a:r>
              <a:rPr lang="en-GB" dirty="0" err="1" smtClean="0"/>
              <a:t>Špeciálne</a:t>
            </a:r>
            <a:r>
              <a:rPr lang="en-GB" dirty="0" smtClean="0"/>
              <a:t> </a:t>
            </a:r>
            <a:r>
              <a:rPr lang="en-GB" dirty="0" err="1" smtClean="0"/>
              <a:t>znaky</a:t>
            </a:r>
            <a:r>
              <a:rPr lang="en-GB" dirty="0" smtClean="0"/>
              <a:t> </a:t>
            </a:r>
            <a:r>
              <a:rPr lang="en-GB" dirty="0" err="1" smtClean="0"/>
              <a:t>píšeme</a:t>
            </a:r>
            <a:r>
              <a:rPr lang="en-GB" dirty="0" smtClean="0"/>
              <a:t> v HTML </a:t>
            </a:r>
            <a:r>
              <a:rPr lang="en-GB" dirty="0" err="1" smtClean="0"/>
              <a:t>tvare</a:t>
            </a:r>
            <a:r>
              <a:rPr lang="en-GB" dirty="0" smtClean="0"/>
              <a:t> (</a:t>
            </a:r>
            <a:r>
              <a:rPr lang="en-GB" dirty="0"/>
              <a:t>€</a:t>
            </a:r>
            <a:r>
              <a:rPr lang="en-GB" dirty="0" smtClean="0"/>
              <a:t> = &amp;euro;) </a:t>
            </a:r>
            <a:r>
              <a:rPr lang="en-GB" dirty="0" smtClean="0">
                <a:hlinkClick r:id="rId2"/>
              </a:rPr>
              <a:t>HTML5 Entity Reference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43464" y="6159260"/>
            <a:ext cx="11171208" cy="37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/>
              <a:t>Viac</a:t>
            </a:r>
            <a:r>
              <a:rPr lang="en-GB" b="1" dirty="0" smtClean="0"/>
              <a:t> </a:t>
            </a:r>
            <a:r>
              <a:rPr lang="en-GB" b="1" dirty="0" err="1" smtClean="0"/>
              <a:t>na</a:t>
            </a:r>
            <a:r>
              <a:rPr lang="en-GB" dirty="0" smtClean="0"/>
              <a:t> - </a:t>
            </a:r>
            <a:r>
              <a:rPr lang="sk-SK" dirty="0">
                <a:hlinkClick r:id="rId3"/>
              </a:rPr>
              <a:t>http://www.w3schools.com/html/html5_syntax.asp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505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CSS a CSS3</a:t>
            </a:r>
            <a:endParaRPr lang="sk-SK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Štýlovanie</a:t>
            </a:r>
            <a:r>
              <a:rPr lang="en-GB" dirty="0" smtClean="0"/>
              <a:t> </a:t>
            </a:r>
            <a:r>
              <a:rPr lang="en-GB" dirty="0" err="1" smtClean="0"/>
              <a:t>hypertextového</a:t>
            </a:r>
            <a:r>
              <a:rPr lang="en-GB" dirty="0" smtClean="0"/>
              <a:t> </a:t>
            </a:r>
            <a:r>
              <a:rPr lang="en-GB" dirty="0" err="1" smtClean="0"/>
              <a:t>dokumentu</a:t>
            </a:r>
            <a:endParaRPr lang="sk-S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1100706"/>
            <a:ext cx="1705673" cy="41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Čo</a:t>
            </a:r>
            <a:r>
              <a:rPr lang="en-GB" dirty="0" smtClean="0"/>
              <a:t> je to CSS?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</a:t>
            </a:r>
            <a:r>
              <a:rPr lang="en-GB" dirty="0" err="1" smtClean="0"/>
              <a:t>echanizmus</a:t>
            </a:r>
            <a:r>
              <a:rPr lang="en-GB" dirty="0" smtClean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vizuálne</a:t>
            </a:r>
            <a:r>
              <a:rPr lang="en-GB" dirty="0"/>
              <a:t> </a:t>
            </a:r>
            <a:r>
              <a:rPr lang="en-GB" dirty="0" err="1"/>
              <a:t>formátovanie</a:t>
            </a:r>
            <a:r>
              <a:rPr lang="en-GB" dirty="0"/>
              <a:t> </a:t>
            </a:r>
            <a:r>
              <a:rPr lang="en-GB" dirty="0" err="1" smtClean="0"/>
              <a:t>hypertextových</a:t>
            </a:r>
            <a:r>
              <a:rPr lang="en-GB" dirty="0" smtClean="0"/>
              <a:t> </a:t>
            </a:r>
            <a:r>
              <a:rPr lang="en-GB" dirty="0" err="1" smtClean="0"/>
              <a:t>dokumentov</a:t>
            </a:r>
            <a:endParaRPr lang="en-GB" dirty="0" smtClean="0"/>
          </a:p>
          <a:p>
            <a:r>
              <a:rPr lang="en-GB" dirty="0" err="1" smtClean="0"/>
              <a:t>Definujú</a:t>
            </a:r>
            <a:r>
              <a:rPr lang="en-GB" dirty="0" smtClean="0"/>
              <a:t> </a:t>
            </a:r>
            <a:r>
              <a:rPr lang="en-GB" dirty="0" err="1" smtClean="0"/>
              <a:t>vzhľad</a:t>
            </a:r>
            <a:endParaRPr lang="en-GB" dirty="0" smtClean="0"/>
          </a:p>
          <a:p>
            <a:r>
              <a:rPr lang="en-GB" dirty="0" err="1" smtClean="0"/>
              <a:t>Nahradzujú</a:t>
            </a:r>
            <a:r>
              <a:rPr lang="en-GB" dirty="0" smtClean="0"/>
              <a:t> </a:t>
            </a:r>
            <a:r>
              <a:rPr lang="en-GB" dirty="0" err="1" smtClean="0"/>
              <a:t>prezentačné</a:t>
            </a:r>
            <a:r>
              <a:rPr lang="en-GB" dirty="0" smtClean="0"/>
              <a:t> </a:t>
            </a:r>
            <a:r>
              <a:rPr lang="en-GB" dirty="0" err="1" smtClean="0"/>
              <a:t>prvky</a:t>
            </a:r>
            <a:r>
              <a:rPr lang="en-GB" dirty="0" smtClean="0"/>
              <a:t> HTML4</a:t>
            </a:r>
          </a:p>
          <a:p>
            <a:r>
              <a:rPr lang="en-GB" dirty="0" err="1" smtClean="0"/>
              <a:t>Podporujú</a:t>
            </a:r>
            <a:r>
              <a:rPr lang="en-GB" dirty="0" smtClean="0"/>
              <a:t> </a:t>
            </a:r>
            <a:r>
              <a:rPr lang="en-GB" dirty="0" err="1" smtClean="0"/>
              <a:t>dedenie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6805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Čo</a:t>
            </a:r>
            <a:r>
              <a:rPr lang="en-GB" dirty="0" smtClean="0"/>
              <a:t> </a:t>
            </a:r>
            <a:r>
              <a:rPr lang="en-GB" dirty="0" err="1" smtClean="0"/>
              <a:t>vieme</a:t>
            </a:r>
            <a:r>
              <a:rPr lang="en-GB" dirty="0" smtClean="0"/>
              <a:t> </a:t>
            </a:r>
            <a:r>
              <a:rPr lang="en-GB" dirty="0" err="1" smtClean="0"/>
              <a:t>štýlovať</a:t>
            </a:r>
            <a:r>
              <a:rPr lang="en-GB" dirty="0" smtClean="0"/>
              <a:t> </a:t>
            </a:r>
            <a:r>
              <a:rPr lang="en-GB" dirty="0" err="1" smtClean="0"/>
              <a:t>pomocou</a:t>
            </a:r>
            <a:r>
              <a:rPr lang="en-GB" dirty="0" smtClean="0"/>
              <a:t> CSS?</a:t>
            </a:r>
            <a:endParaRPr lang="sk-SK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521894"/>
              </p:ext>
            </p:extLst>
          </p:nvPr>
        </p:nvGraphicFramePr>
        <p:xfrm>
          <a:off x="1155700" y="2603500"/>
          <a:ext cx="8761414" cy="2286000"/>
        </p:xfrm>
        <a:graphic>
          <a:graphicData uri="http://schemas.openxmlformats.org/drawingml/2006/table">
            <a:tbl>
              <a:tblPr firstRow="1" bandRow="1"/>
              <a:tblGrid>
                <a:gridCol w="4380707"/>
                <a:gridCol w="4380707"/>
              </a:tblGrid>
              <a:tr h="2123775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 smtClean="0"/>
                        <a:t>Pozície</a:t>
                      </a:r>
                      <a:r>
                        <a:rPr lang="en-GB" dirty="0" smtClean="0"/>
                        <a:t> HTML </a:t>
                      </a:r>
                      <a:r>
                        <a:rPr lang="en-GB" dirty="0" err="1" smtClean="0"/>
                        <a:t>elementov</a:t>
                      </a:r>
                      <a:endParaRPr lang="en-GB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Text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Font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 smtClean="0"/>
                        <a:t>Odkazy</a:t>
                      </a:r>
                      <a:endParaRPr lang="en-GB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 smtClean="0"/>
                        <a:t>Tabuľky</a:t>
                      </a:r>
                      <a:endParaRPr lang="en-GB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 smtClean="0"/>
                        <a:t>Odsadenie</a:t>
                      </a:r>
                      <a:r>
                        <a:rPr lang="en-GB" baseline="0" dirty="0" smtClean="0"/>
                        <a:t> – </a:t>
                      </a:r>
                      <a:r>
                        <a:rPr lang="en-GB" baseline="0" dirty="0" err="1" smtClean="0"/>
                        <a:t>vnútorné</a:t>
                      </a:r>
                      <a:r>
                        <a:rPr lang="en-GB" baseline="0" dirty="0" smtClean="0"/>
                        <a:t>, </a:t>
                      </a:r>
                      <a:r>
                        <a:rPr lang="en-GB" baseline="0" dirty="0" err="1" smtClean="0"/>
                        <a:t>vonkajšie</a:t>
                      </a:r>
                      <a:endParaRPr lang="en-GB" baseline="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err="1" smtClean="0"/>
                        <a:t>Rozmery</a:t>
                      </a:r>
                      <a:endParaRPr lang="en-GB" dirty="0" smtClean="0"/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 smtClean="0"/>
                        <a:t>Zobrazovanie</a:t>
                      </a:r>
                      <a:r>
                        <a:rPr lang="en-GB" dirty="0" smtClean="0"/>
                        <a:t> a </a:t>
                      </a:r>
                      <a:r>
                        <a:rPr lang="en-GB" dirty="0" err="1" smtClean="0"/>
                        <a:t>skrývanie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elementov</a:t>
                      </a:r>
                      <a:endParaRPr lang="en-GB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 smtClean="0"/>
                        <a:t>Priesvitnosť</a:t>
                      </a:r>
                      <a:endParaRPr lang="en-GB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 smtClean="0"/>
                        <a:t>FarbyZarovnanie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textu</a:t>
                      </a:r>
                      <a:endParaRPr lang="en-GB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 smtClean="0"/>
                        <a:t>Listové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zobrazenia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8996233"/>
              </p:ext>
            </p:extLst>
          </p:nvPr>
        </p:nvGraphicFramePr>
        <p:xfrm>
          <a:off x="1154953" y="5067779"/>
          <a:ext cx="8761414" cy="1463040"/>
        </p:xfrm>
        <a:graphic>
          <a:graphicData uri="http://schemas.openxmlformats.org/drawingml/2006/table">
            <a:tbl>
              <a:tblPr firstRow="1" bandRow="1"/>
              <a:tblGrid>
                <a:gridCol w="4380707"/>
                <a:gridCol w="4380707"/>
              </a:tblGrid>
              <a:tr h="138382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 smtClean="0"/>
                        <a:t>Oblé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rohy</a:t>
                      </a:r>
                      <a:endParaRPr lang="en-GB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 smtClean="0"/>
                        <a:t>Farebné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prechody</a:t>
                      </a:r>
                      <a:endParaRPr lang="en-GB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err="1" smtClean="0"/>
                        <a:t>Tiene</a:t>
                      </a:r>
                      <a:endParaRPr lang="en-GB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 smtClean="0"/>
                        <a:t>Animácie</a:t>
                      </a:r>
                      <a:endParaRPr lang="en-GB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2D </a:t>
                      </a:r>
                      <a:r>
                        <a:rPr lang="en-GB" dirty="0" err="1" smtClean="0"/>
                        <a:t>transformácie</a:t>
                      </a:r>
                      <a:endParaRPr lang="en-GB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3D </a:t>
                      </a:r>
                      <a:r>
                        <a:rPr lang="en-GB" dirty="0" err="1" smtClean="0"/>
                        <a:t>transformácie</a:t>
                      </a:r>
                      <a:endParaRPr lang="en-GB" dirty="0" smtClean="0"/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 Queries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69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CSS - </a:t>
            </a:r>
            <a:r>
              <a:rPr lang="en-GB" dirty="0" err="1" smtClean="0"/>
              <a:t>poziciovanie</a:t>
            </a:r>
            <a:r>
              <a:rPr lang="en-GB" dirty="0" smtClean="0"/>
              <a:t>	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721" y="2603500"/>
            <a:ext cx="5582275" cy="3296968"/>
          </a:xfrm>
        </p:spPr>
        <p:txBody>
          <a:bodyPr/>
          <a:lstStyle/>
          <a:p>
            <a:r>
              <a:rPr lang="en-GB" sz="2400" b="1" dirty="0" smtClean="0"/>
              <a:t>Static</a:t>
            </a:r>
          </a:p>
          <a:p>
            <a:pPr marL="0" indent="0">
              <a:buNone/>
            </a:pPr>
            <a:r>
              <a:rPr lang="en-GB" dirty="0" err="1" smtClean="0"/>
              <a:t>Defaultne</a:t>
            </a:r>
            <a:r>
              <a:rPr lang="en-GB" dirty="0" smtClean="0"/>
              <a:t> </a:t>
            </a:r>
            <a:r>
              <a:rPr lang="en-GB" dirty="0" err="1" smtClean="0"/>
              <a:t>poziciovanie</a:t>
            </a:r>
            <a:r>
              <a:rPr lang="en-GB" dirty="0" smtClean="0"/>
              <a:t> HTML </a:t>
            </a:r>
            <a:r>
              <a:rPr lang="en-GB" dirty="0" err="1" smtClean="0"/>
              <a:t>elementov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Nereáguje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/>
              <a:t>top, bottom, left, </a:t>
            </a:r>
            <a:r>
              <a:rPr lang="en-GB" dirty="0" smtClean="0"/>
              <a:t>a </a:t>
            </a:r>
            <a:r>
              <a:rPr lang="en-GB" dirty="0"/>
              <a:t>right </a:t>
            </a:r>
            <a:r>
              <a:rPr lang="en-GB" dirty="0" err="1" smtClean="0"/>
              <a:t>vlastnosti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Pozícia</a:t>
            </a:r>
            <a:r>
              <a:rPr lang="en-GB" dirty="0" smtClean="0"/>
              <a:t> v </a:t>
            </a:r>
            <a:r>
              <a:rPr lang="en-GB" dirty="0" err="1" smtClean="0"/>
              <a:t>súlade</a:t>
            </a:r>
            <a:r>
              <a:rPr lang="en-GB" dirty="0" smtClean="0"/>
              <a:t> s </a:t>
            </a:r>
            <a:r>
              <a:rPr lang="en-GB" dirty="0" err="1" smtClean="0"/>
              <a:t>normálnym</a:t>
            </a:r>
            <a:r>
              <a:rPr lang="en-GB" dirty="0" smtClean="0"/>
              <a:t> </a:t>
            </a:r>
            <a:r>
              <a:rPr lang="en-GB" dirty="0" err="1" smtClean="0"/>
              <a:t>tokom</a:t>
            </a:r>
            <a:r>
              <a:rPr lang="en-GB" dirty="0" smtClean="0"/>
              <a:t> </a:t>
            </a:r>
            <a:r>
              <a:rPr lang="en-GB" dirty="0" err="1" smtClean="0"/>
              <a:t>stránky</a:t>
            </a:r>
            <a:endParaRPr lang="en-GB" dirty="0" smtClean="0"/>
          </a:p>
          <a:p>
            <a:r>
              <a:rPr lang="en-GB" sz="2400" b="1" dirty="0" smtClean="0"/>
              <a:t>Relative</a:t>
            </a:r>
          </a:p>
          <a:p>
            <a:r>
              <a:rPr lang="en-GB" dirty="0" smtClean="0"/>
              <a:t>Top, bottom, left, right </a:t>
            </a:r>
            <a:r>
              <a:rPr lang="en-GB" dirty="0" err="1" smtClean="0"/>
              <a:t>odsadenie</a:t>
            </a:r>
            <a:r>
              <a:rPr lang="en-GB" dirty="0" smtClean="0"/>
              <a:t> od </a:t>
            </a:r>
            <a:r>
              <a:rPr lang="en-GB" dirty="0" err="1" smtClean="0"/>
              <a:t>svojej</a:t>
            </a:r>
            <a:r>
              <a:rPr lang="en-GB" dirty="0" smtClean="0"/>
              <a:t> </a:t>
            </a:r>
            <a:r>
              <a:rPr lang="en-GB" dirty="0" err="1" smtClean="0"/>
              <a:t>normalnej</a:t>
            </a:r>
            <a:r>
              <a:rPr lang="en-GB" dirty="0" smtClean="0"/>
              <a:t> </a:t>
            </a:r>
            <a:r>
              <a:rPr lang="en-GB" dirty="0" err="1" smtClean="0"/>
              <a:t>poszície</a:t>
            </a:r>
            <a:endParaRPr lang="en-GB" dirty="0" smtClean="0"/>
          </a:p>
          <a:p>
            <a:endParaRPr lang="sk-S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25053" y="2603500"/>
            <a:ext cx="5582275" cy="3296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 smtClean="0"/>
              <a:t>Absolute</a:t>
            </a:r>
          </a:p>
          <a:p>
            <a:pPr marL="0" indent="0">
              <a:buFont typeface="Wingdings 3" charset="2"/>
              <a:buNone/>
            </a:pPr>
            <a:r>
              <a:rPr lang="en-GB" dirty="0" err="1" smtClean="0"/>
              <a:t>Umiestnenie</a:t>
            </a:r>
            <a:r>
              <a:rPr lang="en-GB" dirty="0" smtClean="0"/>
              <a:t> </a:t>
            </a:r>
            <a:r>
              <a:rPr lang="en-GB" dirty="0" err="1" smtClean="0"/>
              <a:t>elementu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konkrétne</a:t>
            </a:r>
            <a:r>
              <a:rPr lang="en-GB" dirty="0" smtClean="0"/>
              <a:t> </a:t>
            </a:r>
            <a:r>
              <a:rPr lang="en-GB" dirty="0" err="1" smtClean="0"/>
              <a:t>súradnice</a:t>
            </a:r>
            <a:r>
              <a:rPr lang="en-GB" dirty="0" smtClean="0"/>
              <a:t>, v </a:t>
            </a:r>
            <a:r>
              <a:rPr lang="en-GB" dirty="0" err="1" smtClean="0"/>
              <a:t>súlade</a:t>
            </a:r>
            <a:r>
              <a:rPr lang="en-GB" dirty="0" smtClean="0"/>
              <a:t> s </a:t>
            </a:r>
            <a:r>
              <a:rPr lang="en-GB" dirty="0" err="1" smtClean="0"/>
              <a:t>pozíciou</a:t>
            </a:r>
            <a:r>
              <a:rPr lang="en-GB" dirty="0" smtClean="0"/>
              <a:t> v </a:t>
            </a:r>
            <a:r>
              <a:rPr lang="en-GB" dirty="0" err="1" smtClean="0"/>
              <a:t>grafe</a:t>
            </a:r>
            <a:r>
              <a:rPr lang="en-GB" dirty="0" smtClean="0"/>
              <a:t> </a:t>
            </a:r>
            <a:r>
              <a:rPr lang="en-GB" dirty="0" err="1" smtClean="0"/>
              <a:t>scény</a:t>
            </a:r>
            <a:r>
              <a:rPr lang="en-GB" dirty="0" smtClean="0"/>
              <a:t>- k </a:t>
            </a:r>
            <a:r>
              <a:rPr lang="en-GB" dirty="0" err="1" smtClean="0"/>
              <a:t>elementu</a:t>
            </a:r>
            <a:r>
              <a:rPr lang="en-GB" dirty="0" smtClean="0"/>
              <a:t>, s </a:t>
            </a:r>
            <a:r>
              <a:rPr lang="en-GB" dirty="0" err="1" smtClean="0"/>
              <a:t>relatívnou</a:t>
            </a:r>
            <a:r>
              <a:rPr lang="en-GB" dirty="0" smtClean="0"/>
              <a:t> </a:t>
            </a:r>
            <a:r>
              <a:rPr lang="en-GB" dirty="0" err="1" smtClean="0"/>
              <a:t>pozícou</a:t>
            </a:r>
            <a:r>
              <a:rPr lang="en-GB" dirty="0" smtClean="0"/>
              <a:t>, v </a:t>
            </a:r>
            <a:r>
              <a:rPr lang="en-GB" dirty="0" err="1" smtClean="0"/>
              <a:t>ktorom</a:t>
            </a:r>
            <a:r>
              <a:rPr lang="en-GB" dirty="0" smtClean="0"/>
              <a:t> je </a:t>
            </a:r>
            <a:r>
              <a:rPr lang="en-GB" dirty="0" err="1" smtClean="0"/>
              <a:t>vnorený</a:t>
            </a:r>
            <a:endParaRPr lang="en-GB" dirty="0" smtClean="0"/>
          </a:p>
          <a:p>
            <a:r>
              <a:rPr lang="en-GB" sz="2400" b="1" dirty="0" smtClean="0"/>
              <a:t>Fixed</a:t>
            </a:r>
          </a:p>
          <a:p>
            <a:pPr marL="0" indent="0">
              <a:buNone/>
            </a:pPr>
            <a:r>
              <a:rPr lang="en-GB" dirty="0" err="1"/>
              <a:t>Umiestnenie</a:t>
            </a:r>
            <a:r>
              <a:rPr lang="en-GB" dirty="0"/>
              <a:t> </a:t>
            </a:r>
            <a:r>
              <a:rPr lang="en-GB" dirty="0" err="1" smtClean="0"/>
              <a:t>elementu</a:t>
            </a:r>
            <a:r>
              <a:rPr lang="en-GB" dirty="0" smtClean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konkrétne</a:t>
            </a:r>
            <a:r>
              <a:rPr lang="en-GB" dirty="0"/>
              <a:t> </a:t>
            </a:r>
            <a:r>
              <a:rPr lang="en-GB" dirty="0" err="1" smtClean="0"/>
              <a:t>súradnice</a:t>
            </a:r>
            <a:r>
              <a:rPr lang="en-GB" dirty="0" smtClean="0"/>
              <a:t> </a:t>
            </a:r>
            <a:r>
              <a:rPr lang="en-GB" dirty="0" err="1" smtClean="0"/>
              <a:t>obrazovky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2917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Čo</a:t>
            </a:r>
            <a:r>
              <a:rPr lang="en-GB" dirty="0" smtClean="0"/>
              <a:t> je to 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7212668" cy="3416300"/>
          </a:xfrm>
        </p:spPr>
        <p:txBody>
          <a:bodyPr/>
          <a:lstStyle/>
          <a:p>
            <a:r>
              <a:rPr lang="sk-SK" dirty="0" err="1" smtClean="0"/>
              <a:t>Hyper</a:t>
            </a:r>
            <a:r>
              <a:rPr lang="en-GB" dirty="0" smtClean="0"/>
              <a:t>t</a:t>
            </a:r>
            <a:r>
              <a:rPr lang="sk-SK" dirty="0" err="1" smtClean="0"/>
              <a:t>ext</a:t>
            </a:r>
            <a:r>
              <a:rPr lang="sk-SK" dirty="0" smtClean="0"/>
              <a:t> </a:t>
            </a:r>
            <a:r>
              <a:rPr lang="sk-SK" dirty="0" err="1" smtClean="0"/>
              <a:t>Markup</a:t>
            </a:r>
            <a:r>
              <a:rPr lang="sk-SK" dirty="0" smtClean="0"/>
              <a:t> </a:t>
            </a:r>
            <a:r>
              <a:rPr lang="sk-SK" dirty="0" err="1" smtClean="0"/>
              <a:t>Language</a:t>
            </a:r>
            <a:endParaRPr lang="en-GB" dirty="0"/>
          </a:p>
          <a:p>
            <a:r>
              <a:rPr lang="en-GB" dirty="0" smtClean="0"/>
              <a:t>Z</a:t>
            </a:r>
            <a:r>
              <a:rPr lang="sk-SK" dirty="0" err="1" smtClean="0"/>
              <a:t>načkovací</a:t>
            </a:r>
            <a:r>
              <a:rPr lang="sk-SK" dirty="0" smtClean="0"/>
              <a:t> jazyk</a:t>
            </a:r>
            <a:r>
              <a:rPr lang="en-GB" dirty="0" smtClean="0"/>
              <a:t>, </a:t>
            </a:r>
            <a:r>
              <a:rPr lang="en-GB" dirty="0" err="1" smtClean="0"/>
              <a:t>nie</a:t>
            </a:r>
            <a:r>
              <a:rPr lang="en-GB" dirty="0" smtClean="0"/>
              <a:t> </a:t>
            </a:r>
            <a:r>
              <a:rPr lang="en-GB" dirty="0" err="1" smtClean="0"/>
              <a:t>programovací</a:t>
            </a:r>
            <a:endParaRPr lang="en-GB" dirty="0" smtClean="0"/>
          </a:p>
          <a:p>
            <a:r>
              <a:rPr lang="en-GB" dirty="0" err="1"/>
              <a:t>Spôsob</a:t>
            </a:r>
            <a:r>
              <a:rPr lang="en-GB" dirty="0"/>
              <a:t> </a:t>
            </a:r>
            <a:r>
              <a:rPr lang="en-GB" dirty="0" err="1"/>
              <a:t>reprezentácie</a:t>
            </a:r>
            <a:r>
              <a:rPr lang="en-GB" dirty="0"/>
              <a:t> a </a:t>
            </a:r>
            <a:r>
              <a:rPr lang="en-GB" dirty="0" err="1"/>
              <a:t>správy</a:t>
            </a:r>
            <a:r>
              <a:rPr lang="en-GB" dirty="0"/>
              <a:t> </a:t>
            </a:r>
            <a:r>
              <a:rPr lang="en-GB" dirty="0" err="1"/>
              <a:t>nepravidelne</a:t>
            </a:r>
            <a:r>
              <a:rPr lang="en-GB" dirty="0"/>
              <a:t> </a:t>
            </a:r>
            <a:r>
              <a:rPr lang="en-GB" dirty="0" err="1"/>
              <a:t>štruktúrovaných</a:t>
            </a:r>
            <a:r>
              <a:rPr lang="en-GB" dirty="0"/>
              <a:t> </a:t>
            </a:r>
            <a:r>
              <a:rPr lang="en-GB" dirty="0" err="1"/>
              <a:t>informácií</a:t>
            </a:r>
            <a:r>
              <a:rPr lang="en-GB" dirty="0"/>
              <a:t>, </a:t>
            </a:r>
            <a:r>
              <a:rPr lang="en-GB" dirty="0" err="1"/>
              <a:t>ktoré</a:t>
            </a:r>
            <a:r>
              <a:rPr lang="en-GB" dirty="0"/>
              <a:t> </a:t>
            </a:r>
            <a:r>
              <a:rPr lang="en-GB" dirty="0" err="1"/>
              <a:t>sú</a:t>
            </a:r>
            <a:r>
              <a:rPr lang="en-GB" dirty="0"/>
              <a:t> </a:t>
            </a:r>
            <a:r>
              <a:rPr lang="en-GB" dirty="0" err="1"/>
              <a:t>organizované</a:t>
            </a:r>
            <a:r>
              <a:rPr lang="en-GB" dirty="0"/>
              <a:t> </a:t>
            </a:r>
            <a:r>
              <a:rPr lang="en-GB" dirty="0" err="1"/>
              <a:t>podľa</a:t>
            </a:r>
            <a:r>
              <a:rPr lang="en-GB" dirty="0"/>
              <a:t> </a:t>
            </a:r>
            <a:r>
              <a:rPr lang="en-GB" dirty="0" err="1"/>
              <a:t>významu</a:t>
            </a:r>
            <a:r>
              <a:rPr lang="en-GB" dirty="0"/>
              <a:t> do </a:t>
            </a:r>
            <a:r>
              <a:rPr lang="en-GB" dirty="0" err="1"/>
              <a:t>modulov</a:t>
            </a:r>
            <a:r>
              <a:rPr lang="en-GB" dirty="0"/>
              <a:t>. V </a:t>
            </a:r>
            <a:r>
              <a:rPr lang="en-GB" dirty="0" err="1"/>
              <a:t>jednom</a:t>
            </a:r>
            <a:r>
              <a:rPr lang="en-GB" dirty="0"/>
              <a:t> module </a:t>
            </a:r>
            <a:r>
              <a:rPr lang="en-GB" dirty="0" err="1"/>
              <a:t>býva</a:t>
            </a:r>
            <a:r>
              <a:rPr lang="en-GB" dirty="0"/>
              <a:t> </a:t>
            </a:r>
            <a:r>
              <a:rPr lang="en-GB" dirty="0" err="1"/>
              <a:t>obyčajne</a:t>
            </a:r>
            <a:r>
              <a:rPr lang="en-GB" dirty="0"/>
              <a:t> </a:t>
            </a:r>
            <a:r>
              <a:rPr lang="en-GB" dirty="0" err="1"/>
              <a:t>tlmočená</a:t>
            </a:r>
            <a:r>
              <a:rPr lang="en-GB" dirty="0"/>
              <a:t> </a:t>
            </a:r>
            <a:r>
              <a:rPr lang="en-GB" dirty="0" err="1"/>
              <a:t>ucelená</a:t>
            </a:r>
            <a:r>
              <a:rPr lang="en-GB" dirty="0"/>
              <a:t> </a:t>
            </a:r>
            <a:r>
              <a:rPr lang="en-GB" dirty="0" err="1"/>
              <a:t>myšlienka</a:t>
            </a:r>
            <a:r>
              <a:rPr lang="en-GB" dirty="0"/>
              <a:t>, </a:t>
            </a:r>
            <a:r>
              <a:rPr lang="en-GB" dirty="0" err="1"/>
              <a:t>vysvetlený</a:t>
            </a:r>
            <a:r>
              <a:rPr lang="en-GB" dirty="0"/>
              <a:t> </a:t>
            </a:r>
            <a:r>
              <a:rPr lang="en-GB" dirty="0" err="1"/>
              <a:t>určitý</a:t>
            </a:r>
            <a:r>
              <a:rPr lang="en-GB" dirty="0"/>
              <a:t> </a:t>
            </a:r>
            <a:r>
              <a:rPr lang="en-GB" dirty="0" err="1"/>
              <a:t>pojem</a:t>
            </a:r>
            <a:r>
              <a:rPr lang="en-GB" dirty="0"/>
              <a:t>, </a:t>
            </a:r>
            <a:r>
              <a:rPr lang="en-GB" dirty="0" err="1"/>
              <a:t>prípadne</a:t>
            </a:r>
            <a:r>
              <a:rPr lang="en-GB" dirty="0"/>
              <a:t> </a:t>
            </a:r>
            <a:r>
              <a:rPr lang="en-GB" dirty="0" err="1"/>
              <a:t>vyjadrená</a:t>
            </a:r>
            <a:r>
              <a:rPr lang="en-GB" dirty="0"/>
              <a:t> </a:t>
            </a:r>
            <a:r>
              <a:rPr lang="en-GB" dirty="0" err="1"/>
              <a:t>hierarchia</a:t>
            </a:r>
            <a:r>
              <a:rPr lang="en-GB" dirty="0"/>
              <a:t> </a:t>
            </a:r>
            <a:r>
              <a:rPr lang="en-GB" dirty="0" err="1"/>
              <a:t>pojmov</a:t>
            </a:r>
            <a:r>
              <a:rPr lang="en-GB" dirty="0"/>
              <a:t>. </a:t>
            </a:r>
            <a:r>
              <a:rPr lang="en-GB" dirty="0" err="1"/>
              <a:t>Moduly</a:t>
            </a:r>
            <a:r>
              <a:rPr lang="en-GB" dirty="0"/>
              <a:t> </a:t>
            </a:r>
            <a:r>
              <a:rPr lang="en-GB" dirty="0" err="1"/>
              <a:t>sú</a:t>
            </a:r>
            <a:r>
              <a:rPr lang="en-GB" dirty="0"/>
              <a:t> </a:t>
            </a:r>
            <a:r>
              <a:rPr lang="en-GB" dirty="0" err="1"/>
              <a:t>prepojené</a:t>
            </a:r>
            <a:r>
              <a:rPr lang="en-GB" dirty="0"/>
              <a:t> </a:t>
            </a:r>
            <a:r>
              <a:rPr lang="en-GB" dirty="0" err="1"/>
              <a:t>spojeniami</a:t>
            </a:r>
            <a:r>
              <a:rPr lang="en-GB" dirty="0"/>
              <a:t>, </a:t>
            </a:r>
            <a:r>
              <a:rPr lang="en-GB" dirty="0" err="1"/>
              <a:t>takže</a:t>
            </a:r>
            <a:r>
              <a:rPr lang="en-GB" dirty="0"/>
              <a:t> </a:t>
            </a:r>
            <a:r>
              <a:rPr lang="en-GB" dirty="0" err="1"/>
              <a:t>vytvárajú</a:t>
            </a:r>
            <a:r>
              <a:rPr lang="en-GB" dirty="0"/>
              <a:t> </a:t>
            </a:r>
            <a:r>
              <a:rPr lang="en-GB" dirty="0" err="1"/>
              <a:t>sieť</a:t>
            </a:r>
            <a:r>
              <a:rPr lang="en-GB" dirty="0"/>
              <a:t>. (</a:t>
            </a:r>
            <a:r>
              <a:rPr lang="en-GB" dirty="0" err="1">
                <a:hlinkClick r:id="rId2" tooltip="Miloš Kravčík (stránka neexistuje)"/>
              </a:rPr>
              <a:t>Miloš</a:t>
            </a:r>
            <a:r>
              <a:rPr lang="en-GB" dirty="0">
                <a:hlinkClick r:id="rId2" tooltip="Miloš Kravčík (stránka neexistuje)"/>
              </a:rPr>
              <a:t> </a:t>
            </a:r>
            <a:r>
              <a:rPr lang="en-GB" dirty="0" err="1">
                <a:hlinkClick r:id="rId2" tooltip="Miloš Kravčík (stránka neexistuje)"/>
              </a:rPr>
              <a:t>Kravčík</a:t>
            </a:r>
            <a:r>
              <a:rPr lang="en-GB" dirty="0"/>
              <a:t>)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sk-SK" dirty="0"/>
          </a:p>
        </p:txBody>
      </p:sp>
      <p:pic>
        <p:nvPicPr>
          <p:cNvPr id="1029" name="Picture 5" descr="http://www.timothyjwelsh.com/courses/12sa220/files/2012/04/thema_hypertext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565" y="2603500"/>
            <a:ext cx="29241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92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CSS - </a:t>
            </a:r>
            <a:r>
              <a:rPr lang="en-GB" dirty="0" err="1" smtClean="0"/>
              <a:t>selektory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Selektory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HTML </a:t>
            </a:r>
            <a:r>
              <a:rPr lang="en-GB" dirty="0" err="1"/>
              <a:t>elementy</a:t>
            </a:r>
            <a:r>
              <a:rPr lang="en-GB" dirty="0"/>
              <a:t>, </a:t>
            </a:r>
            <a:r>
              <a:rPr lang="en-GB" dirty="0" err="1"/>
              <a:t>ich</a:t>
            </a:r>
            <a:r>
              <a:rPr lang="en-GB" dirty="0"/>
              <a:t> </a:t>
            </a:r>
            <a:r>
              <a:rPr lang="en-GB" dirty="0" err="1"/>
              <a:t>atribúty</a:t>
            </a:r>
            <a:r>
              <a:rPr lang="en-GB" dirty="0"/>
              <a:t>, 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 smtClean="0"/>
              <a:t>vlastnosti</a:t>
            </a:r>
            <a:endParaRPr lang="en-GB" dirty="0" smtClean="0"/>
          </a:p>
          <a:p>
            <a:endParaRPr lang="sk-SK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154953" y="3132690"/>
            <a:ext cx="519504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Element selector */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{ text-align: center; color: red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ID selector */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#input-name { text-align: center; color: red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Class selector */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.input-red { text-align: center; color: red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Atribute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selector */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.input[type='text'] { text-align: center; color: red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441440" y="3225022"/>
            <a:ext cx="5273040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 with selector */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[data-type^=“gallery”] { </a:t>
            </a:r>
            <a:r>
              <a:rPr lang="en-US" altLang="en-US" sz="12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2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ends with selector */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en-US" sz="12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[data-type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$=“wide”] {</a:t>
            </a:r>
            <a:r>
              <a:rPr lang="en-US" altLang="en-US" sz="12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2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contains selector */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en-US" sz="12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[data-type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*=“no-border”] { t</a:t>
            </a:r>
            <a:r>
              <a:rPr lang="en-US" altLang="en-US" sz="12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ext-align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2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1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CSS – pseudo </a:t>
            </a:r>
            <a:r>
              <a:rPr lang="en-GB" dirty="0" err="1" smtClean="0"/>
              <a:t>triedy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Definujú</a:t>
            </a:r>
            <a:r>
              <a:rPr lang="en-GB" dirty="0" smtClean="0"/>
              <a:t> </a:t>
            </a:r>
            <a:r>
              <a:rPr lang="en-GB" dirty="0" err="1" smtClean="0"/>
              <a:t>špeciálne</a:t>
            </a:r>
            <a:r>
              <a:rPr lang="en-GB" dirty="0" smtClean="0"/>
              <a:t> </a:t>
            </a:r>
            <a:r>
              <a:rPr lang="en-GB" dirty="0" err="1" smtClean="0"/>
              <a:t>stavy</a:t>
            </a:r>
            <a:r>
              <a:rPr lang="en-GB" dirty="0" smtClean="0"/>
              <a:t> </a:t>
            </a:r>
            <a:r>
              <a:rPr lang="en-GB" dirty="0" err="1" smtClean="0"/>
              <a:t>elementov</a:t>
            </a:r>
            <a:r>
              <a:rPr lang="en-GB" dirty="0" smtClean="0"/>
              <a:t>, </a:t>
            </a:r>
            <a:r>
              <a:rPr lang="en-GB" dirty="0" err="1" smtClean="0"/>
              <a:t>napríklad</a:t>
            </a:r>
            <a:r>
              <a:rPr lang="en-GB" dirty="0" smtClean="0"/>
              <a:t> </a:t>
            </a:r>
            <a:r>
              <a:rPr lang="en-GB" dirty="0" err="1" smtClean="0"/>
              <a:t>navštívený</a:t>
            </a:r>
            <a:r>
              <a:rPr lang="en-GB" dirty="0" smtClean="0"/>
              <a:t> </a:t>
            </a:r>
            <a:r>
              <a:rPr lang="en-GB" dirty="0" err="1" smtClean="0"/>
              <a:t>odkaz</a:t>
            </a:r>
            <a:r>
              <a:rPr lang="en-GB" dirty="0" smtClean="0"/>
              <a:t>, </a:t>
            </a:r>
            <a:r>
              <a:rPr lang="en-GB" dirty="0" err="1" smtClean="0"/>
              <a:t>prejdenie</a:t>
            </a:r>
            <a:r>
              <a:rPr lang="en-GB" dirty="0" smtClean="0"/>
              <a:t> </a:t>
            </a:r>
            <a:r>
              <a:rPr lang="en-GB" dirty="0" err="1" smtClean="0"/>
              <a:t>myšou</a:t>
            </a:r>
            <a:r>
              <a:rPr lang="en-GB" dirty="0" smtClean="0"/>
              <a:t> </a:t>
            </a:r>
            <a:r>
              <a:rPr lang="en-GB" dirty="0" err="1" smtClean="0"/>
              <a:t>cez</a:t>
            </a:r>
            <a:r>
              <a:rPr lang="en-GB" dirty="0" smtClean="0"/>
              <a:t> element, index element a pod.</a:t>
            </a:r>
          </a:p>
          <a:p>
            <a:endParaRPr lang="sk-SK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54953" y="3413820"/>
            <a:ext cx="5134087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visited link */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a:visited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color: #00FF00;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mouse over link */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a:hover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color: #FF00FF;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child element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a:nth-child(2)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color: red;</a:t>
            </a:r>
            <a:endParaRPr lang="en-US" altLang="en-US" sz="12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48313" y="3875484"/>
            <a:ext cx="5134087" cy="22159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first child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a:first-child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color: blue;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pseudo class */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q:lang(svk)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quotes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"~" </a:t>
            </a:r>
            <a:r>
              <a:rPr lang="en-US" altLang="en-US" sz="12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"~";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8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Responzivita</a:t>
            </a:r>
            <a:endParaRPr lang="sk-SK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Twitter Bootstrap 3.x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1008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Čo</a:t>
            </a:r>
            <a:r>
              <a:rPr lang="en-GB" dirty="0" smtClean="0"/>
              <a:t> je to </a:t>
            </a:r>
            <a:r>
              <a:rPr lang="en-GB" dirty="0" err="1" smtClean="0"/>
              <a:t>responzivita</a:t>
            </a:r>
            <a:r>
              <a:rPr lang="en-GB" dirty="0" smtClean="0"/>
              <a:t>?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Prispôsobovanie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obsahu</a:t>
            </a:r>
            <a:r>
              <a:rPr lang="en-GB" dirty="0" smtClean="0"/>
              <a:t> </a:t>
            </a:r>
            <a:r>
              <a:rPr lang="en-GB" dirty="0" err="1" smtClean="0"/>
              <a:t>webovej</a:t>
            </a:r>
            <a:r>
              <a:rPr lang="en-GB" dirty="0" smtClean="0"/>
              <a:t> </a:t>
            </a:r>
            <a:r>
              <a:rPr lang="en-GB" dirty="0" err="1" smtClean="0"/>
              <a:t>stránky</a:t>
            </a:r>
            <a:r>
              <a:rPr lang="en-GB" dirty="0" smtClean="0"/>
              <a:t> k </a:t>
            </a:r>
            <a:r>
              <a:rPr lang="en-GB" dirty="0" err="1" smtClean="0"/>
              <a:t>rozlíšeniu</a:t>
            </a:r>
            <a:r>
              <a:rPr lang="en-GB" dirty="0" smtClean="0"/>
              <a:t> </a:t>
            </a:r>
            <a:r>
              <a:rPr lang="en-GB" dirty="0" err="1" smtClean="0"/>
              <a:t>okna</a:t>
            </a:r>
            <a:endParaRPr lang="en-GB" dirty="0" smtClean="0"/>
          </a:p>
          <a:p>
            <a:r>
              <a:rPr lang="en-GB" dirty="0" err="1" smtClean="0"/>
              <a:t>Najrozšírenejší</a:t>
            </a:r>
            <a:r>
              <a:rPr lang="en-GB" dirty="0" smtClean="0"/>
              <a:t> framework – </a:t>
            </a:r>
            <a:r>
              <a:rPr lang="en-GB" dirty="0"/>
              <a:t>Twitter Bootstrap (</a:t>
            </a:r>
            <a:r>
              <a:rPr lang="en-GB" dirty="0">
                <a:hlinkClick r:id="rId2"/>
              </a:rPr>
              <a:t>http://getbootstrap.com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)</a:t>
            </a:r>
            <a:endParaRPr lang="sk-SK" dirty="0"/>
          </a:p>
        </p:txBody>
      </p:sp>
      <p:pic>
        <p:nvPicPr>
          <p:cNvPr id="20482" name="Picture 2" descr="http://creativeclickmedia.com/wp-content/uploads/2015/03/Hi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974" y="3397250"/>
            <a:ext cx="5257801" cy="315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47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Bootstrap 3.x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Grid system</a:t>
            </a:r>
          </a:p>
          <a:p>
            <a:r>
              <a:rPr lang="en-GB" dirty="0" err="1" smtClean="0"/>
              <a:t>Naštýlované</a:t>
            </a:r>
            <a:r>
              <a:rPr lang="en-GB" dirty="0" smtClean="0"/>
              <a:t> HTML </a:t>
            </a:r>
            <a:r>
              <a:rPr lang="en-GB" dirty="0" err="1" smtClean="0"/>
              <a:t>elementy</a:t>
            </a:r>
            <a:r>
              <a:rPr lang="en-GB" dirty="0" smtClean="0"/>
              <a:t>, s </a:t>
            </a:r>
            <a:r>
              <a:rPr lang="en-GB" dirty="0" err="1" smtClean="0"/>
              <a:t>definovaným</a:t>
            </a:r>
            <a:r>
              <a:rPr lang="en-GB" dirty="0" smtClean="0"/>
              <a:t> </a:t>
            </a:r>
            <a:r>
              <a:rPr lang="en-GB" dirty="0" err="1" smtClean="0"/>
              <a:t>správaním</a:t>
            </a:r>
            <a:r>
              <a:rPr lang="en-GB" dirty="0" smtClean="0"/>
              <a:t> a </a:t>
            </a:r>
            <a:r>
              <a:rPr lang="en-GB" dirty="0" err="1" smtClean="0"/>
              <a:t>interakciou</a:t>
            </a:r>
            <a:endParaRPr lang="en-GB" dirty="0" smtClean="0"/>
          </a:p>
          <a:p>
            <a:r>
              <a:rPr lang="en-GB" dirty="0" err="1" smtClean="0"/>
              <a:t>Urýchluje</a:t>
            </a:r>
            <a:r>
              <a:rPr lang="en-GB" dirty="0" smtClean="0"/>
              <a:t> </a:t>
            </a:r>
            <a:r>
              <a:rPr lang="en-GB" dirty="0" err="1" smtClean="0"/>
              <a:t>prácu</a:t>
            </a:r>
            <a:r>
              <a:rPr lang="en-GB" dirty="0" smtClean="0"/>
              <a:t> s Front-end</a:t>
            </a:r>
          </a:p>
          <a:p>
            <a:r>
              <a:rPr lang="en-GB" dirty="0" err="1" smtClean="0"/>
              <a:t>Možnosť</a:t>
            </a:r>
            <a:r>
              <a:rPr lang="en-GB" dirty="0" smtClean="0"/>
              <a:t> </a:t>
            </a:r>
            <a:r>
              <a:rPr lang="en-GB" dirty="0" err="1" smtClean="0"/>
              <a:t>prepisovania</a:t>
            </a:r>
            <a:r>
              <a:rPr lang="en-GB" dirty="0" smtClean="0"/>
              <a:t> </a:t>
            </a:r>
            <a:r>
              <a:rPr lang="en-GB" dirty="0" err="1" smtClean="0"/>
              <a:t>kódu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0525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Bootstrap - </a:t>
            </a:r>
            <a:r>
              <a:rPr lang="en-GB" dirty="0" err="1" smtClean="0"/>
              <a:t>elementy</a:t>
            </a:r>
            <a:endParaRPr lang="sk-S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286729"/>
              </p:ext>
            </p:extLst>
          </p:nvPr>
        </p:nvGraphicFramePr>
        <p:xfrm>
          <a:off x="1691578" y="2757170"/>
          <a:ext cx="8128000" cy="3108960"/>
        </p:xfrm>
        <a:graphic>
          <a:graphicData uri="http://schemas.openxmlformats.org/drawingml/2006/table">
            <a:tbl>
              <a:tblPr firstRow="1" bandRow="1"/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Glyphicons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Dropdowns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 groups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 dropdowns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groups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Navs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Navbar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Breadcrumbs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Pagination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Labels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Badges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Jumbotron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header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Thumbnails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Alerts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Progress bars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 object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group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Panels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Responsive embed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Wells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sk-SK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3464" y="6159260"/>
            <a:ext cx="11171208" cy="37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/>
              <a:t>Viac</a:t>
            </a:r>
            <a:r>
              <a:rPr lang="en-GB" b="1" dirty="0" smtClean="0"/>
              <a:t> </a:t>
            </a:r>
            <a:r>
              <a:rPr lang="en-GB" b="1" dirty="0" err="1" smtClean="0"/>
              <a:t>na</a:t>
            </a:r>
            <a:r>
              <a:rPr lang="en-GB" dirty="0" smtClean="0"/>
              <a:t> - </a:t>
            </a:r>
            <a:r>
              <a:rPr lang="sk-SK" dirty="0">
                <a:hlinkClick r:id="rId2"/>
              </a:rPr>
              <a:t>http://getbootstrap.com/components</a:t>
            </a:r>
            <a:r>
              <a:rPr lang="sk-SK" dirty="0" smtClean="0">
                <a:hlinkClick r:id="rId2"/>
              </a:rPr>
              <a:t>/</a:t>
            </a:r>
            <a:r>
              <a:rPr lang="en-GB" dirty="0" smtClean="0"/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0338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Praktická</a:t>
            </a:r>
            <a:r>
              <a:rPr lang="en-GB" dirty="0" smtClean="0"/>
              <a:t> </a:t>
            </a:r>
            <a:r>
              <a:rPr lang="en-GB" dirty="0" err="1" smtClean="0"/>
              <a:t>ukážka</a:t>
            </a:r>
            <a:endParaRPr lang="sk-SK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Vytváranie</a:t>
            </a:r>
            <a:r>
              <a:rPr lang="en-GB" dirty="0" smtClean="0"/>
              <a:t> layout </a:t>
            </a:r>
            <a:r>
              <a:rPr lang="en-GB" dirty="0" err="1" smtClean="0"/>
              <a:t>pomocou</a:t>
            </a:r>
            <a:r>
              <a:rPr lang="en-GB" dirty="0" smtClean="0"/>
              <a:t> twitter bootstrap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202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Príklad</a:t>
            </a:r>
            <a:r>
              <a:rPr lang="en-GB" dirty="0" smtClean="0"/>
              <a:t> HTML5</a:t>
            </a:r>
            <a:endParaRPr lang="en-GB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charset=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&lt;title&gt;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Náš titulok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Telo dokumentu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Vývoj</a:t>
            </a:r>
            <a:r>
              <a:rPr lang="en-GB" dirty="0" smtClean="0"/>
              <a:t> HTML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895874"/>
              </p:ext>
            </p:extLst>
          </p:nvPr>
        </p:nvGraphicFramePr>
        <p:xfrm>
          <a:off x="1696055" y="2603499"/>
          <a:ext cx="7680702" cy="379436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067054"/>
                <a:gridCol w="2613648"/>
              </a:tblGrid>
              <a:tr h="310573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1" dirty="0" err="1" smtClean="0">
                          <a:effectLst/>
                        </a:rPr>
                        <a:t>Verzia</a:t>
                      </a:r>
                      <a:endParaRPr lang="en-GB" sz="2000" b="1" dirty="0">
                        <a:effectLst/>
                      </a:endParaRPr>
                    </a:p>
                  </a:txBody>
                  <a:tcPr marL="47780" marR="47780" marT="47780" marB="4778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1" dirty="0" err="1" smtClean="0">
                          <a:effectLst/>
                        </a:rPr>
                        <a:t>Rok</a:t>
                      </a:r>
                      <a:endParaRPr lang="en-GB" sz="2000" b="1" dirty="0">
                        <a:effectLst/>
                      </a:endParaRPr>
                    </a:p>
                  </a:txBody>
                  <a:tcPr marL="47780" marR="47780" marT="47780" marB="47780"/>
                </a:tc>
              </a:tr>
              <a:tr h="310573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Tim Berners-Lee invented www</a:t>
                      </a:r>
                    </a:p>
                  </a:txBody>
                  <a:tcPr marL="47780" marR="47780" marT="47780" marB="4778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1989</a:t>
                      </a:r>
                    </a:p>
                  </a:txBody>
                  <a:tcPr marL="47780" marR="47780" marT="47780" marB="47780"/>
                </a:tc>
              </a:tr>
              <a:tr h="310573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Tim Berners-Lee invented HTML</a:t>
                      </a:r>
                    </a:p>
                  </a:txBody>
                  <a:tcPr marL="47780" marR="47780" marT="47780" marB="4778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1991</a:t>
                      </a:r>
                    </a:p>
                  </a:txBody>
                  <a:tcPr marL="47780" marR="47780" marT="47780" marB="47780"/>
                </a:tc>
              </a:tr>
              <a:tr h="310573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Dave </a:t>
                      </a:r>
                      <a:r>
                        <a:rPr lang="en-GB" sz="1600" dirty="0" err="1">
                          <a:effectLst/>
                        </a:rPr>
                        <a:t>Raggett</a:t>
                      </a:r>
                      <a:r>
                        <a:rPr lang="en-GB" sz="1600" dirty="0">
                          <a:effectLst/>
                        </a:rPr>
                        <a:t> drafted HTML+</a:t>
                      </a:r>
                    </a:p>
                  </a:txBody>
                  <a:tcPr marL="47780" marR="47780" marT="47780" marB="4778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1993</a:t>
                      </a:r>
                    </a:p>
                  </a:txBody>
                  <a:tcPr marL="47780" marR="47780" marT="47780" marB="47780"/>
                </a:tc>
              </a:tr>
              <a:tr h="310573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HTML Working Group defined HTML 2.0</a:t>
                      </a:r>
                    </a:p>
                  </a:txBody>
                  <a:tcPr marL="47780" marR="47780" marT="47780" marB="4778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1995</a:t>
                      </a:r>
                    </a:p>
                  </a:txBody>
                  <a:tcPr marL="47780" marR="47780" marT="47780" marB="47780"/>
                </a:tc>
              </a:tr>
              <a:tr h="310573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W3C Recommended HTML 3.2</a:t>
                      </a:r>
                    </a:p>
                  </a:txBody>
                  <a:tcPr marL="47780" marR="47780" marT="47780" marB="4778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1997</a:t>
                      </a:r>
                    </a:p>
                  </a:txBody>
                  <a:tcPr marL="47780" marR="47780" marT="47780" marB="47780"/>
                </a:tc>
              </a:tr>
              <a:tr h="310573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W3C Recommended HTML 4.01</a:t>
                      </a:r>
                    </a:p>
                  </a:txBody>
                  <a:tcPr marL="47780" marR="47780" marT="47780" marB="4778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1999</a:t>
                      </a:r>
                    </a:p>
                  </a:txBody>
                  <a:tcPr marL="47780" marR="47780" marT="47780" marB="47780"/>
                </a:tc>
              </a:tr>
              <a:tr h="310573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W3C Recommended XHTML 1.0</a:t>
                      </a:r>
                    </a:p>
                  </a:txBody>
                  <a:tcPr marL="47780" marR="47780" marT="47780" marB="4778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2000</a:t>
                      </a:r>
                    </a:p>
                  </a:txBody>
                  <a:tcPr marL="47780" marR="47780" marT="47780" marB="47780"/>
                </a:tc>
              </a:tr>
              <a:tr h="310573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HTML5 WHATWG First Public Draft</a:t>
                      </a:r>
                    </a:p>
                  </a:txBody>
                  <a:tcPr marL="47780" marR="47780" marT="47780" marB="4778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2008</a:t>
                      </a:r>
                    </a:p>
                  </a:txBody>
                  <a:tcPr marL="47780" marR="47780" marT="47780" marB="47780"/>
                </a:tc>
              </a:tr>
              <a:tr h="310573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HTML5 WHATWG Living Standard</a:t>
                      </a:r>
                    </a:p>
                  </a:txBody>
                  <a:tcPr marL="47780" marR="47780" marT="47780" marB="4778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2012</a:t>
                      </a:r>
                    </a:p>
                  </a:txBody>
                  <a:tcPr marL="47780" marR="47780" marT="47780" marB="47780"/>
                </a:tc>
              </a:tr>
              <a:tr h="310573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HTML5 W3C Final Recommendation</a:t>
                      </a:r>
                    </a:p>
                  </a:txBody>
                  <a:tcPr marL="47780" marR="47780" marT="47780" marB="4778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2014</a:t>
                      </a:r>
                    </a:p>
                  </a:txBody>
                  <a:tcPr marL="47780" marR="47780" marT="47780" marB="477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9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Deklarácia</a:t>
            </a:r>
            <a:r>
              <a:rPr lang="en-GB" dirty="0" smtClean="0"/>
              <a:t> 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/>
              <a:t>HTML5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&lt;!DOCTYPE html&gt;</a:t>
            </a:r>
          </a:p>
          <a:p>
            <a:r>
              <a:rPr lang="en-GB" sz="2400" b="1" dirty="0"/>
              <a:t>HTML 4.01</a:t>
            </a:r>
          </a:p>
          <a:p>
            <a:pPr marL="0" indent="0">
              <a:buNone/>
            </a:pPr>
            <a:r>
              <a:rPr lang="en-GB" dirty="0"/>
              <a:t>&lt;!DOCTYPE HTML PUBLIC "-//W3C//DTD HTML 4.01 Transitional//EN" "http://www.w3.org/TR/html4/loose.dtd"&gt;</a:t>
            </a:r>
          </a:p>
          <a:p>
            <a:r>
              <a:rPr lang="en-GB" sz="2400" b="1" dirty="0"/>
              <a:t>XHTML 1.0</a:t>
            </a:r>
          </a:p>
          <a:p>
            <a:pPr marL="0" indent="0">
              <a:buNone/>
            </a:pPr>
            <a:r>
              <a:rPr lang="en-GB" dirty="0"/>
              <a:t>&lt;!DOCTYPE html PUBLIC "-//W3C//DTD XHTML 1.0 Transitional//EN" "http://www.w3.org/TR/xhtml1/DTD/xhtml1-transitional.dtd"&gt;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98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Prvky</a:t>
            </a:r>
            <a:r>
              <a:rPr lang="en-GB" dirty="0" smtClean="0"/>
              <a:t> 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797271" cy="2736251"/>
          </a:xfrm>
        </p:spPr>
        <p:txBody>
          <a:bodyPr>
            <a:normAutofit lnSpcReduction="10000"/>
          </a:bodyPr>
          <a:lstStyle/>
          <a:p>
            <a:r>
              <a:rPr lang="en-GB" sz="2300" b="1" dirty="0" err="1"/>
              <a:t>Štruktúrové</a:t>
            </a:r>
            <a:r>
              <a:rPr lang="en-GB" sz="2300" b="1" dirty="0"/>
              <a:t> </a:t>
            </a:r>
            <a:r>
              <a:rPr lang="en-GB" sz="2300" b="1" dirty="0" err="1" smtClean="0"/>
              <a:t>prvky</a:t>
            </a:r>
            <a:endParaRPr lang="en-GB" sz="2300" b="1" dirty="0" smtClean="0"/>
          </a:p>
          <a:p>
            <a:pPr marL="0" indent="0">
              <a:buNone/>
            </a:pPr>
            <a:r>
              <a:rPr lang="en-GB" dirty="0" err="1" smtClean="0"/>
              <a:t>Označujú</a:t>
            </a:r>
            <a:r>
              <a:rPr lang="en-GB" dirty="0" smtClean="0"/>
              <a:t> </a:t>
            </a:r>
            <a:r>
              <a:rPr lang="en-GB" dirty="0" err="1"/>
              <a:t>zmysel</a:t>
            </a:r>
            <a:r>
              <a:rPr lang="en-GB" dirty="0"/>
              <a:t> </a:t>
            </a:r>
            <a:r>
              <a:rPr lang="en-GB" dirty="0" err="1"/>
              <a:t>textu</a:t>
            </a:r>
            <a:r>
              <a:rPr lang="en-GB" dirty="0"/>
              <a:t>. </a:t>
            </a:r>
            <a:r>
              <a:rPr lang="en-GB" dirty="0" err="1" smtClean="0"/>
              <a:t>Napríklad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&lt;h1&gt;</a:t>
            </a:r>
            <a:r>
              <a:rPr lang="en-GB" dirty="0" err="1" smtClean="0"/>
              <a:t>Nádpis</a:t>
            </a:r>
            <a:r>
              <a:rPr lang="en-GB" dirty="0" smtClean="0"/>
              <a:t>&lt;/h1&gt;</a:t>
            </a:r>
          </a:p>
          <a:p>
            <a:pPr marL="400050"/>
            <a:r>
              <a:rPr lang="en-GB" sz="2400" b="1" dirty="0" err="1" smtClean="0"/>
              <a:t>Prezentačné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prvky</a:t>
            </a:r>
            <a:endParaRPr lang="en-GB" sz="2400" b="1" dirty="0" smtClean="0"/>
          </a:p>
          <a:p>
            <a:pPr marL="0" indent="0">
              <a:buNone/>
            </a:pPr>
            <a:r>
              <a:rPr lang="en-GB" dirty="0" err="1" smtClean="0"/>
              <a:t>Popisujú</a:t>
            </a:r>
            <a:r>
              <a:rPr lang="en-GB" dirty="0" smtClean="0"/>
              <a:t> </a:t>
            </a:r>
            <a:r>
              <a:rPr lang="en-GB" dirty="0" err="1"/>
              <a:t>výzor</a:t>
            </a:r>
            <a:r>
              <a:rPr lang="en-GB" dirty="0"/>
              <a:t> </a:t>
            </a:r>
            <a:r>
              <a:rPr lang="en-GB" dirty="0" err="1"/>
              <a:t>textu</a:t>
            </a:r>
            <a:r>
              <a:rPr lang="en-GB" dirty="0"/>
              <a:t>, bez </a:t>
            </a:r>
            <a:r>
              <a:rPr lang="en-GB" dirty="0" err="1"/>
              <a:t>ohľadu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jeho</a:t>
            </a:r>
            <a:r>
              <a:rPr lang="en-GB" dirty="0"/>
              <a:t> </a:t>
            </a:r>
            <a:r>
              <a:rPr lang="en-GB" dirty="0" err="1" smtClean="0"/>
              <a:t>zmysel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/>
              <a:t>b&gt;</a:t>
            </a:r>
            <a:r>
              <a:rPr lang="en-GB" dirty="0" err="1"/>
              <a:t>tučné</a:t>
            </a:r>
            <a:r>
              <a:rPr lang="en-GB" dirty="0"/>
              <a:t>&lt;/b</a:t>
            </a:r>
            <a:r>
              <a:rPr lang="en-GB" dirty="0" smtClean="0"/>
              <a:t>&gt;</a:t>
            </a:r>
            <a:endParaRPr lang="en-GB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801717" y="2603500"/>
            <a:ext cx="5947460" cy="2736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00" b="1" dirty="0" err="1" smtClean="0"/>
              <a:t>Hyperlinky</a:t>
            </a:r>
            <a:endParaRPr lang="en-GB" sz="2300" b="1" dirty="0"/>
          </a:p>
          <a:p>
            <a:pPr marL="400050" lvl="1" indent="0">
              <a:buNone/>
            </a:pPr>
            <a:r>
              <a:rPr lang="en-GB" dirty="0" err="1" smtClean="0"/>
              <a:t>Odkaz</a:t>
            </a:r>
            <a:r>
              <a:rPr lang="en-GB" dirty="0" smtClean="0"/>
              <a:t> </a:t>
            </a:r>
            <a:r>
              <a:rPr lang="en-GB" dirty="0" err="1" smtClean="0"/>
              <a:t>napríklad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iný</a:t>
            </a:r>
            <a:r>
              <a:rPr lang="en-GB" dirty="0" smtClean="0"/>
              <a:t> </a:t>
            </a:r>
            <a:r>
              <a:rPr lang="en-GB" dirty="0" err="1" smtClean="0"/>
              <a:t>dokument</a:t>
            </a:r>
            <a:endParaRPr lang="en-GB" dirty="0" smtClean="0"/>
          </a:p>
          <a:p>
            <a:pPr marL="400050" lvl="1" indent="0">
              <a:buNone/>
            </a:pPr>
            <a:r>
              <a:rPr lang="en-GB" dirty="0" smtClean="0"/>
              <a:t>&lt;</a:t>
            </a:r>
            <a:r>
              <a:rPr lang="en-GB" dirty="0"/>
              <a:t>a </a:t>
            </a:r>
            <a:r>
              <a:rPr lang="en-GB" dirty="0" err="1"/>
              <a:t>href</a:t>
            </a:r>
            <a:r>
              <a:rPr lang="en-GB" dirty="0"/>
              <a:t>="http://sk.wikipedia.org/"&gt;</a:t>
            </a:r>
            <a:r>
              <a:rPr lang="en-GB" dirty="0" err="1"/>
              <a:t>Wikipédia</a:t>
            </a:r>
            <a:r>
              <a:rPr lang="en-GB" dirty="0"/>
              <a:t>&lt;/a&gt;</a:t>
            </a:r>
          </a:p>
          <a:p>
            <a:r>
              <a:rPr lang="en-GB" sz="2200" b="1" dirty="0" err="1"/>
              <a:t>Ovládacie</a:t>
            </a:r>
            <a:r>
              <a:rPr lang="en-GB" sz="2200" b="1" dirty="0"/>
              <a:t> </a:t>
            </a:r>
            <a:r>
              <a:rPr lang="en-GB" sz="2200" b="1" dirty="0" err="1" smtClean="0"/>
              <a:t>prvky</a:t>
            </a:r>
            <a:endParaRPr lang="en-GB" sz="2200" b="1" dirty="0"/>
          </a:p>
          <a:p>
            <a:pPr marL="400050" lvl="1" indent="0">
              <a:buNone/>
            </a:pPr>
            <a:r>
              <a:rPr lang="en-GB" dirty="0" err="1"/>
              <a:t>Vytvárajú</a:t>
            </a:r>
            <a:r>
              <a:rPr lang="en-GB" dirty="0"/>
              <a:t> </a:t>
            </a:r>
            <a:r>
              <a:rPr lang="en-GB" dirty="0" err="1"/>
              <a:t>tlačidlá</a:t>
            </a:r>
            <a:r>
              <a:rPr lang="en-GB" dirty="0"/>
              <a:t>, </a:t>
            </a:r>
            <a:r>
              <a:rPr lang="en-GB" dirty="0" err="1"/>
              <a:t>zaškrtávacie</a:t>
            </a:r>
            <a:r>
              <a:rPr lang="en-GB" dirty="0"/>
              <a:t> </a:t>
            </a:r>
            <a:r>
              <a:rPr lang="en-GB" dirty="0" err="1"/>
              <a:t>políčka</a:t>
            </a:r>
            <a:r>
              <a:rPr lang="en-GB" dirty="0"/>
              <a:t>, </a:t>
            </a:r>
            <a:r>
              <a:rPr lang="en-GB" dirty="0" err="1"/>
              <a:t>zoznamy</a:t>
            </a:r>
            <a:r>
              <a:rPr lang="en-GB" dirty="0"/>
              <a:t>, </a:t>
            </a:r>
            <a:r>
              <a:rPr lang="en-GB" dirty="0" err="1"/>
              <a:t>atď</a:t>
            </a:r>
            <a:r>
              <a:rPr lang="en-GB" dirty="0"/>
              <a:t>.</a:t>
            </a:r>
          </a:p>
          <a:p>
            <a:pPr marL="400050" lvl="1" indent="0">
              <a:buNone/>
            </a:pPr>
            <a:r>
              <a:rPr lang="en-GB" dirty="0"/>
              <a:t>&lt;input type="checkbox" name="</a:t>
            </a:r>
            <a:r>
              <a:rPr lang="en-GB" dirty="0" err="1"/>
              <a:t>pohlavie</a:t>
            </a:r>
            <a:r>
              <a:rPr lang="en-GB" dirty="0"/>
              <a:t>" /&gt;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0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Renderovacie</a:t>
            </a:r>
            <a:r>
              <a:rPr lang="en-GB" dirty="0" smtClean="0"/>
              <a:t> a </a:t>
            </a:r>
            <a:r>
              <a:rPr lang="en-GB" dirty="0" err="1" smtClean="0"/>
              <a:t>Layoutovacie</a:t>
            </a:r>
            <a:r>
              <a:rPr lang="en-GB" dirty="0" smtClean="0"/>
              <a:t> </a:t>
            </a:r>
            <a:r>
              <a:rPr lang="en-GB" dirty="0" err="1" smtClean="0"/>
              <a:t>enginy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b="1" dirty="0" smtClean="0"/>
              <a:t>Web </a:t>
            </a:r>
            <a:r>
              <a:rPr lang="sk-SK" b="1" dirty="0" err="1" smtClean="0"/>
              <a:t>browser</a:t>
            </a:r>
            <a:r>
              <a:rPr lang="sk-SK" b="1" dirty="0" smtClean="0"/>
              <a:t> </a:t>
            </a:r>
            <a:r>
              <a:rPr lang="sk-SK" b="1" dirty="0" err="1" smtClean="0"/>
              <a:t>engine</a:t>
            </a:r>
            <a:r>
              <a:rPr lang="sk-SK" dirty="0" smtClean="0"/>
              <a:t> (nazývaný aj </a:t>
            </a:r>
            <a:r>
              <a:rPr lang="sk-SK" b="1" dirty="0" err="1" smtClean="0"/>
              <a:t>layout</a:t>
            </a:r>
            <a:r>
              <a:rPr lang="sk-SK" b="1" dirty="0" smtClean="0"/>
              <a:t> </a:t>
            </a:r>
            <a:r>
              <a:rPr lang="sk-SK" b="1" dirty="0" err="1" smtClean="0"/>
              <a:t>engine</a:t>
            </a:r>
            <a:r>
              <a:rPr lang="sk-SK" dirty="0" smtClean="0"/>
              <a:t> alebo </a:t>
            </a:r>
            <a:r>
              <a:rPr lang="sk-SK" b="1" dirty="0" err="1" smtClean="0"/>
              <a:t>rendering</a:t>
            </a:r>
            <a:r>
              <a:rPr lang="sk-SK" b="1" dirty="0" smtClean="0"/>
              <a:t> </a:t>
            </a:r>
            <a:r>
              <a:rPr lang="sk-SK" b="1" dirty="0" err="1" smtClean="0"/>
              <a:t>engine</a:t>
            </a:r>
            <a:r>
              <a:rPr lang="sk-SK" dirty="0" smtClean="0"/>
              <a:t>) je softvérový </a:t>
            </a:r>
            <a:r>
              <a:rPr lang="sk-SK" dirty="0" smtClean="0">
                <a:hlinkClick r:id="rId2" tooltip="Markup language"/>
              </a:rPr>
              <a:t> komponent </a:t>
            </a:r>
            <a:r>
              <a:rPr lang="sk-SK" dirty="0" smtClean="0"/>
              <a:t> ktorý prekladá </a:t>
            </a:r>
            <a:r>
              <a:rPr lang="sk-SK" dirty="0" smtClean="0">
                <a:hlinkClick r:id="rId2" tooltip="Markup language"/>
              </a:rPr>
              <a:t>značkovací</a:t>
            </a:r>
            <a:r>
              <a:rPr lang="sk-SK" dirty="0" smtClean="0"/>
              <a:t> obsah (ako napríklad </a:t>
            </a:r>
            <a:r>
              <a:rPr lang="sk-SK" dirty="0" smtClean="0">
                <a:hlinkClick r:id="rId3" tooltip="HTML"/>
              </a:rPr>
              <a:t>HTML</a:t>
            </a:r>
            <a:r>
              <a:rPr lang="sk-SK" dirty="0" smtClean="0"/>
              <a:t>, </a:t>
            </a:r>
            <a:r>
              <a:rPr lang="sk-SK" dirty="0" smtClean="0">
                <a:hlinkClick r:id="rId4" tooltip="XML"/>
              </a:rPr>
              <a:t>XML</a:t>
            </a:r>
            <a:r>
              <a:rPr lang="sk-SK" dirty="0" smtClean="0"/>
              <a:t>, </a:t>
            </a:r>
            <a:r>
              <a:rPr lang="sk-SK" dirty="0" smtClean="0">
                <a:hlinkClick r:id="rId5" tooltip="Digital image"/>
              </a:rPr>
              <a:t>obrázkový</a:t>
            </a:r>
            <a:r>
              <a:rPr lang="sk-SK" dirty="0" smtClean="0"/>
              <a:t> súbor, a pod.) a formátovaciu informáciu(ako napríklad </a:t>
            </a:r>
            <a:r>
              <a:rPr lang="sk-SK" dirty="0" smtClean="0">
                <a:hlinkClick r:id="rId6" tooltip="Cascading Style Sheets"/>
              </a:rPr>
              <a:t>CSS</a:t>
            </a:r>
            <a:r>
              <a:rPr lang="sk-SK" dirty="0" smtClean="0"/>
              <a:t>, </a:t>
            </a:r>
            <a:r>
              <a:rPr lang="sk-SK" dirty="0" smtClean="0">
                <a:hlinkClick r:id="rId7" tooltip="Extensible Stylesheet Language"/>
              </a:rPr>
              <a:t>XSL</a:t>
            </a:r>
            <a:r>
              <a:rPr lang="sk-SK" dirty="0" smtClean="0"/>
              <a:t>, a pod.) a zobrazuje</a:t>
            </a:r>
            <a:r>
              <a:rPr lang="sk-SK" dirty="0"/>
              <a:t> na </a:t>
            </a:r>
            <a:r>
              <a:rPr lang="sk-SK" dirty="0" err="1"/>
              <a:t>obrazovk</a:t>
            </a:r>
            <a:r>
              <a:rPr lang="en-GB" dirty="0"/>
              <a:t>u</a:t>
            </a:r>
            <a:r>
              <a:rPr lang="sk-SK" dirty="0" smtClean="0"/>
              <a:t> preformátovaný obsah</a:t>
            </a:r>
          </a:p>
          <a:p>
            <a:endParaRPr lang="sk-SK" dirty="0" smtClean="0"/>
          </a:p>
          <a:p>
            <a:r>
              <a:rPr lang="sk-SK" dirty="0" smtClean="0"/>
              <a:t>Google Chrome – </a:t>
            </a:r>
            <a:r>
              <a:rPr lang="sk-SK" dirty="0" err="1" smtClean="0">
                <a:hlinkClick r:id="rId8"/>
              </a:rPr>
              <a:t>Blink</a:t>
            </a:r>
            <a:r>
              <a:rPr lang="sk-SK" dirty="0" smtClean="0">
                <a:hlinkClick r:id="rId8"/>
              </a:rPr>
              <a:t> </a:t>
            </a:r>
            <a:r>
              <a:rPr lang="sk-SK" dirty="0" smtClean="0"/>
              <a:t>(</a:t>
            </a:r>
            <a:r>
              <a:rPr lang="sk-SK" dirty="0" err="1" smtClean="0"/>
              <a:t>jádro</a:t>
            </a:r>
            <a:r>
              <a:rPr lang="sk-SK" dirty="0" smtClean="0"/>
              <a:t> </a:t>
            </a:r>
            <a:r>
              <a:rPr lang="sk-SK" dirty="0" err="1" smtClean="0"/>
              <a:t>WebKit</a:t>
            </a:r>
            <a:r>
              <a:rPr lang="sk-SK" dirty="0" smtClean="0"/>
              <a:t>)</a:t>
            </a:r>
          </a:p>
          <a:p>
            <a:r>
              <a:rPr lang="sk-SK" dirty="0" err="1" smtClean="0"/>
              <a:t>Mozilla</a:t>
            </a:r>
            <a:r>
              <a:rPr lang="sk-SK" dirty="0" smtClean="0"/>
              <a:t> – </a:t>
            </a:r>
            <a:r>
              <a:rPr lang="sk-SK" dirty="0" err="1" smtClean="0">
                <a:hlinkClick r:id="rId9"/>
              </a:rPr>
              <a:t>Gecko</a:t>
            </a:r>
            <a:endParaRPr lang="sk-SK" dirty="0" smtClean="0"/>
          </a:p>
          <a:p>
            <a:r>
              <a:rPr lang="en-GB" dirty="0" smtClean="0"/>
              <a:t>Microsoft Internet Explorer</a:t>
            </a:r>
            <a:r>
              <a:rPr lang="sk-SK" dirty="0" smtClean="0"/>
              <a:t> – </a:t>
            </a:r>
            <a:r>
              <a:rPr lang="sk-SK" dirty="0" smtClean="0">
                <a:hlinkClick r:id="rId10"/>
              </a:rPr>
              <a:t>Trident</a:t>
            </a:r>
            <a:r>
              <a:rPr lang="sk-SK" dirty="0" smtClean="0"/>
              <a:t> </a:t>
            </a:r>
            <a:endParaRPr lang="en-GB" dirty="0" smtClean="0"/>
          </a:p>
          <a:p>
            <a:r>
              <a:rPr lang="sk-SK" dirty="0" smtClean="0"/>
              <a:t>Safari – </a:t>
            </a:r>
            <a:r>
              <a:rPr lang="sk-SK" dirty="0" err="1" smtClean="0">
                <a:hlinkClick r:id="rId11"/>
              </a:rPr>
              <a:t>WebKit</a:t>
            </a:r>
            <a:endParaRPr lang="sk-SK" dirty="0" smtClean="0"/>
          </a:p>
          <a:p>
            <a:r>
              <a:rPr lang="sk-SK" dirty="0" smtClean="0"/>
              <a:t>Opera – </a:t>
            </a:r>
            <a:r>
              <a:rPr lang="sk-SK" dirty="0" err="1" smtClean="0">
                <a:hlinkClick r:id="rId12"/>
              </a:rPr>
              <a:t>Presto</a:t>
            </a:r>
            <a:endParaRPr lang="en-GB" dirty="0" smtClean="0"/>
          </a:p>
          <a:p>
            <a:r>
              <a:rPr lang="en-GB" dirty="0" smtClean="0"/>
              <a:t>Microsoft Edge – </a:t>
            </a:r>
            <a:r>
              <a:rPr lang="en-GB" dirty="0" smtClean="0">
                <a:hlinkClick r:id="rId13"/>
              </a:rPr>
              <a:t>Project Spartan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395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HTML5 – nova </a:t>
            </a:r>
            <a:r>
              <a:rPr lang="sk-SK" dirty="0" smtClean="0"/>
              <a:t>sémantika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2537151" cy="3348726"/>
          </a:xfrm>
        </p:spPr>
        <p:txBody>
          <a:bodyPr>
            <a:normAutofit/>
          </a:bodyPr>
          <a:lstStyle/>
          <a:p>
            <a:r>
              <a:rPr lang="en-GB" sz="2200" dirty="0"/>
              <a:t>&lt;article&gt;</a:t>
            </a:r>
          </a:p>
          <a:p>
            <a:r>
              <a:rPr lang="en-GB" sz="2200" dirty="0"/>
              <a:t>&lt;aside&gt;</a:t>
            </a:r>
          </a:p>
          <a:p>
            <a:r>
              <a:rPr lang="en-GB" sz="2200" dirty="0"/>
              <a:t>&lt;details&gt;</a:t>
            </a:r>
          </a:p>
          <a:p>
            <a:r>
              <a:rPr lang="en-GB" sz="2200" dirty="0"/>
              <a:t>&lt;</a:t>
            </a:r>
            <a:r>
              <a:rPr lang="en-GB" sz="2200" dirty="0" err="1"/>
              <a:t>figcaption</a:t>
            </a:r>
            <a:r>
              <a:rPr lang="en-GB" sz="2200" dirty="0"/>
              <a:t>&gt;</a:t>
            </a:r>
          </a:p>
          <a:p>
            <a:r>
              <a:rPr lang="en-GB" sz="2200" dirty="0"/>
              <a:t>&lt;figure&gt;</a:t>
            </a:r>
          </a:p>
          <a:p>
            <a:r>
              <a:rPr lang="en-GB" sz="2200" dirty="0"/>
              <a:t>&lt;footer&gt;</a:t>
            </a:r>
          </a:p>
          <a:p>
            <a:r>
              <a:rPr lang="en-GB" sz="2200" dirty="0"/>
              <a:t>&lt;header</a:t>
            </a:r>
            <a:r>
              <a:rPr lang="en-GB" sz="2200" dirty="0" smtClean="0"/>
              <a:t>&gt;</a:t>
            </a:r>
            <a:endParaRPr lang="sk-S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78027" y="2603500"/>
            <a:ext cx="2537151" cy="3348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&lt;main&gt;</a:t>
            </a:r>
          </a:p>
          <a:p>
            <a:r>
              <a:rPr lang="en-GB" sz="2400" dirty="0"/>
              <a:t>&lt;mark&gt;</a:t>
            </a:r>
          </a:p>
          <a:p>
            <a:r>
              <a:rPr lang="en-GB" sz="2400" dirty="0"/>
              <a:t>&lt;</a:t>
            </a:r>
            <a:r>
              <a:rPr lang="en-GB" sz="2400" dirty="0" err="1"/>
              <a:t>nav</a:t>
            </a:r>
            <a:r>
              <a:rPr lang="en-GB" sz="2400" dirty="0"/>
              <a:t>&gt;</a:t>
            </a:r>
          </a:p>
          <a:p>
            <a:r>
              <a:rPr lang="en-GB" sz="2400" dirty="0"/>
              <a:t>&lt;section&gt;</a:t>
            </a:r>
          </a:p>
          <a:p>
            <a:r>
              <a:rPr lang="en-GB" sz="2400" dirty="0"/>
              <a:t>&lt;summary&gt;</a:t>
            </a:r>
          </a:p>
          <a:p>
            <a:r>
              <a:rPr lang="en-GB" sz="2400" dirty="0"/>
              <a:t>&lt;time&gt;</a:t>
            </a:r>
          </a:p>
        </p:txBody>
      </p:sp>
      <p:pic>
        <p:nvPicPr>
          <p:cNvPr id="14338" name="Picture 2" descr="HTML5 Semantic Ele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798" y="2527569"/>
            <a:ext cx="3079330" cy="362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3464" y="6159260"/>
            <a:ext cx="11171208" cy="37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/>
              <a:t>Viac</a:t>
            </a:r>
            <a:r>
              <a:rPr lang="en-GB" b="1" dirty="0" smtClean="0"/>
              <a:t> </a:t>
            </a:r>
            <a:r>
              <a:rPr lang="en-GB" b="1" dirty="0" err="1" smtClean="0"/>
              <a:t>na</a:t>
            </a:r>
            <a:r>
              <a:rPr lang="en-GB" dirty="0" smtClean="0"/>
              <a:t> - </a:t>
            </a:r>
            <a:r>
              <a:rPr lang="sk-SK" dirty="0">
                <a:hlinkClick r:id="rId3"/>
              </a:rPr>
              <a:t>http://www.w3schools.com/html/html5_semantic_elements.asp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9680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Hlavný</a:t>
            </a:r>
            <a:r>
              <a:rPr lang="en-GB" dirty="0" smtClean="0"/>
              <a:t> </a:t>
            </a:r>
            <a:r>
              <a:rPr lang="en-GB" dirty="0" err="1" smtClean="0"/>
              <a:t>rozdiel</a:t>
            </a:r>
            <a:r>
              <a:rPr lang="en-GB" dirty="0" smtClean="0"/>
              <a:t> HTML a HTML5</a:t>
            </a:r>
            <a:endParaRPr lang="sk-SK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483236"/>
              </p:ext>
            </p:extLst>
          </p:nvPr>
        </p:nvGraphicFramePr>
        <p:xfrm>
          <a:off x="1155700" y="2603500"/>
          <a:ext cx="8761414" cy="288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707"/>
                <a:gridCol w="43807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solidFill>
                            <a:srgbClr val="000000"/>
                          </a:solidFill>
                          <a:effectLst/>
                        </a:rPr>
                        <a:t>Typické</a:t>
                      </a:r>
                      <a:r>
                        <a:rPr lang="en-GB" dirty="0" smtClean="0">
                          <a:solidFill>
                            <a:srgbClr val="000000"/>
                          </a:solidFill>
                          <a:effectLst/>
                        </a:rPr>
                        <a:t> HTML4</a:t>
                      </a:r>
                      <a:endParaRPr lang="en-GB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solidFill>
                            <a:srgbClr val="000000"/>
                          </a:solidFill>
                          <a:effectLst/>
                        </a:rPr>
                        <a:t>Typické</a:t>
                      </a:r>
                      <a:r>
                        <a:rPr lang="en-GB" dirty="0" smtClean="0">
                          <a:solidFill>
                            <a:srgbClr val="000000"/>
                          </a:solidFill>
                          <a:effectLst/>
                        </a:rPr>
                        <a:t> HTML5</a:t>
                      </a:r>
                      <a:endParaRPr lang="en-GB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&lt;div id="header"&gt;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00"/>
                          </a:solidFill>
                          <a:effectLst/>
                        </a:rPr>
                        <a:t>&lt;header&gt;</a:t>
                      </a:r>
                    </a:p>
                  </a:txBody>
                  <a:tcPr marL="114300" marR="114300" marT="114300" marB="1143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00"/>
                          </a:solidFill>
                          <a:effectLst/>
                        </a:rPr>
                        <a:t>&lt;div id="menu"&gt;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00"/>
                          </a:solidFill>
                          <a:effectLst/>
                        </a:rPr>
                        <a:t>&lt;nav&gt;</a:t>
                      </a:r>
                    </a:p>
                  </a:txBody>
                  <a:tcPr marL="114300" marR="114300" marT="114300" marB="1143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00"/>
                          </a:solidFill>
                          <a:effectLst/>
                        </a:rPr>
                        <a:t>&lt;div id="content"&gt;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00"/>
                          </a:solidFill>
                          <a:effectLst/>
                        </a:rPr>
                        <a:t>&lt;section&gt;</a:t>
                      </a:r>
                    </a:p>
                  </a:txBody>
                  <a:tcPr marL="114300" marR="114300" marT="114300" marB="1143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00"/>
                          </a:solidFill>
                          <a:effectLst/>
                        </a:rPr>
                        <a:t>&lt;div id="post"&gt;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00"/>
                          </a:solidFill>
                          <a:effectLst/>
                        </a:rPr>
                        <a:t>&lt;article&gt;</a:t>
                      </a:r>
                    </a:p>
                  </a:txBody>
                  <a:tcPr marL="114300" marR="114300" marT="114300" marB="1143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00"/>
                          </a:solidFill>
                          <a:effectLst/>
                        </a:rPr>
                        <a:t>&lt;div id="footer"&gt;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&lt;footer&gt;</a:t>
                      </a:r>
                    </a:p>
                  </a:txBody>
                  <a:tcPr marL="114300" marR="114300" marT="114300" marB="11430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3464" y="6159260"/>
            <a:ext cx="11171208" cy="37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/>
              <a:t>Viac</a:t>
            </a:r>
            <a:r>
              <a:rPr lang="en-GB" b="1" dirty="0" smtClean="0"/>
              <a:t> </a:t>
            </a:r>
            <a:r>
              <a:rPr lang="en-GB" b="1" dirty="0" err="1" smtClean="0"/>
              <a:t>na</a:t>
            </a:r>
            <a:r>
              <a:rPr lang="en-GB" dirty="0" smtClean="0"/>
              <a:t> - </a:t>
            </a:r>
            <a:r>
              <a:rPr lang="sk-SK" dirty="0">
                <a:hlinkClick r:id="rId2"/>
              </a:rPr>
              <a:t>http://www.w3schools.com/html/html5_migration.asp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2186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883</TotalTime>
  <Words>956</Words>
  <Application>Microsoft Office PowerPoint</Application>
  <PresentationFormat>Widescreen</PresentationFormat>
  <Paragraphs>247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Century Gothic</vt:lpstr>
      <vt:lpstr>Courier New</vt:lpstr>
      <vt:lpstr>Wingdings 3</vt:lpstr>
      <vt:lpstr>Ion Boardroom</vt:lpstr>
      <vt:lpstr>ÚVOD DO HTML </vt:lpstr>
      <vt:lpstr>Čo je to HTML</vt:lpstr>
      <vt:lpstr>Príklad HTML5</vt:lpstr>
      <vt:lpstr>Vývoj HTML</vt:lpstr>
      <vt:lpstr>Deklarácia HTML</vt:lpstr>
      <vt:lpstr>Prvky HTML</vt:lpstr>
      <vt:lpstr>Renderovacie a Layoutovacie enginy</vt:lpstr>
      <vt:lpstr>HTML5 – nova sémantika</vt:lpstr>
      <vt:lpstr>Hlavný rozdiel HTML a HTML5</vt:lpstr>
      <vt:lpstr>Kompatibilita HTML5</vt:lpstr>
      <vt:lpstr>Nové prvky HTML5 – štrukturálne</vt:lpstr>
      <vt:lpstr>Prvky HTML5 - ovládacie</vt:lpstr>
      <vt:lpstr>HTML5 prvky – svg</vt:lpstr>
      <vt:lpstr>HTML5 - canvas </vt:lpstr>
      <vt:lpstr>Konvencie písania HTML kódu</vt:lpstr>
      <vt:lpstr>CSS a CSS3</vt:lpstr>
      <vt:lpstr>Čo je to CSS?</vt:lpstr>
      <vt:lpstr>Čo vieme štýlovať pomocou CSS?</vt:lpstr>
      <vt:lpstr>CSS - poziciovanie </vt:lpstr>
      <vt:lpstr>CSS - selektory</vt:lpstr>
      <vt:lpstr>CSS – pseudo triedy</vt:lpstr>
      <vt:lpstr>Responzivita</vt:lpstr>
      <vt:lpstr>Čo je to responzivita?</vt:lpstr>
      <vt:lpstr>Bootstrap 3.x</vt:lpstr>
      <vt:lpstr>Bootstrap - elementy</vt:lpstr>
      <vt:lpstr>Praktická ukážka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HTML</dc:title>
  <dc:creator>Jakub Kmeťko</dc:creator>
  <cp:lastModifiedBy>Jakub Kmeťko</cp:lastModifiedBy>
  <cp:revision>138</cp:revision>
  <dcterms:created xsi:type="dcterms:W3CDTF">2015-10-14T19:40:34Z</dcterms:created>
  <dcterms:modified xsi:type="dcterms:W3CDTF">2015-10-15T10:23:39Z</dcterms:modified>
</cp:coreProperties>
</file>