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31"/>
  </p:notesMasterIdLst>
  <p:sldIdLst>
    <p:sldId id="256" r:id="rId2"/>
    <p:sldId id="270" r:id="rId3"/>
    <p:sldId id="271" r:id="rId4"/>
    <p:sldId id="272" r:id="rId5"/>
    <p:sldId id="273" r:id="rId6"/>
    <p:sldId id="274" r:id="rId7"/>
    <p:sldId id="275" r:id="rId8"/>
    <p:sldId id="276" r:id="rId9"/>
    <p:sldId id="261" r:id="rId10"/>
    <p:sldId id="260" r:id="rId11"/>
    <p:sldId id="262" r:id="rId12"/>
    <p:sldId id="265" r:id="rId13"/>
    <p:sldId id="266" r:id="rId14"/>
    <p:sldId id="267" r:id="rId15"/>
    <p:sldId id="268" r:id="rId16"/>
    <p:sldId id="258" r:id="rId17"/>
    <p:sldId id="277" r:id="rId18"/>
    <p:sldId id="278" r:id="rId19"/>
    <p:sldId id="279" r:id="rId20"/>
    <p:sldId id="280" r:id="rId21"/>
    <p:sldId id="281" r:id="rId22"/>
    <p:sldId id="259" r:id="rId23"/>
    <p:sldId id="263" r:id="rId24"/>
    <p:sldId id="264" r:id="rId25"/>
    <p:sldId id="269" r:id="rId26"/>
    <p:sldId id="282" r:id="rId27"/>
    <p:sldId id="283" r:id="rId28"/>
    <p:sldId id="284"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05" autoAdjust="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EA356E-B55F-426B-BBDF-73D178AFAB75}" type="datetimeFigureOut">
              <a:rPr lang="en-US" smtClean="0"/>
              <a:t>9/23/2013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7460A-DFBC-4C31-AC6D-BB55BFF59215}" type="slidenum">
              <a:rPr lang="en-US" smtClean="0"/>
              <a:t>‹#›</a:t>
            </a:fld>
            <a:endParaRPr lang="en-US"/>
          </a:p>
        </p:txBody>
      </p:sp>
    </p:spTree>
    <p:extLst>
      <p:ext uri="{BB962C8B-B14F-4D97-AF65-F5344CB8AC3E}">
        <p14:creationId xmlns:p14="http://schemas.microsoft.com/office/powerpoint/2010/main" val="1639995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particles are not jammed, they are able to flow past</a:t>
            </a:r>
            <a:r>
              <a:rPr lang="en-US" baseline="0" dirty="0" smtClean="0"/>
              <a:t> each other. When jammed, the group of particles becomes more rigid, like how sand can be poured, but is still able to support your weight when you stand on it.</a:t>
            </a:r>
          </a:p>
          <a:p>
            <a:r>
              <a:rPr lang="en-US" baseline="0" dirty="0" smtClean="0"/>
              <a:t>The planned design will make use of this by having pads of granular material along the palm of the hand, and then forcing the granules to jam by sucking the air out of the sac.</a:t>
            </a:r>
            <a:endParaRPr lang="en-US" dirty="0"/>
          </a:p>
        </p:txBody>
      </p:sp>
      <p:sp>
        <p:nvSpPr>
          <p:cNvPr id="4" name="Slide Number Placeholder 3"/>
          <p:cNvSpPr>
            <a:spLocks noGrp="1"/>
          </p:cNvSpPr>
          <p:nvPr>
            <p:ph type="sldNum" sz="quarter" idx="10"/>
          </p:nvPr>
        </p:nvSpPr>
        <p:spPr/>
        <p:txBody>
          <a:bodyPr/>
          <a:lstStyle/>
          <a:p>
            <a:fld id="{FCC95CA4-F50B-4F28-A385-3F56C0D3272E}" type="slidenum">
              <a:rPr lang="en-US" smtClean="0"/>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D8DEE8-7A87-4E01-8ADE-4C49CDD43F74}" type="datetime1">
              <a:rPr lang="en-US" smtClean="0"/>
              <a:pPr/>
              <a:t>9/23/2013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fld id="{F7886C9C-DC18-4195-8FD5-A50AA931D419}" type="slidenum">
              <a:rPr lang="en-US" smtClean="0"/>
              <a:pPr algn="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8F9461-E3EB-40CD-B93F-E5CBBBD8E0BA}" type="datetimeFigureOut">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A7543-9AAE-4E9F-B28C-4FCCFD07D4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578FA3-38AD-400D-A4D2-18E8EF129E5F}"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EFF424-F111-43CB-9C75-D52325012943}"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A8BBF0-342D-409A-9C0A-B1B451E92883}" type="datetime1">
              <a:rPr lang="en-US" smtClean="0"/>
              <a:pPr/>
              <a:t>9/23/2013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fld id="{F7886C9C-DC18-4195-8FD5-A50AA931D419}" type="slidenum">
              <a:rPr lang="en-US" smtClean="0"/>
              <a:pPr algn="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5DA190-4BDC-4D39-B5BB-A14B3E8B1B3D}" type="datetime1">
              <a:rPr lang="en-US" smtClean="0"/>
              <a:pPr/>
              <a:t>9/23/2013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1D52F2-9B11-4FC0-9217-7D20B3AC9849}" type="datetime1">
              <a:rPr lang="en-US" smtClean="0"/>
              <a:pPr/>
              <a:t>9/23/2013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86C9C-DC18-4195-8FD5-A50AA931D419}"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F13737-8506-438E-ABC0-0BE7E06DCCA6}" type="datetime1">
              <a:rPr lang="en-US" smtClean="0"/>
              <a:pPr/>
              <a:t>9/23/2013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1D58AA-1C84-40C9-BFEE-631CCB17636C}" type="datetime1">
              <a:rPr lang="en-US" smtClean="0"/>
              <a:pPr/>
              <a:t>9/23/2013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6542C1-4E96-413B-B72E-6C4B39D85C9D}" type="datetime1">
              <a:rPr lang="en-US" smtClean="0"/>
              <a:pPr/>
              <a:t>9/23/2013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542AA2-D442-471A-9D69-80392E1E581D}" type="datetime1">
              <a:rPr lang="en-US" smtClean="0"/>
              <a:pPr/>
              <a:t>9/23/2013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C43563C-D9B3-4432-B336-144C997D6215}" type="datetime1">
              <a:rPr lang="en-US" smtClean="0"/>
              <a:pPr/>
              <a:t>9/23/2013</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lgn="r"/>
            <a:fld id="{F7886C9C-DC18-4195-8FD5-A50AA931D419}" type="slidenum">
              <a:rPr lang="en-US" smtClean="0"/>
              <a:pPr algn="r"/>
              <a:t>‹#›</a:t>
            </a:fld>
            <a:endParaRPr lang="en-US" dirty="0"/>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www.google.com/url?sa=i&amp;rct=j&amp;q=&amp;esrc=s&amp;frm=1&amp;source=images&amp;cd=&amp;cad=rja&amp;docid=ts9CQ3WJn00fSM&amp;tbnid=-PQKcGkwnI4GOM:&amp;ved=0CAUQjRw&amp;url=http://www.assh.org/Public/HandAnatomy/&amp;ei=9AVAUv_mFvO-4APxsoDoCw&amp;bvm=bv.52434380,d.dmg&amp;psig=AFQjCNER24arUQF3ekTWh0GkXqXRcPqARQ&amp;ust=1380013844177859"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sz="6600" dirty="0" smtClean="0"/>
              <a:t>3d-Printed Granular Jamming Hand</a:t>
            </a:r>
            <a:endParaRPr lang="en-US" sz="6600" dirty="0"/>
          </a:p>
        </p:txBody>
      </p:sp>
      <p:sp>
        <p:nvSpPr>
          <p:cNvPr id="2" name="Subtitle 1"/>
          <p:cNvSpPr>
            <a:spLocks noGrp="1"/>
          </p:cNvSpPr>
          <p:nvPr>
            <p:ph type="subTitle" idx="1"/>
          </p:nvPr>
        </p:nvSpPr>
        <p:spPr>
          <a:xfrm>
            <a:off x="457200" y="4800600"/>
            <a:ext cx="6858000" cy="1524000"/>
          </a:xfrm>
        </p:spPr>
        <p:txBody>
          <a:bodyPr>
            <a:normAutofit fontScale="77500" lnSpcReduction="20000"/>
          </a:bodyPr>
          <a:lstStyle/>
          <a:p>
            <a:r>
              <a:rPr lang="en-US" dirty="0"/>
              <a:t>Melissa </a:t>
            </a:r>
            <a:r>
              <a:rPr lang="en-US" dirty="0" err="1"/>
              <a:t>Indoe</a:t>
            </a:r>
            <a:endParaRPr lang="en-US" dirty="0"/>
          </a:p>
          <a:p>
            <a:r>
              <a:rPr lang="en-US" dirty="0"/>
              <a:t>Chris Kang</a:t>
            </a:r>
          </a:p>
          <a:p>
            <a:r>
              <a:rPr lang="en-US" dirty="0"/>
              <a:t>Sean Phelan</a:t>
            </a:r>
          </a:p>
          <a:p>
            <a:r>
              <a:rPr lang="en-US" dirty="0" smtClean="0"/>
              <a:t>Maggie </a:t>
            </a:r>
            <a:r>
              <a:rPr lang="en-US" dirty="0" smtClean="0"/>
              <a:t>Serra</a:t>
            </a:r>
          </a:p>
          <a:p>
            <a:r>
              <a:rPr lang="en-US" dirty="0" smtClean="0"/>
              <a:t>Chris </a:t>
            </a:r>
            <a:r>
              <a:rPr lang="en-US" dirty="0" smtClean="0"/>
              <a:t>Wallace</a:t>
            </a:r>
            <a:endParaRPr lang="en-US" dirty="0" smtClean="0"/>
          </a:p>
        </p:txBody>
      </p:sp>
      <p:sp>
        <p:nvSpPr>
          <p:cNvPr id="3" name="Date Placeholder 2"/>
          <p:cNvSpPr>
            <a:spLocks noGrp="1"/>
          </p:cNvSpPr>
          <p:nvPr>
            <p:ph type="dt" sz="half" idx="10"/>
          </p:nvPr>
        </p:nvSpPr>
        <p:spPr/>
        <p:txBody>
          <a:bodyPr/>
          <a:lstStyle/>
          <a:p>
            <a:fld id="{34D8DEE8-7A87-4E01-8ADE-4C49CDD43F74}" type="datetime1">
              <a:rPr lang="en-US" smtClean="0"/>
              <a:pPr/>
              <a:t>9/23/2013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r"/>
            <a:fld id="{F7886C9C-DC18-4195-8FD5-A50AA931D419}" type="slidenum">
              <a:rPr lang="en-US" smtClean="0"/>
              <a:pPr algn="r"/>
              <a:t>1</a:t>
            </a:fld>
            <a:endParaRPr lang="en-US" dirty="0"/>
          </a:p>
        </p:txBody>
      </p:sp>
    </p:spTree>
    <p:extLst>
      <p:ext uri="{BB962C8B-B14F-4D97-AF65-F5344CB8AC3E}">
        <p14:creationId xmlns:p14="http://schemas.microsoft.com/office/powerpoint/2010/main" val="1382478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 Ideas</a:t>
            </a:r>
            <a:endParaRPr lang="en-US" dirty="0"/>
          </a:p>
        </p:txBody>
      </p:sp>
      <p:sp>
        <p:nvSpPr>
          <p:cNvPr id="3" name="Content Placeholder 2"/>
          <p:cNvSpPr>
            <a:spLocks noGrp="1"/>
          </p:cNvSpPr>
          <p:nvPr>
            <p:ph idx="1"/>
          </p:nvPr>
        </p:nvSpPr>
        <p:spPr>
          <a:xfrm>
            <a:off x="457200" y="1447800"/>
            <a:ext cx="8229600" cy="5181600"/>
          </a:xfrm>
        </p:spPr>
        <p:txBody>
          <a:bodyPr>
            <a:normAutofit/>
          </a:bodyPr>
          <a:lstStyle/>
          <a:p>
            <a:r>
              <a:rPr lang="en-US" dirty="0"/>
              <a:t>Joint ideas</a:t>
            </a:r>
          </a:p>
          <a:p>
            <a:pPr lvl="1"/>
            <a:r>
              <a:rPr lang="en-US" dirty="0"/>
              <a:t>Ways to move </a:t>
            </a:r>
            <a:r>
              <a:rPr lang="en-US" dirty="0" smtClean="0"/>
              <a:t>joints</a:t>
            </a:r>
          </a:p>
          <a:p>
            <a:pPr lvl="2"/>
            <a:r>
              <a:rPr lang="en-US" dirty="0" smtClean="0"/>
              <a:t>Pneumatics</a:t>
            </a:r>
          </a:p>
          <a:p>
            <a:pPr lvl="2"/>
            <a:r>
              <a:rPr lang="en-US" dirty="0" smtClean="0"/>
              <a:t>Motors (one per joint)</a:t>
            </a:r>
          </a:p>
          <a:p>
            <a:pPr lvl="2"/>
            <a:r>
              <a:rPr lang="en-US" dirty="0" smtClean="0"/>
              <a:t>Cables</a:t>
            </a:r>
          </a:p>
          <a:p>
            <a:pPr lvl="3"/>
            <a:r>
              <a:rPr lang="en-US" dirty="0" smtClean="0"/>
              <a:t>One cable per finger</a:t>
            </a:r>
          </a:p>
          <a:p>
            <a:pPr lvl="3"/>
            <a:r>
              <a:rPr lang="en-US" dirty="0" smtClean="0"/>
              <a:t>One cable per finger, share cable for ring and pinky</a:t>
            </a:r>
          </a:p>
          <a:p>
            <a:pPr lvl="3"/>
            <a:r>
              <a:rPr lang="en-US" dirty="0" smtClean="0"/>
              <a:t>One cable per joint per finger</a:t>
            </a:r>
          </a:p>
          <a:p>
            <a:pPr lvl="3"/>
            <a:r>
              <a:rPr lang="en-US" dirty="0" smtClean="0"/>
              <a:t>One cable for 2 joints per finger</a:t>
            </a:r>
          </a:p>
          <a:p>
            <a:pPr lvl="2"/>
            <a:r>
              <a:rPr lang="en-US" dirty="0" smtClean="0"/>
              <a:t>Motors and cables (motors at finger base)</a:t>
            </a:r>
            <a:endParaRPr lang="en-US" dirty="0"/>
          </a:p>
          <a:p>
            <a:pPr lvl="1"/>
            <a:r>
              <a:rPr lang="en-US" dirty="0"/>
              <a:t>Ideas to hold </a:t>
            </a:r>
            <a:r>
              <a:rPr lang="en-US" dirty="0" smtClean="0"/>
              <a:t>position</a:t>
            </a:r>
          </a:p>
          <a:p>
            <a:pPr lvl="2"/>
            <a:r>
              <a:rPr lang="en-US" dirty="0" smtClean="0"/>
              <a:t>Gear teeth at joint interface</a:t>
            </a:r>
          </a:p>
          <a:p>
            <a:pPr lvl="2"/>
            <a:r>
              <a:rPr lang="en-US" dirty="0" smtClean="0"/>
              <a:t>External joint locks</a:t>
            </a:r>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10</a:t>
            </a:fld>
            <a:endParaRPr lang="en-US"/>
          </a:p>
        </p:txBody>
      </p:sp>
    </p:spTree>
    <p:extLst>
      <p:ext uri="{BB962C8B-B14F-4D97-AF65-F5344CB8AC3E}">
        <p14:creationId xmlns:p14="http://schemas.microsoft.com/office/powerpoint/2010/main" val="2930308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 Ideas (continued)</a:t>
            </a:r>
            <a:endParaRPr lang="en-US" dirty="0"/>
          </a:p>
        </p:txBody>
      </p:sp>
      <p:sp>
        <p:nvSpPr>
          <p:cNvPr id="3" name="Content Placeholder 2"/>
          <p:cNvSpPr>
            <a:spLocks noGrp="1"/>
          </p:cNvSpPr>
          <p:nvPr>
            <p:ph idx="1"/>
          </p:nvPr>
        </p:nvSpPr>
        <p:spPr/>
        <p:txBody>
          <a:bodyPr/>
          <a:lstStyle/>
          <a:p>
            <a:r>
              <a:rPr lang="en-US" dirty="0"/>
              <a:t>Straightening out the hand</a:t>
            </a:r>
          </a:p>
          <a:p>
            <a:pPr lvl="1"/>
            <a:r>
              <a:rPr lang="en-US" dirty="0"/>
              <a:t>Long rubber bands</a:t>
            </a:r>
          </a:p>
          <a:p>
            <a:pPr lvl="1"/>
            <a:r>
              <a:rPr lang="en-US" dirty="0"/>
              <a:t>Dental rubber bands</a:t>
            </a:r>
          </a:p>
          <a:p>
            <a:pPr lvl="1"/>
            <a:r>
              <a:rPr lang="en-US" dirty="0"/>
              <a:t>Flat springs</a:t>
            </a:r>
          </a:p>
          <a:p>
            <a:pPr lvl="1"/>
            <a:r>
              <a:rPr lang="en-US" dirty="0"/>
              <a:t>A second set of cables</a:t>
            </a:r>
          </a:p>
          <a:p>
            <a:r>
              <a:rPr lang="en-US" dirty="0"/>
              <a:t>Sensing grip</a:t>
            </a:r>
          </a:p>
          <a:p>
            <a:pPr lvl="1"/>
            <a:r>
              <a:rPr lang="en-US" dirty="0"/>
              <a:t>No grip sense: vacuum activated by button</a:t>
            </a:r>
          </a:p>
          <a:p>
            <a:pPr lvl="1"/>
            <a:r>
              <a:rPr lang="en-US" dirty="0"/>
              <a:t>Place bump sensor under granular jamming pad</a:t>
            </a:r>
          </a:p>
          <a:p>
            <a:pPr lvl="1"/>
            <a:r>
              <a:rPr lang="en-US" dirty="0"/>
              <a:t>Place encoder on servo motor, see if servo is stalled</a:t>
            </a:r>
          </a:p>
          <a:p>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11</a:t>
            </a:fld>
            <a:endParaRPr lang="en-US"/>
          </a:p>
        </p:txBody>
      </p:sp>
    </p:spTree>
    <p:extLst>
      <p:ext uri="{BB962C8B-B14F-4D97-AF65-F5344CB8AC3E}">
        <p14:creationId xmlns:p14="http://schemas.microsoft.com/office/powerpoint/2010/main" val="2974808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Ideas Decision Matrix</a:t>
            </a:r>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12</a:t>
            </a:fld>
            <a:endParaRPr lang="en-US"/>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547496096"/>
              </p:ext>
            </p:extLst>
          </p:nvPr>
        </p:nvGraphicFramePr>
        <p:xfrm>
          <a:off x="762000" y="2133600"/>
          <a:ext cx="7454900" cy="2266950"/>
        </p:xfrm>
        <a:graphic>
          <a:graphicData uri="http://schemas.openxmlformats.org/drawingml/2006/table">
            <a:tbl>
              <a:tblPr/>
              <a:tblGrid>
                <a:gridCol w="2018440"/>
                <a:gridCol w="1040957"/>
                <a:gridCol w="1307543"/>
                <a:gridCol w="482395"/>
                <a:gridCol w="1777243"/>
                <a:gridCol w="828322"/>
              </a:tblGrid>
              <a:tr h="381000">
                <a:tc>
                  <a:txBody>
                    <a:bodyPr/>
                    <a:lstStyle/>
                    <a:p>
                      <a:pPr algn="ctr" rtl="0" fontAlgn="b"/>
                      <a:r>
                        <a:rPr lang="en-US" sz="1900" b="0" i="0" u="none" strike="noStrike">
                          <a:solidFill>
                            <a:srgbClr val="000000"/>
                          </a:solidFill>
                          <a:effectLst/>
                          <a:latin typeface="Calibri"/>
                        </a:rPr>
                        <a:t>Category: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rtl="0" fontAlgn="b"/>
                      <a:r>
                        <a:rPr lang="en-US" sz="1900" b="0" i="0" u="none" strike="noStrike">
                          <a:solidFill>
                            <a:srgbClr val="000000"/>
                          </a:solidFill>
                          <a:effectLst/>
                          <a:latin typeface="Calibri"/>
                        </a:rPr>
                        <a:t>Simplicity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rtl="0" fontAlgn="b"/>
                      <a:r>
                        <a:rPr lang="en-US" sz="1900" b="0" i="0" u="none" strike="noStrike">
                          <a:solidFill>
                            <a:srgbClr val="000000"/>
                          </a:solidFill>
                          <a:effectLst/>
                          <a:latin typeface="Calibri"/>
                        </a:rPr>
                        <a:t>Affordability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rtl="0" fontAlgn="b"/>
                      <a:r>
                        <a:rPr lang="en-US" sz="1900" b="0" i="0" u="none" strike="noStrike">
                          <a:solidFill>
                            <a:srgbClr val="000000"/>
                          </a:solidFill>
                          <a:effectLst/>
                          <a:latin typeface="Calibri"/>
                        </a:rPr>
                        <a:t>Size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rtl="0" fontAlgn="b"/>
                      <a:r>
                        <a:rPr lang="en-US" sz="1900" b="0" i="0" u="none" strike="noStrike">
                          <a:solidFill>
                            <a:srgbClr val="000000"/>
                          </a:solidFill>
                          <a:effectLst/>
                          <a:latin typeface="Calibri"/>
                        </a:rPr>
                        <a:t>Range of Motion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rtl="0" fontAlgn="b"/>
                      <a:r>
                        <a:rPr lang="en-US" sz="1900" b="0" i="0" u="none" strike="noStrike">
                          <a:solidFill>
                            <a:srgbClr val="000000"/>
                          </a:solidFill>
                          <a:effectLst/>
                          <a:latin typeface="Calibri"/>
                        </a:rPr>
                        <a:t>Totals: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14325">
                <a:tc>
                  <a:txBody>
                    <a:bodyPr/>
                    <a:lstStyle/>
                    <a:p>
                      <a:pPr algn="ctr" rtl="0" fontAlgn="b"/>
                      <a:r>
                        <a:rPr lang="en-US" sz="1900" b="0" i="0" u="none" strike="noStrike">
                          <a:solidFill>
                            <a:srgbClr val="000000"/>
                          </a:solidFill>
                          <a:effectLst/>
                          <a:latin typeface="Calibri"/>
                        </a:rPr>
                        <a:t>Category Weight: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rtl="0" fontAlgn="b"/>
                      <a:r>
                        <a:rPr lang="en-US" sz="19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rtl="0" fontAlgn="b"/>
                      <a:r>
                        <a:rPr lang="en-US" sz="19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rtl="0" fontAlgn="b"/>
                      <a:r>
                        <a:rPr lang="en-US" sz="19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rtl="0" fontAlgn="b"/>
                      <a:r>
                        <a:rPr lang="en-US" sz="19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14325">
                <a:tc>
                  <a:txBody>
                    <a:bodyPr/>
                    <a:lstStyle/>
                    <a:p>
                      <a:pPr algn="ctr" rtl="0" fontAlgn="b"/>
                      <a:r>
                        <a:rPr lang="en-US" sz="1900" b="0" i="0" u="none" strike="noStrike">
                          <a:solidFill>
                            <a:srgbClr val="000000"/>
                          </a:solidFill>
                          <a:effectLst/>
                          <a:latin typeface="Calibri"/>
                        </a:rPr>
                        <a:t>Item: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14325">
                <a:tc>
                  <a:txBody>
                    <a:bodyPr/>
                    <a:lstStyle/>
                    <a:p>
                      <a:pPr algn="ctr" rtl="0" fontAlgn="b"/>
                      <a:r>
                        <a:rPr lang="en-US" sz="1900" b="0" i="0" u="none" strike="noStrike">
                          <a:solidFill>
                            <a:srgbClr val="000000"/>
                          </a:solidFill>
                          <a:effectLst/>
                          <a:latin typeface="Calibri"/>
                        </a:rPr>
                        <a:t>Pneumatics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rtl="0" fontAlgn="b"/>
                      <a:r>
                        <a:rPr lang="en-US" sz="19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130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14325">
                <a:tc>
                  <a:txBody>
                    <a:bodyPr/>
                    <a:lstStyle/>
                    <a:p>
                      <a:pPr algn="ctr" rtl="0" fontAlgn="b"/>
                      <a:r>
                        <a:rPr lang="en-US" sz="1900" b="0" i="0" u="none" strike="noStrike">
                          <a:solidFill>
                            <a:srgbClr val="000000"/>
                          </a:solidFill>
                          <a:effectLst/>
                          <a:latin typeface="Calibri"/>
                        </a:rPr>
                        <a:t>Motors (1/joint)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rtl="0" fontAlgn="b"/>
                      <a:r>
                        <a:rPr lang="en-US" sz="19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14325">
                <a:tc>
                  <a:txBody>
                    <a:bodyPr/>
                    <a:lstStyle/>
                    <a:p>
                      <a:pPr algn="ctr" rtl="0" fontAlgn="b"/>
                      <a:r>
                        <a:rPr lang="en-US" sz="1900" b="0" i="0" u="none" strike="noStrike">
                          <a:solidFill>
                            <a:srgbClr val="000000"/>
                          </a:solidFill>
                          <a:effectLst/>
                          <a:latin typeface="Calibri"/>
                        </a:rPr>
                        <a:t>Cables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1900" b="0" i="0" u="none" strike="noStrike">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1900" b="0" i="0" u="none" strike="noStrike">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1900" b="0" i="0" u="none" strike="noStrike">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1900" b="0" i="0" u="none" strike="noStrike">
                          <a:solidFill>
                            <a:srgbClr val="000000"/>
                          </a:solidFill>
                          <a:effectLst/>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1900" b="0" i="0" u="none" strike="noStrike">
                          <a:solidFill>
                            <a:srgbClr val="000000"/>
                          </a:solidFill>
                          <a:effectLst/>
                          <a:latin typeface="Calibri"/>
                        </a:rPr>
                        <a:t>308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14325">
                <a:tc>
                  <a:txBody>
                    <a:bodyPr/>
                    <a:lstStyle/>
                    <a:p>
                      <a:pPr algn="ctr" rtl="0" fontAlgn="b"/>
                      <a:r>
                        <a:rPr lang="en-US" sz="1900" b="0" i="0" u="none" strike="noStrike">
                          <a:solidFill>
                            <a:srgbClr val="000000"/>
                          </a:solidFill>
                          <a:effectLst/>
                          <a:latin typeface="Calibri"/>
                        </a:rPr>
                        <a:t>Motors &amp; Cables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rtl="0" fontAlgn="b"/>
                      <a:r>
                        <a:rPr lang="en-US" sz="1900" b="0" i="0" u="none" strike="noStrike">
                          <a:solidFill>
                            <a:srgbClr val="000000"/>
                          </a:solidFill>
                          <a:effectLst/>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900" b="0" i="0" u="none" strike="noStrike" dirty="0">
                          <a:solidFill>
                            <a:srgbClr val="000000"/>
                          </a:solidFill>
                          <a:effectLst/>
                          <a:latin typeface="Calibri"/>
                        </a:rPr>
                        <a:t>230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bl>
          </a:graphicData>
        </a:graphic>
      </p:graphicFrame>
      <p:pic>
        <p:nvPicPr>
          <p:cNvPr id="1025" name="Picture 1" descr="C:\Users\Class2014\Desktop\cab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84" y="4486275"/>
            <a:ext cx="2638425"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7687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Cabling Ideas Decision Matrix</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84645831"/>
              </p:ext>
            </p:extLst>
          </p:nvPr>
        </p:nvGraphicFramePr>
        <p:xfrm>
          <a:off x="895350" y="2871787"/>
          <a:ext cx="7353300" cy="2333625"/>
        </p:xfrm>
        <a:graphic>
          <a:graphicData uri="http://schemas.openxmlformats.org/drawingml/2006/table">
            <a:tbl>
              <a:tblPr/>
              <a:tblGrid>
                <a:gridCol w="2159000"/>
                <a:gridCol w="1104900"/>
                <a:gridCol w="1409700"/>
                <a:gridCol w="1879600"/>
                <a:gridCol w="800100"/>
              </a:tblGrid>
              <a:tr h="333375">
                <a:tc>
                  <a:txBody>
                    <a:bodyPr/>
                    <a:lstStyle/>
                    <a:p>
                      <a:pPr algn="ctr" fontAlgn="b"/>
                      <a:r>
                        <a:rPr lang="en-US" sz="2000" b="0" i="0" u="none" strike="noStrike" dirty="0">
                          <a:solidFill>
                            <a:srgbClr val="000000"/>
                          </a:solidFill>
                          <a:effectLst/>
                          <a:latin typeface="Calibri"/>
                        </a:rPr>
                        <a:t>Category: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2000" b="0" i="0" u="none" strike="noStrike" dirty="0">
                          <a:solidFill>
                            <a:srgbClr val="000000"/>
                          </a:solidFill>
                          <a:effectLst/>
                          <a:latin typeface="Calibri"/>
                        </a:rPr>
                        <a:t>Simplicity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2000" b="0" i="0" u="none" strike="noStrike">
                          <a:solidFill>
                            <a:srgbClr val="000000"/>
                          </a:solidFill>
                          <a:effectLst/>
                          <a:latin typeface="Calibri"/>
                        </a:rPr>
                        <a:t>Affordability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2000" b="0" i="0" u="none" strike="noStrike">
                          <a:solidFill>
                            <a:srgbClr val="000000"/>
                          </a:solidFill>
                          <a:effectLst/>
                          <a:latin typeface="Calibri"/>
                        </a:rPr>
                        <a:t>Range of Motion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2000" b="0" i="0" u="none" strike="noStrike">
                          <a:solidFill>
                            <a:srgbClr val="000000"/>
                          </a:solidFill>
                          <a:effectLst/>
                          <a:latin typeface="Calibri"/>
                        </a:rPr>
                        <a:t>Totals: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33375">
                <a:tc>
                  <a:txBody>
                    <a:bodyPr/>
                    <a:lstStyle/>
                    <a:p>
                      <a:pPr algn="ctr" fontAlgn="b"/>
                      <a:r>
                        <a:rPr lang="en-US" sz="2000" b="0" i="0" u="none" strike="noStrike">
                          <a:solidFill>
                            <a:srgbClr val="000000"/>
                          </a:solidFill>
                          <a:effectLst/>
                          <a:latin typeface="Calibri"/>
                        </a:rPr>
                        <a:t>Category Weight: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2000" b="0" i="0" u="none" strike="noStrike" dirty="0">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20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20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20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33375">
                <a:tc>
                  <a:txBody>
                    <a:bodyPr/>
                    <a:lstStyle/>
                    <a:p>
                      <a:pPr algn="ctr" fontAlgn="b"/>
                      <a:r>
                        <a:rPr lang="en-US" sz="2000" b="0" i="0" u="none" strike="noStrike">
                          <a:solidFill>
                            <a:srgbClr val="000000"/>
                          </a:solidFill>
                          <a:effectLst/>
                          <a:latin typeface="Calibri"/>
                        </a:rPr>
                        <a:t>Item: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20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33375">
                <a:tc>
                  <a:txBody>
                    <a:bodyPr/>
                    <a:lstStyle/>
                    <a:p>
                      <a:pPr algn="ctr" fontAlgn="b"/>
                      <a:r>
                        <a:rPr lang="en-US" sz="2000" b="0" i="0" u="none" strike="noStrike" dirty="0">
                          <a:solidFill>
                            <a:srgbClr val="000000"/>
                          </a:solidFill>
                          <a:effectLst/>
                          <a:latin typeface="Calibri"/>
                        </a:rPr>
                        <a:t> 5 Cables (1/Finger)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2000" b="0" i="0" u="none" strike="noStrike" dirty="0">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2000" b="0" i="0" u="none" strike="noStrike" dirty="0">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2000" b="0" i="0" u="none" strike="noStrike" dirty="0">
                          <a:solidFill>
                            <a:srgbClr val="000000"/>
                          </a:solidFill>
                          <a:effectLst/>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2000" b="0" i="0" u="none" strike="noStrike" dirty="0">
                          <a:solidFill>
                            <a:srgbClr val="000000"/>
                          </a:solidFill>
                          <a:effectLst/>
                          <a:latin typeface="Calibri"/>
                        </a:rPr>
                        <a:t>218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33375">
                <a:tc>
                  <a:txBody>
                    <a:bodyPr/>
                    <a:lstStyle/>
                    <a:p>
                      <a:pPr algn="ctr" fontAlgn="b"/>
                      <a:r>
                        <a:rPr lang="en-US" sz="2000" b="0" i="0" u="none" strike="noStrike">
                          <a:solidFill>
                            <a:srgbClr val="000000"/>
                          </a:solidFill>
                          <a:effectLst/>
                          <a:latin typeface="Calibri"/>
                        </a:rPr>
                        <a:t>4 Cables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2000" b="0" i="0" u="none" strike="noStrike" dirty="0">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210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33375">
                <a:tc>
                  <a:txBody>
                    <a:bodyPr/>
                    <a:lstStyle/>
                    <a:p>
                      <a:pPr algn="ctr" fontAlgn="b"/>
                      <a:r>
                        <a:rPr lang="en-US" sz="2000" b="0" i="0" u="none" strike="noStrike">
                          <a:solidFill>
                            <a:srgbClr val="000000"/>
                          </a:solidFill>
                          <a:effectLst/>
                          <a:latin typeface="Calibri"/>
                        </a:rPr>
                        <a:t>1 Cable/Joint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20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333375">
                <a:tc>
                  <a:txBody>
                    <a:bodyPr/>
                    <a:lstStyle/>
                    <a:p>
                      <a:pPr algn="ctr" fontAlgn="b"/>
                      <a:r>
                        <a:rPr lang="en-US" sz="2000" b="0" i="0" u="none" strike="noStrike">
                          <a:solidFill>
                            <a:srgbClr val="000000"/>
                          </a:solidFill>
                          <a:effectLst/>
                          <a:latin typeface="Calibri"/>
                        </a:rPr>
                        <a:t>1 Cable/2 Joints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2000" b="0" i="0" u="none" strike="noStrike">
                          <a:solidFill>
                            <a:srgbClr val="000000"/>
                          </a:solidFill>
                          <a:effectLst/>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bl>
          </a:graphicData>
        </a:graphic>
      </p:graphicFrame>
      <p:sp>
        <p:nvSpPr>
          <p:cNvPr id="4" name="Date Placeholder 3"/>
          <p:cNvSpPr>
            <a:spLocks noGrp="1"/>
          </p:cNvSpPr>
          <p:nvPr>
            <p:ph type="dt" sz="half" idx="10"/>
          </p:nvPr>
        </p:nvSpPr>
        <p:spPr/>
        <p:txBody>
          <a:bodyPr/>
          <a:lstStyle/>
          <a:p>
            <a:fld id="{A2EFF424-F111-43CB-9C75-D52325012943}"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13</a:t>
            </a:fld>
            <a:endParaRPr lang="en-US"/>
          </a:p>
        </p:txBody>
      </p:sp>
    </p:spTree>
    <p:extLst>
      <p:ext uri="{BB962C8B-B14F-4D97-AF65-F5344CB8AC3E}">
        <p14:creationId xmlns:p14="http://schemas.microsoft.com/office/powerpoint/2010/main" val="1638284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Hand Straightening Ideas Decision Matrix</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695690119"/>
              </p:ext>
            </p:extLst>
          </p:nvPr>
        </p:nvGraphicFramePr>
        <p:xfrm>
          <a:off x="381000" y="2209800"/>
          <a:ext cx="8229600" cy="1853173"/>
        </p:xfrm>
        <a:graphic>
          <a:graphicData uri="http://schemas.openxmlformats.org/drawingml/2006/table">
            <a:tbl>
              <a:tblPr/>
              <a:tblGrid>
                <a:gridCol w="1867728"/>
                <a:gridCol w="877152"/>
                <a:gridCol w="1119125"/>
                <a:gridCol w="1119125"/>
                <a:gridCol w="1119125"/>
                <a:gridCol w="1492166"/>
                <a:gridCol w="635179"/>
              </a:tblGrid>
              <a:tr h="264739">
                <a:tc>
                  <a:txBody>
                    <a:bodyPr/>
                    <a:lstStyle/>
                    <a:p>
                      <a:pPr algn="ctr" fontAlgn="b"/>
                      <a:r>
                        <a:rPr lang="en-US" sz="1600" b="0" i="0" u="none" strike="noStrike" dirty="0">
                          <a:solidFill>
                            <a:srgbClr val="000000"/>
                          </a:solidFill>
                          <a:effectLst/>
                          <a:latin typeface="Calibri"/>
                        </a:rPr>
                        <a:t>Category: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Simplicity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Affordability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Reliability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Repairability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Range of Motion</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Totals:</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264739">
                <a:tc>
                  <a:txBody>
                    <a:bodyPr/>
                    <a:lstStyle/>
                    <a:p>
                      <a:pPr algn="ctr" fontAlgn="b"/>
                      <a:r>
                        <a:rPr lang="en-US" sz="1600" b="0" i="0" u="none" strike="noStrike">
                          <a:solidFill>
                            <a:srgbClr val="000000"/>
                          </a:solidFill>
                          <a:effectLst/>
                          <a:latin typeface="Calibri"/>
                        </a:rPr>
                        <a:t>Category Weight:</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10</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7</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6</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264739">
                <a:tc>
                  <a:txBody>
                    <a:bodyPr/>
                    <a:lstStyle/>
                    <a:p>
                      <a:pPr algn="ctr" fontAlgn="b"/>
                      <a:r>
                        <a:rPr lang="en-US" sz="1600" b="0" i="0" u="none" strike="noStrike">
                          <a:solidFill>
                            <a:srgbClr val="000000"/>
                          </a:solidFill>
                          <a:effectLst/>
                          <a:latin typeface="Calibri"/>
                        </a:rPr>
                        <a:t>Item:</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264739">
                <a:tc>
                  <a:txBody>
                    <a:bodyPr/>
                    <a:lstStyle/>
                    <a:p>
                      <a:pPr algn="ctr" fontAlgn="b"/>
                      <a:r>
                        <a:rPr lang="en-US" sz="1600" b="0" i="0" u="none" strike="noStrike">
                          <a:solidFill>
                            <a:srgbClr val="000000"/>
                          </a:solidFill>
                          <a:effectLst/>
                          <a:latin typeface="Calibri"/>
                        </a:rPr>
                        <a:t> Long Rubber Bands</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1600" b="0" i="0" u="none" strike="noStrike">
                          <a:solidFill>
                            <a:srgbClr val="000000"/>
                          </a:solidFill>
                          <a:effectLst/>
                          <a:latin typeface="Calibri"/>
                        </a:rPr>
                        <a:t>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4</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7</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248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264739">
                <a:tc>
                  <a:txBody>
                    <a:bodyPr/>
                    <a:lstStyle/>
                    <a:p>
                      <a:pPr algn="ctr" fontAlgn="b"/>
                      <a:r>
                        <a:rPr lang="en-US" sz="1600" b="0" i="0" u="none" strike="noStrike" dirty="0">
                          <a:solidFill>
                            <a:srgbClr val="000000"/>
                          </a:solidFill>
                          <a:effectLst/>
                          <a:latin typeface="Calibri"/>
                        </a:rPr>
                        <a:t>Dental Rubber Bands</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6</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a:solidFill>
                            <a:srgbClr val="000000"/>
                          </a:solidFill>
                          <a:effectLst/>
                          <a:latin typeface="Calibri"/>
                        </a:rPr>
                        <a:t>5</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a:solidFill>
                            <a:srgbClr val="000000"/>
                          </a:solidFill>
                          <a:effectLst/>
                          <a:latin typeface="Calibri"/>
                        </a:rPr>
                        <a:t>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a:solidFill>
                            <a:srgbClr val="000000"/>
                          </a:solidFill>
                          <a:effectLst/>
                          <a:latin typeface="Calibri"/>
                        </a:rPr>
                        <a:t>7</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a:solidFill>
                            <a:srgbClr val="000000"/>
                          </a:solidFill>
                          <a:effectLst/>
                          <a:latin typeface="Calibri"/>
                        </a:rPr>
                        <a:t>277</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64739">
                <a:tc>
                  <a:txBody>
                    <a:bodyPr/>
                    <a:lstStyle/>
                    <a:p>
                      <a:pPr algn="ctr" fontAlgn="b"/>
                      <a:r>
                        <a:rPr lang="en-US" sz="1600" b="0" i="0" u="none" strike="noStrike">
                          <a:solidFill>
                            <a:srgbClr val="000000"/>
                          </a:solidFill>
                          <a:effectLst/>
                          <a:latin typeface="Calibri"/>
                        </a:rPr>
                        <a:t>Flat Springs</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a:solidFill>
                            <a:srgbClr val="000000"/>
                          </a:solidFill>
                          <a:effectLst/>
                          <a:latin typeface="Calibri"/>
                        </a:rPr>
                        <a:t>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6</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a:solidFill>
                            <a:srgbClr val="000000"/>
                          </a:solidFill>
                          <a:effectLst/>
                          <a:latin typeface="Calibri"/>
                        </a:rPr>
                        <a:t>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a:solidFill>
                            <a:srgbClr val="000000"/>
                          </a:solidFill>
                          <a:effectLst/>
                          <a:latin typeface="Calibri"/>
                        </a:rPr>
                        <a:t>5</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7</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277</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64739">
                <a:tc>
                  <a:txBody>
                    <a:bodyPr/>
                    <a:lstStyle/>
                    <a:p>
                      <a:pPr algn="ctr" fontAlgn="b"/>
                      <a:r>
                        <a:rPr lang="en-US" sz="1600" b="0" i="0" u="none" strike="noStrike">
                          <a:solidFill>
                            <a:srgbClr val="000000"/>
                          </a:solidFill>
                          <a:effectLst/>
                          <a:latin typeface="Calibri"/>
                        </a:rPr>
                        <a:t>Second Set of Cables</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1600" b="0" i="0" u="none" strike="noStrike">
                          <a:solidFill>
                            <a:srgbClr val="000000"/>
                          </a:solidFill>
                          <a:effectLst/>
                          <a:latin typeface="Calibri"/>
                        </a:rPr>
                        <a:t>4</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7</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226</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bl>
          </a:graphicData>
        </a:graphic>
      </p:graphicFrame>
      <p:sp>
        <p:nvSpPr>
          <p:cNvPr id="4" name="Date Placeholder 3"/>
          <p:cNvSpPr>
            <a:spLocks noGrp="1"/>
          </p:cNvSpPr>
          <p:nvPr>
            <p:ph type="dt" sz="half" idx="10"/>
          </p:nvPr>
        </p:nvSpPr>
        <p:spPr/>
        <p:txBody>
          <a:bodyPr/>
          <a:lstStyle/>
          <a:p>
            <a:fld id="{A2EFF424-F111-43CB-9C75-D52325012943}"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14</a:t>
            </a:fld>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4315495"/>
            <a:ext cx="2085977" cy="2012987"/>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4315495"/>
            <a:ext cx="1996452" cy="2012987"/>
          </a:xfrm>
          <a:prstGeom prst="rect">
            <a:avLst/>
          </a:prstGeom>
        </p:spPr>
      </p:pic>
    </p:spTree>
    <p:extLst>
      <p:ext uri="{BB962C8B-B14F-4D97-AF65-F5344CB8AC3E}">
        <p14:creationId xmlns:p14="http://schemas.microsoft.com/office/powerpoint/2010/main" val="4277019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Grip Sense Decision Matrix</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95776131"/>
              </p:ext>
            </p:extLst>
          </p:nvPr>
        </p:nvGraphicFramePr>
        <p:xfrm>
          <a:off x="457200" y="3244383"/>
          <a:ext cx="8229600" cy="1588434"/>
        </p:xfrm>
        <a:graphic>
          <a:graphicData uri="http://schemas.openxmlformats.org/drawingml/2006/table">
            <a:tbl>
              <a:tblPr/>
              <a:tblGrid>
                <a:gridCol w="1867728"/>
                <a:gridCol w="877152"/>
                <a:gridCol w="1119125"/>
                <a:gridCol w="1119125"/>
                <a:gridCol w="1119125"/>
                <a:gridCol w="1492166"/>
                <a:gridCol w="635179"/>
              </a:tblGrid>
              <a:tr h="264739">
                <a:tc>
                  <a:txBody>
                    <a:bodyPr/>
                    <a:lstStyle/>
                    <a:p>
                      <a:pPr algn="ctr" fontAlgn="b"/>
                      <a:r>
                        <a:rPr lang="en-US" sz="1600" b="0" i="0" u="none" strike="noStrike">
                          <a:solidFill>
                            <a:srgbClr val="000000"/>
                          </a:solidFill>
                          <a:effectLst/>
                          <a:latin typeface="Calibri"/>
                        </a:rPr>
                        <a:t>Category: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Simplicity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Affordability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Reliability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Repairability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Usability</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1600" b="0" i="0" u="none" strike="noStrike">
                          <a:solidFill>
                            <a:srgbClr val="000000"/>
                          </a:solidFill>
                          <a:effectLst/>
                          <a:latin typeface="Calibri"/>
                        </a:rPr>
                        <a:t>Totals:</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264739">
                <a:tc>
                  <a:txBody>
                    <a:bodyPr/>
                    <a:lstStyle/>
                    <a:p>
                      <a:pPr algn="ctr" fontAlgn="b"/>
                      <a:r>
                        <a:rPr lang="en-US" sz="1600" b="0" i="0" u="none" strike="noStrike">
                          <a:solidFill>
                            <a:srgbClr val="000000"/>
                          </a:solidFill>
                          <a:effectLst/>
                          <a:latin typeface="Calibri"/>
                        </a:rPr>
                        <a:t>Category Weight:</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10</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7</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6</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10</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264739">
                <a:tc>
                  <a:txBody>
                    <a:bodyPr/>
                    <a:lstStyle/>
                    <a:p>
                      <a:pPr algn="ctr" fontAlgn="b"/>
                      <a:r>
                        <a:rPr lang="en-US" sz="1600" b="0" i="0" u="none" strike="noStrike">
                          <a:solidFill>
                            <a:srgbClr val="000000"/>
                          </a:solidFill>
                          <a:effectLst/>
                          <a:latin typeface="Calibri"/>
                        </a:rPr>
                        <a:t>Item:</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 </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264739">
                <a:tc>
                  <a:txBody>
                    <a:bodyPr/>
                    <a:lstStyle/>
                    <a:p>
                      <a:pPr algn="ctr" fontAlgn="b"/>
                      <a:r>
                        <a:rPr lang="en-US" sz="1600" b="0" i="0" u="none" strike="noStrike" dirty="0" smtClean="0">
                          <a:solidFill>
                            <a:srgbClr val="000000"/>
                          </a:solidFill>
                          <a:effectLst/>
                          <a:latin typeface="Calibri"/>
                        </a:rPr>
                        <a:t>Vacuum </a:t>
                      </a:r>
                      <a:r>
                        <a:rPr lang="en-US" sz="1600" b="0" i="0" u="none" strike="noStrike" dirty="0">
                          <a:solidFill>
                            <a:srgbClr val="000000"/>
                          </a:solidFill>
                          <a:effectLst/>
                          <a:latin typeface="Calibri"/>
                        </a:rPr>
                        <a:t>Button</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1600" b="0" i="0" u="none" strike="noStrike" dirty="0">
                          <a:solidFill>
                            <a:srgbClr val="000000"/>
                          </a:solidFill>
                          <a:effectLst/>
                          <a:latin typeface="Calibri"/>
                        </a:rPr>
                        <a:t>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1</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289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264739">
                <a:tc>
                  <a:txBody>
                    <a:bodyPr/>
                    <a:lstStyle/>
                    <a:p>
                      <a:pPr algn="ctr" fontAlgn="b"/>
                      <a:r>
                        <a:rPr lang="en-US" sz="1600" b="0" i="0" u="none" strike="noStrike">
                          <a:solidFill>
                            <a:srgbClr val="000000"/>
                          </a:solidFill>
                          <a:effectLst/>
                          <a:latin typeface="Calibri"/>
                        </a:rPr>
                        <a:t>Bump Sensor</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US" sz="1600" b="0" i="0" u="none" strike="noStrike" dirty="0">
                          <a:solidFill>
                            <a:srgbClr val="000000"/>
                          </a:solidFill>
                          <a:effectLst/>
                          <a:latin typeface="Calibri"/>
                        </a:rPr>
                        <a:t>4</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4</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3</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10</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205</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264739">
                <a:tc>
                  <a:txBody>
                    <a:bodyPr/>
                    <a:lstStyle/>
                    <a:p>
                      <a:pPr algn="ctr" fontAlgn="b"/>
                      <a:r>
                        <a:rPr lang="en-US" sz="1600" b="0" i="0" u="none" strike="noStrike" dirty="0">
                          <a:solidFill>
                            <a:srgbClr val="000000"/>
                          </a:solidFill>
                          <a:effectLst/>
                          <a:latin typeface="Calibri"/>
                        </a:rPr>
                        <a:t>Encoder Boards</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9</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0" i="0" u="none" strike="noStrike" dirty="0">
                          <a:solidFill>
                            <a:srgbClr val="000000"/>
                          </a:solidFill>
                          <a:effectLst/>
                          <a:latin typeface="Calibri"/>
                        </a:rPr>
                        <a:t>338</a:t>
                      </a:r>
                    </a:p>
                  </a:txBody>
                  <a:tcPr marL="7564" marR="7564" marT="75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bl>
          </a:graphicData>
        </a:graphic>
      </p:graphicFrame>
      <p:sp>
        <p:nvSpPr>
          <p:cNvPr id="4" name="Date Placeholder 3"/>
          <p:cNvSpPr>
            <a:spLocks noGrp="1"/>
          </p:cNvSpPr>
          <p:nvPr>
            <p:ph type="dt" sz="half" idx="10"/>
          </p:nvPr>
        </p:nvSpPr>
        <p:spPr/>
        <p:txBody>
          <a:bodyPr/>
          <a:lstStyle/>
          <a:p>
            <a:fld id="{A2EFF424-F111-43CB-9C75-D52325012943}"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15</a:t>
            </a:fld>
            <a:endParaRPr lang="en-US"/>
          </a:p>
        </p:txBody>
      </p:sp>
    </p:spTree>
    <p:extLst>
      <p:ext uri="{BB962C8B-B14F-4D97-AF65-F5344CB8AC3E}">
        <p14:creationId xmlns:p14="http://schemas.microsoft.com/office/powerpoint/2010/main" val="6188064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Granular Jamming Ideas</a:t>
            </a:r>
            <a:endParaRPr lang="en-US" dirty="0"/>
          </a:p>
        </p:txBody>
      </p:sp>
      <p:sp>
        <p:nvSpPr>
          <p:cNvPr id="2" name="Content Placeholder 1"/>
          <p:cNvSpPr>
            <a:spLocks noGrp="1"/>
          </p:cNvSpPr>
          <p:nvPr>
            <p:ph idx="1"/>
          </p:nvPr>
        </p:nvSpPr>
        <p:spPr/>
        <p:txBody>
          <a:bodyPr/>
          <a:lstStyle/>
          <a:p>
            <a:r>
              <a:rPr lang="en-US" dirty="0" smtClean="0"/>
              <a:t>HI CHRIS</a:t>
            </a:r>
            <a:endParaRPr lang="en-US" dirty="0"/>
          </a:p>
        </p:txBody>
      </p:sp>
      <p:sp>
        <p:nvSpPr>
          <p:cNvPr id="3" name="Date Placeholder 2"/>
          <p:cNvSpPr>
            <a:spLocks noGrp="1"/>
          </p:cNvSpPr>
          <p:nvPr>
            <p:ph type="dt" sz="half" idx="10"/>
          </p:nvPr>
        </p:nvSpPr>
        <p:spPr/>
        <p:txBody>
          <a:bodyPr/>
          <a:lstStyle/>
          <a:p>
            <a:fld id="{A2EFF424-F111-43CB-9C75-D52325012943}" type="datetime1">
              <a:rPr lang="en-US" smtClean="0"/>
              <a:pPr/>
              <a:t>9/23/2013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pPr/>
              <a:t>16</a:t>
            </a:fld>
            <a:endParaRPr lang="en-US"/>
          </a:p>
        </p:txBody>
      </p:sp>
    </p:spTree>
    <p:extLst>
      <p:ext uri="{BB962C8B-B14F-4D97-AF65-F5344CB8AC3E}">
        <p14:creationId xmlns:p14="http://schemas.microsoft.com/office/powerpoint/2010/main" val="32544794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Background and Problem Statement</a:t>
            </a:r>
            <a:endParaRPr lang="en-US" dirty="0"/>
          </a:p>
        </p:txBody>
      </p:sp>
      <p:sp>
        <p:nvSpPr>
          <p:cNvPr id="3" name="Content Placeholder 2"/>
          <p:cNvSpPr>
            <a:spLocks noGrp="1"/>
          </p:cNvSpPr>
          <p:nvPr>
            <p:ph idx="1"/>
          </p:nvPr>
        </p:nvSpPr>
        <p:spPr/>
        <p:txBody>
          <a:bodyPr/>
          <a:lstStyle/>
          <a:p>
            <a:r>
              <a:rPr lang="en-US" dirty="0" smtClean="0"/>
              <a:t>Mechanical hands have </a:t>
            </a:r>
            <a:br>
              <a:rPr lang="en-US" dirty="0" smtClean="0"/>
            </a:br>
            <a:r>
              <a:rPr lang="en-US" dirty="0" smtClean="0"/>
              <a:t>existed for years</a:t>
            </a:r>
          </a:p>
          <a:p>
            <a:pPr lvl="1"/>
            <a:r>
              <a:rPr lang="en-US" dirty="0" smtClean="0"/>
              <a:t>Inaccurate motions</a:t>
            </a:r>
          </a:p>
          <a:p>
            <a:pPr lvl="1"/>
            <a:r>
              <a:rPr lang="en-US" dirty="0" smtClean="0"/>
              <a:t>Poor ability to </a:t>
            </a:r>
            <a:r>
              <a:rPr lang="en-US" smtClean="0"/>
              <a:t>grasp </a:t>
            </a:r>
            <a:br>
              <a:rPr lang="en-US" smtClean="0"/>
            </a:br>
            <a:r>
              <a:rPr lang="en-US" smtClean="0"/>
              <a:t>irregularly shaped objects</a:t>
            </a:r>
          </a:p>
          <a:p>
            <a:endParaRPr lang="en-US" dirty="0" smtClean="0"/>
          </a:p>
          <a:p>
            <a:endParaRPr lang="en-US" dirty="0"/>
          </a:p>
        </p:txBody>
      </p:sp>
      <p:pic>
        <p:nvPicPr>
          <p:cNvPr id="4" name="Picture 2" descr="C:\Users\Class2013\Pictures\Senior D Project\shadow_robot_hand.jpg"/>
          <p:cNvPicPr>
            <a:picLocks noChangeAspect="1" noChangeArrowheads="1"/>
          </p:cNvPicPr>
          <p:nvPr/>
        </p:nvPicPr>
        <p:blipFill>
          <a:blip r:embed="rId2" cstate="print"/>
          <a:srcRect/>
          <a:stretch>
            <a:fillRect/>
          </a:stretch>
        </p:blipFill>
        <p:spPr bwMode="auto">
          <a:xfrm>
            <a:off x="6019800" y="1828800"/>
            <a:ext cx="2308225" cy="3685466"/>
          </a:xfrm>
          <a:prstGeom prst="rect">
            <a:avLst/>
          </a:prstGeom>
          <a:noFill/>
        </p:spPr>
      </p:pic>
    </p:spTree>
    <p:extLst>
      <p:ext uri="{BB962C8B-B14F-4D97-AF65-F5344CB8AC3E}">
        <p14:creationId xmlns:p14="http://schemas.microsoft.com/office/powerpoint/2010/main" val="4039854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Societal Impact</a:t>
            </a:r>
            <a:endParaRPr lang="en-US" dirty="0"/>
          </a:p>
        </p:txBody>
      </p:sp>
      <p:sp>
        <p:nvSpPr>
          <p:cNvPr id="3" name="Content Placeholder 2"/>
          <p:cNvSpPr>
            <a:spLocks noGrp="1"/>
          </p:cNvSpPr>
          <p:nvPr>
            <p:ph idx="1"/>
          </p:nvPr>
        </p:nvSpPr>
        <p:spPr>
          <a:xfrm>
            <a:off x="3505200" y="1676400"/>
            <a:ext cx="8229600" cy="4525963"/>
          </a:xfrm>
        </p:spPr>
        <p:txBody>
          <a:bodyPr/>
          <a:lstStyle/>
          <a:p>
            <a:r>
              <a:rPr lang="en-US" dirty="0" smtClean="0"/>
              <a:t>Prosthetic</a:t>
            </a:r>
          </a:p>
          <a:p>
            <a:r>
              <a:rPr lang="en-US" dirty="0" smtClean="0"/>
              <a:t>Manufacturing and </a:t>
            </a:r>
            <a:br>
              <a:rPr lang="en-US" dirty="0" smtClean="0"/>
            </a:br>
            <a:r>
              <a:rPr lang="en-US" dirty="0" smtClean="0"/>
              <a:t>automation</a:t>
            </a:r>
          </a:p>
          <a:p>
            <a:r>
              <a:rPr lang="en-US" dirty="0" smtClean="0"/>
              <a:t>Handling of dangerous </a:t>
            </a:r>
            <a:br>
              <a:rPr lang="en-US" dirty="0" smtClean="0"/>
            </a:br>
            <a:r>
              <a:rPr lang="en-US" dirty="0" smtClean="0"/>
              <a:t>materials</a:t>
            </a:r>
          </a:p>
          <a:p>
            <a:r>
              <a:rPr lang="en-US" dirty="0" smtClean="0"/>
              <a:t>Open source</a:t>
            </a:r>
          </a:p>
          <a:p>
            <a:endParaRPr lang="en-US" dirty="0" smtClean="0"/>
          </a:p>
          <a:p>
            <a:endParaRPr lang="en-US" dirty="0"/>
          </a:p>
        </p:txBody>
      </p:sp>
      <p:pic>
        <p:nvPicPr>
          <p:cNvPr id="3075" name="Picture 3" descr="C:\Users\Class2013\Pictures\Senior D Project\present4.jpg"/>
          <p:cNvPicPr>
            <a:picLocks noChangeAspect="1" noChangeArrowheads="1"/>
          </p:cNvPicPr>
          <p:nvPr/>
        </p:nvPicPr>
        <p:blipFill>
          <a:blip r:embed="rId2" cstate="print"/>
          <a:srcRect/>
          <a:stretch>
            <a:fillRect/>
          </a:stretch>
        </p:blipFill>
        <p:spPr bwMode="auto">
          <a:xfrm>
            <a:off x="381000" y="1752600"/>
            <a:ext cx="3124200" cy="3214611"/>
          </a:xfrm>
          <a:prstGeom prst="rect">
            <a:avLst/>
          </a:prstGeom>
          <a:noFill/>
        </p:spPr>
      </p:pic>
    </p:spTree>
    <p:extLst>
      <p:ext uri="{BB962C8B-B14F-4D97-AF65-F5344CB8AC3E}">
        <p14:creationId xmlns:p14="http://schemas.microsoft.com/office/powerpoint/2010/main" val="8469132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Features of Design – </a:t>
            </a:r>
            <a:r>
              <a:rPr lang="en-US" smtClean="0"/>
              <a:t>Granular Jamming</a:t>
            </a:r>
            <a:endParaRPr lang="en-US" dirty="0"/>
          </a:p>
        </p:txBody>
      </p:sp>
      <p:sp>
        <p:nvSpPr>
          <p:cNvPr id="3" name="Content Placeholder 2"/>
          <p:cNvSpPr>
            <a:spLocks noGrp="1"/>
          </p:cNvSpPr>
          <p:nvPr>
            <p:ph idx="1"/>
          </p:nvPr>
        </p:nvSpPr>
        <p:spPr/>
        <p:txBody>
          <a:bodyPr/>
          <a:lstStyle/>
          <a:p>
            <a:r>
              <a:rPr lang="en-US" dirty="0" smtClean="0"/>
              <a:t>Jamming –a physical process by which some materials, such as granular materials become rigid with increasing density.</a:t>
            </a:r>
            <a:endParaRPr lang="en-US" dirty="0"/>
          </a:p>
        </p:txBody>
      </p:sp>
      <p:pic>
        <p:nvPicPr>
          <p:cNvPr id="5" name="Picture 2" descr="C:\Users\Class2013\Pictures\Senior D Project\robot_arm_kaboomi.jpg"/>
          <p:cNvPicPr>
            <a:picLocks noChangeAspect="1" noChangeArrowheads="1"/>
          </p:cNvPicPr>
          <p:nvPr/>
        </p:nvPicPr>
        <p:blipFill>
          <a:blip r:embed="rId3" cstate="print"/>
          <a:srcRect/>
          <a:stretch>
            <a:fillRect/>
          </a:stretch>
        </p:blipFill>
        <p:spPr bwMode="auto">
          <a:xfrm>
            <a:off x="4953000" y="3581400"/>
            <a:ext cx="2381250" cy="2381250"/>
          </a:xfrm>
          <a:prstGeom prst="rect">
            <a:avLst/>
          </a:prstGeom>
          <a:noFill/>
        </p:spPr>
      </p:pic>
      <p:pic>
        <p:nvPicPr>
          <p:cNvPr id="6" name="Picture 3" descr="C:\Users\Class2013\Pictures\Senior D Project\456px-Granular_jamming.svg.png"/>
          <p:cNvPicPr>
            <a:picLocks noChangeAspect="1" noChangeArrowheads="1"/>
          </p:cNvPicPr>
          <p:nvPr/>
        </p:nvPicPr>
        <p:blipFill>
          <a:blip r:embed="rId4" cstate="print"/>
          <a:srcRect/>
          <a:stretch>
            <a:fillRect/>
          </a:stretch>
        </p:blipFill>
        <p:spPr bwMode="auto">
          <a:xfrm>
            <a:off x="1600200" y="3505200"/>
            <a:ext cx="2116137" cy="2784391"/>
          </a:xfrm>
          <a:prstGeom prst="rect">
            <a:avLst/>
          </a:prstGeom>
          <a:noFill/>
        </p:spPr>
      </p:pic>
    </p:spTree>
    <p:extLst>
      <p:ext uri="{BB962C8B-B14F-4D97-AF65-F5344CB8AC3E}">
        <p14:creationId xmlns:p14="http://schemas.microsoft.com/office/powerpoint/2010/main" val="4074201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State-of-the-Art Designs</a:t>
            </a:r>
            <a:endParaRPr lang="en-US" dirty="0"/>
          </a:p>
        </p:txBody>
      </p:sp>
      <p:sp>
        <p:nvSpPr>
          <p:cNvPr id="3" name="Content Placeholder 2"/>
          <p:cNvSpPr>
            <a:spLocks noGrp="1"/>
          </p:cNvSpPr>
          <p:nvPr>
            <p:ph idx="1"/>
          </p:nvPr>
        </p:nvSpPr>
        <p:spPr>
          <a:xfrm>
            <a:off x="457200" y="1371600"/>
            <a:ext cx="8229600" cy="5334000"/>
          </a:xfrm>
        </p:spPr>
        <p:txBody>
          <a:bodyPr>
            <a:normAutofit fontScale="47500" lnSpcReduction="20000"/>
          </a:bodyPr>
          <a:lstStyle/>
          <a:p>
            <a:pPr>
              <a:buNone/>
            </a:pPr>
            <a:r>
              <a:rPr lang="en-US" sz="5700" b="1" dirty="0" smtClean="0"/>
              <a:t>bebionic3 Hand – used as human prosthesis</a:t>
            </a:r>
          </a:p>
          <a:p>
            <a:pPr>
              <a:buNone/>
            </a:pPr>
            <a:endParaRPr lang="en-US" sz="1900" b="1" dirty="0" smtClean="0"/>
          </a:p>
          <a:p>
            <a:pPr fontAlgn="base"/>
            <a:r>
              <a:rPr lang="en-US" sz="4200" b="1" dirty="0"/>
              <a:t>Individual Motors</a:t>
            </a:r>
            <a:r>
              <a:rPr lang="en-US" sz="4200" dirty="0"/>
              <a:t> in each </a:t>
            </a:r>
            <a:r>
              <a:rPr lang="en-US" sz="4200" dirty="0" smtClean="0"/>
              <a:t>finger. The </a:t>
            </a:r>
            <a:r>
              <a:rPr lang="en-US" sz="4200" dirty="0"/>
              <a:t>motors are positioned to </a:t>
            </a:r>
            <a:r>
              <a:rPr lang="en-US" sz="4200" dirty="0" smtClean="0"/>
              <a:t>optimize </a:t>
            </a:r>
            <a:r>
              <a:rPr lang="en-US" sz="4200" dirty="0"/>
              <a:t>weight </a:t>
            </a:r>
            <a:r>
              <a:rPr lang="en-US" sz="4200" dirty="0" smtClean="0"/>
              <a:t>distribution, making </a:t>
            </a:r>
            <a:r>
              <a:rPr lang="en-US" sz="4200" dirty="0"/>
              <a:t>the hand feel lighter and more comfortable.</a:t>
            </a:r>
          </a:p>
          <a:p>
            <a:pPr fontAlgn="base"/>
            <a:r>
              <a:rPr lang="en-US" sz="4200" b="1" dirty="0" smtClean="0"/>
              <a:t>14 </a:t>
            </a:r>
            <a:r>
              <a:rPr lang="en-US" sz="4200" b="1" dirty="0"/>
              <a:t>Selectable grip patterns</a:t>
            </a:r>
            <a:r>
              <a:rPr lang="en-US" sz="4200" dirty="0"/>
              <a:t> and hand </a:t>
            </a:r>
            <a:r>
              <a:rPr lang="en-US" sz="4200" dirty="0" smtClean="0"/>
              <a:t>positions</a:t>
            </a:r>
            <a:endParaRPr lang="en-US" sz="4200" dirty="0"/>
          </a:p>
          <a:p>
            <a:pPr fontAlgn="base"/>
            <a:r>
              <a:rPr lang="en-US" sz="4200" b="1" dirty="0"/>
              <a:t>Proportional Speed Control</a:t>
            </a:r>
            <a:r>
              <a:rPr lang="en-US" sz="4200" dirty="0"/>
              <a:t> gives you precision control over delicate tasks, so you can pick up an egg </a:t>
            </a:r>
            <a:r>
              <a:rPr lang="en-US" sz="4200" dirty="0" smtClean="0"/>
              <a:t>as </a:t>
            </a:r>
            <a:r>
              <a:rPr lang="en-US" sz="4200" dirty="0"/>
              <a:t>easily as crushing an empty can.</a:t>
            </a:r>
          </a:p>
          <a:p>
            <a:pPr fontAlgn="base"/>
            <a:r>
              <a:rPr lang="en-US" sz="4200" b="1" dirty="0" smtClean="0"/>
              <a:t>Durable </a:t>
            </a:r>
            <a:r>
              <a:rPr lang="en-US" sz="4200" b="1" dirty="0"/>
              <a:t>construction</a:t>
            </a:r>
            <a:r>
              <a:rPr lang="en-US" sz="4200" dirty="0"/>
              <a:t> and advanced materials </a:t>
            </a:r>
            <a:r>
              <a:rPr lang="en-US" sz="4200" dirty="0" smtClean="0"/>
              <a:t>makes</a:t>
            </a:r>
          </a:p>
          <a:p>
            <a:pPr fontAlgn="base">
              <a:buNone/>
            </a:pPr>
            <a:r>
              <a:rPr lang="en-US" sz="4200" dirty="0" smtClean="0"/>
              <a:t>	 </a:t>
            </a:r>
            <a:r>
              <a:rPr lang="en-US" sz="4200" dirty="0"/>
              <a:t>bebionic3 strong enough to handle up to 45kg </a:t>
            </a:r>
            <a:endParaRPr lang="en-US" sz="4200" dirty="0" smtClean="0"/>
          </a:p>
          <a:p>
            <a:pPr fontAlgn="base"/>
            <a:r>
              <a:rPr lang="en-US" sz="4200" b="1" dirty="0" smtClean="0"/>
              <a:t>Selectable thumb positions</a:t>
            </a:r>
            <a:endParaRPr lang="en-US" sz="4200" dirty="0"/>
          </a:p>
          <a:p>
            <a:pPr fontAlgn="base"/>
            <a:r>
              <a:rPr lang="en-US" sz="4200" b="1" dirty="0"/>
              <a:t>Innovative palm design</a:t>
            </a:r>
            <a:r>
              <a:rPr lang="en-US" sz="4200" dirty="0"/>
              <a:t> protects bebionic3 </a:t>
            </a:r>
            <a:endParaRPr lang="en-US" sz="4200" dirty="0" smtClean="0"/>
          </a:p>
          <a:p>
            <a:pPr fontAlgn="base">
              <a:buNone/>
            </a:pPr>
            <a:r>
              <a:rPr lang="en-US" sz="4200" dirty="0"/>
              <a:t>	</a:t>
            </a:r>
            <a:r>
              <a:rPr lang="en-US" sz="4200" dirty="0" smtClean="0"/>
              <a:t>from </a:t>
            </a:r>
            <a:r>
              <a:rPr lang="en-US" sz="4200" dirty="0"/>
              <a:t>impact damage, and makes the hand </a:t>
            </a:r>
            <a:endParaRPr lang="en-US" sz="4200" dirty="0" smtClean="0"/>
          </a:p>
          <a:p>
            <a:pPr fontAlgn="base">
              <a:buNone/>
            </a:pPr>
            <a:r>
              <a:rPr lang="en-US" sz="4200" dirty="0"/>
              <a:t>	</a:t>
            </a:r>
            <a:r>
              <a:rPr lang="en-US" sz="4200" dirty="0" smtClean="0"/>
              <a:t>quieter </a:t>
            </a:r>
            <a:r>
              <a:rPr lang="en-US" sz="4200" dirty="0" smtClean="0"/>
              <a:t>than ever</a:t>
            </a:r>
            <a:r>
              <a:rPr lang="en-US" sz="4200" dirty="0"/>
              <a:t>.</a:t>
            </a:r>
          </a:p>
          <a:p>
            <a:pPr fontAlgn="base"/>
            <a:r>
              <a:rPr lang="en-US" sz="4200" b="1" dirty="0"/>
              <a:t>Soft finger pads</a:t>
            </a:r>
            <a:r>
              <a:rPr lang="en-US" sz="4200" dirty="0"/>
              <a:t> </a:t>
            </a:r>
            <a:r>
              <a:rPr lang="en-US" sz="4200" dirty="0" smtClean="0"/>
              <a:t>that enhance </a:t>
            </a:r>
            <a:r>
              <a:rPr lang="en-US" sz="4200" dirty="0"/>
              <a:t>grip.</a:t>
            </a:r>
          </a:p>
          <a:p>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6477000" y="4419600"/>
            <a:ext cx="2667000" cy="2438400"/>
          </a:xfrm>
          <a:prstGeom prst="rect">
            <a:avLst/>
          </a:prstGeom>
          <a:noFill/>
          <a:ln w="9525">
            <a:noFill/>
            <a:miter lim="800000"/>
            <a:headEnd/>
            <a:tailEnd/>
          </a:ln>
        </p:spPr>
      </p:pic>
    </p:spTree>
    <p:extLst>
      <p:ext uri="{BB962C8B-B14F-4D97-AF65-F5344CB8AC3E}">
        <p14:creationId xmlns:p14="http://schemas.microsoft.com/office/powerpoint/2010/main" val="957870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Design Comparison</a:t>
            </a:r>
            <a:endParaRPr lang="en-US" dirty="0"/>
          </a:p>
        </p:txBody>
      </p:sp>
      <p:sp>
        <p:nvSpPr>
          <p:cNvPr id="3" name="Content Placeholder 2"/>
          <p:cNvSpPr>
            <a:spLocks noGrp="1"/>
          </p:cNvSpPr>
          <p:nvPr>
            <p:ph idx="1"/>
          </p:nvPr>
        </p:nvSpPr>
        <p:spPr>
          <a:xfrm>
            <a:off x="533400" y="1600200"/>
            <a:ext cx="8229600" cy="4525963"/>
          </a:xfrm>
        </p:spPr>
        <p:txBody>
          <a:bodyPr/>
          <a:lstStyle/>
          <a:p>
            <a:r>
              <a:rPr lang="en-US" dirty="0" smtClean="0"/>
              <a:t>Layout of Granular Jamming Pads</a:t>
            </a:r>
            <a:endParaRPr lang="en-US" dirty="0"/>
          </a:p>
        </p:txBody>
      </p:sp>
      <p:pic>
        <p:nvPicPr>
          <p:cNvPr id="1027" name="Picture 3" descr="C:\Users\Class2013\Pictures\Senior D Project\Gran Jamming Fewer Pads ideas.bmp"/>
          <p:cNvPicPr>
            <a:picLocks noChangeAspect="1" noChangeArrowheads="1"/>
          </p:cNvPicPr>
          <p:nvPr/>
        </p:nvPicPr>
        <p:blipFill>
          <a:blip r:embed="rId2" cstate="print"/>
          <a:srcRect l="28729"/>
          <a:stretch>
            <a:fillRect/>
          </a:stretch>
        </p:blipFill>
        <p:spPr bwMode="auto">
          <a:xfrm>
            <a:off x="5181600" y="2209800"/>
            <a:ext cx="3581400" cy="3769589"/>
          </a:xfrm>
          <a:prstGeom prst="rect">
            <a:avLst/>
          </a:prstGeom>
          <a:noFill/>
        </p:spPr>
      </p:pic>
      <p:pic>
        <p:nvPicPr>
          <p:cNvPr id="1028" name="Picture 4" descr="C:\Users\Class2013\Pictures\Senior D Project\Gran Jamming Many Pads ideas.bmp"/>
          <p:cNvPicPr>
            <a:picLocks noChangeAspect="1" noChangeArrowheads="1"/>
          </p:cNvPicPr>
          <p:nvPr/>
        </p:nvPicPr>
        <p:blipFill>
          <a:blip r:embed="rId3" cstate="print"/>
          <a:srcRect l="31128" t="8299" r="8690"/>
          <a:stretch>
            <a:fillRect/>
          </a:stretch>
        </p:blipFill>
        <p:spPr bwMode="auto">
          <a:xfrm>
            <a:off x="1066800" y="2514600"/>
            <a:ext cx="3124200" cy="3571084"/>
          </a:xfrm>
          <a:prstGeom prst="rect">
            <a:avLst/>
          </a:prstGeom>
          <a:noFill/>
        </p:spPr>
      </p:pic>
      <p:sp>
        <p:nvSpPr>
          <p:cNvPr id="7" name="TextBox 6"/>
          <p:cNvSpPr txBox="1"/>
          <p:nvPr/>
        </p:nvSpPr>
        <p:spPr>
          <a:xfrm>
            <a:off x="1143000" y="5791200"/>
            <a:ext cx="2286000" cy="400110"/>
          </a:xfrm>
          <a:prstGeom prst="rect">
            <a:avLst/>
          </a:prstGeom>
          <a:noFill/>
        </p:spPr>
        <p:txBody>
          <a:bodyPr wrap="square" rtlCol="0">
            <a:spAutoFit/>
          </a:bodyPr>
          <a:lstStyle/>
          <a:p>
            <a:r>
              <a:rPr lang="en-US" sz="2000" dirty="0" smtClean="0"/>
              <a:t>Pad in each length</a:t>
            </a:r>
            <a:endParaRPr lang="en-US" sz="2000" dirty="0"/>
          </a:p>
        </p:txBody>
      </p:sp>
      <p:sp>
        <p:nvSpPr>
          <p:cNvPr id="8" name="TextBox 7"/>
          <p:cNvSpPr txBox="1"/>
          <p:nvPr/>
        </p:nvSpPr>
        <p:spPr>
          <a:xfrm>
            <a:off x="5029200" y="5867400"/>
            <a:ext cx="3352800" cy="400110"/>
          </a:xfrm>
          <a:prstGeom prst="rect">
            <a:avLst/>
          </a:prstGeom>
          <a:noFill/>
        </p:spPr>
        <p:txBody>
          <a:bodyPr wrap="square" rtlCol="0">
            <a:spAutoFit/>
          </a:bodyPr>
          <a:lstStyle/>
          <a:p>
            <a:r>
              <a:rPr lang="en-US" sz="2000" dirty="0" smtClean="0"/>
              <a:t>Pad in first and third length</a:t>
            </a:r>
            <a:endParaRPr lang="en-US" sz="2000" dirty="0"/>
          </a:p>
        </p:txBody>
      </p:sp>
    </p:spTree>
    <p:extLst>
      <p:ext uri="{BB962C8B-B14F-4D97-AF65-F5344CB8AC3E}">
        <p14:creationId xmlns:p14="http://schemas.microsoft.com/office/powerpoint/2010/main" val="24382473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Design Comparison</a:t>
            </a:r>
            <a:endParaRPr lang="en-US" dirty="0"/>
          </a:p>
        </p:txBody>
      </p:sp>
      <p:sp>
        <p:nvSpPr>
          <p:cNvPr id="3" name="Content Placeholder 2"/>
          <p:cNvSpPr>
            <a:spLocks noGrp="1"/>
          </p:cNvSpPr>
          <p:nvPr>
            <p:ph idx="1"/>
          </p:nvPr>
        </p:nvSpPr>
        <p:spPr/>
        <p:txBody>
          <a:bodyPr/>
          <a:lstStyle/>
          <a:p>
            <a:r>
              <a:rPr lang="en-US" dirty="0" smtClean="0"/>
              <a:t>Connecting jamming pads to vacuum</a:t>
            </a:r>
          </a:p>
          <a:p>
            <a:pPr lvl="1"/>
            <a:r>
              <a:rPr lang="en-US" dirty="0" smtClean="0"/>
              <a:t>Each pad has a tube to the vacuum</a:t>
            </a:r>
          </a:p>
          <a:p>
            <a:pPr lvl="1"/>
            <a:r>
              <a:rPr lang="en-US" dirty="0" smtClean="0"/>
              <a:t>Pads have connections to each other</a:t>
            </a:r>
            <a:endParaRPr lang="en-US" dirty="0"/>
          </a:p>
        </p:txBody>
      </p:sp>
    </p:spTree>
    <p:extLst>
      <p:ext uri="{BB962C8B-B14F-4D97-AF65-F5344CB8AC3E}">
        <p14:creationId xmlns:p14="http://schemas.microsoft.com/office/powerpoint/2010/main" val="13034279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Other Considerations</a:t>
            </a:r>
            <a:endParaRPr lang="en-US" dirty="0"/>
          </a:p>
        </p:txBody>
      </p:sp>
      <p:sp>
        <p:nvSpPr>
          <p:cNvPr id="2" name="Content Placeholder 1"/>
          <p:cNvSpPr>
            <a:spLocks noGrp="1"/>
          </p:cNvSpPr>
          <p:nvPr>
            <p:ph idx="1"/>
          </p:nvPr>
        </p:nvSpPr>
        <p:spPr/>
        <p:txBody>
          <a:bodyPr/>
          <a:lstStyle/>
          <a:p>
            <a:r>
              <a:rPr lang="en-US" dirty="0" smtClean="0"/>
              <a:t>Polycarbonate plastic</a:t>
            </a:r>
          </a:p>
          <a:p>
            <a:pPr lvl="1"/>
            <a:r>
              <a:rPr lang="en-US" dirty="0" smtClean="0"/>
              <a:t>Making the product out of polycarbonate plastic means that it will be much stronger than most available 3d printed plastic</a:t>
            </a:r>
          </a:p>
          <a:p>
            <a:r>
              <a:rPr lang="en-US" dirty="0" smtClean="0"/>
              <a:t>Use with touch screens</a:t>
            </a:r>
          </a:p>
          <a:p>
            <a:pPr lvl="1"/>
            <a:r>
              <a:rPr lang="en-US" dirty="0" smtClean="0"/>
              <a:t>Conductive fabric can be added to the index finger and thumb to allow its use with smartphones</a:t>
            </a:r>
          </a:p>
          <a:p>
            <a:r>
              <a:rPr lang="en-US" dirty="0" smtClean="0"/>
              <a:t>Nails</a:t>
            </a:r>
          </a:p>
          <a:p>
            <a:pPr lvl="1"/>
            <a:r>
              <a:rPr lang="en-US" dirty="0" smtClean="0"/>
              <a:t>Nails are used for certain tasks (such as opening bottles)</a:t>
            </a:r>
          </a:p>
          <a:p>
            <a:pPr lvl="1"/>
            <a:r>
              <a:rPr lang="en-US" dirty="0" smtClean="0"/>
              <a:t> Adding prosthetic “nails” to the project will add a little functionality</a:t>
            </a:r>
          </a:p>
          <a:p>
            <a:r>
              <a:rPr lang="en-US" dirty="0" smtClean="0"/>
              <a:t>Size</a:t>
            </a:r>
          </a:p>
          <a:p>
            <a:pPr lvl="1"/>
            <a:r>
              <a:rPr lang="en-US" dirty="0" smtClean="0"/>
              <a:t>Hand must follow roughly the same size of a real human hand, and cannot be much heavier</a:t>
            </a:r>
            <a:endParaRPr lang="en-US" dirty="0"/>
          </a:p>
        </p:txBody>
      </p:sp>
      <p:sp>
        <p:nvSpPr>
          <p:cNvPr id="3" name="Date Placeholder 2"/>
          <p:cNvSpPr>
            <a:spLocks noGrp="1"/>
          </p:cNvSpPr>
          <p:nvPr>
            <p:ph type="dt" sz="half" idx="10"/>
          </p:nvPr>
        </p:nvSpPr>
        <p:spPr/>
        <p:txBody>
          <a:bodyPr/>
          <a:lstStyle/>
          <a:p>
            <a:fld id="{A2EFF424-F111-43CB-9C75-D52325012943}" type="datetime1">
              <a:rPr lang="en-US" smtClean="0"/>
              <a:pPr/>
              <a:t>9/23/2013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pPr/>
              <a:t>22</a:t>
            </a:fld>
            <a:endParaRPr lang="en-US"/>
          </a:p>
        </p:txBody>
      </p:sp>
    </p:spTree>
    <p:extLst>
      <p:ext uri="{BB962C8B-B14F-4D97-AF65-F5344CB8AC3E}">
        <p14:creationId xmlns:p14="http://schemas.microsoft.com/office/powerpoint/2010/main" val="35653172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 Size</a:t>
            </a:r>
            <a:endParaRPr lang="en-US" dirty="0"/>
          </a:p>
        </p:txBody>
      </p:sp>
      <p:sp>
        <p:nvSpPr>
          <p:cNvPr id="3" name="Content Placeholder 2"/>
          <p:cNvSpPr>
            <a:spLocks noGrp="1"/>
          </p:cNvSpPr>
          <p:nvPr>
            <p:ph idx="1"/>
          </p:nvPr>
        </p:nvSpPr>
        <p:spPr/>
        <p:txBody>
          <a:bodyPr/>
          <a:lstStyle/>
          <a:p>
            <a:r>
              <a:rPr lang="en-US" dirty="0" smtClean="0"/>
              <a:t>Important to match size of an average hand</a:t>
            </a:r>
          </a:p>
          <a:p>
            <a:endParaRPr lang="en-US" dirty="0" smtClean="0"/>
          </a:p>
          <a:p>
            <a:r>
              <a:rPr lang="en-US" dirty="0" smtClean="0"/>
              <a:t>Hand segment lengths (middle finger):</a:t>
            </a:r>
          </a:p>
          <a:p>
            <a:pPr lvl="1"/>
            <a:r>
              <a:rPr lang="en-US" dirty="0" smtClean="0"/>
              <a:t>L1 = 44.6 mm</a:t>
            </a:r>
          </a:p>
          <a:p>
            <a:pPr lvl="1"/>
            <a:r>
              <a:rPr lang="en-US" dirty="0" smtClean="0"/>
              <a:t>L2 = 26.3 mm</a:t>
            </a:r>
          </a:p>
          <a:p>
            <a:pPr lvl="1"/>
            <a:r>
              <a:rPr lang="en-US" dirty="0" smtClean="0"/>
              <a:t>L3 = 17.4 mm</a:t>
            </a:r>
          </a:p>
          <a:p>
            <a:pPr lvl="1"/>
            <a:r>
              <a:rPr lang="en-US" dirty="0" err="1" smtClean="0"/>
              <a:t>Ltip</a:t>
            </a:r>
            <a:r>
              <a:rPr lang="en-US" dirty="0" smtClean="0"/>
              <a:t> = 3.95 mm</a:t>
            </a:r>
          </a:p>
          <a:p>
            <a:pPr lvl="1"/>
            <a:r>
              <a:rPr lang="en-US" dirty="0" err="1" smtClean="0"/>
              <a:t>Lpalm</a:t>
            </a:r>
            <a:r>
              <a:rPr lang="en-US" dirty="0"/>
              <a:t> </a:t>
            </a:r>
            <a:r>
              <a:rPr lang="en-US" dirty="0" smtClean="0"/>
              <a:t>= 88.2 mm</a:t>
            </a:r>
          </a:p>
          <a:p>
            <a:pPr lvl="1"/>
            <a:endParaRPr lang="en-US" dirty="0" smtClean="0"/>
          </a:p>
          <a:p>
            <a:r>
              <a:rPr lang="en-US" dirty="0"/>
              <a:t>Palm Width = 79 </a:t>
            </a:r>
            <a:r>
              <a:rPr lang="en-US" dirty="0" smtClean="0"/>
              <a:t>mm</a:t>
            </a:r>
            <a:endParaRPr lang="en-US" dirty="0"/>
          </a:p>
          <a:p>
            <a:r>
              <a:rPr lang="en-US" dirty="0"/>
              <a:t>Finger Width= 19.75 mm</a:t>
            </a:r>
          </a:p>
          <a:p>
            <a:pPr lvl="1"/>
            <a:endParaRPr lang="en-US" dirty="0" smtClean="0"/>
          </a:p>
          <a:p>
            <a:pPr lvl="1"/>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23</a:t>
            </a:fld>
            <a:endParaRPr lang="en-US"/>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4965357" y="3276600"/>
            <a:ext cx="3662045" cy="2505075"/>
          </a:xfrm>
          <a:prstGeom prst="rect">
            <a:avLst/>
          </a:prstGeom>
        </p:spPr>
      </p:pic>
    </p:spTree>
    <p:extLst>
      <p:ext uri="{BB962C8B-B14F-4D97-AF65-F5344CB8AC3E}">
        <p14:creationId xmlns:p14="http://schemas.microsoft.com/office/powerpoint/2010/main" val="2878443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 size (continued)</a:t>
            </a:r>
            <a:endParaRPr lang="en-US" dirty="0"/>
          </a:p>
        </p:txBody>
      </p:sp>
      <p:sp>
        <p:nvSpPr>
          <p:cNvPr id="3" name="Content Placeholder 2"/>
          <p:cNvSpPr>
            <a:spLocks noGrp="1"/>
          </p:cNvSpPr>
          <p:nvPr>
            <p:ph idx="1"/>
          </p:nvPr>
        </p:nvSpPr>
        <p:spPr/>
        <p:txBody>
          <a:bodyPr/>
          <a:lstStyle/>
          <a:p>
            <a:r>
              <a:rPr lang="en-US" dirty="0" smtClean="0"/>
              <a:t>Weight of the hand = 425.7 g</a:t>
            </a:r>
          </a:p>
          <a:p>
            <a:r>
              <a:rPr lang="en-US" dirty="0" smtClean="0"/>
              <a:t>Weight of hand &amp; forearm = 1,699.1 g</a:t>
            </a:r>
          </a:p>
          <a:p>
            <a:endParaRPr lang="en-US" dirty="0"/>
          </a:p>
          <a:p>
            <a:r>
              <a:rPr lang="en-US" dirty="0" smtClean="0"/>
              <a:t>Finger length ratios:</a:t>
            </a:r>
          </a:p>
          <a:p>
            <a:pPr lvl="1"/>
            <a:r>
              <a:rPr lang="en-US" dirty="0" smtClean="0"/>
              <a:t>Index = 0.8*(Middle Length)</a:t>
            </a:r>
          </a:p>
          <a:p>
            <a:pPr lvl="1"/>
            <a:r>
              <a:rPr lang="en-US" dirty="0" smtClean="0"/>
              <a:t>Ring Length = 0.93*(Middle Length)</a:t>
            </a:r>
          </a:p>
          <a:p>
            <a:pPr lvl="1"/>
            <a:r>
              <a:rPr lang="en-US" dirty="0" smtClean="0"/>
              <a:t>Pinky Length = 0.74*(Middle Length)</a:t>
            </a:r>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24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7145" y="1608438"/>
            <a:ext cx="2608589" cy="3680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53104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Design</a:t>
            </a:r>
            <a:endParaRPr lang="en-US" dirty="0"/>
          </a:p>
        </p:txBody>
      </p:sp>
      <p:sp>
        <p:nvSpPr>
          <p:cNvPr id="3" name="Content Placeholder 2"/>
          <p:cNvSpPr>
            <a:spLocks noGrp="1"/>
          </p:cNvSpPr>
          <p:nvPr>
            <p:ph idx="1"/>
          </p:nvPr>
        </p:nvSpPr>
        <p:spPr/>
        <p:txBody>
          <a:bodyPr>
            <a:normAutofit lnSpcReduction="10000"/>
          </a:bodyPr>
          <a:lstStyle/>
          <a:p>
            <a:r>
              <a:rPr lang="en-US" dirty="0" smtClean="0"/>
              <a:t>Primary hand design:</a:t>
            </a:r>
          </a:p>
          <a:p>
            <a:pPr lvl="1"/>
            <a:r>
              <a:rPr lang="en-US" dirty="0" smtClean="0"/>
              <a:t>Run by 5 cables attached to motors in the forearm</a:t>
            </a:r>
          </a:p>
          <a:p>
            <a:pPr lvl="1"/>
            <a:r>
              <a:rPr lang="en-US" dirty="0" smtClean="0"/>
              <a:t>Hand will be kept straight via dental rubber bands or flat springs </a:t>
            </a:r>
          </a:p>
          <a:p>
            <a:pPr lvl="2"/>
            <a:r>
              <a:rPr lang="en-US" dirty="0" smtClean="0"/>
              <a:t>(If there is time, both will be tested)</a:t>
            </a:r>
          </a:p>
          <a:p>
            <a:pPr lvl="1"/>
            <a:r>
              <a:rPr lang="en-US" dirty="0" smtClean="0"/>
              <a:t>Grip will be sensed via encoders tracking each motor</a:t>
            </a:r>
          </a:p>
          <a:p>
            <a:pPr lvl="1"/>
            <a:r>
              <a:rPr lang="en-US" dirty="0" smtClean="0"/>
              <a:t>Emulate the size and weight of an average human hand</a:t>
            </a:r>
          </a:p>
          <a:p>
            <a:pPr lvl="1"/>
            <a:endParaRPr lang="en-US" dirty="0" smtClean="0"/>
          </a:p>
          <a:p>
            <a:r>
              <a:rPr lang="en-US" dirty="0" smtClean="0"/>
              <a:t>Secondary goals:</a:t>
            </a:r>
          </a:p>
          <a:p>
            <a:pPr lvl="1"/>
            <a:r>
              <a:rPr lang="en-US" dirty="0" smtClean="0"/>
              <a:t>Wrist motion</a:t>
            </a:r>
          </a:p>
          <a:p>
            <a:pPr lvl="1"/>
            <a:r>
              <a:rPr lang="en-US" dirty="0" smtClean="0"/>
              <a:t>Locking joints</a:t>
            </a:r>
          </a:p>
          <a:p>
            <a:pPr lvl="1"/>
            <a:r>
              <a:rPr lang="en-US" dirty="0" smtClean="0"/>
              <a:t>Use with touchscreens</a:t>
            </a:r>
          </a:p>
          <a:p>
            <a:pPr lvl="1"/>
            <a:r>
              <a:rPr lang="en-US" dirty="0" smtClean="0"/>
              <a:t>Accurate finger length ratios</a:t>
            </a:r>
          </a:p>
          <a:p>
            <a:pPr lvl="1"/>
            <a:r>
              <a:rPr lang="en-US" dirty="0" smtClean="0"/>
              <a:t>Nails</a:t>
            </a:r>
          </a:p>
          <a:p>
            <a:pPr lvl="1"/>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25</a:t>
            </a:fld>
            <a:endParaRPr lang="en-US"/>
          </a:p>
        </p:txBody>
      </p:sp>
    </p:spTree>
    <p:extLst>
      <p:ext uri="{BB962C8B-B14F-4D97-AF65-F5344CB8AC3E}">
        <p14:creationId xmlns:p14="http://schemas.microsoft.com/office/powerpoint/2010/main" val="28373849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Analysis</a:t>
            </a:r>
            <a:endParaRPr lang="en-US" dirty="0"/>
          </a:p>
        </p:txBody>
      </p:sp>
      <p:pic>
        <p:nvPicPr>
          <p:cNvPr id="4" name="Content Placeholder 3" descr="http://www.assh.org/Public/HandConditions/PublishingImages/Movement1.jpg">
            <a:hlinkClick r:id="rId2"/>
          </p:cNvPr>
          <p:cNvPicPr>
            <a:picLocks noGrp="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990600" y="1905000"/>
            <a:ext cx="2964000" cy="3532119"/>
          </a:xfrm>
          <a:prstGeom prst="rect">
            <a:avLst/>
          </a:prstGeom>
          <a:noFill/>
          <a:ln>
            <a:noFill/>
          </a:ln>
        </p:spPr>
      </p:pic>
      <p:sp>
        <p:nvSpPr>
          <p:cNvPr id="5" name="Content Placeholder 4"/>
          <p:cNvSpPr>
            <a:spLocks noGrp="1"/>
          </p:cNvSpPr>
          <p:nvPr>
            <p:ph sz="half" idx="2"/>
          </p:nvPr>
        </p:nvSpPr>
        <p:spPr/>
        <p:txBody>
          <a:bodyPr/>
          <a:lstStyle/>
          <a:p>
            <a:r>
              <a:rPr lang="en-US" dirty="0" smtClean="0"/>
              <a:t>Real hand motion</a:t>
            </a:r>
          </a:p>
          <a:p>
            <a:r>
              <a:rPr lang="en-US" dirty="0" smtClean="0"/>
              <a:t>3 degrees of freedom</a:t>
            </a:r>
          </a:p>
          <a:p>
            <a:pPr lvl="1"/>
            <a:r>
              <a:rPr lang="en-US" dirty="0" smtClean="0"/>
              <a:t>Supination/pronation</a:t>
            </a:r>
          </a:p>
          <a:p>
            <a:pPr lvl="1"/>
            <a:r>
              <a:rPr lang="en-US" dirty="0" smtClean="0"/>
              <a:t>Extension/flexion</a:t>
            </a:r>
          </a:p>
          <a:p>
            <a:pPr lvl="1"/>
            <a:r>
              <a:rPr lang="en-US" dirty="0" smtClean="0"/>
              <a:t>Ulnar deviation/radial deviation</a:t>
            </a:r>
            <a:endParaRPr lang="en-US" dirty="0"/>
          </a:p>
          <a:p>
            <a:pPr lvl="1"/>
            <a:endParaRPr lang="en-US" dirty="0"/>
          </a:p>
        </p:txBody>
      </p:sp>
    </p:spTree>
    <p:extLst>
      <p:ext uri="{BB962C8B-B14F-4D97-AF65-F5344CB8AC3E}">
        <p14:creationId xmlns:p14="http://schemas.microsoft.com/office/powerpoint/2010/main" val="3632355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Analysis</a:t>
            </a:r>
            <a:endParaRPr lang="en-US" dirty="0"/>
          </a:p>
        </p:txBody>
      </p:sp>
      <p:sp>
        <p:nvSpPr>
          <p:cNvPr id="5" name="Content Placeholder 4"/>
          <p:cNvSpPr>
            <a:spLocks noGrp="1"/>
          </p:cNvSpPr>
          <p:nvPr>
            <p:ph idx="1"/>
          </p:nvPr>
        </p:nvSpPr>
        <p:spPr/>
        <p:txBody>
          <a:bodyPr/>
          <a:lstStyle/>
          <a:p>
            <a:r>
              <a:rPr lang="en-US" dirty="0" smtClean="0"/>
              <a:t>2 degrees of freedom</a:t>
            </a:r>
          </a:p>
          <a:p>
            <a:r>
              <a:rPr lang="en-US" dirty="0" smtClean="0"/>
              <a:t>Twist and extension/flexion</a:t>
            </a:r>
          </a:p>
          <a:p>
            <a:endParaRPr lang="en-US" dirty="0"/>
          </a:p>
        </p:txBody>
      </p:sp>
    </p:spTree>
    <p:extLst>
      <p:ext uri="{BB962C8B-B14F-4D97-AF65-F5344CB8AC3E}">
        <p14:creationId xmlns:p14="http://schemas.microsoft.com/office/powerpoint/2010/main" val="15146053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Engineering Design</a:t>
            </a:r>
            <a:endParaRPr lang="en-US" dirty="0"/>
          </a:p>
        </p:txBody>
      </p:sp>
      <p:sp>
        <p:nvSpPr>
          <p:cNvPr id="3" name="Content Placeholder 2"/>
          <p:cNvSpPr>
            <a:spLocks noGrp="1"/>
          </p:cNvSpPr>
          <p:nvPr>
            <p:ph idx="1"/>
          </p:nvPr>
        </p:nvSpPr>
        <p:spPr/>
        <p:txBody>
          <a:bodyPr/>
          <a:lstStyle/>
          <a:p>
            <a:r>
              <a:rPr lang="en-US" dirty="0" smtClean="0"/>
              <a:t>Motors for fingers</a:t>
            </a:r>
          </a:p>
          <a:p>
            <a:r>
              <a:rPr lang="en-US" dirty="0" smtClean="0"/>
              <a:t>A digital I/O for signals from sensors and motors</a:t>
            </a:r>
          </a:p>
          <a:p>
            <a:r>
              <a:rPr lang="en-US" dirty="0" smtClean="0"/>
              <a:t>Granular jamming pad for firm grip</a:t>
            </a:r>
          </a:p>
          <a:p>
            <a:endParaRPr lang="en-US" dirty="0"/>
          </a:p>
        </p:txBody>
      </p:sp>
    </p:spTree>
    <p:extLst>
      <p:ext uri="{BB962C8B-B14F-4D97-AF65-F5344CB8AC3E}">
        <p14:creationId xmlns:p14="http://schemas.microsoft.com/office/powerpoint/2010/main" val="29927371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Engineering Design</a:t>
            </a:r>
            <a:endParaRPr lang="en-US" dirty="0"/>
          </a:p>
        </p:txBody>
      </p:sp>
      <p:sp>
        <p:nvSpPr>
          <p:cNvPr id="3" name="Content Placeholder 2"/>
          <p:cNvSpPr>
            <a:spLocks noGrp="1"/>
          </p:cNvSpPr>
          <p:nvPr>
            <p:ph idx="1"/>
          </p:nvPr>
        </p:nvSpPr>
        <p:spPr/>
        <p:txBody>
          <a:bodyPr/>
          <a:lstStyle/>
          <a:p>
            <a:r>
              <a:rPr lang="en-US" dirty="0" smtClean="0"/>
              <a:t>Data when moving fingers</a:t>
            </a:r>
          </a:p>
          <a:p>
            <a:r>
              <a:rPr lang="en-US" dirty="0" smtClean="0"/>
              <a:t>Signals when moving wrist</a:t>
            </a:r>
          </a:p>
          <a:p>
            <a:r>
              <a:rPr lang="en-US" dirty="0" smtClean="0"/>
              <a:t>Signals when </a:t>
            </a:r>
            <a:r>
              <a:rPr lang="en-US" smtClean="0"/>
              <a:t>grabbing objects</a:t>
            </a:r>
            <a:endParaRPr lang="en-US" dirty="0"/>
          </a:p>
        </p:txBody>
      </p:sp>
    </p:spTree>
    <p:extLst>
      <p:ext uri="{BB962C8B-B14F-4D97-AF65-F5344CB8AC3E}">
        <p14:creationId xmlns:p14="http://schemas.microsoft.com/office/powerpoint/2010/main" val="871819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State-of-the-Art Designs</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pPr>
              <a:buNone/>
            </a:pPr>
            <a:r>
              <a:rPr lang="en-US" b="1" dirty="0" err="1" smtClean="0"/>
              <a:t>i</a:t>
            </a:r>
            <a:r>
              <a:rPr lang="en-US" b="1" dirty="0" smtClean="0"/>
              <a:t>-limb ultra revolution – used as human prosthesis</a:t>
            </a:r>
          </a:p>
          <a:p>
            <a:pPr>
              <a:buNone/>
            </a:pPr>
            <a:endParaRPr lang="en-US" sz="1100" b="1" dirty="0" smtClean="0"/>
          </a:p>
          <a:p>
            <a:r>
              <a:rPr lang="en-US" dirty="0" smtClean="0"/>
              <a:t>Powered </a:t>
            </a:r>
            <a:r>
              <a:rPr lang="en-US" dirty="0"/>
              <a:t>rotating thumb</a:t>
            </a:r>
          </a:p>
          <a:p>
            <a:pPr fontAlgn="base"/>
            <a:r>
              <a:rPr lang="en-US" dirty="0"/>
              <a:t>Five </a:t>
            </a:r>
            <a:r>
              <a:rPr lang="en-US" dirty="0" smtClean="0"/>
              <a:t>independently articulating </a:t>
            </a:r>
            <a:r>
              <a:rPr lang="en-US" dirty="0"/>
              <a:t>digits with individual stall out </a:t>
            </a:r>
            <a:r>
              <a:rPr lang="en-US" dirty="0" smtClean="0"/>
              <a:t>ability. Each finger bends at the natural joints</a:t>
            </a:r>
            <a:endParaRPr lang="en-US" dirty="0"/>
          </a:p>
          <a:p>
            <a:pPr fontAlgn="base"/>
            <a:r>
              <a:rPr lang="en-US" dirty="0" smtClean="0"/>
              <a:t>A </a:t>
            </a:r>
            <a:r>
              <a:rPr lang="en-US" dirty="0"/>
              <a:t>variety of flexible wrist options enabling more natural </a:t>
            </a:r>
            <a:r>
              <a:rPr lang="en-US" dirty="0" smtClean="0"/>
              <a:t>movement</a:t>
            </a:r>
          </a:p>
          <a:p>
            <a:pPr fontAlgn="base"/>
            <a:r>
              <a:rPr lang="en-US" dirty="0" smtClean="0"/>
              <a:t>New </a:t>
            </a:r>
            <a:r>
              <a:rPr lang="en-US" dirty="0"/>
              <a:t>remote electrodes are </a:t>
            </a:r>
            <a:endParaRPr lang="en-US" dirty="0" smtClean="0"/>
          </a:p>
          <a:p>
            <a:pPr fontAlgn="base">
              <a:buNone/>
            </a:pPr>
            <a:r>
              <a:rPr lang="en-US" dirty="0" smtClean="0"/>
              <a:t>	waterproof</a:t>
            </a:r>
            <a:r>
              <a:rPr lang="en-US" dirty="0"/>
              <a:t>, lower profile, </a:t>
            </a:r>
            <a:endParaRPr lang="en-US" dirty="0" smtClean="0"/>
          </a:p>
          <a:p>
            <a:pPr fontAlgn="base">
              <a:buNone/>
            </a:pPr>
            <a:r>
              <a:rPr lang="en-US" dirty="0" smtClean="0"/>
              <a:t>	and </a:t>
            </a:r>
            <a:r>
              <a:rPr lang="en-US" dirty="0"/>
              <a:t>gold-plated for higher </a:t>
            </a:r>
            <a:endParaRPr lang="en-US" dirty="0" smtClean="0"/>
          </a:p>
          <a:p>
            <a:pPr fontAlgn="base">
              <a:buNone/>
            </a:pPr>
            <a:r>
              <a:rPr lang="en-US" dirty="0" smtClean="0"/>
              <a:t>	sensitivity</a:t>
            </a:r>
          </a:p>
          <a:p>
            <a:pPr fontAlgn="base"/>
            <a:r>
              <a:rPr lang="en-US" dirty="0" smtClean="0"/>
              <a:t>Battery powered</a:t>
            </a:r>
            <a:endParaRPr lang="en-US" dirty="0"/>
          </a:p>
          <a:p>
            <a:endParaRPr lang="en-US" b="1" dirty="0"/>
          </a:p>
        </p:txBody>
      </p:sp>
      <p:pic>
        <p:nvPicPr>
          <p:cNvPr id="2051" name="Picture 3"/>
          <p:cNvPicPr>
            <a:picLocks noChangeAspect="1" noChangeArrowheads="1"/>
          </p:cNvPicPr>
          <p:nvPr/>
        </p:nvPicPr>
        <p:blipFill>
          <a:blip r:embed="rId2" cstate="print"/>
          <a:srcRect/>
          <a:stretch>
            <a:fillRect/>
          </a:stretch>
        </p:blipFill>
        <p:spPr bwMode="auto">
          <a:xfrm>
            <a:off x="4876800" y="3962400"/>
            <a:ext cx="4047533" cy="2438400"/>
          </a:xfrm>
          <a:prstGeom prst="rect">
            <a:avLst/>
          </a:prstGeom>
          <a:noFill/>
          <a:ln w="9525">
            <a:noFill/>
            <a:miter lim="800000"/>
            <a:headEnd/>
            <a:tailEnd/>
          </a:ln>
        </p:spPr>
      </p:pic>
    </p:spTree>
    <p:extLst>
      <p:ext uri="{BB962C8B-B14F-4D97-AF65-F5344CB8AC3E}">
        <p14:creationId xmlns:p14="http://schemas.microsoft.com/office/powerpoint/2010/main" val="274049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Designs</a:t>
            </a:r>
            <a:endParaRPr lang="en-US" dirty="0"/>
          </a:p>
        </p:txBody>
      </p:sp>
      <p:sp>
        <p:nvSpPr>
          <p:cNvPr id="3" name="Content Placeholder 2"/>
          <p:cNvSpPr>
            <a:spLocks noGrp="1"/>
          </p:cNvSpPr>
          <p:nvPr>
            <p:ph idx="1"/>
          </p:nvPr>
        </p:nvSpPr>
        <p:spPr>
          <a:xfrm>
            <a:off x="457200" y="1600200"/>
            <a:ext cx="3505200" cy="4525963"/>
          </a:xfrm>
        </p:spPr>
        <p:txBody>
          <a:bodyPr>
            <a:normAutofit/>
          </a:bodyPr>
          <a:lstStyle/>
          <a:p>
            <a:pPr>
              <a:buNone/>
            </a:pPr>
            <a:r>
              <a:rPr lang="en-US" b="1" dirty="0" err="1" smtClean="0"/>
              <a:t>RoboHand</a:t>
            </a:r>
            <a:endParaRPr lang="en-US" b="1" dirty="0" smtClean="0"/>
          </a:p>
          <a:p>
            <a:r>
              <a:rPr lang="en-US" dirty="0" smtClean="0"/>
              <a:t>Completely 3D printed except for three components</a:t>
            </a:r>
          </a:p>
          <a:p>
            <a:r>
              <a:rPr lang="en-US" dirty="0" smtClean="0"/>
              <a:t>Bend wrist down to close fingers</a:t>
            </a:r>
          </a:p>
          <a:p>
            <a:r>
              <a:rPr lang="en-US" dirty="0" smtClean="0"/>
              <a:t>Bend wrist up to release grip</a:t>
            </a:r>
          </a:p>
          <a:p>
            <a:r>
              <a:rPr lang="en-US" dirty="0" smtClean="0"/>
              <a:t>Designed for people with no fingers</a:t>
            </a:r>
            <a:endParaRPr lang="en-US" dirty="0"/>
          </a:p>
        </p:txBody>
      </p:sp>
      <p:pic>
        <p:nvPicPr>
          <p:cNvPr id="17410" name="Picture 2"/>
          <p:cNvPicPr>
            <a:picLocks noChangeAspect="1" noChangeArrowheads="1"/>
          </p:cNvPicPr>
          <p:nvPr/>
        </p:nvPicPr>
        <p:blipFill>
          <a:blip r:embed="rId2" cstate="print"/>
          <a:srcRect/>
          <a:stretch>
            <a:fillRect/>
          </a:stretch>
        </p:blipFill>
        <p:spPr bwMode="auto">
          <a:xfrm>
            <a:off x="4267200" y="1676400"/>
            <a:ext cx="4724400" cy="2133600"/>
          </a:xfrm>
          <a:prstGeom prst="rect">
            <a:avLst/>
          </a:prstGeom>
          <a:noFill/>
          <a:ln w="9525">
            <a:noFill/>
            <a:miter lim="800000"/>
            <a:headEnd/>
            <a:tailEnd/>
          </a:ln>
        </p:spPr>
      </p:pic>
      <p:pic>
        <p:nvPicPr>
          <p:cNvPr id="17411" name="Picture 3"/>
          <p:cNvPicPr>
            <a:picLocks noChangeAspect="1" noChangeArrowheads="1"/>
          </p:cNvPicPr>
          <p:nvPr/>
        </p:nvPicPr>
        <p:blipFill>
          <a:blip r:embed="rId3" cstate="print"/>
          <a:srcRect/>
          <a:stretch>
            <a:fillRect/>
          </a:stretch>
        </p:blipFill>
        <p:spPr bwMode="auto">
          <a:xfrm>
            <a:off x="4191000" y="4267200"/>
            <a:ext cx="4786184" cy="2133600"/>
          </a:xfrm>
          <a:prstGeom prst="rect">
            <a:avLst/>
          </a:prstGeom>
          <a:noFill/>
          <a:ln w="9525">
            <a:noFill/>
            <a:miter lim="800000"/>
            <a:headEnd/>
            <a:tailEnd/>
          </a:ln>
        </p:spPr>
      </p:pic>
    </p:spTree>
    <p:extLst>
      <p:ext uri="{BB962C8B-B14F-4D97-AF65-F5344CB8AC3E}">
        <p14:creationId xmlns:p14="http://schemas.microsoft.com/office/powerpoint/2010/main" val="2489394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Designs</a:t>
            </a:r>
            <a:endParaRPr lang="en-US" dirty="0"/>
          </a:p>
        </p:txBody>
      </p:sp>
      <p:pic>
        <p:nvPicPr>
          <p:cNvPr id="18434" name="Picture 2"/>
          <p:cNvPicPr>
            <a:picLocks noGrp="1" noChangeAspect="1" noChangeArrowheads="1"/>
          </p:cNvPicPr>
          <p:nvPr>
            <p:ph idx="1"/>
          </p:nvPr>
        </p:nvPicPr>
        <p:blipFill>
          <a:blip r:embed="rId2" cstate="print"/>
          <a:srcRect/>
          <a:stretch>
            <a:fillRect/>
          </a:stretch>
        </p:blipFill>
        <p:spPr bwMode="auto">
          <a:xfrm>
            <a:off x="304800" y="3200400"/>
            <a:ext cx="2554472" cy="2362200"/>
          </a:xfrm>
          <a:prstGeom prst="rect">
            <a:avLst/>
          </a:prstGeom>
          <a:noFill/>
          <a:ln w="9525">
            <a:noFill/>
            <a:miter lim="800000"/>
            <a:headEnd/>
            <a:tailEnd/>
          </a:ln>
        </p:spPr>
      </p:pic>
      <p:pic>
        <p:nvPicPr>
          <p:cNvPr id="18435" name="Picture 3"/>
          <p:cNvPicPr>
            <a:picLocks noChangeAspect="1" noChangeArrowheads="1"/>
          </p:cNvPicPr>
          <p:nvPr/>
        </p:nvPicPr>
        <p:blipFill>
          <a:blip r:embed="rId3" cstate="print"/>
          <a:srcRect/>
          <a:stretch>
            <a:fillRect/>
          </a:stretch>
        </p:blipFill>
        <p:spPr bwMode="auto">
          <a:xfrm>
            <a:off x="6629400" y="3124200"/>
            <a:ext cx="2076450" cy="2736556"/>
          </a:xfrm>
          <a:prstGeom prst="rect">
            <a:avLst/>
          </a:prstGeom>
          <a:noFill/>
          <a:ln w="9525">
            <a:noFill/>
            <a:miter lim="800000"/>
            <a:headEnd/>
            <a:tailEnd/>
          </a:ln>
        </p:spPr>
      </p:pic>
      <p:pic>
        <p:nvPicPr>
          <p:cNvPr id="18436" name="Picture 4"/>
          <p:cNvPicPr>
            <a:picLocks noChangeAspect="1" noChangeArrowheads="1"/>
          </p:cNvPicPr>
          <p:nvPr/>
        </p:nvPicPr>
        <p:blipFill>
          <a:blip r:embed="rId4" cstate="print"/>
          <a:srcRect/>
          <a:stretch>
            <a:fillRect/>
          </a:stretch>
        </p:blipFill>
        <p:spPr bwMode="auto">
          <a:xfrm>
            <a:off x="3581400" y="3124200"/>
            <a:ext cx="2376487" cy="2850503"/>
          </a:xfrm>
          <a:prstGeom prst="rect">
            <a:avLst/>
          </a:prstGeom>
          <a:noFill/>
          <a:ln w="9525">
            <a:noFill/>
            <a:miter lim="800000"/>
            <a:headEnd/>
            <a:tailEnd/>
          </a:ln>
        </p:spPr>
      </p:pic>
      <p:sp>
        <p:nvSpPr>
          <p:cNvPr id="7" name="TextBox 6"/>
          <p:cNvSpPr txBox="1"/>
          <p:nvPr/>
        </p:nvSpPr>
        <p:spPr>
          <a:xfrm>
            <a:off x="838200" y="1371600"/>
            <a:ext cx="7239000" cy="1508105"/>
          </a:xfrm>
          <a:prstGeom prst="rect">
            <a:avLst/>
          </a:prstGeom>
          <a:noFill/>
        </p:spPr>
        <p:txBody>
          <a:bodyPr wrap="square" rtlCol="0">
            <a:spAutoFit/>
          </a:bodyPr>
          <a:lstStyle/>
          <a:p>
            <a:r>
              <a:rPr lang="en-US" sz="3600" b="1" dirty="0" err="1" smtClean="0"/>
              <a:t>InMoov</a:t>
            </a:r>
            <a:endParaRPr lang="en-US" sz="3600" b="1" dirty="0" smtClean="0"/>
          </a:p>
          <a:p>
            <a:pPr>
              <a:buFont typeface="Arial" pitchFamily="34" charset="0"/>
              <a:buChar char="•"/>
            </a:pPr>
            <a:r>
              <a:rPr lang="en-US" sz="2800" dirty="0" smtClean="0"/>
              <a:t>3D printed by a hobbyist</a:t>
            </a:r>
          </a:p>
          <a:p>
            <a:pPr>
              <a:buFont typeface="Arial" pitchFamily="34" charset="0"/>
              <a:buChar char="•"/>
            </a:pPr>
            <a:r>
              <a:rPr lang="en-US" sz="2800" dirty="0" smtClean="0"/>
              <a:t>Uses motors and sensors</a:t>
            </a:r>
            <a:endParaRPr lang="en-US" sz="2400" dirty="0"/>
          </a:p>
        </p:txBody>
      </p:sp>
    </p:spTree>
    <p:extLst>
      <p:ext uri="{BB962C8B-B14F-4D97-AF65-F5344CB8AC3E}">
        <p14:creationId xmlns:p14="http://schemas.microsoft.com/office/powerpoint/2010/main" val="3918698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Granular Jamming</a:t>
            </a:r>
            <a:endParaRPr lang="en-US" dirty="0"/>
          </a:p>
        </p:txBody>
      </p:sp>
      <p:sp>
        <p:nvSpPr>
          <p:cNvPr id="3" name="Content Placeholder 2"/>
          <p:cNvSpPr>
            <a:spLocks noGrp="1"/>
          </p:cNvSpPr>
          <p:nvPr>
            <p:ph idx="1"/>
          </p:nvPr>
        </p:nvSpPr>
        <p:spPr/>
        <p:txBody>
          <a:bodyPr/>
          <a:lstStyle/>
          <a:p>
            <a:r>
              <a:rPr lang="en-US" dirty="0" smtClean="0"/>
              <a:t>Coarse substance in a </a:t>
            </a:r>
          </a:p>
          <a:p>
            <a:pPr>
              <a:buNone/>
            </a:pPr>
            <a:r>
              <a:rPr lang="en-US" dirty="0"/>
              <a:t>	</a:t>
            </a:r>
            <a:r>
              <a:rPr lang="en-US" dirty="0" smtClean="0"/>
              <a:t>flexible casing is soft </a:t>
            </a:r>
          </a:p>
          <a:p>
            <a:pPr>
              <a:buNone/>
            </a:pPr>
            <a:r>
              <a:rPr lang="en-US" dirty="0"/>
              <a:t>	</a:t>
            </a:r>
            <a:r>
              <a:rPr lang="en-US" dirty="0" smtClean="0"/>
              <a:t>until air is removed</a:t>
            </a:r>
          </a:p>
          <a:p>
            <a:r>
              <a:rPr lang="en-US" dirty="0" smtClean="0"/>
              <a:t>This can be used to </a:t>
            </a:r>
          </a:p>
          <a:p>
            <a:pPr>
              <a:buNone/>
            </a:pPr>
            <a:r>
              <a:rPr lang="en-US" dirty="0"/>
              <a:t>	</a:t>
            </a:r>
            <a:r>
              <a:rPr lang="en-US" dirty="0" smtClean="0"/>
              <a:t>pick up or grip objects</a:t>
            </a:r>
            <a:endParaRPr lang="en-US" dirty="0"/>
          </a:p>
        </p:txBody>
      </p:sp>
      <p:pic>
        <p:nvPicPr>
          <p:cNvPr id="19458" name="Picture 2"/>
          <p:cNvPicPr>
            <a:picLocks noChangeAspect="1" noChangeArrowheads="1"/>
          </p:cNvPicPr>
          <p:nvPr/>
        </p:nvPicPr>
        <p:blipFill>
          <a:blip r:embed="rId2" cstate="print"/>
          <a:srcRect/>
          <a:stretch>
            <a:fillRect/>
          </a:stretch>
        </p:blipFill>
        <p:spPr bwMode="auto">
          <a:xfrm>
            <a:off x="5517836" y="1295400"/>
            <a:ext cx="3337926" cy="2209800"/>
          </a:xfrm>
          <a:prstGeom prst="rect">
            <a:avLst/>
          </a:prstGeom>
          <a:noFill/>
          <a:ln w="9525">
            <a:noFill/>
            <a:miter lim="800000"/>
            <a:headEnd/>
            <a:tailEnd/>
          </a:ln>
        </p:spPr>
      </p:pic>
      <p:pic>
        <p:nvPicPr>
          <p:cNvPr id="19460" name="Picture 4"/>
          <p:cNvPicPr>
            <a:picLocks noChangeAspect="1" noChangeArrowheads="1"/>
          </p:cNvPicPr>
          <p:nvPr/>
        </p:nvPicPr>
        <p:blipFill>
          <a:blip r:embed="rId3" cstate="print"/>
          <a:srcRect/>
          <a:stretch>
            <a:fillRect/>
          </a:stretch>
        </p:blipFill>
        <p:spPr bwMode="auto">
          <a:xfrm>
            <a:off x="5562600" y="3810000"/>
            <a:ext cx="3276600" cy="2514600"/>
          </a:xfrm>
          <a:prstGeom prst="rect">
            <a:avLst/>
          </a:prstGeom>
          <a:noFill/>
          <a:ln w="9525">
            <a:noFill/>
            <a:miter lim="800000"/>
            <a:headEnd/>
            <a:tailEnd/>
          </a:ln>
        </p:spPr>
      </p:pic>
    </p:spTree>
    <p:extLst>
      <p:ext uri="{BB962C8B-B14F-4D97-AF65-F5344CB8AC3E}">
        <p14:creationId xmlns:p14="http://schemas.microsoft.com/office/powerpoint/2010/main" val="3171260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Granular Jamming In Action</a:t>
            </a:r>
            <a:endParaRPr lang="en-US" dirty="0"/>
          </a:p>
        </p:txBody>
      </p:sp>
      <p:pic>
        <p:nvPicPr>
          <p:cNvPr id="20482" name="Picture 2"/>
          <p:cNvPicPr>
            <a:picLocks noGrp="1" noChangeAspect="1" noChangeArrowheads="1"/>
          </p:cNvPicPr>
          <p:nvPr>
            <p:ph idx="1"/>
          </p:nvPr>
        </p:nvPicPr>
        <p:blipFill>
          <a:blip r:embed="rId2" cstate="print"/>
          <a:srcRect/>
          <a:stretch>
            <a:fillRect/>
          </a:stretch>
        </p:blipFill>
        <p:spPr bwMode="auto">
          <a:xfrm>
            <a:off x="228600" y="1295400"/>
            <a:ext cx="1788886" cy="2590800"/>
          </a:xfrm>
          <a:prstGeom prst="rect">
            <a:avLst/>
          </a:prstGeom>
          <a:noFill/>
          <a:ln w="9525">
            <a:noFill/>
            <a:miter lim="800000"/>
            <a:headEnd/>
            <a:tailEnd/>
          </a:ln>
        </p:spPr>
      </p:pic>
      <p:pic>
        <p:nvPicPr>
          <p:cNvPr id="20483" name="Picture 3"/>
          <p:cNvPicPr>
            <a:picLocks noChangeAspect="1" noChangeArrowheads="1"/>
          </p:cNvPicPr>
          <p:nvPr/>
        </p:nvPicPr>
        <p:blipFill>
          <a:blip r:embed="rId3" cstate="print"/>
          <a:srcRect/>
          <a:stretch>
            <a:fillRect/>
          </a:stretch>
        </p:blipFill>
        <p:spPr bwMode="auto">
          <a:xfrm>
            <a:off x="2209799" y="1295399"/>
            <a:ext cx="1752601" cy="2592765"/>
          </a:xfrm>
          <a:prstGeom prst="rect">
            <a:avLst/>
          </a:prstGeom>
          <a:noFill/>
          <a:ln w="9525">
            <a:noFill/>
            <a:miter lim="800000"/>
            <a:headEnd/>
            <a:tailEnd/>
          </a:ln>
        </p:spPr>
      </p:pic>
      <p:pic>
        <p:nvPicPr>
          <p:cNvPr id="20484" name="Picture 4"/>
          <p:cNvPicPr>
            <a:picLocks noChangeAspect="1" noChangeArrowheads="1"/>
          </p:cNvPicPr>
          <p:nvPr/>
        </p:nvPicPr>
        <p:blipFill>
          <a:blip r:embed="rId4" cstate="print"/>
          <a:srcRect/>
          <a:stretch>
            <a:fillRect/>
          </a:stretch>
        </p:blipFill>
        <p:spPr bwMode="auto">
          <a:xfrm>
            <a:off x="4267200" y="1295400"/>
            <a:ext cx="1752600" cy="2578956"/>
          </a:xfrm>
          <a:prstGeom prst="rect">
            <a:avLst/>
          </a:prstGeom>
          <a:noFill/>
          <a:ln w="9525">
            <a:noFill/>
            <a:miter lim="800000"/>
            <a:headEnd/>
            <a:tailEnd/>
          </a:ln>
        </p:spPr>
      </p:pic>
      <p:pic>
        <p:nvPicPr>
          <p:cNvPr id="20485" name="Picture 5"/>
          <p:cNvPicPr>
            <a:picLocks noChangeAspect="1" noChangeArrowheads="1"/>
          </p:cNvPicPr>
          <p:nvPr/>
        </p:nvPicPr>
        <p:blipFill>
          <a:blip r:embed="rId5" cstate="print"/>
          <a:srcRect/>
          <a:stretch>
            <a:fillRect/>
          </a:stretch>
        </p:blipFill>
        <p:spPr bwMode="auto">
          <a:xfrm>
            <a:off x="6324600" y="3581400"/>
            <a:ext cx="2657475" cy="3028950"/>
          </a:xfrm>
          <a:prstGeom prst="rect">
            <a:avLst/>
          </a:prstGeom>
          <a:noFill/>
          <a:ln w="9525">
            <a:noFill/>
            <a:miter lim="800000"/>
            <a:headEnd/>
            <a:tailEnd/>
          </a:ln>
        </p:spPr>
      </p:pic>
    </p:spTree>
    <p:extLst>
      <p:ext uri="{BB962C8B-B14F-4D97-AF65-F5344CB8AC3E}">
        <p14:creationId xmlns:p14="http://schemas.microsoft.com/office/powerpoint/2010/main" val="3663131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 at end of Semester  </a:t>
            </a:r>
            <a:endParaRPr lang="en-US" dirty="0"/>
          </a:p>
        </p:txBody>
      </p:sp>
      <p:sp>
        <p:nvSpPr>
          <p:cNvPr id="3" name="Content Placeholder 2"/>
          <p:cNvSpPr>
            <a:spLocks noGrp="1"/>
          </p:cNvSpPr>
          <p:nvPr>
            <p:ph idx="1"/>
          </p:nvPr>
        </p:nvSpPr>
        <p:spPr/>
        <p:txBody>
          <a:bodyPr>
            <a:normAutofit/>
          </a:bodyPr>
          <a:lstStyle/>
          <a:p>
            <a:r>
              <a:rPr lang="en-US" dirty="0" smtClean="0"/>
              <a:t>Gain significant knowledge in the </a:t>
            </a:r>
            <a:r>
              <a:rPr lang="en-US" dirty="0" smtClean="0"/>
              <a:t>materials and robotics </a:t>
            </a:r>
            <a:r>
              <a:rPr lang="en-US" dirty="0" smtClean="0"/>
              <a:t>field</a:t>
            </a:r>
            <a:endParaRPr lang="en-US" dirty="0" smtClean="0"/>
          </a:p>
          <a:p>
            <a:r>
              <a:rPr lang="en-US" dirty="0" err="1" smtClean="0"/>
              <a:t>OpenSCAD</a:t>
            </a:r>
            <a:r>
              <a:rPr lang="en-US" dirty="0" smtClean="0"/>
              <a:t> </a:t>
            </a:r>
            <a:r>
              <a:rPr lang="en-US" dirty="0"/>
              <a:t>will be used </a:t>
            </a:r>
            <a:r>
              <a:rPr lang="en-US" dirty="0" smtClean="0"/>
              <a:t>to create </a:t>
            </a:r>
            <a:r>
              <a:rPr lang="en-US" dirty="0"/>
              <a:t>a complete prototype of the </a:t>
            </a:r>
            <a:r>
              <a:rPr lang="en-US" dirty="0" smtClean="0"/>
              <a:t>device </a:t>
            </a:r>
            <a:r>
              <a:rPr lang="en-US" dirty="0"/>
              <a:t>in Phases II and III. </a:t>
            </a:r>
          </a:p>
          <a:p>
            <a:r>
              <a:rPr lang="en-US" dirty="0" smtClean="0"/>
              <a:t>Finalized Bill of Materials</a:t>
            </a:r>
          </a:p>
          <a:p>
            <a:r>
              <a:rPr lang="en-US" dirty="0" smtClean="0"/>
              <a:t>Understand and address the impact of the design in ethical, environmental, social, political, health and safety, sustainability, standardization/standards context</a:t>
            </a:r>
            <a:endParaRPr lang="en-US" dirty="0"/>
          </a:p>
        </p:txBody>
      </p:sp>
    </p:spTree>
    <p:extLst>
      <p:ext uri="{BB962C8B-B14F-4D97-AF65-F5344CB8AC3E}">
        <p14:creationId xmlns:p14="http://schemas.microsoft.com/office/powerpoint/2010/main" val="1075286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Designs</a:t>
            </a:r>
          </a:p>
        </p:txBody>
      </p:sp>
      <p:sp>
        <p:nvSpPr>
          <p:cNvPr id="3" name="Content Placeholder 2"/>
          <p:cNvSpPr>
            <a:spLocks noGrp="1"/>
          </p:cNvSpPr>
          <p:nvPr>
            <p:ph idx="1"/>
          </p:nvPr>
        </p:nvSpPr>
        <p:spPr/>
        <p:txBody>
          <a:bodyPr/>
          <a:lstStyle/>
          <a:p>
            <a:r>
              <a:rPr lang="en-US" dirty="0"/>
              <a:t>To simplify the design process, brainstorming was split into categories</a:t>
            </a:r>
            <a:r>
              <a:rPr lang="en-US" dirty="0" smtClean="0"/>
              <a:t>:</a:t>
            </a:r>
          </a:p>
          <a:p>
            <a:endParaRPr lang="en-US" dirty="0" smtClean="0"/>
          </a:p>
          <a:p>
            <a:pPr lvl="1"/>
            <a:r>
              <a:rPr lang="en-US" dirty="0" smtClean="0"/>
              <a:t>Category 1: Hand Ideas</a:t>
            </a:r>
          </a:p>
          <a:p>
            <a:pPr lvl="2"/>
            <a:r>
              <a:rPr lang="en-US" dirty="0" smtClean="0"/>
              <a:t>Ideas relating to the rigid components of the hand</a:t>
            </a:r>
          </a:p>
          <a:p>
            <a:pPr lvl="2"/>
            <a:endParaRPr lang="en-US" dirty="0" smtClean="0"/>
          </a:p>
          <a:p>
            <a:pPr lvl="1"/>
            <a:r>
              <a:rPr lang="en-US" dirty="0" smtClean="0"/>
              <a:t>Category 2: Granular Jamming Ideas</a:t>
            </a:r>
          </a:p>
          <a:p>
            <a:pPr lvl="2"/>
            <a:r>
              <a:rPr lang="en-US" dirty="0" smtClean="0"/>
              <a:t>Ideas relating to the granular jamming pads</a:t>
            </a:r>
          </a:p>
          <a:p>
            <a:pPr lvl="2"/>
            <a:endParaRPr lang="en-US" dirty="0" smtClean="0"/>
          </a:p>
          <a:p>
            <a:pPr lvl="1"/>
            <a:r>
              <a:rPr lang="en-US" dirty="0" smtClean="0"/>
              <a:t>Category 3: Other Considerations</a:t>
            </a:r>
          </a:p>
          <a:p>
            <a:pPr lvl="2"/>
            <a:r>
              <a:rPr lang="en-US" dirty="0" smtClean="0"/>
              <a:t>These were ideas or requirements that did not fit into any one category</a:t>
            </a:r>
          </a:p>
        </p:txBody>
      </p:sp>
      <p:sp>
        <p:nvSpPr>
          <p:cNvPr id="4" name="Date Placeholder 3"/>
          <p:cNvSpPr>
            <a:spLocks noGrp="1"/>
          </p:cNvSpPr>
          <p:nvPr>
            <p:ph type="dt" sz="half" idx="10"/>
          </p:nvPr>
        </p:nvSpPr>
        <p:spPr/>
        <p:txBody>
          <a:bodyPr/>
          <a:lstStyle/>
          <a:p>
            <a:fld id="{A2EFF424-F111-43CB-9C75-D52325012943}" type="datetime1">
              <a:rPr lang="en-US" smtClean="0"/>
              <a:pPr/>
              <a:t>9/23/2013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9</a:t>
            </a:fld>
            <a:endParaRPr lang="en-US"/>
          </a:p>
        </p:txBody>
      </p:sp>
    </p:spTree>
    <p:extLst>
      <p:ext uri="{BB962C8B-B14F-4D97-AF65-F5344CB8AC3E}">
        <p14:creationId xmlns:p14="http://schemas.microsoft.com/office/powerpoint/2010/main" val="20310158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200</TotalTime>
  <Words>1076</Words>
  <Application>Microsoft Office PowerPoint</Application>
  <PresentationFormat>On-screen Show (4:3)</PresentationFormat>
  <Paragraphs>370</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Clarity</vt:lpstr>
      <vt:lpstr>3d-Printed Granular Jamming Hand</vt:lpstr>
      <vt:lpstr>State-of-the-Art Designs</vt:lpstr>
      <vt:lpstr>State-of-the-Art Designs</vt:lpstr>
      <vt:lpstr>Existing Designs</vt:lpstr>
      <vt:lpstr>Existing Designs</vt:lpstr>
      <vt:lpstr>Granular Jamming</vt:lpstr>
      <vt:lpstr>Granular Jamming In Action</vt:lpstr>
      <vt:lpstr>Deliverables at end of Semester  </vt:lpstr>
      <vt:lpstr>Conceptual Designs</vt:lpstr>
      <vt:lpstr>Hand Ideas</vt:lpstr>
      <vt:lpstr>Hand Ideas (continued)</vt:lpstr>
      <vt:lpstr>Joint Ideas Decision Matrix</vt:lpstr>
      <vt:lpstr>Cabling Ideas Decision Matrix</vt:lpstr>
      <vt:lpstr>Hand Straightening Ideas Decision Matrix</vt:lpstr>
      <vt:lpstr>Grip Sense Decision Matrix</vt:lpstr>
      <vt:lpstr>Granular Jamming Ideas</vt:lpstr>
      <vt:lpstr>Project Background and Problem Statement</vt:lpstr>
      <vt:lpstr>Societal Impact</vt:lpstr>
      <vt:lpstr>Features of Design – Granular Jamming</vt:lpstr>
      <vt:lpstr>Conceptual Design Comparison</vt:lpstr>
      <vt:lpstr>Conceptual Design Comparison</vt:lpstr>
      <vt:lpstr>Other Considerations</vt:lpstr>
      <vt:lpstr>Hand Size</vt:lpstr>
      <vt:lpstr>Hand size (continued)</vt:lpstr>
      <vt:lpstr>Conceptual Design</vt:lpstr>
      <vt:lpstr>Technical Analysis</vt:lpstr>
      <vt:lpstr>Technical Analysis</vt:lpstr>
      <vt:lpstr>Engineering Design</vt:lpstr>
      <vt:lpstr>Engineering Design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Class2014</dc:creator>
  <cp:lastModifiedBy>Class2014</cp:lastModifiedBy>
  <cp:revision>18</cp:revision>
  <dcterms:created xsi:type="dcterms:W3CDTF">2013-09-23T02:18:42Z</dcterms:created>
  <dcterms:modified xsi:type="dcterms:W3CDTF">2013-09-23T15:53:52Z</dcterms:modified>
</cp:coreProperties>
</file>