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6"/>
  </p:notesMasterIdLst>
  <p:sldIdLst>
    <p:sldId id="311" r:id="rId2"/>
    <p:sldId id="347" r:id="rId3"/>
    <p:sldId id="330" r:id="rId4"/>
    <p:sldId id="348" r:id="rId5"/>
    <p:sldId id="316" r:id="rId6"/>
    <p:sldId id="332" r:id="rId7"/>
    <p:sldId id="351" r:id="rId8"/>
    <p:sldId id="352" r:id="rId9"/>
    <p:sldId id="353" r:id="rId10"/>
    <p:sldId id="354" r:id="rId11"/>
    <p:sldId id="355" r:id="rId12"/>
    <p:sldId id="357" r:id="rId13"/>
    <p:sldId id="358" r:id="rId14"/>
    <p:sldId id="359" r:id="rId15"/>
    <p:sldId id="361" r:id="rId16"/>
    <p:sldId id="360" r:id="rId17"/>
    <p:sldId id="362" r:id="rId18"/>
    <p:sldId id="363" r:id="rId19"/>
    <p:sldId id="364" r:id="rId20"/>
    <p:sldId id="365" r:id="rId21"/>
    <p:sldId id="321" r:id="rId22"/>
    <p:sldId id="356" r:id="rId23"/>
    <p:sldId id="315" r:id="rId24"/>
    <p:sldId id="35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31" autoAdjust="0"/>
    <p:restoredTop sz="82654" autoAdjust="0"/>
  </p:normalViewPr>
  <p:slideViewPr>
    <p:cSldViewPr>
      <p:cViewPr varScale="1">
        <p:scale>
          <a:sx n="76" d="100"/>
          <a:sy n="76" d="100"/>
        </p:scale>
        <p:origin x="-108" y="-486"/>
      </p:cViewPr>
      <p:guideLst>
        <p:guide orient="horz" pos="2160"/>
        <p:guide pos="2880"/>
      </p:guideLst>
    </p:cSldViewPr>
  </p:slideViewPr>
  <p:outlineViewPr>
    <p:cViewPr>
      <p:scale>
        <a:sx n="33" d="100"/>
        <a:sy n="33" d="100"/>
      </p:scale>
      <p:origin x="0" y="164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EA356E-B55F-426B-BBDF-73D178AFAB75}" type="datetimeFigureOut">
              <a:rPr lang="en-US" smtClean="0"/>
              <a:pPr/>
              <a:t>2/10/2014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7460A-DFBC-4C31-AC6D-BB55BFF59215}" type="slidenum">
              <a:rPr lang="en-US" smtClean="0"/>
              <a:pPr/>
              <a:t>‹#›</a:t>
            </a:fld>
            <a:endParaRPr lang="en-US"/>
          </a:p>
        </p:txBody>
      </p:sp>
    </p:spTree>
    <p:extLst>
      <p:ext uri="{BB962C8B-B14F-4D97-AF65-F5344CB8AC3E}">
        <p14:creationId xmlns:p14="http://schemas.microsoft.com/office/powerpoint/2010/main" val="163999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7460A-DFBC-4C31-AC6D-BB55BFF59215}" type="slidenum">
              <a:rPr lang="en-US" smtClean="0"/>
              <a:pPr/>
              <a:t>7</a:t>
            </a:fld>
            <a:endParaRPr lang="en-US"/>
          </a:p>
        </p:txBody>
      </p:sp>
    </p:spTree>
    <p:extLst>
      <p:ext uri="{BB962C8B-B14F-4D97-AF65-F5344CB8AC3E}">
        <p14:creationId xmlns:p14="http://schemas.microsoft.com/office/powerpoint/2010/main" val="360959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7460A-DFBC-4C31-AC6D-BB55BFF59215}" type="slidenum">
              <a:rPr lang="en-US" smtClean="0"/>
              <a:pPr/>
              <a:t>8</a:t>
            </a:fld>
            <a:endParaRPr lang="en-US"/>
          </a:p>
        </p:txBody>
      </p:sp>
    </p:spTree>
    <p:extLst>
      <p:ext uri="{BB962C8B-B14F-4D97-AF65-F5344CB8AC3E}">
        <p14:creationId xmlns:p14="http://schemas.microsoft.com/office/powerpoint/2010/main" val="193205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7460A-DFBC-4C31-AC6D-BB55BFF59215}" type="slidenum">
              <a:rPr lang="en-US" smtClean="0"/>
              <a:pPr/>
              <a:t>9</a:t>
            </a:fld>
            <a:endParaRPr lang="en-US"/>
          </a:p>
        </p:txBody>
      </p:sp>
    </p:spTree>
    <p:extLst>
      <p:ext uri="{BB962C8B-B14F-4D97-AF65-F5344CB8AC3E}">
        <p14:creationId xmlns:p14="http://schemas.microsoft.com/office/powerpoint/2010/main" val="59276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7460A-DFBC-4C31-AC6D-BB55BFF59215}" type="slidenum">
              <a:rPr lang="en-US" smtClean="0"/>
              <a:pPr/>
              <a:t>11</a:t>
            </a:fld>
            <a:endParaRPr lang="en-US"/>
          </a:p>
        </p:txBody>
      </p:sp>
    </p:spTree>
    <p:extLst>
      <p:ext uri="{BB962C8B-B14F-4D97-AF65-F5344CB8AC3E}">
        <p14:creationId xmlns:p14="http://schemas.microsoft.com/office/powerpoint/2010/main" val="2312246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7460A-DFBC-4C31-AC6D-BB55BFF59215}" type="slidenum">
              <a:rPr lang="en-US" smtClean="0"/>
              <a:pPr/>
              <a:t>16</a:t>
            </a:fld>
            <a:endParaRPr lang="en-US"/>
          </a:p>
        </p:txBody>
      </p:sp>
    </p:spTree>
    <p:extLst>
      <p:ext uri="{BB962C8B-B14F-4D97-AF65-F5344CB8AC3E}">
        <p14:creationId xmlns:p14="http://schemas.microsoft.com/office/powerpoint/2010/main" val="1577631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7460A-DFBC-4C31-AC6D-BB55BFF59215}" type="slidenum">
              <a:rPr lang="en-US" smtClean="0"/>
              <a:pPr/>
              <a:t>18</a:t>
            </a:fld>
            <a:endParaRPr lang="en-US"/>
          </a:p>
        </p:txBody>
      </p:sp>
    </p:spTree>
    <p:extLst>
      <p:ext uri="{BB962C8B-B14F-4D97-AF65-F5344CB8AC3E}">
        <p14:creationId xmlns:p14="http://schemas.microsoft.com/office/powerpoint/2010/main" val="2453031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7460A-DFBC-4C31-AC6D-BB55BFF59215}" type="slidenum">
              <a:rPr lang="en-US" smtClean="0"/>
              <a:pPr/>
              <a:t>20</a:t>
            </a:fld>
            <a:endParaRPr lang="en-US"/>
          </a:p>
        </p:txBody>
      </p:sp>
    </p:spTree>
    <p:extLst>
      <p:ext uri="{BB962C8B-B14F-4D97-AF65-F5344CB8AC3E}">
        <p14:creationId xmlns:p14="http://schemas.microsoft.com/office/powerpoint/2010/main" val="195259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D8DEE8-7A87-4E01-8ADE-4C49CDD43F74}" type="datetime1">
              <a:rPr lang="en-US" smtClean="0"/>
              <a:pPr/>
              <a:t>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FF424-F111-43CB-9C75-D52325012943}" type="datetime1">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8BBF0-342D-409A-9C0A-B1B451E92883}" type="datetime1">
              <a:rPr lang="en-US" smtClean="0"/>
              <a:pPr/>
              <a:t>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13737-8506-438E-ABC0-0BE7E06DCCA6}" type="datetime1">
              <a:rPr lang="en-US" smtClean="0"/>
              <a:pPr/>
              <a:t>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D58AA-1C84-40C9-BFEE-631CCB17636C}" type="datetime1">
              <a:rPr lang="en-US" smtClean="0"/>
              <a:pPr/>
              <a:t>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2/10/2014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C43563C-D9B3-4432-B336-144C997D6215}" type="datetime1">
              <a:rPr lang="en-US" smtClean="0"/>
              <a:pPr/>
              <a:t>2/10/2014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z="6600" dirty="0" smtClean="0"/>
              <a:t>3d-Printed Granular Jamming Hand</a:t>
            </a:r>
            <a:endParaRPr lang="en-US" sz="6600" dirty="0"/>
          </a:p>
        </p:txBody>
      </p:sp>
      <p:sp>
        <p:nvSpPr>
          <p:cNvPr id="2" name="Subtitle 1"/>
          <p:cNvSpPr>
            <a:spLocks noGrp="1"/>
          </p:cNvSpPr>
          <p:nvPr>
            <p:ph type="subTitle" idx="1"/>
          </p:nvPr>
        </p:nvSpPr>
        <p:spPr>
          <a:xfrm>
            <a:off x="457200" y="4800600"/>
            <a:ext cx="6858000" cy="1524000"/>
          </a:xfrm>
        </p:spPr>
        <p:txBody>
          <a:bodyPr>
            <a:normAutofit fontScale="77500" lnSpcReduction="20000"/>
          </a:bodyPr>
          <a:lstStyle/>
          <a:p>
            <a:r>
              <a:rPr lang="en-US" dirty="0"/>
              <a:t>Melissa </a:t>
            </a:r>
            <a:r>
              <a:rPr lang="en-US" dirty="0" err="1"/>
              <a:t>Indoe</a:t>
            </a:r>
            <a:endParaRPr lang="en-US" dirty="0"/>
          </a:p>
          <a:p>
            <a:r>
              <a:rPr lang="en-US" dirty="0"/>
              <a:t>Chris Kang</a:t>
            </a:r>
          </a:p>
          <a:p>
            <a:r>
              <a:rPr lang="en-US" dirty="0"/>
              <a:t>Sean Phelan</a:t>
            </a:r>
          </a:p>
          <a:p>
            <a:r>
              <a:rPr lang="en-US" dirty="0" smtClean="0"/>
              <a:t>Maggie Serra</a:t>
            </a:r>
          </a:p>
          <a:p>
            <a:r>
              <a:rPr lang="en-US" dirty="0" smtClean="0"/>
              <a:t>Chris Wallace</a:t>
            </a:r>
          </a:p>
        </p:txBody>
      </p:sp>
      <p:sp>
        <p:nvSpPr>
          <p:cNvPr id="5" name="Footer Placeholder 4"/>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r"/>
            <a:fld id="{F7886C9C-DC18-4195-8FD5-A50AA931D419}" type="slidenum">
              <a:rPr lang="en-US" smtClean="0"/>
              <a:pPr algn="r"/>
              <a:t>1</a:t>
            </a:fld>
            <a:endParaRPr lang="en-US" dirty="0"/>
          </a:p>
        </p:txBody>
      </p:sp>
    </p:spTree>
    <p:extLst>
      <p:ext uri="{BB962C8B-B14F-4D97-AF65-F5344CB8AC3E}">
        <p14:creationId xmlns:p14="http://schemas.microsoft.com/office/powerpoint/2010/main" val="138247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Finger Updates: Comparison</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10</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17616" y="2777897"/>
            <a:ext cx="4130584" cy="1578171"/>
          </a:xfrm>
          <a:prstGeom prst="rect">
            <a:avLst/>
          </a:prstGeom>
        </p:spPr>
      </p:pic>
      <p:pic>
        <p:nvPicPr>
          <p:cNvPr id="8" name="Picture 7"/>
          <p:cNvPicPr/>
          <p:nvPr/>
        </p:nvPicPr>
        <p:blipFill rotWithShape="1">
          <a:blip r:embed="rId3">
            <a:extLst>
              <a:ext uri="{28A0092B-C50C-407E-A947-70E740481C1C}">
                <a14:useLocalDpi xmlns:a14="http://schemas.microsoft.com/office/drawing/2010/main" val="0"/>
              </a:ext>
            </a:extLst>
          </a:blip>
          <a:srcRect t="9708" r="18427"/>
          <a:stretch/>
        </p:blipFill>
        <p:spPr bwMode="auto">
          <a:xfrm>
            <a:off x="4648200" y="2489625"/>
            <a:ext cx="3657600" cy="2154717"/>
          </a:xfrm>
          <a:prstGeom prst="rect">
            <a:avLst/>
          </a:prstGeom>
          <a:ln>
            <a:noFill/>
          </a:ln>
          <a:extLst>
            <a:ext uri="{53640926-AAD7-44D8-BBD7-CCE9431645EC}">
              <a14:shadowObscured xmlns:a14="http://schemas.microsoft.com/office/drawing/2010/main"/>
            </a:ext>
          </a:extLst>
        </p:spPr>
      </p:pic>
      <p:sp>
        <p:nvSpPr>
          <p:cNvPr id="9" name="TextBox 8"/>
          <p:cNvSpPr txBox="1"/>
          <p:nvPr/>
        </p:nvSpPr>
        <p:spPr>
          <a:xfrm>
            <a:off x="609600" y="4911499"/>
            <a:ext cx="7696200" cy="461665"/>
          </a:xfrm>
          <a:prstGeom prst="rect">
            <a:avLst/>
          </a:prstGeom>
          <a:noFill/>
        </p:spPr>
        <p:txBody>
          <a:bodyPr wrap="square" rtlCol="0">
            <a:spAutoFit/>
          </a:bodyPr>
          <a:lstStyle/>
          <a:p>
            <a:r>
              <a:rPr lang="en-US" sz="1200" b="1" dirty="0"/>
              <a:t>Previous finger iteration (left) with pin-shaped cable guides, round joint pins, and large tolerances, and new finger iteration (right) with redesigned cable guides, conical pins, and lower tolerance.</a:t>
            </a:r>
            <a:endParaRPr lang="en-US" sz="1200" b="1" dirty="0"/>
          </a:p>
        </p:txBody>
      </p:sp>
    </p:spTree>
    <p:extLst>
      <p:ext uri="{BB962C8B-B14F-4D97-AF65-F5344CB8AC3E}">
        <p14:creationId xmlns:p14="http://schemas.microsoft.com/office/powerpoint/2010/main" val="1473438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Palm Updates</a:t>
            </a:r>
            <a:endParaRPr lang="en-US" dirty="0"/>
          </a:p>
        </p:txBody>
      </p:sp>
      <p:sp>
        <p:nvSpPr>
          <p:cNvPr id="3" name="Content Placeholder 2"/>
          <p:cNvSpPr>
            <a:spLocks noGrp="1"/>
          </p:cNvSpPr>
          <p:nvPr>
            <p:ph idx="1"/>
          </p:nvPr>
        </p:nvSpPr>
        <p:spPr>
          <a:xfrm>
            <a:off x="457200" y="3048000"/>
            <a:ext cx="5791200" cy="3657600"/>
          </a:xfrm>
        </p:spPr>
        <p:txBody>
          <a:bodyPr>
            <a:normAutofit fontScale="92500" lnSpcReduction="10000"/>
          </a:bodyPr>
          <a:lstStyle/>
          <a:p>
            <a:endParaRPr lang="en-US" dirty="0"/>
          </a:p>
          <a:p>
            <a:r>
              <a:rPr lang="en-US" dirty="0" smtClean="0"/>
              <a:t>Problems with Phase 3 Palm Model:</a:t>
            </a:r>
          </a:p>
          <a:p>
            <a:pPr lvl="1"/>
            <a:r>
              <a:rPr lang="en-US" dirty="0" smtClean="0"/>
              <a:t>Low-level cable guides</a:t>
            </a:r>
          </a:p>
          <a:p>
            <a:pPr lvl="2"/>
            <a:r>
              <a:rPr lang="en-US" dirty="0" smtClean="0"/>
              <a:t>Forcing the cables down decreases leverage on the fingers</a:t>
            </a:r>
          </a:p>
          <a:p>
            <a:pPr lvl="1"/>
            <a:r>
              <a:rPr lang="en-US" dirty="0" smtClean="0"/>
              <a:t>No guard between granular jamming pad and thumb</a:t>
            </a:r>
          </a:p>
          <a:p>
            <a:pPr lvl="2"/>
            <a:r>
              <a:rPr lang="en-US" dirty="0" smtClean="0"/>
              <a:t>This could create friction with the thumb and prematurely wear out the granular jamming pad</a:t>
            </a:r>
          </a:p>
          <a:p>
            <a:pPr lvl="1"/>
            <a:r>
              <a:rPr lang="en-US" dirty="0" smtClean="0"/>
              <a:t>No mounting point for the forearm</a:t>
            </a:r>
          </a:p>
          <a:p>
            <a:pPr lvl="1"/>
            <a:r>
              <a:rPr lang="en-US" dirty="0" smtClean="0"/>
              <a:t>Sidewalls were very thick</a:t>
            </a:r>
          </a:p>
          <a:p>
            <a:pPr lvl="2"/>
            <a:r>
              <a:rPr lang="en-US" dirty="0" smtClean="0"/>
              <a:t>This simply wastes plastic and adds extra weight</a:t>
            </a:r>
          </a:p>
          <a:p>
            <a:pPr lvl="1"/>
            <a:endParaRPr lang="en-US" dirty="0"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11</a:t>
            </a:fld>
            <a:endParaRPr lang="en-US"/>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238353" y="3714727"/>
            <a:ext cx="2486025" cy="1771673"/>
          </a:xfrm>
          <a:prstGeom prst="rect">
            <a:avLst/>
          </a:prstGeom>
        </p:spPr>
      </p:pic>
      <p:sp>
        <p:nvSpPr>
          <p:cNvPr id="9" name="Rectangle 8"/>
          <p:cNvSpPr/>
          <p:nvPr/>
        </p:nvSpPr>
        <p:spPr>
          <a:xfrm>
            <a:off x="6275931" y="5486400"/>
            <a:ext cx="2386013" cy="461665"/>
          </a:xfrm>
          <a:prstGeom prst="rect">
            <a:avLst/>
          </a:prstGeom>
        </p:spPr>
        <p:txBody>
          <a:bodyPr wrap="square">
            <a:spAutoFit/>
          </a:bodyPr>
          <a:lstStyle/>
          <a:p>
            <a:r>
              <a:rPr lang="en-US" sz="1200" b="1" dirty="0">
                <a:solidFill>
                  <a:prstClr val="black"/>
                </a:solidFill>
              </a:rPr>
              <a:t>Palm design at the </a:t>
            </a:r>
            <a:r>
              <a:rPr lang="en-US" sz="1200" b="1" dirty="0" smtClean="0">
                <a:solidFill>
                  <a:prstClr val="black"/>
                </a:solidFill>
              </a:rPr>
              <a:t>conclusion of phase 3.</a:t>
            </a:r>
            <a:endParaRPr lang="en-US" dirty="0"/>
          </a:p>
        </p:txBody>
      </p:sp>
      <p:sp>
        <p:nvSpPr>
          <p:cNvPr id="10" name="Content Placeholder 2"/>
          <p:cNvSpPr txBox="1">
            <a:spLocks/>
          </p:cNvSpPr>
          <p:nvPr/>
        </p:nvSpPr>
        <p:spPr>
          <a:xfrm>
            <a:off x="457200" y="1600200"/>
            <a:ext cx="8229600" cy="160020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The palm design was roughed out at the end of phase 3</a:t>
            </a:r>
          </a:p>
          <a:p>
            <a:endParaRPr lang="en-US" dirty="0" smtClean="0"/>
          </a:p>
          <a:p>
            <a:r>
              <a:rPr lang="en-US" dirty="0" smtClean="0"/>
              <a:t>However there was an understanding that it was not ready for manufacture</a:t>
            </a:r>
          </a:p>
          <a:p>
            <a:endParaRPr lang="en-US" dirty="0"/>
          </a:p>
        </p:txBody>
      </p:sp>
    </p:spTree>
    <p:extLst>
      <p:ext uri="{BB962C8B-B14F-4D97-AF65-F5344CB8AC3E}">
        <p14:creationId xmlns:p14="http://schemas.microsoft.com/office/powerpoint/2010/main" val="3620786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Palm Updates: Solution</a:t>
            </a:r>
            <a:endParaRPr lang="en-US" dirty="0"/>
          </a:p>
        </p:txBody>
      </p:sp>
      <p:sp>
        <p:nvSpPr>
          <p:cNvPr id="3" name="Content Placeholder 2"/>
          <p:cNvSpPr>
            <a:spLocks noGrp="1"/>
          </p:cNvSpPr>
          <p:nvPr>
            <p:ph idx="1"/>
          </p:nvPr>
        </p:nvSpPr>
        <p:spPr>
          <a:xfrm>
            <a:off x="457200" y="1600200"/>
            <a:ext cx="8382000" cy="5029200"/>
          </a:xfrm>
        </p:spPr>
        <p:txBody>
          <a:bodyPr>
            <a:normAutofit fontScale="77500" lnSpcReduction="20000"/>
          </a:bodyPr>
          <a:lstStyle/>
          <a:p>
            <a:r>
              <a:rPr lang="en-US" dirty="0" smtClean="0"/>
              <a:t>Taller and more complete cable guides</a:t>
            </a:r>
          </a:p>
          <a:p>
            <a:pPr lvl="1"/>
            <a:r>
              <a:rPr lang="en-US" dirty="0" smtClean="0"/>
              <a:t>Guides now run through the entire palm</a:t>
            </a:r>
          </a:p>
          <a:p>
            <a:pPr lvl="2"/>
            <a:r>
              <a:rPr lang="en-US" dirty="0" smtClean="0"/>
              <a:t>Therefore the wire cannot generate friction with the granular jamming pad</a:t>
            </a:r>
          </a:p>
          <a:p>
            <a:pPr lvl="1"/>
            <a:r>
              <a:rPr lang="en-US" dirty="0" smtClean="0"/>
              <a:t>Height is increased</a:t>
            </a:r>
          </a:p>
          <a:p>
            <a:pPr lvl="2"/>
            <a:r>
              <a:rPr lang="en-US" dirty="0" smtClean="0"/>
              <a:t>This prevents the wire from getting forced downward, impeding finger motion</a:t>
            </a:r>
          </a:p>
          <a:p>
            <a:pPr lvl="1"/>
            <a:endParaRPr lang="en-US" dirty="0" smtClean="0"/>
          </a:p>
          <a:p>
            <a:r>
              <a:rPr lang="en-US" dirty="0" smtClean="0"/>
              <a:t>Mounting point for forearm added</a:t>
            </a:r>
          </a:p>
          <a:p>
            <a:pPr lvl="1"/>
            <a:r>
              <a:rPr lang="en-US" dirty="0" smtClean="0"/>
              <a:t>The forearm mounting plate includes four holes for plastic screws</a:t>
            </a:r>
          </a:p>
          <a:p>
            <a:pPr lvl="2"/>
            <a:r>
              <a:rPr lang="en-US" dirty="0"/>
              <a:t>H</a:t>
            </a:r>
            <a:r>
              <a:rPr lang="en-US" dirty="0" smtClean="0"/>
              <a:t>oles are slightly larger than screw diameter</a:t>
            </a:r>
          </a:p>
          <a:p>
            <a:pPr lvl="2"/>
            <a:r>
              <a:rPr lang="en-US" dirty="0" smtClean="0"/>
              <a:t>This makes it possible to thread them into the forearm, ensuring a tight fit</a:t>
            </a:r>
          </a:p>
          <a:p>
            <a:pPr lvl="3"/>
            <a:endParaRPr lang="en-US" dirty="0" smtClean="0"/>
          </a:p>
          <a:p>
            <a:r>
              <a:rPr lang="en-US" dirty="0" smtClean="0"/>
              <a:t>Guard for thumb added</a:t>
            </a:r>
          </a:p>
          <a:p>
            <a:pPr lvl="1"/>
            <a:r>
              <a:rPr lang="en-US" dirty="0" smtClean="0"/>
              <a:t>Prevents the granular jamming pad from creating friction with the thumb</a:t>
            </a:r>
          </a:p>
          <a:p>
            <a:pPr lvl="2"/>
            <a:r>
              <a:rPr lang="en-US" dirty="0" smtClean="0"/>
              <a:t>Ensures good range of motion for the thumb and prevents wear on the pad</a:t>
            </a:r>
          </a:p>
          <a:p>
            <a:pPr lvl="1"/>
            <a:endParaRPr lang="en-US" dirty="0" smtClean="0"/>
          </a:p>
          <a:p>
            <a:r>
              <a:rPr lang="en-US" dirty="0" smtClean="0"/>
              <a:t>Thinner sides</a:t>
            </a:r>
          </a:p>
          <a:p>
            <a:pPr lvl="1"/>
            <a:r>
              <a:rPr lang="en-US" dirty="0" smtClean="0"/>
              <a:t>Decreases weight and plastic usage</a:t>
            </a:r>
          </a:p>
          <a:p>
            <a:pPr lvl="1"/>
            <a:endParaRPr lang="en-US" dirty="0" smtClean="0"/>
          </a:p>
          <a:p>
            <a:r>
              <a:rPr lang="en-US" dirty="0" smtClean="0"/>
              <a:t>Larger finger spacing</a:t>
            </a:r>
          </a:p>
          <a:p>
            <a:pPr lvl="1"/>
            <a:r>
              <a:rPr lang="en-US" dirty="0" smtClean="0"/>
              <a:t>Prevents bridging between fingers, ensures correct finger motion</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12</a:t>
            </a:fld>
            <a:endParaRPr lang="en-US"/>
          </a:p>
        </p:txBody>
      </p:sp>
    </p:spTree>
    <p:extLst>
      <p:ext uri="{BB962C8B-B14F-4D97-AF65-F5344CB8AC3E}">
        <p14:creationId xmlns:p14="http://schemas.microsoft.com/office/powerpoint/2010/main" val="3149020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Palm Updates: Comparison</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13</a:t>
            </a:fld>
            <a:endParaRPr lang="en-US"/>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889702" y="2458231"/>
            <a:ext cx="3383504" cy="2411264"/>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492668" y="2458231"/>
            <a:ext cx="3885533" cy="2483168"/>
          </a:xfrm>
          <a:prstGeom prst="rect">
            <a:avLst/>
          </a:prstGeom>
        </p:spPr>
      </p:pic>
      <p:sp>
        <p:nvSpPr>
          <p:cNvPr id="10" name="TextBox 9"/>
          <p:cNvSpPr txBox="1"/>
          <p:nvPr/>
        </p:nvSpPr>
        <p:spPr>
          <a:xfrm>
            <a:off x="609599" y="4911499"/>
            <a:ext cx="7848601" cy="461665"/>
          </a:xfrm>
          <a:prstGeom prst="rect">
            <a:avLst/>
          </a:prstGeom>
          <a:noFill/>
        </p:spPr>
        <p:txBody>
          <a:bodyPr wrap="square" rtlCol="0">
            <a:spAutoFit/>
          </a:bodyPr>
          <a:lstStyle/>
          <a:p>
            <a:r>
              <a:rPr lang="en-US" sz="1200" b="1" dirty="0"/>
              <a:t>Previous palm iteration (left) with low level cable guides, no forearm mount, and no thumb guard. Current palm iteration (right) with and more complete cable guides, a forearm mount, and a thumb guard.</a:t>
            </a:r>
            <a:endParaRPr lang="en-US" sz="1200" b="1" dirty="0"/>
          </a:p>
        </p:txBody>
      </p:sp>
    </p:spTree>
    <p:extLst>
      <p:ext uri="{BB962C8B-B14F-4D97-AF65-F5344CB8AC3E}">
        <p14:creationId xmlns:p14="http://schemas.microsoft.com/office/powerpoint/2010/main" val="4188991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Hand Updates</a:t>
            </a:r>
            <a:endParaRPr lang="en-US" dirty="0"/>
          </a:p>
        </p:txBody>
      </p:sp>
      <p:sp>
        <p:nvSpPr>
          <p:cNvPr id="3" name="Content Placeholder 2"/>
          <p:cNvSpPr>
            <a:spLocks noGrp="1"/>
          </p:cNvSpPr>
          <p:nvPr>
            <p:ph idx="1"/>
          </p:nvPr>
        </p:nvSpPr>
        <p:spPr>
          <a:xfrm>
            <a:off x="457200" y="1600200"/>
            <a:ext cx="8229600" cy="2514600"/>
          </a:xfrm>
        </p:spPr>
        <p:txBody>
          <a:bodyPr>
            <a:normAutofit fontScale="77500" lnSpcReduction="20000"/>
          </a:bodyPr>
          <a:lstStyle/>
          <a:p>
            <a:r>
              <a:rPr lang="en-US" dirty="0" smtClean="0"/>
              <a:t>At the end of Phase 3 a hand design had been completed with all equally sized fingers</a:t>
            </a:r>
          </a:p>
          <a:p>
            <a:endParaRPr lang="en-US" dirty="0"/>
          </a:p>
          <a:p>
            <a:r>
              <a:rPr lang="en-US" dirty="0" smtClean="0"/>
              <a:t>The hand was updated with finger lengths adjusted to exactly the length of average real, human fingers</a:t>
            </a:r>
          </a:p>
          <a:p>
            <a:endParaRPr lang="en-US" dirty="0"/>
          </a:p>
          <a:p>
            <a:r>
              <a:rPr lang="en-US" dirty="0" smtClean="0"/>
              <a:t>All fingers (except the pinky) are exactly the length of the average human equivalent</a:t>
            </a:r>
          </a:p>
          <a:p>
            <a:pPr lvl="1"/>
            <a:r>
              <a:rPr lang="en-US" dirty="0" smtClean="0"/>
              <a:t>The pinky is 10mm longer due to hinge constraints</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14</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rot="242496">
            <a:off x="1066800" y="4075296"/>
            <a:ext cx="3276600" cy="2068277"/>
          </a:xfrm>
          <a:prstGeom prst="rect">
            <a:avLst/>
          </a:prstGeom>
        </p:spPr>
      </p:pic>
      <p:pic>
        <p:nvPicPr>
          <p:cNvPr id="8" name="Picture 7"/>
          <p:cNvPicPr/>
          <p:nvPr/>
        </p:nvPicPr>
        <p:blipFill rotWithShape="1">
          <a:blip r:embed="rId3">
            <a:extLst>
              <a:ext uri="{28A0092B-C50C-407E-A947-70E740481C1C}">
                <a14:useLocalDpi xmlns:a14="http://schemas.microsoft.com/office/drawing/2010/main" val="0"/>
              </a:ext>
            </a:extLst>
          </a:blip>
          <a:srcRect l="17432" t="13674" r="10592" b="9304"/>
          <a:stretch/>
        </p:blipFill>
        <p:spPr bwMode="auto">
          <a:xfrm rot="4708703">
            <a:off x="4826691" y="3539288"/>
            <a:ext cx="2499348" cy="3304540"/>
          </a:xfrm>
          <a:prstGeom prst="rect">
            <a:avLst/>
          </a:prstGeom>
          <a:ln>
            <a:noFill/>
          </a:ln>
          <a:extLst>
            <a:ext uri="{53640926-AAD7-44D8-BBD7-CCE9431645EC}">
              <a14:shadowObscured xmlns:a14="http://schemas.microsoft.com/office/drawing/2010/main"/>
            </a:ext>
          </a:extLst>
        </p:spPr>
      </p:pic>
      <p:sp>
        <p:nvSpPr>
          <p:cNvPr id="9" name="TextBox 8"/>
          <p:cNvSpPr txBox="1"/>
          <p:nvPr/>
        </p:nvSpPr>
        <p:spPr>
          <a:xfrm>
            <a:off x="609599" y="6413477"/>
            <a:ext cx="7848601" cy="276999"/>
          </a:xfrm>
          <a:prstGeom prst="rect">
            <a:avLst/>
          </a:prstGeom>
          <a:noFill/>
        </p:spPr>
        <p:txBody>
          <a:bodyPr wrap="square" rtlCol="0">
            <a:spAutoFit/>
          </a:bodyPr>
          <a:lstStyle/>
          <a:p>
            <a:pPr algn="ctr"/>
            <a:r>
              <a:rPr lang="en-US" sz="1200" b="1" dirty="0" smtClean="0"/>
              <a:t>Side by side comparison of old and new hand models.</a:t>
            </a:r>
            <a:endParaRPr lang="en-US" sz="1200" b="1" dirty="0"/>
          </a:p>
        </p:txBody>
      </p:sp>
    </p:spTree>
    <p:extLst>
      <p:ext uri="{BB962C8B-B14F-4D97-AF65-F5344CB8AC3E}">
        <p14:creationId xmlns:p14="http://schemas.microsoft.com/office/powerpoint/2010/main" val="2797314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Jamming Pad</a:t>
            </a:r>
            <a:endParaRPr lang="en-US" dirty="0"/>
          </a:p>
        </p:txBody>
      </p:sp>
      <p:sp>
        <p:nvSpPr>
          <p:cNvPr id="3" name="Content Placeholder 2"/>
          <p:cNvSpPr>
            <a:spLocks noGrp="1"/>
          </p:cNvSpPr>
          <p:nvPr>
            <p:ph idx="1"/>
          </p:nvPr>
        </p:nvSpPr>
        <p:spPr>
          <a:xfrm>
            <a:off x="457200" y="1600200"/>
            <a:ext cx="8229600" cy="2667000"/>
          </a:xfrm>
        </p:spPr>
        <p:txBody>
          <a:bodyPr>
            <a:normAutofit lnSpcReduction="10000"/>
          </a:bodyPr>
          <a:lstStyle/>
          <a:p>
            <a:r>
              <a:rPr lang="en-US" dirty="0" smtClean="0"/>
              <a:t>The granular jamming pad has been designed</a:t>
            </a:r>
          </a:p>
          <a:p>
            <a:endParaRPr lang="en-US" dirty="0"/>
          </a:p>
          <a:p>
            <a:r>
              <a:rPr lang="en-US" dirty="0" smtClean="0"/>
              <a:t>A production plan for the granular jamming pad has also been developed</a:t>
            </a:r>
          </a:p>
          <a:p>
            <a:pPr lvl="1"/>
            <a:r>
              <a:rPr lang="en-US" dirty="0" smtClean="0"/>
              <a:t>3D pad model will be used to create two halves of a mold model</a:t>
            </a:r>
          </a:p>
          <a:p>
            <a:pPr lvl="1"/>
            <a:r>
              <a:rPr lang="en-US" dirty="0" smtClean="0"/>
              <a:t>Mold will be 3D printed out of ABS plastic</a:t>
            </a:r>
          </a:p>
          <a:p>
            <a:pPr lvl="1"/>
            <a:r>
              <a:rPr lang="en-US" dirty="0" smtClean="0"/>
              <a:t>This mold will then be used to slip cast silicone for the pad</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15</a:t>
            </a:fld>
            <a:endParaRPr lang="en-US"/>
          </a:p>
        </p:txBody>
      </p:sp>
      <p:pic>
        <p:nvPicPr>
          <p:cNvPr id="7" name="Picture 6"/>
          <p:cNvPicPr/>
          <p:nvPr/>
        </p:nvPicPr>
        <p:blipFill>
          <a:blip r:embed="rId2" cstate="print"/>
          <a:stretch>
            <a:fillRect/>
          </a:stretch>
        </p:blipFill>
        <p:spPr>
          <a:xfrm>
            <a:off x="3132455" y="4367168"/>
            <a:ext cx="2879090" cy="2009775"/>
          </a:xfrm>
          <a:prstGeom prst="rect">
            <a:avLst/>
          </a:prstGeom>
        </p:spPr>
      </p:pic>
      <p:sp>
        <p:nvSpPr>
          <p:cNvPr id="8" name="TextBox 7"/>
          <p:cNvSpPr txBox="1"/>
          <p:nvPr/>
        </p:nvSpPr>
        <p:spPr>
          <a:xfrm>
            <a:off x="609598" y="6413477"/>
            <a:ext cx="7848601" cy="276999"/>
          </a:xfrm>
          <a:prstGeom prst="rect">
            <a:avLst/>
          </a:prstGeom>
          <a:noFill/>
        </p:spPr>
        <p:txBody>
          <a:bodyPr wrap="square" rtlCol="0">
            <a:spAutoFit/>
          </a:bodyPr>
          <a:lstStyle/>
          <a:p>
            <a:pPr algn="ctr"/>
            <a:r>
              <a:rPr lang="en-US" sz="1200" b="1" dirty="0" smtClean="0"/>
              <a:t>Granular jamming pad design.</a:t>
            </a:r>
            <a:endParaRPr lang="en-US" sz="1200" b="1" dirty="0"/>
          </a:p>
        </p:txBody>
      </p:sp>
    </p:spTree>
    <p:extLst>
      <p:ext uri="{BB962C8B-B14F-4D97-AF65-F5344CB8AC3E}">
        <p14:creationId xmlns:p14="http://schemas.microsoft.com/office/powerpoint/2010/main" val="1840705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Fabrication and Cost</a:t>
            </a:r>
            <a:endParaRPr lang="en-US" dirty="0"/>
          </a:p>
        </p:txBody>
      </p:sp>
      <p:sp>
        <p:nvSpPr>
          <p:cNvPr id="3" name="Content Placeholder 2"/>
          <p:cNvSpPr>
            <a:spLocks noGrp="1"/>
          </p:cNvSpPr>
          <p:nvPr>
            <p:ph idx="1"/>
          </p:nvPr>
        </p:nvSpPr>
        <p:spPr>
          <a:xfrm>
            <a:off x="304800" y="1600200"/>
            <a:ext cx="8686800" cy="4876800"/>
          </a:xfrm>
        </p:spPr>
        <p:txBody>
          <a:bodyPr>
            <a:normAutofit fontScale="92500" lnSpcReduction="20000"/>
          </a:bodyPr>
          <a:lstStyle/>
          <a:p>
            <a:r>
              <a:rPr lang="en-US" dirty="0" smtClean="0"/>
              <a:t>First complete hand prototype was printed February 6</a:t>
            </a:r>
            <a:r>
              <a:rPr lang="en-US" baseline="30000" dirty="0" smtClean="0"/>
              <a:t>th</a:t>
            </a:r>
            <a:endParaRPr lang="en-US" dirty="0" smtClean="0"/>
          </a:p>
          <a:p>
            <a:pPr lvl="1"/>
            <a:r>
              <a:rPr lang="en-US" dirty="0" smtClean="0"/>
              <a:t>All 3D printed parts will be produced through Carnegie lab</a:t>
            </a:r>
          </a:p>
          <a:p>
            <a:pPr lvl="1"/>
            <a:endParaRPr lang="en-US" dirty="0" smtClean="0"/>
          </a:p>
          <a:p>
            <a:pPr marL="182880" lvl="1"/>
            <a:r>
              <a:rPr lang="en-US" sz="2400" dirty="0" smtClean="0"/>
              <a:t>Majority of non-printable 3D parts </a:t>
            </a:r>
            <a:r>
              <a:rPr lang="en-US" sz="2400" dirty="0"/>
              <a:t>(motors, pump, </a:t>
            </a:r>
            <a:r>
              <a:rPr lang="en-US" sz="2400" dirty="0" err="1"/>
              <a:t>etc</a:t>
            </a:r>
            <a:r>
              <a:rPr lang="en-US" sz="2400" dirty="0" smtClean="0"/>
              <a:t>) have been ordered</a:t>
            </a:r>
          </a:p>
          <a:p>
            <a:endParaRPr lang="en-US" dirty="0" smtClean="0"/>
          </a:p>
          <a:p>
            <a:r>
              <a:rPr lang="en-US" dirty="0" smtClean="0"/>
              <a:t>Cost so far: $138</a:t>
            </a:r>
          </a:p>
          <a:p>
            <a:pPr lvl="1"/>
            <a:r>
              <a:rPr lang="en-US" dirty="0" smtClean="0"/>
              <a:t>$131 has been spent on non-3D printable materials </a:t>
            </a:r>
          </a:p>
          <a:p>
            <a:pPr lvl="1"/>
            <a:r>
              <a:rPr lang="en-US" dirty="0" smtClean="0"/>
              <a:t>$7.05 has been spent in materials cost for the hand</a:t>
            </a:r>
          </a:p>
          <a:p>
            <a:pPr lvl="1"/>
            <a:endParaRPr lang="en-US" dirty="0"/>
          </a:p>
          <a:p>
            <a:r>
              <a:rPr lang="en-US" dirty="0" smtClean="0"/>
              <a:t>Future plans for fabrication:</a:t>
            </a:r>
          </a:p>
          <a:p>
            <a:pPr lvl="1"/>
            <a:r>
              <a:rPr lang="en-US" dirty="0" smtClean="0"/>
              <a:t>Hand design will be finalized within the next 1-2 weeks</a:t>
            </a:r>
          </a:p>
          <a:p>
            <a:pPr lvl="1"/>
            <a:r>
              <a:rPr lang="en-US" dirty="0"/>
              <a:t>Granular jamming pad design will be finalized and produced within the next 1-2 weeks</a:t>
            </a:r>
          </a:p>
          <a:p>
            <a:pPr lvl="1"/>
            <a:r>
              <a:rPr lang="en-US" dirty="0" smtClean="0"/>
              <a:t>Forearm design will be finalized within the next 1-2 months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16</a:t>
            </a:fld>
            <a:endParaRPr lang="en-US"/>
          </a:p>
        </p:txBody>
      </p:sp>
    </p:spTree>
    <p:extLst>
      <p:ext uri="{BB962C8B-B14F-4D97-AF65-F5344CB8AC3E}">
        <p14:creationId xmlns:p14="http://schemas.microsoft.com/office/powerpoint/2010/main" val="2642368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a:xfrm>
            <a:off x="457200" y="1600200"/>
            <a:ext cx="5624994" cy="4876800"/>
          </a:xfrm>
        </p:spPr>
        <p:txBody>
          <a:bodyPr>
            <a:normAutofit/>
          </a:bodyPr>
          <a:lstStyle/>
          <a:p>
            <a:r>
              <a:rPr lang="en-US" dirty="0" smtClean="0"/>
              <a:t>The first iteration of the complete hand was a moderate success</a:t>
            </a:r>
          </a:p>
          <a:p>
            <a:endParaRPr lang="en-US" dirty="0"/>
          </a:p>
          <a:p>
            <a:r>
              <a:rPr lang="en-US" dirty="0" smtClean="0"/>
              <a:t>Certain elements behaved as expected</a:t>
            </a:r>
          </a:p>
          <a:p>
            <a:endParaRPr lang="en-US" dirty="0" smtClean="0"/>
          </a:p>
          <a:p>
            <a:r>
              <a:rPr lang="en-US" dirty="0" smtClean="0"/>
              <a:t>Some elements need further improvement</a:t>
            </a:r>
          </a:p>
          <a:p>
            <a:pPr lvl="1"/>
            <a:r>
              <a:rPr lang="en-US" dirty="0" smtClean="0"/>
              <a:t>The thumb especially needs improvement</a:t>
            </a:r>
            <a:endParaRPr lang="en-US" dirty="0"/>
          </a:p>
          <a:p>
            <a:endParaRPr lang="en-US" dirty="0" smtClean="0"/>
          </a:p>
          <a:p>
            <a:endParaRPr lang="en-US" dirty="0"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17</a:t>
            </a:fld>
            <a:endParaRPr lang="en-US"/>
          </a:p>
        </p:txBody>
      </p:sp>
      <p:pic>
        <p:nvPicPr>
          <p:cNvPr id="9" name="Picture 8"/>
          <p:cNvPicPr/>
          <p:nvPr/>
        </p:nvPicPr>
        <p:blipFill rotWithShape="1">
          <a:blip r:embed="rId2" cstate="print">
            <a:extLst>
              <a:ext uri="{28A0092B-C50C-407E-A947-70E740481C1C}">
                <a14:useLocalDpi xmlns:a14="http://schemas.microsoft.com/office/drawing/2010/main" val="0"/>
              </a:ext>
            </a:extLst>
          </a:blip>
          <a:srcRect l="12605" t="13674" r="10592" b="9304"/>
          <a:stretch/>
        </p:blipFill>
        <p:spPr bwMode="auto">
          <a:xfrm rot="20956681">
            <a:off x="6308735" y="739137"/>
            <a:ext cx="1805305" cy="2604770"/>
          </a:xfrm>
          <a:prstGeom prst="rect">
            <a:avLst/>
          </a:prstGeom>
          <a:ln>
            <a:noFill/>
          </a:ln>
          <a:extLst>
            <a:ext uri="{53640926-AAD7-44D8-BBD7-CCE9431645EC}">
              <a14:shadowObscured xmlns:a14="http://schemas.microsoft.com/office/drawing/2010/main"/>
            </a:ext>
          </a:extLst>
        </p:spPr>
      </p:pic>
      <p:pic>
        <p:nvPicPr>
          <p:cNvPr id="8" name="Picture 7"/>
          <p:cNvPicPr/>
          <p:nvPr/>
        </p:nvPicPr>
        <p:blipFill>
          <a:blip r:embed="rId3" cstate="print"/>
          <a:stretch>
            <a:fillRect/>
          </a:stretch>
        </p:blipFill>
        <p:spPr>
          <a:xfrm>
            <a:off x="6386083" y="3352800"/>
            <a:ext cx="1675660" cy="2438400"/>
          </a:xfrm>
          <a:prstGeom prst="rect">
            <a:avLst/>
          </a:prstGeom>
        </p:spPr>
      </p:pic>
      <p:sp>
        <p:nvSpPr>
          <p:cNvPr id="10" name="TextBox 9"/>
          <p:cNvSpPr txBox="1"/>
          <p:nvPr/>
        </p:nvSpPr>
        <p:spPr>
          <a:xfrm>
            <a:off x="6246663" y="5791198"/>
            <a:ext cx="1954499" cy="461665"/>
          </a:xfrm>
          <a:prstGeom prst="rect">
            <a:avLst/>
          </a:prstGeom>
          <a:noFill/>
        </p:spPr>
        <p:txBody>
          <a:bodyPr wrap="square" rtlCol="0">
            <a:spAutoFit/>
          </a:bodyPr>
          <a:lstStyle/>
          <a:p>
            <a:r>
              <a:rPr lang="en-US" sz="1200" b="1" dirty="0" smtClean="0"/>
              <a:t>Modeled (top) and printed (bottom) hand.</a:t>
            </a:r>
            <a:endParaRPr lang="en-US" sz="1200" b="1" dirty="0"/>
          </a:p>
        </p:txBody>
      </p:sp>
    </p:spTree>
    <p:extLst>
      <p:ext uri="{BB962C8B-B14F-4D97-AF65-F5344CB8AC3E}">
        <p14:creationId xmlns:p14="http://schemas.microsoft.com/office/powerpoint/2010/main" val="3773231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 Good Points</a:t>
            </a:r>
            <a:endParaRPr lang="en-US" dirty="0"/>
          </a:p>
        </p:txBody>
      </p:sp>
      <p:sp>
        <p:nvSpPr>
          <p:cNvPr id="3" name="Content Placeholder 2"/>
          <p:cNvSpPr>
            <a:spLocks noGrp="1"/>
          </p:cNvSpPr>
          <p:nvPr>
            <p:ph idx="1"/>
          </p:nvPr>
        </p:nvSpPr>
        <p:spPr>
          <a:xfrm>
            <a:off x="457200" y="1600199"/>
            <a:ext cx="8229600" cy="3351907"/>
          </a:xfrm>
        </p:spPr>
        <p:txBody>
          <a:bodyPr>
            <a:normAutofit fontScale="85000" lnSpcReduction="20000"/>
          </a:bodyPr>
          <a:lstStyle/>
          <a:p>
            <a:r>
              <a:rPr lang="en-US" dirty="0" smtClean="0"/>
              <a:t>Redesigned </a:t>
            </a:r>
            <a:r>
              <a:rPr lang="en-US" dirty="0"/>
              <a:t>fingers were all successful</a:t>
            </a:r>
          </a:p>
          <a:p>
            <a:pPr lvl="1"/>
            <a:r>
              <a:rPr lang="en-US" dirty="0"/>
              <a:t>New cable guides increased range of motion and printed successfully</a:t>
            </a:r>
          </a:p>
          <a:p>
            <a:pPr lvl="1"/>
            <a:r>
              <a:rPr lang="en-US" dirty="0"/>
              <a:t>Base knuckle (never previously tested) acted as expected</a:t>
            </a:r>
          </a:p>
          <a:p>
            <a:pPr lvl="1"/>
            <a:r>
              <a:rPr lang="en-US" dirty="0"/>
              <a:t>Fingers all worked at respective lengths</a:t>
            </a:r>
          </a:p>
          <a:p>
            <a:pPr lvl="1"/>
            <a:r>
              <a:rPr lang="en-US" dirty="0"/>
              <a:t>Revolute portions of the joints worked as expected</a:t>
            </a:r>
          </a:p>
          <a:p>
            <a:pPr lvl="1"/>
            <a:r>
              <a:rPr lang="en-US" dirty="0"/>
              <a:t>Proportions are </a:t>
            </a:r>
            <a:r>
              <a:rPr lang="en-US" dirty="0" smtClean="0"/>
              <a:t>correct</a:t>
            </a:r>
          </a:p>
          <a:p>
            <a:pPr lvl="1"/>
            <a:endParaRPr lang="en-US" dirty="0" smtClean="0"/>
          </a:p>
          <a:p>
            <a:r>
              <a:rPr lang="en-US" dirty="0" smtClean="0"/>
              <a:t>Palm design spaced fingers a reasonable distance apart</a:t>
            </a:r>
          </a:p>
          <a:p>
            <a:pPr lvl="1"/>
            <a:r>
              <a:rPr lang="en-US" dirty="0" smtClean="0"/>
              <a:t>No bridging occurred between fingers</a:t>
            </a:r>
          </a:p>
          <a:p>
            <a:endParaRPr lang="en-US" dirty="0" smtClean="0"/>
          </a:p>
          <a:p>
            <a:r>
              <a:rPr lang="en-US" dirty="0" smtClean="0"/>
              <a:t>Thumb did not bridge to side of hand and could bend freely</a:t>
            </a:r>
            <a:endParaRPr lang="en-US" dirty="0"/>
          </a:p>
          <a:p>
            <a:pPr lvl="2"/>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18</a:t>
            </a:fld>
            <a:endParaRPr lang="en-US"/>
          </a:p>
        </p:txBody>
      </p:sp>
      <p:pic>
        <p:nvPicPr>
          <p:cNvPr id="7" name="Picture 6"/>
          <p:cNvPicPr/>
          <p:nvPr/>
        </p:nvPicPr>
        <p:blipFill>
          <a:blip r:embed="rId3" cstate="print"/>
          <a:stretch>
            <a:fillRect/>
          </a:stretch>
        </p:blipFill>
        <p:spPr>
          <a:xfrm>
            <a:off x="2209800" y="4952107"/>
            <a:ext cx="2040633" cy="1432143"/>
          </a:xfrm>
          <a:prstGeom prst="rect">
            <a:avLst/>
          </a:prstGeom>
        </p:spPr>
      </p:pic>
      <p:pic>
        <p:nvPicPr>
          <p:cNvPr id="8" name="Picture 7"/>
          <p:cNvPicPr/>
          <p:nvPr/>
        </p:nvPicPr>
        <p:blipFill>
          <a:blip r:embed="rId4" cstate="print"/>
          <a:stretch>
            <a:fillRect/>
          </a:stretch>
        </p:blipFill>
        <p:spPr>
          <a:xfrm rot="16200000">
            <a:off x="4750435" y="4529415"/>
            <a:ext cx="1447800" cy="2261870"/>
          </a:xfrm>
          <a:prstGeom prst="rect">
            <a:avLst/>
          </a:prstGeom>
        </p:spPr>
      </p:pic>
      <p:sp>
        <p:nvSpPr>
          <p:cNvPr id="10" name="TextBox 9"/>
          <p:cNvSpPr txBox="1"/>
          <p:nvPr/>
        </p:nvSpPr>
        <p:spPr>
          <a:xfrm>
            <a:off x="609598" y="6413477"/>
            <a:ext cx="7848601" cy="276999"/>
          </a:xfrm>
          <a:prstGeom prst="rect">
            <a:avLst/>
          </a:prstGeom>
          <a:noFill/>
        </p:spPr>
        <p:txBody>
          <a:bodyPr wrap="square" rtlCol="0">
            <a:spAutoFit/>
          </a:bodyPr>
          <a:lstStyle/>
          <a:p>
            <a:pPr algn="ctr"/>
            <a:r>
              <a:rPr lang="en-US" sz="1200" b="1" dirty="0" smtClean="0"/>
              <a:t>Hand model compared to a human hand.</a:t>
            </a:r>
            <a:endParaRPr lang="en-US" sz="1200" b="1" dirty="0"/>
          </a:p>
        </p:txBody>
      </p:sp>
    </p:spTree>
    <p:extLst>
      <p:ext uri="{BB962C8B-B14F-4D97-AF65-F5344CB8AC3E}">
        <p14:creationId xmlns:p14="http://schemas.microsoft.com/office/powerpoint/2010/main" val="3346151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Testing—Points of Failure</a:t>
            </a:r>
            <a:endParaRPr lang="en-US" dirty="0"/>
          </a:p>
        </p:txBody>
      </p:sp>
      <p:sp>
        <p:nvSpPr>
          <p:cNvPr id="3" name="Content Placeholder 2"/>
          <p:cNvSpPr>
            <a:spLocks noGrp="1"/>
          </p:cNvSpPr>
          <p:nvPr>
            <p:ph idx="1"/>
          </p:nvPr>
        </p:nvSpPr>
        <p:spPr>
          <a:xfrm>
            <a:off x="228600" y="1600200"/>
            <a:ext cx="8763000" cy="2590800"/>
          </a:xfrm>
        </p:spPr>
        <p:txBody>
          <a:bodyPr>
            <a:normAutofit fontScale="92500" lnSpcReduction="20000"/>
          </a:bodyPr>
          <a:lstStyle/>
          <a:p>
            <a:r>
              <a:rPr lang="en-US" dirty="0" smtClean="0"/>
              <a:t>Finger </a:t>
            </a:r>
            <a:r>
              <a:rPr lang="en-US" dirty="0"/>
              <a:t>tolerance was too small</a:t>
            </a:r>
          </a:p>
          <a:p>
            <a:pPr lvl="1"/>
            <a:r>
              <a:rPr lang="en-US" dirty="0"/>
              <a:t>Friction within joint segments, bridging </a:t>
            </a:r>
            <a:r>
              <a:rPr lang="en-US" dirty="0" smtClean="0"/>
              <a:t>occurred</a:t>
            </a:r>
          </a:p>
          <a:p>
            <a:pPr lvl="1"/>
            <a:endParaRPr lang="en-US" dirty="0"/>
          </a:p>
          <a:p>
            <a:r>
              <a:rPr lang="en-US" dirty="0" smtClean="0"/>
              <a:t>Cable </a:t>
            </a:r>
            <a:r>
              <a:rPr lang="en-US" dirty="0"/>
              <a:t>guides detached from palm surface</a:t>
            </a:r>
          </a:p>
          <a:p>
            <a:pPr lvl="1"/>
            <a:r>
              <a:rPr lang="en-US" dirty="0"/>
              <a:t>This was entirely a design error, </a:t>
            </a:r>
            <a:r>
              <a:rPr lang="en-US" dirty="0" smtClean="0"/>
              <a:t>which has since </a:t>
            </a:r>
            <a:r>
              <a:rPr lang="en-US" dirty="0"/>
              <a:t>been </a:t>
            </a:r>
            <a:r>
              <a:rPr lang="en-US" dirty="0" smtClean="0"/>
              <a:t>rectified</a:t>
            </a:r>
          </a:p>
          <a:p>
            <a:pPr lvl="1"/>
            <a:endParaRPr lang="en-US" dirty="0"/>
          </a:p>
          <a:p>
            <a:r>
              <a:rPr lang="en-US" dirty="0" smtClean="0"/>
              <a:t>Thumb </a:t>
            </a:r>
            <a:r>
              <a:rPr lang="en-US" dirty="0"/>
              <a:t>bends </a:t>
            </a:r>
            <a:r>
              <a:rPr lang="en-US" dirty="0" smtClean="0"/>
              <a:t>incorrectly</a:t>
            </a:r>
          </a:p>
          <a:p>
            <a:pPr lvl="1"/>
            <a:r>
              <a:rPr lang="en-US" dirty="0" smtClean="0"/>
              <a:t>This is a major issue that will need to be addressed for the next iteration</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19</a:t>
            </a:fld>
            <a:endParaRPr lang="en-US"/>
          </a:p>
        </p:txBody>
      </p:sp>
      <p:pic>
        <p:nvPicPr>
          <p:cNvPr id="7" name="Picture 6"/>
          <p:cNvPicPr/>
          <p:nvPr/>
        </p:nvPicPr>
        <p:blipFill>
          <a:blip r:embed="rId2" cstate="print"/>
          <a:stretch>
            <a:fillRect/>
          </a:stretch>
        </p:blipFill>
        <p:spPr>
          <a:xfrm>
            <a:off x="2133598" y="4191000"/>
            <a:ext cx="2447925" cy="2096770"/>
          </a:xfrm>
          <a:prstGeom prst="rect">
            <a:avLst/>
          </a:prstGeom>
        </p:spPr>
      </p:pic>
      <p:pic>
        <p:nvPicPr>
          <p:cNvPr id="8" name="Picture 7"/>
          <p:cNvPicPr/>
          <p:nvPr/>
        </p:nvPicPr>
        <p:blipFill rotWithShape="1">
          <a:blip r:embed="rId3" cstate="print"/>
          <a:srcRect l="10387" t="-428"/>
          <a:stretch/>
        </p:blipFill>
        <p:spPr bwMode="auto">
          <a:xfrm rot="16200000">
            <a:off x="4566666" y="4444767"/>
            <a:ext cx="2096770" cy="1628901"/>
          </a:xfrm>
          <a:prstGeom prst="rect">
            <a:avLst/>
          </a:prstGeom>
          <a:ln>
            <a:noFill/>
          </a:ln>
          <a:extLst>
            <a:ext uri="{53640926-AAD7-44D8-BBD7-CCE9431645EC}">
              <a14:shadowObscured xmlns:a14="http://schemas.microsoft.com/office/drawing/2010/main"/>
            </a:ext>
          </a:extLst>
        </p:spPr>
      </p:pic>
      <p:sp>
        <p:nvSpPr>
          <p:cNvPr id="9" name="TextBox 8"/>
          <p:cNvSpPr txBox="1"/>
          <p:nvPr/>
        </p:nvSpPr>
        <p:spPr>
          <a:xfrm>
            <a:off x="609598" y="6413477"/>
            <a:ext cx="7848601" cy="276999"/>
          </a:xfrm>
          <a:prstGeom prst="rect">
            <a:avLst/>
          </a:prstGeom>
          <a:noFill/>
        </p:spPr>
        <p:txBody>
          <a:bodyPr wrap="square" rtlCol="0">
            <a:spAutoFit/>
          </a:bodyPr>
          <a:lstStyle/>
          <a:p>
            <a:pPr algn="ctr"/>
            <a:r>
              <a:rPr lang="en-US" sz="1200" b="1" dirty="0" smtClean="0"/>
              <a:t>Hand model compared to a human hand—demonstrating correct finger motion and incorrect thumb.</a:t>
            </a:r>
            <a:endParaRPr lang="en-US" sz="1200" b="1" dirty="0"/>
          </a:p>
        </p:txBody>
      </p:sp>
    </p:spTree>
    <p:extLst>
      <p:ext uri="{BB962C8B-B14F-4D97-AF65-F5344CB8AC3E}">
        <p14:creationId xmlns:p14="http://schemas.microsoft.com/office/powerpoint/2010/main" val="996678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PROBLEM STATEMENT FOR THE SEMESTER GOES HERE</a:t>
            </a:r>
          </a:p>
          <a:p>
            <a:r>
              <a:rPr lang="en-US" dirty="0" smtClean="0"/>
              <a:t>I.e. prosthetics are a big deal and hard for some people to get access to</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a:t>
            </a:fld>
            <a:endParaRPr lang="en-US"/>
          </a:p>
        </p:txBody>
      </p:sp>
    </p:spTree>
    <p:extLst>
      <p:ext uri="{BB962C8B-B14F-4D97-AF65-F5344CB8AC3E}">
        <p14:creationId xmlns:p14="http://schemas.microsoft.com/office/powerpoint/2010/main" val="2287815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Prototype—Moving Forward</a:t>
            </a:r>
            <a:endParaRPr lang="en-US" dirty="0"/>
          </a:p>
        </p:txBody>
      </p:sp>
      <p:sp>
        <p:nvSpPr>
          <p:cNvPr id="3" name="Content Placeholder 2"/>
          <p:cNvSpPr>
            <a:spLocks noGrp="1"/>
          </p:cNvSpPr>
          <p:nvPr>
            <p:ph idx="1"/>
          </p:nvPr>
        </p:nvSpPr>
        <p:spPr>
          <a:xfrm>
            <a:off x="457200" y="1371600"/>
            <a:ext cx="8229600" cy="5334000"/>
          </a:xfrm>
        </p:spPr>
        <p:txBody>
          <a:bodyPr>
            <a:normAutofit fontScale="92500" lnSpcReduction="20000"/>
          </a:bodyPr>
          <a:lstStyle/>
          <a:p>
            <a:r>
              <a:rPr lang="en-US" dirty="0" smtClean="0"/>
              <a:t>Wire guide placement issue has already been fixed</a:t>
            </a:r>
          </a:p>
          <a:p>
            <a:endParaRPr lang="en-US" dirty="0" smtClean="0"/>
          </a:p>
          <a:p>
            <a:r>
              <a:rPr lang="en-US" dirty="0" smtClean="0"/>
              <a:t>Plastic thickness at forearm attachment point has been reduced</a:t>
            </a:r>
          </a:p>
          <a:p>
            <a:pPr lvl="1"/>
            <a:r>
              <a:rPr lang="en-US" dirty="0" smtClean="0"/>
              <a:t>This reduces weight of the hand and amount of plastic used</a:t>
            </a:r>
          </a:p>
          <a:p>
            <a:pPr lvl="1"/>
            <a:endParaRPr lang="en-US" dirty="0"/>
          </a:p>
          <a:p>
            <a:r>
              <a:rPr lang="en-US" dirty="0" smtClean="0"/>
              <a:t>Wire guides will be redesigned</a:t>
            </a:r>
          </a:p>
          <a:p>
            <a:pPr lvl="1"/>
            <a:r>
              <a:rPr lang="en-US" dirty="0" smtClean="0"/>
              <a:t>Testing showed that the wire guides could be about half their current height and still be effective</a:t>
            </a:r>
          </a:p>
          <a:p>
            <a:pPr lvl="2"/>
            <a:r>
              <a:rPr lang="en-US" dirty="0" smtClean="0"/>
              <a:t>Making them shorter will allow more space for the granular jamming pad</a:t>
            </a:r>
          </a:p>
          <a:p>
            <a:pPr lvl="1"/>
            <a:r>
              <a:rPr lang="en-US" dirty="0" smtClean="0"/>
              <a:t>They will also be changed to a solid post with a circular hole at the top</a:t>
            </a:r>
          </a:p>
          <a:p>
            <a:pPr lvl="2"/>
            <a:r>
              <a:rPr lang="en-US" dirty="0" smtClean="0"/>
              <a:t> this is to make threading the wire guides easier</a:t>
            </a:r>
          </a:p>
          <a:p>
            <a:pPr lvl="1"/>
            <a:endParaRPr lang="en-US" dirty="0"/>
          </a:p>
          <a:p>
            <a:r>
              <a:rPr lang="en-US" dirty="0" smtClean="0"/>
              <a:t>Thumb must be redesigned</a:t>
            </a:r>
          </a:p>
          <a:p>
            <a:pPr lvl="1"/>
            <a:r>
              <a:rPr lang="en-US" dirty="0" smtClean="0"/>
              <a:t>This will be the most involved part of the next iteration</a:t>
            </a:r>
          </a:p>
          <a:p>
            <a:pPr lvl="1"/>
            <a:r>
              <a:rPr lang="en-US" dirty="0" smtClean="0"/>
              <a:t>The angle of attachment can be mirrored, causing the hand to have an unnatural resting state, or the overall design of the thumb as another finger will be revisited</a:t>
            </a:r>
          </a:p>
          <a:p>
            <a:pPr lvl="1"/>
            <a:endParaRPr lang="en-US" dirty="0" smtClean="0"/>
          </a:p>
          <a:p>
            <a:endParaRPr lang="en-US" dirty="0"/>
          </a:p>
          <a:p>
            <a:endParaRPr lang="en-US" dirty="0"/>
          </a:p>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20</a:t>
            </a:fld>
            <a:endParaRPr lang="en-US"/>
          </a:p>
        </p:txBody>
      </p:sp>
    </p:spTree>
    <p:extLst>
      <p:ext uri="{BB962C8B-B14F-4D97-AF65-F5344CB8AC3E}">
        <p14:creationId xmlns:p14="http://schemas.microsoft.com/office/powerpoint/2010/main" val="1690272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sp>
        <p:nvSpPr>
          <p:cNvPr id="3" name="Content Placeholder 2"/>
          <p:cNvSpPr>
            <a:spLocks noGrp="1"/>
          </p:cNvSpPr>
          <p:nvPr>
            <p:ph idx="1"/>
          </p:nvPr>
        </p:nvSpPr>
        <p:spPr/>
        <p:txBody>
          <a:bodyPr/>
          <a:lstStyle/>
          <a:p>
            <a:r>
              <a:rPr lang="en-US" dirty="0" smtClean="0"/>
              <a:t>GANTT CHART GOES HERE</a:t>
            </a:r>
            <a:endParaRPr lang="en-US" dirty="0"/>
          </a:p>
        </p:txBody>
      </p:sp>
    </p:spTree>
    <p:extLst>
      <p:ext uri="{BB962C8B-B14F-4D97-AF65-F5344CB8AC3E}">
        <p14:creationId xmlns:p14="http://schemas.microsoft.com/office/powerpoint/2010/main" val="311904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palm design was roughed out at the end of phase 3</a:t>
            </a:r>
          </a:p>
          <a:p>
            <a:endParaRPr lang="en-US" dirty="0"/>
          </a:p>
          <a:p>
            <a:r>
              <a:rPr lang="en-US" dirty="0"/>
              <a:t>However there was an understanding that it was not ready for manufacture</a:t>
            </a:r>
          </a:p>
          <a:p>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22</a:t>
            </a:fld>
            <a:endParaRPr lang="en-US"/>
          </a:p>
        </p:txBody>
      </p:sp>
    </p:spTree>
    <p:extLst>
      <p:ext uri="{BB962C8B-B14F-4D97-AF65-F5344CB8AC3E}">
        <p14:creationId xmlns:p14="http://schemas.microsoft.com/office/powerpoint/2010/main" val="2176731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Materials</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23</a:t>
            </a:fld>
            <a:endParaRPr lang="en-US"/>
          </a:p>
        </p:txBody>
      </p:sp>
      <p:sp>
        <p:nvSpPr>
          <p:cNvPr id="3" name="Content Placeholder 2"/>
          <p:cNvSpPr>
            <a:spLocks noGrp="1"/>
          </p:cNvSpPr>
          <p:nvPr>
            <p:ph idx="1"/>
          </p:nvPr>
        </p:nvSpPr>
        <p:spPr/>
        <p:txBody>
          <a:bodyPr/>
          <a:lstStyle/>
          <a:p>
            <a:r>
              <a:rPr lang="en-US" dirty="0" smtClean="0"/>
              <a:t>BOUGHT/UNBOUGHT BILL OF MATERIALS GOES HERE</a:t>
            </a:r>
          </a:p>
          <a:p>
            <a:r>
              <a:rPr lang="en-US" dirty="0" smtClean="0"/>
              <a:t>(SPECIFY WHICH THINGS WE HAVE ALREADY PURCHASED)</a:t>
            </a:r>
            <a:endParaRPr lang="en-US" dirty="0"/>
          </a:p>
        </p:txBody>
      </p:sp>
    </p:spTree>
    <p:extLst>
      <p:ext uri="{BB962C8B-B14F-4D97-AF65-F5344CB8AC3E}">
        <p14:creationId xmlns:p14="http://schemas.microsoft.com/office/powerpoint/2010/main" val="3353184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a:t>
            </a:r>
            <a:endParaRPr lang="en-US" dirty="0"/>
          </a:p>
        </p:txBody>
      </p:sp>
      <p:sp>
        <p:nvSpPr>
          <p:cNvPr id="3" name="Content Placeholder 2"/>
          <p:cNvSpPr>
            <a:spLocks noGrp="1"/>
          </p:cNvSpPr>
          <p:nvPr>
            <p:ph idx="1"/>
          </p:nvPr>
        </p:nvSpPr>
        <p:spPr/>
        <p:txBody>
          <a:bodyPr/>
          <a:lstStyle/>
          <a:p>
            <a:r>
              <a:rPr lang="en-US" dirty="0" smtClean="0"/>
              <a:t>MAKE SURE TO EMPHASIZE CHANGES WE  MADE DUE TO PANEL COMMENTS</a:t>
            </a:r>
          </a:p>
          <a:p>
            <a:r>
              <a:rPr lang="en-US" dirty="0" smtClean="0"/>
              <a:t>EXAMPLES ARE: conical joint pins, granular jamming pad on palm only, etc.</a:t>
            </a:r>
          </a:p>
          <a:p>
            <a:r>
              <a:rPr lang="en-US" dirty="0" smtClean="0"/>
              <a:t>Just because they didn’t offer any comments during the very last phase doesn’t mean we shouldn’t mention comments they made earlier.</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24</a:t>
            </a:fld>
            <a:endParaRPr lang="en-US"/>
          </a:p>
        </p:txBody>
      </p:sp>
    </p:spTree>
    <p:extLst>
      <p:ext uri="{BB962C8B-B14F-4D97-AF65-F5344CB8AC3E}">
        <p14:creationId xmlns:p14="http://schemas.microsoft.com/office/powerpoint/2010/main" val="2417968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a:xfrm>
            <a:off x="381000" y="1600200"/>
            <a:ext cx="8534400" cy="4876800"/>
          </a:xfrm>
        </p:spPr>
        <p:txBody>
          <a:bodyPr/>
          <a:lstStyle/>
          <a:p>
            <a:r>
              <a:rPr lang="en-US" dirty="0" smtClean="0"/>
              <a:t>GOALS/OBJECTIVES GO HERE</a:t>
            </a:r>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lstStyle/>
          <a:p>
            <a:r>
              <a:rPr lang="en-US" dirty="0" smtClean="0"/>
              <a:t>DELIVERABLES GO HERE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4</a:t>
            </a:fld>
            <a:endParaRPr lang="en-US"/>
          </a:p>
        </p:txBody>
      </p:sp>
    </p:spTree>
    <p:extLst>
      <p:ext uri="{BB962C8B-B14F-4D97-AF65-F5344CB8AC3E}">
        <p14:creationId xmlns:p14="http://schemas.microsoft.com/office/powerpoint/2010/main" val="2756458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Review</a:t>
            </a:r>
            <a:endParaRPr lang="en-US" dirty="0"/>
          </a:p>
        </p:txBody>
      </p:sp>
      <p:sp>
        <p:nvSpPr>
          <p:cNvPr id="3" name="Content Placeholder 2"/>
          <p:cNvSpPr>
            <a:spLocks noGrp="1"/>
          </p:cNvSpPr>
          <p:nvPr>
            <p:ph idx="1"/>
          </p:nvPr>
        </p:nvSpPr>
        <p:spPr>
          <a:xfrm>
            <a:off x="457200" y="1600200"/>
            <a:ext cx="8153400" cy="4724400"/>
          </a:xfrm>
        </p:spPr>
        <p:txBody>
          <a:bodyPr>
            <a:normAutofit/>
          </a:bodyPr>
          <a:lstStyle/>
          <a:p>
            <a:r>
              <a:rPr lang="en-US" dirty="0" smtClean="0"/>
              <a:t>BRIEF SUMMARY OF WHAT WE COMPLETED UP TO PHASE 3</a:t>
            </a:r>
          </a:p>
          <a:p>
            <a:r>
              <a:rPr lang="en-US" dirty="0" smtClean="0"/>
              <a:t>(THIS IS BASICALLY THE JOB OF WHOEVER IS DOING OVERALL DESIGN/ENGINEERING ANALYSIS)</a:t>
            </a:r>
          </a:p>
          <a:p>
            <a:r>
              <a:rPr lang="en-US" dirty="0" smtClean="0"/>
              <a:t>(ALSO THIS SHOULD BE ABOUT 3 SLIDES)</a:t>
            </a:r>
            <a:endParaRPr lang="en-US" dirty="0" smtClean="0"/>
          </a:p>
        </p:txBody>
      </p:sp>
    </p:spTree>
    <p:extLst>
      <p:ext uri="{BB962C8B-B14F-4D97-AF65-F5344CB8AC3E}">
        <p14:creationId xmlns:p14="http://schemas.microsoft.com/office/powerpoint/2010/main" val="3274126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Phase </a:t>
            </a:r>
            <a:r>
              <a:rPr lang="en-US" dirty="0" smtClean="0"/>
              <a:t>Deliverables </a:t>
            </a:r>
            <a:endParaRPr lang="en-US" dirty="0"/>
          </a:p>
        </p:txBody>
      </p:sp>
      <p:sp>
        <p:nvSpPr>
          <p:cNvPr id="3" name="Content Placeholder 2"/>
          <p:cNvSpPr>
            <a:spLocks noGrp="1"/>
          </p:cNvSpPr>
          <p:nvPr>
            <p:ph idx="1"/>
          </p:nvPr>
        </p:nvSpPr>
        <p:spPr>
          <a:xfrm>
            <a:off x="457200" y="1600200"/>
            <a:ext cx="8458200" cy="4876800"/>
          </a:xfrm>
        </p:spPr>
        <p:txBody>
          <a:bodyPr>
            <a:normAutofit/>
          </a:bodyPr>
          <a:lstStyle/>
          <a:p>
            <a:r>
              <a:rPr lang="en-US" sz="2200" dirty="0" smtClean="0"/>
              <a:t>UPCOMING DELIVERABLES GO HERE</a:t>
            </a:r>
            <a:endParaRPr lang="en-US" sz="2200" dirty="0"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Modifications</a:t>
            </a:r>
            <a:endParaRPr lang="en-US" dirty="0"/>
          </a:p>
        </p:txBody>
      </p:sp>
      <p:sp>
        <p:nvSpPr>
          <p:cNvPr id="3" name="Content Placeholder 2"/>
          <p:cNvSpPr>
            <a:spLocks noGrp="1"/>
          </p:cNvSpPr>
          <p:nvPr>
            <p:ph idx="1"/>
          </p:nvPr>
        </p:nvSpPr>
        <p:spPr>
          <a:xfrm>
            <a:off x="381000" y="1600200"/>
            <a:ext cx="8153400" cy="4876800"/>
          </a:xfrm>
        </p:spPr>
        <p:txBody>
          <a:bodyPr/>
          <a:lstStyle/>
          <a:p>
            <a:r>
              <a:rPr lang="en-US" dirty="0"/>
              <a:t>There were a large number of design modifications made between phases 3 and </a:t>
            </a:r>
            <a:r>
              <a:rPr lang="en-US" dirty="0" smtClean="0"/>
              <a:t>4</a:t>
            </a:r>
            <a:endParaRPr lang="en-US" dirty="0"/>
          </a:p>
          <a:p>
            <a:endParaRPr lang="en-US" dirty="0" smtClean="0"/>
          </a:p>
          <a:p>
            <a:r>
              <a:rPr lang="en-US" dirty="0" smtClean="0"/>
              <a:t>Modifications were as follows:</a:t>
            </a:r>
          </a:p>
          <a:p>
            <a:pPr lvl="1"/>
            <a:r>
              <a:rPr lang="en-US" dirty="0" smtClean="0"/>
              <a:t>Updates to the base finger model</a:t>
            </a:r>
          </a:p>
          <a:p>
            <a:pPr lvl="1"/>
            <a:r>
              <a:rPr lang="en-US" dirty="0" smtClean="0"/>
              <a:t>Updates to the palm model</a:t>
            </a:r>
          </a:p>
          <a:p>
            <a:pPr lvl="1"/>
            <a:r>
              <a:rPr lang="en-US" dirty="0" smtClean="0"/>
              <a:t>Generation of unique finger models</a:t>
            </a:r>
          </a:p>
          <a:p>
            <a:pPr lvl="2"/>
            <a:r>
              <a:rPr lang="en-US" dirty="0" smtClean="0"/>
              <a:t>Unique models were created for the </a:t>
            </a:r>
          </a:p>
          <a:p>
            <a:pPr marL="548640" lvl="2" indent="0">
              <a:buNone/>
            </a:pPr>
            <a:r>
              <a:rPr lang="en-US" dirty="0"/>
              <a:t> </a:t>
            </a:r>
            <a:r>
              <a:rPr lang="en-US" dirty="0" smtClean="0"/>
              <a:t>  ring/index fingers, the thumb, and the </a:t>
            </a:r>
          </a:p>
          <a:p>
            <a:pPr marL="548640" lvl="2" indent="0">
              <a:buNone/>
            </a:pPr>
            <a:r>
              <a:rPr lang="en-US" dirty="0" smtClean="0"/>
              <a:t>   pinky</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7</a:t>
            </a:fld>
            <a:endParaRPr lang="en-US"/>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rot="16482646">
            <a:off x="5000543" y="3444239"/>
            <a:ext cx="2562225" cy="1617345"/>
          </a:xfrm>
          <a:prstGeom prst="rect">
            <a:avLst/>
          </a:prstGeom>
        </p:spPr>
      </p:pic>
      <p:pic>
        <p:nvPicPr>
          <p:cNvPr id="8" name="Picture 7"/>
          <p:cNvPicPr/>
          <p:nvPr/>
        </p:nvPicPr>
        <p:blipFill rotWithShape="1">
          <a:blip r:embed="rId4">
            <a:extLst>
              <a:ext uri="{28A0092B-C50C-407E-A947-70E740481C1C}">
                <a14:useLocalDpi xmlns:a14="http://schemas.microsoft.com/office/drawing/2010/main" val="0"/>
              </a:ext>
            </a:extLst>
          </a:blip>
          <a:srcRect l="12605" t="13674" r="10592" b="9304"/>
          <a:stretch/>
        </p:blipFill>
        <p:spPr bwMode="auto">
          <a:xfrm rot="20915889">
            <a:off x="6811510" y="2927350"/>
            <a:ext cx="2103755" cy="2606675"/>
          </a:xfrm>
          <a:prstGeom prst="rect">
            <a:avLst/>
          </a:prstGeom>
          <a:ln>
            <a:noFill/>
          </a:ln>
          <a:extLst>
            <a:ext uri="{53640926-AAD7-44D8-BBD7-CCE9431645EC}">
              <a14:shadowObscured xmlns:a14="http://schemas.microsoft.com/office/drawing/2010/main"/>
            </a:ext>
          </a:extLst>
        </p:spPr>
      </p:pic>
      <p:sp>
        <p:nvSpPr>
          <p:cNvPr id="9" name="Text Box 4"/>
          <p:cNvSpPr txBox="1"/>
          <p:nvPr/>
        </p:nvSpPr>
        <p:spPr>
          <a:xfrm>
            <a:off x="5434745" y="5770732"/>
            <a:ext cx="3412816" cy="738664"/>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1200" b="1" dirty="0" smtClean="0">
                <a:effectLst/>
                <a:latin typeface="+mj-lt"/>
                <a:ea typeface="Times New Roman"/>
                <a:cs typeface="Times New Roman"/>
              </a:rPr>
              <a:t>Previous </a:t>
            </a:r>
            <a:r>
              <a:rPr lang="en-US" sz="1200" b="1" dirty="0">
                <a:effectLst/>
                <a:latin typeface="+mj-lt"/>
                <a:ea typeface="Times New Roman"/>
                <a:cs typeface="Times New Roman"/>
              </a:rPr>
              <a:t>(left) and current (right) hand iterations. Current hand iteration includes updated palm, updated base finger design, and realistic finger lengths.</a:t>
            </a:r>
          </a:p>
        </p:txBody>
      </p:sp>
    </p:spTree>
    <p:extLst>
      <p:ext uri="{BB962C8B-B14F-4D97-AF65-F5344CB8AC3E}">
        <p14:creationId xmlns:p14="http://schemas.microsoft.com/office/powerpoint/2010/main" val="1901155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Finger Updates</a:t>
            </a:r>
            <a:endParaRPr lang="en-US" dirty="0"/>
          </a:p>
        </p:txBody>
      </p:sp>
      <p:sp>
        <p:nvSpPr>
          <p:cNvPr id="3" name="Content Placeholder 2"/>
          <p:cNvSpPr>
            <a:spLocks noGrp="1"/>
          </p:cNvSpPr>
          <p:nvPr>
            <p:ph idx="1"/>
          </p:nvPr>
        </p:nvSpPr>
        <p:spPr/>
        <p:txBody>
          <a:bodyPr/>
          <a:lstStyle/>
          <a:p>
            <a:r>
              <a:rPr lang="en-US" dirty="0" smtClean="0"/>
              <a:t>The finger design created at the end of phase 3 was fully functional</a:t>
            </a:r>
          </a:p>
          <a:p>
            <a:endParaRPr lang="en-US" dirty="0"/>
          </a:p>
          <a:p>
            <a:r>
              <a:rPr lang="en-US" dirty="0" smtClean="0"/>
              <a:t>However it was still possible to increase its ease of manufacture and its range and quality of motion</a:t>
            </a:r>
          </a:p>
          <a:p>
            <a:endParaRPr lang="en-US" dirty="0"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8</a:t>
            </a:fld>
            <a:endParaRPr lang="en-US"/>
          </a:p>
        </p:txBody>
      </p:sp>
      <p:pic>
        <p:nvPicPr>
          <p:cNvPr id="10" name="Picture 9"/>
          <p:cNvPicPr/>
          <p:nvPr/>
        </p:nvPicPr>
        <p:blipFill>
          <a:blip r:embed="rId3" cstate="print"/>
          <a:stretch>
            <a:fillRect/>
          </a:stretch>
        </p:blipFill>
        <p:spPr>
          <a:xfrm>
            <a:off x="4261" y="4190508"/>
            <a:ext cx="2295434" cy="1335525"/>
          </a:xfrm>
          <a:prstGeom prst="rect">
            <a:avLst/>
          </a:prstGeom>
        </p:spPr>
      </p:pic>
      <p:pic>
        <p:nvPicPr>
          <p:cNvPr id="11" name="Picture 10"/>
          <p:cNvPicPr/>
          <p:nvPr/>
        </p:nvPicPr>
        <p:blipFill>
          <a:blip r:embed="rId4" cstate="print"/>
          <a:stretch>
            <a:fillRect/>
          </a:stretch>
        </p:blipFill>
        <p:spPr>
          <a:xfrm>
            <a:off x="2299695" y="4191000"/>
            <a:ext cx="2820963" cy="1335033"/>
          </a:xfrm>
          <a:prstGeom prst="rect">
            <a:avLst/>
          </a:prstGeom>
        </p:spPr>
      </p:pic>
      <p:pic>
        <p:nvPicPr>
          <p:cNvPr id="12" name="Picture 11"/>
          <p:cNvPicPr/>
          <p:nvPr/>
        </p:nvPicPr>
        <p:blipFill>
          <a:blip r:embed="rId5" cstate="print"/>
          <a:stretch>
            <a:fillRect/>
          </a:stretch>
        </p:blipFill>
        <p:spPr>
          <a:xfrm>
            <a:off x="5120658" y="4191000"/>
            <a:ext cx="2082426" cy="1335035"/>
          </a:xfrm>
          <a:prstGeom prst="rect">
            <a:avLst/>
          </a:prstGeom>
        </p:spPr>
      </p:pic>
      <p:pic>
        <p:nvPicPr>
          <p:cNvPr id="13" name="Picture 12"/>
          <p:cNvPicPr/>
          <p:nvPr/>
        </p:nvPicPr>
        <p:blipFill>
          <a:blip r:embed="rId6" cstate="print"/>
          <a:stretch>
            <a:fillRect/>
          </a:stretch>
        </p:blipFill>
        <p:spPr>
          <a:xfrm>
            <a:off x="7203084" y="4193344"/>
            <a:ext cx="1940915" cy="1332691"/>
          </a:xfrm>
          <a:prstGeom prst="rect">
            <a:avLst/>
          </a:prstGeom>
        </p:spPr>
      </p:pic>
      <p:sp>
        <p:nvSpPr>
          <p:cNvPr id="14" name="TextBox 13"/>
          <p:cNvSpPr txBox="1"/>
          <p:nvPr/>
        </p:nvSpPr>
        <p:spPr>
          <a:xfrm>
            <a:off x="685800" y="5624186"/>
            <a:ext cx="7696200" cy="461665"/>
          </a:xfrm>
          <a:prstGeom prst="rect">
            <a:avLst/>
          </a:prstGeom>
          <a:noFill/>
        </p:spPr>
        <p:txBody>
          <a:bodyPr wrap="square" rtlCol="0">
            <a:spAutoFit/>
          </a:bodyPr>
          <a:lstStyle/>
          <a:p>
            <a:r>
              <a:rPr lang="en-US" sz="1200" b="1" dirty="0" smtClean="0"/>
              <a:t>Previous finger iteration. Note the looseness of joint pins in their housings and the fact that the finger is bent to not quite 90 degrees at each joint. This is due to internal friction with the cable guides.</a:t>
            </a:r>
            <a:endParaRPr lang="en-US" sz="1200" b="1" dirty="0"/>
          </a:p>
        </p:txBody>
      </p:sp>
    </p:spTree>
    <p:extLst>
      <p:ext uri="{BB962C8B-B14F-4D97-AF65-F5344CB8AC3E}">
        <p14:creationId xmlns:p14="http://schemas.microsoft.com/office/powerpoint/2010/main" val="348903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Finger Updates: Solution</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smtClean="0"/>
              <a:t>Tapered </a:t>
            </a:r>
            <a:r>
              <a:rPr lang="en-US" dirty="0"/>
              <a:t>joint </a:t>
            </a:r>
            <a:r>
              <a:rPr lang="en-US" dirty="0" smtClean="0"/>
              <a:t>pins</a:t>
            </a:r>
          </a:p>
          <a:p>
            <a:pPr lvl="1"/>
            <a:r>
              <a:rPr lang="en-US" dirty="0" smtClean="0"/>
              <a:t>These improve ease of manufacture by greatly reducing the degree of overhangs</a:t>
            </a:r>
          </a:p>
          <a:p>
            <a:pPr lvl="1"/>
            <a:r>
              <a:rPr lang="en-US" dirty="0" smtClean="0"/>
              <a:t>They also eliminate the need for bearings</a:t>
            </a:r>
          </a:p>
          <a:p>
            <a:pPr lvl="2"/>
            <a:endParaRPr lang="en-US" dirty="0" smtClean="0"/>
          </a:p>
          <a:p>
            <a:r>
              <a:rPr lang="en-US" dirty="0" smtClean="0"/>
              <a:t>Redesigned and repositioned cable guides</a:t>
            </a:r>
          </a:p>
          <a:p>
            <a:pPr lvl="1"/>
            <a:r>
              <a:rPr lang="en-US" dirty="0" smtClean="0"/>
              <a:t>The new cable guides are flat faces with a hole for wire</a:t>
            </a:r>
          </a:p>
          <a:p>
            <a:pPr lvl="1"/>
            <a:r>
              <a:rPr lang="en-US" dirty="0" smtClean="0"/>
              <a:t>This eliminates overhangs, a huge improvement over rod-shaped guides</a:t>
            </a:r>
          </a:p>
          <a:p>
            <a:pPr lvl="1"/>
            <a:r>
              <a:rPr lang="en-US" dirty="0" smtClean="0"/>
              <a:t>The change in position also prevents friction when the finger is bent</a:t>
            </a:r>
          </a:p>
          <a:p>
            <a:pPr lvl="2"/>
            <a:endParaRPr lang="en-US" dirty="0" smtClean="0"/>
          </a:p>
          <a:p>
            <a:r>
              <a:rPr lang="en-US" dirty="0"/>
              <a:t>Smaller </a:t>
            </a:r>
            <a:r>
              <a:rPr lang="en-US" dirty="0" smtClean="0"/>
              <a:t>tolerances</a:t>
            </a:r>
          </a:p>
          <a:p>
            <a:pPr lvl="1"/>
            <a:r>
              <a:rPr lang="en-US" dirty="0" smtClean="0"/>
              <a:t>Changed to a commonly accepted value suggested by a TA</a:t>
            </a:r>
            <a:endParaRPr lang="en-US" dirty="0"/>
          </a:p>
          <a:p>
            <a:pPr lvl="1"/>
            <a:r>
              <a:rPr lang="en-US" dirty="0" smtClean="0"/>
              <a:t>Meant to reduce the amount that joints rattle</a:t>
            </a:r>
          </a:p>
          <a:p>
            <a:pPr lvl="2"/>
            <a:endParaRPr lang="en-US" dirty="0" smtClean="0"/>
          </a:p>
          <a:p>
            <a:r>
              <a:rPr lang="en-US" dirty="0" smtClean="0"/>
              <a:t>Reduced height</a:t>
            </a:r>
          </a:p>
          <a:p>
            <a:pPr lvl="1"/>
            <a:r>
              <a:rPr lang="en-US" dirty="0" smtClean="0"/>
              <a:t>This makes the fingers slightly less blocky and more realistic</a:t>
            </a:r>
            <a:endParaRPr lang="en-US" dirty="0"/>
          </a:p>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9</a:t>
            </a:fld>
            <a:endParaRPr lang="en-US"/>
          </a:p>
        </p:txBody>
      </p:sp>
    </p:spTree>
    <p:extLst>
      <p:ext uri="{BB962C8B-B14F-4D97-AF65-F5344CB8AC3E}">
        <p14:creationId xmlns:p14="http://schemas.microsoft.com/office/powerpoint/2010/main" val="15836793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4574</TotalTime>
  <Words>1348</Words>
  <Application>Microsoft Office PowerPoint</Application>
  <PresentationFormat>On-screen Show (4:3)</PresentationFormat>
  <Paragraphs>210</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Clarity</vt:lpstr>
      <vt:lpstr>3d-Printed Granular Jamming Hand</vt:lpstr>
      <vt:lpstr>Problem Statement</vt:lpstr>
      <vt:lpstr>Project Objective</vt:lpstr>
      <vt:lpstr>Deliverables</vt:lpstr>
      <vt:lpstr>Project Review</vt:lpstr>
      <vt:lpstr>Next Phase Deliverables </vt:lpstr>
      <vt:lpstr>Design Modifications</vt:lpstr>
      <vt:lpstr>Base Finger Updates</vt:lpstr>
      <vt:lpstr>Base Finger Updates: Solution</vt:lpstr>
      <vt:lpstr>Base Finger Updates: Comparison</vt:lpstr>
      <vt:lpstr>Palm Updates</vt:lpstr>
      <vt:lpstr>Palm Updates: Solution</vt:lpstr>
      <vt:lpstr>Palm Updates: Comparison</vt:lpstr>
      <vt:lpstr>Overall Hand Updates</vt:lpstr>
      <vt:lpstr>Granular Jamming Pad</vt:lpstr>
      <vt:lpstr>Prototype Fabrication and Cost</vt:lpstr>
      <vt:lpstr>Performance Testing</vt:lpstr>
      <vt:lpstr>Performance Testing— Good Points</vt:lpstr>
      <vt:lpstr>Performance Testing—Points of Failure</vt:lpstr>
      <vt:lpstr>Prototype—Moving Forward</vt:lpstr>
      <vt:lpstr>Gantt Chart</vt:lpstr>
      <vt:lpstr>PowerPoint Presentation</vt:lpstr>
      <vt:lpstr>Bill of Materials</vt:lpstr>
      <vt:lpstr>IMPORTANT NOTE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Class2014</dc:creator>
  <cp:lastModifiedBy>Class2014</cp:lastModifiedBy>
  <cp:revision>177</cp:revision>
  <dcterms:created xsi:type="dcterms:W3CDTF">2013-09-23T02:18:42Z</dcterms:created>
  <dcterms:modified xsi:type="dcterms:W3CDTF">2014-02-11T01:54:36Z</dcterms:modified>
</cp:coreProperties>
</file>