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311" r:id="rId2"/>
    <p:sldId id="312" r:id="rId3"/>
    <p:sldId id="316" r:id="rId4"/>
    <p:sldId id="317" r:id="rId5"/>
    <p:sldId id="322" r:id="rId6"/>
    <p:sldId id="319" r:id="rId7"/>
    <p:sldId id="323" r:id="rId8"/>
    <p:sldId id="313" r:id="rId9"/>
    <p:sldId id="314" r:id="rId10"/>
    <p:sldId id="321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44" autoAdjust="0"/>
    <p:restoredTop sz="83935" autoAdjust="0"/>
  </p:normalViewPr>
  <p:slideViewPr>
    <p:cSldViewPr>
      <p:cViewPr>
        <p:scale>
          <a:sx n="90" d="100"/>
          <a:sy n="90" d="100"/>
        </p:scale>
        <p:origin x="-223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A356E-B55F-426B-BBDF-73D178AFAB75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460A-DFBC-4C31-AC6D-BB55BFF59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3d-Printed Granular Jamming Hand</a:t>
            </a:r>
            <a:endParaRPr lang="en-US" sz="6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Melissa </a:t>
            </a:r>
            <a:r>
              <a:rPr lang="en-US" dirty="0" err="1"/>
              <a:t>Indoe</a:t>
            </a:r>
            <a:endParaRPr lang="en-US" dirty="0"/>
          </a:p>
          <a:p>
            <a:r>
              <a:rPr lang="en-US" dirty="0"/>
              <a:t>Chris Kang</a:t>
            </a:r>
          </a:p>
          <a:p>
            <a:r>
              <a:rPr lang="en-US" dirty="0"/>
              <a:t>Sean Phelan</a:t>
            </a:r>
          </a:p>
          <a:p>
            <a:r>
              <a:rPr lang="en-US" dirty="0" smtClean="0"/>
              <a:t>Maggie Serra</a:t>
            </a:r>
          </a:p>
          <a:p>
            <a:r>
              <a:rPr lang="en-US" dirty="0" smtClean="0"/>
              <a:t>Chris Wallace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0708"/>
            <a:ext cx="8229600" cy="40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Objective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Impact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Deliverables for Next Semester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All this belongs to Sean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order for the </a:t>
            </a:r>
            <a:r>
              <a:rPr lang="en-US" dirty="0" smtClean="0"/>
              <a:t>project </a:t>
            </a:r>
            <a:r>
              <a:rPr lang="en-US" dirty="0"/>
              <a:t>to meet all of the objectives stated, the team needed to design a </a:t>
            </a:r>
            <a:r>
              <a:rPr lang="en-US" dirty="0" smtClean="0"/>
              <a:t>prosthetic </a:t>
            </a:r>
            <a:r>
              <a:rPr lang="en-US" dirty="0" smtClean="0"/>
              <a:t>that </a:t>
            </a:r>
            <a:r>
              <a:rPr lang="en-US" dirty="0"/>
              <a:t>mimicked a </a:t>
            </a:r>
            <a:r>
              <a:rPr lang="en-US" dirty="0" smtClean="0"/>
              <a:t>human hand </a:t>
            </a:r>
            <a:r>
              <a:rPr lang="en-US" dirty="0"/>
              <a:t>in appearance</a:t>
            </a:r>
            <a:r>
              <a:rPr lang="en-US" dirty="0" smtClean="0"/>
              <a:t>, size, </a:t>
            </a:r>
            <a:r>
              <a:rPr lang="en-US" dirty="0"/>
              <a:t>weight, and </a:t>
            </a:r>
            <a:r>
              <a:rPr lang="en-US" dirty="0" smtClean="0"/>
              <a:t>function</a:t>
            </a:r>
            <a:endParaRPr lang="en-US" dirty="0" smtClean="0"/>
          </a:p>
          <a:p>
            <a:endParaRPr lang="en-US" sz="1900" dirty="0"/>
          </a:p>
          <a:p>
            <a:r>
              <a:rPr lang="en-US" dirty="0"/>
              <a:t>These criteria can be broken down into two main subsystems: </a:t>
            </a:r>
          </a:p>
          <a:p>
            <a:pPr lvl="1"/>
            <a:r>
              <a:rPr lang="en-US" dirty="0" smtClean="0"/>
              <a:t>3D printed fingers/palm/forearm</a:t>
            </a:r>
          </a:p>
          <a:p>
            <a:pPr lvl="1"/>
            <a:r>
              <a:rPr lang="en-US" dirty="0" smtClean="0"/>
              <a:t>granular </a:t>
            </a:r>
            <a:r>
              <a:rPr lang="en-US" dirty="0"/>
              <a:t>jamming </a:t>
            </a:r>
            <a:r>
              <a:rPr lang="en-US" dirty="0" smtClean="0"/>
              <a:t>pad</a:t>
            </a:r>
            <a:endParaRPr lang="en-US" dirty="0" smtClean="0"/>
          </a:p>
        </p:txBody>
      </p:sp>
      <p:pic>
        <p:nvPicPr>
          <p:cNvPr id="6146" name="Picture 2" descr="http://www.erincurren.com/wp-content/uploads/2013/04/01-normal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01828" y="1752600"/>
            <a:ext cx="1637373" cy="21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33" y="3962400"/>
            <a:ext cx="1922965" cy="246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1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Printed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Fully </a:t>
            </a:r>
            <a:r>
              <a:rPr lang="en-US" dirty="0"/>
              <a:t>functional fingers </a:t>
            </a:r>
            <a:r>
              <a:rPr lang="en-US" dirty="0" smtClean="0"/>
              <a:t>have already been designed, modeled, and manufactured</a:t>
            </a:r>
          </a:p>
          <a:p>
            <a:r>
              <a:rPr lang="en-US" dirty="0" smtClean="0"/>
              <a:t>The </a:t>
            </a:r>
            <a:r>
              <a:rPr lang="en-US" dirty="0"/>
              <a:t>palm has been </a:t>
            </a:r>
            <a:r>
              <a:rPr lang="en-US" dirty="0" smtClean="0"/>
              <a:t>modeled and is ready for manufacture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team has decided to modify an existing open-source </a:t>
            </a:r>
            <a:r>
              <a:rPr lang="en-US" dirty="0" smtClean="0"/>
              <a:t>forearm housing</a:t>
            </a:r>
            <a:endParaRPr lang="en-US" dirty="0" smtClean="0"/>
          </a:p>
          <a:p>
            <a:pPr lvl="1"/>
            <a:r>
              <a:rPr lang="en-US" dirty="0" smtClean="0"/>
              <a:t>This is because modeling </a:t>
            </a:r>
            <a:r>
              <a:rPr lang="en-US" dirty="0"/>
              <a:t>curves in </a:t>
            </a:r>
            <a:r>
              <a:rPr lang="en-US" dirty="0" err="1" smtClean="0"/>
              <a:t>OpenSCAD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Additionally, the </a:t>
            </a:r>
            <a:r>
              <a:rPr lang="en-US" dirty="0"/>
              <a:t>forearm is not the focus of the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62" y="4647708"/>
            <a:ext cx="2295434" cy="13355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99696" y="4648200"/>
            <a:ext cx="2820963" cy="13350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20659" y="4648200"/>
            <a:ext cx="2082426" cy="13350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203085" y="4650544"/>
            <a:ext cx="1940915" cy="1332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49806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Finger prototype demonstrating full range of motion.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56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 and Palm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Iterative Design—The team has already developed a fully functional finger</a:t>
            </a:r>
          </a:p>
          <a:p>
            <a:endParaRPr lang="en-US" dirty="0"/>
          </a:p>
          <a:p>
            <a:r>
              <a:rPr lang="en-US" dirty="0" smtClean="0"/>
              <a:t>Other parts of the design (mainly the palm), will require further iterations to come to a fully functional system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5"/>
          <p:cNvPicPr>
            <a:picLocks/>
          </p:cNvPicPr>
          <p:nvPr/>
        </p:nvPicPr>
        <p:blipFill rotWithShape="1">
          <a:blip r:embed="rId2" cstate="print"/>
          <a:srcRect t="13532" b="20463"/>
          <a:stretch/>
        </p:blipFill>
        <p:spPr bwMode="auto">
          <a:xfrm>
            <a:off x="571500" y="2068027"/>
            <a:ext cx="4038600" cy="17111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529345" cy="24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Jamming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Aids with grasping small or irregularly shaped objects </a:t>
            </a:r>
          </a:p>
          <a:p>
            <a:endParaRPr lang="en-US" dirty="0"/>
          </a:p>
          <a:p>
            <a:r>
              <a:rPr lang="en-US" dirty="0" smtClean="0"/>
              <a:t>Will consist of one pad </a:t>
            </a:r>
            <a:r>
              <a:rPr lang="en-US" dirty="0"/>
              <a:t>on the palm of the </a:t>
            </a:r>
            <a:r>
              <a:rPr lang="en-US" dirty="0" smtClean="0"/>
              <a:t>hand</a:t>
            </a:r>
          </a:p>
          <a:p>
            <a:endParaRPr lang="en-US" dirty="0" smtClean="0"/>
          </a:p>
          <a:p>
            <a:r>
              <a:rPr lang="en-US" dirty="0" smtClean="0"/>
              <a:t>Pad </a:t>
            </a:r>
            <a:r>
              <a:rPr lang="en-US" dirty="0"/>
              <a:t>will be made with silicon and filled with </a:t>
            </a:r>
            <a:r>
              <a:rPr lang="en-US" dirty="0" smtClean="0"/>
              <a:t>coffee grounds</a:t>
            </a:r>
          </a:p>
          <a:p>
            <a:pPr lvl="1"/>
            <a:r>
              <a:rPr lang="en-US" dirty="0" smtClean="0"/>
              <a:t>Silicon can easily be slip-cast to create irregular shapes</a:t>
            </a:r>
          </a:p>
          <a:p>
            <a:pPr lvl="1"/>
            <a:r>
              <a:rPr lang="en-US" dirty="0" smtClean="0"/>
              <a:t>Coffee grounds are cheap, readily available, and universally recognized as the most effective granular jamming material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 smtClean="0"/>
              <a:t>pressed </a:t>
            </a:r>
            <a:r>
              <a:rPr lang="en-US" dirty="0"/>
              <a:t>around an object, </a:t>
            </a:r>
            <a:r>
              <a:rPr lang="en-US" dirty="0" smtClean="0"/>
              <a:t>the granules will be forced </a:t>
            </a:r>
            <a:r>
              <a:rPr lang="en-US" dirty="0"/>
              <a:t>into a tightly packed </a:t>
            </a:r>
            <a:r>
              <a:rPr lang="en-US" dirty="0" smtClean="0"/>
              <a:t>arrangement </a:t>
            </a:r>
            <a:r>
              <a:rPr lang="en-US" dirty="0" smtClean="0"/>
              <a:t>by </a:t>
            </a:r>
            <a:r>
              <a:rPr lang="en-US" dirty="0" smtClean="0"/>
              <a:t>removing the air with a  </a:t>
            </a:r>
            <a:r>
              <a:rPr lang="en-US" dirty="0" smtClean="0"/>
              <a:t>vacuum</a:t>
            </a:r>
          </a:p>
          <a:p>
            <a:endParaRPr lang="en-US" dirty="0" smtClean="0"/>
          </a:p>
          <a:p>
            <a:r>
              <a:rPr lang="en-US" dirty="0"/>
              <a:t>This allows the pad to pick up </a:t>
            </a:r>
            <a:r>
              <a:rPr lang="en-US" dirty="0" smtClean="0"/>
              <a:t>objects </a:t>
            </a:r>
            <a:r>
              <a:rPr lang="en-US" dirty="0"/>
              <a:t>that the fingers may not be able to </a:t>
            </a:r>
            <a:r>
              <a:rPr lang="en-US" dirty="0" smtClean="0"/>
              <a:t>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Location/Attachment of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981200"/>
            <a:ext cx="4010248" cy="4267200"/>
          </a:xfrm>
        </p:spPr>
        <p:txBody>
          <a:bodyPr/>
          <a:lstStyle/>
          <a:p>
            <a:r>
              <a:rPr lang="en-US" dirty="0" smtClean="0"/>
              <a:t>Granular jamming pad will be glued into the palm housing</a:t>
            </a:r>
          </a:p>
          <a:p>
            <a:pPr lvl="1"/>
            <a:r>
              <a:rPr lang="en-US" dirty="0" smtClean="0"/>
              <a:t>Wire guides prevent the wire from snagging under the pad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Silicone grips will be glued to the flat surfaces of the fingers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44063"/>
            <a:ext cx="4495800" cy="34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Electrical Considerations—Chris Wallace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Considerations—Chris Kang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Safety Considerations—Sean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Professional Drawings/Assembly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Maggie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92D05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3451</TotalTime>
  <Words>344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3d-Printed Granular Jamming Hand</vt:lpstr>
      <vt:lpstr>Introduction</vt:lpstr>
      <vt:lpstr>Project Review</vt:lpstr>
      <vt:lpstr>3D Printed Segments</vt:lpstr>
      <vt:lpstr>Finger and Palm</vt:lpstr>
      <vt:lpstr>Granular Jamming Pad</vt:lpstr>
      <vt:lpstr>Location/Attachment of Pad</vt:lpstr>
      <vt:lpstr>Engineering Design</vt:lpstr>
      <vt:lpstr>Professional Drawings/Assembly Models</vt:lpstr>
      <vt:lpstr>Gantt Chart</vt:lpstr>
      <vt:lpstr>Bill of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Class2014</dc:creator>
  <cp:lastModifiedBy>Class2014</cp:lastModifiedBy>
  <cp:revision>123</cp:revision>
  <dcterms:created xsi:type="dcterms:W3CDTF">2013-09-23T02:18:42Z</dcterms:created>
  <dcterms:modified xsi:type="dcterms:W3CDTF">2013-12-11T09:43:43Z</dcterms:modified>
</cp:coreProperties>
</file>