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84D00-719C-4B5D-B654-D9B1B7B7672D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3D78B-BDCE-4CFA-87D7-A354F827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9/20/2013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9/20/2013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Prosthesis: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800600"/>
          </a:xfrm>
        </p:spPr>
        <p:txBody>
          <a:bodyPr/>
          <a:lstStyle/>
          <a:p>
            <a:r>
              <a:rPr lang="en-US" dirty="0"/>
              <a:t>An artificial device </a:t>
            </a:r>
            <a:r>
              <a:rPr lang="en-US" dirty="0" smtClean="0"/>
              <a:t>that </a:t>
            </a:r>
            <a:r>
              <a:rPr lang="en-US" dirty="0"/>
              <a:t>replaces a missing body </a:t>
            </a:r>
            <a:r>
              <a:rPr lang="en-US" dirty="0" smtClean="0"/>
              <a:t>part</a:t>
            </a:r>
          </a:p>
          <a:p>
            <a:endParaRPr lang="en-US" dirty="0"/>
          </a:p>
          <a:p>
            <a:r>
              <a:rPr lang="en-US" dirty="0"/>
              <a:t>These devices work with muscle, skeleton, and </a:t>
            </a:r>
            <a:r>
              <a:rPr lang="en-US" dirty="0" smtClean="0"/>
              <a:t>(more recently) the </a:t>
            </a:r>
            <a:r>
              <a:rPr lang="en-US" dirty="0"/>
              <a:t>nervous system to enhance motor </a:t>
            </a:r>
            <a:r>
              <a:rPr lang="en-US" dirty="0" smtClean="0"/>
              <a:t>control</a:t>
            </a:r>
          </a:p>
          <a:p>
            <a:endParaRPr lang="en-US" dirty="0"/>
          </a:p>
          <a:p>
            <a:r>
              <a:rPr lang="en-US" dirty="0"/>
              <a:t>Prosthetics can be used to replace a variety of body parts including but not limited to arms, legs, teeth, eyes, or heart valves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0" name="Picture 2" descr="http://brettvanort.files.wordpress.com/2011/05/arm_hook_72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167" r="9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564292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jonathanzobro.com/blog/wp-content/uploads/2010/11/dekas-luke-arm_ge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59892"/>
            <a:ext cx="2309812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7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6019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Prostheses date </a:t>
            </a:r>
            <a:r>
              <a:rPr lang="en-US" dirty="0"/>
              <a:t>back </a:t>
            </a:r>
            <a:r>
              <a:rPr lang="en-US" dirty="0" smtClean="0"/>
              <a:t>to the ancient Egyptians and Greeks</a:t>
            </a:r>
            <a:endParaRPr lang="en-US" dirty="0"/>
          </a:p>
          <a:p>
            <a:pPr lvl="1"/>
            <a:r>
              <a:rPr lang="en-US" dirty="0"/>
              <a:t>Earliest mention of an artificial limb was </a:t>
            </a:r>
            <a:r>
              <a:rPr lang="en-US" dirty="0" smtClean="0"/>
              <a:t>around </a:t>
            </a:r>
            <a:r>
              <a:rPr lang="en-US" dirty="0"/>
              <a:t>500 B.C.</a:t>
            </a:r>
          </a:p>
          <a:p>
            <a:pPr lvl="1"/>
            <a:r>
              <a:rPr lang="en-US" dirty="0"/>
              <a:t>An artificial limb made of wood and copper dating back to 300 B.C. was found at Capri, Italy in 1858</a:t>
            </a:r>
          </a:p>
          <a:p>
            <a:pPr lvl="1"/>
            <a:r>
              <a:rPr lang="en-US" dirty="0"/>
              <a:t>During the Dark ages, debilitated knights would use prosthetics after losing limbs in battle.</a:t>
            </a:r>
          </a:p>
          <a:p>
            <a:r>
              <a:rPr lang="en-US" dirty="0"/>
              <a:t>Functional prosthetics began to become introduced more and more with new developments of </a:t>
            </a:r>
            <a:r>
              <a:rPr lang="en-US" dirty="0" err="1"/>
              <a:t>Ambroise</a:t>
            </a:r>
            <a:r>
              <a:rPr lang="en-US" dirty="0"/>
              <a:t> </a:t>
            </a:r>
            <a:r>
              <a:rPr lang="en-US" dirty="0" err="1"/>
              <a:t>Paré</a:t>
            </a:r>
            <a:r>
              <a:rPr lang="en-US" dirty="0"/>
              <a:t> in amputation surgery in the 1500s.</a:t>
            </a:r>
          </a:p>
          <a:p>
            <a:pPr lvl="1"/>
            <a:r>
              <a:rPr lang="en-US" dirty="0" err="1"/>
              <a:t>Ambroise</a:t>
            </a:r>
            <a:r>
              <a:rPr lang="en-US" dirty="0"/>
              <a:t> </a:t>
            </a:r>
            <a:r>
              <a:rPr lang="en-US" dirty="0" err="1"/>
              <a:t>Paré</a:t>
            </a:r>
            <a:r>
              <a:rPr lang="en-US" dirty="0"/>
              <a:t> , a French Army </a:t>
            </a:r>
            <a:r>
              <a:rPr lang="en-US" dirty="0" smtClean="0"/>
              <a:t>barber/surgeon, is considered the father </a:t>
            </a:r>
            <a:r>
              <a:rPr lang="en-US" dirty="0"/>
              <a:t>of modern amputation surgery and prosthetic design.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File:Prosthetic to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9826" y="1676400"/>
            <a:ext cx="2039128" cy="1453342"/>
          </a:xfrm>
          <a:prstGeom prst="rect">
            <a:avLst/>
          </a:prstGeom>
          <a:noFill/>
        </p:spPr>
      </p:pic>
      <p:pic>
        <p:nvPicPr>
          <p:cNvPr id="8" name="Picture 10" descr="Drawing of a functional prosthetic l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7664" y="3505200"/>
            <a:ext cx="809625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41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time passed and technology became more advanced, prosthetics became more functional and intricate.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Prosthetic boot 18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33191"/>
            <a:ext cx="2218726" cy="3276600"/>
          </a:xfrm>
          <a:prstGeom prst="rect">
            <a:avLst/>
          </a:prstGeom>
          <a:noFill/>
        </p:spPr>
      </p:pic>
      <p:pic>
        <p:nvPicPr>
          <p:cNvPr id="8" name="Picture 8" descr="Studio photo of a young girl wearing a pair of artificial legs, ~ 1900. The legs were manufactured by James Gillingham, a boot- and shoemaker based in Chard, Somerset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733191"/>
            <a:ext cx="2555522" cy="3321620"/>
          </a:xfrm>
          <a:prstGeom prst="rect">
            <a:avLst/>
          </a:prstGeom>
          <a:noFill/>
        </p:spPr>
      </p:pic>
      <p:pic>
        <p:nvPicPr>
          <p:cNvPr id="9" name="Picture 10" descr="William Tennant with Prosthetic Legs by Wisconsin Historical Images, via Flick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33191"/>
            <a:ext cx="2412492" cy="3304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71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Prosthesis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prosthesis are not permanent</a:t>
            </a:r>
          </a:p>
          <a:p>
            <a:endParaRPr lang="en-US" dirty="0"/>
          </a:p>
          <a:p>
            <a:r>
              <a:rPr lang="en-US" dirty="0" smtClean="0"/>
              <a:t>They are attached to the body using a number of methods, all of which allow for easy removal</a:t>
            </a:r>
          </a:p>
          <a:p>
            <a:endParaRPr lang="en-US" dirty="0"/>
          </a:p>
          <a:p>
            <a:r>
              <a:rPr lang="en-US" dirty="0" smtClean="0"/>
              <a:t>The system of attachment is called the suspension system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 descr="http://www.wired.com/wiredscience/wp-content/gallery/ff_prosthetics/ff_prosthetics5_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18451"/>
            <a:ext cx="1891004" cy="210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wired.com/wiredscience/wp-content/gallery/ff_prosthetics/ff_prosthetics8_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32871"/>
            <a:ext cx="1911813" cy="210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32867"/>
            <a:ext cx="2870717" cy="210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Suspension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096000" cy="5257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Adjustable Sleeve</a:t>
            </a:r>
          </a:p>
          <a:p>
            <a:pPr lvl="1"/>
            <a:r>
              <a:rPr lang="en-US" dirty="0" smtClean="0"/>
              <a:t>Achieves fit through a strap/buckle</a:t>
            </a:r>
          </a:p>
          <a:p>
            <a:pPr lvl="1"/>
            <a:r>
              <a:rPr lang="en-US" dirty="0" smtClean="0"/>
              <a:t>Used in temporary situations, such as when the user’s body is adjusting to limb loss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Elastic Sleeve</a:t>
            </a:r>
          </a:p>
          <a:p>
            <a:pPr lvl="1"/>
            <a:r>
              <a:rPr lang="en-US" dirty="0" smtClean="0"/>
              <a:t>Sleeve covers the patient’s stump</a:t>
            </a:r>
          </a:p>
          <a:p>
            <a:pPr lvl="1"/>
            <a:r>
              <a:rPr lang="en-US" dirty="0" smtClean="0"/>
              <a:t>Uses friction/slight vacuum to keep limb in place</a:t>
            </a:r>
          </a:p>
          <a:p>
            <a:pPr lvl="1"/>
            <a:r>
              <a:rPr lang="en-US" dirty="0" smtClean="0"/>
              <a:t>Utilizes Silicone gel for a more comfortable fit</a:t>
            </a:r>
          </a:p>
          <a:p>
            <a:pPr lvl="1"/>
            <a:endParaRPr lang="en-US" dirty="0"/>
          </a:p>
          <a:p>
            <a:r>
              <a:rPr lang="en-US" dirty="0" smtClean="0"/>
              <a:t>Suction Socket</a:t>
            </a:r>
            <a:endParaRPr lang="en-US" dirty="0"/>
          </a:p>
          <a:p>
            <a:pPr lvl="1"/>
            <a:r>
              <a:rPr lang="en-US" dirty="0" smtClean="0"/>
              <a:t>Creates vacuum between body and prosthesis</a:t>
            </a:r>
          </a:p>
          <a:p>
            <a:pPr lvl="1"/>
            <a:r>
              <a:rPr lang="en-US" dirty="0" smtClean="0"/>
              <a:t>Artificial </a:t>
            </a:r>
            <a:r>
              <a:rPr lang="en-US" dirty="0"/>
              <a:t>Limb can be taken on and off by opening </a:t>
            </a:r>
            <a:r>
              <a:rPr lang="en-US" dirty="0" smtClean="0"/>
              <a:t>a one-way valve</a:t>
            </a:r>
          </a:p>
          <a:p>
            <a:pPr lvl="1"/>
            <a:r>
              <a:rPr lang="en-US" dirty="0" smtClean="0"/>
              <a:t>Better for blood flow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6" name="Picture 4" descr="http://www.oandplibrary.org/alp/images/chap20-02/d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957" l="0" r="396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071"/>
          <a:stretch/>
        </p:blipFill>
        <p:spPr bwMode="auto">
          <a:xfrm>
            <a:off x="6714134" y="1219200"/>
            <a:ext cx="134470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lastic Sleeve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7632" y1="93411" x2="22368" y2="1163"/>
                        <a14:foregroundMark x1="65351" y1="58527" x2="99561" y2="44186"/>
                        <a14:foregroundMark x1="46930" y1="43798" x2="93860" y2="32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4344" y="2815045"/>
            <a:ext cx="2044286" cy="2091195"/>
          </a:xfrm>
          <a:prstGeom prst="rect">
            <a:avLst/>
          </a:prstGeom>
        </p:spPr>
      </p:pic>
      <p:pic>
        <p:nvPicPr>
          <p:cNvPr id="3078" name="Picture 6" descr="http://patentimages.storage.googleapis.com/US6974484B2/US06974484-20051213-D0000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527" l="5934" r="901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" r="-2435" b="9299"/>
          <a:stretch/>
        </p:blipFill>
        <p:spPr bwMode="auto">
          <a:xfrm>
            <a:off x="6859917" y="4858265"/>
            <a:ext cx="1337036" cy="173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 &amp; Limitations of Traditional Prosthesis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No direct connection to the body</a:t>
            </a:r>
          </a:p>
          <a:p>
            <a:pPr lvl="1"/>
            <a:r>
              <a:rPr lang="en-US" dirty="0" smtClean="0"/>
              <a:t>There is no interface between human and limb</a:t>
            </a:r>
          </a:p>
          <a:p>
            <a:pPr lvl="1"/>
            <a:r>
              <a:rPr lang="en-US" dirty="0" smtClean="0"/>
              <a:t>This means that complex control is impossible</a:t>
            </a:r>
          </a:p>
          <a:p>
            <a:r>
              <a:rPr lang="en-US" dirty="0" smtClean="0"/>
              <a:t>Waste of energy</a:t>
            </a:r>
          </a:p>
          <a:p>
            <a:pPr lvl="1"/>
            <a:r>
              <a:rPr lang="en-US" dirty="0" smtClean="0"/>
              <a:t>It takes about 80% more energy to walk with an above the knee prosthetic than it takes for an able-bodied person</a:t>
            </a:r>
          </a:p>
          <a:p>
            <a:pPr lvl="1"/>
            <a:r>
              <a:rPr lang="en-US" dirty="0" smtClean="0"/>
              <a:t>This makes walking very tiring</a:t>
            </a:r>
          </a:p>
          <a:p>
            <a:r>
              <a:rPr lang="en-US" dirty="0" smtClean="0"/>
              <a:t>Sweat causes irritation due to lack of airflow </a:t>
            </a:r>
          </a:p>
          <a:p>
            <a:pPr lvl="1"/>
            <a:r>
              <a:rPr lang="en-US" dirty="0" smtClean="0"/>
              <a:t>This can cause skin rashes, blisters, and tissue breakdown</a:t>
            </a:r>
          </a:p>
          <a:p>
            <a:pPr lvl="1"/>
            <a:r>
              <a:rPr lang="en-US" dirty="0" smtClean="0"/>
              <a:t>This irritation can also cause the stump to change size, changing fit</a:t>
            </a:r>
          </a:p>
          <a:p>
            <a:r>
              <a:rPr lang="en-US" dirty="0" smtClean="0"/>
              <a:t>Temporary</a:t>
            </a:r>
          </a:p>
          <a:p>
            <a:pPr lvl="1"/>
            <a:r>
              <a:rPr lang="en-US" dirty="0" smtClean="0"/>
              <a:t>Traditional prosthetics have a short lifespan, and need to be replaced every few years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1127</TotalTime>
  <Words>403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Prosthesis: Definition</vt:lpstr>
      <vt:lpstr>History</vt:lpstr>
      <vt:lpstr>History</vt:lpstr>
      <vt:lpstr>Traditional Prosthesis</vt:lpstr>
      <vt:lpstr>Existing Suspension Systems</vt:lpstr>
      <vt:lpstr>Downside &amp; Limitations of Traditional Prosthesis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Permanent Prosthesis</dc:title>
  <dc:creator>Class2014</dc:creator>
  <cp:lastModifiedBy>Class2014</cp:lastModifiedBy>
  <cp:revision>35</cp:revision>
  <dcterms:created xsi:type="dcterms:W3CDTF">2013-04-25T02:20:12Z</dcterms:created>
  <dcterms:modified xsi:type="dcterms:W3CDTF">2013-09-20T21:18:01Z</dcterms:modified>
</cp:coreProperties>
</file>