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8"/>
  </p:notesMasterIdLst>
  <p:sldIdLst>
    <p:sldId id="256" r:id="rId2"/>
    <p:sldId id="277" r:id="rId3"/>
    <p:sldId id="289" r:id="rId4"/>
    <p:sldId id="288" r:id="rId5"/>
    <p:sldId id="278" r:id="rId6"/>
    <p:sldId id="270" r:id="rId7"/>
    <p:sldId id="271" r:id="rId8"/>
    <p:sldId id="272" r:id="rId9"/>
    <p:sldId id="273" r:id="rId10"/>
    <p:sldId id="274" r:id="rId11"/>
    <p:sldId id="275" r:id="rId12"/>
    <p:sldId id="261" r:id="rId13"/>
    <p:sldId id="260" r:id="rId14"/>
    <p:sldId id="262" r:id="rId15"/>
    <p:sldId id="265" r:id="rId16"/>
    <p:sldId id="266" r:id="rId17"/>
    <p:sldId id="267" r:id="rId18"/>
    <p:sldId id="268" r:id="rId19"/>
    <p:sldId id="258" r:id="rId20"/>
    <p:sldId id="290" r:id="rId21"/>
    <p:sldId id="291" r:id="rId22"/>
    <p:sldId id="293" r:id="rId23"/>
    <p:sldId id="294" r:id="rId24"/>
    <p:sldId id="280" r:id="rId25"/>
    <p:sldId id="292" r:id="rId26"/>
    <p:sldId id="259" r:id="rId27"/>
    <p:sldId id="263" r:id="rId28"/>
    <p:sldId id="264" r:id="rId29"/>
    <p:sldId id="269" r:id="rId30"/>
    <p:sldId id="282" r:id="rId31"/>
    <p:sldId id="283" r:id="rId32"/>
    <p:sldId id="284" r:id="rId33"/>
    <p:sldId id="285" r:id="rId34"/>
    <p:sldId id="286" r:id="rId35"/>
    <p:sldId id="276"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697" autoAdjust="0"/>
    <p:restoredTop sz="88708" autoAdjust="0"/>
  </p:normalViewPr>
  <p:slideViewPr>
    <p:cSldViewPr>
      <p:cViewPr varScale="1">
        <p:scale>
          <a:sx n="62" d="100"/>
          <a:sy n="62" d="100"/>
        </p:scale>
        <p:origin x="-96" y="-12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A356E-B55F-426B-BBDF-73D178AFAB75}" type="datetimeFigureOut">
              <a:rPr lang="en-US" smtClean="0"/>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7460A-DFBC-4C31-AC6D-BB55BFF59215}" type="slidenum">
              <a:rPr lang="en-US" smtClean="0"/>
              <a:t>‹#›</a:t>
            </a:fld>
            <a:endParaRPr lang="en-US"/>
          </a:p>
        </p:txBody>
      </p:sp>
    </p:spTree>
    <p:extLst>
      <p:ext uri="{BB962C8B-B14F-4D97-AF65-F5344CB8AC3E}">
        <p14:creationId xmlns:p14="http://schemas.microsoft.com/office/powerpoint/2010/main" val="163999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particles are not jammed, they are able to flow past</a:t>
            </a:r>
            <a:r>
              <a:rPr lang="en-US" baseline="0" dirty="0" smtClean="0"/>
              <a:t> each other. When jammed, the group of particles becomes more rigid, like how sand can be poured, but is still able to support your weight when you stand on it.</a:t>
            </a:r>
          </a:p>
          <a:p>
            <a:r>
              <a:rPr lang="en-US" baseline="0" dirty="0" smtClean="0"/>
              <a:t>The planned design will make use of this by having pads of granular material along the palm of the hand, and then forcing the granules to jam by sucking the air out of the sac.</a:t>
            </a:r>
            <a:endParaRPr lang="en-US" dirty="0" smtClean="0"/>
          </a:p>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t>10</a:t>
            </a:fld>
            <a:endParaRPr lang="en-US"/>
          </a:p>
        </p:txBody>
      </p:sp>
    </p:spTree>
    <p:extLst>
      <p:ext uri="{BB962C8B-B14F-4D97-AF65-F5344CB8AC3E}">
        <p14:creationId xmlns:p14="http://schemas.microsoft.com/office/powerpoint/2010/main" val="373550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D8DEE8-7A87-4E01-8ADE-4C49CDD43F74}"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BBF0-342D-409A-9C0A-B1B451E92883}"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9/23/2013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D58AA-1C84-40C9-BFEE-631CCB17636C}" type="datetime1">
              <a:rPr lang="en-US" smtClean="0"/>
              <a:pPr/>
              <a:t>9/23/2013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9/23/2013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C43563C-D9B3-4432-B336-144C997D6215}" type="datetime1">
              <a:rPr lang="en-US" smtClean="0"/>
              <a:pPr/>
              <a:t>9/23/2013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www.google.com/url?sa=i&amp;rct=j&amp;q=&amp;esrc=s&amp;frm=1&amp;source=images&amp;cd=&amp;cad=rja&amp;docid=ts9CQ3WJn00fSM&amp;tbnid=-PQKcGkwnI4GOM:&amp;ved=0CAUQjRw&amp;url=http://www.assh.org/Public/HandAnatomy/&amp;ei=9AVAUv_mFvO-4APxsoDoCw&amp;bvm=bv.52434380,d.dmg&amp;psig=AFQjCNER24arUQF3ekTWh0GkXqXRcPqARQ&amp;ust=1380013844177859"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z="6600" dirty="0" smtClean="0"/>
              <a:t>3d-Printed Granular Jamming Hand</a:t>
            </a:r>
            <a:endParaRPr lang="en-US" sz="6600" dirty="0"/>
          </a:p>
        </p:txBody>
      </p:sp>
      <p:sp>
        <p:nvSpPr>
          <p:cNvPr id="2" name="Subtitle 1"/>
          <p:cNvSpPr>
            <a:spLocks noGrp="1"/>
          </p:cNvSpPr>
          <p:nvPr>
            <p:ph type="subTitle" idx="1"/>
          </p:nvPr>
        </p:nvSpPr>
        <p:spPr>
          <a:xfrm>
            <a:off x="457200" y="4800600"/>
            <a:ext cx="6858000" cy="1524000"/>
          </a:xfrm>
        </p:spPr>
        <p:txBody>
          <a:bodyPr>
            <a:normAutofit fontScale="77500" lnSpcReduction="20000"/>
          </a:bodyPr>
          <a:lstStyle/>
          <a:p>
            <a:r>
              <a:rPr lang="en-US" dirty="0"/>
              <a:t>Melissa </a:t>
            </a:r>
            <a:r>
              <a:rPr lang="en-US" dirty="0" err="1"/>
              <a:t>Indoe</a:t>
            </a:r>
            <a:endParaRPr lang="en-US" dirty="0"/>
          </a:p>
          <a:p>
            <a:r>
              <a:rPr lang="en-US" dirty="0"/>
              <a:t>Chris Kang</a:t>
            </a:r>
          </a:p>
          <a:p>
            <a:r>
              <a:rPr lang="en-US" dirty="0"/>
              <a:t>Sean Phelan</a:t>
            </a:r>
          </a:p>
          <a:p>
            <a:r>
              <a:rPr lang="en-US" dirty="0" smtClean="0"/>
              <a:t>Maggie </a:t>
            </a:r>
            <a:r>
              <a:rPr lang="en-US" dirty="0" smtClean="0"/>
              <a:t>Serra</a:t>
            </a:r>
          </a:p>
          <a:p>
            <a:r>
              <a:rPr lang="en-US" dirty="0" smtClean="0"/>
              <a:t>Chris </a:t>
            </a:r>
            <a:r>
              <a:rPr lang="en-US" dirty="0" smtClean="0"/>
              <a:t>Wallace</a:t>
            </a:r>
            <a:endParaRPr lang="en-US" dirty="0" smtClean="0"/>
          </a:p>
        </p:txBody>
      </p:sp>
      <p:sp>
        <p:nvSpPr>
          <p:cNvPr id="3" name="Date Placeholder 2"/>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fld id="{F7886C9C-DC18-4195-8FD5-A50AA931D419}" type="slidenum">
              <a:rPr lang="en-US" smtClean="0"/>
              <a:pPr algn="r"/>
              <a:t>1</a:t>
            </a:fld>
            <a:endParaRPr lang="en-US" dirty="0"/>
          </a:p>
        </p:txBody>
      </p:sp>
    </p:spTree>
    <p:extLst>
      <p:ext uri="{BB962C8B-B14F-4D97-AF65-F5344CB8AC3E}">
        <p14:creationId xmlns:p14="http://schemas.microsoft.com/office/powerpoint/2010/main" val="13824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Jamming</a:t>
            </a:r>
            <a:endParaRPr lang="en-US" dirty="0"/>
          </a:p>
        </p:txBody>
      </p:sp>
      <p:sp>
        <p:nvSpPr>
          <p:cNvPr id="3" name="Content Placeholder 2"/>
          <p:cNvSpPr>
            <a:spLocks noGrp="1"/>
          </p:cNvSpPr>
          <p:nvPr>
            <p:ph idx="1"/>
          </p:nvPr>
        </p:nvSpPr>
        <p:spPr>
          <a:xfrm>
            <a:off x="457200" y="1600200"/>
            <a:ext cx="5060636" cy="4876800"/>
          </a:xfrm>
        </p:spPr>
        <p:txBody>
          <a:bodyPr/>
          <a:lstStyle/>
          <a:p>
            <a:r>
              <a:rPr lang="en-US" dirty="0"/>
              <a:t>Jamming –a physical process by which some materials, such as granular materials become rigid with increasing density</a:t>
            </a:r>
            <a:r>
              <a:rPr lang="en-US" dirty="0" smtClean="0"/>
              <a:t>.</a:t>
            </a:r>
          </a:p>
          <a:p>
            <a:endParaRPr lang="en-US" dirty="0" smtClean="0"/>
          </a:p>
          <a:p>
            <a:r>
              <a:rPr lang="en-US" dirty="0" smtClean="0"/>
              <a:t>Coarse </a:t>
            </a:r>
            <a:r>
              <a:rPr lang="en-US" dirty="0" smtClean="0"/>
              <a:t>substance in a </a:t>
            </a:r>
            <a:r>
              <a:rPr lang="en-US" dirty="0" smtClean="0"/>
              <a:t>flexible </a:t>
            </a:r>
            <a:r>
              <a:rPr lang="en-US" dirty="0" smtClean="0"/>
              <a:t>casing is soft </a:t>
            </a:r>
            <a:r>
              <a:rPr lang="en-US" dirty="0" smtClean="0"/>
              <a:t>until </a:t>
            </a:r>
            <a:r>
              <a:rPr lang="en-US" dirty="0" smtClean="0"/>
              <a:t>air is </a:t>
            </a:r>
            <a:r>
              <a:rPr lang="en-US" dirty="0" smtClean="0"/>
              <a:t>removed</a:t>
            </a:r>
          </a:p>
          <a:p>
            <a:pPr lvl="1"/>
            <a:r>
              <a:rPr lang="en-US" dirty="0" smtClean="0"/>
              <a:t>Example: Coffee grounds in a balloon</a:t>
            </a:r>
            <a:endParaRPr lang="en-US" dirty="0" smtClean="0"/>
          </a:p>
          <a:p>
            <a:endParaRPr lang="en-US" dirty="0" smtClean="0"/>
          </a:p>
          <a:p>
            <a:r>
              <a:rPr lang="en-US" dirty="0" smtClean="0"/>
              <a:t>This can be used to </a:t>
            </a:r>
            <a:r>
              <a:rPr lang="en-US" dirty="0" smtClean="0"/>
              <a:t>pick up, grip, or throw objects</a:t>
            </a:r>
            <a:endParaRPr lang="en-US" dirty="0"/>
          </a:p>
        </p:txBody>
      </p:sp>
      <p:pic>
        <p:nvPicPr>
          <p:cNvPr id="19458" name="Picture 2"/>
          <p:cNvPicPr>
            <a:picLocks noChangeAspect="1" noChangeArrowheads="1"/>
          </p:cNvPicPr>
          <p:nvPr/>
        </p:nvPicPr>
        <p:blipFill>
          <a:blip r:embed="rId3" cstate="print"/>
          <a:srcRect/>
          <a:stretch>
            <a:fillRect/>
          </a:stretch>
        </p:blipFill>
        <p:spPr bwMode="auto">
          <a:xfrm>
            <a:off x="5922447" y="2778211"/>
            <a:ext cx="2528701" cy="1674070"/>
          </a:xfrm>
          <a:prstGeom prst="rect">
            <a:avLst/>
          </a:prstGeom>
          <a:noFill/>
          <a:ln w="9525">
            <a:noFill/>
            <a:miter lim="800000"/>
            <a:headEnd/>
            <a:tailEnd/>
          </a:ln>
        </p:spPr>
      </p:pic>
      <p:pic>
        <p:nvPicPr>
          <p:cNvPr id="19460" name="Picture 4"/>
          <p:cNvPicPr>
            <a:picLocks noChangeAspect="1" noChangeArrowheads="1"/>
          </p:cNvPicPr>
          <p:nvPr/>
        </p:nvPicPr>
        <p:blipFill>
          <a:blip r:embed="rId4" cstate="print"/>
          <a:srcRect/>
          <a:stretch>
            <a:fillRect/>
          </a:stretch>
        </p:blipFill>
        <p:spPr bwMode="auto">
          <a:xfrm>
            <a:off x="5960548" y="4624974"/>
            <a:ext cx="2452501" cy="1882152"/>
          </a:xfrm>
          <a:prstGeom prst="rect">
            <a:avLst/>
          </a:prstGeom>
          <a:noFill/>
          <a:ln w="9525">
            <a:noFill/>
            <a:miter lim="800000"/>
            <a:headEnd/>
            <a:tailEnd/>
          </a:ln>
        </p:spPr>
      </p:pic>
      <p:sp>
        <p:nvSpPr>
          <p:cNvPr id="6"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10</a:t>
            </a:fld>
            <a:endParaRPr lang="en-US" dirty="0"/>
          </a:p>
        </p:txBody>
      </p:sp>
      <p:pic>
        <p:nvPicPr>
          <p:cNvPr id="7" name="Picture 3" descr="C:\Users\Class2013\Pictures\Senior D Project\456px-Granular_jamming.svg.png"/>
          <p:cNvPicPr>
            <a:picLocks noChangeAspect="1" noChangeArrowheads="1"/>
          </p:cNvPicPr>
          <p:nvPr/>
        </p:nvPicPr>
        <p:blipFill>
          <a:blip r:embed="rId5" cstate="print"/>
          <a:srcRect/>
          <a:stretch>
            <a:fillRect/>
          </a:stretch>
        </p:blipFill>
        <p:spPr bwMode="auto">
          <a:xfrm>
            <a:off x="6500997" y="838200"/>
            <a:ext cx="1371600" cy="1804737"/>
          </a:xfrm>
          <a:prstGeom prst="rect">
            <a:avLst/>
          </a:prstGeom>
          <a:noFill/>
        </p:spPr>
      </p:pic>
    </p:spTree>
    <p:extLst>
      <p:ext uri="{BB962C8B-B14F-4D97-AF65-F5344CB8AC3E}">
        <p14:creationId xmlns:p14="http://schemas.microsoft.com/office/powerpoint/2010/main" val="3171260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Jamming In Action</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228600" y="1295400"/>
            <a:ext cx="1788886" cy="25908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2209799" y="1295399"/>
            <a:ext cx="1752601" cy="2592765"/>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4267200" y="1295400"/>
            <a:ext cx="1752600" cy="2578956"/>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6324600" y="3581400"/>
            <a:ext cx="2657475" cy="3028950"/>
          </a:xfrm>
          <a:prstGeom prst="rect">
            <a:avLst/>
          </a:prstGeom>
          <a:noFill/>
          <a:ln w="9525">
            <a:noFill/>
            <a:miter lim="800000"/>
            <a:headEnd/>
            <a:tailEnd/>
          </a:ln>
        </p:spPr>
      </p:pic>
      <p:sp>
        <p:nvSpPr>
          <p:cNvPr id="7"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11</a:t>
            </a:fld>
            <a:endParaRPr lang="en-US" dirty="0"/>
          </a:p>
        </p:txBody>
      </p:sp>
    </p:spTree>
    <p:extLst>
      <p:ext uri="{BB962C8B-B14F-4D97-AF65-F5344CB8AC3E}">
        <p14:creationId xmlns:p14="http://schemas.microsoft.com/office/powerpoint/2010/main" val="3663131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Designs</a:t>
            </a:r>
          </a:p>
        </p:txBody>
      </p:sp>
      <p:sp>
        <p:nvSpPr>
          <p:cNvPr id="3" name="Content Placeholder 2"/>
          <p:cNvSpPr>
            <a:spLocks noGrp="1"/>
          </p:cNvSpPr>
          <p:nvPr>
            <p:ph idx="1"/>
          </p:nvPr>
        </p:nvSpPr>
        <p:spPr/>
        <p:txBody>
          <a:bodyPr/>
          <a:lstStyle/>
          <a:p>
            <a:r>
              <a:rPr lang="en-US" dirty="0"/>
              <a:t>To simplify the design process, brainstorming was split into categories</a:t>
            </a:r>
            <a:r>
              <a:rPr lang="en-US" dirty="0" smtClean="0"/>
              <a:t>:</a:t>
            </a:r>
          </a:p>
          <a:p>
            <a:endParaRPr lang="en-US" dirty="0" smtClean="0"/>
          </a:p>
          <a:p>
            <a:pPr lvl="1"/>
            <a:r>
              <a:rPr lang="en-US" dirty="0" smtClean="0"/>
              <a:t>Category 1: Hand Ideas</a:t>
            </a:r>
          </a:p>
          <a:p>
            <a:pPr lvl="2"/>
            <a:r>
              <a:rPr lang="en-US" dirty="0" smtClean="0"/>
              <a:t>Ideas relating to the rigid components of the hand</a:t>
            </a:r>
          </a:p>
          <a:p>
            <a:pPr lvl="2"/>
            <a:endParaRPr lang="en-US" dirty="0" smtClean="0"/>
          </a:p>
          <a:p>
            <a:pPr lvl="1"/>
            <a:r>
              <a:rPr lang="en-US" dirty="0" smtClean="0"/>
              <a:t>Category 2: Granular Jamming Ideas</a:t>
            </a:r>
          </a:p>
          <a:p>
            <a:pPr lvl="2"/>
            <a:r>
              <a:rPr lang="en-US" dirty="0" smtClean="0"/>
              <a:t>Ideas relating to the granular jamming pads</a:t>
            </a:r>
          </a:p>
          <a:p>
            <a:pPr lvl="2"/>
            <a:endParaRPr lang="en-US" dirty="0" smtClean="0"/>
          </a:p>
          <a:p>
            <a:pPr lvl="1"/>
            <a:r>
              <a:rPr lang="en-US" dirty="0" smtClean="0"/>
              <a:t>Category 3: Other Considerations</a:t>
            </a:r>
          </a:p>
          <a:p>
            <a:pPr lvl="2"/>
            <a:r>
              <a:rPr lang="en-US" dirty="0" smtClean="0"/>
              <a:t>These were ideas or requirements that did not fit into any one category</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886C9C-DC18-4195-8FD5-A50AA931D419}" type="slidenum">
              <a:rPr lang="en-US" smtClean="0"/>
              <a:pPr/>
              <a:t>12</a:t>
            </a:fld>
            <a:endParaRPr lang="en-US" dirty="0"/>
          </a:p>
        </p:txBody>
      </p:sp>
    </p:spTree>
    <p:extLst>
      <p:ext uri="{BB962C8B-B14F-4D97-AF65-F5344CB8AC3E}">
        <p14:creationId xmlns:p14="http://schemas.microsoft.com/office/powerpoint/2010/main" val="2031015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Ideas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a:t>Joint ideas</a:t>
            </a:r>
          </a:p>
          <a:p>
            <a:pPr lvl="1"/>
            <a:r>
              <a:rPr lang="en-US" dirty="0"/>
              <a:t>Ways to move </a:t>
            </a:r>
            <a:r>
              <a:rPr lang="en-US" dirty="0" smtClean="0"/>
              <a:t>joints</a:t>
            </a:r>
          </a:p>
          <a:p>
            <a:pPr lvl="2"/>
            <a:r>
              <a:rPr lang="en-US" dirty="0" smtClean="0"/>
              <a:t>Pneumatics</a:t>
            </a:r>
          </a:p>
          <a:p>
            <a:pPr lvl="2"/>
            <a:r>
              <a:rPr lang="en-US" dirty="0" smtClean="0"/>
              <a:t>Motors (one per joint)</a:t>
            </a:r>
          </a:p>
          <a:p>
            <a:pPr lvl="2"/>
            <a:r>
              <a:rPr lang="en-US" dirty="0" smtClean="0"/>
              <a:t>Cables</a:t>
            </a:r>
          </a:p>
          <a:p>
            <a:pPr lvl="3"/>
            <a:r>
              <a:rPr lang="en-US" dirty="0" smtClean="0"/>
              <a:t>One cable per finger</a:t>
            </a:r>
          </a:p>
          <a:p>
            <a:pPr lvl="3"/>
            <a:r>
              <a:rPr lang="en-US" dirty="0" smtClean="0"/>
              <a:t>One cable per finger, share cable for ring and pinky</a:t>
            </a:r>
          </a:p>
          <a:p>
            <a:pPr lvl="3"/>
            <a:r>
              <a:rPr lang="en-US" dirty="0" smtClean="0"/>
              <a:t>One cable per joint per finger</a:t>
            </a:r>
          </a:p>
          <a:p>
            <a:pPr lvl="3"/>
            <a:r>
              <a:rPr lang="en-US" dirty="0" smtClean="0"/>
              <a:t>One cable for 2 joints per finger</a:t>
            </a:r>
          </a:p>
          <a:p>
            <a:pPr lvl="2"/>
            <a:r>
              <a:rPr lang="en-US" dirty="0" smtClean="0"/>
              <a:t>Motors and cables (motors at finger base)</a:t>
            </a:r>
            <a:endParaRPr lang="en-US" dirty="0"/>
          </a:p>
          <a:p>
            <a:pPr lvl="1"/>
            <a:r>
              <a:rPr lang="en-US" dirty="0"/>
              <a:t>Ideas to hold </a:t>
            </a:r>
            <a:r>
              <a:rPr lang="en-US" dirty="0" smtClean="0"/>
              <a:t>position</a:t>
            </a:r>
          </a:p>
          <a:p>
            <a:pPr lvl="2"/>
            <a:r>
              <a:rPr lang="en-US" dirty="0" smtClean="0"/>
              <a:t>Gear teeth at joint interface</a:t>
            </a:r>
          </a:p>
          <a:p>
            <a:pPr lvl="2"/>
            <a:r>
              <a:rPr lang="en-US" dirty="0" smtClean="0"/>
              <a:t>External joint locks</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13</a:t>
            </a:fld>
            <a:endParaRPr lang="en-US"/>
          </a:p>
        </p:txBody>
      </p:sp>
    </p:spTree>
    <p:extLst>
      <p:ext uri="{BB962C8B-B14F-4D97-AF65-F5344CB8AC3E}">
        <p14:creationId xmlns:p14="http://schemas.microsoft.com/office/powerpoint/2010/main" val="2930308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Ideas (continued)</a:t>
            </a:r>
            <a:endParaRPr lang="en-US" dirty="0"/>
          </a:p>
        </p:txBody>
      </p:sp>
      <p:sp>
        <p:nvSpPr>
          <p:cNvPr id="3" name="Content Placeholder 2"/>
          <p:cNvSpPr>
            <a:spLocks noGrp="1"/>
          </p:cNvSpPr>
          <p:nvPr>
            <p:ph idx="1"/>
          </p:nvPr>
        </p:nvSpPr>
        <p:spPr/>
        <p:txBody>
          <a:bodyPr/>
          <a:lstStyle/>
          <a:p>
            <a:r>
              <a:rPr lang="en-US" dirty="0"/>
              <a:t>Straightening out the hand</a:t>
            </a:r>
          </a:p>
          <a:p>
            <a:pPr lvl="1"/>
            <a:r>
              <a:rPr lang="en-US" dirty="0"/>
              <a:t>Long rubber bands</a:t>
            </a:r>
          </a:p>
          <a:p>
            <a:pPr lvl="1"/>
            <a:r>
              <a:rPr lang="en-US" dirty="0"/>
              <a:t>Dental rubber bands</a:t>
            </a:r>
          </a:p>
          <a:p>
            <a:pPr lvl="1"/>
            <a:r>
              <a:rPr lang="en-US" dirty="0"/>
              <a:t>Flat springs</a:t>
            </a:r>
          </a:p>
          <a:p>
            <a:pPr lvl="1"/>
            <a:r>
              <a:rPr lang="en-US" dirty="0"/>
              <a:t>A second set of cables</a:t>
            </a:r>
          </a:p>
          <a:p>
            <a:r>
              <a:rPr lang="en-US" dirty="0"/>
              <a:t>Sensing grip</a:t>
            </a:r>
          </a:p>
          <a:p>
            <a:pPr lvl="1"/>
            <a:r>
              <a:rPr lang="en-US" dirty="0"/>
              <a:t>No grip sense: vacuum activated by button</a:t>
            </a:r>
          </a:p>
          <a:p>
            <a:pPr lvl="1"/>
            <a:r>
              <a:rPr lang="en-US" dirty="0"/>
              <a:t>Place bump sensor under granular jamming pad</a:t>
            </a:r>
          </a:p>
          <a:p>
            <a:pPr lvl="1"/>
            <a:r>
              <a:rPr lang="en-US" dirty="0"/>
              <a:t>Place encoder on servo motor, see if servo is stalled</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14</a:t>
            </a:fld>
            <a:endParaRPr lang="en-US"/>
          </a:p>
        </p:txBody>
      </p:sp>
    </p:spTree>
    <p:extLst>
      <p:ext uri="{BB962C8B-B14F-4D97-AF65-F5344CB8AC3E}">
        <p14:creationId xmlns:p14="http://schemas.microsoft.com/office/powerpoint/2010/main" val="2974808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Ideas Decision Matrix</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15</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47496096"/>
              </p:ext>
            </p:extLst>
          </p:nvPr>
        </p:nvGraphicFramePr>
        <p:xfrm>
          <a:off x="762000" y="2133600"/>
          <a:ext cx="7454900" cy="2266950"/>
        </p:xfrm>
        <a:graphic>
          <a:graphicData uri="http://schemas.openxmlformats.org/drawingml/2006/table">
            <a:tbl>
              <a:tblPr/>
              <a:tblGrid>
                <a:gridCol w="2018440"/>
                <a:gridCol w="1040957"/>
                <a:gridCol w="1307543"/>
                <a:gridCol w="482395"/>
                <a:gridCol w="1777243"/>
                <a:gridCol w="828322"/>
              </a:tblGrid>
              <a:tr h="381000">
                <a:tc>
                  <a:txBody>
                    <a:bodyPr/>
                    <a:lstStyle/>
                    <a:p>
                      <a:pPr algn="ctr" rtl="0" fontAlgn="b"/>
                      <a:r>
                        <a:rPr lang="en-US" sz="1900" b="0" i="0" u="none" strike="noStrike">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Range of Motion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Pneumatics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Motors (1/joint)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Motors &amp; 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dirty="0">
                          <a:solidFill>
                            <a:srgbClr val="000000"/>
                          </a:solidFill>
                          <a:effectLst/>
                          <a:latin typeface="Calibri"/>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pic>
        <p:nvPicPr>
          <p:cNvPr id="1025" name="Picture 1" descr="C:\Users\Class2014\Desktop\c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463486"/>
            <a:ext cx="26384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68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Cabling Ideas Decision Matrix</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19284557"/>
              </p:ext>
            </p:extLst>
          </p:nvPr>
        </p:nvGraphicFramePr>
        <p:xfrm>
          <a:off x="781050" y="2133600"/>
          <a:ext cx="7353300" cy="2333625"/>
        </p:xfrm>
        <a:graphic>
          <a:graphicData uri="http://schemas.openxmlformats.org/drawingml/2006/table">
            <a:tbl>
              <a:tblPr/>
              <a:tblGrid>
                <a:gridCol w="2159000"/>
                <a:gridCol w="1104900"/>
                <a:gridCol w="1409700"/>
                <a:gridCol w="1879600"/>
                <a:gridCol w="800100"/>
              </a:tblGrid>
              <a:tr h="333375">
                <a:tc>
                  <a:txBody>
                    <a:bodyPr/>
                    <a:lstStyle/>
                    <a:p>
                      <a:pPr algn="ctr" fontAlgn="b"/>
                      <a:r>
                        <a:rPr lang="en-US" sz="2000" b="0" i="0" u="none" strike="noStrike" dirty="0">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dirty="0">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Range of Motion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dirty="0">
                          <a:solidFill>
                            <a:srgbClr val="000000"/>
                          </a:solidFill>
                          <a:effectLst/>
                          <a:latin typeface="Calibri"/>
                        </a:rPr>
                        <a:t> 5 Cables (1/Finger)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3375">
                <a:tc>
                  <a:txBody>
                    <a:bodyPr/>
                    <a:lstStyle/>
                    <a:p>
                      <a:pPr algn="ctr" fontAlgn="b"/>
                      <a:r>
                        <a:rPr lang="en-US" sz="2000" b="0" i="0" u="none" strike="noStrike">
                          <a:solidFill>
                            <a:srgbClr val="000000"/>
                          </a:solidFill>
                          <a:effectLst/>
                          <a:latin typeface="Calibri"/>
                        </a:rPr>
                        <a:t>4 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1 Cable/Joint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1 Cable/2 Joints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16</a:t>
            </a:fld>
            <a:endParaRPr lang="en-US"/>
          </a:p>
        </p:txBody>
      </p:sp>
      <p:pic>
        <p:nvPicPr>
          <p:cNvPr id="7" name="Picture 3" descr="http://rack.3.mshcdn.com/media/ZgkyMDEzLzA1LzE0LzVmL3JvYm9oYW5kLmU2ZjVkLmpwZwpwCXRodW1iCTEyMDB4OTYwMD4/1ec1aa97/c1b/roboha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5029200"/>
            <a:ext cx="2971800" cy="167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284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 Straightening Ideas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95690119"/>
              </p:ext>
            </p:extLst>
          </p:nvPr>
        </p:nvGraphicFramePr>
        <p:xfrm>
          <a:off x="381000" y="2209800"/>
          <a:ext cx="8229600" cy="1853173"/>
        </p:xfrm>
        <a:graphic>
          <a:graphicData uri="http://schemas.openxmlformats.org/drawingml/2006/table">
            <a:tbl>
              <a:tblPr/>
              <a:tblGrid>
                <a:gridCol w="1867728"/>
                <a:gridCol w="877152"/>
                <a:gridCol w="1119125"/>
                <a:gridCol w="1119125"/>
                <a:gridCol w="1119125"/>
                <a:gridCol w="1492166"/>
                <a:gridCol w="635179"/>
              </a:tblGrid>
              <a:tr h="264739">
                <a:tc>
                  <a:txBody>
                    <a:bodyPr/>
                    <a:lstStyle/>
                    <a:p>
                      <a:pPr algn="ctr" fontAlgn="b"/>
                      <a:r>
                        <a:rPr lang="en-US" sz="1600" b="0" i="0" u="none" strike="noStrike" dirty="0">
                          <a:solidFill>
                            <a:srgbClr val="000000"/>
                          </a:solidFill>
                          <a:effectLst/>
                          <a:latin typeface="Calibri"/>
                        </a:rPr>
                        <a:t>Category: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Simplicity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Affordability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Reliability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Repairability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Range of Motion</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Totals: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Category Weight:</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Item:</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 Long Rubber Bands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248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a:solidFill>
                            <a:srgbClr val="000000"/>
                          </a:solidFill>
                          <a:effectLst/>
                          <a:latin typeface="Calibri"/>
                        </a:rPr>
                        <a:t>Dental Rubber Bands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277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4739">
                <a:tc>
                  <a:txBody>
                    <a:bodyPr/>
                    <a:lstStyle/>
                    <a:p>
                      <a:pPr algn="ctr" fontAlgn="b"/>
                      <a:r>
                        <a:rPr lang="en-US" sz="1600" b="0" i="0" u="none" strike="noStrike">
                          <a:solidFill>
                            <a:srgbClr val="000000"/>
                          </a:solidFill>
                          <a:effectLst/>
                          <a:latin typeface="Calibri"/>
                        </a:rPr>
                        <a:t>Flat Springs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277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4739">
                <a:tc>
                  <a:txBody>
                    <a:bodyPr/>
                    <a:lstStyle/>
                    <a:p>
                      <a:pPr algn="ctr" fontAlgn="b"/>
                      <a:r>
                        <a:rPr lang="en-US" sz="1600" b="0" i="0" u="none" strike="noStrike">
                          <a:solidFill>
                            <a:srgbClr val="000000"/>
                          </a:solidFill>
                          <a:effectLst/>
                          <a:latin typeface="Calibri"/>
                        </a:rPr>
                        <a:t>Second Set of Cables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226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17</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4315495"/>
            <a:ext cx="2085977" cy="201298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4315495"/>
            <a:ext cx="1996452" cy="2012987"/>
          </a:xfrm>
          <a:prstGeom prst="rect">
            <a:avLst/>
          </a:prstGeom>
        </p:spPr>
      </p:pic>
    </p:spTree>
    <p:extLst>
      <p:ext uri="{BB962C8B-B14F-4D97-AF65-F5344CB8AC3E}">
        <p14:creationId xmlns:p14="http://schemas.microsoft.com/office/powerpoint/2010/main" val="4277019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Grip Sense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95776131"/>
              </p:ext>
            </p:extLst>
          </p:nvPr>
        </p:nvGraphicFramePr>
        <p:xfrm>
          <a:off x="457200" y="3244383"/>
          <a:ext cx="8229600" cy="1588434"/>
        </p:xfrm>
        <a:graphic>
          <a:graphicData uri="http://schemas.openxmlformats.org/drawingml/2006/table">
            <a:tbl>
              <a:tblPr/>
              <a:tblGrid>
                <a:gridCol w="1867728"/>
                <a:gridCol w="877152"/>
                <a:gridCol w="1119125"/>
                <a:gridCol w="1119125"/>
                <a:gridCol w="1119125"/>
                <a:gridCol w="1492166"/>
                <a:gridCol w="635179"/>
              </a:tblGrid>
              <a:tr h="264739">
                <a:tc>
                  <a:txBody>
                    <a:bodyPr/>
                    <a:lstStyle/>
                    <a:p>
                      <a:pPr algn="ctr" fontAlgn="b"/>
                      <a:r>
                        <a:rPr lang="en-US" sz="1600" b="0" i="0" u="none" strike="noStrike">
                          <a:solidFill>
                            <a:srgbClr val="000000"/>
                          </a:solidFill>
                          <a:effectLst/>
                          <a:latin typeface="Calibri"/>
                        </a:rPr>
                        <a:t>Category: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Simplicity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Affordability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Reliability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Repairability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Usability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Totals: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Category Weight:</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Item:</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smtClean="0">
                          <a:solidFill>
                            <a:srgbClr val="000000"/>
                          </a:solidFill>
                          <a:effectLst/>
                          <a:latin typeface="Calibri"/>
                        </a:rPr>
                        <a:t>Vacuum </a:t>
                      </a:r>
                      <a:r>
                        <a:rPr lang="en-US" sz="1600" b="0" i="0" u="none" strike="noStrike" dirty="0">
                          <a:solidFill>
                            <a:srgbClr val="000000"/>
                          </a:solidFill>
                          <a:effectLst/>
                          <a:latin typeface="Calibri"/>
                        </a:rPr>
                        <a:t>Button</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1</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289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Bump Sensor</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dirty="0">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205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a:solidFill>
                            <a:srgbClr val="000000"/>
                          </a:solidFill>
                          <a:effectLst/>
                          <a:latin typeface="Calibri"/>
                        </a:rPr>
                        <a:t>Encoder Boards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338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bl>
          </a:graphicData>
        </a:graphic>
      </p:graphicFrame>
      <p:sp>
        <p:nvSpPr>
          <p:cNvPr id="4" name="Date Placeholder 3"/>
          <p:cNvSpPr>
            <a:spLocks noGrp="1"/>
          </p:cNvSpPr>
          <p:nvPr>
            <p:ph type="dt" sz="half" idx="10"/>
          </p:nvPr>
        </p:nvSpPr>
        <p:spPr/>
        <p:txBody>
          <a:bodyPr/>
          <a:lstStyle/>
          <a:p>
            <a:endParaRPr lang="en-US" dirty="0" smtClean="0"/>
          </a:p>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18</a:t>
            </a:fld>
            <a:endParaRPr lang="en-US"/>
          </a:p>
        </p:txBody>
      </p:sp>
    </p:spTree>
    <p:extLst>
      <p:ext uri="{BB962C8B-B14F-4D97-AF65-F5344CB8AC3E}">
        <p14:creationId xmlns:p14="http://schemas.microsoft.com/office/powerpoint/2010/main" val="618806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Granular Jamming Ideas</a:t>
            </a:r>
            <a:endParaRPr lang="en-US" dirty="0"/>
          </a:p>
        </p:txBody>
      </p:sp>
      <p:sp>
        <p:nvSpPr>
          <p:cNvPr id="2" name="Content Placeholder 1"/>
          <p:cNvSpPr>
            <a:spLocks noGrp="1"/>
          </p:cNvSpPr>
          <p:nvPr>
            <p:ph idx="1"/>
          </p:nvPr>
        </p:nvSpPr>
        <p:spPr>
          <a:xfrm>
            <a:off x="457200" y="1676400"/>
            <a:ext cx="8229600" cy="4876800"/>
          </a:xfrm>
        </p:spPr>
        <p:txBody>
          <a:bodyPr>
            <a:normAutofit lnSpcReduction="10000"/>
          </a:bodyPr>
          <a:lstStyle/>
          <a:p>
            <a:r>
              <a:rPr lang="en-US" dirty="0" smtClean="0"/>
              <a:t>Granular Jamming Material</a:t>
            </a:r>
          </a:p>
          <a:p>
            <a:pPr lvl="1"/>
            <a:r>
              <a:rPr lang="en-US" dirty="0" smtClean="0"/>
              <a:t>Sand</a:t>
            </a:r>
          </a:p>
          <a:p>
            <a:pPr lvl="1"/>
            <a:r>
              <a:rPr lang="en-US" dirty="0" smtClean="0"/>
              <a:t>Coffee grounds</a:t>
            </a:r>
          </a:p>
          <a:p>
            <a:pPr lvl="1"/>
            <a:r>
              <a:rPr lang="en-US" dirty="0" smtClean="0"/>
              <a:t>Plastic stuffing materials</a:t>
            </a:r>
          </a:p>
          <a:p>
            <a:r>
              <a:rPr lang="en-US" dirty="0" smtClean="0"/>
              <a:t>Housing Material</a:t>
            </a:r>
          </a:p>
          <a:p>
            <a:pPr lvl="1"/>
            <a:r>
              <a:rPr lang="en-US" dirty="0"/>
              <a:t>Balloons</a:t>
            </a:r>
          </a:p>
          <a:p>
            <a:pPr lvl="1"/>
            <a:r>
              <a:rPr lang="en-US" dirty="0"/>
              <a:t>Silicone</a:t>
            </a:r>
          </a:p>
          <a:p>
            <a:r>
              <a:rPr lang="en-US" dirty="0" smtClean="0"/>
              <a:t>Layout</a:t>
            </a:r>
          </a:p>
          <a:p>
            <a:pPr lvl="1"/>
            <a:r>
              <a:rPr lang="en-US" dirty="0" smtClean="0"/>
              <a:t>Interconnected pads</a:t>
            </a:r>
          </a:p>
          <a:p>
            <a:pPr lvl="2"/>
            <a:r>
              <a:rPr lang="en-US" dirty="0" smtClean="0"/>
              <a:t>Pad for fingertip</a:t>
            </a:r>
          </a:p>
          <a:p>
            <a:pPr lvl="2"/>
            <a:r>
              <a:rPr lang="en-US" dirty="0" smtClean="0"/>
              <a:t>Pad for all three finger sections</a:t>
            </a:r>
          </a:p>
          <a:p>
            <a:pPr lvl="2"/>
            <a:r>
              <a:rPr lang="en-US" dirty="0" smtClean="0"/>
              <a:t>Pad for only fingertip and base sections</a:t>
            </a:r>
          </a:p>
          <a:p>
            <a:pPr lvl="1"/>
            <a:r>
              <a:rPr lang="en-US" dirty="0" smtClean="0"/>
              <a:t>Individual pads</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19</a:t>
            </a:fld>
            <a:endParaRPr lang="en-US"/>
          </a:p>
        </p:txBody>
      </p:sp>
    </p:spTree>
    <p:extLst>
      <p:ext uri="{BB962C8B-B14F-4D97-AF65-F5344CB8AC3E}">
        <p14:creationId xmlns:p14="http://schemas.microsoft.com/office/powerpoint/2010/main" val="3254479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t>
            </a:r>
            <a:r>
              <a:rPr lang="en-US" dirty="0" smtClean="0"/>
              <a:t>Background</a:t>
            </a:r>
            <a:endParaRPr lang="en-US" dirty="0"/>
          </a:p>
        </p:txBody>
      </p:sp>
      <p:sp>
        <p:nvSpPr>
          <p:cNvPr id="3" name="Content Placeholder 2"/>
          <p:cNvSpPr>
            <a:spLocks noGrp="1"/>
          </p:cNvSpPr>
          <p:nvPr>
            <p:ph idx="1"/>
          </p:nvPr>
        </p:nvSpPr>
        <p:spPr>
          <a:xfrm>
            <a:off x="457200" y="1600200"/>
            <a:ext cx="8001000" cy="4876800"/>
          </a:xfrm>
        </p:spPr>
        <p:txBody>
          <a:bodyPr>
            <a:normAutofit lnSpcReduction="10000"/>
          </a:bodyPr>
          <a:lstStyle/>
          <a:p>
            <a:r>
              <a:rPr lang="en-US" dirty="0" smtClean="0"/>
              <a:t>About 12,500 new arm amputations happen every year</a:t>
            </a:r>
          </a:p>
          <a:p>
            <a:pPr lvl="1"/>
            <a:r>
              <a:rPr lang="en-US" dirty="0" smtClean="0"/>
              <a:t>Most common reasons for arm amputation:</a:t>
            </a:r>
          </a:p>
          <a:p>
            <a:pPr lvl="2"/>
            <a:r>
              <a:rPr lang="en-US" dirty="0" smtClean="0"/>
              <a:t>Trauma (77%)</a:t>
            </a:r>
          </a:p>
          <a:p>
            <a:pPr lvl="2"/>
            <a:r>
              <a:rPr lang="en-US" dirty="0" smtClean="0"/>
              <a:t>Congenital (8.9%)</a:t>
            </a:r>
          </a:p>
          <a:p>
            <a:pPr lvl="2"/>
            <a:r>
              <a:rPr lang="en-US" dirty="0" smtClean="0"/>
              <a:t>Tumor (8.2%)</a:t>
            </a:r>
          </a:p>
          <a:p>
            <a:pPr lvl="2"/>
            <a:r>
              <a:rPr lang="en-US" dirty="0" smtClean="0"/>
              <a:t>Other diseases (5.8%)</a:t>
            </a:r>
          </a:p>
          <a:p>
            <a:pPr lvl="2"/>
            <a:endParaRPr lang="en-US" dirty="0" smtClean="0"/>
          </a:p>
          <a:p>
            <a:r>
              <a:rPr lang="en-US" dirty="0" smtClean="0"/>
              <a:t>Types of arm amputation:</a:t>
            </a:r>
          </a:p>
          <a:p>
            <a:pPr lvl="1"/>
            <a:r>
              <a:rPr lang="en-US" dirty="0" err="1" smtClean="0"/>
              <a:t>Transcarpal</a:t>
            </a:r>
            <a:r>
              <a:rPr lang="en-US" dirty="0" smtClean="0"/>
              <a:t> (Some of the fingers)</a:t>
            </a:r>
            <a:endParaRPr lang="en-US" dirty="0" smtClean="0"/>
          </a:p>
          <a:p>
            <a:pPr lvl="1"/>
            <a:r>
              <a:rPr lang="en-US" dirty="0" smtClean="0"/>
              <a:t>Wrist Disarticulation</a:t>
            </a:r>
          </a:p>
          <a:p>
            <a:pPr lvl="1"/>
            <a:r>
              <a:rPr lang="en-US" dirty="0" err="1" smtClean="0"/>
              <a:t>Transradial</a:t>
            </a:r>
            <a:endParaRPr lang="en-US" dirty="0" smtClean="0"/>
          </a:p>
          <a:p>
            <a:pPr lvl="1"/>
            <a:r>
              <a:rPr lang="en-US" dirty="0" err="1" smtClean="0"/>
              <a:t>Transhumeral</a:t>
            </a:r>
            <a:endParaRPr lang="en-US" dirty="0" smtClean="0"/>
          </a:p>
          <a:p>
            <a:pPr lvl="1"/>
            <a:r>
              <a:rPr lang="en-US" dirty="0" smtClean="0"/>
              <a:t>Shoulder Disarticulation</a:t>
            </a:r>
          </a:p>
          <a:p>
            <a:pPr lvl="1"/>
            <a:r>
              <a:rPr lang="en-US" dirty="0" smtClean="0"/>
              <a:t>Forequarter Amputation</a:t>
            </a:r>
          </a:p>
          <a:p>
            <a:pPr lvl="1"/>
            <a:endParaRPr lang="en-US" dirty="0" smtClean="0"/>
          </a:p>
          <a:p>
            <a:pPr lvl="2"/>
            <a:endParaRPr lang="en-US" dirty="0" smtClean="0"/>
          </a:p>
          <a:p>
            <a:endParaRPr lang="en-US" dirty="0" smtClean="0"/>
          </a:p>
          <a:p>
            <a:endParaRPr lang="en-US" dirty="0"/>
          </a:p>
        </p:txBody>
      </p:sp>
      <p:sp>
        <p:nvSpPr>
          <p:cNvPr id="5"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2</a:t>
            </a:fld>
            <a:endParaRPr lang="en-US" dirty="0"/>
          </a:p>
        </p:txBody>
      </p:sp>
      <p:pic>
        <p:nvPicPr>
          <p:cNvPr id="2050" name="Picture 2" descr="http://www.cdha.nshealth.ca/system/files/ampLevels250Upp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531" y="3410465"/>
            <a:ext cx="4442696" cy="344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54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Housing Material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22864724"/>
              </p:ext>
            </p:extLst>
          </p:nvPr>
        </p:nvGraphicFramePr>
        <p:xfrm>
          <a:off x="838200" y="2362200"/>
          <a:ext cx="7283449" cy="1676400"/>
        </p:xfrm>
        <a:graphic>
          <a:graphicData uri="http://schemas.openxmlformats.org/drawingml/2006/table">
            <a:tbl>
              <a:tblPr/>
              <a:tblGrid>
                <a:gridCol w="1887601"/>
                <a:gridCol w="1294242"/>
                <a:gridCol w="1738345"/>
                <a:gridCol w="1230799"/>
                <a:gridCol w="1132462"/>
              </a:tblGrid>
              <a:tr h="352425">
                <a:tc>
                  <a:txBody>
                    <a:bodyPr/>
                    <a:lstStyle/>
                    <a:p>
                      <a:pPr algn="ctr" rtl="0" fontAlgn="b"/>
                      <a:r>
                        <a:rPr lang="en-US" sz="1900" b="0" i="0" u="none" strike="noStrike">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Feasability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81000">
                <a:tc>
                  <a:txBody>
                    <a:bodyPr/>
                    <a:lstStyle/>
                    <a:p>
                      <a:pPr algn="ctr" rtl="0" fontAlgn="b"/>
                      <a:r>
                        <a:rPr lang="en-US" sz="19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Balloon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Silicone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dirty="0">
                          <a:solidFill>
                            <a:srgbClr val="000000"/>
                          </a:solidFill>
                          <a:effectLst/>
                          <a:latin typeface="Calibri"/>
                        </a:rPr>
                        <a:t>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20</a:t>
            </a:fld>
            <a:endParaRPr lang="en-US"/>
          </a:p>
        </p:txBody>
      </p:sp>
    </p:spTree>
    <p:extLst>
      <p:ext uri="{BB962C8B-B14F-4D97-AF65-F5344CB8AC3E}">
        <p14:creationId xmlns:p14="http://schemas.microsoft.com/office/powerpoint/2010/main" val="2290834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Method Decision Matrix</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21</a:t>
            </a:fld>
            <a:endParaRPr lang="en-US"/>
          </a:p>
        </p:txBody>
      </p:sp>
      <p:sp>
        <p:nvSpPr>
          <p:cNvPr id="11" name="Content Placeholder 10"/>
          <p:cNvSpPr>
            <a:spLocks noGrp="1"/>
          </p:cNvSpPr>
          <p:nvPr>
            <p:ph idx="1"/>
          </p:nvPr>
        </p:nvSpPr>
        <p:spPr/>
        <p:txBody>
          <a:bodyPr/>
          <a:lstStyle/>
          <a:p>
            <a:r>
              <a:rPr lang="en-US" dirty="0"/>
              <a:t>Connecting jamming pads to vacuum</a:t>
            </a:r>
          </a:p>
          <a:p>
            <a:pPr lvl="1"/>
            <a:r>
              <a:rPr lang="en-US" dirty="0"/>
              <a:t>Each pad has a tube to the vacuum</a:t>
            </a:r>
          </a:p>
          <a:p>
            <a:pPr lvl="1"/>
            <a:r>
              <a:rPr lang="en-US" dirty="0"/>
              <a:t>Pads have connections to each other</a:t>
            </a:r>
          </a:p>
          <a:p>
            <a:endParaRPr lang="en-US" dirty="0"/>
          </a:p>
        </p:txBody>
      </p:sp>
      <p:graphicFrame>
        <p:nvGraphicFramePr>
          <p:cNvPr id="12" name="Content Placeholder 6"/>
          <p:cNvGraphicFramePr>
            <a:graphicFrameLocks/>
          </p:cNvGraphicFramePr>
          <p:nvPr>
            <p:extLst>
              <p:ext uri="{D42A27DB-BD31-4B8C-83A1-F6EECF244321}">
                <p14:modId xmlns:p14="http://schemas.microsoft.com/office/powerpoint/2010/main" val="3919235778"/>
              </p:ext>
            </p:extLst>
          </p:nvPr>
        </p:nvGraphicFramePr>
        <p:xfrm>
          <a:off x="914400" y="3124200"/>
          <a:ext cx="7251699" cy="1613535"/>
        </p:xfrm>
        <a:graphic>
          <a:graphicData uri="http://schemas.openxmlformats.org/drawingml/2006/table">
            <a:tbl>
              <a:tblPr/>
              <a:tblGrid>
                <a:gridCol w="1855851"/>
                <a:gridCol w="1294242"/>
                <a:gridCol w="1738345"/>
                <a:gridCol w="1230799"/>
                <a:gridCol w="1132462"/>
              </a:tblGrid>
              <a:tr h="0">
                <a:tc>
                  <a:txBody>
                    <a:bodyPr/>
                    <a:lstStyle/>
                    <a:p>
                      <a:pPr algn="ctr" rtl="0" fontAlgn="b"/>
                      <a:r>
                        <a:rPr lang="en-US" sz="1900" b="0" i="0" u="none" strike="noStrike" dirty="0">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Feasability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71475">
                <a:tc>
                  <a:txBody>
                    <a:bodyPr/>
                    <a:lstStyle/>
                    <a:p>
                      <a:pPr algn="ctr" rtl="0" fontAlgn="b"/>
                      <a:r>
                        <a:rPr lang="en-US" sz="19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dirty="0">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Interconnected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14325">
                <a:tc>
                  <a:txBody>
                    <a:bodyPr/>
                    <a:lstStyle/>
                    <a:p>
                      <a:pPr algn="ctr" rtl="0" fontAlgn="b"/>
                      <a:r>
                        <a:rPr lang="en-US" sz="1900" b="0" i="0" u="none" strike="noStrike">
                          <a:solidFill>
                            <a:srgbClr val="000000"/>
                          </a:solidFill>
                          <a:effectLst/>
                          <a:latin typeface="Calibri"/>
                        </a:rPr>
                        <a:t>Individual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dirty="0">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dirty="0">
                          <a:solidFill>
                            <a:srgbClr val="000000"/>
                          </a:solidFill>
                          <a:effectLst/>
                          <a:latin typeface="Calibri"/>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Tree>
    <p:extLst>
      <p:ext uri="{BB962C8B-B14F-4D97-AF65-F5344CB8AC3E}">
        <p14:creationId xmlns:p14="http://schemas.microsoft.com/office/powerpoint/2010/main" val="3248736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Testing</a:t>
            </a:r>
            <a:endParaRPr lang="en-US" dirty="0"/>
          </a:p>
        </p:txBody>
      </p:sp>
      <p:sp>
        <p:nvSpPr>
          <p:cNvPr id="3" name="Content Placeholder 2"/>
          <p:cNvSpPr>
            <a:spLocks noGrp="1"/>
          </p:cNvSpPr>
          <p:nvPr>
            <p:ph idx="1"/>
          </p:nvPr>
        </p:nvSpPr>
        <p:spPr/>
        <p:txBody>
          <a:bodyPr/>
          <a:lstStyle/>
          <a:p>
            <a:r>
              <a:rPr lang="en-US" dirty="0" smtClean="0"/>
              <a:t>To see which parts of the hands were most frequently used, some simple tests were conducted</a:t>
            </a:r>
          </a:p>
          <a:p>
            <a:r>
              <a:rPr lang="en-US" dirty="0" smtClean="0"/>
              <a:t>Household items were coated in chalk and then manipulated</a:t>
            </a:r>
          </a:p>
          <a:p>
            <a:pPr lvl="1"/>
            <a:r>
              <a:rPr lang="en-US" dirty="0" smtClean="0"/>
              <a:t>This showed in chalk where the hand had contacted the object</a:t>
            </a:r>
            <a:endParaRPr lang="en-US" dirty="0"/>
          </a:p>
          <a:p>
            <a:r>
              <a:rPr lang="en-US" dirty="0" smtClean="0"/>
              <a:t>Conclusion:</a:t>
            </a:r>
          </a:p>
          <a:p>
            <a:pPr lvl="1"/>
            <a:r>
              <a:rPr lang="en-US" dirty="0" smtClean="0"/>
              <a:t>Mainly the fingertips and palm were used</a:t>
            </a:r>
          </a:p>
          <a:p>
            <a:pPr lvl="1"/>
            <a:r>
              <a:rPr lang="en-US" dirty="0" smtClean="0"/>
              <a:t>This was then used to determine the value of individual granular jamming pads (i.e. which were most important to keep)</a:t>
            </a:r>
          </a:p>
          <a:p>
            <a:r>
              <a:rPr lang="en-US" dirty="0" smtClean="0"/>
              <a:t>Other testing will also be done to determine the best granular jamming material</a:t>
            </a:r>
          </a:p>
          <a:p>
            <a:pPr lvl="1"/>
            <a:endParaRPr lang="en-US" dirty="0" smtClean="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22</a:t>
            </a:fld>
            <a:endParaRPr lang="en-US"/>
          </a:p>
        </p:txBody>
      </p:sp>
    </p:spTree>
    <p:extLst>
      <p:ext uri="{BB962C8B-B14F-4D97-AF65-F5344CB8AC3E}">
        <p14:creationId xmlns:p14="http://schemas.microsoft.com/office/powerpoint/2010/main" val="1193516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testing (continued)</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23</a:t>
            </a:fld>
            <a:endParaRPr lang="en-US"/>
          </a:p>
        </p:txBody>
      </p:sp>
    </p:spTree>
    <p:extLst>
      <p:ext uri="{BB962C8B-B14F-4D97-AF65-F5344CB8AC3E}">
        <p14:creationId xmlns:p14="http://schemas.microsoft.com/office/powerpoint/2010/main" val="2176688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a:t>
            </a:r>
            <a:r>
              <a:rPr lang="en-US" dirty="0" smtClean="0"/>
              <a:t>Design Comparison</a:t>
            </a:r>
            <a:endParaRPr lang="en-US" dirty="0"/>
          </a:p>
        </p:txBody>
      </p:sp>
      <p:sp>
        <p:nvSpPr>
          <p:cNvPr id="3" name="Content Placeholder 2"/>
          <p:cNvSpPr>
            <a:spLocks noGrp="1"/>
          </p:cNvSpPr>
          <p:nvPr>
            <p:ph idx="1"/>
          </p:nvPr>
        </p:nvSpPr>
        <p:spPr>
          <a:xfrm>
            <a:off x="533400" y="1600200"/>
            <a:ext cx="8229600" cy="4525963"/>
          </a:xfrm>
        </p:spPr>
        <p:txBody>
          <a:bodyPr/>
          <a:lstStyle/>
          <a:p>
            <a:r>
              <a:rPr lang="en-US" dirty="0" smtClean="0"/>
              <a:t>Layout of Granular Jamming Pads</a:t>
            </a:r>
            <a:endParaRPr lang="en-US" dirty="0"/>
          </a:p>
        </p:txBody>
      </p:sp>
      <p:pic>
        <p:nvPicPr>
          <p:cNvPr id="1027" name="Picture 3" descr="C:\Users\Class2013\Pictures\Senior D Project\Gran Jamming Fewer Pads ideas.bmp"/>
          <p:cNvPicPr>
            <a:picLocks noChangeAspect="1" noChangeArrowheads="1"/>
          </p:cNvPicPr>
          <p:nvPr/>
        </p:nvPicPr>
        <p:blipFill>
          <a:blip r:embed="rId2" cstate="print"/>
          <a:srcRect l="28729"/>
          <a:stretch>
            <a:fillRect/>
          </a:stretch>
        </p:blipFill>
        <p:spPr bwMode="auto">
          <a:xfrm>
            <a:off x="5181600" y="2282626"/>
            <a:ext cx="3581400" cy="3769589"/>
          </a:xfrm>
          <a:prstGeom prst="rect">
            <a:avLst/>
          </a:prstGeom>
          <a:noFill/>
        </p:spPr>
      </p:pic>
      <p:pic>
        <p:nvPicPr>
          <p:cNvPr id="1028" name="Picture 4" descr="C:\Users\Class2013\Pictures\Senior D Project\Gran Jamming Many Pads ideas.bmp"/>
          <p:cNvPicPr>
            <a:picLocks noChangeAspect="1" noChangeArrowheads="1"/>
          </p:cNvPicPr>
          <p:nvPr/>
        </p:nvPicPr>
        <p:blipFill>
          <a:blip r:embed="rId3" cstate="print"/>
          <a:srcRect l="31128" t="8299" r="8690"/>
          <a:stretch>
            <a:fillRect/>
          </a:stretch>
        </p:blipFill>
        <p:spPr bwMode="auto">
          <a:xfrm>
            <a:off x="1066800" y="2514600"/>
            <a:ext cx="3124200" cy="3571084"/>
          </a:xfrm>
          <a:prstGeom prst="rect">
            <a:avLst/>
          </a:prstGeom>
          <a:noFill/>
        </p:spPr>
      </p:pic>
      <p:sp>
        <p:nvSpPr>
          <p:cNvPr id="7" name="TextBox 6"/>
          <p:cNvSpPr txBox="1"/>
          <p:nvPr/>
        </p:nvSpPr>
        <p:spPr>
          <a:xfrm>
            <a:off x="1143000" y="5791200"/>
            <a:ext cx="2438400" cy="400110"/>
          </a:xfrm>
          <a:prstGeom prst="rect">
            <a:avLst/>
          </a:prstGeom>
          <a:noFill/>
        </p:spPr>
        <p:txBody>
          <a:bodyPr wrap="square" rtlCol="0">
            <a:spAutoFit/>
          </a:bodyPr>
          <a:lstStyle/>
          <a:p>
            <a:r>
              <a:rPr lang="en-US" sz="2000" dirty="0" smtClean="0"/>
              <a:t>Pad in </a:t>
            </a:r>
            <a:r>
              <a:rPr lang="en-US" sz="2000" dirty="0" smtClean="0"/>
              <a:t>each length</a:t>
            </a:r>
            <a:endParaRPr lang="en-US" sz="2000" dirty="0"/>
          </a:p>
        </p:txBody>
      </p:sp>
      <p:sp>
        <p:nvSpPr>
          <p:cNvPr id="8" name="TextBox 7"/>
          <p:cNvSpPr txBox="1"/>
          <p:nvPr/>
        </p:nvSpPr>
        <p:spPr>
          <a:xfrm>
            <a:off x="5029200" y="5867400"/>
            <a:ext cx="3352800" cy="400110"/>
          </a:xfrm>
          <a:prstGeom prst="rect">
            <a:avLst/>
          </a:prstGeom>
          <a:noFill/>
        </p:spPr>
        <p:txBody>
          <a:bodyPr wrap="square" rtlCol="0">
            <a:spAutoFit/>
          </a:bodyPr>
          <a:lstStyle/>
          <a:p>
            <a:r>
              <a:rPr lang="en-US" sz="2000" dirty="0" smtClean="0"/>
              <a:t>Pad in first and third length</a:t>
            </a:r>
            <a:endParaRPr lang="en-US" sz="2000" dirty="0"/>
          </a:p>
        </p:txBody>
      </p:sp>
      <p:sp>
        <p:nvSpPr>
          <p:cNvPr id="9"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24</a:t>
            </a:fld>
            <a:endParaRPr lang="en-US" dirty="0"/>
          </a:p>
        </p:txBody>
      </p:sp>
    </p:spTree>
    <p:extLst>
      <p:ext uri="{BB962C8B-B14F-4D97-AF65-F5344CB8AC3E}">
        <p14:creationId xmlns:p14="http://schemas.microsoft.com/office/powerpoint/2010/main" val="2438247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05106878"/>
              </p:ext>
            </p:extLst>
          </p:nvPr>
        </p:nvGraphicFramePr>
        <p:xfrm>
          <a:off x="838200" y="2938462"/>
          <a:ext cx="7283449" cy="1870710"/>
        </p:xfrm>
        <a:graphic>
          <a:graphicData uri="http://schemas.openxmlformats.org/drawingml/2006/table">
            <a:tbl>
              <a:tblPr/>
              <a:tblGrid>
                <a:gridCol w="1887601"/>
                <a:gridCol w="1294242"/>
                <a:gridCol w="1738345"/>
                <a:gridCol w="1230799"/>
                <a:gridCol w="1132462"/>
              </a:tblGrid>
              <a:tr h="314325">
                <a:tc>
                  <a:txBody>
                    <a:bodyPr/>
                    <a:lstStyle/>
                    <a:p>
                      <a:pPr algn="ctr" rtl="0" fontAlgn="b"/>
                      <a:r>
                        <a:rPr lang="en-US" sz="1900" b="0" i="0" u="none" strike="noStrike">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Performance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Feasability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52413">
                <a:tc>
                  <a:txBody>
                    <a:bodyPr/>
                    <a:lstStyle/>
                    <a:p>
                      <a:pPr algn="ctr" rtl="0" fontAlgn="b"/>
                      <a:r>
                        <a:rPr lang="en-US" sz="19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Pad for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Pad for 1,2,&amp;3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Pads on 1 &amp;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dirty="0">
                          <a:solidFill>
                            <a:srgbClr val="000000"/>
                          </a:solidFill>
                          <a:effectLst/>
                          <a:latin typeface="Calibri"/>
                        </a:rPr>
                        <a:t>206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25</a:t>
            </a:fld>
            <a:endParaRPr lang="en-US"/>
          </a:p>
        </p:txBody>
      </p:sp>
    </p:spTree>
    <p:extLst>
      <p:ext uri="{BB962C8B-B14F-4D97-AF65-F5344CB8AC3E}">
        <p14:creationId xmlns:p14="http://schemas.microsoft.com/office/powerpoint/2010/main" val="1472408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Considerations</a:t>
            </a:r>
            <a:endParaRPr lang="en-US" dirty="0"/>
          </a:p>
        </p:txBody>
      </p:sp>
      <p:sp>
        <p:nvSpPr>
          <p:cNvPr id="2" name="Content Placeholder 1"/>
          <p:cNvSpPr>
            <a:spLocks noGrp="1"/>
          </p:cNvSpPr>
          <p:nvPr>
            <p:ph idx="1"/>
          </p:nvPr>
        </p:nvSpPr>
        <p:spPr/>
        <p:txBody>
          <a:bodyPr/>
          <a:lstStyle/>
          <a:p>
            <a:r>
              <a:rPr lang="en-US" dirty="0" smtClean="0"/>
              <a:t>Polycarbonate plastic</a:t>
            </a:r>
          </a:p>
          <a:p>
            <a:pPr lvl="1"/>
            <a:r>
              <a:rPr lang="en-US" dirty="0" smtClean="0"/>
              <a:t>Making the product out of polycarbonate plastic means that it will be much stronger than most available 3d printed plastic</a:t>
            </a:r>
          </a:p>
          <a:p>
            <a:r>
              <a:rPr lang="en-US" dirty="0" smtClean="0"/>
              <a:t>Use with touch screens</a:t>
            </a:r>
          </a:p>
          <a:p>
            <a:pPr lvl="1"/>
            <a:r>
              <a:rPr lang="en-US" dirty="0" smtClean="0"/>
              <a:t>Conductive fabric can be added to the index finger and thumb to allow its use with smartphones</a:t>
            </a:r>
          </a:p>
          <a:p>
            <a:r>
              <a:rPr lang="en-US" dirty="0" smtClean="0"/>
              <a:t>Nails</a:t>
            </a:r>
          </a:p>
          <a:p>
            <a:pPr lvl="1"/>
            <a:r>
              <a:rPr lang="en-US" dirty="0" smtClean="0"/>
              <a:t>Nails are used for certain tasks (such as opening bottles)</a:t>
            </a:r>
          </a:p>
          <a:p>
            <a:pPr lvl="1"/>
            <a:r>
              <a:rPr lang="en-US" dirty="0" smtClean="0"/>
              <a:t> Adding prosthetic “nails” to the project will add a little functionality</a:t>
            </a:r>
          </a:p>
          <a:p>
            <a:r>
              <a:rPr lang="en-US" dirty="0" smtClean="0"/>
              <a:t>Size</a:t>
            </a:r>
          </a:p>
          <a:p>
            <a:pPr lvl="1"/>
            <a:r>
              <a:rPr lang="en-US" dirty="0" smtClean="0"/>
              <a:t>Hand must follow roughly the same size of a real human hand, and cannot be much heavier</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26</a:t>
            </a:fld>
            <a:endParaRPr lang="en-US"/>
          </a:p>
        </p:txBody>
      </p:sp>
    </p:spTree>
    <p:extLst>
      <p:ext uri="{BB962C8B-B14F-4D97-AF65-F5344CB8AC3E}">
        <p14:creationId xmlns:p14="http://schemas.microsoft.com/office/powerpoint/2010/main" val="3565317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Size</a:t>
            </a:r>
            <a:endParaRPr lang="en-US" dirty="0"/>
          </a:p>
        </p:txBody>
      </p:sp>
      <p:sp>
        <p:nvSpPr>
          <p:cNvPr id="3" name="Content Placeholder 2"/>
          <p:cNvSpPr>
            <a:spLocks noGrp="1"/>
          </p:cNvSpPr>
          <p:nvPr>
            <p:ph idx="1"/>
          </p:nvPr>
        </p:nvSpPr>
        <p:spPr/>
        <p:txBody>
          <a:bodyPr/>
          <a:lstStyle/>
          <a:p>
            <a:r>
              <a:rPr lang="en-US" dirty="0" smtClean="0"/>
              <a:t>Important to match size of an average hand</a:t>
            </a:r>
          </a:p>
          <a:p>
            <a:endParaRPr lang="en-US" dirty="0" smtClean="0"/>
          </a:p>
          <a:p>
            <a:r>
              <a:rPr lang="en-US" dirty="0" smtClean="0"/>
              <a:t>Hand segment lengths (middle finger):</a:t>
            </a:r>
          </a:p>
          <a:p>
            <a:pPr lvl="1"/>
            <a:r>
              <a:rPr lang="en-US" dirty="0" smtClean="0"/>
              <a:t>L1 = 44.6 mm</a:t>
            </a:r>
          </a:p>
          <a:p>
            <a:pPr lvl="1"/>
            <a:r>
              <a:rPr lang="en-US" dirty="0" smtClean="0"/>
              <a:t>L2 = 26.3 mm</a:t>
            </a:r>
          </a:p>
          <a:p>
            <a:pPr lvl="1"/>
            <a:r>
              <a:rPr lang="en-US" dirty="0" smtClean="0"/>
              <a:t>L3 = 17.4 mm</a:t>
            </a:r>
          </a:p>
          <a:p>
            <a:pPr lvl="1"/>
            <a:r>
              <a:rPr lang="en-US" dirty="0" err="1" smtClean="0"/>
              <a:t>Ltip</a:t>
            </a:r>
            <a:r>
              <a:rPr lang="en-US" dirty="0" smtClean="0"/>
              <a:t> = 3.95 mm</a:t>
            </a:r>
          </a:p>
          <a:p>
            <a:pPr lvl="1"/>
            <a:r>
              <a:rPr lang="en-US" dirty="0" err="1" smtClean="0"/>
              <a:t>Lpalm</a:t>
            </a:r>
            <a:r>
              <a:rPr lang="en-US" dirty="0"/>
              <a:t> </a:t>
            </a:r>
            <a:r>
              <a:rPr lang="en-US" dirty="0" smtClean="0"/>
              <a:t>= 88.2 mm</a:t>
            </a:r>
          </a:p>
          <a:p>
            <a:pPr lvl="1"/>
            <a:endParaRPr lang="en-US" dirty="0" smtClean="0"/>
          </a:p>
          <a:p>
            <a:r>
              <a:rPr lang="en-US" dirty="0"/>
              <a:t>Palm Width = 79 </a:t>
            </a:r>
            <a:r>
              <a:rPr lang="en-US" dirty="0" smtClean="0"/>
              <a:t>mm</a:t>
            </a:r>
            <a:endParaRPr lang="en-US" dirty="0"/>
          </a:p>
          <a:p>
            <a:r>
              <a:rPr lang="en-US" dirty="0"/>
              <a:t>Finger Width= 19.75 mm</a:t>
            </a:r>
          </a:p>
          <a:p>
            <a:pPr lvl="1"/>
            <a:endParaRPr lang="en-US" dirty="0" smtClean="0"/>
          </a:p>
          <a:p>
            <a:pPr lvl="1"/>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27</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4965357" y="3276600"/>
            <a:ext cx="3662045" cy="2505075"/>
          </a:xfrm>
          <a:prstGeom prst="rect">
            <a:avLst/>
          </a:prstGeom>
        </p:spPr>
      </p:pic>
    </p:spTree>
    <p:extLst>
      <p:ext uri="{BB962C8B-B14F-4D97-AF65-F5344CB8AC3E}">
        <p14:creationId xmlns:p14="http://schemas.microsoft.com/office/powerpoint/2010/main" val="2878443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size (continued)</a:t>
            </a:r>
            <a:endParaRPr lang="en-US" dirty="0"/>
          </a:p>
        </p:txBody>
      </p:sp>
      <p:sp>
        <p:nvSpPr>
          <p:cNvPr id="3" name="Content Placeholder 2"/>
          <p:cNvSpPr>
            <a:spLocks noGrp="1"/>
          </p:cNvSpPr>
          <p:nvPr>
            <p:ph idx="1"/>
          </p:nvPr>
        </p:nvSpPr>
        <p:spPr/>
        <p:txBody>
          <a:bodyPr/>
          <a:lstStyle/>
          <a:p>
            <a:r>
              <a:rPr lang="en-US" dirty="0" smtClean="0"/>
              <a:t>Weight of the hand = 425.7 g</a:t>
            </a:r>
          </a:p>
          <a:p>
            <a:r>
              <a:rPr lang="en-US" dirty="0" smtClean="0"/>
              <a:t>Weight of hand &amp; forearm = 1,699.1 g</a:t>
            </a:r>
          </a:p>
          <a:p>
            <a:endParaRPr lang="en-US" dirty="0"/>
          </a:p>
          <a:p>
            <a:r>
              <a:rPr lang="en-US" dirty="0" smtClean="0"/>
              <a:t>Finger length ratios:</a:t>
            </a:r>
          </a:p>
          <a:p>
            <a:pPr lvl="1"/>
            <a:r>
              <a:rPr lang="en-US" dirty="0" smtClean="0"/>
              <a:t>Index = 0.8*(Middle Length)</a:t>
            </a:r>
          </a:p>
          <a:p>
            <a:pPr lvl="1"/>
            <a:r>
              <a:rPr lang="en-US" dirty="0" smtClean="0"/>
              <a:t>Ring Length = 0.93*(Middle Length)</a:t>
            </a:r>
          </a:p>
          <a:p>
            <a:pPr lvl="1"/>
            <a:r>
              <a:rPr lang="en-US" dirty="0" smtClean="0"/>
              <a:t>Pinky Length = 0.74*(Middle Length)</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145" y="1608438"/>
            <a:ext cx="2608589" cy="3680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5310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Primary hand design:</a:t>
            </a:r>
          </a:p>
          <a:p>
            <a:pPr lvl="1"/>
            <a:r>
              <a:rPr lang="en-US" dirty="0" smtClean="0"/>
              <a:t>Run by 5 cables attached to motors in the forearm</a:t>
            </a:r>
          </a:p>
          <a:p>
            <a:pPr lvl="1"/>
            <a:r>
              <a:rPr lang="en-US" dirty="0" smtClean="0"/>
              <a:t>Hand will be kept straight via dental rubber bands or flat springs </a:t>
            </a:r>
          </a:p>
          <a:p>
            <a:pPr lvl="2"/>
            <a:r>
              <a:rPr lang="en-US" dirty="0" smtClean="0"/>
              <a:t>(If there is time, both will be tested)</a:t>
            </a:r>
          </a:p>
          <a:p>
            <a:pPr lvl="1"/>
            <a:r>
              <a:rPr lang="en-US" dirty="0" smtClean="0"/>
              <a:t>Grip will be sensed via encoders tracking each motor</a:t>
            </a:r>
          </a:p>
          <a:p>
            <a:pPr lvl="1"/>
            <a:r>
              <a:rPr lang="en-US" dirty="0" smtClean="0"/>
              <a:t>Emulate the size and weight of an average human hand</a:t>
            </a:r>
          </a:p>
          <a:p>
            <a:pPr lvl="1"/>
            <a:endParaRPr lang="en-US" dirty="0" smtClean="0"/>
          </a:p>
          <a:p>
            <a:r>
              <a:rPr lang="en-US" dirty="0" smtClean="0"/>
              <a:t>Secondary goals:</a:t>
            </a:r>
          </a:p>
          <a:p>
            <a:pPr lvl="1"/>
            <a:r>
              <a:rPr lang="en-US" dirty="0" smtClean="0"/>
              <a:t>Wrist motion</a:t>
            </a:r>
          </a:p>
          <a:p>
            <a:pPr lvl="1"/>
            <a:r>
              <a:rPr lang="en-US" dirty="0" smtClean="0"/>
              <a:t>Locking joints</a:t>
            </a:r>
          </a:p>
          <a:p>
            <a:pPr lvl="1"/>
            <a:r>
              <a:rPr lang="en-US" dirty="0" smtClean="0"/>
              <a:t>Use with touchscreens</a:t>
            </a:r>
          </a:p>
          <a:p>
            <a:pPr lvl="1"/>
            <a:r>
              <a:rPr lang="en-US" dirty="0" smtClean="0"/>
              <a:t>Accurate finger length ratios</a:t>
            </a:r>
          </a:p>
          <a:p>
            <a:pPr lvl="1"/>
            <a:r>
              <a:rPr lang="en-US" dirty="0" smtClean="0"/>
              <a:t>Nails</a:t>
            </a:r>
          </a:p>
          <a:p>
            <a:pPr lvl="1"/>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29</a:t>
            </a:fld>
            <a:endParaRPr lang="en-US"/>
          </a:p>
        </p:txBody>
      </p:sp>
    </p:spTree>
    <p:extLst>
      <p:ext uri="{BB962C8B-B14F-4D97-AF65-F5344CB8AC3E}">
        <p14:creationId xmlns:p14="http://schemas.microsoft.com/office/powerpoint/2010/main" val="2837384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Background (continued)</a:t>
            </a:r>
            <a:endParaRPr lang="en-US" dirty="0"/>
          </a:p>
        </p:txBody>
      </p:sp>
      <p:sp>
        <p:nvSpPr>
          <p:cNvPr id="3" name="Content Placeholder 2"/>
          <p:cNvSpPr>
            <a:spLocks noGrp="1"/>
          </p:cNvSpPr>
          <p:nvPr>
            <p:ph idx="1"/>
          </p:nvPr>
        </p:nvSpPr>
        <p:spPr>
          <a:xfrm>
            <a:off x="457200" y="1600200"/>
            <a:ext cx="6019800" cy="4876800"/>
          </a:xfrm>
        </p:spPr>
        <p:txBody>
          <a:bodyPr>
            <a:normAutofit fontScale="92500" lnSpcReduction="10000"/>
          </a:bodyPr>
          <a:lstStyle/>
          <a:p>
            <a:r>
              <a:rPr lang="en-US" dirty="0"/>
              <a:t>Mechanical hands have </a:t>
            </a:r>
            <a:r>
              <a:rPr lang="en-US" dirty="0" smtClean="0"/>
              <a:t>existed </a:t>
            </a:r>
            <a:r>
              <a:rPr lang="en-US" dirty="0"/>
              <a:t>for </a:t>
            </a:r>
            <a:r>
              <a:rPr lang="en-US" dirty="0" smtClean="0"/>
              <a:t>years</a:t>
            </a:r>
            <a:endParaRPr lang="en-US" dirty="0"/>
          </a:p>
          <a:p>
            <a:pPr lvl="1"/>
            <a:r>
              <a:rPr lang="en-US" dirty="0" smtClean="0"/>
              <a:t>Run by cable attached to the shoulder</a:t>
            </a:r>
          </a:p>
          <a:p>
            <a:pPr lvl="2"/>
            <a:r>
              <a:rPr lang="en-US" dirty="0" smtClean="0"/>
              <a:t>Open/closed by shrugging</a:t>
            </a:r>
          </a:p>
          <a:p>
            <a:pPr lvl="1"/>
            <a:r>
              <a:rPr lang="en-US" dirty="0" smtClean="0"/>
              <a:t>Inaccurate </a:t>
            </a:r>
            <a:r>
              <a:rPr lang="en-US" dirty="0"/>
              <a:t>motions</a:t>
            </a:r>
          </a:p>
          <a:p>
            <a:pPr lvl="1"/>
            <a:r>
              <a:rPr lang="en-US" dirty="0"/>
              <a:t>Poor ability to </a:t>
            </a:r>
            <a:r>
              <a:rPr lang="en-US" dirty="0" smtClean="0"/>
              <a:t>grasp irregularly </a:t>
            </a:r>
            <a:r>
              <a:rPr lang="en-US" dirty="0"/>
              <a:t>shaped </a:t>
            </a:r>
            <a:r>
              <a:rPr lang="en-US" dirty="0" smtClean="0"/>
              <a:t>objects</a:t>
            </a:r>
          </a:p>
          <a:p>
            <a:pPr lvl="1"/>
            <a:r>
              <a:rPr lang="en-US" dirty="0" smtClean="0"/>
              <a:t>Uncomfortable</a:t>
            </a:r>
          </a:p>
          <a:p>
            <a:pPr lvl="1"/>
            <a:r>
              <a:rPr lang="en-US" dirty="0" smtClean="0"/>
              <a:t>Expensive</a:t>
            </a:r>
          </a:p>
          <a:p>
            <a:pPr lvl="1"/>
            <a:endParaRPr lang="en-US" dirty="0"/>
          </a:p>
          <a:p>
            <a:r>
              <a:rPr lang="en-US" dirty="0" smtClean="0"/>
              <a:t>Commercially available myoelectric hands have existed for the last 5-10 years</a:t>
            </a:r>
          </a:p>
          <a:p>
            <a:pPr lvl="1"/>
            <a:r>
              <a:rPr lang="en-US" dirty="0" smtClean="0"/>
              <a:t>Incredibly expensive</a:t>
            </a:r>
          </a:p>
          <a:p>
            <a:pPr lvl="1"/>
            <a:r>
              <a:rPr lang="en-US" dirty="0" smtClean="0"/>
              <a:t>Heavy </a:t>
            </a:r>
          </a:p>
          <a:p>
            <a:pPr lvl="2"/>
            <a:r>
              <a:rPr lang="en-US" dirty="0" smtClean="0"/>
              <a:t>2 to 3 times heavier than hook and cable</a:t>
            </a:r>
          </a:p>
          <a:p>
            <a:pPr lvl="1"/>
            <a:r>
              <a:rPr lang="en-US" dirty="0"/>
              <a:t>U</a:t>
            </a:r>
            <a:r>
              <a:rPr lang="en-US" dirty="0" smtClean="0"/>
              <a:t>ncomfortable</a:t>
            </a:r>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3</a:t>
            </a:fld>
            <a:endParaRPr lang="en-US"/>
          </a:p>
        </p:txBody>
      </p:sp>
      <p:pic>
        <p:nvPicPr>
          <p:cNvPr id="4098" name="Picture 2" descr="H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905000"/>
            <a:ext cx="1828800" cy="16037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raftzugband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984" y="4038600"/>
            <a:ext cx="1846513"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507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pic>
        <p:nvPicPr>
          <p:cNvPr id="4" name="Content Placeholder 3" descr="http://www.assh.org/Public/HandConditions/PublishingImages/Movement1.jpg">
            <a:hlinkClick r:id="rId2"/>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990600" y="1905000"/>
            <a:ext cx="2964000" cy="3532119"/>
          </a:xfrm>
          <a:prstGeom prst="rect">
            <a:avLst/>
          </a:prstGeom>
          <a:noFill/>
          <a:ln>
            <a:noFill/>
          </a:ln>
        </p:spPr>
      </p:pic>
      <p:sp>
        <p:nvSpPr>
          <p:cNvPr id="5" name="Content Placeholder 4"/>
          <p:cNvSpPr>
            <a:spLocks noGrp="1"/>
          </p:cNvSpPr>
          <p:nvPr>
            <p:ph sz="half" idx="2"/>
          </p:nvPr>
        </p:nvSpPr>
        <p:spPr/>
        <p:txBody>
          <a:bodyPr/>
          <a:lstStyle/>
          <a:p>
            <a:r>
              <a:rPr lang="en-US" dirty="0" smtClean="0"/>
              <a:t>Real hand motion</a:t>
            </a:r>
          </a:p>
          <a:p>
            <a:r>
              <a:rPr lang="en-US" dirty="0" smtClean="0"/>
              <a:t>3 degrees of freedom</a:t>
            </a:r>
          </a:p>
          <a:p>
            <a:pPr lvl="1"/>
            <a:r>
              <a:rPr lang="en-US" dirty="0" smtClean="0"/>
              <a:t>Supination/pronation</a:t>
            </a:r>
          </a:p>
          <a:p>
            <a:pPr lvl="1"/>
            <a:r>
              <a:rPr lang="en-US" dirty="0" smtClean="0"/>
              <a:t>Extension/flexion</a:t>
            </a:r>
          </a:p>
          <a:p>
            <a:pPr lvl="1"/>
            <a:r>
              <a:rPr lang="en-US" dirty="0" smtClean="0"/>
              <a:t>Ulnar deviation/radial deviation</a:t>
            </a:r>
            <a:endParaRPr lang="en-US" dirty="0"/>
          </a:p>
          <a:p>
            <a:pPr lvl="1"/>
            <a:endParaRPr lang="en-US" dirty="0"/>
          </a:p>
        </p:txBody>
      </p:sp>
      <p:sp>
        <p:nvSpPr>
          <p:cNvPr id="6"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30</a:t>
            </a:fld>
            <a:endParaRPr lang="en-US" dirty="0"/>
          </a:p>
        </p:txBody>
      </p:sp>
    </p:spTree>
    <p:extLst>
      <p:ext uri="{BB962C8B-B14F-4D97-AF65-F5344CB8AC3E}">
        <p14:creationId xmlns:p14="http://schemas.microsoft.com/office/powerpoint/2010/main" val="363235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5" name="Content Placeholder 4"/>
          <p:cNvSpPr>
            <a:spLocks noGrp="1"/>
          </p:cNvSpPr>
          <p:nvPr>
            <p:ph idx="1"/>
          </p:nvPr>
        </p:nvSpPr>
        <p:spPr/>
        <p:txBody>
          <a:bodyPr/>
          <a:lstStyle/>
          <a:p>
            <a:r>
              <a:rPr lang="en-US" dirty="0" smtClean="0"/>
              <a:t>2 degrees of freedom</a:t>
            </a:r>
          </a:p>
          <a:p>
            <a:r>
              <a:rPr lang="en-US" dirty="0" smtClean="0"/>
              <a:t>Twist and extension/flexion</a:t>
            </a:r>
          </a:p>
          <a:p>
            <a:endParaRPr lang="en-US" dirty="0"/>
          </a:p>
        </p:txBody>
      </p:sp>
      <p:sp>
        <p:nvSpPr>
          <p:cNvPr id="4"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31</a:t>
            </a:fld>
            <a:endParaRPr lang="en-US" dirty="0"/>
          </a:p>
        </p:txBody>
      </p:sp>
    </p:spTree>
    <p:extLst>
      <p:ext uri="{BB962C8B-B14F-4D97-AF65-F5344CB8AC3E}">
        <p14:creationId xmlns:p14="http://schemas.microsoft.com/office/powerpoint/2010/main" val="1514605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Design</a:t>
            </a:r>
            <a:endParaRPr lang="en-US" dirty="0"/>
          </a:p>
        </p:txBody>
      </p:sp>
      <p:sp>
        <p:nvSpPr>
          <p:cNvPr id="3" name="Content Placeholder 2"/>
          <p:cNvSpPr>
            <a:spLocks noGrp="1"/>
          </p:cNvSpPr>
          <p:nvPr>
            <p:ph idx="1"/>
          </p:nvPr>
        </p:nvSpPr>
        <p:spPr/>
        <p:txBody>
          <a:bodyPr/>
          <a:lstStyle/>
          <a:p>
            <a:r>
              <a:rPr lang="en-US" dirty="0" smtClean="0"/>
              <a:t>Motors for fingers</a:t>
            </a:r>
          </a:p>
          <a:p>
            <a:r>
              <a:rPr lang="en-US" dirty="0" smtClean="0"/>
              <a:t>A digital I/O for signals from sensors and motors</a:t>
            </a:r>
          </a:p>
          <a:p>
            <a:r>
              <a:rPr lang="en-US" dirty="0" smtClean="0"/>
              <a:t>Granular jamming pad for firm grip</a:t>
            </a:r>
          </a:p>
          <a:p>
            <a:endParaRPr lang="en-US" dirty="0"/>
          </a:p>
        </p:txBody>
      </p:sp>
      <p:sp>
        <p:nvSpPr>
          <p:cNvPr id="4"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32</a:t>
            </a:fld>
            <a:endParaRPr lang="en-US" dirty="0"/>
          </a:p>
        </p:txBody>
      </p:sp>
    </p:spTree>
    <p:extLst>
      <p:ext uri="{BB962C8B-B14F-4D97-AF65-F5344CB8AC3E}">
        <p14:creationId xmlns:p14="http://schemas.microsoft.com/office/powerpoint/2010/main" val="2992737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Design</a:t>
            </a:r>
            <a:endParaRPr lang="en-US" dirty="0"/>
          </a:p>
        </p:txBody>
      </p:sp>
      <p:sp>
        <p:nvSpPr>
          <p:cNvPr id="3" name="Content Placeholder 2"/>
          <p:cNvSpPr>
            <a:spLocks noGrp="1"/>
          </p:cNvSpPr>
          <p:nvPr>
            <p:ph idx="1"/>
          </p:nvPr>
        </p:nvSpPr>
        <p:spPr/>
        <p:txBody>
          <a:bodyPr/>
          <a:lstStyle/>
          <a:p>
            <a:r>
              <a:rPr lang="en-US" dirty="0" smtClean="0"/>
              <a:t>Data when moving fingers</a:t>
            </a:r>
          </a:p>
          <a:p>
            <a:r>
              <a:rPr lang="en-US" dirty="0" smtClean="0"/>
              <a:t>Signals when moving wrist</a:t>
            </a:r>
          </a:p>
          <a:p>
            <a:r>
              <a:rPr lang="en-US" dirty="0" smtClean="0"/>
              <a:t>Signals when </a:t>
            </a:r>
            <a:r>
              <a:rPr lang="en-US" smtClean="0"/>
              <a:t>grabbing objects</a:t>
            </a:r>
            <a:endParaRPr lang="en-US" dirty="0"/>
          </a:p>
        </p:txBody>
      </p:sp>
      <p:sp>
        <p:nvSpPr>
          <p:cNvPr id="4"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33</a:t>
            </a:fld>
            <a:endParaRPr lang="en-US" dirty="0"/>
          </a:p>
        </p:txBody>
      </p:sp>
    </p:spTree>
    <p:extLst>
      <p:ext uri="{BB962C8B-B14F-4D97-AF65-F5344CB8AC3E}">
        <p14:creationId xmlns:p14="http://schemas.microsoft.com/office/powerpoint/2010/main" val="871819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34</a:t>
            </a:fld>
            <a:endParaRPr lang="en-US"/>
          </a:p>
        </p:txBody>
      </p:sp>
    </p:spTree>
    <p:extLst>
      <p:ext uri="{BB962C8B-B14F-4D97-AF65-F5344CB8AC3E}">
        <p14:creationId xmlns:p14="http://schemas.microsoft.com/office/powerpoint/2010/main" val="2091650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at end of Semester  </a:t>
            </a:r>
            <a:endParaRPr lang="en-US" dirty="0"/>
          </a:p>
        </p:txBody>
      </p:sp>
      <p:sp>
        <p:nvSpPr>
          <p:cNvPr id="3" name="Content Placeholder 2"/>
          <p:cNvSpPr>
            <a:spLocks noGrp="1"/>
          </p:cNvSpPr>
          <p:nvPr>
            <p:ph idx="1"/>
          </p:nvPr>
        </p:nvSpPr>
        <p:spPr/>
        <p:txBody>
          <a:bodyPr>
            <a:normAutofit/>
          </a:bodyPr>
          <a:lstStyle/>
          <a:p>
            <a:r>
              <a:rPr lang="en-US" dirty="0" smtClean="0"/>
              <a:t>Gain significant knowledge in the </a:t>
            </a:r>
            <a:r>
              <a:rPr lang="en-US" dirty="0" smtClean="0"/>
              <a:t>materials and robotics </a:t>
            </a:r>
            <a:r>
              <a:rPr lang="en-US" dirty="0" smtClean="0"/>
              <a:t>field</a:t>
            </a:r>
            <a:endParaRPr lang="en-US" dirty="0" smtClean="0"/>
          </a:p>
          <a:p>
            <a:r>
              <a:rPr lang="en-US" dirty="0" err="1" smtClean="0"/>
              <a:t>OpenSCAD</a:t>
            </a:r>
            <a:r>
              <a:rPr lang="en-US" dirty="0" smtClean="0"/>
              <a:t> </a:t>
            </a:r>
            <a:r>
              <a:rPr lang="en-US" dirty="0"/>
              <a:t>will be used </a:t>
            </a:r>
            <a:r>
              <a:rPr lang="en-US" dirty="0" smtClean="0"/>
              <a:t>to </a:t>
            </a:r>
            <a:r>
              <a:rPr lang="en-US" dirty="0" smtClean="0"/>
              <a:t>finalize design and create </a:t>
            </a:r>
            <a:r>
              <a:rPr lang="en-US" dirty="0"/>
              <a:t>a complete prototype of the </a:t>
            </a:r>
            <a:r>
              <a:rPr lang="en-US" dirty="0" smtClean="0"/>
              <a:t>device </a:t>
            </a:r>
            <a:r>
              <a:rPr lang="en-US" dirty="0"/>
              <a:t>in Phases II and III. </a:t>
            </a:r>
          </a:p>
          <a:p>
            <a:r>
              <a:rPr lang="en-US" dirty="0" smtClean="0"/>
              <a:t>Finalized Bill of Materials</a:t>
            </a:r>
          </a:p>
          <a:p>
            <a:r>
              <a:rPr lang="en-US" dirty="0" smtClean="0"/>
              <a:t>Understand and address the impact of the design in ethical, environmental, social, political, health and safety, sustainability, standardization/standards </a:t>
            </a:r>
            <a:r>
              <a:rPr lang="en-US" dirty="0" smtClean="0"/>
              <a:t>context</a:t>
            </a:r>
          </a:p>
          <a:p>
            <a:r>
              <a:rPr lang="en-US" dirty="0" smtClean="0"/>
              <a:t>Complete technical analysis</a:t>
            </a:r>
          </a:p>
          <a:p>
            <a:r>
              <a:rPr lang="en-US" dirty="0"/>
              <a:t>T</a:t>
            </a:r>
            <a:r>
              <a:rPr lang="en-US" dirty="0" smtClean="0"/>
              <a:t>es</a:t>
            </a:r>
            <a:r>
              <a:rPr lang="en-US" dirty="0" smtClean="0"/>
              <a:t>ting of designs and interfaces </a:t>
            </a:r>
          </a:p>
          <a:p>
            <a:r>
              <a:rPr lang="en-US" dirty="0" smtClean="0"/>
              <a:t>Website design</a:t>
            </a:r>
            <a:endParaRPr lang="en-US" dirty="0"/>
          </a:p>
        </p:txBody>
      </p:sp>
      <p:sp>
        <p:nvSpPr>
          <p:cNvPr id="4"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35</a:t>
            </a:fld>
            <a:endParaRPr lang="en-US" dirty="0"/>
          </a:p>
        </p:txBody>
      </p:sp>
    </p:spTree>
    <p:extLst>
      <p:ext uri="{BB962C8B-B14F-4D97-AF65-F5344CB8AC3E}">
        <p14:creationId xmlns:p14="http://schemas.microsoft.com/office/powerpoint/2010/main" val="1075286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36</a:t>
            </a:fld>
            <a:endParaRPr lang="en-US"/>
          </a:p>
        </p:txBody>
      </p:sp>
    </p:spTree>
    <p:extLst>
      <p:ext uri="{BB962C8B-B14F-4D97-AF65-F5344CB8AC3E}">
        <p14:creationId xmlns:p14="http://schemas.microsoft.com/office/powerpoint/2010/main" val="1579433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Statement</a:t>
            </a:r>
          </a:p>
        </p:txBody>
      </p:sp>
      <p:sp>
        <p:nvSpPr>
          <p:cNvPr id="3" name="Content Placeholder 2"/>
          <p:cNvSpPr>
            <a:spLocks noGrp="1"/>
          </p:cNvSpPr>
          <p:nvPr>
            <p:ph idx="1"/>
          </p:nvPr>
        </p:nvSpPr>
        <p:spPr>
          <a:xfrm>
            <a:off x="457200" y="1600200"/>
            <a:ext cx="5486400" cy="4876800"/>
          </a:xfrm>
        </p:spPr>
        <p:txBody>
          <a:bodyPr/>
          <a:lstStyle/>
          <a:p>
            <a:r>
              <a:rPr lang="en-US" dirty="0" smtClean="0"/>
              <a:t>Create an open-source, affordable and high functioning prosthetic hand</a:t>
            </a:r>
          </a:p>
          <a:p>
            <a:endParaRPr lang="en-US" dirty="0" smtClean="0"/>
          </a:p>
          <a:p>
            <a:r>
              <a:rPr lang="en-US" dirty="0" smtClean="0"/>
              <a:t>The hand should be task-oriented and able to achieve household activities requiring relatively low strength and high dexterity</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4</a:t>
            </a:fld>
            <a:endParaRPr lang="en-US"/>
          </a:p>
        </p:txBody>
      </p:sp>
      <p:pic>
        <p:nvPicPr>
          <p:cNvPr id="7" name="Picture 2" descr="C:\Users\Class2013\Pictures\Senior D Project\shadow_robot_hand.jpg"/>
          <p:cNvPicPr>
            <a:picLocks noChangeAspect="1" noChangeArrowheads="1"/>
          </p:cNvPicPr>
          <p:nvPr/>
        </p:nvPicPr>
        <p:blipFill>
          <a:blip r:embed="rId2" cstate="print"/>
          <a:srcRect/>
          <a:stretch>
            <a:fillRect/>
          </a:stretch>
        </p:blipFill>
        <p:spPr bwMode="auto">
          <a:xfrm>
            <a:off x="6324600" y="2133600"/>
            <a:ext cx="2308225" cy="3685466"/>
          </a:xfrm>
          <a:prstGeom prst="rect">
            <a:avLst/>
          </a:prstGeom>
          <a:noFill/>
        </p:spPr>
      </p:pic>
    </p:spTree>
    <p:extLst>
      <p:ext uri="{BB962C8B-B14F-4D97-AF65-F5344CB8AC3E}">
        <p14:creationId xmlns:p14="http://schemas.microsoft.com/office/powerpoint/2010/main" val="337697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Societal Impact</a:t>
            </a:r>
            <a:endParaRPr lang="en-US" dirty="0"/>
          </a:p>
        </p:txBody>
      </p:sp>
      <p:sp>
        <p:nvSpPr>
          <p:cNvPr id="3" name="Content Placeholder 2"/>
          <p:cNvSpPr>
            <a:spLocks noGrp="1"/>
          </p:cNvSpPr>
          <p:nvPr>
            <p:ph idx="1"/>
          </p:nvPr>
        </p:nvSpPr>
        <p:spPr>
          <a:xfrm>
            <a:off x="381000" y="1676400"/>
            <a:ext cx="8305800" cy="4525963"/>
          </a:xfrm>
        </p:spPr>
        <p:txBody>
          <a:bodyPr>
            <a:normAutofit lnSpcReduction="10000"/>
          </a:bodyPr>
          <a:lstStyle/>
          <a:p>
            <a:r>
              <a:rPr lang="en-US" dirty="0" smtClean="0"/>
              <a:t>Prosthetic</a:t>
            </a:r>
          </a:p>
          <a:p>
            <a:pPr lvl="1"/>
            <a:r>
              <a:rPr lang="en-US" dirty="0" smtClean="0"/>
              <a:t>Able to improve quality-of-life for thousands of upper limb amputees</a:t>
            </a:r>
          </a:p>
          <a:p>
            <a:pPr lvl="1"/>
            <a:r>
              <a:rPr lang="en-US" dirty="0" smtClean="0"/>
              <a:t>Affordable and approachable solution</a:t>
            </a:r>
          </a:p>
          <a:p>
            <a:pPr lvl="1"/>
            <a:endParaRPr lang="en-US" dirty="0" smtClean="0"/>
          </a:p>
          <a:p>
            <a:r>
              <a:rPr lang="en-US" dirty="0" smtClean="0"/>
              <a:t>Able to be used as hand analogs in hazardous situations</a:t>
            </a:r>
          </a:p>
          <a:p>
            <a:pPr lvl="1"/>
            <a:r>
              <a:rPr lang="en-US" dirty="0" smtClean="0"/>
              <a:t>Handling of hazardous materials</a:t>
            </a:r>
          </a:p>
          <a:p>
            <a:pPr lvl="1"/>
            <a:r>
              <a:rPr lang="en-US" dirty="0"/>
              <a:t>Handling of babies in </a:t>
            </a:r>
            <a:r>
              <a:rPr lang="en-US" dirty="0" smtClean="0"/>
              <a:t>incubators</a:t>
            </a:r>
          </a:p>
          <a:p>
            <a:pPr lvl="1"/>
            <a:r>
              <a:rPr lang="en-US" dirty="0" smtClean="0"/>
              <a:t>Manufacturing </a:t>
            </a:r>
            <a:r>
              <a:rPr lang="en-US" dirty="0"/>
              <a:t>and </a:t>
            </a:r>
            <a:r>
              <a:rPr lang="en-US" dirty="0" smtClean="0"/>
              <a:t>automation</a:t>
            </a:r>
          </a:p>
          <a:p>
            <a:pPr lvl="1"/>
            <a:endParaRPr lang="en-US" dirty="0"/>
          </a:p>
          <a:p>
            <a:r>
              <a:rPr lang="en-US" dirty="0" smtClean="0"/>
              <a:t>Open source</a:t>
            </a:r>
          </a:p>
          <a:p>
            <a:pPr lvl="1"/>
            <a:r>
              <a:rPr lang="en-US" dirty="0" smtClean="0"/>
              <a:t>Able to be downloaded, edited and improved</a:t>
            </a:r>
          </a:p>
          <a:p>
            <a:pPr marL="274320" lvl="1" indent="0">
              <a:buNone/>
            </a:pPr>
            <a:r>
              <a:rPr lang="en-US" dirty="0"/>
              <a:t> </a:t>
            </a:r>
            <a:r>
              <a:rPr lang="en-US" dirty="0" smtClean="0"/>
              <a:t> </a:t>
            </a:r>
            <a:r>
              <a:rPr lang="en-US" dirty="0" smtClean="0"/>
              <a:t>by anyone, anywhere.</a:t>
            </a:r>
            <a:endParaRPr lang="en-US" dirty="0" smtClean="0"/>
          </a:p>
          <a:p>
            <a:endParaRPr lang="en-US" dirty="0" smtClean="0"/>
          </a:p>
          <a:p>
            <a:endParaRPr lang="en-US" dirty="0"/>
          </a:p>
        </p:txBody>
      </p:sp>
      <p:pic>
        <p:nvPicPr>
          <p:cNvPr id="3075" name="Picture 3" descr="C:\Users\Class2013\Pictures\Senior D Project\present4.jpg"/>
          <p:cNvPicPr>
            <a:picLocks noChangeAspect="1" noChangeArrowheads="1"/>
          </p:cNvPicPr>
          <p:nvPr/>
        </p:nvPicPr>
        <p:blipFill>
          <a:blip r:embed="rId2" cstate="print"/>
          <a:srcRect/>
          <a:stretch>
            <a:fillRect/>
          </a:stretch>
        </p:blipFill>
        <p:spPr bwMode="auto">
          <a:xfrm>
            <a:off x="6019800" y="3639475"/>
            <a:ext cx="3124200" cy="3214611"/>
          </a:xfrm>
          <a:prstGeom prst="rect">
            <a:avLst/>
          </a:prstGeom>
          <a:noFill/>
        </p:spPr>
      </p:pic>
      <p:sp>
        <p:nvSpPr>
          <p:cNvPr id="5"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5</a:t>
            </a:fld>
            <a:endParaRPr lang="en-US" dirty="0"/>
          </a:p>
        </p:txBody>
      </p:sp>
    </p:spTree>
    <p:extLst>
      <p:ext uri="{BB962C8B-B14F-4D97-AF65-F5344CB8AC3E}">
        <p14:creationId xmlns:p14="http://schemas.microsoft.com/office/powerpoint/2010/main" val="84691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State-of-the-Art Designs</a:t>
            </a:r>
            <a:endParaRPr lang="en-US" dirty="0"/>
          </a:p>
        </p:txBody>
      </p:sp>
      <p:sp>
        <p:nvSpPr>
          <p:cNvPr id="3" name="Content Placeholder 2"/>
          <p:cNvSpPr>
            <a:spLocks noGrp="1"/>
          </p:cNvSpPr>
          <p:nvPr>
            <p:ph idx="1"/>
          </p:nvPr>
        </p:nvSpPr>
        <p:spPr>
          <a:xfrm>
            <a:off x="457200" y="1528273"/>
            <a:ext cx="8229600" cy="5334000"/>
          </a:xfrm>
        </p:spPr>
        <p:txBody>
          <a:bodyPr>
            <a:normAutofit fontScale="77500" lnSpcReduction="20000"/>
          </a:bodyPr>
          <a:lstStyle/>
          <a:p>
            <a:r>
              <a:rPr lang="en-US" sz="3800" b="1" dirty="0" smtClean="0"/>
              <a:t>bebionic3 </a:t>
            </a:r>
            <a:r>
              <a:rPr lang="en-US" sz="3800" b="1" dirty="0" smtClean="0"/>
              <a:t>hand </a:t>
            </a:r>
            <a:r>
              <a:rPr lang="en-US" sz="3800" b="1" dirty="0" smtClean="0"/>
              <a:t>– used as human </a:t>
            </a:r>
            <a:r>
              <a:rPr lang="en-US" sz="3800" b="1" dirty="0" smtClean="0"/>
              <a:t>prosthesis</a:t>
            </a:r>
          </a:p>
          <a:p>
            <a:r>
              <a:rPr lang="en-US" sz="3400" dirty="0" smtClean="0"/>
              <a:t>Individual </a:t>
            </a:r>
            <a:r>
              <a:rPr lang="en-US" sz="3400" dirty="0"/>
              <a:t>Motors in each </a:t>
            </a:r>
            <a:r>
              <a:rPr lang="en-US" sz="3400" dirty="0" smtClean="0"/>
              <a:t>finger</a:t>
            </a:r>
          </a:p>
          <a:p>
            <a:pPr lvl="1" fontAlgn="base"/>
            <a:r>
              <a:rPr lang="en-US" sz="2900" dirty="0" smtClean="0"/>
              <a:t>Positioned </a:t>
            </a:r>
            <a:r>
              <a:rPr lang="en-US" sz="2900" dirty="0"/>
              <a:t>to </a:t>
            </a:r>
            <a:r>
              <a:rPr lang="en-US" sz="2900" dirty="0" smtClean="0"/>
              <a:t>optimize </a:t>
            </a:r>
            <a:r>
              <a:rPr lang="en-US" sz="2900" dirty="0"/>
              <a:t>weight </a:t>
            </a:r>
            <a:r>
              <a:rPr lang="en-US" sz="2900" dirty="0" smtClean="0"/>
              <a:t>distribution, making the hand feel lighter and more comfortable.</a:t>
            </a:r>
          </a:p>
          <a:p>
            <a:pPr fontAlgn="base"/>
            <a:r>
              <a:rPr lang="en-US" sz="3400" dirty="0" smtClean="0"/>
              <a:t>14 Selectable grip patterns and hand positions</a:t>
            </a:r>
          </a:p>
          <a:p>
            <a:pPr fontAlgn="base"/>
            <a:r>
              <a:rPr lang="en-US" sz="3400" dirty="0" smtClean="0"/>
              <a:t>Proportional </a:t>
            </a:r>
            <a:r>
              <a:rPr lang="en-US" sz="3400" dirty="0"/>
              <a:t>Speed Control</a:t>
            </a:r>
            <a:r>
              <a:rPr lang="en-US" sz="4200" dirty="0"/>
              <a:t> </a:t>
            </a:r>
            <a:endParaRPr lang="en-US" sz="4200" dirty="0" smtClean="0"/>
          </a:p>
          <a:p>
            <a:pPr lvl="1" fontAlgn="base"/>
            <a:r>
              <a:rPr lang="en-US" sz="2600" dirty="0" smtClean="0"/>
              <a:t>precision </a:t>
            </a:r>
            <a:r>
              <a:rPr lang="en-US" sz="2600" dirty="0"/>
              <a:t>control over delicate tasks, </a:t>
            </a:r>
            <a:r>
              <a:rPr lang="en-US" sz="2600" dirty="0" smtClean="0"/>
              <a:t>picks </a:t>
            </a:r>
            <a:r>
              <a:rPr lang="en-US" sz="2600" dirty="0"/>
              <a:t>up an egg </a:t>
            </a:r>
            <a:r>
              <a:rPr lang="en-US" sz="2600" dirty="0" smtClean="0"/>
              <a:t>as </a:t>
            </a:r>
            <a:r>
              <a:rPr lang="en-US" sz="2600" dirty="0"/>
              <a:t>easily as crushing an empty can.</a:t>
            </a:r>
          </a:p>
          <a:p>
            <a:pPr fontAlgn="base"/>
            <a:r>
              <a:rPr lang="en-US" sz="3400" dirty="0" smtClean="0"/>
              <a:t>Durable </a:t>
            </a:r>
            <a:r>
              <a:rPr lang="en-US" sz="3400" dirty="0"/>
              <a:t>construction</a:t>
            </a:r>
            <a:r>
              <a:rPr lang="en-US" sz="4200" dirty="0"/>
              <a:t> </a:t>
            </a:r>
            <a:endParaRPr lang="en-US" sz="4200" dirty="0" smtClean="0"/>
          </a:p>
          <a:p>
            <a:pPr lvl="1" fontAlgn="base"/>
            <a:r>
              <a:rPr lang="en-US" sz="2600" dirty="0" smtClean="0"/>
              <a:t>strong </a:t>
            </a:r>
            <a:r>
              <a:rPr lang="en-US" sz="2600" dirty="0"/>
              <a:t>enough to handle up to 45kg </a:t>
            </a:r>
            <a:endParaRPr lang="en-US" sz="2600" dirty="0" smtClean="0"/>
          </a:p>
          <a:p>
            <a:pPr fontAlgn="base"/>
            <a:r>
              <a:rPr lang="en-US" sz="3400" dirty="0" smtClean="0"/>
              <a:t>Selectable </a:t>
            </a:r>
            <a:r>
              <a:rPr lang="en-US" sz="3400" dirty="0"/>
              <a:t>thumb positions</a:t>
            </a:r>
          </a:p>
          <a:p>
            <a:pPr fontAlgn="base"/>
            <a:r>
              <a:rPr lang="en-US" sz="3400" dirty="0"/>
              <a:t>Soft finger pads to enhance grip</a:t>
            </a:r>
            <a:endParaRPr lang="en-US" sz="3400" dirty="0"/>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6477000" y="4419600"/>
            <a:ext cx="2667000" cy="2438400"/>
          </a:xfrm>
          <a:prstGeom prst="rect">
            <a:avLst/>
          </a:prstGeom>
          <a:noFill/>
          <a:ln w="9525">
            <a:noFill/>
            <a:miter lim="800000"/>
            <a:headEnd/>
            <a:tailEnd/>
          </a:ln>
        </p:spPr>
      </p:pic>
      <p:sp>
        <p:nvSpPr>
          <p:cNvPr id="5"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6</a:t>
            </a:fld>
            <a:endParaRPr lang="en-US" dirty="0"/>
          </a:p>
        </p:txBody>
      </p:sp>
    </p:spTree>
    <p:extLst>
      <p:ext uri="{BB962C8B-B14F-4D97-AF65-F5344CB8AC3E}">
        <p14:creationId xmlns:p14="http://schemas.microsoft.com/office/powerpoint/2010/main" val="95787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State-of-the-Art Designs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b="1" dirty="0" err="1" smtClean="0"/>
              <a:t>i</a:t>
            </a:r>
            <a:r>
              <a:rPr lang="en-US" b="1" dirty="0" smtClean="0"/>
              <a:t>-limb ultra revolution – used as human </a:t>
            </a:r>
            <a:r>
              <a:rPr lang="en-US" b="1" dirty="0" smtClean="0"/>
              <a:t>prosthesis</a:t>
            </a:r>
            <a:endParaRPr lang="en-US" sz="1100" b="1" dirty="0" smtClean="0"/>
          </a:p>
          <a:p>
            <a:r>
              <a:rPr lang="en-US" dirty="0" smtClean="0"/>
              <a:t>Powered </a:t>
            </a:r>
            <a:r>
              <a:rPr lang="en-US" dirty="0"/>
              <a:t>rotating thumb</a:t>
            </a:r>
          </a:p>
          <a:p>
            <a:pPr fontAlgn="base"/>
            <a:r>
              <a:rPr lang="en-US" dirty="0"/>
              <a:t>Five </a:t>
            </a:r>
            <a:r>
              <a:rPr lang="en-US" dirty="0" smtClean="0"/>
              <a:t>independently articulating </a:t>
            </a:r>
            <a:r>
              <a:rPr lang="en-US" dirty="0"/>
              <a:t>digits with individual stall out </a:t>
            </a:r>
            <a:r>
              <a:rPr lang="en-US" dirty="0" smtClean="0"/>
              <a:t>ability. Each finger bends at the natural joints</a:t>
            </a:r>
            <a:endParaRPr lang="en-US" dirty="0"/>
          </a:p>
          <a:p>
            <a:pPr fontAlgn="base"/>
            <a:r>
              <a:rPr lang="en-US" dirty="0" smtClean="0"/>
              <a:t>A </a:t>
            </a:r>
            <a:r>
              <a:rPr lang="en-US" dirty="0"/>
              <a:t>variety of flexible wrist options enabling more natural </a:t>
            </a:r>
            <a:r>
              <a:rPr lang="en-US" dirty="0" smtClean="0"/>
              <a:t>movement</a:t>
            </a:r>
          </a:p>
          <a:p>
            <a:pPr fontAlgn="base"/>
            <a:r>
              <a:rPr lang="en-US" dirty="0" smtClean="0"/>
              <a:t>Remote </a:t>
            </a:r>
            <a:r>
              <a:rPr lang="en-US" dirty="0"/>
              <a:t>electrodes are </a:t>
            </a:r>
            <a:endParaRPr lang="en-US" dirty="0" smtClean="0"/>
          </a:p>
          <a:p>
            <a:pPr fontAlgn="base">
              <a:buNone/>
            </a:pPr>
            <a:r>
              <a:rPr lang="en-US" dirty="0" smtClean="0"/>
              <a:t>	waterproof</a:t>
            </a:r>
            <a:r>
              <a:rPr lang="en-US" dirty="0"/>
              <a:t>, </a:t>
            </a:r>
            <a:r>
              <a:rPr lang="en-US" dirty="0" smtClean="0"/>
              <a:t>low profile</a:t>
            </a:r>
            <a:r>
              <a:rPr lang="en-US" dirty="0"/>
              <a:t>, </a:t>
            </a:r>
            <a:endParaRPr lang="en-US" dirty="0" smtClean="0"/>
          </a:p>
          <a:p>
            <a:pPr fontAlgn="base">
              <a:buNone/>
            </a:pPr>
            <a:r>
              <a:rPr lang="en-US" dirty="0" smtClean="0"/>
              <a:t>	and </a:t>
            </a:r>
            <a:r>
              <a:rPr lang="en-US" dirty="0"/>
              <a:t>gold-plated for higher </a:t>
            </a:r>
            <a:endParaRPr lang="en-US" dirty="0" smtClean="0"/>
          </a:p>
          <a:p>
            <a:pPr fontAlgn="base">
              <a:buNone/>
            </a:pPr>
            <a:r>
              <a:rPr lang="en-US" dirty="0" smtClean="0"/>
              <a:t>	sensitivity</a:t>
            </a:r>
          </a:p>
          <a:p>
            <a:pPr fontAlgn="base"/>
            <a:r>
              <a:rPr lang="en-US" dirty="0" smtClean="0"/>
              <a:t>Battery powered</a:t>
            </a:r>
            <a:endParaRPr lang="en-US" dirty="0"/>
          </a:p>
          <a:p>
            <a:endParaRPr lang="en-US" b="1" dirty="0"/>
          </a:p>
        </p:txBody>
      </p:sp>
      <p:pic>
        <p:nvPicPr>
          <p:cNvPr id="2051" name="Picture 3"/>
          <p:cNvPicPr>
            <a:picLocks noChangeAspect="1" noChangeArrowheads="1"/>
          </p:cNvPicPr>
          <p:nvPr/>
        </p:nvPicPr>
        <p:blipFill>
          <a:blip r:embed="rId2" cstate="print"/>
          <a:srcRect/>
          <a:stretch>
            <a:fillRect/>
          </a:stretch>
        </p:blipFill>
        <p:spPr bwMode="auto">
          <a:xfrm>
            <a:off x="4870391" y="4114800"/>
            <a:ext cx="4047533" cy="2438400"/>
          </a:xfrm>
          <a:prstGeom prst="rect">
            <a:avLst/>
          </a:prstGeom>
          <a:noFill/>
          <a:ln w="9525">
            <a:noFill/>
            <a:miter lim="800000"/>
            <a:headEnd/>
            <a:tailEnd/>
          </a:ln>
        </p:spPr>
      </p:pic>
      <p:sp>
        <p:nvSpPr>
          <p:cNvPr id="5"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7</a:t>
            </a:fld>
            <a:endParaRPr lang="en-US" dirty="0"/>
          </a:p>
        </p:txBody>
      </p:sp>
    </p:spTree>
    <p:extLst>
      <p:ext uri="{BB962C8B-B14F-4D97-AF65-F5344CB8AC3E}">
        <p14:creationId xmlns:p14="http://schemas.microsoft.com/office/powerpoint/2010/main" val="274049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t>
            </a:r>
            <a:r>
              <a:rPr lang="en-US" dirty="0" smtClean="0"/>
              <a:t>Open-Source Designs</a:t>
            </a:r>
            <a:endParaRPr lang="en-US" dirty="0"/>
          </a:p>
        </p:txBody>
      </p:sp>
      <p:sp>
        <p:nvSpPr>
          <p:cNvPr id="3" name="Content Placeholder 2"/>
          <p:cNvSpPr>
            <a:spLocks noGrp="1"/>
          </p:cNvSpPr>
          <p:nvPr>
            <p:ph idx="1"/>
          </p:nvPr>
        </p:nvSpPr>
        <p:spPr>
          <a:xfrm>
            <a:off x="457200" y="1600200"/>
            <a:ext cx="3505200" cy="4525963"/>
          </a:xfrm>
        </p:spPr>
        <p:txBody>
          <a:bodyPr>
            <a:normAutofit/>
          </a:bodyPr>
          <a:lstStyle/>
          <a:p>
            <a:pPr>
              <a:buNone/>
            </a:pPr>
            <a:r>
              <a:rPr lang="en-US" b="1" dirty="0" err="1" smtClean="0"/>
              <a:t>RoboHand</a:t>
            </a:r>
            <a:endParaRPr lang="en-US" b="1" dirty="0" smtClean="0"/>
          </a:p>
          <a:p>
            <a:r>
              <a:rPr lang="en-US" dirty="0" smtClean="0"/>
              <a:t>Completely 3D printed except for three components</a:t>
            </a:r>
          </a:p>
          <a:p>
            <a:r>
              <a:rPr lang="en-US" dirty="0" smtClean="0"/>
              <a:t>Bend wrist down to close fingers</a:t>
            </a:r>
          </a:p>
          <a:p>
            <a:r>
              <a:rPr lang="en-US" dirty="0" smtClean="0"/>
              <a:t>Bend wrist up to release grip</a:t>
            </a:r>
          </a:p>
          <a:p>
            <a:r>
              <a:rPr lang="en-US" dirty="0" smtClean="0"/>
              <a:t>Designed for people with no fingers</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4267200" y="1676400"/>
            <a:ext cx="4724400" cy="21336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191000" y="4267200"/>
            <a:ext cx="4786184" cy="2133600"/>
          </a:xfrm>
          <a:prstGeom prst="rect">
            <a:avLst/>
          </a:prstGeom>
          <a:noFill/>
          <a:ln w="9525">
            <a:noFill/>
            <a:miter lim="800000"/>
            <a:headEnd/>
            <a:tailEnd/>
          </a:ln>
        </p:spPr>
      </p:pic>
      <p:sp>
        <p:nvSpPr>
          <p:cNvPr id="6"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8</a:t>
            </a:fld>
            <a:endParaRPr lang="en-US" dirty="0"/>
          </a:p>
        </p:txBody>
      </p:sp>
    </p:spTree>
    <p:extLst>
      <p:ext uri="{BB962C8B-B14F-4D97-AF65-F5344CB8AC3E}">
        <p14:creationId xmlns:p14="http://schemas.microsoft.com/office/powerpoint/2010/main" val="2489394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t>
            </a:r>
            <a:r>
              <a:rPr lang="en-US" dirty="0" smtClean="0"/>
              <a:t>Open Source Designs</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304800" y="3200400"/>
            <a:ext cx="2554472" cy="236220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6629400" y="3124200"/>
            <a:ext cx="2076450" cy="2736556"/>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3581400" y="3124200"/>
            <a:ext cx="2376487" cy="2850503"/>
          </a:xfrm>
          <a:prstGeom prst="rect">
            <a:avLst/>
          </a:prstGeom>
          <a:noFill/>
          <a:ln w="9525">
            <a:noFill/>
            <a:miter lim="800000"/>
            <a:headEnd/>
            <a:tailEnd/>
          </a:ln>
        </p:spPr>
      </p:pic>
      <p:sp>
        <p:nvSpPr>
          <p:cNvPr id="7" name="TextBox 6"/>
          <p:cNvSpPr txBox="1"/>
          <p:nvPr/>
        </p:nvSpPr>
        <p:spPr>
          <a:xfrm>
            <a:off x="838200" y="1371600"/>
            <a:ext cx="7239000" cy="1508105"/>
          </a:xfrm>
          <a:prstGeom prst="rect">
            <a:avLst/>
          </a:prstGeom>
          <a:noFill/>
        </p:spPr>
        <p:txBody>
          <a:bodyPr wrap="square" rtlCol="0">
            <a:spAutoFit/>
          </a:bodyPr>
          <a:lstStyle/>
          <a:p>
            <a:r>
              <a:rPr lang="en-US" sz="3600" b="1" dirty="0" err="1" smtClean="0"/>
              <a:t>InMoov</a:t>
            </a:r>
            <a:endParaRPr lang="en-US" sz="3600" b="1" dirty="0" smtClean="0"/>
          </a:p>
          <a:p>
            <a:pPr>
              <a:buFont typeface="Arial" pitchFamily="34" charset="0"/>
              <a:buChar char="•"/>
            </a:pPr>
            <a:r>
              <a:rPr lang="en-US" sz="2800" dirty="0" smtClean="0"/>
              <a:t>3D printed by a hobbyist</a:t>
            </a:r>
          </a:p>
          <a:p>
            <a:pPr>
              <a:buFont typeface="Arial" pitchFamily="34" charset="0"/>
              <a:buChar char="•"/>
            </a:pPr>
            <a:r>
              <a:rPr lang="en-US" sz="2800" dirty="0" smtClean="0"/>
              <a:t>Uses motors and sensors</a:t>
            </a:r>
            <a:endParaRPr lang="en-US" sz="2400" dirty="0"/>
          </a:p>
        </p:txBody>
      </p:sp>
      <p:sp>
        <p:nvSpPr>
          <p:cNvPr id="8" name="Slide Number Placeholder 5"/>
          <p:cNvSpPr>
            <a:spLocks noGrp="1"/>
          </p:cNvSpPr>
          <p:nvPr>
            <p:ph type="sldNum" sz="quarter" idx="12"/>
          </p:nvPr>
        </p:nvSpPr>
        <p:spPr>
          <a:xfrm>
            <a:off x="7620000" y="18288"/>
            <a:ext cx="1066800" cy="329184"/>
          </a:xfrm>
        </p:spPr>
        <p:txBody>
          <a:bodyPr/>
          <a:lstStyle/>
          <a:p>
            <a:fld id="{F7886C9C-DC18-4195-8FD5-A50AA931D419}" type="slidenum">
              <a:rPr lang="en-US" smtClean="0"/>
              <a:pPr/>
              <a:t>9</a:t>
            </a:fld>
            <a:endParaRPr lang="en-US" dirty="0"/>
          </a:p>
        </p:txBody>
      </p:sp>
    </p:spTree>
    <p:extLst>
      <p:ext uri="{BB962C8B-B14F-4D97-AF65-F5344CB8AC3E}">
        <p14:creationId xmlns:p14="http://schemas.microsoft.com/office/powerpoint/2010/main" val="3918698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359</TotalTime>
  <Words>1534</Words>
  <Application>Microsoft Office PowerPoint</Application>
  <PresentationFormat>On-screen Show (4:3)</PresentationFormat>
  <Paragraphs>530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3d-Printed Granular Jamming Hand</vt:lpstr>
      <vt:lpstr>Project Background</vt:lpstr>
      <vt:lpstr>Project Background (continued)</vt:lpstr>
      <vt:lpstr>Problem Statement</vt:lpstr>
      <vt:lpstr>Societal Impact</vt:lpstr>
      <vt:lpstr>State-of-the-Art Designs</vt:lpstr>
      <vt:lpstr>State-of-the-Art Designs</vt:lpstr>
      <vt:lpstr>Existing Open-Source Designs</vt:lpstr>
      <vt:lpstr>Existing Open Source Designs</vt:lpstr>
      <vt:lpstr>Granular Jamming</vt:lpstr>
      <vt:lpstr>Granular Jamming In Action</vt:lpstr>
      <vt:lpstr>Conceptual Designs</vt:lpstr>
      <vt:lpstr>Hand Ideas</vt:lpstr>
      <vt:lpstr>Hand Ideas (continued)</vt:lpstr>
      <vt:lpstr>Joint Ideas Decision Matrix</vt:lpstr>
      <vt:lpstr>Cabling Ideas Decision Matrix</vt:lpstr>
      <vt:lpstr>Hand Straightening Ideas Decision Matrix</vt:lpstr>
      <vt:lpstr>Grip Sense Decision Matrix</vt:lpstr>
      <vt:lpstr>Granular Jamming Ideas</vt:lpstr>
      <vt:lpstr>Housing Material Decision Matrix</vt:lpstr>
      <vt:lpstr>Connection Method Decision Matrix</vt:lpstr>
      <vt:lpstr>Preliminary Testing</vt:lpstr>
      <vt:lpstr>Preliminary testing (continued)</vt:lpstr>
      <vt:lpstr>Layout Design Comparison</vt:lpstr>
      <vt:lpstr>Layout Decision Matrix</vt:lpstr>
      <vt:lpstr>Other Considerations</vt:lpstr>
      <vt:lpstr>Hand Size</vt:lpstr>
      <vt:lpstr>Hand size (continued)</vt:lpstr>
      <vt:lpstr>Conceptual Design</vt:lpstr>
      <vt:lpstr>Technical Analysis</vt:lpstr>
      <vt:lpstr>Technical Analysis</vt:lpstr>
      <vt:lpstr>Engineering Design</vt:lpstr>
      <vt:lpstr>Engineering Design</vt:lpstr>
      <vt:lpstr>Budget</vt:lpstr>
      <vt:lpstr>Deliverables at end of Semester  </vt:lpstr>
      <vt:lpstr>Gantt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Class2014</dc:creator>
  <cp:lastModifiedBy>Class2014</cp:lastModifiedBy>
  <cp:revision>30</cp:revision>
  <dcterms:created xsi:type="dcterms:W3CDTF">2013-09-23T02:18:42Z</dcterms:created>
  <dcterms:modified xsi:type="dcterms:W3CDTF">2013-09-23T18:32:39Z</dcterms:modified>
</cp:coreProperties>
</file>