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61" r:id="rId3"/>
    <p:sldId id="259" r:id="rId4"/>
    <p:sldId id="258"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19" autoAdjust="0"/>
  </p:normalViewPr>
  <p:slideViewPr>
    <p:cSldViewPr>
      <p:cViewPr varScale="1">
        <p:scale>
          <a:sx n="77" d="100"/>
          <a:sy n="77" d="100"/>
        </p:scale>
        <p:origin x="-102" y="-89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6C4211-50B9-4DAA-A828-3FCE18E38256}" type="datetimeFigureOut">
              <a:rPr lang="en-US" smtClean="0"/>
              <a:t>9/23/2013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C95CA4-F50B-4F28-A385-3F56C0D3272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particles are not jammed, they are able to flow past</a:t>
            </a:r>
            <a:r>
              <a:rPr lang="en-US" baseline="0" dirty="0" smtClean="0"/>
              <a:t> each other. When jammed, the group of particles becomes more rigid, like how sand can be poured, but is still able to support your weight when you stand on it.</a:t>
            </a:r>
          </a:p>
          <a:p>
            <a:r>
              <a:rPr lang="en-US" baseline="0" dirty="0" smtClean="0"/>
              <a:t>The planned design will make use of this by having pads of granular material along the palm of the hand, and then forcing the granules to jam by sucking the air out of the sac.</a:t>
            </a:r>
            <a:endParaRPr lang="en-US" dirty="0"/>
          </a:p>
        </p:txBody>
      </p:sp>
      <p:sp>
        <p:nvSpPr>
          <p:cNvPr id="4" name="Slide Number Placeholder 3"/>
          <p:cNvSpPr>
            <a:spLocks noGrp="1"/>
          </p:cNvSpPr>
          <p:nvPr>
            <p:ph type="sldNum" sz="quarter" idx="10"/>
          </p:nvPr>
        </p:nvSpPr>
        <p:spPr/>
        <p:txBody>
          <a:bodyPr/>
          <a:lstStyle/>
          <a:p>
            <a:fld id="{FCC95CA4-F50B-4F28-A385-3F56C0D3272E}"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Project </a:t>
            </a:r>
            <a:r>
              <a:rPr lang="en-US" dirty="0" smtClean="0"/>
              <a:t>Background and </a:t>
            </a:r>
            <a:r>
              <a:rPr lang="en-US" dirty="0" smtClean="0"/>
              <a:t>Problem </a:t>
            </a:r>
            <a:r>
              <a:rPr lang="en-US" dirty="0" smtClean="0"/>
              <a:t>Statement</a:t>
            </a:r>
            <a:endParaRPr lang="en-US" dirty="0"/>
          </a:p>
        </p:txBody>
      </p:sp>
      <p:sp>
        <p:nvSpPr>
          <p:cNvPr id="3" name="Content Placeholder 2"/>
          <p:cNvSpPr>
            <a:spLocks noGrp="1"/>
          </p:cNvSpPr>
          <p:nvPr>
            <p:ph idx="1"/>
          </p:nvPr>
        </p:nvSpPr>
        <p:spPr/>
        <p:txBody>
          <a:bodyPr/>
          <a:lstStyle/>
          <a:p>
            <a:r>
              <a:rPr lang="en-US" dirty="0" smtClean="0"/>
              <a:t>Mechanical hands have </a:t>
            </a:r>
            <a:br>
              <a:rPr lang="en-US" dirty="0" smtClean="0"/>
            </a:br>
            <a:r>
              <a:rPr lang="en-US" dirty="0" smtClean="0"/>
              <a:t>existed for years</a:t>
            </a:r>
            <a:endParaRPr lang="en-US" dirty="0" smtClean="0"/>
          </a:p>
          <a:p>
            <a:pPr lvl="1"/>
            <a:r>
              <a:rPr lang="en-US" dirty="0" smtClean="0"/>
              <a:t>Inaccurate motions</a:t>
            </a:r>
          </a:p>
          <a:p>
            <a:pPr lvl="1"/>
            <a:r>
              <a:rPr lang="en-US" dirty="0" smtClean="0"/>
              <a:t>Poor ability to </a:t>
            </a:r>
            <a:r>
              <a:rPr lang="en-US" smtClean="0"/>
              <a:t>grasp </a:t>
            </a:r>
            <a:br>
              <a:rPr lang="en-US" smtClean="0"/>
            </a:br>
            <a:r>
              <a:rPr lang="en-US" smtClean="0"/>
              <a:t>irregularly shaped objects</a:t>
            </a:r>
          </a:p>
          <a:p>
            <a:endParaRPr lang="en-US" dirty="0" smtClean="0"/>
          </a:p>
          <a:p>
            <a:endParaRPr lang="en-US" dirty="0"/>
          </a:p>
        </p:txBody>
      </p:sp>
      <p:pic>
        <p:nvPicPr>
          <p:cNvPr id="4" name="Picture 2" descr="C:\Users\Class2013\Pictures\Senior D Project\shadow_robot_hand.jpg"/>
          <p:cNvPicPr>
            <a:picLocks noChangeAspect="1" noChangeArrowheads="1"/>
          </p:cNvPicPr>
          <p:nvPr/>
        </p:nvPicPr>
        <p:blipFill>
          <a:blip r:embed="rId2" cstate="print"/>
          <a:srcRect/>
          <a:stretch>
            <a:fillRect/>
          </a:stretch>
        </p:blipFill>
        <p:spPr bwMode="auto">
          <a:xfrm>
            <a:off x="6019800" y="1828800"/>
            <a:ext cx="2308225" cy="368546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Societal </a:t>
            </a:r>
            <a:r>
              <a:rPr lang="en-US" dirty="0" smtClean="0"/>
              <a:t>Impact</a:t>
            </a:r>
            <a:endParaRPr lang="en-US" dirty="0"/>
          </a:p>
        </p:txBody>
      </p:sp>
      <p:sp>
        <p:nvSpPr>
          <p:cNvPr id="3" name="Content Placeholder 2"/>
          <p:cNvSpPr>
            <a:spLocks noGrp="1"/>
          </p:cNvSpPr>
          <p:nvPr>
            <p:ph idx="1"/>
          </p:nvPr>
        </p:nvSpPr>
        <p:spPr>
          <a:xfrm>
            <a:off x="3505200" y="1676400"/>
            <a:ext cx="8229600" cy="4525963"/>
          </a:xfrm>
        </p:spPr>
        <p:txBody>
          <a:bodyPr/>
          <a:lstStyle/>
          <a:p>
            <a:r>
              <a:rPr lang="en-US" dirty="0" smtClean="0"/>
              <a:t>Prosthetic</a:t>
            </a:r>
          </a:p>
          <a:p>
            <a:r>
              <a:rPr lang="en-US" dirty="0" smtClean="0"/>
              <a:t>Manufacturing and </a:t>
            </a:r>
            <a:br>
              <a:rPr lang="en-US" dirty="0" smtClean="0"/>
            </a:br>
            <a:r>
              <a:rPr lang="en-US" dirty="0" smtClean="0"/>
              <a:t>automation</a:t>
            </a:r>
          </a:p>
          <a:p>
            <a:r>
              <a:rPr lang="en-US" dirty="0" smtClean="0"/>
              <a:t>Handling of dangerous </a:t>
            </a:r>
            <a:br>
              <a:rPr lang="en-US" dirty="0" smtClean="0"/>
            </a:br>
            <a:r>
              <a:rPr lang="en-US" dirty="0" smtClean="0"/>
              <a:t>materials</a:t>
            </a:r>
          </a:p>
          <a:p>
            <a:r>
              <a:rPr lang="en-US" dirty="0" smtClean="0"/>
              <a:t>Open </a:t>
            </a:r>
            <a:r>
              <a:rPr lang="en-US" dirty="0" smtClean="0"/>
              <a:t>source</a:t>
            </a:r>
          </a:p>
          <a:p>
            <a:endParaRPr lang="en-US" dirty="0" smtClean="0"/>
          </a:p>
          <a:p>
            <a:endParaRPr lang="en-US" dirty="0"/>
          </a:p>
        </p:txBody>
      </p:sp>
      <p:pic>
        <p:nvPicPr>
          <p:cNvPr id="3075" name="Picture 3" descr="C:\Users\Class2013\Pictures\Senior D Project\present4.jpg"/>
          <p:cNvPicPr>
            <a:picLocks noChangeAspect="1" noChangeArrowheads="1"/>
          </p:cNvPicPr>
          <p:nvPr/>
        </p:nvPicPr>
        <p:blipFill>
          <a:blip r:embed="rId2" cstate="print"/>
          <a:srcRect/>
          <a:stretch>
            <a:fillRect/>
          </a:stretch>
        </p:blipFill>
        <p:spPr bwMode="auto">
          <a:xfrm>
            <a:off x="381000" y="1752600"/>
            <a:ext cx="3124200" cy="3214611"/>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Features of Design – </a:t>
            </a:r>
            <a:r>
              <a:rPr lang="en-US" smtClean="0"/>
              <a:t>Granular Jamming</a:t>
            </a:r>
            <a:endParaRPr lang="en-US" dirty="0"/>
          </a:p>
        </p:txBody>
      </p:sp>
      <p:sp>
        <p:nvSpPr>
          <p:cNvPr id="3" name="Content Placeholder 2"/>
          <p:cNvSpPr>
            <a:spLocks noGrp="1"/>
          </p:cNvSpPr>
          <p:nvPr>
            <p:ph idx="1"/>
          </p:nvPr>
        </p:nvSpPr>
        <p:spPr/>
        <p:txBody>
          <a:bodyPr/>
          <a:lstStyle/>
          <a:p>
            <a:r>
              <a:rPr lang="en-US" dirty="0" smtClean="0"/>
              <a:t>Jamming –a </a:t>
            </a:r>
            <a:r>
              <a:rPr lang="en-US" dirty="0" smtClean="0"/>
              <a:t>physical </a:t>
            </a:r>
            <a:r>
              <a:rPr lang="en-US" dirty="0" smtClean="0"/>
              <a:t>process by which some materials, such </a:t>
            </a:r>
            <a:r>
              <a:rPr lang="en-US" dirty="0" smtClean="0"/>
              <a:t>as granular materials become </a:t>
            </a:r>
            <a:r>
              <a:rPr lang="en-US" dirty="0" smtClean="0"/>
              <a:t>rigid with increasing density</a:t>
            </a:r>
            <a:r>
              <a:rPr lang="en-US" dirty="0" smtClean="0"/>
              <a:t>.</a:t>
            </a:r>
            <a:endParaRPr lang="en-US" dirty="0"/>
          </a:p>
        </p:txBody>
      </p:sp>
      <p:pic>
        <p:nvPicPr>
          <p:cNvPr id="5" name="Picture 2" descr="C:\Users\Class2013\Pictures\Senior D Project\robot_arm_kaboomi.jpg"/>
          <p:cNvPicPr>
            <a:picLocks noChangeAspect="1" noChangeArrowheads="1"/>
          </p:cNvPicPr>
          <p:nvPr/>
        </p:nvPicPr>
        <p:blipFill>
          <a:blip r:embed="rId3" cstate="print"/>
          <a:srcRect/>
          <a:stretch>
            <a:fillRect/>
          </a:stretch>
        </p:blipFill>
        <p:spPr bwMode="auto">
          <a:xfrm>
            <a:off x="4953000" y="3581400"/>
            <a:ext cx="2381250" cy="2381250"/>
          </a:xfrm>
          <a:prstGeom prst="rect">
            <a:avLst/>
          </a:prstGeom>
          <a:noFill/>
        </p:spPr>
      </p:pic>
      <p:pic>
        <p:nvPicPr>
          <p:cNvPr id="6" name="Picture 3" descr="C:\Users\Class2013\Pictures\Senior D Project\456px-Granular_jamming.svg.png"/>
          <p:cNvPicPr>
            <a:picLocks noChangeAspect="1" noChangeArrowheads="1"/>
          </p:cNvPicPr>
          <p:nvPr/>
        </p:nvPicPr>
        <p:blipFill>
          <a:blip r:embed="rId4" cstate="print"/>
          <a:srcRect/>
          <a:stretch>
            <a:fillRect/>
          </a:stretch>
        </p:blipFill>
        <p:spPr bwMode="auto">
          <a:xfrm>
            <a:off x="1600200" y="3505200"/>
            <a:ext cx="2116137" cy="2784391"/>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a:t>
            </a:r>
            <a:r>
              <a:rPr lang="en-US" dirty="0" smtClean="0"/>
              <a:t>Design Comparison</a:t>
            </a:r>
            <a:endParaRPr lang="en-US" dirty="0"/>
          </a:p>
        </p:txBody>
      </p:sp>
      <p:sp>
        <p:nvSpPr>
          <p:cNvPr id="3" name="Content Placeholder 2"/>
          <p:cNvSpPr>
            <a:spLocks noGrp="1"/>
          </p:cNvSpPr>
          <p:nvPr>
            <p:ph idx="1"/>
          </p:nvPr>
        </p:nvSpPr>
        <p:spPr>
          <a:xfrm>
            <a:off x="533400" y="1600200"/>
            <a:ext cx="8229600" cy="4525963"/>
          </a:xfrm>
        </p:spPr>
        <p:txBody>
          <a:bodyPr/>
          <a:lstStyle/>
          <a:p>
            <a:r>
              <a:rPr lang="en-US" dirty="0" smtClean="0"/>
              <a:t>Layout of Granular Jamming Pads</a:t>
            </a:r>
            <a:endParaRPr lang="en-US" dirty="0"/>
          </a:p>
        </p:txBody>
      </p:sp>
      <p:pic>
        <p:nvPicPr>
          <p:cNvPr id="1027" name="Picture 3" descr="C:\Users\Class2013\Pictures\Senior D Project\Gran Jamming Fewer Pads ideas.bmp"/>
          <p:cNvPicPr>
            <a:picLocks noChangeAspect="1" noChangeArrowheads="1"/>
          </p:cNvPicPr>
          <p:nvPr/>
        </p:nvPicPr>
        <p:blipFill>
          <a:blip r:embed="rId2" cstate="print"/>
          <a:srcRect l="28729"/>
          <a:stretch>
            <a:fillRect/>
          </a:stretch>
        </p:blipFill>
        <p:spPr bwMode="auto">
          <a:xfrm>
            <a:off x="5181600" y="2209800"/>
            <a:ext cx="3581400" cy="3769589"/>
          </a:xfrm>
          <a:prstGeom prst="rect">
            <a:avLst/>
          </a:prstGeom>
          <a:noFill/>
        </p:spPr>
      </p:pic>
      <p:pic>
        <p:nvPicPr>
          <p:cNvPr id="1028" name="Picture 4" descr="C:\Users\Class2013\Pictures\Senior D Project\Gran Jamming Many Pads ideas.bmp"/>
          <p:cNvPicPr>
            <a:picLocks noChangeAspect="1" noChangeArrowheads="1"/>
          </p:cNvPicPr>
          <p:nvPr/>
        </p:nvPicPr>
        <p:blipFill>
          <a:blip r:embed="rId3" cstate="print"/>
          <a:srcRect l="31128" t="8299" r="8690"/>
          <a:stretch>
            <a:fillRect/>
          </a:stretch>
        </p:blipFill>
        <p:spPr bwMode="auto">
          <a:xfrm>
            <a:off x="1066800" y="2514600"/>
            <a:ext cx="3124200" cy="3571084"/>
          </a:xfrm>
          <a:prstGeom prst="rect">
            <a:avLst/>
          </a:prstGeom>
          <a:noFill/>
        </p:spPr>
      </p:pic>
      <p:sp>
        <p:nvSpPr>
          <p:cNvPr id="7" name="TextBox 6"/>
          <p:cNvSpPr txBox="1"/>
          <p:nvPr/>
        </p:nvSpPr>
        <p:spPr>
          <a:xfrm>
            <a:off x="1143000" y="5791200"/>
            <a:ext cx="2286000" cy="400110"/>
          </a:xfrm>
          <a:prstGeom prst="rect">
            <a:avLst/>
          </a:prstGeom>
          <a:noFill/>
        </p:spPr>
        <p:txBody>
          <a:bodyPr wrap="square" rtlCol="0">
            <a:spAutoFit/>
          </a:bodyPr>
          <a:lstStyle/>
          <a:p>
            <a:r>
              <a:rPr lang="en-US" sz="2000" dirty="0" smtClean="0"/>
              <a:t>Pad in each length</a:t>
            </a:r>
            <a:endParaRPr lang="en-US" sz="2000" dirty="0"/>
          </a:p>
        </p:txBody>
      </p:sp>
      <p:sp>
        <p:nvSpPr>
          <p:cNvPr id="8" name="TextBox 7"/>
          <p:cNvSpPr txBox="1"/>
          <p:nvPr/>
        </p:nvSpPr>
        <p:spPr>
          <a:xfrm>
            <a:off x="5029200" y="5867400"/>
            <a:ext cx="3352800" cy="400110"/>
          </a:xfrm>
          <a:prstGeom prst="rect">
            <a:avLst/>
          </a:prstGeom>
          <a:noFill/>
        </p:spPr>
        <p:txBody>
          <a:bodyPr wrap="square" rtlCol="0">
            <a:spAutoFit/>
          </a:bodyPr>
          <a:lstStyle/>
          <a:p>
            <a:r>
              <a:rPr lang="en-US" sz="2000" dirty="0" smtClean="0"/>
              <a:t>Pad in first and third length</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Design Comparison</a:t>
            </a:r>
            <a:endParaRPr lang="en-US" dirty="0"/>
          </a:p>
        </p:txBody>
      </p:sp>
      <p:sp>
        <p:nvSpPr>
          <p:cNvPr id="3" name="Content Placeholder 2"/>
          <p:cNvSpPr>
            <a:spLocks noGrp="1"/>
          </p:cNvSpPr>
          <p:nvPr>
            <p:ph idx="1"/>
          </p:nvPr>
        </p:nvSpPr>
        <p:spPr/>
        <p:txBody>
          <a:bodyPr/>
          <a:lstStyle/>
          <a:p>
            <a:r>
              <a:rPr lang="en-US" dirty="0" smtClean="0"/>
              <a:t>Connecting jamming pads to vacuum</a:t>
            </a:r>
          </a:p>
          <a:p>
            <a:pPr lvl="1"/>
            <a:r>
              <a:rPr lang="en-US" dirty="0" smtClean="0"/>
              <a:t>Each pad has a tube to the vacuum</a:t>
            </a:r>
          </a:p>
          <a:p>
            <a:pPr lvl="1"/>
            <a:r>
              <a:rPr lang="en-US" dirty="0" smtClean="0"/>
              <a:t>Pads have connections to each other</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851</TotalTime>
  <Words>164</Words>
  <Application>Microsoft Office PowerPoint</Application>
  <PresentationFormat>On-screen Show (4:3)</PresentationFormat>
  <Paragraphs>22</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Project Background and Problem Statement</vt:lpstr>
      <vt:lpstr>Societal Impact</vt:lpstr>
      <vt:lpstr>Features of Design – Granular Jamming</vt:lpstr>
      <vt:lpstr>Conceptual Design Comparison</vt:lpstr>
      <vt:lpstr>Conceptual Design Comparison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Christopher Wallace</dc:creator>
  <cp:lastModifiedBy>Class2013</cp:lastModifiedBy>
  <cp:revision>8</cp:revision>
  <dcterms:created xsi:type="dcterms:W3CDTF">2006-08-16T00:00:00Z</dcterms:created>
  <dcterms:modified xsi:type="dcterms:W3CDTF">2013-09-23T14:51:27Z</dcterms:modified>
</cp:coreProperties>
</file>