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1" r:id="rId3"/>
    <p:sldId id="260" r:id="rId4"/>
    <p:sldId id="262" r:id="rId5"/>
    <p:sldId id="265" r:id="rId6"/>
    <p:sldId id="266" r:id="rId7"/>
    <p:sldId id="267" r:id="rId8"/>
    <p:sldId id="268" r:id="rId9"/>
    <p:sldId id="258" r:id="rId10"/>
    <p:sldId id="259" r:id="rId11"/>
    <p:sldId id="263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5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3d-Printed Granular Jamming Hand</a:t>
            </a:r>
            <a:endParaRPr lang="en-US" sz="6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Maggie Serra</a:t>
            </a:r>
          </a:p>
          <a:p>
            <a:r>
              <a:rPr lang="en-US" dirty="0" smtClean="0"/>
              <a:t>Chris Wallace</a:t>
            </a:r>
          </a:p>
          <a:p>
            <a:r>
              <a:rPr lang="en-US" dirty="0" smtClean="0"/>
              <a:t>Melissa </a:t>
            </a:r>
            <a:r>
              <a:rPr lang="en-US" dirty="0" err="1" smtClean="0"/>
              <a:t>Indoe</a:t>
            </a:r>
            <a:endParaRPr lang="en-US" dirty="0" smtClean="0"/>
          </a:p>
          <a:p>
            <a:r>
              <a:rPr lang="en-US" dirty="0" smtClean="0"/>
              <a:t>Sean Phelan</a:t>
            </a:r>
          </a:p>
          <a:p>
            <a:r>
              <a:rPr lang="en-US" dirty="0" smtClean="0"/>
              <a:t>Chris Kang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Polycarbonate plastic</a:t>
            </a:r>
          </a:p>
          <a:p>
            <a:pPr lvl="1"/>
            <a:r>
              <a:rPr lang="en-US" dirty="0" smtClean="0"/>
              <a:t>Making the product out of polycarbonate plastic means that it will be much stronger than most available 3d printed plastic</a:t>
            </a:r>
          </a:p>
          <a:p>
            <a:r>
              <a:rPr lang="en-US" dirty="0" smtClean="0"/>
              <a:t>Use with touch screens</a:t>
            </a:r>
          </a:p>
          <a:p>
            <a:pPr lvl="1"/>
            <a:r>
              <a:rPr lang="en-US" dirty="0" smtClean="0"/>
              <a:t>Conductive fabric can be added to the index finger and thumb to allow its use with smartphones</a:t>
            </a:r>
          </a:p>
          <a:p>
            <a:r>
              <a:rPr lang="en-US" dirty="0" smtClean="0"/>
              <a:t>Nails</a:t>
            </a:r>
          </a:p>
          <a:p>
            <a:pPr lvl="1"/>
            <a:r>
              <a:rPr lang="en-US" dirty="0" smtClean="0"/>
              <a:t>Nails are used for certain tasks (such as opening bottles)</a:t>
            </a:r>
          </a:p>
          <a:p>
            <a:pPr lvl="1"/>
            <a:r>
              <a:rPr lang="en-US" dirty="0" smtClean="0"/>
              <a:t> Adding prosthetic “nails” to the project will add a little functionality</a:t>
            </a:r>
          </a:p>
          <a:p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Hand must follow roughly the same size of a real human hand, and cannot be much heavier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match size of an average hand</a:t>
            </a:r>
          </a:p>
          <a:p>
            <a:endParaRPr lang="en-US" dirty="0" smtClean="0"/>
          </a:p>
          <a:p>
            <a:r>
              <a:rPr lang="en-US" dirty="0" smtClean="0"/>
              <a:t>Hand segment lengths (middle finger):</a:t>
            </a:r>
          </a:p>
          <a:p>
            <a:pPr lvl="1"/>
            <a:r>
              <a:rPr lang="en-US" dirty="0" smtClean="0"/>
              <a:t>L1 = 44.6 mm</a:t>
            </a:r>
          </a:p>
          <a:p>
            <a:pPr lvl="1"/>
            <a:r>
              <a:rPr lang="en-US" dirty="0" smtClean="0"/>
              <a:t>L2 = 26.3 mm</a:t>
            </a:r>
          </a:p>
          <a:p>
            <a:pPr lvl="1"/>
            <a:r>
              <a:rPr lang="en-US" dirty="0" smtClean="0"/>
              <a:t>L3 = 17.4 mm</a:t>
            </a:r>
          </a:p>
          <a:p>
            <a:pPr lvl="1"/>
            <a:r>
              <a:rPr lang="en-US" dirty="0" err="1" smtClean="0"/>
              <a:t>Ltip</a:t>
            </a:r>
            <a:r>
              <a:rPr lang="en-US" dirty="0" smtClean="0"/>
              <a:t> = 3.95 mm</a:t>
            </a:r>
          </a:p>
          <a:p>
            <a:pPr lvl="1"/>
            <a:r>
              <a:rPr lang="en-US" dirty="0" err="1" smtClean="0"/>
              <a:t>Lpalm</a:t>
            </a:r>
            <a:r>
              <a:rPr lang="en-US" dirty="0"/>
              <a:t> </a:t>
            </a:r>
            <a:r>
              <a:rPr lang="en-US" dirty="0" smtClean="0"/>
              <a:t>= 88.2 mm</a:t>
            </a:r>
          </a:p>
          <a:p>
            <a:pPr lvl="1"/>
            <a:endParaRPr lang="en-US" dirty="0" smtClean="0"/>
          </a:p>
          <a:p>
            <a:r>
              <a:rPr lang="en-US" dirty="0"/>
              <a:t>Palm Width = 79 </a:t>
            </a:r>
            <a:r>
              <a:rPr lang="en-US" dirty="0" smtClean="0"/>
              <a:t>mm</a:t>
            </a:r>
            <a:endParaRPr lang="en-US" dirty="0"/>
          </a:p>
          <a:p>
            <a:r>
              <a:rPr lang="en-US" dirty="0"/>
              <a:t>Finger Width= 19.75 mm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57" y="3276600"/>
            <a:ext cx="366204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size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of the hand = 425.7 g</a:t>
            </a:r>
          </a:p>
          <a:p>
            <a:r>
              <a:rPr lang="en-US" dirty="0" smtClean="0"/>
              <a:t>Weight of hand &amp; forearm = 1,699.1 g</a:t>
            </a:r>
          </a:p>
          <a:p>
            <a:endParaRPr lang="en-US" dirty="0"/>
          </a:p>
          <a:p>
            <a:r>
              <a:rPr lang="en-US" dirty="0" smtClean="0"/>
              <a:t>Finger length ratios:</a:t>
            </a:r>
          </a:p>
          <a:p>
            <a:pPr lvl="1"/>
            <a:r>
              <a:rPr lang="en-US" dirty="0" smtClean="0"/>
              <a:t>Index = 0.8*(Middle Length)</a:t>
            </a:r>
          </a:p>
          <a:p>
            <a:pPr lvl="1"/>
            <a:r>
              <a:rPr lang="en-US" dirty="0" smtClean="0"/>
              <a:t>Ring Length = 0.93*(Middle Length)</a:t>
            </a:r>
          </a:p>
          <a:p>
            <a:pPr lvl="1"/>
            <a:r>
              <a:rPr lang="en-US" dirty="0" smtClean="0"/>
              <a:t>Pinky Length = 0.74*(Middle Length)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45" y="1608438"/>
            <a:ext cx="2608589" cy="368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3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hand design:</a:t>
            </a:r>
          </a:p>
          <a:p>
            <a:pPr lvl="1"/>
            <a:r>
              <a:rPr lang="en-US" dirty="0" smtClean="0"/>
              <a:t>Run by 5 cables attached to motors in the forearm</a:t>
            </a:r>
          </a:p>
          <a:p>
            <a:pPr lvl="1"/>
            <a:r>
              <a:rPr lang="en-US" dirty="0" smtClean="0"/>
              <a:t>Hand will be kept straight via dental rubber bands or flat springs </a:t>
            </a:r>
          </a:p>
          <a:p>
            <a:pPr lvl="2"/>
            <a:r>
              <a:rPr lang="en-US" dirty="0" smtClean="0"/>
              <a:t>(If there is time, both will be tested)</a:t>
            </a:r>
          </a:p>
          <a:p>
            <a:pPr lvl="1"/>
            <a:r>
              <a:rPr lang="en-US" dirty="0" smtClean="0"/>
              <a:t>Grip will be sensed via encoders tracking each motor</a:t>
            </a:r>
          </a:p>
          <a:p>
            <a:pPr lvl="1"/>
            <a:r>
              <a:rPr lang="en-US" dirty="0" smtClean="0"/>
              <a:t>Emulate the size and weight of an average human hand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Secondary goals:</a:t>
            </a:r>
          </a:p>
          <a:p>
            <a:pPr lvl="1"/>
            <a:r>
              <a:rPr lang="en-US" dirty="0" smtClean="0"/>
              <a:t>Wrist motion</a:t>
            </a:r>
          </a:p>
          <a:p>
            <a:pPr lvl="1"/>
            <a:r>
              <a:rPr lang="en-US" dirty="0" smtClean="0"/>
              <a:t>Locking joints</a:t>
            </a:r>
          </a:p>
          <a:p>
            <a:pPr lvl="1"/>
            <a:r>
              <a:rPr lang="en-US" dirty="0" smtClean="0"/>
              <a:t>Use with touchscreens</a:t>
            </a:r>
          </a:p>
          <a:p>
            <a:pPr lvl="1"/>
            <a:r>
              <a:rPr lang="en-US" dirty="0" smtClean="0"/>
              <a:t>Accurate finger length ratios</a:t>
            </a:r>
          </a:p>
          <a:p>
            <a:pPr lvl="1"/>
            <a:r>
              <a:rPr lang="en-US" dirty="0" smtClean="0"/>
              <a:t>Nails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simplify the design process, brainstorming was split into categories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Category 1: Hand Ideas</a:t>
            </a:r>
          </a:p>
          <a:p>
            <a:pPr lvl="2"/>
            <a:r>
              <a:rPr lang="en-US" dirty="0" smtClean="0"/>
              <a:t>Ideas relating to the rigid components of the hand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Category 2: Granular Jamming Ideas</a:t>
            </a:r>
          </a:p>
          <a:p>
            <a:pPr lvl="2"/>
            <a:r>
              <a:rPr lang="en-US" dirty="0" smtClean="0"/>
              <a:t>Ideas relating to the granular jamming pads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Category 3: Other Considerations</a:t>
            </a:r>
          </a:p>
          <a:p>
            <a:pPr lvl="2"/>
            <a:r>
              <a:rPr lang="en-US" dirty="0" smtClean="0"/>
              <a:t>These were ideas or requirements that did not fit into any one category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Joint ideas</a:t>
            </a:r>
          </a:p>
          <a:p>
            <a:pPr lvl="1"/>
            <a:r>
              <a:rPr lang="en-US" dirty="0"/>
              <a:t>Ways to move </a:t>
            </a:r>
            <a:r>
              <a:rPr lang="en-US" dirty="0" smtClean="0"/>
              <a:t>joints</a:t>
            </a:r>
          </a:p>
          <a:p>
            <a:pPr lvl="2"/>
            <a:r>
              <a:rPr lang="en-US" dirty="0" smtClean="0"/>
              <a:t>Pneumatics</a:t>
            </a:r>
          </a:p>
          <a:p>
            <a:pPr lvl="2"/>
            <a:r>
              <a:rPr lang="en-US" dirty="0" smtClean="0"/>
              <a:t>Motors (one per joint)</a:t>
            </a:r>
          </a:p>
          <a:p>
            <a:pPr lvl="2"/>
            <a:r>
              <a:rPr lang="en-US" dirty="0" smtClean="0"/>
              <a:t>Cables</a:t>
            </a:r>
          </a:p>
          <a:p>
            <a:pPr lvl="3"/>
            <a:r>
              <a:rPr lang="en-US" dirty="0" smtClean="0"/>
              <a:t>One cable per finger</a:t>
            </a:r>
          </a:p>
          <a:p>
            <a:pPr lvl="3"/>
            <a:r>
              <a:rPr lang="en-US" dirty="0" smtClean="0"/>
              <a:t>One cable per finger, share cable for ring and pinky</a:t>
            </a:r>
          </a:p>
          <a:p>
            <a:pPr lvl="3"/>
            <a:r>
              <a:rPr lang="en-US" dirty="0" smtClean="0"/>
              <a:t>One cable per joint per finger</a:t>
            </a:r>
          </a:p>
          <a:p>
            <a:pPr lvl="3"/>
            <a:r>
              <a:rPr lang="en-US" dirty="0" smtClean="0"/>
              <a:t>One cable for 2 joints per finger</a:t>
            </a:r>
          </a:p>
          <a:p>
            <a:pPr lvl="2"/>
            <a:r>
              <a:rPr lang="en-US" dirty="0" smtClean="0"/>
              <a:t>Motors and cables (motors at finger base)</a:t>
            </a:r>
            <a:endParaRPr lang="en-US" dirty="0"/>
          </a:p>
          <a:p>
            <a:pPr lvl="1"/>
            <a:r>
              <a:rPr lang="en-US" dirty="0"/>
              <a:t>Ideas to hold </a:t>
            </a:r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Gear teeth at joint interface</a:t>
            </a:r>
          </a:p>
          <a:p>
            <a:pPr lvl="2"/>
            <a:r>
              <a:rPr lang="en-US" dirty="0" smtClean="0"/>
              <a:t>External joint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Ideas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Straightening out the hand</a:t>
            </a:r>
          </a:p>
          <a:p>
            <a:pPr lvl="1"/>
            <a:r>
              <a:rPr lang="en-US" dirty="0"/>
              <a:t>Long rubber bands</a:t>
            </a:r>
          </a:p>
          <a:p>
            <a:pPr lvl="1"/>
            <a:r>
              <a:rPr lang="en-US" dirty="0"/>
              <a:t>Dental rubber bands</a:t>
            </a:r>
          </a:p>
          <a:p>
            <a:pPr lvl="1"/>
            <a:r>
              <a:rPr lang="en-US" dirty="0"/>
              <a:t>Flat springs</a:t>
            </a:r>
          </a:p>
          <a:p>
            <a:pPr lvl="1"/>
            <a:r>
              <a:rPr lang="en-US" dirty="0"/>
              <a:t>A second set of cables</a:t>
            </a:r>
          </a:p>
          <a:p>
            <a:r>
              <a:rPr lang="en-US" dirty="0"/>
              <a:t>Sensing grip</a:t>
            </a:r>
          </a:p>
          <a:p>
            <a:pPr lvl="1"/>
            <a:r>
              <a:rPr lang="en-US" dirty="0"/>
              <a:t>No grip sense: vacuum activated by button</a:t>
            </a:r>
          </a:p>
          <a:p>
            <a:pPr lvl="1"/>
            <a:r>
              <a:rPr lang="en-US" dirty="0"/>
              <a:t>Place bump sensor under granular jamming pad</a:t>
            </a:r>
          </a:p>
          <a:p>
            <a:pPr lvl="1"/>
            <a:r>
              <a:rPr lang="en-US" dirty="0"/>
              <a:t>Place encoder on servo motor, see if servo is stalled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Ideas Decision Matrix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58094"/>
              </p:ext>
            </p:extLst>
          </p:nvPr>
        </p:nvGraphicFramePr>
        <p:xfrm>
          <a:off x="685800" y="1828800"/>
          <a:ext cx="7914459" cy="2495556"/>
        </p:xfrm>
        <a:graphic>
          <a:graphicData uri="http://schemas.openxmlformats.org/drawingml/2006/table">
            <a:tbl>
              <a:tblPr/>
              <a:tblGrid>
                <a:gridCol w="2048377"/>
                <a:gridCol w="1211215"/>
                <a:gridCol w="1543706"/>
                <a:gridCol w="1971193"/>
                <a:gridCol w="1139968"/>
              </a:tblGrid>
              <a:tr h="35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Category: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Simplicity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Affordability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 of Motion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Totals: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 Weight: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Item: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Pneumatics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Motors (1/joint)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5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Cables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5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Motors &amp; Cables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8977" marR="8977" marT="89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87867"/>
            <a:ext cx="2590800" cy="23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Cabling Ideas Decision Matrix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645831"/>
              </p:ext>
            </p:extLst>
          </p:nvPr>
        </p:nvGraphicFramePr>
        <p:xfrm>
          <a:off x="895350" y="2871787"/>
          <a:ext cx="7353300" cy="2333625"/>
        </p:xfrm>
        <a:graphic>
          <a:graphicData uri="http://schemas.openxmlformats.org/drawingml/2006/table">
            <a:tbl>
              <a:tblPr/>
              <a:tblGrid>
                <a:gridCol w="2159000"/>
                <a:gridCol w="1104900"/>
                <a:gridCol w="1409700"/>
                <a:gridCol w="1879600"/>
                <a:gridCol w="800100"/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Affordability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 of Motion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 Weight: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 Cables (1/Finger)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Cables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Cable/Joint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Cable/2 Joints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 Straightening Ideas Decision Matrix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690119"/>
              </p:ext>
            </p:extLst>
          </p:nvPr>
        </p:nvGraphicFramePr>
        <p:xfrm>
          <a:off x="381000" y="2209800"/>
          <a:ext cx="8229600" cy="1853173"/>
        </p:xfrm>
        <a:graphic>
          <a:graphicData uri="http://schemas.openxmlformats.org/drawingml/2006/table">
            <a:tbl>
              <a:tblPr/>
              <a:tblGrid>
                <a:gridCol w="1867728"/>
                <a:gridCol w="877152"/>
                <a:gridCol w="1119125"/>
                <a:gridCol w="1119125"/>
                <a:gridCol w="1119125"/>
                <a:gridCol w="1492166"/>
                <a:gridCol w="635179"/>
              </a:tblGrid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Category: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Simplicity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Affordability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Reliability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Repairability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 of Motion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Totals: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 Weight: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Item: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Long Rubber Bands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Dental Rubber Bands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Flat Springs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 Set of Cables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315495"/>
            <a:ext cx="2085977" cy="2012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315495"/>
            <a:ext cx="1996452" cy="20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Grip Sense Decision Matrix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776131"/>
              </p:ext>
            </p:extLst>
          </p:nvPr>
        </p:nvGraphicFramePr>
        <p:xfrm>
          <a:off x="457200" y="3244383"/>
          <a:ext cx="8229600" cy="1588434"/>
        </p:xfrm>
        <a:graphic>
          <a:graphicData uri="http://schemas.openxmlformats.org/drawingml/2006/table">
            <a:tbl>
              <a:tblPr/>
              <a:tblGrid>
                <a:gridCol w="1867728"/>
                <a:gridCol w="877152"/>
                <a:gridCol w="1119125"/>
                <a:gridCol w="1119125"/>
                <a:gridCol w="1119125"/>
                <a:gridCol w="1492166"/>
                <a:gridCol w="635179"/>
              </a:tblGrid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Category: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Simplicity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Affordability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Reliability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Repairability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Usability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Totals: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 Weight: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Item: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Vacuum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Button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Bump Sensor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64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Encoder Boards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338</a:t>
                      </a:r>
                    </a:p>
                  </a:txBody>
                  <a:tcPr marL="7564" marR="7564" marT="75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 Jamming Ideas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 CHRIS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151</TotalTime>
  <Words>683</Words>
  <Application>Microsoft Office PowerPoint</Application>
  <PresentationFormat>On-screen Show (4:3)</PresentationFormat>
  <Paragraphs>278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3d-Printed Granular Jamming Hand</vt:lpstr>
      <vt:lpstr>Conceptual Designs</vt:lpstr>
      <vt:lpstr>Hand Ideas</vt:lpstr>
      <vt:lpstr>Hand Ideas (continued)</vt:lpstr>
      <vt:lpstr>Joint Ideas Decision Matrix</vt:lpstr>
      <vt:lpstr>Cabling Ideas Decision Matrix</vt:lpstr>
      <vt:lpstr>Hand Straightening Ideas Decision Matrix</vt:lpstr>
      <vt:lpstr>Grip Sense Decision Matrix</vt:lpstr>
      <vt:lpstr>Granular Jamming Ideas</vt:lpstr>
      <vt:lpstr>Other Considerations</vt:lpstr>
      <vt:lpstr>Hand Size</vt:lpstr>
      <vt:lpstr>Hand size (continued)</vt:lpstr>
      <vt:lpstr>Conceptual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Class2014</dc:creator>
  <cp:lastModifiedBy>Class2014</cp:lastModifiedBy>
  <cp:revision>13</cp:revision>
  <dcterms:created xsi:type="dcterms:W3CDTF">2013-09-23T02:18:42Z</dcterms:created>
  <dcterms:modified xsi:type="dcterms:W3CDTF">2013-09-23T04:58:06Z</dcterms:modified>
</cp:coreProperties>
</file>