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aleway-bold.fntdata"/><Relationship Id="rId21" Type="http://schemas.openxmlformats.org/officeDocument/2006/relationships/slide" Target="slides/slide16.xml"/><Relationship Id="rId43" Type="http://schemas.openxmlformats.org/officeDocument/2006/relationships/font" Target="fonts/Raleway-regular.fntdata"/><Relationship Id="rId24" Type="http://schemas.openxmlformats.org/officeDocument/2006/relationships/slide" Target="slides/slide19.xml"/><Relationship Id="rId46" Type="http://schemas.openxmlformats.org/officeDocument/2006/relationships/font" Target="fonts/Raleway-boldItalic.fntdata"/><Relationship Id="rId23" Type="http://schemas.openxmlformats.org/officeDocument/2006/relationships/slide" Target="slides/slide18.xml"/><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ac370fd8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c370fd8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ac370fd8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c370fd8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ac370fd8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ac370fd8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ac370fd8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c370fd8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b5f97ea6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5f97ea6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ac370fd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ac370fd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ac370fd8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ac370fd8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ac370fd8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ac370fd8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ac370fd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ac370fd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ac370fd8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ac370fd8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c370fd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c370fd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c370fd8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c370fd8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ac370fd8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c370fd8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ac370fd8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c370fd8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ac370fd8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ac370fd8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ac370fd8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c370fd8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ac370fd8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ac370fd8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ac370fd8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ac370fd8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ac370fd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ac370fd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216ff72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216ff72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216ff72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216ff72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ac370fd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c370fd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216ff72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216ff72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216ff72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216ff72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216ff72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216ff72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216ff72f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216ff72f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216ff72f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216ff72f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5f97ea6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5f97ea6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ac370fd8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ac370fd8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5f97ea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5f97ea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ac370fd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ac370fd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ac370fd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ac370fd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ac370fd8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ac370fd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ac370fd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ac370fd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ac370fd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ac370fd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ac370fd8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c370fd8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57100" y="453500"/>
            <a:ext cx="8029800" cy="24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Raleway"/>
                <a:ea typeface="Raleway"/>
                <a:cs typeface="Raleway"/>
                <a:sym typeface="Raleway"/>
              </a:rPr>
              <a:t>3D Computer Vision Induction Workshop</a:t>
            </a:r>
            <a:endParaRPr i="1" sz="1800">
              <a:latin typeface="Raleway"/>
              <a:ea typeface="Raleway"/>
              <a:cs typeface="Raleway"/>
              <a:sym typeface="Raleway"/>
            </a:endParaRPr>
          </a:p>
          <a:p>
            <a:pPr indent="0" lvl="0" marL="0" rtl="0" algn="ctr">
              <a:spcBef>
                <a:spcPts val="0"/>
              </a:spcBef>
              <a:spcAft>
                <a:spcPts val="0"/>
              </a:spcAft>
              <a:buNone/>
            </a:pPr>
            <a:r>
              <a:t/>
            </a:r>
            <a:endParaRPr sz="1800">
              <a:latin typeface="Raleway"/>
              <a:ea typeface="Raleway"/>
              <a:cs typeface="Raleway"/>
              <a:sym typeface="Raleway"/>
            </a:endParaRPr>
          </a:p>
          <a:p>
            <a:pPr indent="0" lvl="0" marL="0" rtl="0" algn="ctr">
              <a:spcBef>
                <a:spcPts val="0"/>
              </a:spcBef>
              <a:spcAft>
                <a:spcPts val="0"/>
              </a:spcAft>
              <a:buNone/>
            </a:pPr>
            <a:r>
              <a:t/>
            </a:r>
            <a:endParaRPr sz="1800">
              <a:latin typeface="Raleway"/>
              <a:ea typeface="Raleway"/>
              <a:cs typeface="Raleway"/>
              <a:sym typeface="Raleway"/>
            </a:endParaRPr>
          </a:p>
          <a:p>
            <a:pPr indent="0" lvl="0" marL="0" rtl="0" algn="ctr">
              <a:spcBef>
                <a:spcPts val="0"/>
              </a:spcBef>
              <a:spcAft>
                <a:spcPts val="0"/>
              </a:spcAft>
              <a:buNone/>
            </a:pPr>
            <a:r>
              <a:rPr lang="en" sz="1800">
                <a:latin typeface="Raleway"/>
                <a:ea typeface="Raleway"/>
                <a:cs typeface="Raleway"/>
                <a:sym typeface="Raleway"/>
              </a:rPr>
              <a:t>Module 3: Intro to Neural Networks</a:t>
            </a:r>
            <a:endParaRPr sz="1800">
              <a:latin typeface="Raleway"/>
              <a:ea typeface="Raleway"/>
              <a:cs typeface="Raleway"/>
              <a:sym typeface="Raleway"/>
            </a:endParaRPr>
          </a:p>
          <a:p>
            <a:pPr indent="0" lvl="0" marL="0" rtl="0" algn="ctr">
              <a:spcBef>
                <a:spcPts val="0"/>
              </a:spcBef>
              <a:spcAft>
                <a:spcPts val="0"/>
              </a:spcAft>
              <a:buNone/>
            </a:pPr>
            <a:r>
              <a:t/>
            </a:r>
            <a:endParaRPr b="1" sz="1800">
              <a:latin typeface="Raleway"/>
              <a:ea typeface="Raleway"/>
              <a:cs typeface="Raleway"/>
              <a:sym typeface="Raleway"/>
            </a:endParaRPr>
          </a:p>
          <a:p>
            <a:pPr indent="0" lvl="0" marL="0" rtl="0" algn="ctr">
              <a:spcBef>
                <a:spcPts val="0"/>
              </a:spcBef>
              <a:spcAft>
                <a:spcPts val="0"/>
              </a:spcAft>
              <a:buNone/>
            </a:pPr>
            <a:r>
              <a:t/>
            </a:r>
            <a:endParaRPr b="1">
              <a:latin typeface="Raleway"/>
              <a:ea typeface="Raleway"/>
              <a:cs typeface="Raleway"/>
              <a:sym typeface="Raleway"/>
            </a:endParaRPr>
          </a:p>
          <a:p>
            <a:pPr indent="0" lvl="0" marL="0" rtl="0" algn="ctr">
              <a:spcBef>
                <a:spcPts val="0"/>
              </a:spcBef>
              <a:spcAft>
                <a:spcPts val="0"/>
              </a:spcAft>
              <a:buNone/>
            </a:pPr>
            <a:r>
              <a:rPr b="1" lang="en" sz="2200">
                <a:latin typeface="Raleway"/>
                <a:ea typeface="Raleway"/>
                <a:cs typeface="Raleway"/>
                <a:sym typeface="Raleway"/>
              </a:rPr>
              <a:t>Introduction to Loss Functions, Regularization and Normalization</a:t>
            </a:r>
            <a:endParaRPr b="1" sz="2200">
              <a:latin typeface="Raleway"/>
              <a:ea typeface="Raleway"/>
              <a:cs typeface="Raleway"/>
              <a:sym typeface="Raleway"/>
            </a:endParaRPr>
          </a:p>
        </p:txBody>
      </p:sp>
      <p:pic>
        <p:nvPicPr>
          <p:cNvPr id="55" name="Google Shape;55;p13"/>
          <p:cNvPicPr preferRelativeResize="0"/>
          <p:nvPr/>
        </p:nvPicPr>
        <p:blipFill>
          <a:blip r:embed="rId3">
            <a:alphaModFix/>
          </a:blip>
          <a:stretch>
            <a:fillRect/>
          </a:stretch>
        </p:blipFill>
        <p:spPr>
          <a:xfrm>
            <a:off x="3552675" y="2938025"/>
            <a:ext cx="2038662" cy="195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346200" y="152400"/>
            <a:ext cx="645160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902375" y="920225"/>
            <a:ext cx="7339250" cy="330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rotWithShape="1">
          <a:blip r:embed="rId3">
            <a:alphaModFix/>
          </a:blip>
          <a:srcRect b="2189" l="2057" r="1342" t="1369"/>
          <a:stretch/>
        </p:blipFill>
        <p:spPr>
          <a:xfrm>
            <a:off x="1540200" y="665425"/>
            <a:ext cx="6108450" cy="399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078075" y="174825"/>
            <a:ext cx="6987849" cy="2798050"/>
          </a:xfrm>
          <a:prstGeom prst="rect">
            <a:avLst/>
          </a:prstGeom>
          <a:noFill/>
          <a:ln>
            <a:noFill/>
          </a:ln>
        </p:spPr>
      </p:pic>
      <p:pic>
        <p:nvPicPr>
          <p:cNvPr id="129" name="Google Shape;129;p25"/>
          <p:cNvPicPr preferRelativeResize="0"/>
          <p:nvPr/>
        </p:nvPicPr>
        <p:blipFill>
          <a:blip r:embed="rId4">
            <a:alphaModFix/>
          </a:blip>
          <a:stretch>
            <a:fillRect/>
          </a:stretch>
        </p:blipFill>
        <p:spPr>
          <a:xfrm>
            <a:off x="2095500" y="3110325"/>
            <a:ext cx="4953000" cy="162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rotWithShape="1">
          <a:blip r:embed="rId3">
            <a:alphaModFix/>
          </a:blip>
          <a:srcRect b="0" l="0" r="0" t="8558"/>
          <a:stretch/>
        </p:blipFill>
        <p:spPr>
          <a:xfrm>
            <a:off x="152400" y="2367426"/>
            <a:ext cx="8839199" cy="2509550"/>
          </a:xfrm>
          <a:prstGeom prst="rect">
            <a:avLst/>
          </a:prstGeom>
          <a:noFill/>
          <a:ln>
            <a:noFill/>
          </a:ln>
        </p:spPr>
      </p:pic>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MSE vs MAE </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136" name="Google Shape;136;p26"/>
          <p:cNvSpPr txBox="1"/>
          <p:nvPr>
            <p:ph idx="1" type="body"/>
          </p:nvPr>
        </p:nvSpPr>
        <p:spPr>
          <a:xfrm>
            <a:off x="311700" y="1354800"/>
            <a:ext cx="8520600" cy="90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22222"/>
                </a:solidFill>
                <a:latin typeface="Raleway"/>
                <a:ea typeface="Raleway"/>
                <a:cs typeface="Raleway"/>
                <a:sym typeface="Raleway"/>
              </a:rPr>
              <a:t>L1 loss is more robust to outliers, but its derivatives are not continuous, making it inefficient to find the solution. L2 loss is sensitive to outliers, but gives a more stable and closed form solution (by setting its derivative to 0.)</a:t>
            </a:r>
            <a:endParaRPr sz="1200">
              <a:solidFill>
                <a:srgbClr val="222222"/>
              </a:solidFill>
              <a:highlight>
                <a:srgbClr val="FFFFFF"/>
              </a:highlight>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Generalisation, </a:t>
            </a:r>
            <a:r>
              <a:rPr b="1" lang="en">
                <a:latin typeface="Raleway"/>
                <a:ea typeface="Raleway"/>
                <a:cs typeface="Raleway"/>
                <a:sym typeface="Raleway"/>
              </a:rPr>
              <a:t>Underfitting and Overfitting</a:t>
            </a:r>
            <a:endParaRPr b="1">
              <a:latin typeface="Raleway"/>
              <a:ea typeface="Raleway"/>
              <a:cs typeface="Raleway"/>
              <a:sym typeface="Raleway"/>
            </a:endParaRPr>
          </a:p>
        </p:txBody>
      </p:sp>
      <p:sp>
        <p:nvSpPr>
          <p:cNvPr id="142" name="Google Shape;142;p27"/>
          <p:cNvSpPr txBox="1"/>
          <p:nvPr>
            <p:ph idx="1" type="body"/>
          </p:nvPr>
        </p:nvSpPr>
        <p:spPr>
          <a:xfrm>
            <a:off x="311700" y="1152475"/>
            <a:ext cx="8520600" cy="4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92929"/>
                </a:solidFill>
                <a:highlight>
                  <a:srgbClr val="FFFFFF"/>
                </a:highlight>
                <a:latin typeface="Raleway"/>
                <a:ea typeface="Raleway"/>
                <a:cs typeface="Raleway"/>
                <a:sym typeface="Raleway"/>
              </a:rPr>
              <a:t>Let’s say we’re trying to build a Machine Learning model for the following data set.</a:t>
            </a:r>
            <a:endParaRPr sz="1200">
              <a:solidFill>
                <a:srgbClr val="202124"/>
              </a:solidFill>
              <a:latin typeface="Raleway"/>
              <a:ea typeface="Raleway"/>
              <a:cs typeface="Raleway"/>
              <a:sym typeface="Raleway"/>
            </a:endParaRPr>
          </a:p>
        </p:txBody>
      </p:sp>
      <p:pic>
        <p:nvPicPr>
          <p:cNvPr id="143" name="Google Shape;143;p27"/>
          <p:cNvPicPr preferRelativeResize="0"/>
          <p:nvPr/>
        </p:nvPicPr>
        <p:blipFill>
          <a:blip r:embed="rId3">
            <a:alphaModFix/>
          </a:blip>
          <a:stretch>
            <a:fillRect/>
          </a:stretch>
        </p:blipFill>
        <p:spPr>
          <a:xfrm>
            <a:off x="1559350" y="1714425"/>
            <a:ext cx="6025305" cy="325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Generalisation</a:t>
            </a:r>
            <a:endParaRPr>
              <a:latin typeface="Raleway"/>
              <a:ea typeface="Raleway"/>
              <a:cs typeface="Raleway"/>
              <a:sym typeface="Raleway"/>
            </a:endParaRPr>
          </a:p>
        </p:txBody>
      </p:sp>
      <p:sp>
        <p:nvSpPr>
          <p:cNvPr id="149" name="Google Shape;149;p28"/>
          <p:cNvSpPr txBox="1"/>
          <p:nvPr>
            <p:ph idx="1" type="body"/>
          </p:nvPr>
        </p:nvSpPr>
        <p:spPr>
          <a:xfrm>
            <a:off x="311700" y="1152475"/>
            <a:ext cx="8520600" cy="4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02124"/>
                </a:solidFill>
                <a:highlight>
                  <a:srgbClr val="FFFFFF"/>
                </a:highlight>
                <a:latin typeface="Raleway"/>
                <a:ea typeface="Raleway"/>
                <a:cs typeface="Raleway"/>
                <a:sym typeface="Raleway"/>
              </a:rPr>
              <a:t>Suppose, we fit a line on the given training data.</a:t>
            </a:r>
            <a:endParaRPr sz="1200">
              <a:solidFill>
                <a:srgbClr val="202124"/>
              </a:solidFill>
              <a:latin typeface="Raleway"/>
              <a:ea typeface="Raleway"/>
              <a:cs typeface="Raleway"/>
              <a:sym typeface="Raleway"/>
            </a:endParaRPr>
          </a:p>
        </p:txBody>
      </p:sp>
      <p:pic>
        <p:nvPicPr>
          <p:cNvPr id="150" name="Google Shape;150;p28"/>
          <p:cNvPicPr preferRelativeResize="0"/>
          <p:nvPr/>
        </p:nvPicPr>
        <p:blipFill>
          <a:blip r:embed="rId3">
            <a:alphaModFix/>
          </a:blip>
          <a:stretch>
            <a:fillRect/>
          </a:stretch>
        </p:blipFill>
        <p:spPr>
          <a:xfrm>
            <a:off x="1570263" y="1659925"/>
            <a:ext cx="6003468" cy="325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Underfitting</a:t>
            </a:r>
            <a:endParaRPr>
              <a:latin typeface="Raleway"/>
              <a:ea typeface="Raleway"/>
              <a:cs typeface="Raleway"/>
              <a:sym typeface="Raleway"/>
            </a:endParaRPr>
          </a:p>
        </p:txBody>
      </p:sp>
      <p:pic>
        <p:nvPicPr>
          <p:cNvPr id="156" name="Google Shape;156;p29"/>
          <p:cNvPicPr preferRelativeResize="0"/>
          <p:nvPr/>
        </p:nvPicPr>
        <p:blipFill>
          <a:blip r:embed="rId3">
            <a:alphaModFix/>
          </a:blip>
          <a:stretch>
            <a:fillRect/>
          </a:stretch>
        </p:blipFill>
        <p:spPr>
          <a:xfrm>
            <a:off x="1652475" y="1727475"/>
            <a:ext cx="5944601" cy="3232875"/>
          </a:xfrm>
          <a:prstGeom prst="rect">
            <a:avLst/>
          </a:prstGeom>
          <a:noFill/>
          <a:ln>
            <a:noFill/>
          </a:ln>
        </p:spPr>
      </p:pic>
      <p:sp>
        <p:nvSpPr>
          <p:cNvPr id="157" name="Google Shape;157;p2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02124"/>
                </a:solidFill>
                <a:highlight>
                  <a:srgbClr val="FFFFFF"/>
                </a:highlight>
                <a:latin typeface="Raleway"/>
                <a:ea typeface="Raleway"/>
                <a:cs typeface="Raleway"/>
                <a:sym typeface="Raleway"/>
              </a:rPr>
              <a:t>Underfitting is the case where the model has </a:t>
            </a:r>
            <a:r>
              <a:rPr b="1" i="1" lang="en" sz="1200">
                <a:solidFill>
                  <a:srgbClr val="202124"/>
                </a:solidFill>
                <a:highlight>
                  <a:srgbClr val="FFFFFF"/>
                </a:highlight>
                <a:latin typeface="Raleway"/>
                <a:ea typeface="Raleway"/>
                <a:cs typeface="Raleway"/>
                <a:sym typeface="Raleway"/>
              </a:rPr>
              <a:t>“not learned enough”</a:t>
            </a:r>
            <a:r>
              <a:rPr lang="en" sz="1200">
                <a:solidFill>
                  <a:srgbClr val="202124"/>
                </a:solidFill>
                <a:highlight>
                  <a:srgbClr val="FFFFFF"/>
                </a:highlight>
                <a:latin typeface="Raleway"/>
                <a:ea typeface="Raleway"/>
                <a:cs typeface="Raleway"/>
                <a:sym typeface="Raleway"/>
              </a:rPr>
              <a:t> from the training data, resulting in low generalization and unreliable predictions.</a:t>
            </a:r>
            <a:endParaRPr sz="1200">
              <a:solidFill>
                <a:srgbClr val="202124"/>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Overfitting</a:t>
            </a:r>
            <a:endParaRPr>
              <a:latin typeface="Raleway"/>
              <a:ea typeface="Raleway"/>
              <a:cs typeface="Raleway"/>
              <a:sym typeface="Raleway"/>
            </a:endParaRPr>
          </a:p>
        </p:txBody>
      </p:sp>
      <p:sp>
        <p:nvSpPr>
          <p:cNvPr id="163" name="Google Shape;163;p3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02124"/>
                </a:solidFill>
                <a:highlight>
                  <a:srgbClr val="FFFFFF"/>
                </a:highlight>
                <a:latin typeface="Raleway"/>
                <a:ea typeface="Raleway"/>
                <a:cs typeface="Raleway"/>
                <a:sym typeface="Raleway"/>
              </a:rPr>
              <a:t>Overfitting is the case where the overall cost is really small, but the generalization of the model is unreliable. This is due to the model learning </a:t>
            </a:r>
            <a:r>
              <a:rPr b="1" i="1" lang="en" sz="1200">
                <a:solidFill>
                  <a:srgbClr val="202124"/>
                </a:solidFill>
                <a:highlight>
                  <a:srgbClr val="FFFFFF"/>
                </a:highlight>
                <a:latin typeface="Raleway"/>
                <a:ea typeface="Raleway"/>
                <a:cs typeface="Raleway"/>
                <a:sym typeface="Raleway"/>
              </a:rPr>
              <a:t>“too much”</a:t>
            </a:r>
            <a:r>
              <a:rPr lang="en" sz="1200">
                <a:solidFill>
                  <a:srgbClr val="202124"/>
                </a:solidFill>
                <a:highlight>
                  <a:srgbClr val="FFFFFF"/>
                </a:highlight>
                <a:latin typeface="Raleway"/>
                <a:ea typeface="Raleway"/>
                <a:cs typeface="Raleway"/>
                <a:sym typeface="Raleway"/>
              </a:rPr>
              <a:t> from the training data set.</a:t>
            </a:r>
            <a:endParaRPr sz="1200">
              <a:solidFill>
                <a:srgbClr val="202124"/>
              </a:solidFill>
              <a:latin typeface="Raleway"/>
              <a:ea typeface="Raleway"/>
              <a:cs typeface="Raleway"/>
              <a:sym typeface="Raleway"/>
            </a:endParaRPr>
          </a:p>
        </p:txBody>
      </p:sp>
      <p:pic>
        <p:nvPicPr>
          <p:cNvPr id="164" name="Google Shape;164;p30"/>
          <p:cNvPicPr preferRelativeResize="0"/>
          <p:nvPr/>
        </p:nvPicPr>
        <p:blipFill>
          <a:blip r:embed="rId3">
            <a:alphaModFix/>
          </a:blip>
          <a:stretch>
            <a:fillRect/>
          </a:stretch>
        </p:blipFill>
        <p:spPr>
          <a:xfrm>
            <a:off x="1595175" y="1746425"/>
            <a:ext cx="6044926" cy="322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Possible Causes of </a:t>
            </a:r>
            <a:r>
              <a:rPr lang="en">
                <a:latin typeface="Raleway"/>
                <a:ea typeface="Raleway"/>
                <a:cs typeface="Raleway"/>
                <a:sym typeface="Raleway"/>
              </a:rPr>
              <a:t>Overfitting</a:t>
            </a:r>
            <a:endParaRPr>
              <a:latin typeface="Raleway"/>
              <a:ea typeface="Raleway"/>
              <a:cs typeface="Raleway"/>
              <a:sym typeface="Raleway"/>
            </a:endParaRPr>
          </a:p>
        </p:txBody>
      </p:sp>
      <p:sp>
        <p:nvSpPr>
          <p:cNvPr id="170" name="Google Shape;170;p31"/>
          <p:cNvSpPr txBox="1"/>
          <p:nvPr>
            <p:ph idx="1" type="body"/>
          </p:nvPr>
        </p:nvSpPr>
        <p:spPr>
          <a:xfrm>
            <a:off x="311700" y="1152475"/>
            <a:ext cx="8520600" cy="3221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Font typeface="Raleway"/>
              <a:buChar char="●"/>
            </a:pPr>
            <a:r>
              <a:rPr lang="en" sz="1200">
                <a:solidFill>
                  <a:srgbClr val="282829"/>
                </a:solidFill>
                <a:highlight>
                  <a:srgbClr val="FFFFFF"/>
                </a:highlight>
                <a:latin typeface="Raleway"/>
                <a:ea typeface="Raleway"/>
                <a:cs typeface="Raleway"/>
                <a:sym typeface="Raleway"/>
              </a:rPr>
              <a:t>An excessive number of features, however, can cause a neural network to overfit</a:t>
            </a:r>
            <a:endParaRPr sz="1200">
              <a:solidFill>
                <a:srgbClr val="282829"/>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Large number of parameters in a model</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Less training data with a complex model</a:t>
            </a:r>
            <a:endParaRPr sz="1200">
              <a:solidFill>
                <a:srgbClr val="202124"/>
              </a:solidFill>
              <a:highlight>
                <a:srgbClr val="FFFFFF"/>
              </a:highlight>
              <a:latin typeface="Raleway"/>
              <a:ea typeface="Raleway"/>
              <a:cs typeface="Raleway"/>
              <a:sym typeface="Raleway"/>
            </a:endParaRPr>
          </a:p>
          <a:p>
            <a:pPr indent="0" lvl="0" marL="0" rtl="0" algn="l">
              <a:spcBef>
                <a:spcPts val="1600"/>
              </a:spcBef>
              <a:spcAft>
                <a:spcPts val="0"/>
              </a:spcAft>
              <a:buNone/>
            </a:pPr>
            <a:r>
              <a:rPr b="1" lang="en" sz="1300">
                <a:solidFill>
                  <a:srgbClr val="202124"/>
                </a:solidFill>
                <a:highlight>
                  <a:srgbClr val="FFFFFF"/>
                </a:highlight>
                <a:latin typeface="Raleway"/>
                <a:ea typeface="Raleway"/>
                <a:cs typeface="Raleway"/>
                <a:sym typeface="Raleway"/>
              </a:rPr>
              <a:t>Tricks to avoid overfitting:</a:t>
            </a:r>
            <a:endParaRPr b="1" sz="1300">
              <a:solidFill>
                <a:srgbClr val="202124"/>
              </a:solidFill>
              <a:highlight>
                <a:srgbClr val="FFFFFF"/>
              </a:highlight>
              <a:latin typeface="Raleway"/>
              <a:ea typeface="Raleway"/>
              <a:cs typeface="Raleway"/>
              <a:sym typeface="Raleway"/>
            </a:endParaRPr>
          </a:p>
          <a:p>
            <a:pPr indent="-304800" lvl="0" marL="457200" rtl="0" algn="l">
              <a:spcBef>
                <a:spcPts val="160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More training data</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22222"/>
                </a:solidFill>
                <a:highlight>
                  <a:srgbClr val="FFFFFF"/>
                </a:highlight>
                <a:latin typeface="Raleway"/>
                <a:ea typeface="Raleway"/>
                <a:cs typeface="Raleway"/>
                <a:sym typeface="Raleway"/>
              </a:rPr>
              <a:t>Train a less complex model</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Regularization</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Dropout</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Early Stopping</a:t>
            </a:r>
            <a:endParaRPr sz="1200">
              <a:solidFill>
                <a:srgbClr val="202124"/>
              </a:solidFill>
              <a:highlight>
                <a:srgbClr val="FFFFFF"/>
              </a:highlight>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Plan</a:t>
            </a:r>
            <a:endParaRPr>
              <a:latin typeface="Raleway"/>
              <a:ea typeface="Raleway"/>
              <a:cs typeface="Raleway"/>
              <a:sym typeface="Raleway"/>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Neural Network Learning as Optimization</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Loss Function</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Which loss function to use ?</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Generalisation, Overfitting &amp; Underfitting</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Regularization</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Dropout</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Early Stopping</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Normalization</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Activation Functions</a:t>
            </a:r>
            <a:endParaRPr>
              <a:solidFill>
                <a:srgbClr val="202124"/>
              </a:solidFill>
              <a:latin typeface="Raleway"/>
              <a:ea typeface="Raleway"/>
              <a:cs typeface="Raleway"/>
              <a:sym typeface="Raleway"/>
            </a:endParaRPr>
          </a:p>
          <a:p>
            <a:pPr indent="-342900" lvl="0" marL="457200" rtl="0" algn="l">
              <a:spcBef>
                <a:spcPts val="0"/>
              </a:spcBef>
              <a:spcAft>
                <a:spcPts val="0"/>
              </a:spcAft>
              <a:buClr>
                <a:srgbClr val="202124"/>
              </a:buClr>
              <a:buSzPts val="1800"/>
              <a:buFont typeface="Raleway"/>
              <a:buChar char="●"/>
            </a:pPr>
            <a:r>
              <a:rPr lang="en">
                <a:solidFill>
                  <a:srgbClr val="202124"/>
                </a:solidFill>
                <a:latin typeface="Raleway"/>
                <a:ea typeface="Raleway"/>
                <a:cs typeface="Raleway"/>
                <a:sym typeface="Raleway"/>
              </a:rPr>
              <a:t>Visualizing MNIST Weights</a:t>
            </a:r>
            <a:endParaRPr>
              <a:solidFill>
                <a:srgbClr val="202124"/>
              </a:solidFill>
              <a:latin typeface="Raleway"/>
              <a:ea typeface="Raleway"/>
              <a:cs typeface="Raleway"/>
              <a:sym typeface="Raleway"/>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22222"/>
                </a:solidFill>
                <a:highlight>
                  <a:srgbClr val="FFFFFF"/>
                </a:highlight>
                <a:latin typeface="Raleway"/>
                <a:ea typeface="Raleway"/>
                <a:cs typeface="Raleway"/>
                <a:sym typeface="Raleway"/>
              </a:rPr>
              <a:t>Regularization</a:t>
            </a:r>
            <a:endParaRPr b="1">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176" name="Google Shape;176;p32"/>
          <p:cNvSpPr txBox="1"/>
          <p:nvPr>
            <p:ph idx="1" type="body"/>
          </p:nvPr>
        </p:nvSpPr>
        <p:spPr>
          <a:xfrm>
            <a:off x="311700" y="1152475"/>
            <a:ext cx="8520600" cy="2847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A model that generalizes well is a model that is neither underfit nor overfit.</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92929"/>
                </a:solidFill>
                <a:highlight>
                  <a:srgbClr val="FFFFFF"/>
                </a:highlight>
                <a:latin typeface="Raleway"/>
                <a:ea typeface="Raleway"/>
                <a:cs typeface="Raleway"/>
                <a:sym typeface="Raleway"/>
              </a:rPr>
              <a:t>Regularization reduces over-fitting by adding a penalty to the loss function.</a:t>
            </a:r>
            <a:r>
              <a:rPr lang="en" sz="1200">
                <a:solidFill>
                  <a:srgbClr val="202124"/>
                </a:solidFill>
                <a:highlight>
                  <a:srgbClr val="FFFFFF"/>
                </a:highlight>
                <a:latin typeface="Raleway"/>
                <a:ea typeface="Raleway"/>
                <a:cs typeface="Raleway"/>
                <a:sym typeface="Raleway"/>
              </a:rPr>
              <a:t> </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Mathematically speaking, it adds a </a:t>
            </a:r>
            <a:r>
              <a:rPr b="1" i="1" lang="en" sz="1200">
                <a:solidFill>
                  <a:srgbClr val="202124"/>
                </a:solidFill>
                <a:highlight>
                  <a:srgbClr val="FFFFFF"/>
                </a:highlight>
                <a:latin typeface="Raleway"/>
                <a:ea typeface="Raleway"/>
                <a:cs typeface="Raleway"/>
                <a:sym typeface="Raleway"/>
              </a:rPr>
              <a:t>regularization</a:t>
            </a:r>
            <a:r>
              <a:rPr b="1" lang="en" sz="1200">
                <a:solidFill>
                  <a:srgbClr val="202124"/>
                </a:solidFill>
                <a:highlight>
                  <a:srgbClr val="FFFFFF"/>
                </a:highlight>
                <a:latin typeface="Raleway"/>
                <a:ea typeface="Raleway"/>
                <a:cs typeface="Raleway"/>
                <a:sym typeface="Raleway"/>
              </a:rPr>
              <a:t> </a:t>
            </a:r>
            <a:r>
              <a:rPr b="1" i="1" lang="en" sz="1200">
                <a:solidFill>
                  <a:srgbClr val="202124"/>
                </a:solidFill>
                <a:highlight>
                  <a:srgbClr val="FFFFFF"/>
                </a:highlight>
                <a:latin typeface="Raleway"/>
                <a:ea typeface="Raleway"/>
                <a:cs typeface="Raleway"/>
                <a:sym typeface="Raleway"/>
              </a:rPr>
              <a:t>term</a:t>
            </a:r>
            <a:r>
              <a:rPr lang="en" sz="1200">
                <a:solidFill>
                  <a:srgbClr val="202124"/>
                </a:solidFill>
                <a:highlight>
                  <a:srgbClr val="FFFFFF"/>
                </a:highlight>
                <a:latin typeface="Raleway"/>
                <a:ea typeface="Raleway"/>
                <a:cs typeface="Raleway"/>
                <a:sym typeface="Raleway"/>
              </a:rPr>
              <a:t> in order to prevent the coefficients to fit so perfectly to overfit. </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There are basically two types of regularization, namely</a:t>
            </a:r>
            <a:endParaRPr sz="1200">
              <a:solidFill>
                <a:srgbClr val="202124"/>
              </a:solidFill>
              <a:highlight>
                <a:srgbClr val="FFFFFF"/>
              </a:highlight>
              <a:latin typeface="Raleway"/>
              <a:ea typeface="Raleway"/>
              <a:cs typeface="Raleway"/>
              <a:sym typeface="Raleway"/>
            </a:endParaRPr>
          </a:p>
          <a:p>
            <a:pPr indent="-304800" lvl="1" marL="9144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L1 </a:t>
            </a:r>
            <a:r>
              <a:rPr lang="en" sz="1200">
                <a:solidFill>
                  <a:srgbClr val="202124"/>
                </a:solidFill>
                <a:highlight>
                  <a:srgbClr val="FFFFFF"/>
                </a:highlight>
                <a:latin typeface="Raleway"/>
                <a:ea typeface="Raleway"/>
                <a:cs typeface="Raleway"/>
                <a:sym typeface="Raleway"/>
              </a:rPr>
              <a:t>regularization </a:t>
            </a:r>
            <a:r>
              <a:rPr i="1" lang="en" sz="1200">
                <a:solidFill>
                  <a:srgbClr val="202124"/>
                </a:solidFill>
                <a:highlight>
                  <a:srgbClr val="FFFFFF"/>
                </a:highlight>
                <a:latin typeface="Raleway"/>
                <a:ea typeface="Raleway"/>
                <a:cs typeface="Raleway"/>
                <a:sym typeface="Raleway"/>
              </a:rPr>
              <a:t>/</a:t>
            </a:r>
            <a:r>
              <a:rPr lang="en" sz="1200">
                <a:solidFill>
                  <a:srgbClr val="292929"/>
                </a:solidFill>
                <a:highlight>
                  <a:srgbClr val="FFFFFF"/>
                </a:highlight>
                <a:latin typeface="Raleway"/>
                <a:ea typeface="Raleway"/>
                <a:cs typeface="Raleway"/>
                <a:sym typeface="Raleway"/>
              </a:rPr>
              <a:t> Lasso regularization</a:t>
            </a:r>
            <a:r>
              <a:rPr lang="en" sz="1600">
                <a:solidFill>
                  <a:srgbClr val="292929"/>
                </a:solidFill>
                <a:highlight>
                  <a:srgbClr val="FFFFFF"/>
                </a:highlight>
                <a:latin typeface="Georgia"/>
                <a:ea typeface="Georgia"/>
                <a:cs typeface="Georgia"/>
                <a:sym typeface="Georgia"/>
              </a:rPr>
              <a:t> </a:t>
            </a:r>
            <a:endParaRPr i="1" sz="1200">
              <a:solidFill>
                <a:srgbClr val="202124"/>
              </a:solidFill>
              <a:highlight>
                <a:srgbClr val="FFFFFF"/>
              </a:highlight>
              <a:latin typeface="Raleway"/>
              <a:ea typeface="Raleway"/>
              <a:cs typeface="Raleway"/>
              <a:sym typeface="Raleway"/>
            </a:endParaRPr>
          </a:p>
          <a:p>
            <a:pPr indent="-304800" lvl="1" marL="9144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L2 </a:t>
            </a:r>
            <a:r>
              <a:rPr lang="en" sz="1200">
                <a:solidFill>
                  <a:srgbClr val="202124"/>
                </a:solidFill>
                <a:highlight>
                  <a:srgbClr val="FFFFFF"/>
                </a:highlight>
                <a:latin typeface="Raleway"/>
                <a:ea typeface="Raleway"/>
                <a:cs typeface="Raleway"/>
                <a:sym typeface="Raleway"/>
              </a:rPr>
              <a:t>regularization </a:t>
            </a:r>
            <a:r>
              <a:rPr i="1" lang="en" sz="1200">
                <a:solidFill>
                  <a:srgbClr val="202124"/>
                </a:solidFill>
                <a:highlight>
                  <a:srgbClr val="FFFFFF"/>
                </a:highlight>
                <a:latin typeface="Raleway"/>
                <a:ea typeface="Raleway"/>
                <a:cs typeface="Raleway"/>
                <a:sym typeface="Raleway"/>
              </a:rPr>
              <a:t> /</a:t>
            </a:r>
            <a:r>
              <a:rPr lang="en" sz="1200">
                <a:solidFill>
                  <a:srgbClr val="292929"/>
                </a:solidFill>
                <a:highlight>
                  <a:srgbClr val="FFFFFF"/>
                </a:highlight>
                <a:latin typeface="Raleway"/>
                <a:ea typeface="Raleway"/>
                <a:cs typeface="Raleway"/>
                <a:sym typeface="Raleway"/>
              </a:rPr>
              <a:t> Ridge regularization</a:t>
            </a:r>
            <a:r>
              <a:rPr lang="en"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304800" lvl="0" marL="457200" rtl="0" algn="l">
              <a:spcBef>
                <a:spcPts val="0"/>
              </a:spcBef>
              <a:spcAft>
                <a:spcPts val="0"/>
              </a:spcAft>
              <a:buClr>
                <a:srgbClr val="202124"/>
              </a:buClr>
              <a:buSzPts val="1200"/>
              <a:buFont typeface="Raleway"/>
              <a:buChar char="●"/>
            </a:pPr>
            <a:r>
              <a:rPr i="1" lang="en" sz="1200">
                <a:solidFill>
                  <a:srgbClr val="202124"/>
                </a:solidFill>
                <a:highlight>
                  <a:srgbClr val="FFFFFF"/>
                </a:highlight>
                <a:latin typeface="Raleway"/>
                <a:ea typeface="Raleway"/>
                <a:cs typeface="Raleway"/>
                <a:sym typeface="Raleway"/>
              </a:rPr>
              <a:t>lambda (</a:t>
            </a:r>
            <a:r>
              <a:rPr i="1" lang="en" sz="1050">
                <a:solidFill>
                  <a:srgbClr val="202122"/>
                </a:solidFill>
                <a:highlight>
                  <a:srgbClr val="FFFFFF"/>
                </a:highlight>
              </a:rPr>
              <a:t>λ</a:t>
            </a:r>
            <a:r>
              <a:rPr i="1" lang="en" sz="1200">
                <a:solidFill>
                  <a:srgbClr val="202124"/>
                </a:solidFill>
                <a:highlight>
                  <a:srgbClr val="FFFFFF"/>
                </a:highlight>
                <a:latin typeface="Raleway"/>
                <a:ea typeface="Raleway"/>
                <a:cs typeface="Raleway"/>
                <a:sym typeface="Raleway"/>
              </a:rPr>
              <a:t>) is called as regularization parameter and is one of the hyperparameters that we need to tune.</a:t>
            </a:r>
            <a:endParaRPr i="1"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92929"/>
              </a:buClr>
              <a:buSzPts val="1200"/>
              <a:buFont typeface="Raleway"/>
              <a:buChar char="●"/>
            </a:pPr>
            <a:r>
              <a:rPr b="1" lang="en" sz="1200">
                <a:solidFill>
                  <a:srgbClr val="282829"/>
                </a:solidFill>
                <a:highlight>
                  <a:srgbClr val="FFFFFF"/>
                </a:highlight>
                <a:latin typeface="Raleway"/>
                <a:ea typeface="Raleway"/>
                <a:cs typeface="Raleway"/>
                <a:sym typeface="Raleway"/>
              </a:rPr>
              <a:t>Which to use:</a:t>
            </a:r>
            <a:endParaRPr b="1" sz="1200">
              <a:solidFill>
                <a:srgbClr val="282829"/>
              </a:solidFill>
              <a:highlight>
                <a:srgbClr val="FFFFFF"/>
              </a:highlight>
              <a:latin typeface="Raleway"/>
              <a:ea typeface="Raleway"/>
              <a:cs typeface="Raleway"/>
              <a:sym typeface="Raleway"/>
            </a:endParaRPr>
          </a:p>
          <a:p>
            <a:pPr indent="0" lvl="0" marL="457200" rtl="0" algn="l">
              <a:spcBef>
                <a:spcPts val="0"/>
              </a:spcBef>
              <a:spcAft>
                <a:spcPts val="0"/>
              </a:spcAft>
              <a:buNone/>
            </a:pPr>
            <a:r>
              <a:rPr lang="en" sz="1200">
                <a:solidFill>
                  <a:srgbClr val="282829"/>
                </a:solidFill>
                <a:highlight>
                  <a:srgbClr val="FFFFFF"/>
                </a:highlight>
                <a:latin typeface="Raleway"/>
                <a:ea typeface="Raleway"/>
                <a:cs typeface="Raleway"/>
                <a:sym typeface="Raleway"/>
              </a:rPr>
              <a:t>If all the features are correlated with the label, ridge outperforms lasso, as the coefficients are never zero in ridge. If only a subset of features are correlated with the label, lasso outperforms ridge as in lasso model some coefficient can be shrunken to zero.</a:t>
            </a:r>
            <a:endParaRPr i="1" sz="1200">
              <a:solidFill>
                <a:srgbClr val="202124"/>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500">
              <a:solidFill>
                <a:srgbClr val="292929"/>
              </a:solidFill>
              <a:highlight>
                <a:srgbClr val="FFFFFF"/>
              </a:highlight>
              <a:latin typeface="Raleway"/>
              <a:ea typeface="Raleway"/>
              <a:cs typeface="Raleway"/>
              <a:sym typeface="Raleway"/>
            </a:endParaRPr>
          </a:p>
          <a:p>
            <a:pPr indent="0" lvl="0" marL="0" rtl="0" algn="l">
              <a:lnSpc>
                <a:spcPct val="150000"/>
              </a:lnSpc>
              <a:spcBef>
                <a:spcPts val="1600"/>
              </a:spcBef>
              <a:spcAft>
                <a:spcPts val="700"/>
              </a:spcAft>
              <a:buNone/>
            </a:pPr>
            <a:r>
              <a:t/>
            </a:r>
            <a:endParaRPr b="1" sz="1500">
              <a:solidFill>
                <a:srgbClr val="292929"/>
              </a:solidFill>
              <a:highlight>
                <a:srgbClr val="FFFFFF"/>
              </a:highlight>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L1 and L2 </a:t>
            </a:r>
            <a:r>
              <a:rPr lang="en">
                <a:solidFill>
                  <a:srgbClr val="222222"/>
                </a:solidFill>
                <a:highlight>
                  <a:srgbClr val="FFFFFF"/>
                </a:highlight>
                <a:latin typeface="Raleway"/>
                <a:ea typeface="Raleway"/>
                <a:cs typeface="Raleway"/>
                <a:sym typeface="Raleway"/>
              </a:rPr>
              <a:t>Regularization</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pic>
        <p:nvPicPr>
          <p:cNvPr id="182" name="Google Shape;182;p33"/>
          <p:cNvPicPr preferRelativeResize="0"/>
          <p:nvPr/>
        </p:nvPicPr>
        <p:blipFill rotWithShape="1">
          <a:blip r:embed="rId3">
            <a:alphaModFix/>
          </a:blip>
          <a:srcRect b="4700" l="-4650" r="4649" t="-4700"/>
          <a:stretch/>
        </p:blipFill>
        <p:spPr>
          <a:xfrm>
            <a:off x="4382175" y="886025"/>
            <a:ext cx="4081919" cy="3820975"/>
          </a:xfrm>
          <a:prstGeom prst="rect">
            <a:avLst/>
          </a:prstGeom>
          <a:noFill/>
          <a:ln>
            <a:noFill/>
          </a:ln>
        </p:spPr>
      </p:pic>
      <p:sp>
        <p:nvSpPr>
          <p:cNvPr id="183" name="Google Shape;183;p33"/>
          <p:cNvSpPr txBox="1"/>
          <p:nvPr/>
        </p:nvSpPr>
        <p:spPr>
          <a:xfrm>
            <a:off x="613100" y="1472900"/>
            <a:ext cx="3958800" cy="3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highlight>
                  <a:srgbClr val="FFFFFF"/>
                </a:highlight>
                <a:latin typeface="Raleway"/>
                <a:ea typeface="Raleway"/>
                <a:cs typeface="Raleway"/>
                <a:sym typeface="Raleway"/>
              </a:rPr>
              <a:t>A linear regression model that implements L1 norm for regularisation is called </a:t>
            </a:r>
            <a:r>
              <a:rPr b="1" lang="en" sz="1200">
                <a:solidFill>
                  <a:srgbClr val="292929"/>
                </a:solidFill>
                <a:highlight>
                  <a:srgbClr val="FFFFFF"/>
                </a:highlight>
                <a:latin typeface="Raleway"/>
                <a:ea typeface="Raleway"/>
                <a:cs typeface="Raleway"/>
                <a:sym typeface="Raleway"/>
              </a:rPr>
              <a:t>lasso regression</a:t>
            </a:r>
            <a:r>
              <a:rPr lang="en" sz="1200">
                <a:solidFill>
                  <a:srgbClr val="292929"/>
                </a:solidFill>
                <a:highlight>
                  <a:srgbClr val="FFFFFF"/>
                </a:highlight>
                <a:latin typeface="Raleway"/>
                <a:ea typeface="Raleway"/>
                <a:cs typeface="Raleway"/>
                <a:sym typeface="Raleway"/>
              </a:rPr>
              <a:t>, and one that implements (squared) L2 norm for regularisation is called </a:t>
            </a:r>
            <a:r>
              <a:rPr b="1" lang="en" sz="1200">
                <a:solidFill>
                  <a:srgbClr val="292929"/>
                </a:solidFill>
                <a:highlight>
                  <a:srgbClr val="FFFFFF"/>
                </a:highlight>
                <a:latin typeface="Raleway"/>
                <a:ea typeface="Raleway"/>
                <a:cs typeface="Raleway"/>
                <a:sym typeface="Raleway"/>
              </a:rPr>
              <a:t>ridge regression</a:t>
            </a:r>
            <a:r>
              <a:rPr lang="en" sz="1200">
                <a:solidFill>
                  <a:srgbClr val="292929"/>
                </a:solidFill>
                <a:highlight>
                  <a:srgbClr val="FFFFFF"/>
                </a:highlight>
                <a:latin typeface="Raleway"/>
                <a:ea typeface="Raleway"/>
                <a:cs typeface="Raleway"/>
                <a:sym typeface="Raleway"/>
              </a:rPr>
              <a:t>. </a:t>
            </a:r>
            <a:endParaRPr sz="1200">
              <a:solidFill>
                <a:srgbClr val="292929"/>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292929"/>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292929"/>
              </a:solidFill>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Clr>
                <a:srgbClr val="292929"/>
              </a:buClr>
              <a:buSzPts val="1200"/>
              <a:buFont typeface="Raleway"/>
              <a:buChar char="●"/>
            </a:pPr>
            <a:r>
              <a:rPr b="1" lang="en" sz="1200">
                <a:solidFill>
                  <a:srgbClr val="282829"/>
                </a:solidFill>
                <a:highlight>
                  <a:srgbClr val="FFFFFF"/>
                </a:highlight>
                <a:latin typeface="Raleway"/>
                <a:ea typeface="Raleway"/>
                <a:cs typeface="Raleway"/>
                <a:sym typeface="Raleway"/>
              </a:rPr>
              <a:t>Difference between L1 and L2</a:t>
            </a:r>
            <a:endParaRPr b="1" sz="1200">
              <a:solidFill>
                <a:srgbClr val="282829"/>
              </a:solidFill>
              <a:highlight>
                <a:srgbClr val="FFFFFF"/>
              </a:highlight>
              <a:latin typeface="Raleway"/>
              <a:ea typeface="Raleway"/>
              <a:cs typeface="Raleway"/>
              <a:sym typeface="Raleway"/>
            </a:endParaRPr>
          </a:p>
          <a:p>
            <a:pPr indent="0" lvl="0" marL="457200" rtl="0" algn="l">
              <a:lnSpc>
                <a:spcPct val="115000"/>
              </a:lnSpc>
              <a:spcBef>
                <a:spcPts val="1100"/>
              </a:spcBef>
              <a:spcAft>
                <a:spcPts val="0"/>
              </a:spcAft>
              <a:buNone/>
            </a:pPr>
            <a:r>
              <a:rPr lang="en" sz="1200">
                <a:solidFill>
                  <a:srgbClr val="282829"/>
                </a:solidFill>
                <a:highlight>
                  <a:srgbClr val="FFFFFF"/>
                </a:highlight>
                <a:latin typeface="Raleway"/>
                <a:ea typeface="Raleway"/>
                <a:cs typeface="Raleway"/>
                <a:sym typeface="Raleway"/>
              </a:rPr>
              <a:t>L2 (Ridge) shrinks all the coefficient by the same proportions but eliminates none, while L1 (Lasso) can shrink some coefficients to zero, performing variable selection.</a:t>
            </a:r>
            <a:endParaRPr sz="1200">
              <a:solidFill>
                <a:srgbClr val="282829"/>
              </a:solidFill>
              <a:highlight>
                <a:srgbClr val="FFFFFF"/>
              </a:highlight>
              <a:latin typeface="Raleway"/>
              <a:ea typeface="Raleway"/>
              <a:cs typeface="Raleway"/>
              <a:sym typeface="Raleway"/>
            </a:endParaRPr>
          </a:p>
          <a:p>
            <a:pPr indent="0" lvl="0" marL="0" rtl="0" algn="l">
              <a:spcBef>
                <a:spcPts val="1100"/>
              </a:spcBef>
              <a:spcAft>
                <a:spcPts val="0"/>
              </a:spcAft>
              <a:buNone/>
            </a:pPr>
            <a:r>
              <a:t/>
            </a:r>
            <a:endParaRPr sz="1200">
              <a:solidFill>
                <a:srgbClr val="292929"/>
              </a:solidFill>
              <a:highlight>
                <a:srgbClr val="FFFFFF"/>
              </a:highlight>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L1 and L2 Regularization</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pic>
        <p:nvPicPr>
          <p:cNvPr id="189" name="Google Shape;189;p34"/>
          <p:cNvPicPr preferRelativeResize="0"/>
          <p:nvPr/>
        </p:nvPicPr>
        <p:blipFill>
          <a:blip r:embed="rId3">
            <a:alphaModFix/>
          </a:blip>
          <a:stretch>
            <a:fillRect/>
          </a:stretch>
        </p:blipFill>
        <p:spPr>
          <a:xfrm>
            <a:off x="213838" y="1177600"/>
            <a:ext cx="4276012" cy="3820975"/>
          </a:xfrm>
          <a:prstGeom prst="rect">
            <a:avLst/>
          </a:prstGeom>
          <a:noFill/>
          <a:ln>
            <a:noFill/>
          </a:ln>
        </p:spPr>
      </p:pic>
      <p:pic>
        <p:nvPicPr>
          <p:cNvPr id="190" name="Google Shape;190;p34"/>
          <p:cNvPicPr preferRelativeResize="0"/>
          <p:nvPr/>
        </p:nvPicPr>
        <p:blipFill>
          <a:blip r:embed="rId4">
            <a:alphaModFix/>
          </a:blip>
          <a:stretch>
            <a:fillRect/>
          </a:stretch>
        </p:blipFill>
        <p:spPr>
          <a:xfrm>
            <a:off x="4642250" y="1177600"/>
            <a:ext cx="4287911"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372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22222"/>
                </a:solidFill>
                <a:highlight>
                  <a:srgbClr val="FFFFFF"/>
                </a:highlight>
                <a:latin typeface="Raleway"/>
                <a:ea typeface="Raleway"/>
                <a:cs typeface="Raleway"/>
                <a:sym typeface="Raleway"/>
              </a:rPr>
              <a:t>Dropout</a:t>
            </a:r>
            <a:endParaRPr b="1">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196" name="Google Shape;196;p35"/>
          <p:cNvSpPr txBox="1"/>
          <p:nvPr>
            <p:ph idx="1" type="body"/>
          </p:nvPr>
        </p:nvSpPr>
        <p:spPr>
          <a:xfrm>
            <a:off x="311700" y="1152475"/>
            <a:ext cx="8520600" cy="251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Font typeface="Raleway"/>
              <a:buChar char="●"/>
            </a:pPr>
            <a:r>
              <a:rPr lang="en" sz="1200">
                <a:solidFill>
                  <a:srgbClr val="292929"/>
                </a:solidFill>
                <a:highlight>
                  <a:srgbClr val="FFFFFF"/>
                </a:highlight>
                <a:latin typeface="Raleway"/>
                <a:ea typeface="Raleway"/>
                <a:cs typeface="Raleway"/>
                <a:sym typeface="Raleway"/>
              </a:rPr>
              <a:t>Dropout is an approach to regularization in neural networks which helps reducing interdependent learning amongst the neurons.</a:t>
            </a:r>
            <a:endParaRPr sz="1200">
              <a:solidFill>
                <a:srgbClr val="202124"/>
              </a:solidFill>
              <a:highlight>
                <a:srgbClr val="FCFCFC"/>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CFCFC"/>
                </a:highlight>
                <a:latin typeface="Raleway"/>
                <a:ea typeface="Raleway"/>
                <a:cs typeface="Raleway"/>
                <a:sym typeface="Raleway"/>
              </a:rPr>
              <a:t>Dropout is a technique where randomly selected neurons are ignored during training. They are “dropped-out” randomly. </a:t>
            </a:r>
            <a:endParaRPr sz="1200">
              <a:solidFill>
                <a:srgbClr val="202124"/>
              </a:solidFill>
              <a:highlight>
                <a:srgbClr val="FCFCFC"/>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CFCFC"/>
                </a:highlight>
                <a:latin typeface="Raleway"/>
                <a:ea typeface="Raleway"/>
                <a:cs typeface="Raleway"/>
                <a:sym typeface="Raleway"/>
              </a:rPr>
              <a:t>This means that their contribution to the activation of downstream neurons is temporarily removed on the forward pass and any weight updates are not applied to the neuron on the backward pass.</a:t>
            </a:r>
            <a:endParaRPr sz="1200">
              <a:solidFill>
                <a:srgbClr val="202124"/>
              </a:solidFill>
              <a:highlight>
                <a:srgbClr val="FCFCFC"/>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CFCFC"/>
                </a:highlight>
                <a:latin typeface="Raleway"/>
                <a:ea typeface="Raleway"/>
                <a:cs typeface="Raleway"/>
                <a:sym typeface="Raleway"/>
              </a:rPr>
              <a:t>Most importantly.</a:t>
            </a:r>
            <a:r>
              <a:rPr b="1" i="1" lang="en" sz="1200">
                <a:solidFill>
                  <a:srgbClr val="202124"/>
                </a:solidFill>
                <a:highlight>
                  <a:srgbClr val="FCFCFC"/>
                </a:highlight>
                <a:latin typeface="Raleway"/>
                <a:ea typeface="Raleway"/>
                <a:cs typeface="Raleway"/>
                <a:sym typeface="Raleway"/>
              </a:rPr>
              <a:t> Dropout is only used during the training of a model and is not used when evaluating the model.</a:t>
            </a:r>
            <a:endParaRPr b="1" i="1" sz="1200">
              <a:solidFill>
                <a:srgbClr val="202124"/>
              </a:solidFill>
              <a:highlight>
                <a:srgbClr val="FCFCFC"/>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92929"/>
                </a:solidFill>
                <a:highlight>
                  <a:srgbClr val="FFFFFF"/>
                </a:highlight>
                <a:latin typeface="Raleway"/>
                <a:ea typeface="Raleway"/>
                <a:cs typeface="Raleway"/>
                <a:sym typeface="Raleway"/>
              </a:rPr>
              <a:t>More technically, At each training stage, individual nodes are either dropped out of the net with probability </a:t>
            </a:r>
            <a:r>
              <a:rPr i="1" lang="en" sz="1200">
                <a:solidFill>
                  <a:srgbClr val="292929"/>
                </a:solidFill>
                <a:highlight>
                  <a:srgbClr val="FFFFFF"/>
                </a:highlight>
                <a:latin typeface="Raleway"/>
                <a:ea typeface="Raleway"/>
                <a:cs typeface="Raleway"/>
                <a:sym typeface="Raleway"/>
              </a:rPr>
              <a:t>1-p</a:t>
            </a:r>
            <a:r>
              <a:rPr lang="en" sz="1200">
                <a:solidFill>
                  <a:srgbClr val="292929"/>
                </a:solidFill>
                <a:highlight>
                  <a:srgbClr val="FFFFFF"/>
                </a:highlight>
                <a:latin typeface="Raleway"/>
                <a:ea typeface="Raleway"/>
                <a:cs typeface="Raleway"/>
                <a:sym typeface="Raleway"/>
              </a:rPr>
              <a:t> or kept with probability </a:t>
            </a:r>
            <a:r>
              <a:rPr i="1" lang="en" sz="1200">
                <a:solidFill>
                  <a:srgbClr val="292929"/>
                </a:solidFill>
                <a:highlight>
                  <a:srgbClr val="FFFFFF"/>
                </a:highlight>
                <a:latin typeface="Raleway"/>
                <a:ea typeface="Raleway"/>
                <a:cs typeface="Raleway"/>
                <a:sym typeface="Raleway"/>
              </a:rPr>
              <a:t>p</a:t>
            </a:r>
            <a:r>
              <a:rPr lang="en" sz="1200">
                <a:solidFill>
                  <a:srgbClr val="292929"/>
                </a:solidFill>
                <a:highlight>
                  <a:srgbClr val="FFFFFF"/>
                </a:highlight>
                <a:latin typeface="Raleway"/>
                <a:ea typeface="Raleway"/>
                <a:cs typeface="Raleway"/>
                <a:sym typeface="Raleway"/>
              </a:rPr>
              <a:t>, so that a reduced network is left; incoming and outgoing edges to a dropped-out node are also removed.</a:t>
            </a:r>
            <a:endParaRPr sz="1200">
              <a:solidFill>
                <a:srgbClr val="202124"/>
              </a:solidFill>
              <a:highlight>
                <a:srgbClr val="FCFCFC"/>
              </a:highlight>
              <a:latin typeface="Raleway"/>
              <a:ea typeface="Raleway"/>
              <a:cs typeface="Raleway"/>
              <a:sym typeface="Raleway"/>
            </a:endParaRPr>
          </a:p>
          <a:p>
            <a:pPr indent="0" lvl="0" marL="0" rtl="0" algn="l">
              <a:spcBef>
                <a:spcPts val="1600"/>
              </a:spcBef>
              <a:spcAft>
                <a:spcPts val="0"/>
              </a:spcAft>
              <a:buNone/>
            </a:pPr>
            <a:r>
              <a:t/>
            </a:r>
            <a:endParaRPr sz="1500">
              <a:solidFill>
                <a:srgbClr val="292929"/>
              </a:solidFill>
              <a:highlight>
                <a:srgbClr val="FFFFFF"/>
              </a:highlight>
              <a:latin typeface="Raleway"/>
              <a:ea typeface="Raleway"/>
              <a:cs typeface="Raleway"/>
              <a:sym typeface="Raleway"/>
            </a:endParaRPr>
          </a:p>
          <a:p>
            <a:pPr indent="0" lvl="0" marL="0" rtl="0" algn="l">
              <a:lnSpc>
                <a:spcPct val="150000"/>
              </a:lnSpc>
              <a:spcBef>
                <a:spcPts val="1600"/>
              </a:spcBef>
              <a:spcAft>
                <a:spcPts val="700"/>
              </a:spcAft>
              <a:buNone/>
            </a:pPr>
            <a:r>
              <a:t/>
            </a:r>
            <a:endParaRPr b="1" sz="1500">
              <a:solidFill>
                <a:srgbClr val="292929"/>
              </a:solidFill>
              <a:highlight>
                <a:srgbClr val="FFFFFF"/>
              </a:highlight>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372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Dropout</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pic>
        <p:nvPicPr>
          <p:cNvPr id="202" name="Google Shape;202;p36"/>
          <p:cNvPicPr preferRelativeResize="0"/>
          <p:nvPr/>
        </p:nvPicPr>
        <p:blipFill rotWithShape="1">
          <a:blip r:embed="rId3">
            <a:alphaModFix/>
          </a:blip>
          <a:srcRect b="0" l="53031" r="0" t="0"/>
          <a:stretch/>
        </p:blipFill>
        <p:spPr>
          <a:xfrm>
            <a:off x="4840024" y="1940500"/>
            <a:ext cx="4151576" cy="2038550"/>
          </a:xfrm>
          <a:prstGeom prst="rect">
            <a:avLst/>
          </a:prstGeom>
          <a:noFill/>
          <a:ln>
            <a:noFill/>
          </a:ln>
        </p:spPr>
      </p:pic>
      <p:pic>
        <p:nvPicPr>
          <p:cNvPr id="203" name="Google Shape;203;p36"/>
          <p:cNvPicPr preferRelativeResize="0"/>
          <p:nvPr/>
        </p:nvPicPr>
        <p:blipFill rotWithShape="1">
          <a:blip r:embed="rId3">
            <a:alphaModFix/>
          </a:blip>
          <a:srcRect b="0" l="0" r="55207" t="0"/>
          <a:stretch/>
        </p:blipFill>
        <p:spPr>
          <a:xfrm>
            <a:off x="514925" y="1940500"/>
            <a:ext cx="3959401" cy="203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22222"/>
                </a:solidFill>
                <a:highlight>
                  <a:srgbClr val="FFFFFF"/>
                </a:highlight>
                <a:latin typeface="Raleway"/>
                <a:ea typeface="Raleway"/>
                <a:cs typeface="Raleway"/>
                <a:sym typeface="Raleway"/>
              </a:rPr>
              <a:t>Early Stopping</a:t>
            </a:r>
            <a:endParaRPr b="1">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209" name="Google Shape;209;p37"/>
          <p:cNvSpPr txBox="1"/>
          <p:nvPr>
            <p:ph idx="1" type="body"/>
          </p:nvPr>
        </p:nvSpPr>
        <p:spPr>
          <a:xfrm>
            <a:off x="311700" y="1152475"/>
            <a:ext cx="8520600" cy="2496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02124"/>
              </a:buClr>
              <a:buSzPts val="1200"/>
              <a:buFont typeface="Raleway"/>
              <a:buChar char="●"/>
            </a:pPr>
            <a:r>
              <a:rPr lang="en" sz="1200">
                <a:solidFill>
                  <a:srgbClr val="404040"/>
                </a:solidFill>
                <a:highlight>
                  <a:srgbClr val="FCFCFC"/>
                </a:highlight>
                <a:latin typeface="Raleway"/>
                <a:ea typeface="Raleway"/>
                <a:cs typeface="Raleway"/>
                <a:sym typeface="Raleway"/>
              </a:rPr>
              <a:t>One of the biggest problem in training neural network is how long to train the model.</a:t>
            </a:r>
            <a:endParaRPr sz="1200">
              <a:solidFill>
                <a:srgbClr val="404040"/>
              </a:solidFill>
              <a:highlight>
                <a:srgbClr val="FCFCFC"/>
              </a:highlight>
              <a:latin typeface="Raleway"/>
              <a:ea typeface="Raleway"/>
              <a:cs typeface="Raleway"/>
              <a:sym typeface="Raleway"/>
            </a:endParaRPr>
          </a:p>
          <a:p>
            <a:pPr indent="-304800" lvl="0" marL="457200" rtl="0" algn="l">
              <a:lnSpc>
                <a:spcPct val="115000"/>
              </a:lnSpc>
              <a:spcBef>
                <a:spcPts val="0"/>
              </a:spcBef>
              <a:spcAft>
                <a:spcPts val="0"/>
              </a:spcAft>
              <a:buClr>
                <a:srgbClr val="202124"/>
              </a:buClr>
              <a:buSzPts val="1200"/>
              <a:buFont typeface="Raleway"/>
              <a:buChar char="●"/>
            </a:pPr>
            <a:r>
              <a:rPr lang="en" sz="1200">
                <a:solidFill>
                  <a:srgbClr val="404040"/>
                </a:solidFill>
                <a:highlight>
                  <a:srgbClr val="FCFCFC"/>
                </a:highlight>
                <a:latin typeface="Raleway"/>
                <a:ea typeface="Raleway"/>
                <a:cs typeface="Raleway"/>
                <a:sym typeface="Raleway"/>
              </a:rPr>
              <a:t>Training too little will lead to underfit in train and test sets. Training too much will have the overfit in training set and poor result in test sets.</a:t>
            </a:r>
            <a:endParaRPr sz="1200">
              <a:solidFill>
                <a:srgbClr val="404040"/>
              </a:solidFill>
              <a:highlight>
                <a:srgbClr val="FCFCFC"/>
              </a:highlight>
              <a:latin typeface="Raleway"/>
              <a:ea typeface="Raleway"/>
              <a:cs typeface="Raleway"/>
              <a:sym typeface="Raleway"/>
            </a:endParaRPr>
          </a:p>
          <a:p>
            <a:pPr indent="-304800" lvl="0" marL="457200" rtl="0" algn="l">
              <a:lnSpc>
                <a:spcPct val="115000"/>
              </a:lnSpc>
              <a:spcBef>
                <a:spcPts val="0"/>
              </a:spcBef>
              <a:spcAft>
                <a:spcPts val="0"/>
              </a:spcAft>
              <a:buClr>
                <a:srgbClr val="202124"/>
              </a:buClr>
              <a:buSzPts val="1200"/>
              <a:buFont typeface="Raleway"/>
              <a:buChar char="●"/>
            </a:pPr>
            <a:r>
              <a:rPr lang="en" sz="1200">
                <a:solidFill>
                  <a:srgbClr val="404040"/>
                </a:solidFill>
                <a:highlight>
                  <a:srgbClr val="FCFCFC"/>
                </a:highlight>
                <a:latin typeface="Raleway"/>
                <a:ea typeface="Raleway"/>
                <a:cs typeface="Raleway"/>
                <a:sym typeface="Raleway"/>
              </a:rPr>
              <a:t>Here the challenge is to train the network long enough that it is capable of learning the mapping from inputs to outputs, but not training the model so long that it overfits the training data.</a:t>
            </a:r>
            <a:endParaRPr sz="1200">
              <a:solidFill>
                <a:srgbClr val="404040"/>
              </a:solidFill>
              <a:highlight>
                <a:srgbClr val="FCFCFC"/>
              </a:highlight>
              <a:latin typeface="Raleway"/>
              <a:ea typeface="Raleway"/>
              <a:cs typeface="Raleway"/>
              <a:sym typeface="Raleway"/>
            </a:endParaRPr>
          </a:p>
          <a:p>
            <a:pPr indent="-304800" lvl="0" marL="457200" rtl="0" algn="l">
              <a:lnSpc>
                <a:spcPct val="115000"/>
              </a:lnSpc>
              <a:spcBef>
                <a:spcPts val="0"/>
              </a:spcBef>
              <a:spcAft>
                <a:spcPts val="0"/>
              </a:spcAft>
              <a:buClr>
                <a:srgbClr val="202124"/>
              </a:buClr>
              <a:buSzPts val="1200"/>
              <a:buFont typeface="Raleway"/>
              <a:buChar char="●"/>
            </a:pPr>
            <a:r>
              <a:rPr lang="en" sz="1200">
                <a:solidFill>
                  <a:srgbClr val="404040"/>
                </a:solidFill>
                <a:highlight>
                  <a:srgbClr val="FCFCFC"/>
                </a:highlight>
                <a:latin typeface="Raleway"/>
                <a:ea typeface="Raleway"/>
                <a:cs typeface="Raleway"/>
                <a:sym typeface="Raleway"/>
              </a:rPr>
              <a:t>One possible solution to solve this problem is to treat the number of training epochs as a hyperparameter and train the model multiple times with different values, then select the number of epochs that result in the best accuracy on the train or a holdout test dataset, But the problem is it requires multiple models to be trained and discarded.</a:t>
            </a:r>
            <a:endParaRPr sz="1200">
              <a:solidFill>
                <a:srgbClr val="404040"/>
              </a:solidFill>
              <a:highlight>
                <a:srgbClr val="FCFCFC"/>
              </a:highlight>
              <a:latin typeface="Raleway"/>
              <a:ea typeface="Raleway"/>
              <a:cs typeface="Raleway"/>
              <a:sym typeface="Raleway"/>
            </a:endParaRPr>
          </a:p>
          <a:p>
            <a:pPr indent="-304800" lvl="0" marL="457200" rtl="0" algn="l">
              <a:lnSpc>
                <a:spcPct val="115000"/>
              </a:lnSpc>
              <a:spcBef>
                <a:spcPts val="0"/>
              </a:spcBef>
              <a:spcAft>
                <a:spcPts val="0"/>
              </a:spcAft>
              <a:buClr>
                <a:srgbClr val="404040"/>
              </a:buClr>
              <a:buSzPts val="1200"/>
              <a:buFont typeface="Raleway"/>
              <a:buChar char="●"/>
            </a:pPr>
            <a:r>
              <a:rPr lang="en" sz="1200">
                <a:solidFill>
                  <a:srgbClr val="404040"/>
                </a:solidFill>
                <a:highlight>
                  <a:srgbClr val="FCFCFC"/>
                </a:highlight>
                <a:latin typeface="Raleway"/>
                <a:ea typeface="Raleway"/>
                <a:cs typeface="Raleway"/>
                <a:sym typeface="Raleway"/>
              </a:rPr>
              <a:t>One alternative technique to prevent overfitting is use validation error to decide when to stop. This approach is called </a:t>
            </a:r>
            <a:r>
              <a:rPr b="1" i="1" lang="en" sz="1200">
                <a:solidFill>
                  <a:srgbClr val="404040"/>
                </a:solidFill>
                <a:highlight>
                  <a:srgbClr val="FCFCFC"/>
                </a:highlight>
                <a:latin typeface="Raleway"/>
                <a:ea typeface="Raleway"/>
                <a:cs typeface="Raleway"/>
                <a:sym typeface="Raleway"/>
              </a:rPr>
              <a:t>Early Stopping.</a:t>
            </a:r>
            <a:endParaRPr b="1" i="1" sz="1200">
              <a:solidFill>
                <a:srgbClr val="404040"/>
              </a:solidFill>
              <a:highlight>
                <a:srgbClr val="FCFCFC"/>
              </a:highlight>
              <a:latin typeface="Raleway"/>
              <a:ea typeface="Raleway"/>
              <a:cs typeface="Raleway"/>
              <a:sym typeface="Raleway"/>
            </a:endParaRPr>
          </a:p>
          <a:p>
            <a:pPr indent="0" lvl="0" marL="0" rtl="0" algn="l">
              <a:spcBef>
                <a:spcPts val="1800"/>
              </a:spcBef>
              <a:spcAft>
                <a:spcPts val="0"/>
              </a:spcAft>
              <a:buNone/>
            </a:pPr>
            <a:r>
              <a:t/>
            </a:r>
            <a:endParaRPr sz="1500">
              <a:solidFill>
                <a:srgbClr val="292929"/>
              </a:solidFill>
              <a:highlight>
                <a:srgbClr val="FFFFFF"/>
              </a:highlight>
              <a:latin typeface="Raleway"/>
              <a:ea typeface="Raleway"/>
              <a:cs typeface="Raleway"/>
              <a:sym typeface="Raleway"/>
            </a:endParaRPr>
          </a:p>
          <a:p>
            <a:pPr indent="0" lvl="0" marL="0" rtl="0" algn="l">
              <a:lnSpc>
                <a:spcPct val="150000"/>
              </a:lnSpc>
              <a:spcBef>
                <a:spcPts val="1600"/>
              </a:spcBef>
              <a:spcAft>
                <a:spcPts val="700"/>
              </a:spcAft>
              <a:buNone/>
            </a:pPr>
            <a:r>
              <a:t/>
            </a:r>
            <a:endParaRPr b="1" sz="1500">
              <a:solidFill>
                <a:srgbClr val="292929"/>
              </a:solidFill>
              <a:highlight>
                <a:srgbClr val="FFFFFF"/>
              </a:highlight>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294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Early Stopping</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pic>
        <p:nvPicPr>
          <p:cNvPr id="215" name="Google Shape;215;p38"/>
          <p:cNvPicPr preferRelativeResize="0"/>
          <p:nvPr/>
        </p:nvPicPr>
        <p:blipFill>
          <a:blip r:embed="rId3">
            <a:alphaModFix/>
          </a:blip>
          <a:stretch>
            <a:fillRect/>
          </a:stretch>
        </p:blipFill>
        <p:spPr>
          <a:xfrm>
            <a:off x="665525" y="1551425"/>
            <a:ext cx="7812950" cy="312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nvSpPr>
        <p:spPr>
          <a:xfrm>
            <a:off x="200725" y="476700"/>
            <a:ext cx="54822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Raleway"/>
                <a:ea typeface="Raleway"/>
                <a:cs typeface="Raleway"/>
                <a:sym typeface="Raleway"/>
              </a:rPr>
              <a:t>Normalization</a:t>
            </a:r>
            <a:endParaRPr b="1" sz="2800">
              <a:latin typeface="Raleway"/>
              <a:ea typeface="Raleway"/>
              <a:cs typeface="Raleway"/>
              <a:sym typeface="Raleway"/>
            </a:endParaRPr>
          </a:p>
        </p:txBody>
      </p:sp>
      <p:sp>
        <p:nvSpPr>
          <p:cNvPr id="221" name="Google Shape;221;p39"/>
          <p:cNvSpPr txBox="1"/>
          <p:nvPr/>
        </p:nvSpPr>
        <p:spPr>
          <a:xfrm>
            <a:off x="313625" y="1392500"/>
            <a:ext cx="8643600" cy="3575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aleway"/>
              <a:buChar char="●"/>
            </a:pPr>
            <a:r>
              <a:rPr lang="en" sz="1200">
                <a:solidFill>
                  <a:srgbClr val="0A0A0A"/>
                </a:solidFill>
                <a:highlight>
                  <a:srgbClr val="FFFFFF"/>
                </a:highlight>
                <a:latin typeface="Raleway"/>
                <a:ea typeface="Raleway"/>
                <a:cs typeface="Raleway"/>
                <a:sym typeface="Raleway"/>
              </a:rPr>
              <a:t>Internal Covariate Shift: As network parameters change during training, the distributions of the input values to each layer change.</a:t>
            </a:r>
            <a:endParaRPr sz="1200">
              <a:solidFill>
                <a:srgbClr val="0A0A0A"/>
              </a:solidFill>
              <a:highlight>
                <a:srgbClr val="FFFFFF"/>
              </a:highlight>
              <a:latin typeface="Raleway"/>
              <a:ea typeface="Raleway"/>
              <a:cs typeface="Raleway"/>
              <a:sym typeface="Raleway"/>
            </a:endParaRPr>
          </a:p>
          <a:p>
            <a:pPr indent="-304800" lvl="0" marL="457200" rtl="0" algn="l">
              <a:spcBef>
                <a:spcPts val="0"/>
              </a:spcBef>
              <a:spcAft>
                <a:spcPts val="0"/>
              </a:spcAft>
              <a:buClr>
                <a:srgbClr val="0A0A0A"/>
              </a:buClr>
              <a:buSzPts val="1200"/>
              <a:buFont typeface="Raleway"/>
              <a:buChar char="●"/>
            </a:pPr>
            <a:r>
              <a:rPr lang="en" sz="1200">
                <a:solidFill>
                  <a:srgbClr val="0A0A0A"/>
                </a:solidFill>
                <a:highlight>
                  <a:srgbClr val="FFFFFF"/>
                </a:highlight>
                <a:latin typeface="Raleway"/>
                <a:ea typeface="Raleway"/>
                <a:cs typeface="Raleway"/>
                <a:sym typeface="Raleway"/>
              </a:rPr>
              <a:t>Training could be more efficient if the layers were receiving inputs with a fixed distribution throughout the entire process.</a:t>
            </a:r>
            <a:endParaRPr sz="1200">
              <a:solidFill>
                <a:srgbClr val="0A0A0A"/>
              </a:solidFill>
              <a:highlight>
                <a:srgbClr val="FFFFFF"/>
              </a:highlight>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solidFill>
                  <a:srgbClr val="0A0A0A"/>
                </a:solidFill>
                <a:highlight>
                  <a:srgbClr val="FFFFFF"/>
                </a:highlight>
                <a:latin typeface="Raleway"/>
                <a:ea typeface="Raleway"/>
                <a:cs typeface="Raleway"/>
                <a:sym typeface="Raleway"/>
              </a:rPr>
              <a:t>Batch normalization reduces the internal covariate shift (ICS) and accelerates the training of a deep neural network.</a:t>
            </a:r>
            <a:endParaRPr sz="1200">
              <a:solidFill>
                <a:srgbClr val="0A0A0A"/>
              </a:solidFill>
              <a:highlight>
                <a:srgbClr val="FFFFFF"/>
              </a:highlight>
              <a:latin typeface="Raleway"/>
              <a:ea typeface="Raleway"/>
              <a:cs typeface="Raleway"/>
              <a:sym typeface="Raleway"/>
            </a:endParaRPr>
          </a:p>
          <a:p>
            <a:pPr indent="-304800" lvl="0" marL="457200" rtl="0" algn="l">
              <a:spcBef>
                <a:spcPts val="0"/>
              </a:spcBef>
              <a:spcAft>
                <a:spcPts val="0"/>
              </a:spcAft>
              <a:buClr>
                <a:srgbClr val="0A0A0A"/>
              </a:buClr>
              <a:buSzPts val="1200"/>
              <a:buFont typeface="Raleway"/>
              <a:buChar char="●"/>
            </a:pPr>
            <a:r>
              <a:rPr lang="en" sz="1200">
                <a:solidFill>
                  <a:srgbClr val="0A0A0A"/>
                </a:solidFill>
                <a:highlight>
                  <a:srgbClr val="FFFFFF"/>
                </a:highlight>
                <a:latin typeface="Raleway"/>
                <a:ea typeface="Raleway"/>
                <a:cs typeface="Raleway"/>
                <a:sym typeface="Raleway"/>
              </a:rPr>
              <a:t>The proposed batch normalization technique corresponds to first performing a normalization with respect to the batch statistics.</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0A0A0A"/>
                </a:solidFill>
                <a:highlight>
                  <a:srgbClr val="FFFFFF"/>
                </a:highlight>
                <a:latin typeface="Raleway"/>
                <a:ea typeface="Raleway"/>
                <a:cs typeface="Raleway"/>
                <a:sym typeface="Raleway"/>
              </a:rPr>
              <a:t>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0A0A0A"/>
                </a:solidFill>
                <a:highlight>
                  <a:srgbClr val="FFFFFF"/>
                </a:highlight>
                <a:latin typeface="Raleway"/>
                <a:ea typeface="Raleway"/>
                <a:cs typeface="Raleway"/>
                <a:sym typeface="Raleway"/>
              </a:rPr>
              <a:t>     where m is a fixed batch size, and ε &gt; 0 for numerical stability.</a:t>
            </a:r>
            <a:endParaRPr sz="1200">
              <a:solidFill>
                <a:srgbClr val="0A0A0A"/>
              </a:solidFill>
              <a:highlight>
                <a:srgbClr val="FFFFFF"/>
              </a:highlight>
              <a:latin typeface="Raleway"/>
              <a:ea typeface="Raleway"/>
              <a:cs typeface="Raleway"/>
              <a:sym typeface="Raleway"/>
            </a:endParaRPr>
          </a:p>
          <a:p>
            <a:pPr indent="-304800" lvl="0" marL="457200" rtl="0" algn="l">
              <a:spcBef>
                <a:spcPts val="0"/>
              </a:spcBef>
              <a:spcAft>
                <a:spcPts val="0"/>
              </a:spcAft>
              <a:buClr>
                <a:srgbClr val="0A0A0A"/>
              </a:buClr>
              <a:buSzPts val="1200"/>
              <a:buFont typeface="Raleway"/>
              <a:buChar char="●"/>
            </a:pPr>
            <a:r>
              <a:rPr lang="en" sz="1200">
                <a:solidFill>
                  <a:srgbClr val="0A0A0A"/>
                </a:solidFill>
                <a:highlight>
                  <a:srgbClr val="FFFFFF"/>
                </a:highlight>
                <a:latin typeface="Raleway"/>
                <a:ea typeface="Raleway"/>
                <a:cs typeface="Raleway"/>
                <a:sym typeface="Raleway"/>
              </a:rPr>
              <a:t>Disadvantage: can not be applied for test data. Hence, average and standard deviation values of training data is used.</a:t>
            </a:r>
            <a:endParaRPr sz="1200">
              <a:solidFill>
                <a:srgbClr val="0A0A0A"/>
              </a:solidFill>
              <a:highlight>
                <a:srgbClr val="FFFFFF"/>
              </a:highlight>
              <a:latin typeface="Raleway"/>
              <a:ea typeface="Raleway"/>
              <a:cs typeface="Raleway"/>
              <a:sym typeface="Raleway"/>
            </a:endParaRPr>
          </a:p>
          <a:p>
            <a:pPr indent="0" lvl="0" marL="457200" rtl="0" algn="l">
              <a:spcBef>
                <a:spcPts val="0"/>
              </a:spcBef>
              <a:spcAft>
                <a:spcPts val="0"/>
              </a:spcAft>
              <a:buNone/>
            </a:pPr>
            <a:r>
              <a:t/>
            </a:r>
            <a:endParaRPr sz="1200">
              <a:solidFill>
                <a:srgbClr val="0A0A0A"/>
              </a:solidFill>
              <a:highlight>
                <a:srgbClr val="FFFFFF"/>
              </a:highlight>
              <a:latin typeface="Raleway"/>
              <a:ea typeface="Raleway"/>
              <a:cs typeface="Raleway"/>
              <a:sym typeface="Raleway"/>
            </a:endParaRPr>
          </a:p>
        </p:txBody>
      </p:sp>
      <p:pic>
        <p:nvPicPr>
          <p:cNvPr id="222" name="Google Shape;222;p39"/>
          <p:cNvPicPr preferRelativeResize="0"/>
          <p:nvPr/>
        </p:nvPicPr>
        <p:blipFill>
          <a:blip r:embed="rId3">
            <a:alphaModFix/>
          </a:blip>
          <a:stretch>
            <a:fillRect/>
          </a:stretch>
        </p:blipFill>
        <p:spPr>
          <a:xfrm>
            <a:off x="502513" y="3066275"/>
            <a:ext cx="8265824" cy="1169900"/>
          </a:xfrm>
          <a:prstGeom prst="rect">
            <a:avLst/>
          </a:prstGeom>
          <a:noFill/>
          <a:ln>
            <a:noFill/>
          </a:ln>
        </p:spPr>
      </p:pic>
      <p:pic>
        <p:nvPicPr>
          <p:cNvPr id="223" name="Google Shape;223;p39"/>
          <p:cNvPicPr preferRelativeResize="0"/>
          <p:nvPr/>
        </p:nvPicPr>
        <p:blipFill>
          <a:blip r:embed="rId4">
            <a:alphaModFix/>
          </a:blip>
          <a:stretch>
            <a:fillRect/>
          </a:stretch>
        </p:blipFill>
        <p:spPr>
          <a:xfrm>
            <a:off x="6058055" y="75200"/>
            <a:ext cx="2228795" cy="1392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aleway"/>
                <a:ea typeface="Raleway"/>
                <a:cs typeface="Raleway"/>
                <a:sym typeface="Raleway"/>
              </a:rPr>
              <a:t>Normalization</a:t>
            </a:r>
            <a:endParaRPr/>
          </a:p>
        </p:txBody>
      </p:sp>
      <p:pic>
        <p:nvPicPr>
          <p:cNvPr id="229" name="Google Shape;229;p40"/>
          <p:cNvPicPr preferRelativeResize="0"/>
          <p:nvPr/>
        </p:nvPicPr>
        <p:blipFill>
          <a:blip r:embed="rId3">
            <a:alphaModFix/>
          </a:blip>
          <a:stretch>
            <a:fillRect/>
          </a:stretch>
        </p:blipFill>
        <p:spPr>
          <a:xfrm>
            <a:off x="836075" y="1443513"/>
            <a:ext cx="7471827" cy="27798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Normalization</a:t>
            </a:r>
            <a:endParaRPr/>
          </a:p>
        </p:txBody>
      </p:sp>
      <p:pic>
        <p:nvPicPr>
          <p:cNvPr id="235" name="Google Shape;235;p41"/>
          <p:cNvPicPr preferRelativeResize="0"/>
          <p:nvPr/>
        </p:nvPicPr>
        <p:blipFill>
          <a:blip r:embed="rId3">
            <a:alphaModFix/>
          </a:blip>
          <a:stretch>
            <a:fillRect/>
          </a:stretch>
        </p:blipFill>
        <p:spPr>
          <a:xfrm>
            <a:off x="311700" y="1097400"/>
            <a:ext cx="7704473" cy="3795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22222"/>
                </a:solidFill>
                <a:highlight>
                  <a:srgbClr val="FFFFFF"/>
                </a:highlight>
                <a:latin typeface="Raleway"/>
                <a:ea typeface="Raleway"/>
                <a:cs typeface="Raleway"/>
                <a:sym typeface="Raleway"/>
              </a:rPr>
              <a:t>Neural Network Learning as Optimization</a:t>
            </a:r>
            <a:endParaRPr b="1">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67" name="Google Shape;67;p15"/>
          <p:cNvSpPr txBox="1"/>
          <p:nvPr>
            <p:ph idx="1" type="body"/>
          </p:nvPr>
        </p:nvSpPr>
        <p:spPr>
          <a:xfrm>
            <a:off x="311700" y="1152475"/>
            <a:ext cx="8520600" cy="137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highlight>
                  <a:srgbClr val="FFFFFF"/>
                </a:highlight>
                <a:latin typeface="Raleway"/>
                <a:ea typeface="Raleway"/>
                <a:cs typeface="Raleway"/>
                <a:sym typeface="Raleway"/>
              </a:rPr>
              <a:t>A deep learning neural network learns to map a set of inputs to a set of outputs from training data.</a:t>
            </a:r>
            <a:endParaRPr sz="1200">
              <a:solidFill>
                <a:srgbClr val="202124"/>
              </a:solidFill>
              <a:highlight>
                <a:srgbClr val="FFFFFF"/>
              </a:highlight>
              <a:latin typeface="Raleway"/>
              <a:ea typeface="Raleway"/>
              <a:cs typeface="Raleway"/>
              <a:sym typeface="Raleway"/>
            </a:endParaRPr>
          </a:p>
          <a:p>
            <a:pPr indent="0" lvl="0" marL="0" rtl="0" algn="l">
              <a:lnSpc>
                <a:spcPct val="150000"/>
              </a:lnSpc>
              <a:spcBef>
                <a:spcPts val="1400"/>
              </a:spcBef>
              <a:spcAft>
                <a:spcPts val="0"/>
              </a:spcAft>
              <a:buClr>
                <a:schemeClr val="dk1"/>
              </a:buClr>
              <a:buSzPts val="1100"/>
              <a:buFont typeface="Arial"/>
              <a:buNone/>
            </a:pPr>
            <a:r>
              <a:rPr lang="en" sz="1200">
                <a:solidFill>
                  <a:srgbClr val="202124"/>
                </a:solidFill>
                <a:highlight>
                  <a:srgbClr val="FFFFFF"/>
                </a:highlight>
                <a:latin typeface="Raleway"/>
                <a:ea typeface="Raleway"/>
                <a:cs typeface="Raleway"/>
                <a:sym typeface="Raleway"/>
              </a:rPr>
              <a:t>We cannot calculate the perfect weights for a neural network; there are too many unknowns. Instead, the problem of learning is cast as a search or optimization problem and an algorithm is used to navigate the space of possible sets of weights the model may use in order to make good or good enough predictions.</a:t>
            </a:r>
            <a:endParaRPr sz="1200">
              <a:solidFill>
                <a:srgbClr val="202124"/>
              </a:solidFill>
              <a:highlight>
                <a:srgbClr val="FFFFFF"/>
              </a:highlight>
              <a:latin typeface="Raleway"/>
              <a:ea typeface="Raleway"/>
              <a:cs typeface="Raleway"/>
              <a:sym typeface="Raleway"/>
            </a:endParaRPr>
          </a:p>
          <a:p>
            <a:pPr indent="0" lvl="0" marL="0" rtl="0" algn="l">
              <a:spcBef>
                <a:spcPts val="14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3005313" y="2663625"/>
            <a:ext cx="3133370" cy="2309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Activation Functions</a:t>
            </a:r>
            <a:endParaRPr b="1">
              <a:latin typeface="Raleway"/>
              <a:ea typeface="Raleway"/>
              <a:cs typeface="Raleway"/>
              <a:sym typeface="Raleway"/>
            </a:endParaRPr>
          </a:p>
        </p:txBody>
      </p:sp>
      <p:pic>
        <p:nvPicPr>
          <p:cNvPr id="241" name="Google Shape;241;p42"/>
          <p:cNvPicPr preferRelativeResize="0"/>
          <p:nvPr/>
        </p:nvPicPr>
        <p:blipFill>
          <a:blip r:embed="rId3">
            <a:alphaModFix/>
          </a:blip>
          <a:stretch>
            <a:fillRect/>
          </a:stretch>
        </p:blipFill>
        <p:spPr>
          <a:xfrm>
            <a:off x="457200" y="1174100"/>
            <a:ext cx="8375100" cy="36979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Raleway"/>
                <a:ea typeface="Raleway"/>
                <a:cs typeface="Raleway"/>
                <a:sym typeface="Raleway"/>
              </a:rPr>
              <a:t>Activation Functions</a:t>
            </a:r>
            <a:endParaRPr>
              <a:latin typeface="Raleway"/>
              <a:ea typeface="Raleway"/>
              <a:cs typeface="Raleway"/>
              <a:sym typeface="Raleway"/>
            </a:endParaRPr>
          </a:p>
          <a:p>
            <a:pPr indent="0" lvl="0" marL="0" rtl="0" algn="l">
              <a:spcBef>
                <a:spcPts val="0"/>
              </a:spcBef>
              <a:spcAft>
                <a:spcPts val="0"/>
              </a:spcAft>
              <a:buNone/>
            </a:pPr>
            <a:r>
              <a:t/>
            </a:r>
            <a:endParaRPr/>
          </a:p>
        </p:txBody>
      </p:sp>
      <p:sp>
        <p:nvSpPr>
          <p:cNvPr id="247" name="Google Shape;247;p43"/>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Smooth gradient</a:t>
            </a:r>
            <a:endParaRPr/>
          </a:p>
          <a:p>
            <a:pPr indent="-342900" lvl="0" marL="457200" rtl="0" algn="l">
              <a:spcBef>
                <a:spcPts val="0"/>
              </a:spcBef>
              <a:spcAft>
                <a:spcPts val="0"/>
              </a:spcAft>
              <a:buSzPts val="1800"/>
              <a:buChar char="●"/>
            </a:pPr>
            <a:r>
              <a:rPr lang="en"/>
              <a:t>Output range between [0,1]</a:t>
            </a:r>
            <a:endParaRPr/>
          </a:p>
          <a:p>
            <a:pPr indent="-342900" lvl="0" marL="457200" rtl="0" algn="l">
              <a:lnSpc>
                <a:spcPct val="115000"/>
              </a:lnSpc>
              <a:spcBef>
                <a:spcPts val="0"/>
              </a:spcBef>
              <a:spcAft>
                <a:spcPts val="0"/>
              </a:spcAft>
              <a:buSzPts val="1800"/>
              <a:buChar char="●"/>
            </a:pPr>
            <a:r>
              <a:rPr lang="en"/>
              <a:t>Mostly used at output layer for two class classification</a:t>
            </a:r>
            <a:endParaRPr/>
          </a:p>
          <a:p>
            <a:pPr indent="-342900" lvl="0" marL="457200" rtl="0" algn="l">
              <a:lnSpc>
                <a:spcPct val="115000"/>
              </a:lnSpc>
              <a:spcBef>
                <a:spcPts val="0"/>
              </a:spcBef>
              <a:spcAft>
                <a:spcPts val="0"/>
              </a:spcAft>
              <a:buSzPts val="1800"/>
              <a:buChar char="●"/>
            </a:pPr>
            <a:r>
              <a:rPr lang="en"/>
              <a:t>Vanishing Gradient Issue for larger or smaller values of input</a:t>
            </a:r>
            <a:endParaRPr/>
          </a:p>
          <a:p>
            <a:pPr indent="-342900" lvl="0" marL="457200" rtl="0" algn="l">
              <a:spcBef>
                <a:spcPts val="0"/>
              </a:spcBef>
              <a:spcAft>
                <a:spcPts val="0"/>
              </a:spcAft>
              <a:buSzPts val="1800"/>
              <a:buChar char="●"/>
            </a:pPr>
            <a:r>
              <a:rPr lang="en"/>
              <a:t>Output is not zero centered</a:t>
            </a:r>
            <a:endParaRPr/>
          </a:p>
        </p:txBody>
      </p:sp>
      <p:pic>
        <p:nvPicPr>
          <p:cNvPr id="248" name="Google Shape;248;p43"/>
          <p:cNvPicPr preferRelativeResize="0"/>
          <p:nvPr/>
        </p:nvPicPr>
        <p:blipFill rotWithShape="1">
          <a:blip r:embed="rId3">
            <a:alphaModFix/>
          </a:blip>
          <a:srcRect b="65529" l="0" r="54120" t="0"/>
          <a:stretch/>
        </p:blipFill>
        <p:spPr>
          <a:xfrm>
            <a:off x="152400" y="1170125"/>
            <a:ext cx="4260300" cy="1413390"/>
          </a:xfrm>
          <a:prstGeom prst="rect">
            <a:avLst/>
          </a:prstGeom>
          <a:noFill/>
          <a:ln>
            <a:noFill/>
          </a:ln>
          <a:effectLst>
            <a:outerShdw blurRad="57150" rotWithShape="0" algn="bl" dir="5400000" dist="19050">
              <a:srgbClr val="000000">
                <a:alpha val="50000"/>
              </a:srgbClr>
            </a:outerShdw>
          </a:effectLst>
        </p:spPr>
      </p:pic>
      <p:pic>
        <p:nvPicPr>
          <p:cNvPr id="249" name="Google Shape;249;p43"/>
          <p:cNvPicPr preferRelativeResize="0"/>
          <p:nvPr/>
        </p:nvPicPr>
        <p:blipFill>
          <a:blip r:embed="rId4">
            <a:alphaModFix/>
          </a:blip>
          <a:stretch>
            <a:fillRect/>
          </a:stretch>
        </p:blipFill>
        <p:spPr>
          <a:xfrm>
            <a:off x="152400" y="2735925"/>
            <a:ext cx="4260299" cy="225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Activation Functions</a:t>
            </a:r>
            <a:endParaRPr>
              <a:latin typeface="Raleway"/>
              <a:ea typeface="Raleway"/>
              <a:cs typeface="Raleway"/>
              <a:sym typeface="Raleway"/>
            </a:endParaRPr>
          </a:p>
          <a:p>
            <a:pPr indent="0" lvl="0" marL="0" rtl="0" algn="l">
              <a:spcBef>
                <a:spcPts val="0"/>
              </a:spcBef>
              <a:spcAft>
                <a:spcPts val="0"/>
              </a:spcAft>
              <a:buNone/>
            </a:pPr>
            <a:r>
              <a:t/>
            </a:r>
            <a:endParaRPr/>
          </a:p>
        </p:txBody>
      </p:sp>
      <p:sp>
        <p:nvSpPr>
          <p:cNvPr id="255" name="Google Shape;255;p44"/>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Output is Zero Centered</a:t>
            </a:r>
            <a:endParaRPr/>
          </a:p>
          <a:p>
            <a:pPr indent="-342900" lvl="0" marL="457200" rtl="0" algn="l">
              <a:lnSpc>
                <a:spcPct val="115000"/>
              </a:lnSpc>
              <a:spcBef>
                <a:spcPts val="0"/>
              </a:spcBef>
              <a:spcAft>
                <a:spcPts val="0"/>
              </a:spcAft>
              <a:buSzPts val="1800"/>
              <a:buChar char="●"/>
            </a:pPr>
            <a:r>
              <a:rPr lang="en"/>
              <a:t>Ideal for output prediction of positive as well as negative values</a:t>
            </a:r>
            <a:endParaRPr/>
          </a:p>
          <a:p>
            <a:pPr indent="-342900" lvl="0" marL="457200" rtl="0" algn="l">
              <a:lnSpc>
                <a:spcPct val="115000"/>
              </a:lnSpc>
              <a:spcBef>
                <a:spcPts val="0"/>
              </a:spcBef>
              <a:spcAft>
                <a:spcPts val="0"/>
              </a:spcAft>
              <a:buSzPts val="1800"/>
              <a:buChar char="●"/>
            </a:pPr>
            <a:r>
              <a:rPr lang="en"/>
              <a:t>Smooth gradient</a:t>
            </a:r>
            <a:endParaRPr/>
          </a:p>
          <a:p>
            <a:pPr indent="-342900" lvl="0" marL="457200" rtl="0" algn="l">
              <a:lnSpc>
                <a:spcPct val="115000"/>
              </a:lnSpc>
              <a:spcBef>
                <a:spcPts val="0"/>
              </a:spcBef>
              <a:spcAft>
                <a:spcPts val="0"/>
              </a:spcAft>
              <a:buSzPts val="1800"/>
              <a:buChar char="●"/>
            </a:pPr>
            <a:r>
              <a:rPr lang="en"/>
              <a:t>Vanishing Gradient Issue for larger or smaller values of input</a:t>
            </a:r>
            <a:endParaRPr/>
          </a:p>
        </p:txBody>
      </p:sp>
      <p:pic>
        <p:nvPicPr>
          <p:cNvPr id="256" name="Google Shape;256;p44"/>
          <p:cNvPicPr preferRelativeResize="0"/>
          <p:nvPr/>
        </p:nvPicPr>
        <p:blipFill rotWithShape="1">
          <a:blip r:embed="rId3">
            <a:alphaModFix/>
          </a:blip>
          <a:srcRect b="34299" l="0" r="54120" t="34186"/>
          <a:stretch/>
        </p:blipFill>
        <p:spPr>
          <a:xfrm>
            <a:off x="127300" y="1279600"/>
            <a:ext cx="4444697" cy="1348080"/>
          </a:xfrm>
          <a:prstGeom prst="rect">
            <a:avLst/>
          </a:prstGeom>
          <a:noFill/>
          <a:ln>
            <a:noFill/>
          </a:ln>
          <a:effectLst>
            <a:outerShdw blurRad="57150" rotWithShape="0" algn="bl" dir="5400000" dist="19050">
              <a:srgbClr val="000000">
                <a:alpha val="50000"/>
              </a:srgbClr>
            </a:outerShdw>
          </a:effectLst>
        </p:spPr>
      </p:pic>
      <p:pic>
        <p:nvPicPr>
          <p:cNvPr id="257" name="Google Shape;257;p44"/>
          <p:cNvPicPr preferRelativeResize="0"/>
          <p:nvPr/>
        </p:nvPicPr>
        <p:blipFill>
          <a:blip r:embed="rId4">
            <a:alphaModFix/>
          </a:blip>
          <a:stretch>
            <a:fillRect/>
          </a:stretch>
        </p:blipFill>
        <p:spPr>
          <a:xfrm>
            <a:off x="152400" y="2780075"/>
            <a:ext cx="4419600" cy="2211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Activation Functions</a:t>
            </a:r>
            <a:endParaRPr>
              <a:latin typeface="Raleway"/>
              <a:ea typeface="Raleway"/>
              <a:cs typeface="Raleway"/>
              <a:sym typeface="Raleway"/>
            </a:endParaRPr>
          </a:p>
          <a:p>
            <a:pPr indent="0" lvl="0" marL="0" rtl="0" algn="l">
              <a:spcBef>
                <a:spcPts val="0"/>
              </a:spcBef>
              <a:spcAft>
                <a:spcPts val="0"/>
              </a:spcAft>
              <a:buNone/>
            </a:pPr>
            <a:r>
              <a:t/>
            </a:r>
            <a:endParaRPr/>
          </a:p>
        </p:txBody>
      </p:sp>
      <p:sp>
        <p:nvSpPr>
          <p:cNvPr id="263" name="Google Shape;263;p45"/>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ReLU - Rectified Linear Unit</a:t>
            </a:r>
            <a:endParaRPr/>
          </a:p>
          <a:p>
            <a:pPr indent="-342900" lvl="0" marL="457200" rtl="0" algn="l">
              <a:spcBef>
                <a:spcPts val="0"/>
              </a:spcBef>
              <a:spcAft>
                <a:spcPts val="0"/>
              </a:spcAft>
              <a:buSzPts val="1800"/>
              <a:buChar char="●"/>
            </a:pPr>
            <a:r>
              <a:rPr lang="en"/>
              <a:t>Most used activation function</a:t>
            </a:r>
            <a:endParaRPr/>
          </a:p>
          <a:p>
            <a:pPr indent="-342900" lvl="0" marL="457200" rtl="0" algn="l">
              <a:spcBef>
                <a:spcPts val="0"/>
              </a:spcBef>
              <a:spcAft>
                <a:spcPts val="0"/>
              </a:spcAft>
              <a:buSzPts val="1800"/>
              <a:buChar char="●"/>
            </a:pPr>
            <a:r>
              <a:rPr lang="en"/>
              <a:t>Computationally efficient</a:t>
            </a:r>
            <a:endParaRPr/>
          </a:p>
          <a:p>
            <a:pPr indent="-342900" lvl="0" marL="457200" rtl="0" algn="l">
              <a:lnSpc>
                <a:spcPct val="115000"/>
              </a:lnSpc>
              <a:spcBef>
                <a:spcPts val="0"/>
              </a:spcBef>
              <a:spcAft>
                <a:spcPts val="0"/>
              </a:spcAft>
              <a:buSzPts val="1800"/>
              <a:buChar char="●"/>
            </a:pPr>
            <a:r>
              <a:rPr lang="en"/>
              <a:t>Mostly used at hidden layer of the network</a:t>
            </a:r>
            <a:endParaRPr/>
          </a:p>
          <a:p>
            <a:pPr indent="-342900" lvl="0" marL="457200" rtl="0" algn="l">
              <a:lnSpc>
                <a:spcPct val="115000"/>
              </a:lnSpc>
              <a:spcBef>
                <a:spcPts val="0"/>
              </a:spcBef>
              <a:spcAft>
                <a:spcPts val="0"/>
              </a:spcAft>
              <a:buSzPts val="1800"/>
              <a:buChar char="●"/>
            </a:pPr>
            <a:r>
              <a:rPr lang="en">
                <a:highlight>
                  <a:srgbClr val="FFFFFF"/>
                </a:highlight>
              </a:rPr>
              <a:t>when inputs approach zero, or are negative, the gradient of the function becomes zero, the network cannot perform backpropagation and cannot learn</a:t>
            </a:r>
            <a:endParaRPr/>
          </a:p>
        </p:txBody>
      </p:sp>
      <p:pic>
        <p:nvPicPr>
          <p:cNvPr id="264" name="Google Shape;264;p45"/>
          <p:cNvPicPr preferRelativeResize="0"/>
          <p:nvPr/>
        </p:nvPicPr>
        <p:blipFill rotWithShape="1">
          <a:blip r:embed="rId3">
            <a:alphaModFix/>
          </a:blip>
          <a:srcRect b="0" l="0" r="54120" t="65086"/>
          <a:stretch/>
        </p:blipFill>
        <p:spPr>
          <a:xfrm>
            <a:off x="240225" y="1342325"/>
            <a:ext cx="4260300" cy="1431574"/>
          </a:xfrm>
          <a:prstGeom prst="rect">
            <a:avLst/>
          </a:prstGeom>
          <a:noFill/>
          <a:ln>
            <a:noFill/>
          </a:ln>
          <a:effectLst>
            <a:outerShdw blurRad="57150" rotWithShape="0" algn="bl" dir="5400000" dist="19050">
              <a:srgbClr val="000000">
                <a:alpha val="50000"/>
              </a:srgbClr>
            </a:outerShdw>
          </a:effectLst>
        </p:spPr>
      </p:pic>
      <p:pic>
        <p:nvPicPr>
          <p:cNvPr id="265" name="Google Shape;265;p45"/>
          <p:cNvPicPr preferRelativeResize="0"/>
          <p:nvPr/>
        </p:nvPicPr>
        <p:blipFill>
          <a:blip r:embed="rId4">
            <a:alphaModFix/>
          </a:blip>
          <a:stretch>
            <a:fillRect/>
          </a:stretch>
        </p:blipFill>
        <p:spPr>
          <a:xfrm>
            <a:off x="240225" y="2926300"/>
            <a:ext cx="4260301" cy="20648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Activation Functions</a:t>
            </a:r>
            <a:endParaRPr>
              <a:latin typeface="Raleway"/>
              <a:ea typeface="Raleway"/>
              <a:cs typeface="Raleway"/>
              <a:sym typeface="Raleway"/>
            </a:endParaRPr>
          </a:p>
          <a:p>
            <a:pPr indent="0" lvl="0" marL="0" rtl="0" algn="l">
              <a:spcBef>
                <a:spcPts val="0"/>
              </a:spcBef>
              <a:spcAft>
                <a:spcPts val="0"/>
              </a:spcAft>
              <a:buNone/>
            </a:pPr>
            <a:r>
              <a:t/>
            </a:r>
            <a:endParaRPr/>
          </a:p>
        </p:txBody>
      </p:sp>
      <p:sp>
        <p:nvSpPr>
          <p:cNvPr id="271" name="Google Shape;271;p46"/>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ReLU - Rectified Linear Unit</a:t>
            </a:r>
            <a:endParaRPr/>
          </a:p>
          <a:p>
            <a:pPr indent="-342900" lvl="0" marL="457200" rtl="0" algn="l">
              <a:spcBef>
                <a:spcPts val="0"/>
              </a:spcBef>
              <a:spcAft>
                <a:spcPts val="0"/>
              </a:spcAft>
              <a:buSzPts val="1800"/>
              <a:buChar char="●"/>
            </a:pPr>
            <a:r>
              <a:rPr lang="en"/>
              <a:t>Computationally efficient</a:t>
            </a:r>
            <a:endParaRPr/>
          </a:p>
          <a:p>
            <a:pPr indent="-342900" lvl="0" marL="457200" rtl="0" algn="l">
              <a:lnSpc>
                <a:spcPct val="115000"/>
              </a:lnSpc>
              <a:spcBef>
                <a:spcPts val="0"/>
              </a:spcBef>
              <a:spcAft>
                <a:spcPts val="0"/>
              </a:spcAft>
              <a:buSzPts val="1800"/>
              <a:buChar char="●"/>
            </a:pPr>
            <a:r>
              <a:rPr lang="en"/>
              <a:t>Mostly used at hidden layer of the network</a:t>
            </a:r>
            <a:endParaRPr/>
          </a:p>
          <a:p>
            <a:pPr indent="-342900" lvl="0" marL="457200" rtl="0" algn="l">
              <a:lnSpc>
                <a:spcPct val="115000"/>
              </a:lnSpc>
              <a:spcBef>
                <a:spcPts val="0"/>
              </a:spcBef>
              <a:spcAft>
                <a:spcPts val="0"/>
              </a:spcAft>
              <a:buSzPts val="1800"/>
              <a:buChar char="●"/>
            </a:pPr>
            <a:r>
              <a:rPr lang="en">
                <a:highlight>
                  <a:srgbClr val="FFFFFF"/>
                </a:highlight>
              </a:rPr>
              <a:t>Small positive slope in the negative area enables backpropagation, even for negative input values</a:t>
            </a:r>
            <a:endParaRPr>
              <a:highlight>
                <a:srgbClr val="FFFFFF"/>
              </a:highlight>
            </a:endParaRPr>
          </a:p>
          <a:p>
            <a:pPr indent="-342900" lvl="0" marL="457200" rtl="0" algn="l">
              <a:lnSpc>
                <a:spcPct val="115000"/>
              </a:lnSpc>
              <a:spcBef>
                <a:spcPts val="0"/>
              </a:spcBef>
              <a:spcAft>
                <a:spcPts val="0"/>
              </a:spcAft>
              <a:buSzPts val="1800"/>
              <a:buChar char="●"/>
            </a:pPr>
            <a:r>
              <a:rPr lang="en">
                <a:highlight>
                  <a:srgbClr val="FFFFFF"/>
                </a:highlight>
              </a:rPr>
              <a:t>Parametric ReLU as learning negative slope</a:t>
            </a:r>
            <a:endParaRPr>
              <a:highlight>
                <a:srgbClr val="FFFFFF"/>
              </a:highlight>
            </a:endParaRPr>
          </a:p>
        </p:txBody>
      </p:sp>
      <p:pic>
        <p:nvPicPr>
          <p:cNvPr id="272" name="Google Shape;272;p46"/>
          <p:cNvPicPr preferRelativeResize="0"/>
          <p:nvPr/>
        </p:nvPicPr>
        <p:blipFill rotWithShape="1">
          <a:blip r:embed="rId3">
            <a:alphaModFix/>
          </a:blip>
          <a:srcRect b="64307" l="52399" r="0" t="0"/>
          <a:stretch/>
        </p:blipFill>
        <p:spPr>
          <a:xfrm>
            <a:off x="235500" y="1381075"/>
            <a:ext cx="4420100" cy="14634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22222"/>
                </a:solidFill>
                <a:highlight>
                  <a:srgbClr val="FFFFFF"/>
                </a:highlight>
                <a:latin typeface="Raleway"/>
                <a:ea typeface="Raleway"/>
                <a:cs typeface="Raleway"/>
                <a:sym typeface="Raleway"/>
              </a:rPr>
              <a:t>Visualise Weights</a:t>
            </a:r>
            <a:endParaRPr b="1">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pic>
        <p:nvPicPr>
          <p:cNvPr id="278" name="Google Shape;278;p47"/>
          <p:cNvPicPr preferRelativeResize="0"/>
          <p:nvPr/>
        </p:nvPicPr>
        <p:blipFill>
          <a:blip r:embed="rId3">
            <a:alphaModFix/>
          </a:blip>
          <a:stretch>
            <a:fillRect/>
          </a:stretch>
        </p:blipFill>
        <p:spPr>
          <a:xfrm>
            <a:off x="381388" y="3022375"/>
            <a:ext cx="4552763" cy="2005025"/>
          </a:xfrm>
          <a:prstGeom prst="rect">
            <a:avLst/>
          </a:prstGeom>
          <a:noFill/>
          <a:ln>
            <a:noFill/>
          </a:ln>
        </p:spPr>
      </p:pic>
      <p:pic>
        <p:nvPicPr>
          <p:cNvPr id="279" name="Google Shape;279;p47"/>
          <p:cNvPicPr preferRelativeResize="0"/>
          <p:nvPr/>
        </p:nvPicPr>
        <p:blipFill>
          <a:blip r:embed="rId4">
            <a:alphaModFix/>
          </a:blip>
          <a:stretch>
            <a:fillRect/>
          </a:stretch>
        </p:blipFill>
        <p:spPr>
          <a:xfrm>
            <a:off x="4974338" y="2978250"/>
            <a:ext cx="3935789" cy="2005025"/>
          </a:xfrm>
          <a:prstGeom prst="rect">
            <a:avLst/>
          </a:prstGeom>
          <a:noFill/>
          <a:ln>
            <a:noFill/>
          </a:ln>
        </p:spPr>
      </p:pic>
      <p:sp>
        <p:nvSpPr>
          <p:cNvPr id="280" name="Google Shape;280;p47"/>
          <p:cNvSpPr txBox="1"/>
          <p:nvPr>
            <p:ph idx="1" type="body"/>
          </p:nvPr>
        </p:nvSpPr>
        <p:spPr>
          <a:xfrm>
            <a:off x="311700" y="1152475"/>
            <a:ext cx="8520600" cy="18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latin typeface="Raleway"/>
                <a:ea typeface="Raleway"/>
                <a:cs typeface="Raleway"/>
                <a:sym typeface="Raleway"/>
              </a:rPr>
              <a:t>In single-layer and multi-layer neural networks, each layer has a similar function; it transforms data from the previous layer into a “higher-level” representation of that data. By “higher-level,” we mean that it contains a compact and more salient representation of that data, in the way that a summary is a “high-level” representation of a book. For example, in the 2-layer network above, we mapped the “low-level” pixels into “higher-level” features found in digits (strokes, loops, etc) in the first layer, and then mapped those high-level features into an even higher-level representation in the next layer, that of the actual digits. This notion of transforming data into smaller but more meaningful information is at the heart of machine learning, and a primary capability of neural networks.</a:t>
            </a:r>
            <a:endParaRPr sz="1200">
              <a:solidFill>
                <a:srgbClr val="292929"/>
              </a:solidFill>
              <a:highlight>
                <a:srgbClr val="FFFFFF"/>
              </a:highlight>
              <a:latin typeface="Raleway"/>
              <a:ea typeface="Raleway"/>
              <a:cs typeface="Raleway"/>
              <a:sym typeface="Raleway"/>
            </a:endParaRPr>
          </a:p>
          <a:p>
            <a:pPr indent="0" lvl="0" marL="0" rtl="0" algn="l">
              <a:lnSpc>
                <a:spcPct val="150000"/>
              </a:lnSpc>
              <a:spcBef>
                <a:spcPts val="1600"/>
              </a:spcBef>
              <a:spcAft>
                <a:spcPts val="700"/>
              </a:spcAft>
              <a:buNone/>
            </a:pPr>
            <a:r>
              <a:t/>
            </a:r>
            <a:endParaRPr b="1" sz="1500">
              <a:solidFill>
                <a:srgbClr val="292929"/>
              </a:solidFill>
              <a:highlight>
                <a:srgbClr val="FFFFFF"/>
              </a:highlight>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Visualise MNIST Weights</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pic>
        <p:nvPicPr>
          <p:cNvPr id="286" name="Google Shape;286;p48"/>
          <p:cNvPicPr preferRelativeResize="0"/>
          <p:nvPr/>
        </p:nvPicPr>
        <p:blipFill>
          <a:blip r:embed="rId3">
            <a:alphaModFix/>
          </a:blip>
          <a:stretch>
            <a:fillRect/>
          </a:stretch>
        </p:blipFill>
        <p:spPr>
          <a:xfrm>
            <a:off x="1276350" y="1388000"/>
            <a:ext cx="6591300" cy="3600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Visualise MNIST Weights</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292" name="Google Shape;292;p49"/>
          <p:cNvSpPr txBox="1"/>
          <p:nvPr>
            <p:ph idx="1" type="body"/>
          </p:nvPr>
        </p:nvSpPr>
        <p:spPr>
          <a:xfrm>
            <a:off x="311700" y="1152475"/>
            <a:ext cx="8520600" cy="168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202124"/>
                </a:solidFill>
                <a:highlight>
                  <a:srgbClr val="FFFFFF"/>
                </a:highlight>
                <a:latin typeface="Raleway"/>
                <a:ea typeface="Raleway"/>
                <a:cs typeface="Raleway"/>
                <a:sym typeface="Raleway"/>
              </a:rPr>
              <a:t>We can also visualize the inputs and outputs of each layer in the network.</a:t>
            </a:r>
            <a:endParaRPr sz="1200">
              <a:solidFill>
                <a:srgbClr val="202124"/>
              </a:solidFill>
              <a:latin typeface="Raleway"/>
              <a:ea typeface="Raleway"/>
              <a:cs typeface="Raleway"/>
              <a:sym typeface="Raleway"/>
            </a:endParaRPr>
          </a:p>
          <a:p>
            <a:pPr indent="-304800" lvl="0" marL="457200" rtl="0" algn="l">
              <a:lnSpc>
                <a:spcPct val="150000"/>
              </a:lnSpc>
              <a:spcBef>
                <a:spcPts val="1400"/>
              </a:spcBef>
              <a:spcAft>
                <a:spcPts val="0"/>
              </a:spcAft>
              <a:buClr>
                <a:srgbClr val="202124"/>
              </a:buClr>
              <a:buSzPts val="1200"/>
              <a:buFont typeface="Raleway"/>
              <a:buChar char="●"/>
            </a:pPr>
            <a:r>
              <a:rPr lang="en" sz="1200">
                <a:solidFill>
                  <a:srgbClr val="202124"/>
                </a:solidFill>
                <a:latin typeface="Raleway"/>
                <a:ea typeface="Raleway"/>
                <a:cs typeface="Raleway"/>
                <a:sym typeface="Raleway"/>
              </a:rPr>
              <a:t>the original 28x28 pixel frame depicting a hand-written figure,</a:t>
            </a:r>
            <a:endParaRPr sz="1200">
              <a:solidFill>
                <a:srgbClr val="202124"/>
              </a:solidFill>
              <a:latin typeface="Raleway"/>
              <a:ea typeface="Raleway"/>
              <a:cs typeface="Raleway"/>
              <a:sym typeface="Raleway"/>
            </a:endParaRPr>
          </a:p>
          <a:p>
            <a:pPr indent="-304800" lvl="0" marL="457200" rtl="0" algn="l">
              <a:lnSpc>
                <a:spcPct val="150000"/>
              </a:lnSpc>
              <a:spcBef>
                <a:spcPts val="0"/>
              </a:spcBef>
              <a:spcAft>
                <a:spcPts val="0"/>
              </a:spcAft>
              <a:buClr>
                <a:srgbClr val="202124"/>
              </a:buClr>
              <a:buSzPts val="1200"/>
              <a:buFont typeface="Raleway"/>
              <a:buChar char="●"/>
            </a:pPr>
            <a:r>
              <a:rPr lang="en" sz="1200">
                <a:solidFill>
                  <a:srgbClr val="202124"/>
                </a:solidFill>
                <a:latin typeface="Raleway"/>
                <a:ea typeface="Raleway"/>
                <a:cs typeface="Raleway"/>
                <a:sym typeface="Raleway"/>
              </a:rPr>
              <a:t>the output values of all neurons of the first hidden layer,</a:t>
            </a:r>
            <a:endParaRPr sz="1200">
              <a:solidFill>
                <a:srgbClr val="202124"/>
              </a:solidFill>
              <a:latin typeface="Raleway"/>
              <a:ea typeface="Raleway"/>
              <a:cs typeface="Raleway"/>
              <a:sym typeface="Raleway"/>
            </a:endParaRPr>
          </a:p>
          <a:p>
            <a:pPr indent="-304800" lvl="0" marL="457200" rtl="0" algn="l">
              <a:lnSpc>
                <a:spcPct val="150000"/>
              </a:lnSpc>
              <a:spcBef>
                <a:spcPts val="0"/>
              </a:spcBef>
              <a:spcAft>
                <a:spcPts val="0"/>
              </a:spcAft>
              <a:buClr>
                <a:srgbClr val="202124"/>
              </a:buClr>
              <a:buSzPts val="1200"/>
              <a:buFont typeface="Raleway"/>
              <a:buChar char="●"/>
            </a:pPr>
            <a:r>
              <a:rPr lang="en" sz="1200">
                <a:solidFill>
                  <a:srgbClr val="202124"/>
                </a:solidFill>
                <a:latin typeface="Raleway"/>
                <a:ea typeface="Raleway"/>
                <a:cs typeface="Raleway"/>
                <a:sym typeface="Raleway"/>
              </a:rPr>
              <a:t>the output values of all neurons of the second hidden layer, and</a:t>
            </a:r>
            <a:endParaRPr sz="1200">
              <a:solidFill>
                <a:srgbClr val="202124"/>
              </a:solidFill>
              <a:latin typeface="Raleway"/>
              <a:ea typeface="Raleway"/>
              <a:cs typeface="Raleway"/>
              <a:sym typeface="Raleway"/>
            </a:endParaRPr>
          </a:p>
          <a:p>
            <a:pPr indent="-304800" lvl="0" marL="457200" rtl="0" algn="l">
              <a:lnSpc>
                <a:spcPct val="150000"/>
              </a:lnSpc>
              <a:spcBef>
                <a:spcPts val="0"/>
              </a:spcBef>
              <a:spcAft>
                <a:spcPts val="0"/>
              </a:spcAft>
              <a:buClr>
                <a:srgbClr val="202124"/>
              </a:buClr>
              <a:buSzPts val="1200"/>
              <a:buFont typeface="Raleway"/>
              <a:buChar char="●"/>
            </a:pPr>
            <a:r>
              <a:rPr lang="en" sz="1200">
                <a:solidFill>
                  <a:srgbClr val="202124"/>
                </a:solidFill>
                <a:latin typeface="Raleway"/>
                <a:ea typeface="Raleway"/>
                <a:cs typeface="Raleway"/>
                <a:sym typeface="Raleway"/>
              </a:rPr>
              <a:t>the one-hot encoded output layer indicating the model classification result.</a:t>
            </a:r>
            <a:endParaRPr sz="1200">
              <a:solidFill>
                <a:srgbClr val="202124"/>
              </a:solidFill>
              <a:latin typeface="Raleway"/>
              <a:ea typeface="Raleway"/>
              <a:cs typeface="Raleway"/>
              <a:sym typeface="Raleway"/>
            </a:endParaRPr>
          </a:p>
          <a:p>
            <a:pPr indent="0" lvl="0" marL="0" rtl="0" algn="l">
              <a:lnSpc>
                <a:spcPct val="150000"/>
              </a:lnSpc>
              <a:spcBef>
                <a:spcPts val="1400"/>
              </a:spcBef>
              <a:spcAft>
                <a:spcPts val="0"/>
              </a:spcAft>
              <a:buNone/>
            </a:pPr>
            <a:r>
              <a:t/>
            </a:r>
            <a:endParaRPr sz="1200">
              <a:solidFill>
                <a:srgbClr val="555555"/>
              </a:solidFill>
              <a:highlight>
                <a:srgbClr val="FFFFFF"/>
              </a:highlight>
              <a:latin typeface="Raleway"/>
              <a:ea typeface="Raleway"/>
              <a:cs typeface="Raleway"/>
              <a:sym typeface="Raleway"/>
            </a:endParaRPr>
          </a:p>
          <a:p>
            <a:pPr indent="0" lvl="0" marL="0" rtl="0" algn="l">
              <a:spcBef>
                <a:spcPts val="1400"/>
              </a:spcBef>
              <a:spcAft>
                <a:spcPts val="1600"/>
              </a:spcAft>
              <a:buNone/>
            </a:pPr>
            <a:r>
              <a:t/>
            </a:r>
            <a:endParaRPr/>
          </a:p>
        </p:txBody>
      </p:sp>
      <p:pic>
        <p:nvPicPr>
          <p:cNvPr id="293" name="Google Shape;293;p49"/>
          <p:cNvPicPr preferRelativeResize="0"/>
          <p:nvPr/>
        </p:nvPicPr>
        <p:blipFill>
          <a:blip r:embed="rId3">
            <a:alphaModFix/>
          </a:blip>
          <a:stretch>
            <a:fillRect/>
          </a:stretch>
        </p:blipFill>
        <p:spPr>
          <a:xfrm>
            <a:off x="241075" y="2833675"/>
            <a:ext cx="8661846" cy="2309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222222"/>
                </a:solidFill>
                <a:highlight>
                  <a:srgbClr val="FFFFFF"/>
                </a:highlight>
                <a:latin typeface="Raleway"/>
                <a:ea typeface="Raleway"/>
                <a:cs typeface="Raleway"/>
                <a:sym typeface="Raleway"/>
              </a:rPr>
              <a:t>What is a Loss and Loss </a:t>
            </a:r>
            <a:r>
              <a:rPr lang="en">
                <a:solidFill>
                  <a:srgbClr val="222222"/>
                </a:solidFill>
                <a:highlight>
                  <a:srgbClr val="FFFFFF"/>
                </a:highlight>
                <a:latin typeface="Raleway"/>
                <a:ea typeface="Raleway"/>
                <a:cs typeface="Raleway"/>
                <a:sym typeface="Raleway"/>
              </a:rPr>
              <a:t>Function</a:t>
            </a:r>
            <a:r>
              <a:rPr lang="en">
                <a:solidFill>
                  <a:srgbClr val="222222"/>
                </a:solidFill>
                <a:highlight>
                  <a:srgbClr val="FFFFFF"/>
                </a:highlight>
                <a:latin typeface="Raleway"/>
                <a:ea typeface="Raleway"/>
                <a:cs typeface="Raleway"/>
                <a:sym typeface="Raleway"/>
              </a:rPr>
              <a:t>?</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74" name="Google Shape;74;p16"/>
          <p:cNvSpPr txBox="1"/>
          <p:nvPr>
            <p:ph idx="1" type="body"/>
          </p:nvPr>
        </p:nvSpPr>
        <p:spPr>
          <a:xfrm>
            <a:off x="311700" y="1253625"/>
            <a:ext cx="8520600" cy="86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02124"/>
                </a:solidFill>
                <a:highlight>
                  <a:srgbClr val="FFFFFF"/>
                </a:highlight>
                <a:latin typeface="Raleway"/>
                <a:ea typeface="Raleway"/>
                <a:cs typeface="Raleway"/>
                <a:sym typeface="Raleway"/>
              </a:rPr>
              <a:t>Loss is the penalty for a bad prediction. That is, </a:t>
            </a:r>
            <a:r>
              <a:rPr b="1" lang="en" sz="1200">
                <a:solidFill>
                  <a:srgbClr val="202124"/>
                </a:solidFill>
                <a:highlight>
                  <a:srgbClr val="FFFFFF"/>
                </a:highlight>
                <a:latin typeface="Raleway"/>
                <a:ea typeface="Raleway"/>
                <a:cs typeface="Raleway"/>
                <a:sym typeface="Raleway"/>
              </a:rPr>
              <a:t>loss</a:t>
            </a:r>
            <a:r>
              <a:rPr lang="en" sz="1200">
                <a:solidFill>
                  <a:srgbClr val="202124"/>
                </a:solidFill>
                <a:highlight>
                  <a:srgbClr val="FFFFFF"/>
                </a:highlight>
                <a:latin typeface="Raleway"/>
                <a:ea typeface="Raleway"/>
                <a:cs typeface="Raleway"/>
                <a:sym typeface="Raleway"/>
              </a:rPr>
              <a:t> is a number indicating how bad the model's prediction was on a single example. If the model's prediction is perfect, the loss is zero; otherwise, the loss is greater. The goal of training a model is to find a set of weights and biases that have </a:t>
            </a:r>
            <a:r>
              <a:rPr i="1" lang="en" sz="1200">
                <a:solidFill>
                  <a:srgbClr val="202124"/>
                </a:solidFill>
                <a:highlight>
                  <a:srgbClr val="FFFFFF"/>
                </a:highlight>
                <a:latin typeface="Raleway"/>
                <a:ea typeface="Raleway"/>
                <a:cs typeface="Raleway"/>
                <a:sym typeface="Raleway"/>
              </a:rPr>
              <a:t>low</a:t>
            </a:r>
            <a:r>
              <a:rPr lang="en" sz="1200">
                <a:solidFill>
                  <a:srgbClr val="202124"/>
                </a:solidFill>
                <a:highlight>
                  <a:srgbClr val="FFFFFF"/>
                </a:highlight>
                <a:latin typeface="Raleway"/>
                <a:ea typeface="Raleway"/>
                <a:cs typeface="Raleway"/>
                <a:sym typeface="Raleway"/>
              </a:rPr>
              <a:t> loss, on average, across all examples.</a:t>
            </a:r>
            <a:endParaRPr>
              <a:latin typeface="Raleway"/>
              <a:ea typeface="Raleway"/>
              <a:cs typeface="Raleway"/>
              <a:sym typeface="Raleway"/>
            </a:endParaRPr>
          </a:p>
        </p:txBody>
      </p:sp>
      <p:pic>
        <p:nvPicPr>
          <p:cNvPr id="75" name="Google Shape;75;p16"/>
          <p:cNvPicPr preferRelativeResize="0"/>
          <p:nvPr/>
        </p:nvPicPr>
        <p:blipFill>
          <a:blip r:embed="rId3">
            <a:alphaModFix/>
          </a:blip>
          <a:stretch>
            <a:fillRect/>
          </a:stretch>
        </p:blipFill>
        <p:spPr>
          <a:xfrm>
            <a:off x="595313" y="2147625"/>
            <a:ext cx="7953375" cy="264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Minimizing Loss as an Optimization Problem</a:t>
            </a:r>
            <a:endParaRPr>
              <a:latin typeface="Raleway"/>
              <a:ea typeface="Raleway"/>
              <a:cs typeface="Raleway"/>
              <a:sym typeface="Raleway"/>
            </a:endParaRPr>
          </a:p>
        </p:txBody>
      </p:sp>
      <p:sp>
        <p:nvSpPr>
          <p:cNvPr id="81" name="Google Shape;81;p17"/>
          <p:cNvSpPr txBox="1"/>
          <p:nvPr>
            <p:ph idx="1" type="body"/>
          </p:nvPr>
        </p:nvSpPr>
        <p:spPr>
          <a:xfrm>
            <a:off x="311700" y="1354800"/>
            <a:ext cx="8520600" cy="234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Our objective is to minimize the loss for a neural network by optimizing its parameters (weights).</a:t>
            </a:r>
            <a:endParaRPr sz="1200">
              <a:solidFill>
                <a:srgbClr val="202124"/>
              </a:solidFill>
              <a:highlight>
                <a:srgbClr val="FFFFFF"/>
              </a:highlight>
              <a:latin typeface="Raleway"/>
              <a:ea typeface="Raleway"/>
              <a:cs typeface="Raleway"/>
              <a:sym typeface="Raleway"/>
            </a:endParaRPr>
          </a:p>
          <a:p>
            <a:pPr indent="-304800" lvl="0" marL="457200" rtl="0" algn="l">
              <a:spcBef>
                <a:spcPts val="0"/>
              </a:spcBef>
              <a:spcAft>
                <a:spcPts val="0"/>
              </a:spcAft>
              <a:buClr>
                <a:srgbClr val="202124"/>
              </a:buClr>
              <a:buSzPts val="1200"/>
              <a:buFont typeface="Raleway"/>
              <a:buChar char="●"/>
            </a:pPr>
            <a:r>
              <a:rPr lang="en" sz="1200">
                <a:solidFill>
                  <a:srgbClr val="202124"/>
                </a:solidFill>
                <a:highlight>
                  <a:srgbClr val="FFFFFF"/>
                </a:highlight>
                <a:latin typeface="Raleway"/>
                <a:ea typeface="Raleway"/>
                <a:cs typeface="Raleway"/>
                <a:sym typeface="Raleway"/>
              </a:rPr>
              <a:t>The loss is calculated using loss function/cost function. Every neural network gives us some output, we calculate the loss by </a:t>
            </a:r>
            <a:r>
              <a:rPr lang="en" sz="1200">
                <a:solidFill>
                  <a:srgbClr val="202124"/>
                </a:solidFill>
                <a:highlight>
                  <a:srgbClr val="FFFFFF"/>
                </a:highlight>
                <a:latin typeface="Raleway"/>
                <a:ea typeface="Raleway"/>
                <a:cs typeface="Raleway"/>
                <a:sym typeface="Raleway"/>
              </a:rPr>
              <a:t>matching this output with actual output (target value).</a:t>
            </a:r>
            <a:endParaRPr sz="1200">
              <a:solidFill>
                <a:srgbClr val="202124"/>
              </a:solidFill>
              <a:highlight>
                <a:srgbClr val="FFFFFF"/>
              </a:highlight>
              <a:latin typeface="Raleway"/>
              <a:ea typeface="Raleway"/>
              <a:cs typeface="Raleway"/>
              <a:sym typeface="Raleway"/>
            </a:endParaRPr>
          </a:p>
          <a:p>
            <a:pPr indent="0" lvl="0" marL="0" rtl="0" algn="l">
              <a:spcBef>
                <a:spcPts val="1600"/>
              </a:spcBef>
              <a:spcAft>
                <a:spcPts val="0"/>
              </a:spcAft>
              <a:buNone/>
            </a:pPr>
            <a:r>
              <a:rPr lang="en" sz="1200">
                <a:solidFill>
                  <a:srgbClr val="202124"/>
                </a:solidFill>
                <a:highlight>
                  <a:srgbClr val="FFFFFF"/>
                </a:highlight>
                <a:latin typeface="Raleway"/>
                <a:ea typeface="Raleway"/>
                <a:cs typeface="Raleway"/>
                <a:sym typeface="Raleway"/>
              </a:rPr>
              <a:t>                                                                                        </a:t>
            </a:r>
            <a:r>
              <a:rPr b="1" lang="en" sz="1200">
                <a:solidFill>
                  <a:srgbClr val="202124"/>
                </a:solidFill>
                <a:highlight>
                  <a:srgbClr val="FFFFFF"/>
                </a:highlight>
                <a:latin typeface="Raleway"/>
                <a:ea typeface="Raleway"/>
                <a:cs typeface="Raleway"/>
                <a:sym typeface="Raleway"/>
              </a:rPr>
              <a:t>J(w) = ytrue - ypred</a:t>
            </a:r>
            <a:endParaRPr b="1" sz="1200">
              <a:solidFill>
                <a:srgbClr val="202124"/>
              </a:solidFill>
              <a:highlight>
                <a:srgbClr val="FFFFFF"/>
              </a:highlight>
              <a:latin typeface="Raleway"/>
              <a:ea typeface="Raleway"/>
              <a:cs typeface="Raleway"/>
              <a:sym typeface="Raleway"/>
            </a:endParaRPr>
          </a:p>
          <a:p>
            <a:pPr indent="-304800" lvl="0" marL="457200" rtl="0" algn="l">
              <a:spcBef>
                <a:spcPts val="1600"/>
              </a:spcBef>
              <a:spcAft>
                <a:spcPts val="0"/>
              </a:spcAft>
              <a:buClr>
                <a:srgbClr val="202124"/>
              </a:buClr>
              <a:buSzPts val="1200"/>
              <a:buFont typeface="Roboto"/>
              <a:buChar char="●"/>
            </a:pPr>
            <a:r>
              <a:rPr lang="en" sz="1200">
                <a:solidFill>
                  <a:srgbClr val="202124"/>
                </a:solidFill>
                <a:highlight>
                  <a:srgbClr val="FFFFFF"/>
                </a:highlight>
                <a:latin typeface="Raleway"/>
                <a:ea typeface="Raleway"/>
                <a:cs typeface="Raleway"/>
                <a:sym typeface="Raleway"/>
              </a:rPr>
              <a:t>Then we use the </a:t>
            </a:r>
            <a:r>
              <a:rPr b="1" i="1" lang="en" sz="1200">
                <a:solidFill>
                  <a:srgbClr val="202124"/>
                </a:solidFill>
                <a:highlight>
                  <a:srgbClr val="FFFFFF"/>
                </a:highlight>
                <a:latin typeface="Raleway"/>
                <a:ea typeface="Raleway"/>
                <a:cs typeface="Raleway"/>
                <a:sym typeface="Raleway"/>
              </a:rPr>
              <a:t>gradient descent method</a:t>
            </a:r>
            <a:r>
              <a:rPr lang="en" sz="1200">
                <a:solidFill>
                  <a:srgbClr val="202124"/>
                </a:solidFill>
                <a:highlight>
                  <a:srgbClr val="FFFFFF"/>
                </a:highlight>
                <a:latin typeface="Raleway"/>
                <a:ea typeface="Raleway"/>
                <a:cs typeface="Raleway"/>
                <a:sym typeface="Raleway"/>
              </a:rPr>
              <a:t> to optimize the weights of the network such that this loss is minimized. This is how we train a neural network. </a:t>
            </a:r>
            <a:endParaRPr sz="1200">
              <a:solidFill>
                <a:srgbClr val="202124"/>
              </a:solidFill>
              <a:highlight>
                <a:srgbClr val="FFFFFF"/>
              </a:highlight>
              <a:latin typeface="Raleway"/>
              <a:ea typeface="Raleway"/>
              <a:cs typeface="Raleway"/>
              <a:sym typeface="Raleway"/>
            </a:endParaRPr>
          </a:p>
          <a:p>
            <a:pPr indent="0" lvl="0" marL="0" rtl="0" algn="l">
              <a:spcBef>
                <a:spcPts val="1600"/>
              </a:spcBef>
              <a:spcAft>
                <a:spcPts val="1600"/>
              </a:spcAft>
              <a:buNone/>
            </a:pPr>
            <a:r>
              <a:rPr lang="en" sz="1200">
                <a:solidFill>
                  <a:srgbClr val="202124"/>
                </a:solidFill>
                <a:highlight>
                  <a:srgbClr val="FFFFFF"/>
                </a:highlight>
                <a:latin typeface="Raleway"/>
                <a:ea typeface="Raleway"/>
                <a:cs typeface="Raleway"/>
                <a:sym typeface="Raleway"/>
              </a:rPr>
              <a:t>Let us now look into various loss functions.</a:t>
            </a:r>
            <a:endParaRPr sz="1200">
              <a:solidFill>
                <a:srgbClr val="202124"/>
              </a:solidFill>
              <a:highlight>
                <a:srgbClr val="FFFFFF"/>
              </a:highligh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222222"/>
                </a:solidFill>
                <a:highlight>
                  <a:srgbClr val="FFFFFF"/>
                </a:highlight>
                <a:latin typeface="Raleway"/>
                <a:ea typeface="Raleway"/>
                <a:cs typeface="Raleway"/>
                <a:sym typeface="Raleway"/>
              </a:rPr>
              <a:t>Which Loss Function to Use?</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87" name="Google Shape;87;p18"/>
          <p:cNvSpPr txBox="1"/>
          <p:nvPr>
            <p:ph idx="1" type="body"/>
          </p:nvPr>
        </p:nvSpPr>
        <p:spPr>
          <a:xfrm>
            <a:off x="311700" y="1152475"/>
            <a:ext cx="8520600" cy="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highlight>
                  <a:srgbClr val="FFFFFF"/>
                </a:highlight>
                <a:latin typeface="Raleway"/>
                <a:ea typeface="Raleway"/>
                <a:cs typeface="Raleway"/>
                <a:sym typeface="Raleway"/>
              </a:rPr>
              <a:t>Are you trying to predict a </a:t>
            </a:r>
            <a:r>
              <a:rPr b="1" i="1" lang="en" sz="1200">
                <a:solidFill>
                  <a:srgbClr val="292929"/>
                </a:solidFill>
                <a:highlight>
                  <a:srgbClr val="FFFFFF"/>
                </a:highlight>
                <a:latin typeface="Raleway"/>
                <a:ea typeface="Raleway"/>
                <a:cs typeface="Raleway"/>
                <a:sym typeface="Raleway"/>
              </a:rPr>
              <a:t>value (Regression)</a:t>
            </a:r>
            <a:r>
              <a:rPr lang="en" sz="1200">
                <a:solidFill>
                  <a:srgbClr val="292929"/>
                </a:solidFill>
                <a:highlight>
                  <a:srgbClr val="FFFFFF"/>
                </a:highlight>
                <a:latin typeface="Raleway"/>
                <a:ea typeface="Raleway"/>
                <a:cs typeface="Raleway"/>
                <a:sym typeface="Raleway"/>
              </a:rPr>
              <a:t> or a categorical outcome ?</a:t>
            </a:r>
            <a:endParaRPr sz="1200">
              <a:solidFill>
                <a:srgbClr val="292929"/>
              </a:solidFill>
              <a:highlight>
                <a:srgbClr val="FFFFFF"/>
              </a:highlight>
              <a:latin typeface="Raleway"/>
              <a:ea typeface="Raleway"/>
              <a:cs typeface="Raleway"/>
              <a:sym typeface="Raleway"/>
            </a:endParaRPr>
          </a:p>
          <a:p>
            <a:pPr indent="0" lvl="0" marL="0" rtl="0" algn="l">
              <a:spcBef>
                <a:spcPts val="1600"/>
              </a:spcBef>
              <a:spcAft>
                <a:spcPts val="0"/>
              </a:spcAft>
              <a:buNone/>
            </a:pPr>
            <a:r>
              <a:t/>
            </a:r>
            <a:endParaRPr sz="1500">
              <a:solidFill>
                <a:srgbClr val="292929"/>
              </a:solidFill>
              <a:highlight>
                <a:srgbClr val="FFFFFF"/>
              </a:highlight>
              <a:latin typeface="Raleway"/>
              <a:ea typeface="Raleway"/>
              <a:cs typeface="Raleway"/>
              <a:sym typeface="Raleway"/>
            </a:endParaRPr>
          </a:p>
          <a:p>
            <a:pPr indent="0" lvl="0" marL="0" rtl="0" algn="l">
              <a:lnSpc>
                <a:spcPct val="150000"/>
              </a:lnSpc>
              <a:spcBef>
                <a:spcPts val="1600"/>
              </a:spcBef>
              <a:spcAft>
                <a:spcPts val="700"/>
              </a:spcAft>
              <a:buNone/>
            </a:pPr>
            <a:r>
              <a:t/>
            </a:r>
            <a:endParaRPr b="1" sz="1500">
              <a:solidFill>
                <a:srgbClr val="292929"/>
              </a:solidFill>
              <a:highlight>
                <a:srgbClr val="FFFFFF"/>
              </a:highlight>
              <a:latin typeface="Raleway"/>
              <a:ea typeface="Raleway"/>
              <a:cs typeface="Raleway"/>
              <a:sym typeface="Raleway"/>
            </a:endParaRPr>
          </a:p>
        </p:txBody>
      </p:sp>
      <p:pic>
        <p:nvPicPr>
          <p:cNvPr id="88" name="Google Shape;88;p18"/>
          <p:cNvPicPr preferRelativeResize="0"/>
          <p:nvPr/>
        </p:nvPicPr>
        <p:blipFill rotWithShape="1">
          <a:blip r:embed="rId3">
            <a:alphaModFix/>
          </a:blip>
          <a:srcRect b="0" l="1739" r="0" t="5240"/>
          <a:stretch/>
        </p:blipFill>
        <p:spPr>
          <a:xfrm>
            <a:off x="1376650" y="1864450"/>
            <a:ext cx="6390700" cy="310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222222"/>
                </a:solidFill>
                <a:highlight>
                  <a:srgbClr val="FFFFFF"/>
                </a:highlight>
                <a:latin typeface="Raleway"/>
                <a:ea typeface="Raleway"/>
                <a:cs typeface="Raleway"/>
                <a:sym typeface="Raleway"/>
              </a:rPr>
              <a:t>Which Loss Function to Use?</a:t>
            </a:r>
            <a:endParaRPr>
              <a:solidFill>
                <a:srgbClr val="222222"/>
              </a:solidFill>
              <a:highlight>
                <a:srgbClr val="FFFFFF"/>
              </a:highlight>
              <a:latin typeface="Raleway"/>
              <a:ea typeface="Raleway"/>
              <a:cs typeface="Raleway"/>
              <a:sym typeface="Raleway"/>
            </a:endParaRPr>
          </a:p>
          <a:p>
            <a:pPr indent="0" lvl="0" marL="0" rtl="0" algn="l">
              <a:spcBef>
                <a:spcPts val="900"/>
              </a:spcBef>
              <a:spcAft>
                <a:spcPts val="0"/>
              </a:spcAft>
              <a:buNone/>
            </a:pPr>
            <a:r>
              <a:t/>
            </a:r>
            <a:endParaRPr/>
          </a:p>
        </p:txBody>
      </p:sp>
      <p:sp>
        <p:nvSpPr>
          <p:cNvPr id="94" name="Google Shape;94;p19"/>
          <p:cNvSpPr txBox="1"/>
          <p:nvPr>
            <p:ph idx="1" type="body"/>
          </p:nvPr>
        </p:nvSpPr>
        <p:spPr>
          <a:xfrm>
            <a:off x="311700" y="1152475"/>
            <a:ext cx="8520600" cy="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highlight>
                  <a:srgbClr val="FFFFFF"/>
                </a:highlight>
                <a:latin typeface="Raleway"/>
                <a:ea typeface="Raleway"/>
                <a:cs typeface="Raleway"/>
                <a:sym typeface="Raleway"/>
              </a:rPr>
              <a:t>Are you trying to predict a value or a </a:t>
            </a:r>
            <a:r>
              <a:rPr b="1" i="1" lang="en" sz="1200">
                <a:solidFill>
                  <a:srgbClr val="292929"/>
                </a:solidFill>
                <a:highlight>
                  <a:srgbClr val="FFFFFF"/>
                </a:highlight>
                <a:latin typeface="Raleway"/>
                <a:ea typeface="Raleway"/>
                <a:cs typeface="Raleway"/>
                <a:sym typeface="Raleway"/>
              </a:rPr>
              <a:t>categorical outcome (Classification)</a:t>
            </a:r>
            <a:r>
              <a:rPr lang="en" sz="1200">
                <a:solidFill>
                  <a:srgbClr val="292929"/>
                </a:solidFill>
                <a:highlight>
                  <a:srgbClr val="FFFFFF"/>
                </a:highlight>
                <a:latin typeface="Raleway"/>
                <a:ea typeface="Raleway"/>
                <a:cs typeface="Raleway"/>
                <a:sym typeface="Raleway"/>
              </a:rPr>
              <a:t> </a:t>
            </a:r>
            <a:r>
              <a:rPr b="1" i="1" lang="en" sz="1200">
                <a:solidFill>
                  <a:srgbClr val="292929"/>
                </a:solidFill>
                <a:highlight>
                  <a:srgbClr val="FFFFFF"/>
                </a:highlight>
                <a:latin typeface="Raleway"/>
                <a:ea typeface="Raleway"/>
                <a:cs typeface="Raleway"/>
                <a:sym typeface="Raleway"/>
              </a:rPr>
              <a:t>?</a:t>
            </a:r>
            <a:endParaRPr b="1" i="1" sz="1200">
              <a:solidFill>
                <a:srgbClr val="292929"/>
              </a:solidFill>
              <a:highlight>
                <a:srgbClr val="FFFFFF"/>
              </a:highlight>
              <a:latin typeface="Raleway"/>
              <a:ea typeface="Raleway"/>
              <a:cs typeface="Raleway"/>
              <a:sym typeface="Raleway"/>
            </a:endParaRPr>
          </a:p>
          <a:p>
            <a:pPr indent="0" lvl="0" marL="0" rtl="0" algn="l">
              <a:spcBef>
                <a:spcPts val="1600"/>
              </a:spcBef>
              <a:spcAft>
                <a:spcPts val="0"/>
              </a:spcAft>
              <a:buNone/>
            </a:pPr>
            <a:r>
              <a:t/>
            </a:r>
            <a:endParaRPr sz="1500">
              <a:solidFill>
                <a:srgbClr val="292929"/>
              </a:solidFill>
              <a:highlight>
                <a:srgbClr val="FFFFFF"/>
              </a:highlight>
              <a:latin typeface="Raleway"/>
              <a:ea typeface="Raleway"/>
              <a:cs typeface="Raleway"/>
              <a:sym typeface="Raleway"/>
            </a:endParaRPr>
          </a:p>
          <a:p>
            <a:pPr indent="0" lvl="0" marL="0" rtl="0" algn="l">
              <a:lnSpc>
                <a:spcPct val="150000"/>
              </a:lnSpc>
              <a:spcBef>
                <a:spcPts val="1600"/>
              </a:spcBef>
              <a:spcAft>
                <a:spcPts val="700"/>
              </a:spcAft>
              <a:buNone/>
            </a:pPr>
            <a:r>
              <a:t/>
            </a:r>
            <a:endParaRPr b="1" sz="1500">
              <a:solidFill>
                <a:srgbClr val="292929"/>
              </a:solidFill>
              <a:highlight>
                <a:srgbClr val="FFFFFF"/>
              </a:highlight>
              <a:latin typeface="Raleway"/>
              <a:ea typeface="Raleway"/>
              <a:cs typeface="Raleway"/>
              <a:sym typeface="Raleway"/>
            </a:endParaRPr>
          </a:p>
        </p:txBody>
      </p:sp>
      <p:pic>
        <p:nvPicPr>
          <p:cNvPr id="95" name="Google Shape;95;p19"/>
          <p:cNvPicPr preferRelativeResize="0"/>
          <p:nvPr/>
        </p:nvPicPr>
        <p:blipFill>
          <a:blip r:embed="rId3">
            <a:alphaModFix/>
          </a:blip>
          <a:stretch>
            <a:fillRect/>
          </a:stretch>
        </p:blipFill>
        <p:spPr>
          <a:xfrm>
            <a:off x="1448513" y="1731825"/>
            <a:ext cx="6246980" cy="324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334275"/>
            <a:ext cx="8520600" cy="4635000"/>
          </a:xfrm>
          <a:prstGeom prst="rect">
            <a:avLst/>
          </a:prstGeom>
          <a:noFill/>
        </p:spPr>
        <p:txBody>
          <a:bodyPr anchorCtr="0" anchor="t" bIns="91425" lIns="91425" spcFirstLastPara="1" rIns="91425" wrap="square" tIns="91425">
            <a:noAutofit/>
          </a:bodyPr>
          <a:lstStyle/>
          <a:p>
            <a:pPr indent="-323850" lvl="0" marL="457200" rtl="0" algn="l">
              <a:spcBef>
                <a:spcPts val="0"/>
              </a:spcBef>
              <a:spcAft>
                <a:spcPts val="0"/>
              </a:spcAft>
              <a:buClr>
                <a:srgbClr val="292929"/>
              </a:buClr>
              <a:buSzPts val="1500"/>
              <a:buFont typeface="Raleway"/>
              <a:buChar char="●"/>
            </a:pPr>
            <a:r>
              <a:rPr b="1" lang="en" sz="1500">
                <a:solidFill>
                  <a:srgbClr val="292929"/>
                </a:solidFill>
                <a:highlight>
                  <a:srgbClr val="FFFFFF"/>
                </a:highlight>
                <a:latin typeface="Raleway"/>
                <a:ea typeface="Raleway"/>
                <a:cs typeface="Raleway"/>
                <a:sym typeface="Raleway"/>
              </a:rPr>
              <a:t>Loss function for Regression</a:t>
            </a:r>
            <a:endParaRPr b="1" sz="1500">
              <a:solidFill>
                <a:srgbClr val="292929"/>
              </a:solidFill>
              <a:highlight>
                <a:srgbClr val="FFFFFF"/>
              </a:highlight>
              <a:latin typeface="Raleway"/>
              <a:ea typeface="Raleway"/>
              <a:cs typeface="Raleway"/>
              <a:sym typeface="Raleway"/>
            </a:endParaRPr>
          </a:p>
          <a:p>
            <a:pPr indent="-304800" lvl="1" marL="914400" rtl="0" algn="l">
              <a:spcBef>
                <a:spcPts val="0"/>
              </a:spcBef>
              <a:spcAft>
                <a:spcPts val="0"/>
              </a:spcAft>
              <a:buSzPts val="1200"/>
              <a:buFont typeface="Raleway"/>
              <a:buChar char="○"/>
            </a:pPr>
            <a:r>
              <a:rPr b="1" lang="en" sz="1200">
                <a:solidFill>
                  <a:srgbClr val="222222"/>
                </a:solidFill>
                <a:highlight>
                  <a:srgbClr val="FFFFFF"/>
                </a:highlight>
                <a:latin typeface="Raleway"/>
                <a:ea typeface="Raleway"/>
                <a:cs typeface="Raleway"/>
                <a:sym typeface="Raleway"/>
              </a:rPr>
              <a:t>Mean Absolute Error Loss (MAE)/ L1 Loss </a:t>
            </a:r>
            <a:r>
              <a:rPr lang="en" sz="1200">
                <a:solidFill>
                  <a:srgbClr val="292929"/>
                </a:solidFill>
                <a:highlight>
                  <a:srgbClr val="FFFFFF"/>
                </a:highlight>
                <a:latin typeface="Raleway"/>
                <a:ea typeface="Raleway"/>
                <a:cs typeface="Raleway"/>
                <a:sym typeface="Raleway"/>
              </a:rPr>
              <a:t>— </a:t>
            </a:r>
            <a:r>
              <a:rPr lang="en" sz="1200">
                <a:solidFill>
                  <a:srgbClr val="202124"/>
                </a:solidFill>
                <a:highlight>
                  <a:srgbClr val="FFFFFF"/>
                </a:highlight>
                <a:latin typeface="Raleway"/>
                <a:ea typeface="Raleway"/>
                <a:cs typeface="Raleway"/>
                <a:sym typeface="Raleway"/>
              </a:rPr>
              <a:t>This finds the </a:t>
            </a:r>
            <a:r>
              <a:rPr lang="en" sz="1200">
                <a:solidFill>
                  <a:srgbClr val="202124"/>
                </a:solidFill>
                <a:highlight>
                  <a:srgbClr val="FFFFFF"/>
                </a:highlight>
                <a:latin typeface="Raleway"/>
                <a:ea typeface="Raleway"/>
                <a:cs typeface="Raleway"/>
                <a:sym typeface="Raleway"/>
              </a:rPr>
              <a:t>average of the absolute difference between the actual and predicted values.</a:t>
            </a:r>
            <a:endParaRPr sz="1200">
              <a:solidFill>
                <a:srgbClr val="202124"/>
              </a:solidFill>
              <a:highlight>
                <a:srgbClr val="FFFFFF"/>
              </a:highlight>
              <a:latin typeface="Raleway"/>
              <a:ea typeface="Raleway"/>
              <a:cs typeface="Raleway"/>
              <a:sym typeface="Raleway"/>
            </a:endParaRPr>
          </a:p>
          <a:p>
            <a:pPr indent="-304800" lvl="1" marL="914400" rtl="0" algn="l">
              <a:lnSpc>
                <a:spcPct val="115000"/>
              </a:lnSpc>
              <a:spcBef>
                <a:spcPts val="0"/>
              </a:spcBef>
              <a:spcAft>
                <a:spcPts val="0"/>
              </a:spcAft>
              <a:buClr>
                <a:srgbClr val="292929"/>
              </a:buClr>
              <a:buSzPts val="1200"/>
              <a:buFont typeface="Raleway"/>
              <a:buChar char="○"/>
            </a:pPr>
            <a:r>
              <a:rPr b="1" lang="en" sz="1200">
                <a:solidFill>
                  <a:srgbClr val="292929"/>
                </a:solidFill>
                <a:highlight>
                  <a:srgbClr val="FFFFFF"/>
                </a:highlight>
                <a:latin typeface="Raleway"/>
                <a:ea typeface="Raleway"/>
                <a:cs typeface="Raleway"/>
                <a:sym typeface="Raleway"/>
              </a:rPr>
              <a:t>Mean squared error (MSE)/ L2 Loss</a:t>
            </a:r>
            <a:r>
              <a:rPr lang="en" sz="1200">
                <a:solidFill>
                  <a:srgbClr val="292929"/>
                </a:solidFill>
                <a:highlight>
                  <a:srgbClr val="FFFFFF"/>
                </a:highlight>
                <a:latin typeface="Raleway"/>
                <a:ea typeface="Raleway"/>
                <a:cs typeface="Raleway"/>
                <a:sym typeface="Raleway"/>
              </a:rPr>
              <a:t> — This finds the average squared difference between the predicted value and the true value.</a:t>
            </a:r>
            <a:endParaRPr sz="1200">
              <a:solidFill>
                <a:srgbClr val="292929"/>
              </a:solidFill>
              <a:highlight>
                <a:srgbClr val="FFFFFF"/>
              </a:highlight>
              <a:latin typeface="Raleway"/>
              <a:ea typeface="Raleway"/>
              <a:cs typeface="Raleway"/>
              <a:sym typeface="Raleway"/>
            </a:endParaRPr>
          </a:p>
          <a:p>
            <a:pPr indent="0" lvl="0" marL="914400" rtl="0" algn="l">
              <a:lnSpc>
                <a:spcPct val="115000"/>
              </a:lnSpc>
              <a:spcBef>
                <a:spcPts val="1600"/>
              </a:spcBef>
              <a:spcAft>
                <a:spcPts val="0"/>
              </a:spcAft>
              <a:buNone/>
            </a:pPr>
            <a:r>
              <a:t/>
            </a:r>
            <a:endParaRPr b="1" sz="1200">
              <a:solidFill>
                <a:srgbClr val="292929"/>
              </a:solidFill>
              <a:highlight>
                <a:srgbClr val="FFFFFF"/>
              </a:highlight>
              <a:latin typeface="Raleway"/>
              <a:ea typeface="Raleway"/>
              <a:cs typeface="Raleway"/>
              <a:sym typeface="Raleway"/>
            </a:endParaRPr>
          </a:p>
          <a:p>
            <a:pPr indent="0" lvl="0" marL="0" rtl="0" algn="l">
              <a:lnSpc>
                <a:spcPct val="115000"/>
              </a:lnSpc>
              <a:spcBef>
                <a:spcPts val="1600"/>
              </a:spcBef>
              <a:spcAft>
                <a:spcPts val="0"/>
              </a:spcAft>
              <a:buNone/>
            </a:pPr>
            <a:r>
              <a:t/>
            </a:r>
            <a:endParaRPr b="1" sz="1200">
              <a:solidFill>
                <a:srgbClr val="292929"/>
              </a:solidFill>
              <a:highlight>
                <a:srgbClr val="FFFFFF"/>
              </a:highlight>
              <a:latin typeface="Raleway"/>
              <a:ea typeface="Raleway"/>
              <a:cs typeface="Raleway"/>
              <a:sym typeface="Raleway"/>
            </a:endParaRPr>
          </a:p>
          <a:p>
            <a:pPr indent="0" lvl="0" marL="0" rtl="0" algn="l">
              <a:lnSpc>
                <a:spcPct val="115000"/>
              </a:lnSpc>
              <a:spcBef>
                <a:spcPts val="1600"/>
              </a:spcBef>
              <a:spcAft>
                <a:spcPts val="0"/>
              </a:spcAft>
              <a:buNone/>
            </a:pPr>
            <a:r>
              <a:t/>
            </a:r>
            <a:endParaRPr b="1" sz="1200">
              <a:solidFill>
                <a:srgbClr val="292929"/>
              </a:solidFill>
              <a:highlight>
                <a:srgbClr val="FFFFFF"/>
              </a:highlight>
              <a:latin typeface="Raleway"/>
              <a:ea typeface="Raleway"/>
              <a:cs typeface="Raleway"/>
              <a:sym typeface="Raleway"/>
            </a:endParaRPr>
          </a:p>
          <a:p>
            <a:pPr indent="0" lvl="0" marL="914400" rtl="0" algn="l">
              <a:spcBef>
                <a:spcPts val="1600"/>
              </a:spcBef>
              <a:spcAft>
                <a:spcPts val="0"/>
              </a:spcAft>
              <a:buNone/>
            </a:pPr>
            <a:r>
              <a:t/>
            </a:r>
            <a:endParaRPr sz="1200">
              <a:solidFill>
                <a:srgbClr val="292929"/>
              </a:solidFill>
              <a:highlight>
                <a:srgbClr val="FFFFFF"/>
              </a:highlight>
              <a:latin typeface="Raleway"/>
              <a:ea typeface="Raleway"/>
              <a:cs typeface="Raleway"/>
              <a:sym typeface="Raleway"/>
            </a:endParaRPr>
          </a:p>
          <a:p>
            <a:pPr indent="0" lvl="0" marL="914400" rtl="0" algn="l">
              <a:spcBef>
                <a:spcPts val="1600"/>
              </a:spcBef>
              <a:spcAft>
                <a:spcPts val="1600"/>
              </a:spcAft>
              <a:buNone/>
            </a:pPr>
            <a:r>
              <a:t/>
            </a:r>
            <a:endParaRPr sz="1200">
              <a:solidFill>
                <a:srgbClr val="292929"/>
              </a:solidFill>
              <a:highlight>
                <a:srgbClr val="FFFFFF"/>
              </a:highlight>
              <a:latin typeface="Raleway"/>
              <a:ea typeface="Raleway"/>
              <a:cs typeface="Raleway"/>
              <a:sym typeface="Raleway"/>
            </a:endParaRPr>
          </a:p>
        </p:txBody>
      </p:sp>
      <p:pic>
        <p:nvPicPr>
          <p:cNvPr id="101" name="Google Shape;101;p20"/>
          <p:cNvPicPr preferRelativeResize="0"/>
          <p:nvPr/>
        </p:nvPicPr>
        <p:blipFill>
          <a:blip r:embed="rId3">
            <a:alphaModFix/>
          </a:blip>
          <a:stretch>
            <a:fillRect/>
          </a:stretch>
        </p:blipFill>
        <p:spPr>
          <a:xfrm>
            <a:off x="2350225" y="1714017"/>
            <a:ext cx="5396774" cy="7042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334275"/>
            <a:ext cx="8520600" cy="4635000"/>
          </a:xfrm>
          <a:prstGeom prst="rect">
            <a:avLst/>
          </a:prstGeom>
          <a:noFill/>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292929"/>
              </a:buClr>
              <a:buSzPts val="1500"/>
              <a:buFont typeface="Raleway"/>
              <a:buChar char="●"/>
            </a:pPr>
            <a:r>
              <a:rPr b="1" lang="en" sz="1500">
                <a:solidFill>
                  <a:srgbClr val="292929"/>
                </a:solidFill>
                <a:highlight>
                  <a:srgbClr val="FFFFFF"/>
                </a:highlight>
                <a:latin typeface="Raleway"/>
                <a:ea typeface="Raleway"/>
                <a:cs typeface="Raleway"/>
                <a:sym typeface="Raleway"/>
              </a:rPr>
              <a:t>Loss for Regression</a:t>
            </a:r>
            <a:endParaRPr b="1" sz="1500">
              <a:solidFill>
                <a:srgbClr val="292929"/>
              </a:solidFill>
              <a:highlight>
                <a:srgbClr val="FFFFFF"/>
              </a:highlight>
              <a:latin typeface="Raleway"/>
              <a:ea typeface="Raleway"/>
              <a:cs typeface="Raleway"/>
              <a:sym typeface="Raleway"/>
            </a:endParaRPr>
          </a:p>
          <a:p>
            <a:pPr indent="-304800" lvl="1" marL="914400" rtl="0" algn="l">
              <a:spcBef>
                <a:spcPts val="0"/>
              </a:spcBef>
              <a:spcAft>
                <a:spcPts val="0"/>
              </a:spcAft>
              <a:buSzPts val="1200"/>
              <a:buFont typeface="Raleway"/>
              <a:buChar char="○"/>
            </a:pPr>
            <a:r>
              <a:rPr b="1" lang="en" sz="1200">
                <a:solidFill>
                  <a:srgbClr val="222222"/>
                </a:solidFill>
                <a:highlight>
                  <a:srgbClr val="FFFFFF"/>
                </a:highlight>
                <a:latin typeface="Raleway"/>
                <a:ea typeface="Raleway"/>
                <a:cs typeface="Raleway"/>
                <a:sym typeface="Raleway"/>
              </a:rPr>
              <a:t>Mean Absolute Error Loss (MAE)/ L1 Loss </a:t>
            </a:r>
            <a:r>
              <a:rPr lang="en" sz="1200">
                <a:solidFill>
                  <a:srgbClr val="292929"/>
                </a:solidFill>
                <a:highlight>
                  <a:srgbClr val="FFFFFF"/>
                </a:highlight>
                <a:latin typeface="Raleway"/>
                <a:ea typeface="Raleway"/>
                <a:cs typeface="Raleway"/>
                <a:sym typeface="Raleway"/>
              </a:rPr>
              <a:t>— </a:t>
            </a:r>
            <a:r>
              <a:rPr lang="en" sz="1200">
                <a:solidFill>
                  <a:srgbClr val="202124"/>
                </a:solidFill>
                <a:highlight>
                  <a:srgbClr val="FFFFFF"/>
                </a:highlight>
                <a:latin typeface="Raleway"/>
                <a:ea typeface="Raleway"/>
                <a:cs typeface="Raleway"/>
                <a:sym typeface="Raleway"/>
              </a:rPr>
              <a:t>This finds the average of the absolute difference between the actual and predicted values.</a:t>
            </a:r>
            <a:endParaRPr sz="1200">
              <a:solidFill>
                <a:srgbClr val="202124"/>
              </a:solidFill>
              <a:highlight>
                <a:srgbClr val="FFFFFF"/>
              </a:highlight>
              <a:latin typeface="Raleway"/>
              <a:ea typeface="Raleway"/>
              <a:cs typeface="Raleway"/>
              <a:sym typeface="Raleway"/>
            </a:endParaRPr>
          </a:p>
          <a:p>
            <a:pPr indent="-304800" lvl="1" marL="914400" rtl="0" algn="l">
              <a:lnSpc>
                <a:spcPct val="115000"/>
              </a:lnSpc>
              <a:spcBef>
                <a:spcPts val="0"/>
              </a:spcBef>
              <a:spcAft>
                <a:spcPts val="0"/>
              </a:spcAft>
              <a:buClr>
                <a:srgbClr val="292929"/>
              </a:buClr>
              <a:buSzPts val="1200"/>
              <a:buFont typeface="Raleway"/>
              <a:buChar char="○"/>
            </a:pPr>
            <a:r>
              <a:rPr b="1" lang="en" sz="1200">
                <a:solidFill>
                  <a:srgbClr val="292929"/>
                </a:solidFill>
                <a:highlight>
                  <a:srgbClr val="FFFFFF"/>
                </a:highlight>
                <a:latin typeface="Raleway"/>
                <a:ea typeface="Raleway"/>
                <a:cs typeface="Raleway"/>
                <a:sym typeface="Raleway"/>
              </a:rPr>
              <a:t>Mean squared error (MSE)/ L2 Loss</a:t>
            </a:r>
            <a:r>
              <a:rPr lang="en" sz="1200">
                <a:solidFill>
                  <a:srgbClr val="292929"/>
                </a:solidFill>
                <a:highlight>
                  <a:srgbClr val="FFFFFF"/>
                </a:highlight>
                <a:latin typeface="Raleway"/>
                <a:ea typeface="Raleway"/>
                <a:cs typeface="Raleway"/>
                <a:sym typeface="Raleway"/>
              </a:rPr>
              <a:t> — This finds the average squared difference between the predicted value and the true value.</a:t>
            </a:r>
            <a:endParaRPr sz="1200">
              <a:solidFill>
                <a:srgbClr val="292929"/>
              </a:solidFill>
              <a:highlight>
                <a:srgbClr val="FFFFFF"/>
              </a:highlight>
              <a:latin typeface="Raleway"/>
              <a:ea typeface="Raleway"/>
              <a:cs typeface="Raleway"/>
              <a:sym typeface="Raleway"/>
            </a:endParaRPr>
          </a:p>
          <a:p>
            <a:pPr indent="0" lvl="0" marL="0" rtl="0" algn="l">
              <a:lnSpc>
                <a:spcPct val="115000"/>
              </a:lnSpc>
              <a:spcBef>
                <a:spcPts val="1600"/>
              </a:spcBef>
              <a:spcAft>
                <a:spcPts val="0"/>
              </a:spcAft>
              <a:buNone/>
            </a:pPr>
            <a:r>
              <a:t/>
            </a:r>
            <a:endParaRPr sz="1200">
              <a:solidFill>
                <a:srgbClr val="292929"/>
              </a:solidFill>
              <a:highlight>
                <a:srgbClr val="FFFFFF"/>
              </a:highlight>
              <a:latin typeface="Raleway"/>
              <a:ea typeface="Raleway"/>
              <a:cs typeface="Raleway"/>
              <a:sym typeface="Raleway"/>
            </a:endParaRPr>
          </a:p>
          <a:p>
            <a:pPr indent="0" lvl="0" marL="0" rtl="0" algn="l">
              <a:spcBef>
                <a:spcPts val="1600"/>
              </a:spcBef>
              <a:spcAft>
                <a:spcPts val="0"/>
              </a:spcAft>
              <a:buNone/>
            </a:pPr>
            <a:r>
              <a:t/>
            </a:r>
            <a:endParaRPr b="1" sz="1500">
              <a:solidFill>
                <a:srgbClr val="292929"/>
              </a:solidFill>
              <a:highlight>
                <a:srgbClr val="FFFFFF"/>
              </a:highlight>
              <a:latin typeface="Raleway"/>
              <a:ea typeface="Raleway"/>
              <a:cs typeface="Raleway"/>
              <a:sym typeface="Raleway"/>
            </a:endParaRPr>
          </a:p>
          <a:p>
            <a:pPr indent="-323850" lvl="0" marL="457200" rtl="0" algn="l">
              <a:spcBef>
                <a:spcPts val="1600"/>
              </a:spcBef>
              <a:spcAft>
                <a:spcPts val="0"/>
              </a:spcAft>
              <a:buClr>
                <a:srgbClr val="292929"/>
              </a:buClr>
              <a:buSzPts val="1500"/>
              <a:buFont typeface="Raleway"/>
              <a:buChar char="●"/>
            </a:pPr>
            <a:r>
              <a:rPr b="1" lang="en" sz="1500">
                <a:solidFill>
                  <a:srgbClr val="292929"/>
                </a:solidFill>
                <a:highlight>
                  <a:srgbClr val="FFFFFF"/>
                </a:highlight>
                <a:latin typeface="Raleway"/>
                <a:ea typeface="Raleway"/>
                <a:cs typeface="Raleway"/>
                <a:sym typeface="Raleway"/>
              </a:rPr>
              <a:t>Loss for Classification</a:t>
            </a:r>
            <a:endParaRPr b="1" sz="1200">
              <a:solidFill>
                <a:srgbClr val="292929"/>
              </a:solidFill>
              <a:highlight>
                <a:srgbClr val="FFFFFF"/>
              </a:highlight>
              <a:latin typeface="Raleway"/>
              <a:ea typeface="Raleway"/>
              <a:cs typeface="Raleway"/>
              <a:sym typeface="Raleway"/>
            </a:endParaRPr>
          </a:p>
          <a:p>
            <a:pPr indent="-304800" lvl="1" marL="914400" rtl="0" algn="l">
              <a:spcBef>
                <a:spcPts val="0"/>
              </a:spcBef>
              <a:spcAft>
                <a:spcPts val="0"/>
              </a:spcAft>
              <a:buClr>
                <a:srgbClr val="292929"/>
              </a:buClr>
              <a:buSzPts val="1200"/>
              <a:buFont typeface="Raleway"/>
              <a:buChar char="○"/>
            </a:pPr>
            <a:r>
              <a:rPr b="1" lang="en" sz="1200">
                <a:solidFill>
                  <a:schemeClr val="dk1"/>
                </a:solidFill>
                <a:latin typeface="Raleway"/>
                <a:ea typeface="Raleway"/>
                <a:cs typeface="Raleway"/>
                <a:sym typeface="Raleway"/>
              </a:rPr>
              <a:t>Binary Cross Entropy</a:t>
            </a:r>
            <a:r>
              <a:rPr lang="en" sz="1200">
                <a:solidFill>
                  <a:srgbClr val="292929"/>
                </a:solidFill>
                <a:latin typeface="Raleway"/>
                <a:ea typeface="Raleway"/>
                <a:cs typeface="Raleway"/>
                <a:sym typeface="Raleway"/>
              </a:rPr>
              <a:t> </a:t>
            </a:r>
            <a:r>
              <a:rPr lang="en" sz="1200">
                <a:solidFill>
                  <a:srgbClr val="292929"/>
                </a:solidFill>
                <a:highlight>
                  <a:srgbClr val="FFFFFF"/>
                </a:highlight>
                <a:latin typeface="Raleway"/>
                <a:ea typeface="Raleway"/>
                <a:cs typeface="Raleway"/>
                <a:sym typeface="Raleway"/>
              </a:rPr>
              <a:t>— Cross entropy quantifies the difference between two probability distribution. Our model predicts a model distribution of {p, 1-p} as we have a binary distribution. We use binary cross-entropy to compare this with the true distribution {y, 1-y}</a:t>
            </a:r>
            <a:endParaRPr sz="1200">
              <a:solidFill>
                <a:srgbClr val="292929"/>
              </a:solidFill>
              <a:highlight>
                <a:srgbClr val="FFFFFF"/>
              </a:highlight>
              <a:latin typeface="Raleway"/>
              <a:ea typeface="Raleway"/>
              <a:cs typeface="Raleway"/>
              <a:sym typeface="Raleway"/>
            </a:endParaRPr>
          </a:p>
          <a:p>
            <a:pPr indent="0" lvl="0" marL="914400" rtl="0" algn="l">
              <a:spcBef>
                <a:spcPts val="1600"/>
              </a:spcBef>
              <a:spcAft>
                <a:spcPts val="1600"/>
              </a:spcAft>
              <a:buNone/>
            </a:pPr>
            <a:r>
              <a:t/>
            </a:r>
            <a:endParaRPr sz="1200">
              <a:solidFill>
                <a:srgbClr val="292929"/>
              </a:solidFill>
              <a:highlight>
                <a:srgbClr val="FFFFFF"/>
              </a:highlight>
              <a:latin typeface="Raleway"/>
              <a:ea typeface="Raleway"/>
              <a:cs typeface="Raleway"/>
              <a:sym typeface="Raleway"/>
            </a:endParaRPr>
          </a:p>
        </p:txBody>
      </p:sp>
      <p:pic>
        <p:nvPicPr>
          <p:cNvPr id="107" name="Google Shape;107;p21"/>
          <p:cNvPicPr preferRelativeResize="0"/>
          <p:nvPr/>
        </p:nvPicPr>
        <p:blipFill>
          <a:blip r:embed="rId3">
            <a:alphaModFix/>
          </a:blip>
          <a:stretch>
            <a:fillRect/>
          </a:stretch>
        </p:blipFill>
        <p:spPr>
          <a:xfrm>
            <a:off x="2350225" y="1714017"/>
            <a:ext cx="5396774" cy="704208"/>
          </a:xfrm>
          <a:prstGeom prst="rect">
            <a:avLst/>
          </a:prstGeom>
          <a:noFill/>
          <a:ln>
            <a:noFill/>
          </a:ln>
        </p:spPr>
      </p:pic>
      <p:pic>
        <p:nvPicPr>
          <p:cNvPr id="108" name="Google Shape;108;p21"/>
          <p:cNvPicPr preferRelativeResize="0"/>
          <p:nvPr/>
        </p:nvPicPr>
        <p:blipFill>
          <a:blip r:embed="rId4">
            <a:alphaModFix/>
          </a:blip>
          <a:stretch>
            <a:fillRect/>
          </a:stretch>
        </p:blipFill>
        <p:spPr>
          <a:xfrm>
            <a:off x="2350225" y="3665027"/>
            <a:ext cx="5396774" cy="73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