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08">
          <p15:clr>
            <a:srgbClr val="747775"/>
          </p15:clr>
        </p15:guide>
        <p15:guide id="2" pos="292">
          <p15:clr>
            <a:srgbClr val="747775"/>
          </p15:clr>
        </p15:guide>
        <p15:guide id="3" orient="horz" pos="2880">
          <p15:clr>
            <a:srgbClr val="747775"/>
          </p15:clr>
        </p15:guide>
        <p15:guide id="4" pos="5472">
          <p15:clr>
            <a:srgbClr val="747775"/>
          </p15:clr>
        </p15:guide>
        <p15:guide id="5" orient="horz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08" orient="horz"/>
        <p:guide pos="292"/>
        <p:guide pos="2880" orient="horz"/>
        <p:guide pos="5472"/>
        <p:guide pos="288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489aa01e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489aa01e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7711456c3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7711456c3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78ebe7161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78ebe7161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489aa01ec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489aa01ec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78ebe7161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78ebe7161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489aa01ec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489aa01ec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78ebe7161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78ebe7161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 title="logo_osp_2021_h.png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472450" y="4731913"/>
            <a:ext cx="256225" cy="25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/>
          <p:nvPr/>
        </p:nvSpPr>
        <p:spPr>
          <a:xfrm>
            <a:off x="3744100" y="4703625"/>
            <a:ext cx="5225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8.0x 2025.08.28.06     Copyright © 2025 MobileGIS Ltd - Licence </a:t>
            </a:r>
            <a:r>
              <a:rPr lang="en" sz="1000" u="sng">
                <a:solidFill>
                  <a:schemeClr val="hlink"/>
                </a:solidFill>
                <a:hlinkClick r:id="rId2"/>
              </a:rPr>
              <a:t>CC-BY 4.0</a:t>
            </a:r>
            <a:r>
              <a:rPr lang="en" sz="1000">
                <a:solidFill>
                  <a:schemeClr val="dk2"/>
                </a:solidFill>
              </a:rPr>
              <a:t> </a:t>
            </a:r>
            <a:endParaRPr sz="1000">
              <a:solidFill>
                <a:schemeClr val="dk2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7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20" Type="http://schemas.openxmlformats.org/officeDocument/2006/relationships/hyperlink" Target="https://books.google.com/books/about/Foraging_Theory.html?id=DVxvu-qDsaIC&amp;utm_source=chatgpt.com" TargetMode="External"/><Relationship Id="rId22" Type="http://schemas.openxmlformats.org/officeDocument/2006/relationships/hyperlink" Target="https://onlinelibrary.wiley.com/doi/pdf/10.1111/j.1461-0248.2004.00661.x?utm_source=chatgpt.com" TargetMode="External"/><Relationship Id="rId21" Type="http://schemas.openxmlformats.org/officeDocument/2006/relationships/hyperlink" Target="https://books.google.com/books/about/Foraging_Theory.html?id=DVxvu-qDsaIC&amp;utm_source=chatgpt.com" TargetMode="External"/><Relationship Id="rId24" Type="http://schemas.openxmlformats.org/officeDocument/2006/relationships/hyperlink" Target="https://onlinelibrary.wiley.com/doi/pdf/10.1111/j.1461-0248.2004.00661.x?utm_source=chatgpt.com" TargetMode="External"/><Relationship Id="rId23" Type="http://schemas.openxmlformats.org/officeDocument/2006/relationships/hyperlink" Target="https://onlinelibrary.wiley.com/doi/pdf/10.1111/j.1461-0248.2004.00661.x?utm_source=chatgpt.com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ambusia.zo.ncsu.edu/readings/Lima%20and%20Dill%201990.pdf?utm_source=chatgpt.com" TargetMode="External"/><Relationship Id="rId4" Type="http://schemas.openxmlformats.org/officeDocument/2006/relationships/hyperlink" Target="https://gambusia.zo.ncsu.edu/readings/Lima%20and%20Dill%201990.pdf?utm_source=chatgpt.com" TargetMode="External"/><Relationship Id="rId9" Type="http://schemas.openxmlformats.org/officeDocument/2006/relationships/hyperlink" Target="https://www.jstor.org/stable/pdf/10.1086/657437.pdf?addFooter=false&amp;utm_source=chatgpt.com" TargetMode="External"/><Relationship Id="rId26" Type="http://schemas.openxmlformats.org/officeDocument/2006/relationships/hyperlink" Target="https://link.springer.com/article/10.1007/s00265-006-0172-6?utm_source=chatgpt.com" TargetMode="External"/><Relationship Id="rId25" Type="http://schemas.openxmlformats.org/officeDocument/2006/relationships/hyperlink" Target="https://link.springer.com/article/10.1007/s00265-006-0172-6?utm_source=chatgpt.com" TargetMode="External"/><Relationship Id="rId5" Type="http://schemas.openxmlformats.org/officeDocument/2006/relationships/hyperlink" Target="https://gambusia.zo.ncsu.edu/readings/Lima%20and%20Dill%201990.pdf?utm_source=chatgpt.com" TargetMode="External"/><Relationship Id="rId6" Type="http://schemas.openxmlformats.org/officeDocument/2006/relationships/hyperlink" Target="https://www.cell.com/trends/ecology-evolution/fulltext/S0169-5347%2899%2901766-8?utm_source=chatgpt.com" TargetMode="External"/><Relationship Id="rId7" Type="http://schemas.openxmlformats.org/officeDocument/2006/relationships/hyperlink" Target="https://www.cell.com/trends/ecology-evolution/fulltext/S0169-5347%2899%2901766-8?utm_source=chatgpt.com" TargetMode="External"/><Relationship Id="rId8" Type="http://schemas.openxmlformats.org/officeDocument/2006/relationships/hyperlink" Target="https://www.sciencedirect.com/science/article/pii/S0003347209002759?utm_source=chatgpt.com" TargetMode="External"/><Relationship Id="rId11" Type="http://schemas.openxmlformats.org/officeDocument/2006/relationships/hyperlink" Target="https://www.predatordefense.org/agencies/docs/research_LandscapeOfFear_Laundre_2010.pdf?utm_source=chatgpt.com" TargetMode="External"/><Relationship Id="rId10" Type="http://schemas.openxmlformats.org/officeDocument/2006/relationships/hyperlink" Target="https://www.jstor.org/stable/pdf/10.1086/657437.pdf?addFooter=false&amp;utm_source=chatgpt.com" TargetMode="External"/><Relationship Id="rId13" Type="http://schemas.openxmlformats.org/officeDocument/2006/relationships/hyperlink" Target="https://www.sciencedirect.com/science/article/pii/S0169534719300199?utm_source=chatgpt.com" TargetMode="External"/><Relationship Id="rId12" Type="http://schemas.openxmlformats.org/officeDocument/2006/relationships/hyperlink" Target="https://www.predatordefense.org/agencies/docs/research_LandscapeOfFear_Laundre_2010.pdf?utm_source=chatgpt.com" TargetMode="External"/><Relationship Id="rId15" Type="http://schemas.openxmlformats.org/officeDocument/2006/relationships/hyperlink" Target="https://peerj.com/articles/3772/?utm_source=chatgpt.com" TargetMode="External"/><Relationship Id="rId14" Type="http://schemas.openxmlformats.org/officeDocument/2006/relationships/hyperlink" Target="https://peerj.com/articles/3772/?utm_source=chatgpt.com" TargetMode="External"/><Relationship Id="rId17" Type="http://schemas.openxmlformats.org/officeDocument/2006/relationships/hyperlink" Target="https://link.springer.com/article/10.1007/BF00395696?utm_source=chatgpt.com" TargetMode="External"/><Relationship Id="rId16" Type="http://schemas.openxmlformats.org/officeDocument/2006/relationships/hyperlink" Target="https://link.springer.com/article/10.1007/BF00395696?utm_source=chatgpt.com" TargetMode="External"/><Relationship Id="rId19" Type="http://schemas.openxmlformats.org/officeDocument/2006/relationships/hyperlink" Target="https://books.google.com/books/about/Foraging_Theory.html?id=DVxvu-qDsaIC&amp;utm_source=chatgpt.com" TargetMode="External"/><Relationship Id="rId18" Type="http://schemas.openxmlformats.org/officeDocument/2006/relationships/hyperlink" Target="https://link.springer.com/article/10.1007/BF00395696?utm_source=chatgpt.com" TargetMode="External"/></Relationships>
</file>

<file path=ppt/slides/_rels/slide7.xml.rels><?xml version="1.0" encoding="UTF-8" standalone="yes"?><Relationships xmlns="http://schemas.openxmlformats.org/package/2006/relationships"><Relationship Id="rId20" Type="http://schemas.openxmlformats.org/officeDocument/2006/relationships/hyperlink" Target="https://books.google.com/books/about/Foraging_Theory.html?id=DVxvu-qDsaIC&amp;utm_source=chatgpt.com" TargetMode="External"/><Relationship Id="rId22" Type="http://schemas.openxmlformats.org/officeDocument/2006/relationships/hyperlink" Target="https://onlinelibrary.wiley.com/doi/pdf/10.1111/j.1461-0248.2004.00661.x?utm_source=chatgpt.com" TargetMode="External"/><Relationship Id="rId21" Type="http://schemas.openxmlformats.org/officeDocument/2006/relationships/hyperlink" Target="https://books.google.com/books/about/Foraging_Theory.html?id=DVxvu-qDsaIC&amp;utm_source=chatgpt.com" TargetMode="External"/><Relationship Id="rId24" Type="http://schemas.openxmlformats.org/officeDocument/2006/relationships/hyperlink" Target="https://onlinelibrary.wiley.com/doi/pdf/10.1111/j.1461-0248.2004.00661.x?utm_source=chatgpt.com" TargetMode="External"/><Relationship Id="rId23" Type="http://schemas.openxmlformats.org/officeDocument/2006/relationships/hyperlink" Target="https://onlinelibrary.wiley.com/doi/pdf/10.1111/j.1461-0248.2004.00661.x?utm_source=chatgpt.com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ambusia.zo.ncsu.edu/readings/Lima%20and%20Dill%201990.pdf?utm_source=chatgpt.com" TargetMode="External"/><Relationship Id="rId4" Type="http://schemas.openxmlformats.org/officeDocument/2006/relationships/hyperlink" Target="https://gambusia.zo.ncsu.edu/readings/Lima%20and%20Dill%201990.pdf?utm_source=chatgpt.com" TargetMode="External"/><Relationship Id="rId9" Type="http://schemas.openxmlformats.org/officeDocument/2006/relationships/hyperlink" Target="https://www.jstor.org/stable/pdf/10.1086/657437.pdf?addFooter=false&amp;utm_source=chatgpt.com" TargetMode="External"/><Relationship Id="rId26" Type="http://schemas.openxmlformats.org/officeDocument/2006/relationships/hyperlink" Target="https://link.springer.com/article/10.1007/s00265-006-0172-6?utm_source=chatgpt.com" TargetMode="External"/><Relationship Id="rId25" Type="http://schemas.openxmlformats.org/officeDocument/2006/relationships/hyperlink" Target="https://link.springer.com/article/10.1007/s00265-006-0172-6?utm_source=chatgpt.com" TargetMode="External"/><Relationship Id="rId5" Type="http://schemas.openxmlformats.org/officeDocument/2006/relationships/hyperlink" Target="https://gambusia.zo.ncsu.edu/readings/Lima%20and%20Dill%201990.pdf?utm_source=chatgpt.com" TargetMode="External"/><Relationship Id="rId6" Type="http://schemas.openxmlformats.org/officeDocument/2006/relationships/hyperlink" Target="https://www.cell.com/trends/ecology-evolution/fulltext/S0169-5347%2899%2901766-8?utm_source=chatgpt.com" TargetMode="External"/><Relationship Id="rId7" Type="http://schemas.openxmlformats.org/officeDocument/2006/relationships/hyperlink" Target="https://www.cell.com/trends/ecology-evolution/fulltext/S0169-5347%2899%2901766-8?utm_source=chatgpt.com" TargetMode="External"/><Relationship Id="rId8" Type="http://schemas.openxmlformats.org/officeDocument/2006/relationships/hyperlink" Target="https://www.sciencedirect.com/science/article/pii/S0003347209002759?utm_source=chatgpt.com" TargetMode="External"/><Relationship Id="rId11" Type="http://schemas.openxmlformats.org/officeDocument/2006/relationships/hyperlink" Target="https://www.predatordefense.org/agencies/docs/research_LandscapeOfFear_Laundre_2010.pdf?utm_source=chatgpt.com" TargetMode="External"/><Relationship Id="rId10" Type="http://schemas.openxmlformats.org/officeDocument/2006/relationships/hyperlink" Target="https://www.jstor.org/stable/pdf/10.1086/657437.pdf?addFooter=false&amp;utm_source=chatgpt.com" TargetMode="External"/><Relationship Id="rId13" Type="http://schemas.openxmlformats.org/officeDocument/2006/relationships/hyperlink" Target="https://www.sciencedirect.com/science/article/pii/S0169534719300199?utm_source=chatgpt.com" TargetMode="External"/><Relationship Id="rId12" Type="http://schemas.openxmlformats.org/officeDocument/2006/relationships/hyperlink" Target="https://www.predatordefense.org/agencies/docs/research_LandscapeOfFear_Laundre_2010.pdf?utm_source=chatgpt.com" TargetMode="External"/><Relationship Id="rId15" Type="http://schemas.openxmlformats.org/officeDocument/2006/relationships/hyperlink" Target="https://peerj.com/articles/3772/?utm_source=chatgpt.com" TargetMode="External"/><Relationship Id="rId14" Type="http://schemas.openxmlformats.org/officeDocument/2006/relationships/hyperlink" Target="https://peerj.com/articles/3772/?utm_source=chatgpt.com" TargetMode="External"/><Relationship Id="rId17" Type="http://schemas.openxmlformats.org/officeDocument/2006/relationships/hyperlink" Target="https://link.springer.com/article/10.1007/BF00395696?utm_source=chatgpt.com" TargetMode="External"/><Relationship Id="rId16" Type="http://schemas.openxmlformats.org/officeDocument/2006/relationships/hyperlink" Target="https://link.springer.com/article/10.1007/BF00395696?utm_source=chatgpt.com" TargetMode="External"/><Relationship Id="rId19" Type="http://schemas.openxmlformats.org/officeDocument/2006/relationships/hyperlink" Target="https://books.google.com/books/about/Foraging_Theory.html?id=DVxvu-qDsaIC&amp;utm_source=chatgpt.com" TargetMode="External"/><Relationship Id="rId18" Type="http://schemas.openxmlformats.org/officeDocument/2006/relationships/hyperlink" Target="https://link.springer.com/article/10.1007/BF00395696?utm_source=chatgpt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ogc.org/is/21-056r11/21-056r11.html?utm_source=chatgpt.com" TargetMode="External"/><Relationship Id="rId4" Type="http://schemas.openxmlformats.org/officeDocument/2006/relationships/hyperlink" Target="https://docs.ogc.org/is/21-056r11/21-056r11.html?utm_source=chatgpt.com" TargetMode="External"/><Relationship Id="rId5" Type="http://schemas.openxmlformats.org/officeDocument/2006/relationships/hyperlink" Target="https://docs.ogc.org/is/21-056r11/21-056r11.html?utm_source=chatgpt.com" TargetMode="External"/><Relationship Id="rId6" Type="http://schemas.openxmlformats.org/officeDocument/2006/relationships/hyperlink" Target="https://docs.ogc.org/is/21-056r11/21-056r11.html?utm_source=chatgpt.com" TargetMode="External"/><Relationship Id="rId7" Type="http://schemas.openxmlformats.org/officeDocument/2006/relationships/hyperlink" Target="https://www.ogc.org/standards/geopose/?utm_source=chatgpt.com" TargetMode="External"/><Relationship Id="rId8" Type="http://schemas.openxmlformats.org/officeDocument/2006/relationships/hyperlink" Target="https://www.ogc.org/standards/geopose/?utm_source=chatgpt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463500" y="744575"/>
            <a:ext cx="8223300" cy="92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>
                <a:latin typeface="Calibri"/>
                <a:ea typeface="Calibri"/>
                <a:cs typeface="Calibri"/>
                <a:sym typeface="Calibri"/>
              </a:rPr>
              <a:t>Pose Byte Template</a:t>
            </a:r>
            <a:endParaRPr sz="8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463500" y="2834125"/>
            <a:ext cx="8223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2060"/>
              <a:t>One sentence summary.</a:t>
            </a:r>
            <a:r>
              <a:rPr lang="en" sz="2060"/>
              <a:t> </a:t>
            </a:r>
            <a:endParaRPr sz="2060"/>
          </a:p>
        </p:txBody>
      </p:sp>
      <p:sp>
        <p:nvSpPr>
          <p:cNvPr id="58" name="Google Shape;58;p13"/>
          <p:cNvSpPr txBox="1"/>
          <p:nvPr/>
        </p:nvSpPr>
        <p:spPr>
          <a:xfrm>
            <a:off x="0" y="0"/>
            <a:ext cx="3000000" cy="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ctrTitle"/>
          </p:nvPr>
        </p:nvSpPr>
        <p:spPr>
          <a:xfrm>
            <a:off x="311700" y="744575"/>
            <a:ext cx="8520600" cy="7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Bits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107250" y="1607250"/>
            <a:ext cx="9100800" cy="38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6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bit is in the form of a short blog post with an accompanying narrated video - about 15 minutes each:</a:t>
            </a:r>
            <a:endParaRPr sz="1669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69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69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69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4613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70"/>
              <a:buFont typeface="Calibri"/>
              <a:buAutoNum type="arabicPeriod"/>
            </a:pPr>
            <a:r>
              <a:rPr lang="en" sz="166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Attention: the Origin of Pose. </a:t>
            </a:r>
            <a:endParaRPr sz="1669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4613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70"/>
              <a:buFont typeface="Calibri"/>
              <a:buAutoNum type="arabicPeriod"/>
            </a:pPr>
            <a:r>
              <a:rPr lang="en" sz="166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Mathematics of Pose.</a:t>
            </a:r>
            <a:endParaRPr sz="1669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4613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70"/>
              <a:buFont typeface="Calibri"/>
              <a:buAutoNum type="arabicPeriod"/>
            </a:pPr>
            <a:r>
              <a:rPr lang="en" sz="166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Engineering Pose Representations.</a:t>
            </a:r>
            <a:endParaRPr sz="1669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4613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70"/>
              <a:buFont typeface="Calibri"/>
              <a:buAutoNum type="arabicPeriod"/>
            </a:pPr>
            <a:r>
              <a:rPr lang="en" sz="166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Geo Adds to Pose.</a:t>
            </a:r>
            <a:endParaRPr sz="1669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4613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70"/>
              <a:buFont typeface="Calibri"/>
              <a:buAutoNum type="arabicPeriod"/>
            </a:pPr>
            <a:r>
              <a:rPr lang="en" sz="1669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Perception, and the Automation of Pose Discovery.</a:t>
            </a:r>
            <a:endParaRPr sz="1669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4613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70"/>
              <a:buFont typeface="Calibri"/>
              <a:buAutoNum type="arabicPeriod"/>
            </a:pPr>
            <a:r>
              <a:rPr lang="en" sz="166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Semantic Focus: Shrinking the Search Space.</a:t>
            </a:r>
            <a:endParaRPr sz="166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4613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70"/>
              <a:buFont typeface="Calibri"/>
              <a:buAutoNum type="arabicPeriod"/>
            </a:pPr>
            <a:r>
              <a:rPr lang="en" sz="166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Artificial Perception: Architectures and APIs.</a:t>
            </a:r>
            <a:endParaRPr sz="166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4613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70"/>
              <a:buFont typeface="Calibri"/>
              <a:buAutoNum type="arabicPeriod"/>
            </a:pPr>
            <a:r>
              <a:rPr lang="en" sz="166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Standardized GeoPose and Its Components.</a:t>
            </a:r>
            <a:endParaRPr sz="166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69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91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-154725" y="744575"/>
            <a:ext cx="9497100" cy="7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Ten to Fifteen Slides to Tell the Story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463500" y="1600200"/>
            <a:ext cx="5603400" cy="29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Text goes here</a:t>
            </a:r>
            <a:endParaRPr sz="1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0992" y="1600200"/>
            <a:ext cx="2165808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463500" y="1566925"/>
            <a:ext cx="822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Explain why it is useful and/or money making,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9100" y="3303625"/>
            <a:ext cx="979821" cy="7992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>
            <p:ph type="ctrTitle"/>
          </p:nvPr>
        </p:nvSpPr>
        <p:spPr>
          <a:xfrm>
            <a:off x="311700" y="744575"/>
            <a:ext cx="8520600" cy="7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Using &lt;Topic&gt;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2700" y="2463925"/>
            <a:ext cx="790851" cy="797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55900" y="3303637"/>
            <a:ext cx="897025" cy="129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27551" y="2734800"/>
            <a:ext cx="790850" cy="79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48299" y="3728996"/>
            <a:ext cx="790850" cy="736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/>
        </p:nvSpPr>
        <p:spPr>
          <a:xfrm>
            <a:off x="463500" y="1566925"/>
            <a:ext cx="822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Tell them what you’ve told them.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8" name="Google Shape;88;p17"/>
          <p:cNvSpPr txBox="1"/>
          <p:nvPr>
            <p:ph type="ctrTitle"/>
          </p:nvPr>
        </p:nvSpPr>
        <p:spPr>
          <a:xfrm>
            <a:off x="311700" y="744575"/>
            <a:ext cx="8520600" cy="7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Wrapup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ctrTitle"/>
          </p:nvPr>
        </p:nvSpPr>
        <p:spPr>
          <a:xfrm>
            <a:off x="311700" y="744575"/>
            <a:ext cx="8520600" cy="7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References: Overview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167775" y="1600200"/>
            <a:ext cx="8520600" cy="30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Lima &amp; Dill (1990)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Classic review of decisions under predation risk; frames the vigilance–foraging trade-off.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gambusia.zo.ncsu.edu</a:t>
            </a:r>
            <a:b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</a:br>
            <a:endParaRPr sz="1100" u="sng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Lima &amp; Bednekoff (1999/2009)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Risk Allocation Hypothesis and later reassessment; when prey should shift attention across fluctuating danger.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Cell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ScienceDirect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jstor.org</a:t>
            </a:r>
            <a:b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</a:br>
            <a:endParaRPr sz="1100" u="sng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Laundré et al. (2010)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</a:t>
            </a: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Palmer et al. (2019)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</a:t>
            </a: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Gaynor et al. (2017)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“Landscape of fear” concept and updates—spatial patterns of perceived risk shaping posture/vigilance and space use.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2"/>
              </a:rPr>
              <a:t>predatordefense.org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3"/>
              </a:rPr>
              <a:t>ScienceDirect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4"/>
              </a:rPr>
              <a:t>peerj.com</a:t>
            </a:r>
            <a:b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5"/>
              </a:rPr>
            </a:br>
            <a:endParaRPr sz="1100" u="sng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Brown (1988)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“Giving-up densities” (GUD): patch-leaving as a readout of foraging vs. fear costs.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1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7"/>
              </a:rPr>
              <a:t>SpringerLink</a:t>
            </a:r>
            <a:b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8"/>
              </a:rPr>
            </a:br>
            <a:endParaRPr sz="1100" u="sng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Stephens &amp; Krebs (1986)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Foraging Theory (monograph) — core models behind attention to food vs. danger.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1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0"/>
              </a:rPr>
              <a:t>books.google.com</a:t>
            </a:r>
            <a:b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1"/>
              </a:rPr>
            </a:br>
            <a:endParaRPr sz="1100" u="sng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Brown &amp; Kotler (2004)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“Hazardous duty pay” review—quantifying the foraging cost of predation.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2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3"/>
              </a:rPr>
              <a:t>Wiley Online Library</a:t>
            </a:r>
            <a:b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4"/>
              </a:rPr>
            </a:br>
            <a:endParaRPr sz="1100" u="sng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Kotler et al. (2006)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Meta-analysis using GUDs to measure fear–foraging trade-offs.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2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6"/>
              </a:rPr>
              <a:t>SpringerLink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ctrTitle"/>
          </p:nvPr>
        </p:nvSpPr>
        <p:spPr>
          <a:xfrm>
            <a:off x="311700" y="744575"/>
            <a:ext cx="8520600" cy="7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References: &lt;Subtopics&gt;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167775" y="1600200"/>
            <a:ext cx="8520600" cy="30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Lima &amp; Dill (1990)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Classic review of decisions under predation risk; frames the vigilance–foraging trade-off.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gambusia.zo.ncsu.edu</a:t>
            </a:r>
            <a:b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</a:br>
            <a:endParaRPr sz="1100" u="sng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Lima &amp; Bednekoff (1999/2009)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Risk Allocation Hypothesis and later reassessment; when prey should shift attention across fluctuating danger.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Cell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ScienceDirect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jstor.org</a:t>
            </a:r>
            <a:b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</a:br>
            <a:endParaRPr sz="1100" u="sng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Laundré et al. (2010)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</a:t>
            </a: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Palmer et al. (2019)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</a:t>
            </a: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Gaynor et al. (2017)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“Landscape of fear” concept and updates—spatial patterns of perceived risk shaping posture/vigilance and space use.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2"/>
              </a:rPr>
              <a:t>predatordefense.org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3"/>
              </a:rPr>
              <a:t>ScienceDirect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4"/>
              </a:rPr>
              <a:t>peerj.com</a:t>
            </a:r>
            <a:b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5"/>
              </a:rPr>
            </a:br>
            <a:endParaRPr sz="1100" u="sng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Brown (1988)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“Giving-up densities” (GUD): patch-leaving as a readout of foraging vs. fear costs.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1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7"/>
              </a:rPr>
              <a:t>SpringerLink</a:t>
            </a:r>
            <a:b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8"/>
              </a:rPr>
            </a:br>
            <a:endParaRPr sz="1100" u="sng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Stephens &amp; Krebs (1986)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Foraging Theory (monograph) — core models behind attention to food vs. danger.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1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0"/>
              </a:rPr>
              <a:t>books.google.com</a:t>
            </a:r>
            <a:b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1"/>
              </a:rPr>
            </a:br>
            <a:endParaRPr sz="1100" u="sng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Brown &amp; Kotler (2004)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“Hazardous duty pay” review—quantifying the foraging cost of predation.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2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3"/>
              </a:rPr>
              <a:t>Wiley Online Library</a:t>
            </a:r>
            <a:b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4"/>
              </a:rPr>
            </a:br>
            <a:endParaRPr sz="1100" u="sng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Kotler et al. (2006)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Meta-analysis using GUDs to measure fear–foraging trade-offs.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2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6"/>
              </a:rPr>
              <a:t>SpringerLink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ctrTitle"/>
          </p:nvPr>
        </p:nvSpPr>
        <p:spPr>
          <a:xfrm>
            <a:off x="311700" y="744575"/>
            <a:ext cx="8520600" cy="7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References: OGC GeoPose 1.0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167775" y="1761675"/>
            <a:ext cx="8520600" cy="15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OGC GeoPose 1.0 Data Exchange Standard is an </a:t>
            </a: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OGC Implementation Standard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approved on </a:t>
            </a: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June 20, 2022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published on September 8, 2023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geopose.org+14docs.ogc.org+14medium.com+14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b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designated as </a:t>
            </a: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OGC Doc No. 21-056r11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docs.ogc.org+2ogc.org+2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b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standard defines an interoperable way to express and exchange the </a:t>
            </a: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 and orientation (poses)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real or virtual geometric objects in geographic reference frames (Earth or astronomical coordinate systems)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github.com+13ogc.org+13ogc.org+13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