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CFF70D-D9C6-464D-93BF-7741CC711684}" v="129" dt="2023-10-05T09:59:15.6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3477"/>
            <a:ext cx="9144000" cy="969702"/>
          </a:xfrm>
        </p:spPr>
        <p:txBody>
          <a:bodyPr/>
          <a:lstStyle/>
          <a:p>
            <a:r>
              <a:rPr lang="ru-RU" dirty="0">
                <a:ea typeface="Calibri Light"/>
                <a:cs typeface="Calibri Light"/>
              </a:rPr>
              <a:t>Лабораторная работа №2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" y="881987"/>
            <a:ext cx="12191998" cy="41148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 dirty="0">
                <a:ea typeface="Calibri"/>
                <a:cs typeface="Calibri"/>
              </a:rPr>
              <a:t>Диаграмма требований от пользователя</a:t>
            </a:r>
          </a:p>
          <a:p>
            <a:endParaRPr lang="ru-RU" dirty="0">
              <a:ea typeface="Calibri"/>
              <a:cs typeface="Calibri"/>
            </a:endParaRPr>
          </a:p>
        </p:txBody>
      </p:sp>
      <p:pic>
        <p:nvPicPr>
          <p:cNvPr id="4" name="Рисунок 3" descr="Изображение выглядит как текст, снимок экрана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14409A4B-503D-82D1-8178-7AB1048F4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90" y="1301244"/>
            <a:ext cx="7488820" cy="472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5A34AB6F-5452-BBF5-4EFB-1D9384FEF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218" y="-54"/>
            <a:ext cx="6092496" cy="6860462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dirty="0"/>
            </a:br>
            <a:r>
              <a:rPr lang="ru-RU" sz="1200" dirty="0">
                <a:solidFill>
                  <a:schemeClr val="tx1"/>
                </a:solidFill>
                <a:ea typeface="+mn-lt"/>
                <a:cs typeface="+mn-lt"/>
              </a:rPr>
              <a:t>Основные функциональные требования игры могут сильно различаться в зависимости от жанра и концепции игры. Вот некоторые общие функциональные требования, которые могут быть актуальными для большинства игр:</a:t>
            </a:r>
            <a:endParaRPr lang="ru-RU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ru-RU" sz="1200" dirty="0">
                <a:solidFill>
                  <a:schemeClr val="tx1"/>
                </a:solidFill>
                <a:ea typeface="+mn-lt"/>
                <a:cs typeface="+mn-lt"/>
              </a:rPr>
              <a:t>Геймплей:</a:t>
            </a:r>
            <a:endParaRPr lang="ru-RU">
              <a:solidFill>
                <a:schemeClr val="tx1"/>
              </a:solidFill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ru-RU" sz="1200" dirty="0">
                <a:solidFill>
                  <a:schemeClr val="tx1"/>
                </a:solidFill>
                <a:ea typeface="+mn-lt"/>
                <a:cs typeface="+mn-lt"/>
              </a:rPr>
              <a:t>Управление персонажем или объектами в игре.</a:t>
            </a:r>
            <a:endParaRPr lang="ru-RU">
              <a:solidFill>
                <a:schemeClr val="tx1"/>
              </a:solidFill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ru-RU" sz="1200" dirty="0">
                <a:solidFill>
                  <a:schemeClr val="tx1"/>
                </a:solidFill>
                <a:ea typeface="+mn-lt"/>
                <a:cs typeface="+mn-lt"/>
              </a:rPr>
              <a:t>Возможность взаимодействия с окружающим миром.</a:t>
            </a:r>
            <a:endParaRPr lang="ru-RU">
              <a:solidFill>
                <a:schemeClr val="tx1"/>
              </a:solidFill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ru-RU" sz="1200" dirty="0">
                <a:solidFill>
                  <a:schemeClr val="tx1"/>
                </a:solidFill>
                <a:ea typeface="+mn-lt"/>
                <a:cs typeface="+mn-lt"/>
              </a:rPr>
              <a:t>Основные игровые механики и правила.</a:t>
            </a:r>
            <a:endParaRPr lang="ru-RU">
              <a:solidFill>
                <a:schemeClr val="tx1"/>
              </a:solidFill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ru-RU" sz="1200" dirty="0">
                <a:solidFill>
                  <a:schemeClr val="tx1"/>
                </a:solidFill>
                <a:ea typeface="+mn-lt"/>
                <a:cs typeface="+mn-lt"/>
              </a:rPr>
              <a:t>Графика и звук:</a:t>
            </a:r>
            <a:endParaRPr lang="ru-RU">
              <a:solidFill>
                <a:schemeClr val="tx1"/>
              </a:solidFill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ru-RU" sz="1200" dirty="0">
                <a:solidFill>
                  <a:schemeClr val="tx1"/>
                </a:solidFill>
                <a:ea typeface="+mn-lt"/>
                <a:cs typeface="+mn-lt"/>
              </a:rPr>
              <a:t>Качественная графика, соответствующая концепции игры.</a:t>
            </a:r>
            <a:endParaRPr lang="ru-RU">
              <a:solidFill>
                <a:schemeClr val="tx1"/>
              </a:solidFill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ru-RU" sz="1200" dirty="0">
                <a:solidFill>
                  <a:schemeClr val="tx1"/>
                </a:solidFill>
                <a:ea typeface="+mn-lt"/>
                <a:cs typeface="+mn-lt"/>
              </a:rPr>
              <a:t>Звуковое сопровождение и музыка, соответствующие атмосфере игры.</a:t>
            </a:r>
            <a:endParaRPr lang="ru-RU">
              <a:solidFill>
                <a:schemeClr val="tx1"/>
              </a:solidFill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ru-RU" sz="1200" dirty="0">
                <a:solidFill>
                  <a:schemeClr val="tx1"/>
                </a:solidFill>
                <a:ea typeface="+mn-lt"/>
                <a:cs typeface="+mn-lt"/>
              </a:rPr>
              <a:t>Эффекты и анимации.</a:t>
            </a:r>
            <a:endParaRPr lang="ru-RU">
              <a:solidFill>
                <a:schemeClr val="tx1"/>
              </a:solidFill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ru-RU" sz="1200" dirty="0">
                <a:solidFill>
                  <a:schemeClr val="tx1"/>
                </a:solidFill>
                <a:ea typeface="+mn-lt"/>
                <a:cs typeface="+mn-lt"/>
              </a:rPr>
              <a:t>Мультиплеер:</a:t>
            </a:r>
            <a:endParaRPr lang="ru-RU">
              <a:solidFill>
                <a:schemeClr val="tx1"/>
              </a:solidFill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ru-RU" sz="1200" dirty="0">
                <a:solidFill>
                  <a:schemeClr val="tx1"/>
                </a:solidFill>
                <a:ea typeface="+mn-lt"/>
                <a:cs typeface="+mn-lt"/>
              </a:rPr>
              <a:t>Возможность для игроков взаимодействовать между собой онлайн (если применимо).</a:t>
            </a:r>
            <a:endParaRPr lang="ru-RU">
              <a:solidFill>
                <a:schemeClr val="tx1"/>
              </a:solidFill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ru-RU" sz="1200" dirty="0">
                <a:solidFill>
                  <a:schemeClr val="tx1"/>
                </a:solidFill>
                <a:ea typeface="+mn-lt"/>
                <a:cs typeface="+mn-lt"/>
              </a:rPr>
              <a:t>Создание и управление игровыми лобби.</a:t>
            </a:r>
            <a:endParaRPr lang="ru-RU">
              <a:solidFill>
                <a:schemeClr val="tx1"/>
              </a:solidFill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ru-RU" sz="1200" dirty="0">
                <a:solidFill>
                  <a:schemeClr val="tx1"/>
                </a:solidFill>
                <a:ea typeface="+mn-lt"/>
                <a:cs typeface="+mn-lt"/>
              </a:rPr>
              <a:t>Механизмы балансировки игрового опыта в мультиплеере.</a:t>
            </a:r>
            <a:endParaRPr lang="ru-RU">
              <a:solidFill>
                <a:schemeClr val="tx1"/>
              </a:solidFill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ru-RU" sz="1200" dirty="0">
                <a:solidFill>
                  <a:schemeClr val="tx1"/>
                </a:solidFill>
                <a:ea typeface="+mn-lt"/>
                <a:cs typeface="+mn-lt"/>
              </a:rPr>
              <a:t>Прогресс и достижения:</a:t>
            </a:r>
            <a:endParaRPr lang="ru-RU">
              <a:solidFill>
                <a:schemeClr val="tx1"/>
              </a:solidFill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ru-RU" sz="1200" dirty="0">
                <a:solidFill>
                  <a:schemeClr val="tx1"/>
                </a:solidFill>
                <a:ea typeface="+mn-lt"/>
                <a:cs typeface="+mn-lt"/>
              </a:rPr>
              <a:t>Система достижений и наград, мотивирующая игроков.</a:t>
            </a:r>
            <a:endParaRPr lang="ru-RU">
              <a:solidFill>
                <a:schemeClr val="tx1"/>
              </a:solidFill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ru-RU" sz="1200" dirty="0">
                <a:solidFill>
                  <a:schemeClr val="tx1"/>
                </a:solidFill>
                <a:ea typeface="+mn-lt"/>
                <a:cs typeface="+mn-lt"/>
              </a:rPr>
              <a:t>Сохранение прогресса и возможность продолжения игры с последней точки сохранения.</a:t>
            </a:r>
            <a:endParaRPr lang="ru-RU">
              <a:solidFill>
                <a:schemeClr val="tx1"/>
              </a:solidFill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ru-RU" sz="1200" dirty="0">
                <a:solidFill>
                  <a:schemeClr val="tx1"/>
                </a:solidFill>
                <a:ea typeface="+mn-lt"/>
                <a:cs typeface="+mn-lt"/>
              </a:rPr>
              <a:t>ИИ (искусственный интеллект):</a:t>
            </a:r>
            <a:endParaRPr lang="ru-RU">
              <a:solidFill>
                <a:schemeClr val="tx1"/>
              </a:solidFill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ru-RU" sz="1200" dirty="0">
                <a:solidFill>
                  <a:schemeClr val="tx1"/>
                </a:solidFill>
                <a:ea typeface="+mn-lt"/>
                <a:cs typeface="+mn-lt"/>
              </a:rPr>
              <a:t>Реализация ИИ для неигровых персонажей (NPC) или противников.</a:t>
            </a:r>
            <a:endParaRPr lang="ru-RU">
              <a:solidFill>
                <a:schemeClr val="tx1"/>
              </a:solidFill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ru-RU" sz="1200" dirty="0">
                <a:solidFill>
                  <a:schemeClr val="tx1"/>
                </a:solidFill>
                <a:ea typeface="+mn-lt"/>
                <a:cs typeface="+mn-lt"/>
              </a:rPr>
              <a:t>Уровни сложности и разнообразие поведения ИИ.</a:t>
            </a:r>
            <a:endParaRPr lang="ru-RU">
              <a:solidFill>
                <a:schemeClr val="tx1"/>
              </a:solidFill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endParaRPr lang="ru-RU" dirty="0">
              <a:ea typeface="Calibri"/>
              <a:cs typeface="Calibri"/>
            </a:endParaRPr>
          </a:p>
        </p:txBody>
      </p:sp>
      <p:sp>
        <p:nvSpPr>
          <p:cNvPr id="5" name="Текст 2">
            <a:extLst>
              <a:ext uri="{FF2B5EF4-FFF2-40B4-BE49-F238E27FC236}">
                <a16:creationId xmlns:a16="http://schemas.microsoft.com/office/drawing/2014/main" id="{0E5112A2-96C8-06A8-CD52-347B01965CF4}"/>
              </a:ext>
            </a:extLst>
          </p:cNvPr>
          <p:cNvSpPr txBox="1">
            <a:spLocks/>
          </p:cNvSpPr>
          <p:nvPr/>
        </p:nvSpPr>
        <p:spPr>
          <a:xfrm>
            <a:off x="6099285" y="-5309"/>
            <a:ext cx="6092496" cy="68604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,Sans-Serif" panose="020B0604020202020204" pitchFamily="34" charset="0"/>
              <a:buChar char="•"/>
            </a:pPr>
            <a:br>
              <a:rPr lang="en-US" dirty="0"/>
            </a:br>
            <a:r>
              <a:rPr lang="ru-RU" sz="1200" dirty="0">
                <a:solidFill>
                  <a:schemeClr val="tx1"/>
                </a:solidFill>
                <a:ea typeface="+mn-lt"/>
                <a:cs typeface="+mn-lt"/>
              </a:rPr>
              <a:t>Сюжет и задачи:</a:t>
            </a:r>
            <a:endParaRPr lang="ru-RU" sz="1200" dirty="0">
              <a:solidFill>
                <a:schemeClr val="tx1"/>
              </a:solidFill>
              <a:ea typeface="Calibri"/>
              <a:cs typeface="Calibri"/>
            </a:endParaRPr>
          </a:p>
          <a:p>
            <a:pPr marL="742950" lvl="1" indent="-285750">
              <a:buFont typeface="Arial,Sans-Serif" panose="020B0604020202020204" pitchFamily="34" charset="0"/>
              <a:buChar char="•"/>
            </a:pPr>
            <a:r>
              <a:rPr lang="ru-RU" sz="1200" dirty="0">
                <a:solidFill>
                  <a:schemeClr val="tx1"/>
                </a:solidFill>
                <a:ea typeface="+mn-lt"/>
                <a:cs typeface="+mn-lt"/>
              </a:rPr>
              <a:t>Задачи и миссии, которые игрок должен выполнить.</a:t>
            </a:r>
            <a:endParaRPr lang="ru-RU" sz="1200" dirty="0">
              <a:solidFill>
                <a:schemeClr val="tx1"/>
              </a:solidFill>
              <a:ea typeface="Calibri"/>
              <a:cs typeface="Calibri"/>
            </a:endParaRPr>
          </a:p>
          <a:p>
            <a:pPr marL="742950" lvl="1" indent="-285750">
              <a:buFont typeface="Arial,Sans-Serif" panose="020B0604020202020204" pitchFamily="34" charset="0"/>
              <a:buChar char="•"/>
            </a:pPr>
            <a:r>
              <a:rPr lang="ru-RU" sz="1200" dirty="0">
                <a:solidFill>
                  <a:schemeClr val="tx1"/>
                </a:solidFill>
                <a:ea typeface="+mn-lt"/>
                <a:cs typeface="+mn-lt"/>
              </a:rPr>
              <a:t>Сюжетная линия и повествование.</a:t>
            </a:r>
            <a:endParaRPr lang="ru-RU" sz="1200" dirty="0">
              <a:solidFill>
                <a:schemeClr val="tx1"/>
              </a:solidFill>
              <a:ea typeface="Calibri"/>
              <a:cs typeface="Calibri"/>
            </a:endParaRP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ru-RU" sz="1200" dirty="0">
                <a:solidFill>
                  <a:schemeClr val="tx1"/>
                </a:solidFill>
                <a:ea typeface="+mn-lt"/>
                <a:cs typeface="+mn-lt"/>
              </a:rPr>
              <a:t>Управление и интерфейс:</a:t>
            </a:r>
            <a:endParaRPr lang="ru-RU" sz="1200" dirty="0">
              <a:solidFill>
                <a:schemeClr val="tx1"/>
              </a:solidFill>
              <a:ea typeface="Calibri"/>
              <a:cs typeface="Calibri"/>
            </a:endParaRPr>
          </a:p>
          <a:p>
            <a:pPr marL="742950" lvl="1" indent="-285750">
              <a:buFont typeface="Arial,Sans-Serif" panose="020B0604020202020204" pitchFamily="34" charset="0"/>
              <a:buChar char="•"/>
            </a:pPr>
            <a:r>
              <a:rPr lang="ru-RU" sz="1200" dirty="0">
                <a:solidFill>
                  <a:schemeClr val="tx1"/>
                </a:solidFill>
                <a:ea typeface="+mn-lt"/>
                <a:cs typeface="+mn-lt"/>
              </a:rPr>
              <a:t>Интуитивное и удобное управление для игроков.</a:t>
            </a:r>
            <a:endParaRPr lang="ru-RU" sz="1200" dirty="0">
              <a:solidFill>
                <a:schemeClr val="tx1"/>
              </a:solidFill>
              <a:ea typeface="Calibri"/>
              <a:cs typeface="Calibri"/>
            </a:endParaRPr>
          </a:p>
          <a:p>
            <a:pPr marL="742950" lvl="1" indent="-285750">
              <a:buFont typeface="Arial,Sans-Serif" panose="020B0604020202020204" pitchFamily="34" charset="0"/>
              <a:buChar char="•"/>
            </a:pPr>
            <a:r>
              <a:rPr lang="ru-RU" sz="1200" dirty="0">
                <a:solidFill>
                  <a:schemeClr val="tx1"/>
                </a:solidFill>
                <a:ea typeface="+mn-lt"/>
                <a:cs typeface="+mn-lt"/>
              </a:rPr>
              <a:t>Понятный пользовательский интерфейс с элементами, такими как меню, инвентарь и панели управления.</a:t>
            </a:r>
            <a:endParaRPr lang="ru-RU" sz="1200" dirty="0">
              <a:solidFill>
                <a:schemeClr val="tx1"/>
              </a:solidFill>
              <a:ea typeface="Calibri"/>
              <a:cs typeface="Calibri"/>
            </a:endParaRP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ru-RU" sz="1200" dirty="0">
                <a:solidFill>
                  <a:schemeClr val="tx1"/>
                </a:solidFill>
                <a:ea typeface="+mn-lt"/>
                <a:cs typeface="+mn-lt"/>
              </a:rPr>
              <a:t>Поддержка платформ:</a:t>
            </a:r>
            <a:endParaRPr lang="ru-RU" sz="1200" dirty="0">
              <a:solidFill>
                <a:schemeClr val="tx1"/>
              </a:solidFill>
              <a:ea typeface="Calibri"/>
              <a:cs typeface="Calibri"/>
            </a:endParaRPr>
          </a:p>
          <a:p>
            <a:pPr marL="742950" lvl="1" indent="-285750">
              <a:buFont typeface="Arial,Sans-Serif" panose="020B0604020202020204" pitchFamily="34" charset="0"/>
              <a:buChar char="•"/>
            </a:pPr>
            <a:r>
              <a:rPr lang="ru-RU" sz="1200" dirty="0">
                <a:solidFill>
                  <a:schemeClr val="tx1"/>
                </a:solidFill>
                <a:ea typeface="+mn-lt"/>
                <a:cs typeface="+mn-lt"/>
              </a:rPr>
              <a:t>Совместимость с целевыми платформами (компьютер, консоли, мобильные устройства и т.д.).</a:t>
            </a:r>
            <a:endParaRPr lang="ru-RU" sz="1200" dirty="0">
              <a:solidFill>
                <a:schemeClr val="tx1"/>
              </a:solidFill>
              <a:ea typeface="Calibri"/>
              <a:cs typeface="Calibri"/>
            </a:endParaRPr>
          </a:p>
          <a:p>
            <a:pPr marL="742950" lvl="1" indent="-285750">
              <a:buFont typeface="Arial,Sans-Serif" panose="020B0604020202020204" pitchFamily="34" charset="0"/>
              <a:buChar char="•"/>
            </a:pPr>
            <a:r>
              <a:rPr lang="ru-RU" sz="1200" dirty="0">
                <a:solidFill>
                  <a:schemeClr val="tx1"/>
                </a:solidFill>
                <a:ea typeface="+mn-lt"/>
                <a:cs typeface="+mn-lt"/>
              </a:rPr>
              <a:t>Оптимизация под разные разрешения экранов и аппаратное оборудование.</a:t>
            </a:r>
            <a:endParaRPr lang="ru-RU" sz="1200" dirty="0">
              <a:solidFill>
                <a:schemeClr val="tx1"/>
              </a:solidFill>
              <a:ea typeface="Calibri"/>
              <a:cs typeface="Calibri"/>
            </a:endParaRP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ru-RU" sz="1200" dirty="0">
                <a:solidFill>
                  <a:schemeClr val="tx1"/>
                </a:solidFill>
                <a:ea typeface="+mn-lt"/>
                <a:cs typeface="+mn-lt"/>
              </a:rPr>
              <a:t>Анти-чит и безопасность:</a:t>
            </a:r>
            <a:endParaRPr lang="ru-RU" sz="1200" dirty="0">
              <a:solidFill>
                <a:schemeClr val="tx1"/>
              </a:solidFill>
              <a:ea typeface="Calibri"/>
              <a:cs typeface="Calibri"/>
            </a:endParaRPr>
          </a:p>
          <a:p>
            <a:pPr marL="742950" lvl="1" indent="-285750">
              <a:buFont typeface="Arial,Sans-Serif" panose="020B0604020202020204" pitchFamily="34" charset="0"/>
              <a:buChar char="•"/>
            </a:pPr>
            <a:r>
              <a:rPr lang="ru-RU" sz="1200" dirty="0">
                <a:solidFill>
                  <a:schemeClr val="tx1"/>
                </a:solidFill>
                <a:ea typeface="+mn-lt"/>
                <a:cs typeface="+mn-lt"/>
              </a:rPr>
              <a:t>Защита от </a:t>
            </a:r>
            <a:r>
              <a:rPr lang="ru-RU" sz="1200" dirty="0" err="1">
                <a:solidFill>
                  <a:schemeClr val="tx1"/>
                </a:solidFill>
                <a:ea typeface="+mn-lt"/>
                <a:cs typeface="+mn-lt"/>
              </a:rPr>
              <a:t>читеров</a:t>
            </a:r>
            <a:r>
              <a:rPr lang="ru-RU" sz="1200" dirty="0">
                <a:solidFill>
                  <a:schemeClr val="tx1"/>
                </a:solidFill>
                <a:ea typeface="+mn-lt"/>
                <a:cs typeface="+mn-lt"/>
              </a:rPr>
              <a:t> и мошенничества.</a:t>
            </a:r>
            <a:endParaRPr lang="ru-RU" sz="1200" dirty="0">
              <a:solidFill>
                <a:schemeClr val="tx1"/>
              </a:solidFill>
              <a:ea typeface="Calibri"/>
              <a:cs typeface="Calibri"/>
            </a:endParaRPr>
          </a:p>
          <a:p>
            <a:pPr marL="742950" lvl="1" indent="-285750">
              <a:buFont typeface="Arial,Sans-Serif" panose="020B0604020202020204" pitchFamily="34" charset="0"/>
              <a:buChar char="•"/>
            </a:pPr>
            <a:r>
              <a:rPr lang="ru-RU" sz="1200" dirty="0">
                <a:solidFill>
                  <a:schemeClr val="tx1"/>
                </a:solidFill>
                <a:ea typeface="+mn-lt"/>
                <a:cs typeface="+mn-lt"/>
              </a:rPr>
              <a:t>Защита данных игроков и конфиденциальность.</a:t>
            </a:r>
            <a:endParaRPr lang="ru-RU" sz="1200" dirty="0">
              <a:solidFill>
                <a:schemeClr val="tx1"/>
              </a:solidFill>
              <a:ea typeface="Calibri"/>
              <a:cs typeface="Calibri"/>
            </a:endParaRP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ru-RU" sz="1200" dirty="0">
                <a:solidFill>
                  <a:schemeClr val="tx1"/>
                </a:solidFill>
                <a:ea typeface="+mn-lt"/>
                <a:cs typeface="+mn-lt"/>
              </a:rPr>
              <a:t>Поддержка и обновления:</a:t>
            </a:r>
            <a:endParaRPr lang="ru-RU" sz="1200" dirty="0">
              <a:solidFill>
                <a:schemeClr val="tx1"/>
              </a:solidFill>
              <a:ea typeface="Calibri"/>
              <a:cs typeface="Calibri"/>
            </a:endParaRPr>
          </a:p>
          <a:p>
            <a:pPr marL="742950" lvl="1" indent="-285750">
              <a:buFont typeface="Arial,Sans-Serif" panose="020B0604020202020204" pitchFamily="34" charset="0"/>
              <a:buChar char="•"/>
            </a:pPr>
            <a:r>
              <a:rPr lang="ru-RU" sz="1200" dirty="0">
                <a:solidFill>
                  <a:schemeClr val="tx1"/>
                </a:solidFill>
                <a:ea typeface="+mn-lt"/>
                <a:cs typeface="+mn-lt"/>
              </a:rPr>
              <a:t>Поддержка игры после выпуска, включая исправление багов и добавление нового контента.</a:t>
            </a:r>
            <a:endParaRPr lang="ru-RU" sz="1200" dirty="0">
              <a:solidFill>
                <a:schemeClr val="tx1"/>
              </a:solidFill>
              <a:ea typeface="Calibri"/>
              <a:cs typeface="Calibri"/>
            </a:endParaRPr>
          </a:p>
          <a:p>
            <a:pPr marL="742950" lvl="1" indent="-285750">
              <a:buFont typeface="Arial,Sans-Serif" panose="020B0604020202020204" pitchFamily="34" charset="0"/>
              <a:buChar char="•"/>
            </a:pPr>
            <a:r>
              <a:rPr lang="ru-RU" sz="1200" dirty="0">
                <a:solidFill>
                  <a:schemeClr val="tx1"/>
                </a:solidFill>
                <a:ea typeface="+mn-lt"/>
                <a:cs typeface="+mn-lt"/>
              </a:rPr>
              <a:t>Механизмы обновления игры.</a:t>
            </a:r>
          </a:p>
          <a:p>
            <a:endParaRPr lang="en-US" dirty="0"/>
          </a:p>
          <a:p>
            <a:endParaRPr lang="ru-RU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1438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A322AB-8272-1C20-782A-59707490B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Calibri Light"/>
                <a:cs typeface="Calibri Light"/>
              </a:rPr>
              <a:t>Итоги лабораторной работы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7757DD-01D0-8EDB-9B0D-5E001CD11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Calibri"/>
                <a:cs typeface="Calibri"/>
              </a:rPr>
              <a:t>Мы узнали какие будут требования от </a:t>
            </a:r>
            <a:r>
              <a:rPr lang="ru-RU" dirty="0" err="1">
                <a:ea typeface="Calibri"/>
                <a:cs typeface="Calibri"/>
              </a:rPr>
              <a:t>пользователя,какие</a:t>
            </a:r>
            <a:r>
              <a:rPr lang="ru-RU" dirty="0">
                <a:ea typeface="Calibri"/>
                <a:cs typeface="Calibri"/>
              </a:rPr>
              <a:t> должны быть технические требования от проекта, и научились делать UML диаграммы</a:t>
            </a:r>
          </a:p>
          <a:p>
            <a:pPr marL="0" indent="0">
              <a:buNone/>
            </a:pPr>
            <a:endParaRPr lang="ru-RU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1023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Лабораторная работа №2</vt:lpstr>
      <vt:lpstr>Презентация PowerPoint</vt:lpstr>
      <vt:lpstr>Итоги лабораторной работы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32</cp:revision>
  <dcterms:created xsi:type="dcterms:W3CDTF">2023-10-05T09:48:29Z</dcterms:created>
  <dcterms:modified xsi:type="dcterms:W3CDTF">2023-10-05T09:59:17Z</dcterms:modified>
</cp:coreProperties>
</file>