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9" r:id="rId4"/>
    <p:sldId id="265" r:id="rId5"/>
    <p:sldId id="260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2" r:id="rId18"/>
    <p:sldId id="277" r:id="rId19"/>
    <p:sldId id="263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eabbamonte.com/travel-blog/30-best-cities-in-the-world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hesun.co.uk/news/9277040/hong-kong-protest-latest-new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roughs_of_Montreal" TargetMode="External"/><Relationship Id="rId2" Type="http://schemas.openxmlformats.org/officeDocument/2006/relationships/hyperlink" Target="https://en.wikipedia.org/wiki/London_borough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ecial_wards_of_Toky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A110-49BD-4150-B4D4-6A0C67A74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Battle of Neighborhoods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F6C63-8B39-4694-8AA4-EE3C50492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– Applied Data Science Capstone</a:t>
            </a:r>
          </a:p>
          <a:p>
            <a:r>
              <a:rPr lang="en-US" dirty="0" err="1"/>
              <a:t>Github</a:t>
            </a:r>
            <a:r>
              <a:rPr lang="en-US" dirty="0"/>
              <a:t>: 3LexW/</a:t>
            </a:r>
            <a:r>
              <a:rPr lang="en-US" dirty="0" err="1"/>
              <a:t>Coursera_Capstone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4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CC92D-C50B-4B50-8FCA-FAB5E151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Step 2: Collect and Clean information of the three cities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9968DA-0C72-45AE-B7F8-104D5CC6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3" y="1804106"/>
            <a:ext cx="3078999" cy="1277784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4EEFC-3BF7-458C-98D8-26CC50311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5233" y="1615842"/>
            <a:ext cx="3049897" cy="165456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43B56-2670-4CED-86A3-97A47C9B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02" y="1364392"/>
            <a:ext cx="3041534" cy="21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31CFC-1B7D-4F3E-B5A8-06392266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London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402BAF8-FA69-49EB-9706-45A860DFB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95459"/>
            <a:ext cx="5659222" cy="34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11DD2-38D4-4E02-91E1-F00185BF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MONTREAL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AC295D-67EE-4510-A0F1-09D242D6E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37903"/>
            <a:ext cx="5659222" cy="33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2F695-8E5C-4B68-9A46-C617FB7B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Tokyo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E415CE6-3076-41BA-87B4-107BC5675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37903"/>
            <a:ext cx="5659222" cy="33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F8472-E3D7-48AC-B8D2-CF686214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Step 3: Information of venues in three cities (Total: 2975 rows)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EB497-5D49-4F33-9600-239FD5447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61" y="1150341"/>
            <a:ext cx="8763775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3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88F2-99BA-4949-AFB7-8FF65D1D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/>
              <a:t>Step 4: One hot encoding table for clustering analysis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DC4653-4114-436A-8A88-8A0D3C2EF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403" y="1150341"/>
            <a:ext cx="7894090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3104D-B6FB-4614-A6DE-E66D163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Step 5: Clustering and Generate Result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FEDE2A-18DD-4B8F-B80D-81F277EE9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640" y="1340841"/>
            <a:ext cx="533598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6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E209-4D86-4901-86D6-24F5377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suggestion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2C149-1A53-4090-8E7F-935C4987B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4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87701-9E81-4C87-832F-15AD1AF4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Result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F9513A10-A22C-4DD0-9B6C-52FCC4AA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2221434"/>
            <a:ext cx="6900380" cy="2415132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FCC59F8-D273-4EA6-B244-3B82C3D2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 err="1"/>
              <a:t>Mr.X’s</a:t>
            </a:r>
            <a:r>
              <a:rPr lang="en-US" sz="1600" dirty="0"/>
              <a:t> neighborhood is distributed to cluster 3</a:t>
            </a:r>
          </a:p>
          <a:p>
            <a:r>
              <a:rPr lang="en-US" sz="1600" dirty="0"/>
              <a:t>The proportion of boroughs belongs to cluster 3 in each city is :</a:t>
            </a:r>
          </a:p>
          <a:p>
            <a:pPr lvl="1"/>
            <a:r>
              <a:rPr lang="en-US" sz="1600" dirty="0"/>
              <a:t>London: 9.375%</a:t>
            </a:r>
          </a:p>
          <a:p>
            <a:pPr lvl="1"/>
            <a:r>
              <a:rPr lang="en-US" sz="1600" dirty="0"/>
              <a:t>Montreal: 57.8947%</a:t>
            </a:r>
          </a:p>
          <a:p>
            <a:pPr lvl="1"/>
            <a:r>
              <a:rPr lang="en-US" sz="1600" dirty="0"/>
              <a:t>Tokyo: 65.2174%</a:t>
            </a:r>
          </a:p>
          <a:p>
            <a:r>
              <a:rPr lang="en-US" sz="1600" dirty="0"/>
              <a:t>We suggest </a:t>
            </a:r>
            <a:r>
              <a:rPr lang="en-US" sz="1600" dirty="0" err="1"/>
              <a:t>Mr.X</a:t>
            </a:r>
            <a:r>
              <a:rPr lang="en-US" sz="1600" dirty="0"/>
              <a:t> look for information in Tokyo first, then Montreal, and finally London.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980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A2C9-C6A5-4345-A63E-ED9EAB1E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90B7-A523-409B-9A4C-36E73FF0D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noise that affect the results</a:t>
            </a:r>
          </a:p>
        </p:txBody>
      </p:sp>
    </p:spTree>
    <p:extLst>
      <p:ext uri="{BB962C8B-B14F-4D97-AF65-F5344CB8AC3E}">
        <p14:creationId xmlns:p14="http://schemas.microsoft.com/office/powerpoint/2010/main" val="363956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8A24-64D8-425B-8834-DA0AB30F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232A-4338-4C70-A22B-A48476ED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background of the capstone project is based on a political event in Hong Kong</a:t>
            </a:r>
          </a:p>
          <a:p>
            <a:r>
              <a:rPr lang="en-US" dirty="0"/>
              <a:t>The student who created this project has no incentive to influence anyone’s political stance or encourage for political action</a:t>
            </a:r>
          </a:p>
        </p:txBody>
      </p:sp>
    </p:spTree>
    <p:extLst>
      <p:ext uri="{BB962C8B-B14F-4D97-AF65-F5344CB8AC3E}">
        <p14:creationId xmlns:p14="http://schemas.microsoft.com/office/powerpoint/2010/main" val="3512352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F63E2-0945-4D06-9F31-76C615C1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>
            <a:normAutofit/>
          </a:bodyPr>
          <a:lstStyle/>
          <a:p>
            <a:r>
              <a:rPr lang="en-US" dirty="0"/>
              <a:t>1. Difference between cities</a:t>
            </a:r>
          </a:p>
        </p:txBody>
      </p:sp>
      <p:pic>
        <p:nvPicPr>
          <p:cNvPr id="2052" name="Picture 4" descr="Image result for tokyo">
            <a:extLst>
              <a:ext uri="{FF2B5EF4-FFF2-40B4-BE49-F238E27FC236}">
                <a16:creationId xmlns:a16="http://schemas.microsoft.com/office/drawing/2014/main" id="{DDACA5F7-372F-45CF-8D98-DBE4D158D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2" r="-1" b="-1"/>
          <a:stretch/>
        </p:blipFill>
        <p:spPr bwMode="auto">
          <a:xfrm>
            <a:off x="1" y="10"/>
            <a:ext cx="6050279" cy="37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" descr="Image result for london">
            <a:extLst>
              <a:ext uri="{FF2B5EF4-FFF2-40B4-BE49-F238E27FC236}">
                <a16:creationId xmlns:a16="http://schemas.microsoft.com/office/drawing/2014/main" id="{75E46C68-82F5-46B3-8E4F-C9A621E97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5" r="2" b="2"/>
          <a:stretch/>
        </p:blipFill>
        <p:spPr bwMode="auto">
          <a:xfrm>
            <a:off x="6138672" y="10"/>
            <a:ext cx="6050280" cy="37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57" name="Content Placeholder 2056">
            <a:extLst>
              <a:ext uri="{FF2B5EF4-FFF2-40B4-BE49-F238E27FC236}">
                <a16:creationId xmlns:a16="http://schemas.microsoft.com/office/drawing/2014/main" id="{8EC57D45-20ED-4A25-84F0-22DF7ADB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531059"/>
            <a:ext cx="4718989" cy="16834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Culture, borough size, scale of economic activity, popularity in each city can bring boroughs in the same city to the same cluster</a:t>
            </a: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445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A77B-255F-4832-B5C8-A49A3ADA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Parameters of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7E90-A023-494E-A1CB-804DE0A0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Radius = 1000 km</a:t>
            </a:r>
          </a:p>
          <a:p>
            <a:r>
              <a:rPr lang="en-US" dirty="0"/>
              <a:t>Venues = Top 50</a:t>
            </a:r>
          </a:p>
          <a:p>
            <a:r>
              <a:rPr lang="en-US" dirty="0"/>
              <a:t>The parameters to collect venues can lead to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153977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85FE-4BF6-4430-BAAB-FAC68EBD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3. Community contribution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D724-BFAC-4236-8DDB-C828B4F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After we collected all the data, we performed an analysis</a:t>
            </a:r>
          </a:p>
          <a:p>
            <a:r>
              <a:rPr lang="en-US" altLang="zh-TW" dirty="0"/>
              <a:t>The difference of city and boroughs result in the difference of average venues per borough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B1C1BE-7F62-4373-9DF6-F9937CB05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27854"/>
              </p:ext>
            </p:extLst>
          </p:nvPr>
        </p:nvGraphicFramePr>
        <p:xfrm>
          <a:off x="5031467" y="1253118"/>
          <a:ext cx="6517066" cy="40317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61873">
                  <a:extLst>
                    <a:ext uri="{9D8B030D-6E8A-4147-A177-3AD203B41FA5}">
                      <a16:colId xmlns:a16="http://schemas.microsoft.com/office/drawing/2014/main" val="1589786954"/>
                    </a:ext>
                  </a:extLst>
                </a:gridCol>
                <a:gridCol w="1621157">
                  <a:extLst>
                    <a:ext uri="{9D8B030D-6E8A-4147-A177-3AD203B41FA5}">
                      <a16:colId xmlns:a16="http://schemas.microsoft.com/office/drawing/2014/main" val="2355105651"/>
                    </a:ext>
                  </a:extLst>
                </a:gridCol>
                <a:gridCol w="1621157">
                  <a:extLst>
                    <a:ext uri="{9D8B030D-6E8A-4147-A177-3AD203B41FA5}">
                      <a16:colId xmlns:a16="http://schemas.microsoft.com/office/drawing/2014/main" val="3242671503"/>
                    </a:ext>
                  </a:extLst>
                </a:gridCol>
                <a:gridCol w="1412879">
                  <a:extLst>
                    <a:ext uri="{9D8B030D-6E8A-4147-A177-3AD203B41FA5}">
                      <a16:colId xmlns:a16="http://schemas.microsoft.com/office/drawing/2014/main" val="618084532"/>
                    </a:ext>
                  </a:extLst>
                </a:gridCol>
              </a:tblGrid>
              <a:tr h="1383242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City</a:t>
                      </a:r>
                    </a:p>
                  </a:txBody>
                  <a:tcPr marL="245837" marR="147502" marT="147502" marB="1475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Number of boroughs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Number of venues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Average venues per borough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32097"/>
                  </a:ext>
                </a:extLst>
              </a:tr>
              <a:tr h="858790">
                <a:tc>
                  <a:txBody>
                    <a:bodyPr/>
                    <a:lstStyle/>
                    <a:p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Mr.X’s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neighborhood</a:t>
                      </a:r>
                    </a:p>
                  </a:txBody>
                  <a:tcPr marL="245837" marR="147502" marT="147502" marB="1475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38761"/>
                  </a:ext>
                </a:extLst>
              </a:tr>
              <a:tr h="596564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London</a:t>
                      </a:r>
                    </a:p>
                  </a:txBody>
                  <a:tcPr marL="245837" marR="147502" marT="147502" marB="1475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1246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38.9375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5901"/>
                  </a:ext>
                </a:extLst>
              </a:tr>
              <a:tr h="596564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Montreal</a:t>
                      </a:r>
                    </a:p>
                  </a:txBody>
                  <a:tcPr marL="245837" marR="147502" marT="147502" marB="1475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529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27.8421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8348"/>
                  </a:ext>
                </a:extLst>
              </a:tr>
              <a:tr h="596564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Tokyo</a:t>
                      </a:r>
                    </a:p>
                  </a:txBody>
                  <a:tcPr marL="245837" marR="147502" marT="147502" marB="1475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1150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45837" marR="147502" marT="147502" marB="1475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3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9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0B1-B5EF-4FC4-B55A-EE924207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Labels of 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C6DFF2-43EB-435E-9BA8-20888B999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00"/>
          <a:stretch/>
        </p:blipFill>
        <p:spPr>
          <a:xfrm>
            <a:off x="1809750" y="1390650"/>
            <a:ext cx="8572500" cy="781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8083C2-9BDA-4233-BBC5-FF859182204D}"/>
              </a:ext>
            </a:extLst>
          </p:cNvPr>
          <p:cNvSpPr/>
          <p:nvPr/>
        </p:nvSpPr>
        <p:spPr>
          <a:xfrm>
            <a:off x="3156438" y="1390650"/>
            <a:ext cx="835270" cy="78105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79359-08C7-40B2-947E-B081EF529ED8}"/>
              </a:ext>
            </a:extLst>
          </p:cNvPr>
          <p:cNvSpPr txBox="1"/>
          <p:nvPr/>
        </p:nvSpPr>
        <p:spPr>
          <a:xfrm>
            <a:off x="2628900" y="2426677"/>
            <a:ext cx="189034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General Category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F171C-B558-4093-90CD-6C065F38012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574073" y="2171700"/>
            <a:ext cx="0" cy="254977"/>
          </a:xfrm>
          <a:prstGeom prst="straightConnector1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9E6536-8814-44CA-B4D2-0ECA4C9F2E9F}"/>
              </a:ext>
            </a:extLst>
          </p:cNvPr>
          <p:cNvSpPr/>
          <p:nvPr/>
        </p:nvSpPr>
        <p:spPr>
          <a:xfrm>
            <a:off x="3991708" y="1390650"/>
            <a:ext cx="764930" cy="7810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C29DF8-DFAE-45DD-B0BB-BBF01DBE9D52}"/>
              </a:ext>
            </a:extLst>
          </p:cNvPr>
          <p:cNvSpPr/>
          <p:nvPr/>
        </p:nvSpPr>
        <p:spPr>
          <a:xfrm>
            <a:off x="6840414" y="1386309"/>
            <a:ext cx="652829" cy="7810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ABE11-2BDC-4AB3-8D89-B63141F203D9}"/>
              </a:ext>
            </a:extLst>
          </p:cNvPr>
          <p:cNvSpPr/>
          <p:nvPr/>
        </p:nvSpPr>
        <p:spPr>
          <a:xfrm>
            <a:off x="9577019" y="1394991"/>
            <a:ext cx="764930" cy="7810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0E9CF-5B5B-4FD8-BACF-F633D6D45BD5}"/>
              </a:ext>
            </a:extLst>
          </p:cNvPr>
          <p:cNvSpPr txBox="1"/>
          <p:nvPr/>
        </p:nvSpPr>
        <p:spPr>
          <a:xfrm>
            <a:off x="6221655" y="2426677"/>
            <a:ext cx="189034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Sub-categories of “Restaurant”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0EC166-B840-4956-9B0E-479B293F5D8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5643012" y="902860"/>
            <a:ext cx="254977" cy="27926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0389ED-17FF-4C28-B4C3-71792B90D30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7037170" y="2297018"/>
            <a:ext cx="2593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7467E3-5F86-40CB-91BF-587B463673E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8437838" y="905031"/>
            <a:ext cx="250636" cy="2792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C86F7F-8FE9-4FC0-88A6-36A8924B09A3}"/>
              </a:ext>
            </a:extLst>
          </p:cNvPr>
          <p:cNvSpPr txBox="1">
            <a:spLocks/>
          </p:cNvSpPr>
          <p:nvPr/>
        </p:nvSpPr>
        <p:spPr>
          <a:xfrm>
            <a:off x="6763480" y="3429000"/>
            <a:ext cx="3578469" cy="2419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Generalizing the labels / category of a venue might further accurate the result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F8160F-93DC-44AE-B511-07BEA50DD80E}"/>
              </a:ext>
            </a:extLst>
          </p:cNvPr>
          <p:cNvSpPr txBox="1">
            <a:spLocks/>
          </p:cNvSpPr>
          <p:nvPr/>
        </p:nvSpPr>
        <p:spPr>
          <a:xfrm>
            <a:off x="2202473" y="3429000"/>
            <a:ext cx="3778197" cy="2419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existence of general category and sub-categories can disturb the accuracy of clustering</a:t>
            </a:r>
          </a:p>
        </p:txBody>
      </p:sp>
    </p:spTree>
    <p:extLst>
      <p:ext uri="{BB962C8B-B14F-4D97-AF65-F5344CB8AC3E}">
        <p14:creationId xmlns:p14="http://schemas.microsoft.com/office/powerpoint/2010/main" val="276019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6432-7CFA-4B2B-AC26-D89ABDC8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9FC2-E54A-454C-98BB-07107AC38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74017-46B3-46C4-ADDC-120F557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 The streets of Hong Kong were packed with protesters">
            <a:extLst>
              <a:ext uri="{FF2B5EF4-FFF2-40B4-BE49-F238E27FC236}">
                <a16:creationId xmlns:a16="http://schemas.microsoft.com/office/drawing/2014/main" id="{08863275-5131-4F2A-A0E0-89F7C45516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1183519"/>
            <a:ext cx="6517065" cy="41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A371-BFFD-436C-8ED1-363C63FEF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900" dirty="0"/>
              <a:t>Recent political events in Hong Kong makes </a:t>
            </a:r>
            <a:r>
              <a:rPr lang="en-US" sz="1900" dirty="0" err="1"/>
              <a:t>Mr.X</a:t>
            </a:r>
            <a:r>
              <a:rPr lang="en-US" sz="1900" dirty="0"/>
              <a:t> starts looking for information related to investment immigration</a:t>
            </a:r>
          </a:p>
          <a:p>
            <a:r>
              <a:rPr lang="en-US" sz="1900" dirty="0"/>
              <a:t>To avoid strong feeling of nostalgia, </a:t>
            </a:r>
            <a:r>
              <a:rPr lang="en-US" sz="1900" dirty="0" err="1"/>
              <a:t>Mr.X</a:t>
            </a:r>
            <a:r>
              <a:rPr lang="en-US" sz="1900" dirty="0"/>
              <a:t> want to know which city is most similar to where he lives</a:t>
            </a:r>
          </a:p>
          <a:p>
            <a:pPr marL="384048" lvl="1"/>
            <a:r>
              <a:rPr lang="en-US" sz="1900" dirty="0"/>
              <a:t>Montreal, Canada</a:t>
            </a:r>
          </a:p>
          <a:p>
            <a:pPr marL="384048" lvl="1"/>
            <a:r>
              <a:rPr lang="en-US" sz="1900" dirty="0"/>
              <a:t>London, United Kingdom</a:t>
            </a:r>
          </a:p>
          <a:p>
            <a:pPr marL="384048" lvl="1"/>
            <a:r>
              <a:rPr lang="en-US" sz="1900" dirty="0"/>
              <a:t>Tokyo Japan</a:t>
            </a:r>
          </a:p>
          <a:p>
            <a:pPr marL="384048" lvl="1"/>
            <a:r>
              <a:rPr lang="en-US" sz="1900" dirty="0">
                <a:hlinkClick r:id="rId3"/>
              </a:rPr>
              <a:t>(City reference)</a:t>
            </a: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35647-485F-4AFA-B424-3608CF4DEF7D}"/>
              </a:ext>
            </a:extLst>
          </p:cNvPr>
          <p:cNvSpPr txBox="1"/>
          <p:nvPr/>
        </p:nvSpPr>
        <p:spPr>
          <a:xfrm>
            <a:off x="1023561" y="5495192"/>
            <a:ext cx="65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Protest in Hong Kong (Source: </a:t>
            </a:r>
            <a:r>
              <a:rPr lang="en-US" dirty="0">
                <a:hlinkClick r:id="rId4"/>
              </a:rPr>
              <a:t>The SUN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620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0FC3-7BD6-447D-8295-5629DF7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24996-366F-48F0-B0B8-817D2522A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21B3-97F0-4B88-B1CD-09F4889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B903-E23F-4B96-A711-D8431FF3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 Page</a:t>
            </a:r>
          </a:p>
          <a:p>
            <a:pPr lvl="1"/>
            <a:r>
              <a:rPr lang="en-US" dirty="0">
                <a:hlinkClick r:id="rId2"/>
              </a:rPr>
              <a:t>List of areas in London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List of boroughs in Montreal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List of special wards of Tokyo</a:t>
            </a:r>
            <a:endParaRPr lang="en-US" dirty="0"/>
          </a:p>
          <a:p>
            <a:r>
              <a:rPr lang="en-US" dirty="0" err="1"/>
              <a:t>Geopy</a:t>
            </a:r>
            <a:r>
              <a:rPr lang="en-US" dirty="0"/>
              <a:t> – for coordinate information</a:t>
            </a:r>
          </a:p>
          <a:p>
            <a:r>
              <a:rPr lang="en-US" dirty="0" err="1"/>
              <a:t>FourSquare</a:t>
            </a:r>
            <a:r>
              <a:rPr lang="en-US" dirty="0"/>
              <a:t> API – for venues information</a:t>
            </a:r>
          </a:p>
          <a:p>
            <a:pPr lvl="1"/>
            <a:r>
              <a:rPr lang="en-US" dirty="0"/>
              <a:t>The center of a neighborhood will be the latitude and longitude retrieved from </a:t>
            </a:r>
            <a:r>
              <a:rPr lang="en-US" dirty="0" err="1"/>
              <a:t>Geopy</a:t>
            </a:r>
            <a:endParaRPr lang="en-US" dirty="0"/>
          </a:p>
          <a:p>
            <a:pPr lvl="1"/>
            <a:r>
              <a:rPr lang="en-US" dirty="0"/>
              <a:t>radius = 100km</a:t>
            </a:r>
          </a:p>
          <a:p>
            <a:pPr lvl="1"/>
            <a:r>
              <a:rPr lang="en-US" dirty="0"/>
              <a:t>venues = top 50</a:t>
            </a:r>
          </a:p>
        </p:txBody>
      </p:sp>
    </p:spTree>
    <p:extLst>
      <p:ext uri="{BB962C8B-B14F-4D97-AF65-F5344CB8AC3E}">
        <p14:creationId xmlns:p14="http://schemas.microsoft.com/office/powerpoint/2010/main" val="47795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EC46-3D72-446A-A760-5128D801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63FB-24C0-4F5C-826D-523ECD457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05BF2-549A-4584-8307-33735F97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 dirty="0"/>
              <a:t>Step 1: Define </a:t>
            </a:r>
            <a:r>
              <a:rPr lang="en-US" sz="3300" cap="all" dirty="0" err="1"/>
              <a:t>Mr.X’s</a:t>
            </a:r>
            <a:r>
              <a:rPr lang="en-US" sz="3300" cap="all" dirty="0"/>
              <a:t> neighborhood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48414DC0-4A63-41EA-BB8E-E4E73DA2D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23756"/>
            <a:ext cx="5659222" cy="34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9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FDAEC-065D-4D07-AFCD-674C18B0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/>
              <a:t>Top venues around Mr.X’s neighborhood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AE99AD-6BFE-4559-BCA7-3AEE80974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162" y="1150341"/>
            <a:ext cx="7282573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423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450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Franklin Gothic Book</vt:lpstr>
      <vt:lpstr>Crop</vt:lpstr>
      <vt:lpstr>The Battle of Neighborhoods</vt:lpstr>
      <vt:lpstr>Disclaimer</vt:lpstr>
      <vt:lpstr>Introduction</vt:lpstr>
      <vt:lpstr>Introduction</vt:lpstr>
      <vt:lpstr>data</vt:lpstr>
      <vt:lpstr>Data Source</vt:lpstr>
      <vt:lpstr>methodology</vt:lpstr>
      <vt:lpstr>Step 1: Define Mr.X’s neighborhood</vt:lpstr>
      <vt:lpstr>Top venues around Mr.X’s neighborhood</vt:lpstr>
      <vt:lpstr>Step 2: Collect and Clean information of the three cities</vt:lpstr>
      <vt:lpstr>London</vt:lpstr>
      <vt:lpstr>MONTREAL</vt:lpstr>
      <vt:lpstr>Tokyo</vt:lpstr>
      <vt:lpstr>Step 3: Information of venues in three cities (Total: 2975 rows)</vt:lpstr>
      <vt:lpstr>Step 4: One hot encoding table for clustering analysis</vt:lpstr>
      <vt:lpstr>Step 5: Clustering and Generate Result</vt:lpstr>
      <vt:lpstr>Results and suggestion</vt:lpstr>
      <vt:lpstr>Result</vt:lpstr>
      <vt:lpstr>reflection</vt:lpstr>
      <vt:lpstr>1. Difference between cities</vt:lpstr>
      <vt:lpstr>2. Parameters of data collection</vt:lpstr>
      <vt:lpstr>3. Community contribution of data</vt:lpstr>
      <vt:lpstr>4. Labels of 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PakYun Wong</dc:creator>
  <cp:lastModifiedBy>PakYun Wong</cp:lastModifiedBy>
  <cp:revision>2</cp:revision>
  <dcterms:created xsi:type="dcterms:W3CDTF">2019-07-25T07:08:38Z</dcterms:created>
  <dcterms:modified xsi:type="dcterms:W3CDTF">2019-07-25T07:16:08Z</dcterms:modified>
</cp:coreProperties>
</file>