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12.png" ContentType="image/png"/>
  <Override PartName="/ppt/media/image11.png" ContentType="image/png"/>
  <Override PartName="/ppt/media/image3.jpeg" ContentType="image/jpeg"/>
  <Override PartName="/ppt/media/image2.png" ContentType="image/png"/>
  <Override PartName="/ppt/media/image4.gif" ContentType="image/gif"/>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43891200" cy="32918400"/>
  <p:notesSz cx="32099250" cy="4307205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38"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39"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40"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1" name="PlaceHolder 5"/>
          <p:cNvSpPr>
            <a:spLocks noGrp="1"/>
          </p:cNvSpPr>
          <p:nvPr>
            <p:ph type="sldNum"/>
          </p:nvPr>
        </p:nvSpPr>
        <p:spPr>
          <a:xfrm>
            <a:off x="4399200" y="9555480"/>
            <a:ext cx="3372840" cy="502560"/>
          </a:xfrm>
          <a:prstGeom prst="rect">
            <a:avLst/>
          </a:prstGeom>
        </p:spPr>
        <p:txBody>
          <a:bodyPr lIns="0" rIns="0" tIns="0" bIns="0" anchor="b"/>
          <a:p>
            <a:pPr algn="r"/>
            <a:fld id="{B2FB57FA-92EF-4EDC-A564-8E558BC008B3}"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CustomShape 1"/>
          <p:cNvSpPr/>
          <p:nvPr/>
        </p:nvSpPr>
        <p:spPr>
          <a:xfrm>
            <a:off x="18182160" y="40911120"/>
            <a:ext cx="13906080" cy="2149920"/>
          </a:xfrm>
          <a:prstGeom prst="rect">
            <a:avLst/>
          </a:prstGeom>
          <a:noFill/>
          <a:ln>
            <a:noFill/>
          </a:ln>
        </p:spPr>
        <p:style>
          <a:lnRef idx="0"/>
          <a:fillRef idx="0"/>
          <a:effectRef idx="0"/>
          <a:fontRef idx="minor"/>
        </p:style>
        <p:txBody>
          <a:bodyPr lIns="424440" rIns="424440" tIns="212400" bIns="212400" anchor="b"/>
          <a:p>
            <a:pPr algn="r">
              <a:lnSpc>
                <a:spcPct val="100000"/>
              </a:lnSpc>
            </a:pPr>
            <a:r>
              <a:rPr b="0" lang="en-US" sz="6500" spc="-1" strike="noStrike">
                <a:solidFill>
                  <a:srgbClr val="000000"/>
                </a:solidFill>
                <a:uFill>
                  <a:solidFill>
                    <a:srgbClr val="ffffff"/>
                  </a:solidFill>
                </a:uFill>
                <a:latin typeface="Times New Roman"/>
              </a:rPr>
              <a:t> </a:t>
            </a:r>
            <a:endParaRPr b="0" lang="en-US" sz="65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3209760" y="20462760"/>
            <a:ext cx="25675920" cy="19378800"/>
          </a:xfrm>
          <a:prstGeom prst="rect">
            <a:avLst/>
          </a:prstGeom>
        </p:spPr>
        <p:txBody>
          <a:bodyPr lIns="424440" rIns="424440" tIns="212400" bIns="212400"/>
          <a:p>
            <a:pPr marL="216000" indent="-213120">
              <a:lnSpc>
                <a:spcPct val="95000"/>
              </a:lnSpc>
            </a:pPr>
            <a:endParaRPr b="0" lang="en-US" sz="2000" spc="-1" strike="noStrike">
              <a:solidFill>
                <a:srgbClr val="000000"/>
              </a:solidFill>
              <a:uFill>
                <a:solidFill>
                  <a:srgbClr val="ffffff"/>
                </a:solidFill>
              </a:uFill>
              <a:latin typeface="Arial"/>
            </a:endParaRPr>
          </a:p>
          <a:p>
            <a:pPr marL="216000" indent="-213120">
              <a:lnSpc>
                <a:spcPct val="95000"/>
              </a:lnSpc>
            </a:pPr>
            <a:endParaRPr b="0" lang="en-US"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2194560" y="7702560"/>
            <a:ext cx="39501720" cy="91069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2194560" y="17674920"/>
            <a:ext cx="39501720" cy="91069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22435200" y="17674920"/>
            <a:ext cx="19276560" cy="91069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2194560" y="17674920"/>
            <a:ext cx="19276560" cy="91069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2194560" y="7702560"/>
            <a:ext cx="39501720" cy="19092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2194560" y="7702560"/>
            <a:ext cx="39501720" cy="19092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9980640" y="7702560"/>
            <a:ext cx="23928840" cy="19092240"/>
          </a:xfrm>
          <a:prstGeom prst="rect">
            <a:avLst/>
          </a:prstGeom>
          <a:ln>
            <a:noFill/>
          </a:ln>
        </p:spPr>
      </p:pic>
      <p:pic>
        <p:nvPicPr>
          <p:cNvPr id="36" name="" descr=""/>
          <p:cNvPicPr/>
          <p:nvPr/>
        </p:nvPicPr>
        <p:blipFill>
          <a:blip r:embed="rId3"/>
          <a:stretch/>
        </p:blipFill>
        <p:spPr>
          <a:xfrm>
            <a:off x="9980640" y="7702560"/>
            <a:ext cx="23928840" cy="190922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2194560" y="7702560"/>
            <a:ext cx="39501720" cy="19092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2194560" y="7702560"/>
            <a:ext cx="39501720" cy="19092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2194560" y="7702560"/>
            <a:ext cx="19276560" cy="19092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22435200" y="7702560"/>
            <a:ext cx="19276560" cy="19092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2194560" y="1313280"/>
            <a:ext cx="39501720" cy="25481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2194560" y="17674920"/>
            <a:ext cx="19276560" cy="91069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22435200" y="7702560"/>
            <a:ext cx="19276560" cy="19092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2194560" y="7702560"/>
            <a:ext cx="19276560" cy="19092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22435200" y="17674920"/>
            <a:ext cx="19276560" cy="91069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2194560" y="17674920"/>
            <a:ext cx="39501720" cy="91069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hyperlink" Target="http://www.postersession.com/"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rot="16200000">
            <a:off x="39042360" y="32524920"/>
            <a:ext cx="307800" cy="1072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 spc="-1" strike="noStrike" u="sng">
                <a:solidFill>
                  <a:srgbClr val="0000ff"/>
                </a:solidFill>
                <a:uFill>
                  <a:solidFill>
                    <a:srgbClr val="ffffff"/>
                  </a:solidFill>
                </a:uFill>
                <a:latin typeface="Arial"/>
                <a:ea typeface="Arial"/>
                <a:hlinkClick r:id="rId2"/>
              </a:rPr>
              <a:t>postersession.com</a:t>
            </a:r>
            <a:endParaRPr b="0" lang="en-US" sz="120" spc="-1" strike="noStrike">
              <a:solidFill>
                <a:srgbClr val="000000"/>
              </a:solidFill>
              <a:uFill>
                <a:solidFill>
                  <a:srgbClr val="ffffff"/>
                </a:solidFill>
              </a:uFill>
              <a:latin typeface="Arial"/>
            </a:endParaRPr>
          </a:p>
        </p:txBody>
      </p:sp>
      <p:sp>
        <p:nvSpPr>
          <p:cNvPr id="1" name="PlaceHolder 2"/>
          <p:cNvSpPr>
            <a:spLocks noGrp="1"/>
          </p:cNvSpPr>
          <p:nvPr>
            <p:ph type="title"/>
          </p:nvPr>
        </p:nvSpPr>
        <p:spPr>
          <a:xfrm>
            <a:off x="2194560" y="1313280"/>
            <a:ext cx="39501720" cy="549684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2" name="PlaceHolder 3"/>
          <p:cNvSpPr>
            <a:spLocks noGrp="1"/>
          </p:cNvSpPr>
          <p:nvPr>
            <p:ph type="body"/>
          </p:nvPr>
        </p:nvSpPr>
        <p:spPr>
          <a:xfrm>
            <a:off x="2194560" y="7702560"/>
            <a:ext cx="39501720" cy="19092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gif"/><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slideLayout" Target="../slideLayouts/slideLayout1.xml"/><Relationship Id="rId12"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pic>
        <p:nvPicPr>
          <p:cNvPr id="42" name="Google Shape;30;p3" descr=""/>
          <p:cNvPicPr/>
          <p:nvPr/>
        </p:nvPicPr>
        <p:blipFill>
          <a:blip r:embed="rId2"/>
          <a:stretch/>
        </p:blipFill>
        <p:spPr>
          <a:xfrm>
            <a:off x="362160" y="870480"/>
            <a:ext cx="6716520" cy="3819600"/>
          </a:xfrm>
          <a:prstGeom prst="rect">
            <a:avLst/>
          </a:prstGeom>
          <a:ln>
            <a:noFill/>
          </a:ln>
        </p:spPr>
      </p:pic>
      <p:sp>
        <p:nvSpPr>
          <p:cNvPr id="43" name="CustomShape 1"/>
          <p:cNvSpPr/>
          <p:nvPr/>
        </p:nvSpPr>
        <p:spPr>
          <a:xfrm>
            <a:off x="7597080" y="673560"/>
            <a:ext cx="29566440" cy="4397760"/>
          </a:xfrm>
          <a:prstGeom prst="rect">
            <a:avLst/>
          </a:prstGeom>
          <a:noFill/>
          <a:ln>
            <a:noFill/>
          </a:ln>
        </p:spPr>
        <p:style>
          <a:lnRef idx="0"/>
          <a:fillRef idx="0"/>
          <a:effectRef idx="0"/>
          <a:fontRef idx="minor"/>
        </p:style>
        <p:txBody>
          <a:bodyPr lIns="90000" rIns="90000" tIns="45000" bIns="45000"/>
          <a:p>
            <a:pPr>
              <a:lnSpc>
                <a:spcPct val="100000"/>
              </a:lnSpc>
            </a:pPr>
            <a:r>
              <a:rPr b="1" lang="en-US" sz="8500" spc="-1" strike="noStrike">
                <a:solidFill>
                  <a:srgbClr val="000000"/>
                </a:solidFill>
                <a:uFill>
                  <a:solidFill>
                    <a:srgbClr val="ffffff"/>
                  </a:solidFill>
                </a:uFill>
                <a:latin typeface="Arial"/>
                <a:ea typeface="Arial"/>
              </a:rPr>
              <a:t> </a:t>
            </a:r>
            <a:endParaRPr b="0" lang="en-US" sz="8500" spc="-1" strike="noStrike">
              <a:solidFill>
                <a:srgbClr val="000000"/>
              </a:solidFill>
              <a:uFill>
                <a:solidFill>
                  <a:srgbClr val="ffffff"/>
                </a:solidFill>
              </a:uFill>
              <a:latin typeface="Arial"/>
            </a:endParaRPr>
          </a:p>
          <a:p>
            <a:pPr>
              <a:lnSpc>
                <a:spcPct val="100000"/>
              </a:lnSpc>
            </a:pPr>
            <a:r>
              <a:rPr b="1" lang="en-US" sz="8500" spc="-1" strike="noStrike">
                <a:solidFill>
                  <a:srgbClr val="000000"/>
                </a:solidFill>
                <a:uFill>
                  <a:solidFill>
                    <a:srgbClr val="ffffff"/>
                  </a:solidFill>
                </a:uFill>
                <a:latin typeface="Arial"/>
                <a:ea typeface="Arial"/>
              </a:rPr>
              <a:t>Wireless Mesh Networking for Swarm Robotics</a:t>
            </a:r>
            <a:r>
              <a:rPr b="1" lang="en-US" sz="8000" spc="-1" strike="noStrike">
                <a:solidFill>
                  <a:srgbClr val="000000"/>
                </a:solidFill>
                <a:uFill>
                  <a:solidFill>
                    <a:srgbClr val="ffffff"/>
                  </a:solidFill>
                </a:uFill>
                <a:latin typeface="Arial"/>
                <a:ea typeface="Arial"/>
              </a:rPr>
              <a:t> </a:t>
            </a:r>
            <a:endParaRPr b="0" lang="en-US" sz="8000" spc="-1" strike="noStrike">
              <a:solidFill>
                <a:srgbClr val="000000"/>
              </a:solidFill>
              <a:uFill>
                <a:solidFill>
                  <a:srgbClr val="ffffff"/>
                </a:solidFill>
              </a:uFill>
              <a:latin typeface="Arial"/>
            </a:endParaRPr>
          </a:p>
          <a:p>
            <a:pPr>
              <a:lnSpc>
                <a:spcPct val="100000"/>
              </a:lnSpc>
            </a:pPr>
            <a:r>
              <a:rPr b="1" lang="en-US" sz="4400" spc="-1" strike="noStrike">
                <a:solidFill>
                  <a:srgbClr val="000000"/>
                </a:solidFill>
                <a:uFill>
                  <a:solidFill>
                    <a:srgbClr val="ffffff"/>
                  </a:solidFill>
                </a:uFill>
                <a:latin typeface="Arial"/>
                <a:ea typeface="Arial"/>
              </a:rPr>
              <a:t>  </a:t>
            </a:r>
            <a:r>
              <a:rPr b="1" lang="en-US" sz="4400" spc="-1" strike="noStrike">
                <a:solidFill>
                  <a:srgbClr val="000000"/>
                </a:solidFill>
                <a:uFill>
                  <a:solidFill>
                    <a:srgbClr val="ffffff"/>
                  </a:solidFill>
                </a:uFill>
                <a:latin typeface="Arial"/>
                <a:ea typeface="Arial"/>
              </a:rPr>
              <a:t>Cameron McCaskey (cameron.mccaskey@rockets.utoledo.edu), Dr. Brian Trease (brian.trease@utoledo.edu)</a:t>
            </a:r>
            <a:endParaRPr b="0" lang="en-US" sz="4400" spc="-1" strike="noStrike">
              <a:solidFill>
                <a:srgbClr val="000000"/>
              </a:solidFill>
              <a:uFill>
                <a:solidFill>
                  <a:srgbClr val="ffffff"/>
                </a:solidFill>
              </a:uFill>
              <a:latin typeface="Arial"/>
            </a:endParaRPr>
          </a:p>
          <a:p>
            <a:pPr>
              <a:lnSpc>
                <a:spcPct val="100000"/>
              </a:lnSpc>
            </a:pPr>
            <a:r>
              <a:rPr b="1" i="1" lang="en-US" sz="4000" spc="-1" strike="noStrike">
                <a:solidFill>
                  <a:srgbClr val="434343"/>
                </a:solidFill>
                <a:uFill>
                  <a:solidFill>
                    <a:srgbClr val="ffffff"/>
                  </a:solidFill>
                </a:uFill>
                <a:latin typeface="Arial"/>
                <a:ea typeface="Arial"/>
              </a:rPr>
              <a:t>  </a:t>
            </a:r>
            <a:r>
              <a:rPr b="1" i="1" lang="en-US" sz="4000" spc="-1" strike="noStrike">
                <a:solidFill>
                  <a:srgbClr val="434343"/>
                </a:solidFill>
                <a:uFill>
                  <a:solidFill>
                    <a:srgbClr val="ffffff"/>
                  </a:solidFill>
                </a:uFill>
                <a:latin typeface="Arial"/>
                <a:ea typeface="Arial"/>
              </a:rPr>
              <a:t>The UNIVERSITY of TOLEDO, DEPARTMENT of MECHANICAL, INDUSTRIAL, &amp; MANUFACTURING ENGINEERING</a:t>
            </a:r>
            <a:endParaRPr b="0" lang="en-US" sz="4000" spc="-1" strike="noStrike">
              <a:solidFill>
                <a:srgbClr val="000000"/>
              </a:solidFill>
              <a:uFill>
                <a:solidFill>
                  <a:srgbClr val="ffffff"/>
                </a:solidFill>
              </a:uFill>
              <a:latin typeface="Arial"/>
            </a:endParaRPr>
          </a:p>
          <a:p>
            <a:pPr>
              <a:lnSpc>
                <a:spcPct val="100000"/>
              </a:lnSpc>
            </a:pPr>
            <a:endParaRPr b="0" lang="en-US" sz="4000" spc="-1" strike="noStrike">
              <a:solidFill>
                <a:srgbClr val="000000"/>
              </a:solidFill>
              <a:uFill>
                <a:solidFill>
                  <a:srgbClr val="ffffff"/>
                </a:solidFill>
              </a:uFill>
              <a:latin typeface="Arial"/>
            </a:endParaRPr>
          </a:p>
        </p:txBody>
      </p:sp>
      <p:pic>
        <p:nvPicPr>
          <p:cNvPr id="44" name="Google Shape;106;p3" descr=""/>
          <p:cNvPicPr/>
          <p:nvPr/>
        </p:nvPicPr>
        <p:blipFill>
          <a:blip r:embed="rId3"/>
          <a:stretch/>
        </p:blipFill>
        <p:spPr>
          <a:xfrm>
            <a:off x="37542240" y="307800"/>
            <a:ext cx="4149000" cy="3870720"/>
          </a:xfrm>
          <a:prstGeom prst="rect">
            <a:avLst/>
          </a:prstGeom>
          <a:ln>
            <a:noFill/>
          </a:ln>
        </p:spPr>
      </p:pic>
      <p:sp>
        <p:nvSpPr>
          <p:cNvPr id="45" name="CustomShape 2"/>
          <p:cNvSpPr/>
          <p:nvPr/>
        </p:nvSpPr>
        <p:spPr>
          <a:xfrm>
            <a:off x="37624680" y="4181760"/>
            <a:ext cx="4034160" cy="931680"/>
          </a:xfrm>
          <a:prstGeom prst="rect">
            <a:avLst/>
          </a:prstGeom>
          <a:noFill/>
          <a:ln>
            <a:noFill/>
          </a:ln>
        </p:spPr>
        <p:style>
          <a:lnRef idx="0"/>
          <a:fillRef idx="0"/>
          <a:effectRef idx="0"/>
          <a:fontRef idx="minor"/>
        </p:style>
        <p:txBody>
          <a:bodyPr lIns="90000" rIns="90000" tIns="91440" bIns="91440" anchor="ctr"/>
          <a:p>
            <a:pPr algn="ctr">
              <a:lnSpc>
                <a:spcPct val="115000"/>
              </a:lnSpc>
            </a:pPr>
            <a:r>
              <a:rPr b="0" lang="en-US" sz="2200" spc="-1" strike="noStrike">
                <a:solidFill>
                  <a:srgbClr val="000000"/>
                </a:solidFill>
                <a:uFill>
                  <a:solidFill>
                    <a:srgbClr val="ffffff"/>
                  </a:solidFill>
                </a:uFill>
                <a:latin typeface="Impact"/>
                <a:ea typeface="Impact"/>
              </a:rPr>
              <a:t>Mechanism, Mobility, &amp; </a:t>
            </a:r>
            <a:endParaRPr b="0" lang="en-US" sz="2200" spc="-1" strike="noStrike">
              <a:solidFill>
                <a:srgbClr val="000000"/>
              </a:solidFill>
              <a:uFill>
                <a:solidFill>
                  <a:srgbClr val="ffffff"/>
                </a:solidFill>
              </a:uFill>
              <a:latin typeface="Arial"/>
            </a:endParaRPr>
          </a:p>
          <a:p>
            <a:pPr algn="ctr">
              <a:lnSpc>
                <a:spcPct val="115000"/>
              </a:lnSpc>
            </a:pPr>
            <a:r>
              <a:rPr b="0" lang="en-US" sz="2200" spc="-1" strike="noStrike">
                <a:solidFill>
                  <a:srgbClr val="000000"/>
                </a:solidFill>
                <a:uFill>
                  <a:solidFill>
                    <a:srgbClr val="ffffff"/>
                  </a:solidFill>
                </a:uFill>
                <a:latin typeface="Impact"/>
                <a:ea typeface="Impact"/>
              </a:rPr>
              <a:t>Multifunctional Design Lab</a:t>
            </a:r>
            <a:endParaRPr b="0" lang="en-US" sz="2200" spc="-1" strike="noStrike">
              <a:solidFill>
                <a:srgbClr val="000000"/>
              </a:solidFill>
              <a:uFill>
                <a:solidFill>
                  <a:srgbClr val="ffffff"/>
                </a:solidFill>
              </a:uFill>
              <a:latin typeface="Arial"/>
            </a:endParaRPr>
          </a:p>
        </p:txBody>
      </p:sp>
      <p:sp>
        <p:nvSpPr>
          <p:cNvPr id="46" name="CustomShape 3"/>
          <p:cNvSpPr/>
          <p:nvPr/>
        </p:nvSpPr>
        <p:spPr>
          <a:xfrm>
            <a:off x="1097280" y="6217920"/>
            <a:ext cx="12067560" cy="8593200"/>
          </a:xfrm>
          <a:prstGeom prst="rect">
            <a:avLst/>
          </a:prstGeom>
          <a:noFill/>
          <a:ln>
            <a:solidFill>
              <a:srgbClr val="262673"/>
            </a:solid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4800" spc="-1" strike="noStrike">
                <a:solidFill>
                  <a:srgbClr val="000000"/>
                </a:solidFill>
                <a:uFill>
                  <a:solidFill>
                    <a:srgbClr val="ffffff"/>
                  </a:solidFill>
                </a:uFill>
                <a:latin typeface="Arial"/>
                <a:ea typeface="Arial"/>
              </a:rPr>
              <a:t>Background:</a:t>
            </a:r>
            <a:endParaRPr b="0" lang="en-US" sz="4800" spc="-1" strike="noStrike">
              <a:solidFill>
                <a:srgbClr val="000000"/>
              </a:solidFill>
              <a:uFill>
                <a:solidFill>
                  <a:srgbClr val="ffffff"/>
                </a:solidFill>
              </a:uFill>
              <a:latin typeface="Arial"/>
            </a:endParaRPr>
          </a:p>
          <a:p>
            <a:pPr algn="just">
              <a:lnSpc>
                <a:spcPct val="100000"/>
              </a:lnSpc>
            </a:pPr>
            <a:r>
              <a:rPr b="0" lang="en-US" sz="2800" spc="-1" strike="noStrike">
                <a:solidFill>
                  <a:srgbClr val="000000"/>
                </a:solidFill>
                <a:uFill>
                  <a:solidFill>
                    <a:srgbClr val="ffffff"/>
                  </a:solidFill>
                </a:uFill>
                <a:latin typeface="Arial"/>
                <a:ea typeface="Arial"/>
              </a:rPr>
              <a:t>Swarm robotics are robotics in which multiple robots are deployed, often with different sensor packages. In this case, the robotic swarm takes shape in the form of small boats that are deployed on Lake Erie to study harmful algae growth patterns. Swarm robotics are a complicated subject because any small increase in cost or complexity exponentially increases the cost or complexity of the entire robotic swarm. One of these key areas of interest is telemetry. Telemetry in the robotic swarm allows for the robots to be controlled from a central base station and also communicate with each other their exact location to avoid collisions.</a:t>
            </a:r>
            <a:endParaRPr b="0" lang="en-US" sz="2800" spc="-1" strike="noStrike">
              <a:solidFill>
                <a:srgbClr val="000000"/>
              </a:solidFill>
              <a:uFill>
                <a:solidFill>
                  <a:srgbClr val="ffffff"/>
                </a:solidFill>
              </a:uFill>
              <a:latin typeface="Arial"/>
            </a:endParaRPr>
          </a:p>
          <a:p>
            <a:pPr algn="just">
              <a:lnSpc>
                <a:spcPct val="100000"/>
              </a:lnSpc>
            </a:pPr>
            <a:r>
              <a:rPr b="0" lang="en-US" sz="4800" spc="-1" strike="noStrike">
                <a:solidFill>
                  <a:srgbClr val="000000"/>
                </a:solidFill>
                <a:uFill>
                  <a:solidFill>
                    <a:srgbClr val="ffffff"/>
                  </a:solidFill>
                </a:uFill>
                <a:latin typeface="Arial"/>
                <a:ea typeface="Arial"/>
              </a:rPr>
              <a:t>Objective:</a:t>
            </a:r>
            <a:endParaRPr b="0" lang="en-US" sz="4800" spc="-1" strike="noStrike">
              <a:solidFill>
                <a:srgbClr val="000000"/>
              </a:solidFill>
              <a:uFill>
                <a:solidFill>
                  <a:srgbClr val="ffffff"/>
                </a:solidFill>
              </a:uFill>
              <a:latin typeface="Arial"/>
            </a:endParaRPr>
          </a:p>
          <a:p>
            <a:pPr algn="just">
              <a:lnSpc>
                <a:spcPct val="100000"/>
              </a:lnSpc>
            </a:pPr>
            <a:r>
              <a:rPr b="0" lang="en-US" sz="2800" spc="-1" strike="noStrike">
                <a:solidFill>
                  <a:srgbClr val="000000"/>
                </a:solidFill>
                <a:uFill>
                  <a:solidFill>
                    <a:srgbClr val="ffffff"/>
                  </a:solidFill>
                </a:uFill>
                <a:latin typeface="Arial"/>
                <a:ea typeface="Arial"/>
              </a:rPr>
              <a:t>The objective of this research project is to use and adapt off the shelf wireless transceivers to implement the telemetry system for these swarm robotics. These off the shelf solutions allow for other labs to implement the same robotic swarm without investing in building custom electronic hardware.</a:t>
            </a: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p:txBody>
      </p:sp>
      <p:sp>
        <p:nvSpPr>
          <p:cNvPr id="47" name="CustomShape 4"/>
          <p:cNvSpPr/>
          <p:nvPr/>
        </p:nvSpPr>
        <p:spPr>
          <a:xfrm>
            <a:off x="1097280" y="6217920"/>
            <a:ext cx="12067560" cy="958320"/>
          </a:xfrm>
          <a:prstGeom prst="rect">
            <a:avLst/>
          </a:prstGeom>
          <a:solidFill>
            <a:srgbClr val="0070c0"/>
          </a:solidFill>
          <a:ln w="25560">
            <a:solidFill>
              <a:srgbClr val="8aa5a7"/>
            </a:solidFill>
            <a:round/>
          </a:ln>
        </p:spPr>
        <p:style>
          <a:lnRef idx="0"/>
          <a:fillRef idx="0"/>
          <a:effectRef idx="0"/>
          <a:fontRef idx="minor"/>
        </p:style>
        <p:txBody>
          <a:bodyPr lIns="90000" rIns="90000" tIns="45000" bIns="45000" anchor="ctr"/>
          <a:p>
            <a:pPr algn="ctr">
              <a:lnSpc>
                <a:spcPct val="100000"/>
              </a:lnSpc>
            </a:pPr>
            <a:r>
              <a:rPr b="0" lang="en-US" sz="4400" spc="-1" strike="noStrike">
                <a:solidFill>
                  <a:srgbClr val="ffffff"/>
                </a:solidFill>
                <a:uFill>
                  <a:solidFill>
                    <a:srgbClr val="ffffff"/>
                  </a:solidFill>
                </a:uFill>
                <a:latin typeface="Arial"/>
                <a:ea typeface="Arial"/>
              </a:rPr>
              <a:t>Introduction: </a:t>
            </a:r>
            <a:endParaRPr b="0" lang="en-US" sz="4400" spc="-1" strike="noStrike">
              <a:solidFill>
                <a:srgbClr val="000000"/>
              </a:solidFill>
              <a:uFill>
                <a:solidFill>
                  <a:srgbClr val="ffffff"/>
                </a:solidFill>
              </a:uFill>
              <a:latin typeface="Arial"/>
            </a:endParaRPr>
          </a:p>
        </p:txBody>
      </p:sp>
      <p:sp>
        <p:nvSpPr>
          <p:cNvPr id="48" name="CustomShape 5"/>
          <p:cNvSpPr/>
          <p:nvPr/>
        </p:nvSpPr>
        <p:spPr>
          <a:xfrm>
            <a:off x="30724200" y="26883360"/>
            <a:ext cx="12341520" cy="790200"/>
          </a:xfrm>
          <a:prstGeom prst="rect">
            <a:avLst/>
          </a:prstGeom>
          <a:solidFill>
            <a:srgbClr val="0070c0"/>
          </a:solidFill>
          <a:ln w="25560">
            <a:solidFill>
              <a:srgbClr val="8aa5a7"/>
            </a:solidFill>
            <a:round/>
          </a:ln>
        </p:spPr>
        <p:style>
          <a:lnRef idx="0"/>
          <a:fillRef idx="0"/>
          <a:effectRef idx="0"/>
          <a:fontRef idx="minor"/>
        </p:style>
        <p:txBody>
          <a:bodyPr lIns="90000" rIns="90000" tIns="45000" bIns="45000" anchor="ctr"/>
          <a:p>
            <a:pPr algn="ctr">
              <a:lnSpc>
                <a:spcPct val="100000"/>
              </a:lnSpc>
            </a:pPr>
            <a:r>
              <a:rPr b="0" lang="en-US" sz="4800" spc="-1" strike="noStrike">
                <a:solidFill>
                  <a:srgbClr val="ffffff"/>
                </a:solidFill>
                <a:uFill>
                  <a:solidFill>
                    <a:srgbClr val="ffffff"/>
                  </a:solidFill>
                </a:uFill>
                <a:latin typeface="Arial"/>
                <a:ea typeface="Arial"/>
              </a:rPr>
              <a:t>Conclusion</a:t>
            </a:r>
            <a:endParaRPr b="0" lang="en-US" sz="4800" spc="-1" strike="noStrike">
              <a:solidFill>
                <a:srgbClr val="000000"/>
              </a:solidFill>
              <a:uFill>
                <a:solidFill>
                  <a:srgbClr val="ffffff"/>
                </a:solidFill>
              </a:uFill>
              <a:latin typeface="Arial"/>
            </a:endParaRPr>
          </a:p>
        </p:txBody>
      </p:sp>
      <p:sp>
        <p:nvSpPr>
          <p:cNvPr id="49" name="CustomShape 6"/>
          <p:cNvSpPr/>
          <p:nvPr/>
        </p:nvSpPr>
        <p:spPr>
          <a:xfrm>
            <a:off x="13990320" y="6197760"/>
            <a:ext cx="16069680" cy="995760"/>
          </a:xfrm>
          <a:prstGeom prst="rect">
            <a:avLst/>
          </a:prstGeom>
          <a:solidFill>
            <a:srgbClr val="0070c0"/>
          </a:solidFill>
          <a:ln w="25560">
            <a:solidFill>
              <a:srgbClr val="8aa5a7"/>
            </a:solidFill>
            <a:round/>
          </a:ln>
        </p:spPr>
        <p:style>
          <a:lnRef idx="0"/>
          <a:fillRef idx="0"/>
          <a:effectRef idx="0"/>
          <a:fontRef idx="minor"/>
        </p:style>
        <p:txBody>
          <a:bodyPr lIns="90000" rIns="90000" tIns="45000" bIns="45000" anchor="ctr"/>
          <a:p>
            <a:pPr algn="ctr">
              <a:lnSpc>
                <a:spcPct val="100000"/>
              </a:lnSpc>
            </a:pPr>
            <a:r>
              <a:rPr b="0" lang="en-US" sz="4800" spc="-1" strike="noStrike">
                <a:solidFill>
                  <a:srgbClr val="ffffff"/>
                </a:solidFill>
                <a:uFill>
                  <a:solidFill>
                    <a:srgbClr val="ffffff"/>
                  </a:solidFill>
                </a:uFill>
                <a:latin typeface="Arial"/>
                <a:ea typeface="Arial"/>
              </a:rPr>
              <a:t>Wemos D1 Mini Pro</a:t>
            </a:r>
            <a:endParaRPr b="0" lang="en-US" sz="4800" spc="-1" strike="noStrike">
              <a:solidFill>
                <a:srgbClr val="000000"/>
              </a:solidFill>
              <a:uFill>
                <a:solidFill>
                  <a:srgbClr val="ffffff"/>
                </a:solidFill>
              </a:uFill>
              <a:latin typeface="Arial"/>
            </a:endParaRPr>
          </a:p>
        </p:txBody>
      </p:sp>
      <p:pic>
        <p:nvPicPr>
          <p:cNvPr id="50" name="" descr=""/>
          <p:cNvPicPr/>
          <p:nvPr/>
        </p:nvPicPr>
        <p:blipFill>
          <a:blip r:embed="rId4"/>
          <a:stretch/>
        </p:blipFill>
        <p:spPr>
          <a:xfrm>
            <a:off x="32418000" y="10972800"/>
            <a:ext cx="9093240" cy="8397720"/>
          </a:xfrm>
          <a:prstGeom prst="rect">
            <a:avLst/>
          </a:prstGeom>
          <a:ln>
            <a:noFill/>
          </a:ln>
        </p:spPr>
      </p:pic>
      <p:pic>
        <p:nvPicPr>
          <p:cNvPr id="51" name="" descr=""/>
          <p:cNvPicPr/>
          <p:nvPr/>
        </p:nvPicPr>
        <p:blipFill>
          <a:blip r:embed="rId5"/>
          <a:stretch/>
        </p:blipFill>
        <p:spPr>
          <a:xfrm>
            <a:off x="14666760" y="9692640"/>
            <a:ext cx="8867160" cy="8207640"/>
          </a:xfrm>
          <a:prstGeom prst="rect">
            <a:avLst/>
          </a:prstGeom>
          <a:ln>
            <a:noFill/>
          </a:ln>
        </p:spPr>
      </p:pic>
      <p:pic>
        <p:nvPicPr>
          <p:cNvPr id="52" name="" descr=""/>
          <p:cNvPicPr/>
          <p:nvPr/>
        </p:nvPicPr>
        <p:blipFill>
          <a:blip r:embed="rId6"/>
          <a:stretch/>
        </p:blipFill>
        <p:spPr>
          <a:xfrm>
            <a:off x="14721840" y="22311360"/>
            <a:ext cx="8867160" cy="8215560"/>
          </a:xfrm>
          <a:prstGeom prst="rect">
            <a:avLst/>
          </a:prstGeom>
          <a:ln>
            <a:noFill/>
          </a:ln>
        </p:spPr>
      </p:pic>
      <p:sp>
        <p:nvSpPr>
          <p:cNvPr id="53" name="CustomShape 7"/>
          <p:cNvSpPr/>
          <p:nvPr/>
        </p:nvSpPr>
        <p:spPr>
          <a:xfrm>
            <a:off x="13990320" y="6197760"/>
            <a:ext cx="16090560" cy="11996280"/>
          </a:xfrm>
          <a:prstGeom prst="rect">
            <a:avLst/>
          </a:prstGeom>
          <a:noFill/>
          <a:ln>
            <a:solidFill>
              <a:srgbClr val="3465a4"/>
            </a:solidFill>
          </a:ln>
        </p:spPr>
        <p:style>
          <a:lnRef idx="0"/>
          <a:fillRef idx="0"/>
          <a:effectRef idx="0"/>
          <a:fontRef idx="minor"/>
        </p:style>
        <p:txBody>
          <a:bodyPr lIns="90000" rIns="90000" tIns="45000" bIns="45000"/>
          <a:p>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2800" spc="-1" strike="noStrike">
                <a:solidFill>
                  <a:srgbClr val="000000"/>
                </a:solidFill>
                <a:uFill>
                  <a:solidFill>
                    <a:srgbClr val="ffffff"/>
                  </a:solidFill>
                </a:uFill>
                <a:latin typeface="Arial"/>
                <a:ea typeface="Arial"/>
              </a:rPr>
              <a:t>The Wemos D1 Mini Pro is a board based on the ESP8266 WiFi Microcontroller by Espressif. It can use an on board chip antenna, or external antenna. The range test used the </a:t>
            </a:r>
            <a:r>
              <a:rPr b="0" lang="en-US" sz="2800" spc="-1" strike="noStrike">
                <a:solidFill>
                  <a:srgbClr val="ff0000"/>
                </a:solidFill>
                <a:uFill>
                  <a:solidFill>
                    <a:srgbClr val="ffffff"/>
                  </a:solidFill>
                </a:uFill>
                <a:latin typeface="Arial"/>
                <a:ea typeface="Arial"/>
              </a:rPr>
              <a:t>chip</a:t>
            </a:r>
            <a:r>
              <a:rPr b="0" lang="en-US" sz="2800" spc="-1" strike="noStrike">
                <a:solidFill>
                  <a:srgbClr val="000000"/>
                </a:solidFill>
                <a:uFill>
                  <a:solidFill>
                    <a:srgbClr val="ffffff"/>
                  </a:solidFill>
                </a:uFill>
                <a:latin typeface="Arial"/>
                <a:ea typeface="Arial"/>
              </a:rPr>
              <a:t> antenna, a </a:t>
            </a:r>
            <a:r>
              <a:rPr b="0" lang="en-US" sz="2800" spc="-1" strike="noStrike">
                <a:solidFill>
                  <a:srgbClr val="66ff66"/>
                </a:solidFill>
                <a:uFill>
                  <a:solidFill>
                    <a:srgbClr val="ffffff"/>
                  </a:solidFill>
                </a:uFill>
                <a:latin typeface="Arial"/>
                <a:ea typeface="Arial"/>
              </a:rPr>
              <a:t>ducky</a:t>
            </a:r>
            <a:r>
              <a:rPr b="0" lang="en-US" sz="2800" spc="-1" strike="noStrike">
                <a:solidFill>
                  <a:srgbClr val="000000"/>
                </a:solidFill>
                <a:uFill>
                  <a:solidFill>
                    <a:srgbClr val="ffffff"/>
                  </a:solidFill>
                </a:uFill>
                <a:latin typeface="Arial"/>
                <a:ea typeface="Arial"/>
              </a:rPr>
              <a:t> antenna, and a </a:t>
            </a:r>
            <a:r>
              <a:rPr b="0" lang="en-US" sz="2800" spc="-1" strike="noStrike">
                <a:solidFill>
                  <a:srgbClr val="3333ff"/>
                </a:solidFill>
                <a:uFill>
                  <a:solidFill>
                    <a:srgbClr val="ffffff"/>
                  </a:solidFill>
                </a:uFill>
                <a:latin typeface="Arial"/>
                <a:ea typeface="Arial"/>
              </a:rPr>
              <a:t>yagi</a:t>
            </a:r>
            <a:r>
              <a:rPr b="0" lang="en-US" sz="2800" spc="-1" strike="noStrike">
                <a:solidFill>
                  <a:srgbClr val="000000"/>
                </a:solidFill>
                <a:uFill>
                  <a:solidFill>
                    <a:srgbClr val="ffffff"/>
                  </a:solidFill>
                </a:uFill>
                <a:latin typeface="Arial"/>
                <a:ea typeface="Arial"/>
              </a:rPr>
              <a:t> antenna. For the chip and ducky antenna test, a chip antenna was used for both the receiver and transmitter. For the yagi test, a yagi antenna was used for the receiver, and a ducky antenna was used for the transmitter.</a:t>
            </a: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p:txBody>
      </p:sp>
      <p:pic>
        <p:nvPicPr>
          <p:cNvPr id="54" name="" descr=""/>
          <p:cNvPicPr/>
          <p:nvPr/>
        </p:nvPicPr>
        <p:blipFill>
          <a:blip r:embed="rId7"/>
          <a:srcRect l="8640" t="30717" r="6875" b="23191"/>
          <a:stretch/>
        </p:blipFill>
        <p:spPr>
          <a:xfrm>
            <a:off x="2926440" y="26883360"/>
            <a:ext cx="8043840" cy="4386240"/>
          </a:xfrm>
          <a:prstGeom prst="rect">
            <a:avLst/>
          </a:prstGeom>
          <a:ln>
            <a:noFill/>
          </a:ln>
        </p:spPr>
      </p:pic>
      <p:pic>
        <p:nvPicPr>
          <p:cNvPr id="55" name="" descr=""/>
          <p:cNvPicPr/>
          <p:nvPr/>
        </p:nvPicPr>
        <p:blipFill>
          <a:blip r:embed="rId8"/>
          <a:srcRect l="0" t="0" r="0" b="8915"/>
          <a:stretch/>
        </p:blipFill>
        <p:spPr>
          <a:xfrm rot="10800000">
            <a:off x="29443680" y="16274520"/>
            <a:ext cx="5118120" cy="4661640"/>
          </a:xfrm>
          <a:prstGeom prst="rect">
            <a:avLst/>
          </a:prstGeom>
          <a:ln>
            <a:noFill/>
          </a:ln>
        </p:spPr>
      </p:pic>
      <p:pic>
        <p:nvPicPr>
          <p:cNvPr id="56" name="" descr=""/>
          <p:cNvPicPr/>
          <p:nvPr/>
        </p:nvPicPr>
        <p:blipFill>
          <a:blip r:embed="rId9"/>
          <a:stretch/>
        </p:blipFill>
        <p:spPr>
          <a:xfrm>
            <a:off x="24048720" y="23774400"/>
            <a:ext cx="5301000" cy="5301000"/>
          </a:xfrm>
          <a:prstGeom prst="rect">
            <a:avLst/>
          </a:prstGeom>
          <a:ln>
            <a:noFill/>
          </a:ln>
        </p:spPr>
      </p:pic>
      <p:sp>
        <p:nvSpPr>
          <p:cNvPr id="57" name="CustomShape 8"/>
          <p:cNvSpPr/>
          <p:nvPr/>
        </p:nvSpPr>
        <p:spPr>
          <a:xfrm>
            <a:off x="13990320" y="19118520"/>
            <a:ext cx="16090920" cy="12608640"/>
          </a:xfrm>
          <a:prstGeom prst="rect">
            <a:avLst/>
          </a:prstGeom>
          <a:noFill/>
          <a:ln>
            <a:solidFill>
              <a:srgbClr val="3465a4"/>
            </a:solidFill>
          </a:ln>
        </p:spPr>
        <p:style>
          <a:lnRef idx="0"/>
          <a:fillRef idx="0"/>
          <a:effectRef idx="0"/>
          <a:fontRef idx="minor"/>
        </p:style>
        <p:txBody>
          <a:bodyPr lIns="90000" rIns="90000" tIns="45000" bIns="45000"/>
          <a:p>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2800" spc="-1" strike="noStrike">
                <a:solidFill>
                  <a:srgbClr val="000000"/>
                </a:solidFill>
                <a:uFill>
                  <a:solidFill>
                    <a:srgbClr val="ffffff"/>
                  </a:solidFill>
                </a:uFill>
                <a:latin typeface="Arial"/>
                <a:ea typeface="Arial"/>
              </a:rPr>
              <a:t>The Xbee is a radio transceiver module made by Digi International. They can operate in a mode known as DigiMesh which allows implementing a mesh network. The XBee Pro S3B with ¼ wave antenna is shown in </a:t>
            </a:r>
            <a:r>
              <a:rPr b="0" lang="en-US" sz="2800" spc="-1" strike="noStrike">
                <a:solidFill>
                  <a:srgbClr val="ff0000"/>
                </a:solidFill>
                <a:uFill>
                  <a:solidFill>
                    <a:srgbClr val="ffffff"/>
                  </a:solidFill>
                </a:uFill>
                <a:latin typeface="Arial"/>
                <a:ea typeface="Arial"/>
              </a:rPr>
              <a:t>red</a:t>
            </a:r>
            <a:r>
              <a:rPr b="0" lang="en-US" sz="2800" spc="-1" strike="noStrike">
                <a:solidFill>
                  <a:srgbClr val="000000"/>
                </a:solidFill>
                <a:uFill>
                  <a:solidFill>
                    <a:srgbClr val="ffffff"/>
                  </a:solidFill>
                </a:uFill>
                <a:latin typeface="Arial"/>
                <a:ea typeface="Arial"/>
              </a:rPr>
              <a:t>, and the XBee Pro S1 2.4GHz with ¼ wave antenna is shown in </a:t>
            </a:r>
            <a:r>
              <a:rPr b="0" lang="en-US" sz="2800" spc="-1" strike="noStrike">
                <a:solidFill>
                  <a:srgbClr val="3333ff"/>
                </a:solidFill>
                <a:uFill>
                  <a:solidFill>
                    <a:srgbClr val="ffffff"/>
                  </a:solidFill>
                </a:uFill>
                <a:latin typeface="Arial"/>
                <a:ea typeface="Arial"/>
              </a:rPr>
              <a:t>blue</a:t>
            </a:r>
            <a:r>
              <a:rPr b="0" lang="en-US" sz="2800" spc="-1" strike="noStrike">
                <a:solidFill>
                  <a:srgbClr val="000000"/>
                </a:solidFill>
                <a:uFill>
                  <a:solidFill>
                    <a:srgbClr val="ffffff"/>
                  </a:solidFill>
                </a:uFill>
                <a:latin typeface="Arial"/>
                <a:ea typeface="Arial"/>
              </a:rPr>
              <a:t>.</a:t>
            </a:r>
            <a:endParaRPr b="0" lang="en-US" sz="2800" spc="-1" strike="noStrike">
              <a:solidFill>
                <a:srgbClr val="000000"/>
              </a:solidFill>
              <a:uFill>
                <a:solidFill>
                  <a:srgbClr val="ffffff"/>
                </a:solidFill>
              </a:uFill>
              <a:latin typeface="Arial"/>
            </a:endParaRPr>
          </a:p>
        </p:txBody>
      </p:sp>
      <p:sp>
        <p:nvSpPr>
          <p:cNvPr id="58" name="CustomShape 9"/>
          <p:cNvSpPr/>
          <p:nvPr/>
        </p:nvSpPr>
        <p:spPr>
          <a:xfrm>
            <a:off x="1097280" y="15544800"/>
            <a:ext cx="12067560" cy="995760"/>
          </a:xfrm>
          <a:prstGeom prst="rect">
            <a:avLst/>
          </a:prstGeom>
          <a:solidFill>
            <a:srgbClr val="0070c0"/>
          </a:solidFill>
          <a:ln w="25560">
            <a:solidFill>
              <a:srgbClr val="8aa5a7"/>
            </a:solidFill>
            <a:round/>
          </a:ln>
        </p:spPr>
        <p:style>
          <a:lnRef idx="0"/>
          <a:fillRef idx="0"/>
          <a:effectRef idx="0"/>
          <a:fontRef idx="minor"/>
        </p:style>
        <p:txBody>
          <a:bodyPr lIns="90000" rIns="90000" tIns="45000" bIns="45000" anchor="ctr"/>
          <a:p>
            <a:pPr algn="ctr">
              <a:lnSpc>
                <a:spcPct val="100000"/>
              </a:lnSpc>
            </a:pPr>
            <a:r>
              <a:rPr b="0" lang="en-US" sz="4800" spc="-1" strike="noStrike">
                <a:solidFill>
                  <a:srgbClr val="ffffff"/>
                </a:solidFill>
                <a:uFill>
                  <a:solidFill>
                    <a:srgbClr val="ffffff"/>
                  </a:solidFill>
                </a:uFill>
                <a:latin typeface="Arial"/>
                <a:ea typeface="Arial"/>
              </a:rPr>
              <a:t>LoRa SX1276 (LoRa32u4 Board)</a:t>
            </a:r>
            <a:endParaRPr b="0" lang="en-US" sz="4800" spc="-1" strike="noStrike">
              <a:solidFill>
                <a:srgbClr val="000000"/>
              </a:solidFill>
              <a:uFill>
                <a:solidFill>
                  <a:srgbClr val="ffffff"/>
                </a:solidFill>
              </a:uFill>
              <a:latin typeface="Arial"/>
            </a:endParaRPr>
          </a:p>
        </p:txBody>
      </p:sp>
      <p:pic>
        <p:nvPicPr>
          <p:cNvPr id="59" name="" descr=""/>
          <p:cNvPicPr/>
          <p:nvPr/>
        </p:nvPicPr>
        <p:blipFill>
          <a:blip r:embed="rId10"/>
          <a:stretch/>
        </p:blipFill>
        <p:spPr>
          <a:xfrm>
            <a:off x="2468880" y="18745200"/>
            <a:ext cx="8865000" cy="7769880"/>
          </a:xfrm>
          <a:prstGeom prst="rect">
            <a:avLst/>
          </a:prstGeom>
          <a:ln>
            <a:noFill/>
          </a:ln>
        </p:spPr>
      </p:pic>
      <p:sp>
        <p:nvSpPr>
          <p:cNvPr id="60" name="CustomShape 10"/>
          <p:cNvSpPr/>
          <p:nvPr/>
        </p:nvSpPr>
        <p:spPr>
          <a:xfrm>
            <a:off x="1097280" y="15544800"/>
            <a:ext cx="12067560" cy="16182360"/>
          </a:xfrm>
          <a:prstGeom prst="rect">
            <a:avLst/>
          </a:prstGeom>
          <a:noFill/>
          <a:ln>
            <a:solidFill>
              <a:srgbClr val="3465a4"/>
            </a:solidFill>
          </a:ln>
        </p:spPr>
        <p:style>
          <a:lnRef idx="0"/>
          <a:fillRef idx="0"/>
          <a:effectRef idx="0"/>
          <a:fontRef idx="minor"/>
        </p:style>
        <p:txBody>
          <a:bodyPr lIns="90000" rIns="90000" tIns="45000" bIns="45000"/>
          <a:p>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2800" spc="-1" strike="noStrike">
                <a:solidFill>
                  <a:srgbClr val="000000"/>
                </a:solidFill>
                <a:uFill>
                  <a:solidFill>
                    <a:srgbClr val="ffffff"/>
                  </a:solidFill>
                </a:uFill>
                <a:latin typeface="Arial"/>
                <a:ea typeface="Arial"/>
              </a:rPr>
              <a:t>The Xbee is a radio transceiver module made by Digi International. They can operate in a mode known as DigiMesh which allows implementing a mesh network. The XBee Pro S3B with ¼ wave antenna is shown in </a:t>
            </a:r>
            <a:r>
              <a:rPr b="0" lang="en-US" sz="2800" spc="-1" strike="noStrike">
                <a:solidFill>
                  <a:srgbClr val="ff0000"/>
                </a:solidFill>
                <a:uFill>
                  <a:solidFill>
                    <a:srgbClr val="ffffff"/>
                  </a:solidFill>
                </a:uFill>
                <a:latin typeface="Arial"/>
                <a:ea typeface="Arial"/>
              </a:rPr>
              <a:t>red</a:t>
            </a:r>
            <a:r>
              <a:rPr b="0" lang="en-US" sz="2800" spc="-1" strike="noStrike">
                <a:solidFill>
                  <a:srgbClr val="000000"/>
                </a:solidFill>
                <a:uFill>
                  <a:solidFill>
                    <a:srgbClr val="ffffff"/>
                  </a:solidFill>
                </a:uFill>
                <a:latin typeface="Arial"/>
                <a:ea typeface="Arial"/>
              </a:rPr>
              <a:t>, and the XBee Pro S1 2.4GHz with ¼ wave antenna is shown in </a:t>
            </a:r>
            <a:r>
              <a:rPr b="0" lang="en-US" sz="2800" spc="-1" strike="noStrike">
                <a:solidFill>
                  <a:srgbClr val="3333ff"/>
                </a:solidFill>
                <a:uFill>
                  <a:solidFill>
                    <a:srgbClr val="ffffff"/>
                  </a:solidFill>
                </a:uFill>
                <a:latin typeface="Arial"/>
                <a:ea typeface="Arial"/>
              </a:rPr>
              <a:t>blue</a:t>
            </a:r>
            <a:r>
              <a:rPr b="0" lang="en-US" sz="2800" spc="-1" strike="noStrike">
                <a:solidFill>
                  <a:srgbClr val="000000"/>
                </a:solidFill>
                <a:uFill>
                  <a:solidFill>
                    <a:srgbClr val="ffffff"/>
                  </a:solidFill>
                </a:uFill>
                <a:latin typeface="Arial"/>
                <a:ea typeface="Arial"/>
              </a:rPr>
              <a:t>.</a:t>
            </a:r>
            <a:endParaRPr b="0" lang="en-US" sz="2800" spc="-1" strike="noStrike">
              <a:solidFill>
                <a:srgbClr val="000000"/>
              </a:solidFill>
              <a:uFill>
                <a:solidFill>
                  <a:srgbClr val="ffffff"/>
                </a:solidFill>
              </a:uFill>
              <a:latin typeface="Arial"/>
            </a:endParaRPr>
          </a:p>
        </p:txBody>
      </p:sp>
      <p:sp>
        <p:nvSpPr>
          <p:cNvPr id="61" name="CustomShape 11"/>
          <p:cNvSpPr/>
          <p:nvPr/>
        </p:nvSpPr>
        <p:spPr>
          <a:xfrm>
            <a:off x="13990320" y="19118520"/>
            <a:ext cx="16090920" cy="995760"/>
          </a:xfrm>
          <a:prstGeom prst="rect">
            <a:avLst/>
          </a:prstGeom>
          <a:solidFill>
            <a:srgbClr val="0070c0"/>
          </a:solidFill>
          <a:ln w="25560">
            <a:solidFill>
              <a:srgbClr val="8aa5a7"/>
            </a:solidFill>
            <a:round/>
          </a:ln>
        </p:spPr>
        <p:style>
          <a:lnRef idx="0"/>
          <a:fillRef idx="0"/>
          <a:effectRef idx="0"/>
          <a:fontRef idx="minor"/>
        </p:style>
        <p:txBody>
          <a:bodyPr lIns="90000" rIns="90000" tIns="45000" bIns="45000" anchor="ctr"/>
          <a:p>
            <a:pPr algn="ctr">
              <a:lnSpc>
                <a:spcPct val="100000"/>
              </a:lnSpc>
            </a:pPr>
            <a:r>
              <a:rPr b="0" lang="en-US" sz="4800" spc="-1" strike="noStrike">
                <a:solidFill>
                  <a:srgbClr val="ffffff"/>
                </a:solidFill>
                <a:uFill>
                  <a:solidFill>
                    <a:srgbClr val="ffffff"/>
                  </a:solidFill>
                </a:uFill>
                <a:latin typeface="Arial"/>
                <a:ea typeface="Arial"/>
              </a:rPr>
              <a:t>XBee Pro Modules</a:t>
            </a:r>
            <a:endParaRPr b="0" lang="en-US" sz="4800" spc="-1" strike="noStrike">
              <a:solidFill>
                <a:srgbClr val="000000"/>
              </a:solidFill>
              <a:uFill>
                <a:solidFill>
                  <a:srgbClr val="ffffff"/>
                </a:solidFill>
              </a:uFill>
              <a:latin typeface="Arial"/>
            </a:endParaRPr>
          </a:p>
        </p:txBody>
      </p:sp>
      <p:sp>
        <p:nvSpPr>
          <p:cNvPr id="62" name="CustomShape 12"/>
          <p:cNvSpPr/>
          <p:nvPr/>
        </p:nvSpPr>
        <p:spPr>
          <a:xfrm>
            <a:off x="30724200" y="6217920"/>
            <a:ext cx="12341520" cy="25420320"/>
          </a:xfrm>
          <a:prstGeom prst="rect">
            <a:avLst/>
          </a:prstGeom>
          <a:noFill/>
          <a:ln>
            <a:solidFill>
              <a:srgbClr val="3465a4"/>
            </a:solidFill>
          </a:ln>
        </p:spPr>
        <p:style>
          <a:lnRef idx="0"/>
          <a:fillRef idx="0"/>
          <a:effectRef idx="0"/>
          <a:fontRef idx="minor"/>
        </p:style>
        <p:txBody>
          <a:bodyPr lIns="90000" rIns="90000" tIns="45000" bIns="45000"/>
          <a:p>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2800" spc="-1" strike="noStrike">
                <a:solidFill>
                  <a:srgbClr val="000000"/>
                </a:solidFill>
                <a:uFill>
                  <a:solidFill>
                    <a:srgbClr val="ffffff"/>
                  </a:solidFill>
                </a:uFill>
                <a:latin typeface="Arial"/>
                <a:ea typeface="Arial"/>
              </a:rPr>
              <a:t>The LoRa32u4 board offered the best range, followed by the XBee Pro S3B. This is no surprise since the transmit power and receiver sensitivity is similar for all of the modules, however the Lora32u4 board and XBee Pro S3B are 915 MHz and 900 MHz transmitters respectively. The Wemos D1 Mini Pro was the next best performing option especially with the ducky antenna. The Yagi antenna should have performed better than the ducky antenna due to the higher gain, however it is possible that the Yagi was not properly tuned to 2.4 GHz.</a:t>
            </a: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a:p>
            <a:pPr algn="just">
              <a:lnSpc>
                <a:spcPct val="100000"/>
              </a:lnSpc>
            </a:pPr>
            <a:r>
              <a:rPr b="0" lang="en-US" sz="2800" spc="-1" strike="noStrike">
                <a:solidFill>
                  <a:srgbClr val="000000"/>
                </a:solidFill>
                <a:uFill>
                  <a:solidFill>
                    <a:srgbClr val="ffffff"/>
                  </a:solidFill>
                </a:uFill>
                <a:latin typeface="Arial"/>
                <a:ea typeface="Arial"/>
              </a:rPr>
              <a:t>It is important to choose the radio module that suits the need for its intended application. In cases where ease of use is supreme, the XBee Pro S3B is best. For low cost applications the Wemos D1 Mini Pro is a good choice. For best range, the LoRa SX1276 is a good choice. The Wemos D1 Mini Pro and LoRa SX1276 both require programming which is available on Github @3MDL.</a:t>
            </a:r>
            <a:endParaRPr b="0" lang="en-US" sz="2800" spc="-1" strike="noStrike">
              <a:solidFill>
                <a:srgbClr val="000000"/>
              </a:solidFill>
              <a:uFill>
                <a:solidFill>
                  <a:srgbClr val="ffffff"/>
                </a:solidFill>
              </a:uFill>
              <a:latin typeface="Arial"/>
            </a:endParaRPr>
          </a:p>
          <a:p>
            <a:pPr algn="just">
              <a:lnSpc>
                <a:spcPct val="100000"/>
              </a:lnSpc>
            </a:pPr>
            <a:endParaRPr b="0" lang="en-US" sz="2800" spc="-1" strike="noStrike">
              <a:solidFill>
                <a:srgbClr val="000000"/>
              </a:solidFill>
              <a:uFill>
                <a:solidFill>
                  <a:srgbClr val="ffffff"/>
                </a:solidFill>
              </a:uFill>
              <a:latin typeface="Arial"/>
            </a:endParaRPr>
          </a:p>
        </p:txBody>
      </p:sp>
      <p:sp>
        <p:nvSpPr>
          <p:cNvPr id="63" name="CustomShape 13"/>
          <p:cNvSpPr/>
          <p:nvPr/>
        </p:nvSpPr>
        <p:spPr>
          <a:xfrm>
            <a:off x="30723840" y="6217920"/>
            <a:ext cx="12341880" cy="995760"/>
          </a:xfrm>
          <a:prstGeom prst="rect">
            <a:avLst/>
          </a:prstGeom>
          <a:solidFill>
            <a:srgbClr val="0070c0"/>
          </a:solidFill>
          <a:ln w="25560">
            <a:solidFill>
              <a:srgbClr val="8aa5a7"/>
            </a:solidFill>
            <a:round/>
          </a:ln>
        </p:spPr>
        <p:style>
          <a:lnRef idx="0"/>
          <a:fillRef idx="0"/>
          <a:effectRef idx="0"/>
          <a:fontRef idx="minor"/>
        </p:style>
        <p:txBody>
          <a:bodyPr lIns="90000" rIns="90000" tIns="45000" bIns="45000" anchor="ctr"/>
          <a:p>
            <a:pPr algn="ctr">
              <a:lnSpc>
                <a:spcPct val="100000"/>
              </a:lnSpc>
            </a:pPr>
            <a:r>
              <a:rPr b="0" lang="en-US" sz="4800" spc="-1" strike="noStrike">
                <a:solidFill>
                  <a:srgbClr val="ffffff"/>
                </a:solidFill>
                <a:uFill>
                  <a:solidFill>
                    <a:srgbClr val="ffffff"/>
                  </a:solidFill>
                </a:uFill>
                <a:latin typeface="Arial"/>
                <a:ea typeface="Arial"/>
              </a:rPr>
              <a:t>Range Test Results</a:t>
            </a:r>
            <a:endParaRPr b="0" lang="en-US" sz="4800" spc="-1" strike="noStrike">
              <a:solidFill>
                <a:srgbClr val="000000"/>
              </a:solidFill>
              <a:uFill>
                <a:solidFill>
                  <a:srgbClr val="ffffff"/>
                </a:solidFill>
              </a:uFill>
              <a:latin typeface="Arial"/>
            </a:endParaRPr>
          </a:p>
        </p:txBody>
      </p:sp>
      <p:graphicFrame>
        <p:nvGraphicFramePr>
          <p:cNvPr id="64" name="Table 14"/>
          <p:cNvGraphicFramePr/>
          <p:nvPr/>
        </p:nvGraphicFramePr>
        <p:xfrm>
          <a:off x="31421520" y="19962360"/>
          <a:ext cx="10983600" cy="6057720"/>
        </p:xfrm>
        <a:graphic>
          <a:graphicData uri="http://schemas.openxmlformats.org/drawingml/2006/table">
            <a:tbl>
              <a:tblPr/>
              <a:tblGrid>
                <a:gridCol w="1595160"/>
                <a:gridCol w="1681560"/>
                <a:gridCol w="1321560"/>
                <a:gridCol w="1399680"/>
                <a:gridCol w="1671840"/>
                <a:gridCol w="1681560"/>
                <a:gridCol w="1630080"/>
              </a:tblGrid>
              <a:tr h="813960">
                <a:tc>
                  <a:txBody>
                    <a:bodyPr lIns="90000" rIns="90000" tIns="46800" bIns="46800"/>
                    <a:p>
                      <a:pPr algn="ctr"/>
                      <a:r>
                        <a:rPr b="1" lang="en-US" sz="1800" spc="-1" strike="noStrike">
                          <a:solidFill>
                            <a:srgbClr val="000000"/>
                          </a:solidFill>
                          <a:uFill>
                            <a:solidFill>
                              <a:srgbClr val="ffffff"/>
                            </a:solidFill>
                          </a:uFill>
                          <a:latin typeface="Arial"/>
                        </a:rPr>
                        <a:t>Board</a:t>
                      </a:r>
                      <a:endParaRPr b="1"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pPr algn="ctr"/>
                      <a:r>
                        <a:rPr b="1" lang="en-US" sz="1800" spc="-1" strike="noStrike">
                          <a:solidFill>
                            <a:srgbClr val="000000"/>
                          </a:solidFill>
                          <a:uFill>
                            <a:solidFill>
                              <a:srgbClr val="ffffff"/>
                            </a:solidFill>
                          </a:uFill>
                          <a:latin typeface="Arial"/>
                        </a:rPr>
                        <a:t>Frequency (MHz)</a:t>
                      </a:r>
                      <a:endParaRPr b="1"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pPr algn="ctr"/>
                      <a:r>
                        <a:rPr b="1" lang="en-US" sz="1800" spc="-1" strike="noStrike">
                          <a:solidFill>
                            <a:srgbClr val="000000"/>
                          </a:solidFill>
                          <a:uFill>
                            <a:solidFill>
                              <a:srgbClr val="ffffff"/>
                            </a:solidFill>
                          </a:uFill>
                          <a:latin typeface="Arial"/>
                        </a:rPr>
                        <a:t>Tx Antenna Type</a:t>
                      </a:r>
                      <a:endParaRPr b="1"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pPr algn="ctr"/>
                      <a:r>
                        <a:rPr b="1" lang="en-US" sz="1800" spc="-1" strike="noStrike">
                          <a:solidFill>
                            <a:srgbClr val="000000"/>
                          </a:solidFill>
                          <a:uFill>
                            <a:solidFill>
                              <a:srgbClr val="ffffff"/>
                            </a:solidFill>
                          </a:uFill>
                          <a:latin typeface="Arial"/>
                        </a:rPr>
                        <a:t>Rx Antenna Type</a:t>
                      </a:r>
                      <a:endParaRPr b="1"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pPr algn="ctr"/>
                      <a:r>
                        <a:rPr b="1" lang="en-US" sz="1800" spc="-1" strike="noStrike">
                          <a:solidFill>
                            <a:srgbClr val="000000"/>
                          </a:solidFill>
                          <a:uFill>
                            <a:solidFill>
                              <a:srgbClr val="ffffff"/>
                            </a:solidFill>
                          </a:uFill>
                          <a:latin typeface="Arial"/>
                        </a:rPr>
                        <a:t>Typical Cost (USD)</a:t>
                      </a:r>
                      <a:endParaRPr b="1"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pPr algn="ctr"/>
                      <a:r>
                        <a:rPr b="1" lang="en-US" sz="1800" spc="-1" strike="noStrike">
                          <a:solidFill>
                            <a:srgbClr val="000000"/>
                          </a:solidFill>
                          <a:uFill>
                            <a:solidFill>
                              <a:srgbClr val="ffffff"/>
                            </a:solidFill>
                          </a:uFill>
                          <a:latin typeface="Arial"/>
                        </a:rPr>
                        <a:t>Ease of Use</a:t>
                      </a:r>
                      <a:endParaRPr b="1"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pPr algn="ctr"/>
                      <a:r>
                        <a:rPr b="1" lang="en-US" sz="1800" spc="-1" strike="noStrike">
                          <a:solidFill>
                            <a:srgbClr val="000000"/>
                          </a:solidFill>
                          <a:uFill>
                            <a:solidFill>
                              <a:srgbClr val="ffffff"/>
                            </a:solidFill>
                          </a:uFill>
                          <a:latin typeface="Arial"/>
                        </a:rPr>
                        <a:t>Range (m)</a:t>
                      </a:r>
                      <a:endParaRPr b="1"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0">
                <a:tc>
                  <a:txBody>
                    <a:bodyPr lIns="90000" rIns="90000" tIns="46800" bIns="46800"/>
                    <a:p>
                      <a:pPr algn="ctr"/>
                      <a:r>
                        <a:rPr b="0" lang="en-US" sz="1800" spc="-1" strike="noStrike">
                          <a:solidFill>
                            <a:srgbClr val="000000"/>
                          </a:solidFill>
                          <a:uFill>
                            <a:solidFill>
                              <a:srgbClr val="ffffff"/>
                            </a:solidFill>
                          </a:uFill>
                          <a:latin typeface="Arial"/>
                        </a:rPr>
                        <a:t>XBee Pro S3B</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800" spc="-1" strike="noStrike">
                          <a:solidFill>
                            <a:srgbClr val="000000"/>
                          </a:solidFill>
                          <a:uFill>
                            <a:solidFill>
                              <a:srgbClr val="ffffff"/>
                            </a:solidFill>
                          </a:uFill>
                          <a:latin typeface="Arial"/>
                        </a:rPr>
                        <a:t>900</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800" spc="-1" strike="noStrike">
                          <a:solidFill>
                            <a:srgbClr val="000000"/>
                          </a:solidFill>
                          <a:uFill>
                            <a:solidFill>
                              <a:srgbClr val="ffffff"/>
                            </a:solidFill>
                          </a:uFill>
                          <a:latin typeface="Arial"/>
                        </a:rPr>
                        <a:t>¼ Wave</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800" spc="-1" strike="noStrike">
                          <a:solidFill>
                            <a:srgbClr val="000000"/>
                          </a:solidFill>
                          <a:uFill>
                            <a:solidFill>
                              <a:srgbClr val="ffffff"/>
                            </a:solidFill>
                          </a:uFill>
                          <a:latin typeface="Arial"/>
                        </a:rPr>
                        <a:t>¼ Wave</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800" spc="-1" strike="noStrike">
                          <a:solidFill>
                            <a:srgbClr val="000000"/>
                          </a:solidFill>
                          <a:uFill>
                            <a:solidFill>
                              <a:srgbClr val="ffffff"/>
                            </a:solidFill>
                          </a:uFill>
                          <a:latin typeface="Arial"/>
                        </a:rPr>
                        <a:t>$43.00</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800" spc="-1" strike="noStrike">
                          <a:solidFill>
                            <a:srgbClr val="000000"/>
                          </a:solidFill>
                          <a:uFill>
                            <a:solidFill>
                              <a:srgbClr val="ffffff"/>
                            </a:solidFill>
                          </a:uFill>
                          <a:latin typeface="Arial"/>
                        </a:rPr>
                        <a:t>Easy</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800" spc="-1" strike="noStrike">
                          <a:solidFill>
                            <a:srgbClr val="000000"/>
                          </a:solidFill>
                          <a:uFill>
                            <a:solidFill>
                              <a:srgbClr val="ffffff"/>
                            </a:solidFill>
                          </a:uFill>
                          <a:latin typeface="Arial"/>
                        </a:rPr>
                        <a:t>408</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0">
                <a:tc>
                  <a:txBody>
                    <a:bodyPr lIns="90000" rIns="90000" tIns="46800" bIns="46800"/>
                    <a:p>
                      <a:pPr algn="ctr"/>
                      <a:r>
                        <a:rPr b="0" lang="en-US" sz="1800" spc="-1" strike="noStrike">
                          <a:solidFill>
                            <a:srgbClr val="000000"/>
                          </a:solidFill>
                          <a:uFill>
                            <a:solidFill>
                              <a:srgbClr val="ffffff"/>
                            </a:solidFill>
                          </a:uFill>
                          <a:latin typeface="Arial"/>
                        </a:rPr>
                        <a:t>XBee Pro S1</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800" spc="-1" strike="noStrike">
                          <a:solidFill>
                            <a:srgbClr val="000000"/>
                          </a:solidFill>
                          <a:uFill>
                            <a:solidFill>
                              <a:srgbClr val="ffffff"/>
                            </a:solidFill>
                          </a:uFill>
                          <a:latin typeface="Arial"/>
                        </a:rPr>
                        <a:t>2400</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800" spc="-1" strike="noStrike">
                          <a:solidFill>
                            <a:srgbClr val="000000"/>
                          </a:solidFill>
                          <a:uFill>
                            <a:solidFill>
                              <a:srgbClr val="ffffff"/>
                            </a:solidFill>
                          </a:uFill>
                          <a:latin typeface="Arial"/>
                        </a:rPr>
                        <a:t>¼ Wave</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800" spc="-1" strike="noStrike">
                          <a:solidFill>
                            <a:srgbClr val="000000"/>
                          </a:solidFill>
                          <a:uFill>
                            <a:solidFill>
                              <a:srgbClr val="ffffff"/>
                            </a:solidFill>
                          </a:uFill>
                          <a:latin typeface="Arial"/>
                        </a:rPr>
                        <a:t>¼ Wave</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800" spc="-1" strike="noStrike">
                          <a:solidFill>
                            <a:srgbClr val="000000"/>
                          </a:solidFill>
                          <a:uFill>
                            <a:solidFill>
                              <a:srgbClr val="ffffff"/>
                            </a:solidFill>
                          </a:uFill>
                          <a:latin typeface="Arial"/>
                        </a:rPr>
                        <a:t>$45.00</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800" spc="-1" strike="noStrike">
                          <a:solidFill>
                            <a:srgbClr val="000000"/>
                          </a:solidFill>
                          <a:uFill>
                            <a:solidFill>
                              <a:srgbClr val="ffffff"/>
                            </a:solidFill>
                          </a:uFill>
                          <a:latin typeface="Arial"/>
                        </a:rPr>
                        <a:t>Easy</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800" spc="-1" strike="noStrike">
                          <a:solidFill>
                            <a:srgbClr val="000000"/>
                          </a:solidFill>
                          <a:uFill>
                            <a:solidFill>
                              <a:srgbClr val="ffffff"/>
                            </a:solidFill>
                          </a:uFill>
                          <a:latin typeface="Arial"/>
                        </a:rPr>
                        <a:t>96</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0">
                <a:tc>
                  <a:txBody>
                    <a:bodyPr lIns="90000" rIns="90000" tIns="46800" bIns="46800"/>
                    <a:p>
                      <a:pPr algn="ctr"/>
                      <a:r>
                        <a:rPr b="0" lang="en-US" sz="1800" spc="-1" strike="noStrike">
                          <a:solidFill>
                            <a:srgbClr val="000000"/>
                          </a:solidFill>
                          <a:uFill>
                            <a:solidFill>
                              <a:srgbClr val="ffffff"/>
                            </a:solidFill>
                          </a:uFill>
                          <a:latin typeface="Arial"/>
                        </a:rPr>
                        <a:t>Wemos D1 Mini Pro</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800" spc="-1" strike="noStrike">
                          <a:solidFill>
                            <a:srgbClr val="000000"/>
                          </a:solidFill>
                          <a:uFill>
                            <a:solidFill>
                              <a:srgbClr val="ffffff"/>
                            </a:solidFill>
                          </a:uFill>
                          <a:latin typeface="Arial"/>
                        </a:rPr>
                        <a:t>2400</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800" spc="-1" strike="noStrike">
                          <a:solidFill>
                            <a:srgbClr val="000000"/>
                          </a:solidFill>
                          <a:uFill>
                            <a:solidFill>
                              <a:srgbClr val="ffffff"/>
                            </a:solidFill>
                          </a:uFill>
                          <a:latin typeface="Arial"/>
                        </a:rPr>
                        <a:t>Chip</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800" spc="-1" strike="noStrike">
                          <a:solidFill>
                            <a:srgbClr val="000000"/>
                          </a:solidFill>
                          <a:uFill>
                            <a:solidFill>
                              <a:srgbClr val="ffffff"/>
                            </a:solidFill>
                          </a:uFill>
                          <a:latin typeface="Arial"/>
                        </a:rPr>
                        <a:t>Chip</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800" spc="-1" strike="noStrike">
                          <a:solidFill>
                            <a:srgbClr val="000000"/>
                          </a:solidFill>
                          <a:uFill>
                            <a:solidFill>
                              <a:srgbClr val="ffffff"/>
                            </a:solidFill>
                          </a:uFill>
                          <a:latin typeface="Arial"/>
                        </a:rPr>
                        <a:t>$12.00</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800" spc="-1" strike="noStrike">
                          <a:solidFill>
                            <a:srgbClr val="000000"/>
                          </a:solidFill>
                          <a:uFill>
                            <a:solidFill>
                              <a:srgbClr val="ffffff"/>
                            </a:solidFill>
                          </a:uFill>
                          <a:latin typeface="Arial"/>
                        </a:rPr>
                        <a:t>Medium</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800" spc="-1" strike="noStrike">
                          <a:solidFill>
                            <a:srgbClr val="000000"/>
                          </a:solidFill>
                          <a:uFill>
                            <a:solidFill>
                              <a:srgbClr val="ffffff"/>
                            </a:solidFill>
                          </a:uFill>
                          <a:latin typeface="Arial"/>
                        </a:rPr>
                        <a:t>83</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0">
                <a:tc>
                  <a:txBody>
                    <a:bodyPr lIns="90000" rIns="90000" tIns="46800" bIns="46800"/>
                    <a:p>
                      <a:pPr algn="ctr"/>
                      <a:r>
                        <a:rPr b="0" lang="en-US" sz="1800" spc="-1" strike="noStrike">
                          <a:solidFill>
                            <a:srgbClr val="000000"/>
                          </a:solidFill>
                          <a:uFill>
                            <a:solidFill>
                              <a:srgbClr val="ffffff"/>
                            </a:solidFill>
                          </a:uFill>
                          <a:latin typeface="Arial"/>
                        </a:rPr>
                        <a:t>(ESP8266)</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pPr algn="ctr"/>
                      <a:r>
                        <a:rPr b="0" lang="en-US" sz="1800" spc="-1" strike="noStrike">
                          <a:solidFill>
                            <a:srgbClr val="000000"/>
                          </a:solidFill>
                          <a:uFill>
                            <a:solidFill>
                              <a:srgbClr val="ffffff"/>
                            </a:solidFill>
                          </a:uFill>
                          <a:latin typeface="Arial"/>
                        </a:rPr>
                        <a:t>2400</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pPr algn="ctr"/>
                      <a:r>
                        <a:rPr b="0" lang="en-US" sz="1800" spc="-1" strike="noStrike">
                          <a:solidFill>
                            <a:srgbClr val="000000"/>
                          </a:solidFill>
                          <a:uFill>
                            <a:solidFill>
                              <a:srgbClr val="ffffff"/>
                            </a:solidFill>
                          </a:uFill>
                          <a:latin typeface="Arial"/>
                        </a:rPr>
                        <a:t>Ducky</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pPr algn="ctr"/>
                      <a:r>
                        <a:rPr b="0" lang="en-US" sz="1800" spc="-1" strike="noStrike">
                          <a:solidFill>
                            <a:srgbClr val="000000"/>
                          </a:solidFill>
                          <a:uFill>
                            <a:solidFill>
                              <a:srgbClr val="ffffff"/>
                            </a:solidFill>
                          </a:uFill>
                          <a:latin typeface="Arial"/>
                        </a:rPr>
                        <a:t>Ducky</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pPr algn="ctr"/>
                      <a:r>
                        <a:rPr b="0" lang="en-US" sz="1800" spc="-1" strike="noStrike">
                          <a:solidFill>
                            <a:srgbClr val="000000"/>
                          </a:solidFill>
                          <a:uFill>
                            <a:solidFill>
                              <a:srgbClr val="ffffff"/>
                            </a:solidFill>
                          </a:uFill>
                          <a:latin typeface="Arial"/>
                        </a:rPr>
                        <a:t>$12.00</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pPr algn="ctr"/>
                      <a:r>
                        <a:rPr b="0" lang="en-US" sz="1800" spc="-1" strike="noStrike">
                          <a:solidFill>
                            <a:srgbClr val="000000"/>
                          </a:solidFill>
                          <a:uFill>
                            <a:solidFill>
                              <a:srgbClr val="ffffff"/>
                            </a:solidFill>
                          </a:uFill>
                          <a:latin typeface="Arial"/>
                        </a:rPr>
                        <a:t>Medium</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pPr algn="ctr"/>
                      <a:r>
                        <a:rPr b="0" lang="en-US" sz="1800" spc="-1" strike="noStrike">
                          <a:solidFill>
                            <a:srgbClr val="000000"/>
                          </a:solidFill>
                          <a:uFill>
                            <a:solidFill>
                              <a:srgbClr val="ffffff"/>
                            </a:solidFill>
                          </a:uFill>
                          <a:latin typeface="Arial"/>
                        </a:rPr>
                        <a:t>243</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800" spc="-1" strike="noStrike">
                          <a:solidFill>
                            <a:srgbClr val="000000"/>
                          </a:solidFill>
                          <a:uFill>
                            <a:solidFill>
                              <a:srgbClr val="ffffff"/>
                            </a:solidFill>
                          </a:uFill>
                          <a:latin typeface="Arial"/>
                        </a:rPr>
                        <a:t>2400</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800" spc="-1" strike="noStrike">
                          <a:solidFill>
                            <a:srgbClr val="000000"/>
                          </a:solidFill>
                          <a:uFill>
                            <a:solidFill>
                              <a:srgbClr val="ffffff"/>
                            </a:solidFill>
                          </a:uFill>
                          <a:latin typeface="Arial"/>
                        </a:rPr>
                        <a:t>Ducky</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800" spc="-1" strike="noStrike">
                          <a:solidFill>
                            <a:srgbClr val="000000"/>
                          </a:solidFill>
                          <a:uFill>
                            <a:solidFill>
                              <a:srgbClr val="ffffff"/>
                            </a:solidFill>
                          </a:uFill>
                          <a:latin typeface="Arial"/>
                        </a:rPr>
                        <a:t>2.4 GHz Yagi</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800" spc="-1" strike="noStrike">
                          <a:solidFill>
                            <a:srgbClr val="000000"/>
                          </a:solidFill>
                          <a:uFill>
                            <a:solidFill>
                              <a:srgbClr val="ffffff"/>
                            </a:solidFill>
                          </a:uFill>
                          <a:latin typeface="Arial"/>
                        </a:rPr>
                        <a:t>$12.00</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800" spc="-1" strike="noStrike">
                          <a:solidFill>
                            <a:srgbClr val="000000"/>
                          </a:solidFill>
                          <a:uFill>
                            <a:solidFill>
                              <a:srgbClr val="ffffff"/>
                            </a:solidFill>
                          </a:uFill>
                          <a:latin typeface="Arial"/>
                        </a:rPr>
                        <a:t>Medium</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800" spc="-1" strike="noStrike">
                          <a:solidFill>
                            <a:srgbClr val="000000"/>
                          </a:solidFill>
                          <a:uFill>
                            <a:solidFill>
                              <a:srgbClr val="ffffff"/>
                            </a:solidFill>
                          </a:uFill>
                          <a:latin typeface="Arial"/>
                        </a:rPr>
                        <a:t>192</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0">
                <a:tc>
                  <a:txBody>
                    <a:bodyPr lIns="90000" rIns="90000" tIns="46800" bIns="46800"/>
                    <a:p>
                      <a:pPr algn="ctr"/>
                      <a:r>
                        <a:rPr b="0" lang="en-US" sz="1800" spc="-1" strike="noStrike">
                          <a:solidFill>
                            <a:srgbClr val="000000"/>
                          </a:solidFill>
                          <a:uFill>
                            <a:solidFill>
                              <a:srgbClr val="ffffff"/>
                            </a:solidFill>
                          </a:uFill>
                          <a:latin typeface="Arial"/>
                        </a:rPr>
                        <a:t>LoRa32u4 (SX1276)</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800" spc="-1" strike="noStrike">
                          <a:solidFill>
                            <a:srgbClr val="000000"/>
                          </a:solidFill>
                          <a:uFill>
                            <a:solidFill>
                              <a:srgbClr val="ffffff"/>
                            </a:solidFill>
                          </a:uFill>
                          <a:latin typeface="Arial"/>
                        </a:rPr>
                        <a:t>915</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800" spc="-1" strike="noStrike">
                          <a:solidFill>
                            <a:srgbClr val="000000"/>
                          </a:solidFill>
                          <a:uFill>
                            <a:solidFill>
                              <a:srgbClr val="ffffff"/>
                            </a:solidFill>
                          </a:uFill>
                          <a:latin typeface="Arial"/>
                        </a:rPr>
                        <a:t>Ducky</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800" spc="-1" strike="noStrike">
                          <a:solidFill>
                            <a:srgbClr val="000000"/>
                          </a:solidFill>
                          <a:uFill>
                            <a:solidFill>
                              <a:srgbClr val="ffffff"/>
                            </a:solidFill>
                          </a:uFill>
                          <a:latin typeface="Arial"/>
                        </a:rPr>
                        <a:t>Ducky</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800" spc="-1" strike="noStrike">
                          <a:solidFill>
                            <a:srgbClr val="000000"/>
                          </a:solidFill>
                          <a:uFill>
                            <a:solidFill>
                              <a:srgbClr val="ffffff"/>
                            </a:solidFill>
                          </a:uFill>
                          <a:latin typeface="Arial"/>
                        </a:rPr>
                        <a:t>$20.00</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800" spc="-1" strike="noStrike">
                          <a:solidFill>
                            <a:srgbClr val="000000"/>
                          </a:solidFill>
                          <a:uFill>
                            <a:solidFill>
                              <a:srgbClr val="ffffff"/>
                            </a:solidFill>
                          </a:uFill>
                          <a:latin typeface="Arial"/>
                        </a:rPr>
                        <a:t>Medium</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ctr"/>
                      <a:r>
                        <a:rPr b="0" lang="en-US" sz="1800" spc="-1" strike="noStrike">
                          <a:solidFill>
                            <a:srgbClr val="000000"/>
                          </a:solidFill>
                          <a:uFill>
                            <a:solidFill>
                              <a:srgbClr val="ffffff"/>
                            </a:solidFill>
                          </a:uFill>
                          <a:latin typeface="Arial"/>
                        </a:rPr>
                        <a:t>625</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2241</TotalTime>
  <Application>LibreOffice/5.2.7.2$Linux_X86_64 LibreOffice_project/20m0$Build-2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Adam Schroeder</dc:creator>
  <dc:description/>
  <dc:language>en-US</dc:language>
  <cp:lastModifiedBy/>
  <cp:lastPrinted>2019-04-05T18:26:59Z</cp:lastPrinted>
  <dcterms:modified xsi:type="dcterms:W3CDTF">2020-04-01T20:38:37Z</dcterms:modified>
  <cp:revision>151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3</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