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306" r:id="rId3"/>
    <p:sldId id="285" r:id="rId4"/>
    <p:sldId id="295" r:id="rId5"/>
    <p:sldId id="308" r:id="rId6"/>
    <p:sldId id="294" r:id="rId7"/>
    <p:sldId id="284" r:id="rId8"/>
    <p:sldId id="289" r:id="rId9"/>
    <p:sldId id="310" r:id="rId10"/>
    <p:sldId id="309" r:id="rId11"/>
    <p:sldId id="290" r:id="rId12"/>
    <p:sldId id="304" r:id="rId13"/>
    <p:sldId id="311" r:id="rId14"/>
    <p:sldId id="297" r:id="rId15"/>
    <p:sldId id="299" r:id="rId16"/>
    <p:sldId id="302" r:id="rId17"/>
    <p:sldId id="303" r:id="rId18"/>
    <p:sldId id="312" r:id="rId1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306"/>
            <p14:sldId id="285"/>
            <p14:sldId id="295"/>
            <p14:sldId id="308"/>
            <p14:sldId id="294"/>
            <p14:sldId id="284"/>
            <p14:sldId id="289"/>
            <p14:sldId id="310"/>
            <p14:sldId id="309"/>
            <p14:sldId id="290"/>
            <p14:sldId id="304"/>
            <p14:sldId id="311"/>
            <p14:sldId id="297"/>
            <p14:sldId id="299"/>
            <p14:sldId id="302"/>
            <p14:sldId id="30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285" autoAdjust="0"/>
  </p:normalViewPr>
  <p:slideViewPr>
    <p:cSldViewPr>
      <p:cViewPr>
        <p:scale>
          <a:sx n="75" d="100"/>
          <a:sy n="75" d="100"/>
        </p:scale>
        <p:origin x="672" y="61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2019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extension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2019/06/26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New York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Boolean operations/mixing/</a:t>
            </a:r>
            <a:r>
              <a:rPr lang="en-GB" sz="1400" dirty="0">
                <a:latin typeface="Calibri" panose="020F0502020204030204" pitchFamily="34" charset="0"/>
              </a:rPr>
              <a:t>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744416" y="4415606"/>
            <a:ext cx="61266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mask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74363-E4A5-4D70-8230-737E79FD156B}"/>
              </a:ext>
            </a:extLst>
          </p:cNvPr>
          <p:cNvSpPr/>
          <p:nvPr/>
        </p:nvSpPr>
        <p:spPr bwMode="auto">
          <a:xfrm>
            <a:off x="931086" y="49205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691E0-D329-4FAE-A4DA-D6C2F3D067CB}"/>
              </a:ext>
            </a:extLst>
          </p:cNvPr>
          <p:cNvSpPr txBox="1"/>
          <p:nvPr/>
        </p:nvSpPr>
        <p:spPr>
          <a:xfrm>
            <a:off x="3759416" y="4841625"/>
            <a:ext cx="33374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BC08A-230F-45C8-915D-E9695C80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4" y="852758"/>
            <a:ext cx="3045131" cy="4507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640FDA-CBA0-42EA-9EA5-B73B1F3E7110}"/>
              </a:ext>
            </a:extLst>
          </p:cNvPr>
          <p:cNvSpPr/>
          <p:nvPr/>
        </p:nvSpPr>
        <p:spPr>
          <a:xfrm>
            <a:off x="7034710" y="375628"/>
            <a:ext cx="218309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blendmthod</a:t>
            </a:r>
            <a:r>
              <a:rPr lang="en-US" b="1" dirty="0">
                <a:latin typeface="Calibri" panose="020F0502020204030204" pitchFamily="34" charset="0"/>
              </a:rPr>
              <a:t>=“mask”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7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A9F921-2C3C-4F05-9BA9-87F84567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9" y="3804988"/>
            <a:ext cx="3408748" cy="1579399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062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780131" y="495235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92403" y="3954184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C84A7-2D04-4599-9F0D-6981E5F9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92" y="2331271"/>
            <a:ext cx="3240360" cy="14105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E3070B-2408-4906-B8FD-8367D685287A}"/>
              </a:ext>
            </a:extLst>
          </p:cNvPr>
          <p:cNvSpPr/>
          <p:nvPr/>
        </p:nvSpPr>
        <p:spPr bwMode="auto">
          <a:xfrm>
            <a:off x="784091" y="496465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“Mat 1”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</a:t>
            </a:r>
            <a:br>
              <a:rPr lang="en-GB" sz="900" dirty="0">
                <a:solidFill>
                  <a:srgbClr val="FF0000"/>
                </a:solidFill>
              </a:rPr>
            </a:br>
            <a:r>
              <a:rPr lang="en-GB" sz="900" dirty="0">
                <a:solidFill>
                  <a:srgbClr val="FF0000"/>
                </a:solidFill>
              </a:rPr>
              <a:t>“Mat 2”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A3BE2F-84EC-46B7-AEDE-54393CF6E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99" y="2403227"/>
            <a:ext cx="3608146" cy="2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Shared resources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F59FD-1591-4F43-8A70-1903EAA7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1323107"/>
            <a:ext cx="6729508" cy="37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2"/>
          <a:stretch/>
        </p:blipFill>
        <p:spPr>
          <a:xfrm>
            <a:off x="6912519" y="1664320"/>
            <a:ext cx="4188155" cy="365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B7899-AE2C-4A47-9188-06EB83E6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" y="1717674"/>
            <a:ext cx="6164372" cy="30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/>
          <a:stretch/>
        </p:blipFill>
        <p:spPr>
          <a:xfrm>
            <a:off x="6624488" y="1664320"/>
            <a:ext cx="4042050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D1329-3D5A-4BE5-A379-B657E1A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7" y="1777592"/>
            <a:ext cx="6123994" cy="34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F9B770-664D-4C17-888D-1908585DCBFD}"/>
              </a:ext>
            </a:extLst>
          </p:cNvPr>
          <p:cNvGrpSpPr/>
          <p:nvPr/>
        </p:nvGrpSpPr>
        <p:grpSpPr>
          <a:xfrm>
            <a:off x="6120432" y="1727343"/>
            <a:ext cx="4932897" cy="3438074"/>
            <a:chOff x="6120432" y="1883107"/>
            <a:chExt cx="4932897" cy="34380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7AF1F-D224-4B55-85B3-851C0D3EB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1"/>
            <a:stretch/>
          </p:blipFill>
          <p:spPr>
            <a:xfrm>
              <a:off x="6120432" y="1883107"/>
              <a:ext cx="4932897" cy="34380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A297D-0D70-4CF6-A8A3-086C6E025908}"/>
                </a:ext>
              </a:extLst>
            </p:cNvPr>
            <p:cNvSpPr txBox="1"/>
            <p:nvPr/>
          </p:nvSpPr>
          <p:spPr>
            <a:xfrm>
              <a:off x="6409743" y="1971179"/>
              <a:ext cx="17796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“mat1”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F276D-31A8-47EF-BDB1-B7AA81B86BC7}"/>
                </a:ext>
              </a:extLst>
            </p:cNvPr>
            <p:cNvSpPr txBox="1"/>
            <p:nvPr/>
          </p:nvSpPr>
          <p:spPr>
            <a:xfrm>
              <a:off x="8746492" y="1974765"/>
              <a:ext cx="17796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“mat2”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36927-D589-41BA-9AC7-2A1A34CB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5" y="1664319"/>
            <a:ext cx="5753037" cy="35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2E3DCE-8E8E-44E3-A4E8-1AEC31CA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" y="1727343"/>
            <a:ext cx="7143662" cy="3340180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 r="1"/>
          <a:stretch/>
        </p:blipFill>
        <p:spPr>
          <a:xfrm>
            <a:off x="7245963" y="1664320"/>
            <a:ext cx="4085642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Questions/Issues?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A4C26-FF1F-408D-BF3E-0685FED4FA50}"/>
              </a:ext>
            </a:extLst>
          </p:cNvPr>
          <p:cNvSpPr txBox="1"/>
          <p:nvPr/>
        </p:nvSpPr>
        <p:spPr>
          <a:xfrm>
            <a:off x="719832" y="1539131"/>
            <a:ext cx="8568952" cy="33123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67AA-8E84-4E8A-AA37-7FBB204B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531" y="520311"/>
            <a:ext cx="5445862" cy="1063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 hangingPunct="1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Volumetric extension </a:t>
            </a:r>
            <a:r>
              <a:rPr lang="en-US" altLang="de-DE" sz="2100" b="1" dirty="0">
                <a:solidFill>
                  <a:schemeClr val="tx1"/>
                </a:solidFill>
              </a:rPr>
              <a:t>- Overall concept</a:t>
            </a:r>
            <a:br>
              <a:rPr lang="en-US" altLang="de-DE" sz="2100" b="1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pan\Google Drive\MONOLITH_DEV\ModelPhotosFEB2015\proc\IMG_1395.JPG">
            <a:extLst>
              <a:ext uri="{FF2B5EF4-FFF2-40B4-BE49-F238E27FC236}">
                <a16:creationId xmlns:a16="http://schemas.microsoft.com/office/drawing/2014/main" id="{63F4CD02-AABC-4E14-95AE-462CFDFB40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r="3092" b="-2"/>
          <a:stretch/>
        </p:blipFill>
        <p:spPr bwMode="auto">
          <a:xfrm>
            <a:off x="20" y="10"/>
            <a:ext cx="3832792" cy="5670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1032" y="1748888"/>
            <a:ext cx="52167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BB59C-DFBB-4569-BBDB-5A41268E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532" y="2016195"/>
            <a:ext cx="5445860" cy="3129981"/>
          </a:xfrm>
        </p:spPr>
        <p:txBody>
          <a:bodyPr vert="horz" lIns="91440" tIns="45720" rIns="91440" bIns="45720" rtlCol="0">
            <a:normAutofit/>
          </a:bodyPr>
          <a:lstStyle/>
          <a:p>
            <a:pPr marL="352181" indent="-285750" defTabSz="1105875">
              <a:buFontTx/>
              <a:buChar char="-"/>
            </a:pPr>
            <a:r>
              <a:rPr lang="en-US" sz="1600" dirty="0">
                <a:latin typeface="+mj-lt"/>
              </a:rPr>
              <a:t>Enrich geometry of 3MF with volumetric elements that can represent spatially varying properties</a:t>
            </a:r>
          </a:p>
          <a:p>
            <a:pPr marL="352181" indent="-285750" defTabSz="1105875">
              <a:buFontTx/>
              <a:buChar char="-"/>
            </a:pPr>
            <a:r>
              <a:rPr lang="en-US" sz="1600" dirty="0">
                <a:latin typeface="+mj-lt"/>
              </a:rPr>
              <a:t>Inefficient to handle with a mesh representation, especially in cases where the variation is continuous in space.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=&gt; Use a 3D Texture-based or field-based representation.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=&gt; </a:t>
            </a:r>
            <a:r>
              <a:rPr lang="en-GB" sz="1600" dirty="0">
                <a:latin typeface="+mj-lt"/>
              </a:rPr>
              <a:t>Encode complex objects by explicitly specifying their properties at any point in space</a:t>
            </a:r>
          </a:p>
          <a:p>
            <a:pPr indent="-276469" defTabSz="1105875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a single scalar value at each point in space.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&gt; threshold =&gt; 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&lt;= threshold, void</a:t>
            </a: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Three scalar values (R, G, B) between 0 and 1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at each point in space</a:t>
            </a:r>
            <a:endParaRPr lang="en-GB" sz="1400" u="sng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4E15E-6EE9-4463-AF69-EF79FA3750F5}"/>
              </a:ext>
            </a:extLst>
          </p:cNvPr>
          <p:cNvGrpSpPr/>
          <p:nvPr/>
        </p:nvGrpSpPr>
        <p:grpSpPr>
          <a:xfrm>
            <a:off x="4310335" y="1664320"/>
            <a:ext cx="5597810" cy="3656861"/>
            <a:chOff x="4310335" y="1664320"/>
            <a:chExt cx="5597810" cy="36568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6B66F-983B-43E0-9971-7EF52D22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335" y="1664320"/>
              <a:ext cx="5597810" cy="36568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B83253-8152-48DA-AB55-BE3B1ED75D92}"/>
                </a:ext>
              </a:extLst>
            </p:cNvPr>
            <p:cNvSpPr txBox="1"/>
            <p:nvPr/>
          </p:nvSpPr>
          <p:spPr>
            <a:xfrm>
              <a:off x="4475093" y="197117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R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89E32-2DA2-498A-962F-F4D42358371B}"/>
                </a:ext>
              </a:extLst>
            </p:cNvPr>
            <p:cNvSpPr txBox="1"/>
            <p:nvPr/>
          </p:nvSpPr>
          <p:spPr>
            <a:xfrm>
              <a:off x="4475093" y="2463548"/>
              <a:ext cx="126188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Channel B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F2EFA-D47F-4D57-923A-B587E6674938}"/>
                </a:ext>
              </a:extLst>
            </p:cNvPr>
            <p:cNvSpPr txBox="1"/>
            <p:nvPr/>
          </p:nvSpPr>
          <p:spPr>
            <a:xfrm>
              <a:off x="4475093" y="295591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Channel G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AAC81A6-4DEA-4914-9FD6-D3CC45AE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sp>
        <p:nvSpPr>
          <p:cNvPr id="27" name="Text Box 1">
            <a:extLst>
              <a:ext uri="{FF2B5EF4-FFF2-40B4-BE49-F238E27FC236}">
                <a16:creationId xmlns:a16="http://schemas.microsoft.com/office/drawing/2014/main" id="{29E0DDE1-7C85-43B5-A712-4CC5030E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1542E-7EFE-4091-88C4-AA4FA8B02BE6}"/>
              </a:ext>
            </a:extLst>
          </p:cNvPr>
          <p:cNvSpPr txBox="1"/>
          <p:nvPr/>
        </p:nvSpPr>
        <p:spPr>
          <a:xfrm>
            <a:off x="4608264" y="1691414"/>
            <a:ext cx="22797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Intensity “Material 1”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CB06B-7D73-4DE7-A70C-7DEE2B52DF37}"/>
              </a:ext>
            </a:extLst>
          </p:cNvPr>
          <p:cNvSpPr txBox="1"/>
          <p:nvPr/>
        </p:nvSpPr>
        <p:spPr>
          <a:xfrm>
            <a:off x="7488584" y="1691414"/>
            <a:ext cx="22797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Intensity “Material 2”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78593A-7D86-4344-8BFB-BDCDD7F2F880}"/>
              </a:ext>
            </a:extLst>
          </p:cNvPr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Grey, </a:t>
            </a:r>
            <a:r>
              <a:rPr lang="en-GB" sz="1400" dirty="0" err="1">
                <a:latin typeface="Calibri" panose="020F0502020204030204" pitchFamily="34" charset="0"/>
              </a:rPr>
              <a:t>GreyAlpha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3360142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9B7E1-B980-41D5-96E4-52AED8A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0" y="2088661"/>
            <a:ext cx="3240569" cy="2025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FB18F-B53E-4595-A908-F157966F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45" y="2619251"/>
            <a:ext cx="2537071" cy="28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operations/mixing/masking: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931086" y="43343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931086" y="4150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750035" y="3986371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759416" y="4219993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74363-E4A5-4D70-8230-737E79FD156B}"/>
              </a:ext>
            </a:extLst>
          </p:cNvPr>
          <p:cNvSpPr/>
          <p:nvPr/>
        </p:nvSpPr>
        <p:spPr bwMode="auto">
          <a:xfrm>
            <a:off x="931086" y="49205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691E0-D329-4FAE-A4DA-D6C2F3D067CB}"/>
              </a:ext>
            </a:extLst>
          </p:cNvPr>
          <p:cNvSpPr txBox="1"/>
          <p:nvPr/>
        </p:nvSpPr>
        <p:spPr>
          <a:xfrm>
            <a:off x="3759416" y="4841625"/>
            <a:ext cx="33374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12E60-CC1B-42AF-873C-6AA4717C4E24}"/>
              </a:ext>
            </a:extLst>
          </p:cNvPr>
          <p:cNvSpPr txBox="1"/>
          <p:nvPr/>
        </p:nvSpPr>
        <p:spPr>
          <a:xfrm>
            <a:off x="3744416" y="4415606"/>
            <a:ext cx="93647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+,*, mask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/masking: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)*f(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931086" y="43343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931086" y="4150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750035" y="3986371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759416" y="4219993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744416" y="4415606"/>
            <a:ext cx="40908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+,*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B380E-B7F5-477E-A924-E1BDD185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97" y="1450766"/>
            <a:ext cx="5248275" cy="39147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4C661AB-96E9-49E0-A7D3-40FD0D485AF2}"/>
              </a:ext>
            </a:extLst>
          </p:cNvPr>
          <p:cNvSpPr/>
          <p:nvPr/>
        </p:nvSpPr>
        <p:spPr>
          <a:xfrm>
            <a:off x="6192440" y="375628"/>
            <a:ext cx="349352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blendmthod</a:t>
            </a:r>
            <a:r>
              <a:rPr lang="en-US" b="1" dirty="0">
                <a:latin typeface="Calibri" panose="020F0502020204030204" pitchFamily="34" charset="0"/>
              </a:rPr>
              <a:t>=“mix” and “multiply”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Custom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Volumetric extension - Overall concept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2019-03-06T17:19:17Z</dcterms:created>
  <dcterms:modified xsi:type="dcterms:W3CDTF">2019-06-27T11:57:21Z</dcterms:modified>
</cp:coreProperties>
</file>