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17"/>
  </p:notesMasterIdLst>
  <p:sldIdLst>
    <p:sldId id="256" r:id="rId2"/>
    <p:sldId id="306" r:id="rId3"/>
    <p:sldId id="285" r:id="rId4"/>
    <p:sldId id="295" r:id="rId5"/>
    <p:sldId id="286" r:id="rId6"/>
    <p:sldId id="308" r:id="rId7"/>
    <p:sldId id="294" r:id="rId8"/>
    <p:sldId id="284" r:id="rId9"/>
    <p:sldId id="289" r:id="rId10"/>
    <p:sldId id="290" r:id="rId11"/>
    <p:sldId id="304" r:id="rId12"/>
    <p:sldId id="297" r:id="rId13"/>
    <p:sldId id="299" r:id="rId14"/>
    <p:sldId id="302" r:id="rId15"/>
    <p:sldId id="303" r:id="rId16"/>
  </p:sldIdLst>
  <p:sldSz cx="10080625" cy="5670550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CB4698C2-37B9-414A-B2A1-B3854443E29B}">
          <p14:sldIdLst>
            <p14:sldId id="256"/>
            <p14:sldId id="306"/>
            <p14:sldId id="285"/>
            <p14:sldId id="295"/>
            <p14:sldId id="286"/>
            <p14:sldId id="308"/>
            <p14:sldId id="294"/>
            <p14:sldId id="284"/>
            <p14:sldId id="289"/>
            <p14:sldId id="290"/>
            <p14:sldId id="304"/>
            <p14:sldId id="297"/>
            <p14:sldId id="299"/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1" autoAdjust="0"/>
    <p:restoredTop sz="95285" autoAdjust="0"/>
  </p:normalViewPr>
  <p:slideViewPr>
    <p:cSldViewPr>
      <p:cViewPr varScale="1">
        <p:scale>
          <a:sx n="104" d="100"/>
          <a:sy n="104" d="100"/>
        </p:scale>
        <p:origin x="610" y="8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fld id="{AD1A3EBA-5D27-46AD-9256-FEF9F3E57705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59416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C16B9B-4B11-4180-AED1-63EE02E1CA30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28600" indent="-228600">
              <a:buAutoNum type="arabicPeriod"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22939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82B10BB-089A-4547-B8B4-2631F4AA99E2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5601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A8DB10-B564-4E12-8104-E4A749C942DA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3179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F8B204A-013D-45CF-BE36-ECB1212E69EF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8205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8A292AB-4316-4846-9A0B-25E8BE6F6812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5445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E4BD82C-77DB-4176-B4EF-F5D23B492B92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6166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357687" cy="328771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13325" y="1327150"/>
            <a:ext cx="4357688" cy="328771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400F473-13E3-45FD-8405-28082F1BF352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6058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8FD1F01-C5A6-4738-BF1A-502E02368E20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7554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55C3C9D-E3EB-42D8-8649-147CF5E2A095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72866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1639095-CA2B-4A93-A30F-C3B4F939231A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9503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0ECF91B-99C9-4989-BA05-6B0C73D6242A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198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BD68393-C536-468D-92BA-F0668698065F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0051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225425"/>
            <a:ext cx="9069387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Klicken Sie, um das Format des Titeltextes zu bearbeiten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327150"/>
            <a:ext cx="8867775" cy="328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16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Klicken Sie, um die Formate des Gliederungstextes zu bearbeiten</a:t>
            </a:r>
          </a:p>
          <a:p>
            <a:pPr lvl="1"/>
            <a:r>
              <a:rPr lang="en-GB" altLang="de-DE"/>
              <a:t>Zweite Gliederungsebene</a:t>
            </a:r>
          </a:p>
          <a:p>
            <a:pPr lvl="2"/>
            <a:r>
              <a:rPr lang="en-GB" altLang="de-DE"/>
              <a:t>Dritte Gliederungsebene</a:t>
            </a:r>
          </a:p>
          <a:p>
            <a:pPr lvl="3"/>
            <a:r>
              <a:rPr lang="en-GB" altLang="de-DE"/>
              <a:t>Vierte Gliederungsebene</a:t>
            </a:r>
          </a:p>
          <a:p>
            <a:pPr lvl="4"/>
            <a:r>
              <a:rPr lang="en-GB" altLang="de-DE"/>
              <a:t>Fünfte Gliederungsebene</a:t>
            </a:r>
          </a:p>
          <a:p>
            <a:pPr lvl="4"/>
            <a:r>
              <a:rPr lang="en-GB" altLang="de-DE"/>
              <a:t>Sechste Gliederungsebene</a:t>
            </a:r>
          </a:p>
          <a:p>
            <a:pPr lvl="4"/>
            <a:r>
              <a:rPr lang="en-GB" altLang="de-DE"/>
              <a:t>Siebente Gliederungsebene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5165725"/>
            <a:ext cx="234632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5165725"/>
            <a:ext cx="3194050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5165725"/>
            <a:ext cx="234632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fld id="{8122D5B8-4CC4-4E7C-B066-47B068245137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063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1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638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425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2019</a:t>
            </a:r>
          </a:p>
        </p:txBody>
      </p:sp>
      <p:pic>
        <p:nvPicPr>
          <p:cNvPr id="10" name="Picture Placeholder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9952" y="963067"/>
            <a:ext cx="3931920" cy="3922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</p:pic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2664048" y="357793"/>
            <a:ext cx="7203588" cy="5002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3386" b="1" dirty="0">
                <a:solidFill>
                  <a:srgbClr val="666666"/>
                </a:solidFill>
                <a:latin typeface="Calibri" panose="020F0502020204030204" pitchFamily="34" charset="0"/>
              </a:rPr>
              <a:t>3MF Technical Working Group </a:t>
            </a:r>
          </a:p>
          <a:p>
            <a:pPr algn="r">
              <a:lnSpc>
                <a:spcPct val="88000"/>
              </a:lnSpc>
            </a:pPr>
            <a:r>
              <a:rPr lang="de-DE" altLang="de-DE" sz="3386" b="1" dirty="0" err="1">
                <a:solidFill>
                  <a:srgbClr val="666666"/>
                </a:solidFill>
                <a:latin typeface="Calibri" panose="020F0502020204030204" pitchFamily="34" charset="0"/>
              </a:rPr>
              <a:t>Volumetric</a:t>
            </a:r>
            <a:r>
              <a:rPr lang="de-DE" altLang="de-DE" sz="3386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3386" b="1" dirty="0" err="1">
                <a:solidFill>
                  <a:srgbClr val="666666"/>
                </a:solidFill>
                <a:latin typeface="Calibri" panose="020F0502020204030204" pitchFamily="34" charset="0"/>
              </a:rPr>
              <a:t>extension</a:t>
            </a:r>
            <a:r>
              <a:rPr lang="de-DE" altLang="de-DE" sz="3386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3386" b="1" dirty="0" err="1">
                <a:solidFill>
                  <a:srgbClr val="666666"/>
                </a:solidFill>
                <a:latin typeface="Calibri" panose="020F0502020204030204" pitchFamily="34" charset="0"/>
              </a:rPr>
              <a:t>specification</a:t>
            </a:r>
            <a:endParaRPr lang="de-DE" altLang="de-DE" sz="1693" b="1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>
              <a:lnSpc>
                <a:spcPct val="88000"/>
              </a:lnSpc>
            </a:pPr>
            <a:endParaRPr lang="de-DE" altLang="de-DE" sz="1693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>
              <a:lnSpc>
                <a:spcPct val="88000"/>
              </a:lnSpc>
            </a:pPr>
            <a:endParaRPr lang="de-DE" altLang="de-DE" sz="1693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>
              <a:lnSpc>
                <a:spcPct val="88000"/>
              </a:lnSpc>
            </a:pPr>
            <a:r>
              <a:rPr lang="de-DE" altLang="de-DE" sz="1693" dirty="0">
                <a:solidFill>
                  <a:srgbClr val="666666"/>
                </a:solidFill>
                <a:latin typeface="Calibri" panose="020F0502020204030204" pitchFamily="34" charset="0"/>
              </a:rPr>
              <a:t>2019/03/06</a:t>
            </a:r>
          </a:p>
          <a:p>
            <a:pPr algn="r">
              <a:lnSpc>
                <a:spcPct val="131000"/>
              </a:lnSpc>
            </a:pPr>
            <a:r>
              <a:rPr lang="de-DE" altLang="de-DE" sz="1451" b="1" dirty="0">
                <a:solidFill>
                  <a:srgbClr val="666666"/>
                </a:solidFill>
                <a:latin typeface="Calibri" panose="020F0502020204030204" pitchFamily="34" charset="0"/>
              </a:rPr>
              <a:t>Tel Aviv</a:t>
            </a:r>
          </a:p>
          <a:p>
            <a:pPr algn="r">
              <a:lnSpc>
                <a:spcPct val="131000"/>
              </a:lnSpc>
            </a:pPr>
            <a:endParaRPr lang="de-DE" altLang="de-DE" sz="1451" b="1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>
              <a:lnSpc>
                <a:spcPct val="131000"/>
              </a:lnSpc>
            </a:pPr>
            <a:endParaRPr lang="de-DE" altLang="de-DE" sz="1451" b="1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>
              <a:lnSpc>
                <a:spcPct val="131000"/>
              </a:lnSpc>
            </a:pPr>
            <a:endParaRPr lang="de-DE" altLang="de-DE" sz="1451" b="1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>
              <a:lnSpc>
                <a:spcPct val="131000"/>
              </a:lnSpc>
            </a:pPr>
            <a:endParaRPr lang="de-DE" altLang="de-DE" sz="1451" b="1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>
              <a:lnSpc>
                <a:spcPct val="131000"/>
              </a:lnSpc>
            </a:pPr>
            <a:endParaRPr lang="de-DE" altLang="de-DE" sz="1451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4935B30-5FA5-4842-B6BB-19EA13D35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92" y="3944430"/>
            <a:ext cx="3233738" cy="1435514"/>
          </a:xfrm>
          <a:prstGeom prst="rect">
            <a:avLst/>
          </a:prstGeom>
        </p:spPr>
      </p:pic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824288" y="314995"/>
            <a:ext cx="4464496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feld 6">
            <a:extLst>
              <a:ext uri="{FF2B5EF4-FFF2-40B4-BE49-F238E27FC236}">
                <a16:creationId xmlns:a16="http://schemas.microsoft.com/office/drawing/2014/main" id="{A051E3A2-3FBB-43F6-AE2C-416975FA0EA1}"/>
              </a:ext>
            </a:extLst>
          </p:cNvPr>
          <p:cNvSpPr txBox="1"/>
          <p:nvPr/>
        </p:nvSpPr>
        <p:spPr>
          <a:xfrm>
            <a:off x="431800" y="1107083"/>
            <a:ext cx="6768752" cy="1552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2. Combination rules for those functions</a:t>
            </a:r>
          </a:p>
          <a:p>
            <a:endParaRPr lang="en-GB" sz="1400" dirty="0"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2. transforming them (affine linear):</a:t>
            </a:r>
          </a:p>
          <a:p>
            <a:r>
              <a:rPr lang="en-GB" sz="1400" dirty="0">
                <a:latin typeface="Calibri" panose="020F0502020204030204" pitchFamily="34" charset="0"/>
              </a:rPr>
              <a:t>	g(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= f(A(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+ b)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62EDA8-C613-4A88-9BC9-3FBB3903C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238" y="1664320"/>
            <a:ext cx="5640004" cy="36568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70E1978-B888-4D2F-BF7D-A4506E74E79A}"/>
              </a:ext>
            </a:extLst>
          </p:cNvPr>
          <p:cNvSpPr/>
          <p:nvPr/>
        </p:nvSpPr>
        <p:spPr bwMode="auto">
          <a:xfrm>
            <a:off x="784091" y="4180187"/>
            <a:ext cx="2808312" cy="14401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58C520-E79D-4F41-AE6A-DABEDD0508BE}"/>
              </a:ext>
            </a:extLst>
          </p:cNvPr>
          <p:cNvSpPr/>
          <p:nvPr/>
        </p:nvSpPr>
        <p:spPr bwMode="auto">
          <a:xfrm>
            <a:off x="784091" y="5127339"/>
            <a:ext cx="2808312" cy="14401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D28B60-837D-4FF1-87FC-E74E6865DE58}"/>
              </a:ext>
            </a:extLst>
          </p:cNvPr>
          <p:cNvSpPr txBox="1"/>
          <p:nvPr/>
        </p:nvSpPr>
        <p:spPr>
          <a:xfrm>
            <a:off x="3528144" y="4971212"/>
            <a:ext cx="50526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g, f</a:t>
            </a:r>
            <a:endParaRPr lang="de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12D704-1E37-4730-8923-F67A26CC83EE}"/>
              </a:ext>
            </a:extLst>
          </p:cNvPr>
          <p:cNvSpPr txBox="1"/>
          <p:nvPr/>
        </p:nvSpPr>
        <p:spPr>
          <a:xfrm>
            <a:off x="3528144" y="4071902"/>
            <a:ext cx="59503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A, b</a:t>
            </a:r>
            <a:endParaRPr lang="de-D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EC84A7-2D04-4599-9F0D-6981E5F9E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92" y="2394405"/>
            <a:ext cx="3240360" cy="141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8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F6FBFFE-5E56-4F28-8E48-BAF583E2BE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945" y="3351363"/>
            <a:ext cx="3015337" cy="1969818"/>
          </a:xfrm>
          <a:prstGeom prst="rect">
            <a:avLst/>
          </a:prstGeom>
        </p:spPr>
      </p:pic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31800" y="913602"/>
            <a:ext cx="7704856" cy="1552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3. Evaluate manipulated functions in 3MF world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Object boundary (</a:t>
            </a:r>
            <a:r>
              <a:rPr lang="en-GB" sz="1400" dirty="0" err="1">
                <a:latin typeface="Calibri" panose="020F0502020204030204" pitchFamily="34" charset="0"/>
              </a:rPr>
              <a:t>Levelset</a:t>
            </a:r>
            <a:r>
              <a:rPr lang="en-GB" sz="1400" dirty="0">
                <a:latin typeface="Calibri" panose="020F0502020204030204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Spatially varying </a:t>
            </a:r>
            <a:r>
              <a:rPr lang="en-GB" sz="1400" dirty="0" err="1">
                <a:latin typeface="Calibri" panose="020F0502020204030204" pitchFamily="34" charset="0"/>
              </a:rPr>
              <a:t>Color</a:t>
            </a: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Material composition</a:t>
            </a: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High level (arbitrary) properties</a:t>
            </a: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3D71A-97C6-4E67-B9AA-063BF54DD5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216" y="1354156"/>
            <a:ext cx="3038068" cy="19698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AEA2F6-5BD2-4B61-B859-20B4FA410D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6" y="2473305"/>
            <a:ext cx="3833192" cy="23319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0A17B8-1FF8-45B7-85B8-C120C854BE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283" y="1354156"/>
            <a:ext cx="3015337" cy="19698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DC52F8-E3A7-4B4A-9FFD-D9316E0BADCB}"/>
              </a:ext>
            </a:extLst>
          </p:cNvPr>
          <p:cNvSpPr txBox="1"/>
          <p:nvPr/>
        </p:nvSpPr>
        <p:spPr>
          <a:xfrm>
            <a:off x="4706270" y="3530263"/>
            <a:ext cx="766090" cy="221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</a:rPr>
              <a:t>Channel 1</a:t>
            </a:r>
            <a:endParaRPr lang="de-DE" sz="9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024532-8533-4BCF-8968-A32BA98F563E}"/>
              </a:ext>
            </a:extLst>
          </p:cNvPr>
          <p:cNvSpPr txBox="1"/>
          <p:nvPr/>
        </p:nvSpPr>
        <p:spPr>
          <a:xfrm>
            <a:off x="6120432" y="3530263"/>
            <a:ext cx="766090" cy="221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</a:rPr>
              <a:t>Channel 2</a:t>
            </a:r>
            <a:endParaRPr lang="de-DE" sz="9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FF1F2BE-7E96-4221-93D8-DE73606788A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325" y="3351361"/>
            <a:ext cx="3015336" cy="19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5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31800" y="913602"/>
            <a:ext cx="7704856" cy="1351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3. Evaluate manipulated functions in 3MF world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u="sng" dirty="0">
                <a:latin typeface="Calibri" panose="020F0502020204030204" pitchFamily="34" charset="0"/>
              </a:rPr>
              <a:t>Object boundary (</a:t>
            </a:r>
            <a:r>
              <a:rPr lang="en-GB" sz="1400" u="sng" dirty="0" err="1">
                <a:latin typeface="Calibri" panose="020F0502020204030204" pitchFamily="34" charset="0"/>
              </a:rPr>
              <a:t>Levelset</a:t>
            </a:r>
            <a:r>
              <a:rPr lang="en-GB" sz="1400" u="sng" dirty="0">
                <a:latin typeface="Calibri" panose="020F0502020204030204" pitchFamily="34" charset="0"/>
              </a:rPr>
              <a:t>)</a:t>
            </a:r>
          </a:p>
          <a:p>
            <a:endParaRPr lang="en-GB" sz="1400" u="sng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sz="1400" u="sng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sz="1400" u="sng" dirty="0">
              <a:latin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3D71A-97C6-4E67-B9AA-063BF54DD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669" y="1664320"/>
            <a:ext cx="5640006" cy="365686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4A9B3AC-00FE-4D9B-A940-85B356649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32" y="1668755"/>
            <a:ext cx="5928724" cy="320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99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69B6CDC-BCB8-44E8-A0DE-072E07230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728" y="1664320"/>
            <a:ext cx="5597810" cy="3656861"/>
          </a:xfrm>
          <a:prstGeom prst="rect">
            <a:avLst/>
          </a:prstGeom>
        </p:spPr>
      </p:pic>
      <p:sp>
        <p:nvSpPr>
          <p:cNvPr id="11" name="Text Box 1">
            <a:extLst>
              <a:ext uri="{FF2B5EF4-FFF2-40B4-BE49-F238E27FC236}">
                <a16:creationId xmlns:a16="http://schemas.microsoft.com/office/drawing/2014/main" id="{7B196C33-50FC-4C06-9A44-F5DFEC25B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feld 6">
            <a:extLst>
              <a:ext uri="{FF2B5EF4-FFF2-40B4-BE49-F238E27FC236}">
                <a16:creationId xmlns:a16="http://schemas.microsoft.com/office/drawing/2014/main" id="{F58F0E53-5D9F-481C-B916-A9EC78DE1CA1}"/>
              </a:ext>
            </a:extLst>
          </p:cNvPr>
          <p:cNvSpPr txBox="1"/>
          <p:nvPr/>
        </p:nvSpPr>
        <p:spPr>
          <a:xfrm>
            <a:off x="431800" y="913602"/>
            <a:ext cx="7704856" cy="1151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3. Evaluate manipulated functions in 3MF world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GB" sz="1400" u="sng" dirty="0">
                <a:latin typeface="Calibri" panose="020F0502020204030204" pitchFamily="34" charset="0"/>
              </a:rPr>
              <a:t>Spatially varying </a:t>
            </a:r>
            <a:r>
              <a:rPr lang="en-GB" sz="1400" u="sng" dirty="0" err="1">
                <a:latin typeface="Calibri" panose="020F0502020204030204" pitchFamily="34" charset="0"/>
              </a:rPr>
              <a:t>color</a:t>
            </a:r>
            <a:endParaRPr lang="en-GB" sz="1400" u="sng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sz="1400" u="sng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sz="1400" u="sng" dirty="0">
              <a:latin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43B2B4-3256-4C5B-976A-53DEC6F10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99" y="1723112"/>
            <a:ext cx="5445689" cy="327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54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CD7AF1F-D224-4B55-85B3-851C0D3EB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520" y="1664320"/>
            <a:ext cx="5597810" cy="36568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BA297D-0D70-4CF6-A8A3-086C6E025908}"/>
              </a:ext>
            </a:extLst>
          </p:cNvPr>
          <p:cNvSpPr txBox="1"/>
          <p:nvPr/>
        </p:nvSpPr>
        <p:spPr>
          <a:xfrm>
            <a:off x="6257505" y="1691414"/>
            <a:ext cx="123623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Channel 1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6F276D-31A8-47EF-BDB1-B7AA81B86BC7}"/>
              </a:ext>
            </a:extLst>
          </p:cNvPr>
          <p:cNvSpPr txBox="1"/>
          <p:nvPr/>
        </p:nvSpPr>
        <p:spPr>
          <a:xfrm>
            <a:off x="9035603" y="1691414"/>
            <a:ext cx="123623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Channel 2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1" name="Text Box 1">
            <a:extLst>
              <a:ext uri="{FF2B5EF4-FFF2-40B4-BE49-F238E27FC236}">
                <a16:creationId xmlns:a16="http://schemas.microsoft.com/office/drawing/2014/main" id="{7B196C33-50FC-4C06-9A44-F5DFEC25B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feld 6">
            <a:extLst>
              <a:ext uri="{FF2B5EF4-FFF2-40B4-BE49-F238E27FC236}">
                <a16:creationId xmlns:a16="http://schemas.microsoft.com/office/drawing/2014/main" id="{F58F0E53-5D9F-481C-B916-A9EC78DE1CA1}"/>
              </a:ext>
            </a:extLst>
          </p:cNvPr>
          <p:cNvSpPr txBox="1"/>
          <p:nvPr/>
        </p:nvSpPr>
        <p:spPr>
          <a:xfrm>
            <a:off x="431800" y="913602"/>
            <a:ext cx="7704856" cy="750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3. Evaluate manipulated functions in 3MF world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GB" sz="1400" u="sng" dirty="0">
                <a:latin typeface="Calibri" panose="020F0502020204030204" pitchFamily="34" charset="0"/>
              </a:rPr>
              <a:t>Material composition: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21CFBA-FF17-4AC0-AE4B-D4B8BA3CB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1" y="1688042"/>
            <a:ext cx="5374720" cy="376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65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>
            <a:extLst>
              <a:ext uri="{FF2B5EF4-FFF2-40B4-BE49-F238E27FC236}">
                <a16:creationId xmlns:a16="http://schemas.microsoft.com/office/drawing/2014/main" id="{7B196C33-50FC-4C06-9A44-F5DFEC25B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feld 6">
            <a:extLst>
              <a:ext uri="{FF2B5EF4-FFF2-40B4-BE49-F238E27FC236}">
                <a16:creationId xmlns:a16="http://schemas.microsoft.com/office/drawing/2014/main" id="{F58F0E53-5D9F-481C-B916-A9EC78DE1CA1}"/>
              </a:ext>
            </a:extLst>
          </p:cNvPr>
          <p:cNvSpPr txBox="1"/>
          <p:nvPr/>
        </p:nvSpPr>
        <p:spPr>
          <a:xfrm>
            <a:off x="431800" y="913602"/>
            <a:ext cx="7704856" cy="750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3. Evaluate manipulated functions in 3MF world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GB" sz="1400" u="sng" dirty="0">
                <a:latin typeface="Calibri" panose="020F0502020204030204" pitchFamily="34" charset="0"/>
              </a:rPr>
              <a:t>High level (arbitrary) properties: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15663D-F070-4EAA-A41E-8F487C893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408" y="1664320"/>
            <a:ext cx="5597810" cy="36568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004F6D-A4D8-41D0-AC6D-39C86484D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29" y="1683147"/>
            <a:ext cx="6023043" cy="393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7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4467AA-8E84-4E8A-AA37-7FBB204B0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531" y="520311"/>
            <a:ext cx="5445862" cy="1063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 hangingPunct="1">
              <a:lnSpc>
                <a:spcPct val="90000"/>
              </a:lnSpc>
            </a:pPr>
            <a:r>
              <a:rPr lang="en-US" sz="2100" b="1" dirty="0">
                <a:solidFill>
                  <a:schemeClr val="tx1"/>
                </a:solidFill>
              </a:rPr>
              <a:t>Volumetric extension </a:t>
            </a:r>
            <a:r>
              <a:rPr lang="en-US" altLang="de-DE" sz="2100" b="1" dirty="0">
                <a:solidFill>
                  <a:schemeClr val="tx1"/>
                </a:solidFill>
              </a:rPr>
              <a:t>- Overall concept</a:t>
            </a:r>
            <a:br>
              <a:rPr lang="en-US" altLang="de-DE" sz="2100" b="1" dirty="0">
                <a:solidFill>
                  <a:schemeClr val="tx1"/>
                </a:solidFill>
              </a:rPr>
            </a:br>
            <a:endParaRPr lang="en-US" sz="2100" dirty="0">
              <a:solidFill>
                <a:schemeClr val="tx1"/>
              </a:solidFill>
            </a:endParaRPr>
          </a:p>
        </p:txBody>
      </p:sp>
      <p:pic>
        <p:nvPicPr>
          <p:cNvPr id="7" name="Picture 3" descr="C:\Users\pan\Google Drive\MONOLITH_DEV\ModelPhotosFEB2015\proc\IMG_1395.JPG">
            <a:extLst>
              <a:ext uri="{FF2B5EF4-FFF2-40B4-BE49-F238E27FC236}">
                <a16:creationId xmlns:a16="http://schemas.microsoft.com/office/drawing/2014/main" id="{63F4CD02-AABC-4E14-95AE-462CFDFB407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9" r="3092" b="-2"/>
          <a:stretch/>
        </p:blipFill>
        <p:spPr bwMode="auto">
          <a:xfrm>
            <a:off x="20" y="10"/>
            <a:ext cx="3832792" cy="567054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01032" y="1748888"/>
            <a:ext cx="521672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9BB59C-DFBB-4569-BBDB-5A41268EC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05532" y="2016195"/>
            <a:ext cx="5445860" cy="3129981"/>
          </a:xfrm>
        </p:spPr>
        <p:txBody>
          <a:bodyPr vert="horz" lIns="91440" tIns="45720" rIns="91440" bIns="45720" rtlCol="0">
            <a:normAutofit/>
          </a:bodyPr>
          <a:lstStyle/>
          <a:p>
            <a:pPr marL="352181" indent="-285750" defTabSz="1105875">
              <a:buFontTx/>
              <a:buChar char="-"/>
            </a:pPr>
            <a:r>
              <a:rPr lang="en-US" sz="1600" dirty="0"/>
              <a:t>Enrich geometry of 3MF with volumetric elements that can represent spatially varying properties</a:t>
            </a:r>
          </a:p>
          <a:p>
            <a:pPr marL="352181" indent="-285750" defTabSz="1105875">
              <a:buFontTx/>
              <a:buChar char="-"/>
            </a:pPr>
            <a:r>
              <a:rPr lang="en-US" sz="1600" dirty="0"/>
              <a:t>Inefficient to handle with a mesh representation, especially in cases where the variation is continuous in space.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=&gt; Use a 3D Texture-based or field-based representation.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=&gt; </a:t>
            </a:r>
            <a:r>
              <a:rPr lang="en-GB" sz="1600" dirty="0">
                <a:latin typeface="Calibri" panose="020F0502020204030204" pitchFamily="34" charset="0"/>
              </a:rPr>
              <a:t>Encode complex objects by explicitly specifying their properties at any point in space</a:t>
            </a:r>
          </a:p>
          <a:p>
            <a:pPr indent="-276469" defTabSz="1105875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8363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Which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information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should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we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encode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31800" y="913602"/>
            <a:ext cx="7704856" cy="17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Volumetric extension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Encodes complex objects by specifying their properties at any point in space</a:t>
            </a: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sz="1400" u="sng" dirty="0">
                <a:latin typeface="Calibri" panose="020F0502020204030204" pitchFamily="34" charset="0"/>
              </a:rPr>
              <a:t>1. Object boundary (</a:t>
            </a:r>
            <a:r>
              <a:rPr lang="en-GB" sz="1400" u="sng" dirty="0" err="1">
                <a:latin typeface="Calibri" panose="020F0502020204030204" pitchFamily="34" charset="0"/>
              </a:rPr>
              <a:t>Levelset</a:t>
            </a:r>
            <a:r>
              <a:rPr lang="en-GB" sz="1400" u="sng" dirty="0">
                <a:latin typeface="Calibri" panose="020F0502020204030204" pitchFamily="34" charset="0"/>
              </a:rPr>
              <a:t>)</a:t>
            </a:r>
            <a:br>
              <a:rPr lang="en-GB" sz="1400" u="sng" dirty="0">
                <a:latin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</a:rPr>
              <a:t>a single scalar value at each point in space.</a:t>
            </a:r>
            <a:br>
              <a:rPr lang="en-US" sz="1400" dirty="0">
                <a:latin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</a:rPr>
              <a:t>- If value &gt; threshold =&gt; material</a:t>
            </a:r>
            <a:br>
              <a:rPr lang="en-US" sz="1400" dirty="0">
                <a:latin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</a:rPr>
              <a:t>- If value &lt;= threshold, void</a:t>
            </a:r>
            <a:endParaRPr lang="en-GB" sz="1400" dirty="0">
              <a:latin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3D71A-97C6-4E67-B9AA-063BF54DD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237" y="1664320"/>
            <a:ext cx="5640006" cy="365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1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31800" y="913602"/>
            <a:ext cx="7704856" cy="1952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Volumetric extension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Encodes complex objects by specifying their properties at any point in space</a:t>
            </a: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Object boundary (</a:t>
            </a:r>
            <a:r>
              <a:rPr lang="en-GB" sz="1400" dirty="0" err="1">
                <a:latin typeface="Calibri" panose="020F0502020204030204" pitchFamily="34" charset="0"/>
              </a:rPr>
              <a:t>Levelset</a:t>
            </a:r>
            <a:r>
              <a:rPr lang="en-GB" sz="1400" dirty="0">
                <a:latin typeface="Calibri" panose="020F0502020204030204" pitchFamily="34" charset="0"/>
              </a:rPr>
              <a:t>)</a:t>
            </a:r>
          </a:p>
          <a:p>
            <a:pPr marL="342900" indent="-342900">
              <a:buAutoNum type="arabicPeriod"/>
            </a:pPr>
            <a:endParaRPr lang="en-GB" sz="1400" u="sng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u="sng" dirty="0">
                <a:latin typeface="Calibri" panose="020F0502020204030204" pitchFamily="34" charset="0"/>
              </a:rPr>
              <a:t>Spatially varying </a:t>
            </a:r>
            <a:r>
              <a:rPr lang="en-GB" sz="1400" u="sng" dirty="0" err="1">
                <a:latin typeface="Calibri" panose="020F0502020204030204" pitchFamily="34" charset="0"/>
              </a:rPr>
              <a:t>Color</a:t>
            </a:r>
            <a:br>
              <a:rPr lang="en-GB" sz="1400" u="sng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Three scalar values (R, G, B) between 0 and 1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at each point in space</a:t>
            </a:r>
            <a:endParaRPr lang="en-GB" sz="1400" u="sng" dirty="0">
              <a:latin typeface="Calibri" panose="020F0502020204030204" pitchFamily="34" charset="0"/>
            </a:endParaRPr>
          </a:p>
        </p:txBody>
      </p:sp>
      <p:sp>
        <p:nvSpPr>
          <p:cNvPr id="11" name="Text Box 1">
            <a:extLst>
              <a:ext uri="{FF2B5EF4-FFF2-40B4-BE49-F238E27FC236}">
                <a16:creationId xmlns:a16="http://schemas.microsoft.com/office/drawing/2014/main" id="{7B196C33-50FC-4C06-9A44-F5DFEC25B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Which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information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should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we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encode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44E15E-6EE9-4463-AF69-EF79FA3750F5}"/>
              </a:ext>
            </a:extLst>
          </p:cNvPr>
          <p:cNvGrpSpPr/>
          <p:nvPr/>
        </p:nvGrpSpPr>
        <p:grpSpPr>
          <a:xfrm>
            <a:off x="4310335" y="1664320"/>
            <a:ext cx="5597810" cy="3656861"/>
            <a:chOff x="4310335" y="1664320"/>
            <a:chExt cx="5597810" cy="365686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576B66F-983B-43E0-9971-7EF52D22C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0335" y="1664320"/>
              <a:ext cx="5597810" cy="365686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B83253-8152-48DA-AB55-BE3B1ED75D92}"/>
                </a:ext>
              </a:extLst>
            </p:cNvPr>
            <p:cNvSpPr txBox="1"/>
            <p:nvPr/>
          </p:nvSpPr>
          <p:spPr>
            <a:xfrm>
              <a:off x="4475093" y="1971179"/>
              <a:ext cx="1130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Channel R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E89E32-2DA2-498A-962F-F4D42358371B}"/>
                </a:ext>
              </a:extLst>
            </p:cNvPr>
            <p:cNvSpPr txBox="1"/>
            <p:nvPr/>
          </p:nvSpPr>
          <p:spPr>
            <a:xfrm>
              <a:off x="4475093" y="2463548"/>
              <a:ext cx="1261884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50"/>
                  </a:solidFill>
                </a:rPr>
                <a:t>Channel B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CF2EFA-D47F-4D57-923A-B587E6674938}"/>
                </a:ext>
              </a:extLst>
            </p:cNvPr>
            <p:cNvSpPr txBox="1"/>
            <p:nvPr/>
          </p:nvSpPr>
          <p:spPr>
            <a:xfrm>
              <a:off x="4475093" y="2955917"/>
              <a:ext cx="1151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6"/>
                  </a:solidFill>
                </a:rPr>
                <a:t>Channel G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218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31800" y="913602"/>
            <a:ext cx="7704856" cy="2754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Volumetric extension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Encodes complex objects by specifying their properties at any point in space</a:t>
            </a: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Object boundary (</a:t>
            </a:r>
            <a:r>
              <a:rPr lang="en-GB" sz="1400" dirty="0" err="1">
                <a:latin typeface="Calibri" panose="020F0502020204030204" pitchFamily="34" charset="0"/>
              </a:rPr>
              <a:t>Levelset</a:t>
            </a:r>
            <a:r>
              <a:rPr lang="en-GB" sz="1400" dirty="0">
                <a:latin typeface="Calibri" panose="020F0502020204030204" pitchFamily="34" charset="0"/>
              </a:rPr>
              <a:t>)</a:t>
            </a:r>
          </a:p>
          <a:p>
            <a:pPr marL="342900" indent="-342900">
              <a:buAutoNum type="arabicPeriod"/>
            </a:pPr>
            <a:endParaRPr lang="en-GB" sz="1400" u="sng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u="sng" dirty="0">
                <a:latin typeface="Calibri" panose="020F0502020204030204" pitchFamily="34" charset="0"/>
              </a:rPr>
              <a:t>Spatially varying </a:t>
            </a:r>
            <a:r>
              <a:rPr lang="en-GB" sz="1400" u="sng" dirty="0" err="1">
                <a:latin typeface="Calibri" panose="020F0502020204030204" pitchFamily="34" charset="0"/>
              </a:rPr>
              <a:t>Color</a:t>
            </a:r>
            <a:endParaRPr lang="en-GB" sz="1400" u="sng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GB" sz="1400" u="sng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u="sng" dirty="0">
                <a:latin typeface="Calibri" panose="020F0502020204030204" pitchFamily="34" charset="0"/>
              </a:rPr>
              <a:t>Discrete material properties:</a:t>
            </a:r>
          </a:p>
          <a:p>
            <a:pPr marL="285750">
              <a:buFontTx/>
              <a:buChar char="-"/>
            </a:pPr>
            <a:r>
              <a:rPr lang="en-GB" sz="1400" dirty="0">
                <a:latin typeface="Calibri" panose="020F0502020204030204" pitchFamily="34" charset="0"/>
              </a:rPr>
              <a:t> Discrete </a:t>
            </a:r>
            <a:r>
              <a:rPr lang="en-GB" sz="1400" dirty="0" err="1">
                <a:latin typeface="Calibri" panose="020F0502020204030204" pitchFamily="34" charset="0"/>
              </a:rPr>
              <a:t>basematerial</a:t>
            </a:r>
            <a:r>
              <a:rPr lang="en-GB" sz="1400" dirty="0">
                <a:latin typeface="Calibri" panose="020F0502020204030204" pitchFamily="34" charset="0"/>
              </a:rPr>
              <a:t> per location</a:t>
            </a: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  <a:p>
            <a:endParaRPr lang="en-GB" sz="1400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3D71A-97C6-4E67-B9AA-063BF54DD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238" y="1664320"/>
            <a:ext cx="5640004" cy="3656861"/>
          </a:xfrm>
          <a:prstGeom prst="rect">
            <a:avLst/>
          </a:prstGeom>
        </p:spPr>
      </p:pic>
      <p:sp>
        <p:nvSpPr>
          <p:cNvPr id="11" name="Text Box 1">
            <a:extLst>
              <a:ext uri="{FF2B5EF4-FFF2-40B4-BE49-F238E27FC236}">
                <a16:creationId xmlns:a16="http://schemas.microsoft.com/office/drawing/2014/main" id="{7B196C33-50FC-4C06-9A44-F5DFEC25B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Which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information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should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we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encode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521A1FC-9A58-46FE-A36B-5DF2E7156A0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079872" y="913602"/>
            <a:ext cx="7272808" cy="3843347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63B2FC-9597-4A04-89CB-DD92300DDC83}"/>
              </a:ext>
            </a:extLst>
          </p:cNvPr>
          <p:cNvCxnSpPr>
            <a:cxnSpLocks/>
          </p:cNvCxnSpPr>
          <p:nvPr/>
        </p:nvCxnSpPr>
        <p:spPr bwMode="auto">
          <a:xfrm flipH="1">
            <a:off x="1079872" y="913602"/>
            <a:ext cx="7488832" cy="2754472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EBDA1C7-4466-46C0-BD68-A512387DAA3B}"/>
              </a:ext>
            </a:extLst>
          </p:cNvPr>
          <p:cNvSpPr txBox="1"/>
          <p:nvPr/>
        </p:nvSpPr>
        <p:spPr>
          <a:xfrm>
            <a:off x="215776" y="4059411"/>
            <a:ext cx="3540393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Removed: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can be efficiently stored explicitly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215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EAAC81A6-4DEA-4914-9FD6-D3CC45AE2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335" y="1664320"/>
            <a:ext cx="5597810" cy="3656861"/>
          </a:xfrm>
          <a:prstGeom prst="rect">
            <a:avLst/>
          </a:prstGeom>
        </p:spPr>
      </p:pic>
      <p:sp>
        <p:nvSpPr>
          <p:cNvPr id="27" name="Text Box 1">
            <a:extLst>
              <a:ext uri="{FF2B5EF4-FFF2-40B4-BE49-F238E27FC236}">
                <a16:creationId xmlns:a16="http://schemas.microsoft.com/office/drawing/2014/main" id="{29E0DDE1-7C85-43B5-A712-4CC5030E0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Which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information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should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we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encode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11542E-7EFE-4091-88C4-AA4FA8B02BE6}"/>
              </a:ext>
            </a:extLst>
          </p:cNvPr>
          <p:cNvSpPr txBox="1"/>
          <p:nvPr/>
        </p:nvSpPr>
        <p:spPr>
          <a:xfrm>
            <a:off x="5112320" y="1691414"/>
            <a:ext cx="123623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Channel 1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9CB06B-7D73-4DE7-A70C-7DEE2B52DF37}"/>
              </a:ext>
            </a:extLst>
          </p:cNvPr>
          <p:cNvSpPr txBox="1"/>
          <p:nvPr/>
        </p:nvSpPr>
        <p:spPr>
          <a:xfrm>
            <a:off x="7890418" y="1691414"/>
            <a:ext cx="123623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Channel 2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0" name="Textfeld 6">
            <a:extLst>
              <a:ext uri="{FF2B5EF4-FFF2-40B4-BE49-F238E27FC236}">
                <a16:creationId xmlns:a16="http://schemas.microsoft.com/office/drawing/2014/main" id="{04973610-3096-4CAB-99C2-46B455B3A063}"/>
              </a:ext>
            </a:extLst>
          </p:cNvPr>
          <p:cNvSpPr txBox="1"/>
          <p:nvPr/>
        </p:nvSpPr>
        <p:spPr>
          <a:xfrm>
            <a:off x="431800" y="913602"/>
            <a:ext cx="7704856" cy="2954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Volumetric extension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Encodes complex objects by specifying their properties at any point in space</a:t>
            </a: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Object boundary (</a:t>
            </a:r>
            <a:r>
              <a:rPr lang="en-GB" sz="1400" dirty="0" err="1">
                <a:latin typeface="Calibri" panose="020F0502020204030204" pitchFamily="34" charset="0"/>
              </a:rPr>
              <a:t>Levelset</a:t>
            </a:r>
            <a:r>
              <a:rPr lang="en-GB" sz="1400" dirty="0">
                <a:latin typeface="Calibri" panose="020F0502020204030204" pitchFamily="34" charset="0"/>
              </a:rPr>
              <a:t>)</a:t>
            </a:r>
          </a:p>
          <a:p>
            <a:pPr marL="342900" indent="-342900">
              <a:buAutoNum type="arabicPeriod"/>
            </a:pP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Spatially varying </a:t>
            </a:r>
            <a:r>
              <a:rPr lang="en-GB" sz="1400" dirty="0" err="1">
                <a:latin typeface="Calibri" panose="020F0502020204030204" pitchFamily="34" charset="0"/>
              </a:rPr>
              <a:t>Color</a:t>
            </a: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GB" sz="1400" u="sng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u="sng" dirty="0">
                <a:latin typeface="Calibri" panose="020F0502020204030204" pitchFamily="34" charset="0"/>
              </a:rPr>
              <a:t>Material composition: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- </a:t>
            </a:r>
            <a:r>
              <a:rPr lang="en-US" sz="1400" dirty="0">
                <a:latin typeface="Calibri" panose="020F0502020204030204" pitchFamily="34" charset="0"/>
              </a:rPr>
              <a:t>Multiple scalar channels with intensities </a:t>
            </a:r>
            <a:br>
              <a:rPr lang="en-US" sz="1400" dirty="0">
                <a:latin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</a:rPr>
              <a:t>   between [0,1]</a:t>
            </a:r>
            <a:br>
              <a:rPr lang="en-US" sz="1400" dirty="0">
                <a:latin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</a:rPr>
              <a:t>- Each associated with a </a:t>
            </a:r>
            <a:r>
              <a:rPr lang="en-US" sz="1400" dirty="0" err="1">
                <a:latin typeface="Calibri" panose="020F0502020204030204" pitchFamily="34" charset="0"/>
              </a:rPr>
              <a:t>basematerial</a:t>
            </a:r>
            <a:br>
              <a:rPr lang="en-US" sz="1400" dirty="0">
                <a:latin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</a:rPr>
              <a:t>- Mixing according to their intensity</a:t>
            </a:r>
            <a:endParaRPr lang="en-GB" sz="1400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873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31800" y="913602"/>
            <a:ext cx="7704856" cy="2954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Volumetric extension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Encodes complex objects by specifying their properties at any point in space</a:t>
            </a: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1 -3 …</a:t>
            </a:r>
          </a:p>
          <a:p>
            <a:endParaRPr lang="en-GB" sz="1400" u="sng" dirty="0">
              <a:latin typeface="Calibri" panose="020F0502020204030204" pitchFamily="34" charset="0"/>
            </a:endParaRPr>
          </a:p>
          <a:p>
            <a:endParaRPr lang="en-GB" sz="1400" u="sng" dirty="0"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GB" sz="1400" u="sng" dirty="0">
                <a:latin typeface="Calibri" panose="020F0502020204030204" pitchFamily="34" charset="0"/>
              </a:rPr>
              <a:t>High level (arbitrary) properties: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- Single channel with scalar intensity/value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- Encode intensity of an abstract property: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   (“conductivity”, “density”, “elasticity”, …)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- Consumer can decide, how they mix materials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   to achieve that property</a:t>
            </a:r>
          </a:p>
          <a:p>
            <a:endParaRPr lang="en-GB" sz="1400" dirty="0">
              <a:latin typeface="Calibri" panose="020F0502020204030204" pitchFamily="34" charset="0"/>
            </a:endParaRPr>
          </a:p>
        </p:txBody>
      </p:sp>
      <p:sp>
        <p:nvSpPr>
          <p:cNvPr id="10" name="Text Box 1">
            <a:extLst>
              <a:ext uri="{FF2B5EF4-FFF2-40B4-BE49-F238E27FC236}">
                <a16:creationId xmlns:a16="http://schemas.microsoft.com/office/drawing/2014/main" id="{28E1C111-9437-4291-B75E-52F4E3C00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Which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information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should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we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encode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8899E0-9E2F-421A-8118-E3196CFBB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335" y="1664320"/>
            <a:ext cx="5597810" cy="365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42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C089A2-07B2-42FB-912A-996F86234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265" y="2653942"/>
            <a:ext cx="3360143" cy="2709576"/>
          </a:xfrm>
          <a:prstGeom prst="rect">
            <a:avLst/>
          </a:prstGeom>
        </p:spPr>
      </p:pic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824288" y="314995"/>
            <a:ext cx="4464496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feld 6">
            <a:extLst>
              <a:ext uri="{FF2B5EF4-FFF2-40B4-BE49-F238E27FC236}">
                <a16:creationId xmlns:a16="http://schemas.microsoft.com/office/drawing/2014/main" id="{A051E3A2-3FBB-43F6-AE2C-416975FA0EA1}"/>
              </a:ext>
            </a:extLst>
          </p:cNvPr>
          <p:cNvSpPr txBox="1"/>
          <p:nvPr/>
        </p:nvSpPr>
        <p:spPr>
          <a:xfrm>
            <a:off x="431800" y="1107083"/>
            <a:ext cx="6768752" cy="1351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1. Scalar function that assigns every point in space a scalar value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Image3D: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A list of PNGs with RGBA, RGB, Grey, </a:t>
            </a:r>
            <a:r>
              <a:rPr lang="en-GB" sz="1400" dirty="0" err="1">
                <a:latin typeface="Calibri" panose="020F0502020204030204" pitchFamily="34" charset="0"/>
              </a:rPr>
              <a:t>GreyAlpha</a:t>
            </a:r>
            <a:r>
              <a:rPr lang="en-GB" sz="1400" dirty="0">
                <a:latin typeface="Calibri" panose="020F0502020204030204" pitchFamily="34" charset="0"/>
              </a:rPr>
              <a:t> - values</a:t>
            </a:r>
          </a:p>
          <a:p>
            <a:endParaRPr lang="en-GB" sz="1400" dirty="0"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feld 6">
            <a:extLst>
              <a:ext uri="{FF2B5EF4-FFF2-40B4-BE49-F238E27FC236}">
                <a16:creationId xmlns:a16="http://schemas.microsoft.com/office/drawing/2014/main" id="{6FBB3216-1E12-4290-BFDF-FAA7A5624924}"/>
              </a:ext>
            </a:extLst>
          </p:cNvPr>
          <p:cNvSpPr txBox="1"/>
          <p:nvPr/>
        </p:nvSpPr>
        <p:spPr>
          <a:xfrm>
            <a:off x="5571662" y="1319361"/>
            <a:ext cx="3360142" cy="209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GB" sz="1400" dirty="0">
                <a:latin typeface="Calibri" panose="020F0502020204030204" pitchFamily="34" charset="0"/>
              </a:rPr>
              <a:t>Image3DChannelSelector</a:t>
            </a:r>
          </a:p>
          <a:p>
            <a:pPr marL="1085850" lvl="1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Picks a channel </a:t>
            </a:r>
          </a:p>
          <a:p>
            <a:pPr marL="1085850" lvl="1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Defines min max range</a:t>
            </a:r>
          </a:p>
          <a:p>
            <a:pPr marL="1085850" lvl="1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Defines interpolation</a:t>
            </a:r>
          </a:p>
          <a:p>
            <a:pPr marL="1085850" lvl="1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Defines repetition in space</a:t>
            </a:r>
          </a:p>
          <a:p>
            <a:pPr marL="342900" indent="-342900">
              <a:buAutoNum type="arabicPeriod" startAt="2"/>
            </a:pP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 startAt="2"/>
            </a:pP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 startAt="2"/>
            </a:pPr>
            <a:endParaRPr lang="en-GB" sz="1400" dirty="0"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D816EF-4DA0-4AFD-82AF-D771CA15EE3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4155132"/>
            <a:ext cx="3360142" cy="13716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69B7E1-B980-41D5-96E4-52AED8A11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90" y="2088661"/>
            <a:ext cx="3240569" cy="202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20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44342B-914A-456F-8037-9AD845D4E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92" y="2394405"/>
            <a:ext cx="3240360" cy="14105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AD8B8BF-F032-484E-AA3D-09345BB2E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92" y="3944430"/>
            <a:ext cx="3233738" cy="1435514"/>
          </a:xfrm>
          <a:prstGeom prst="rect">
            <a:avLst/>
          </a:prstGeom>
        </p:spPr>
      </p:pic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824288" y="314995"/>
            <a:ext cx="4464496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feld 6">
            <a:extLst>
              <a:ext uri="{FF2B5EF4-FFF2-40B4-BE49-F238E27FC236}">
                <a16:creationId xmlns:a16="http://schemas.microsoft.com/office/drawing/2014/main" id="{A051E3A2-3FBB-43F6-AE2C-416975FA0EA1}"/>
              </a:ext>
            </a:extLst>
          </p:cNvPr>
          <p:cNvSpPr txBox="1"/>
          <p:nvPr/>
        </p:nvSpPr>
        <p:spPr>
          <a:xfrm>
            <a:off x="431800" y="1107083"/>
            <a:ext cx="6768752" cy="1552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2. Combination rules for those functions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Boolean operations/mixing: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h(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= a*f(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+ b*g(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h(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= f(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* g(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</a:t>
            </a:r>
          </a:p>
          <a:p>
            <a:pPr marL="342900" indent="-342900">
              <a:buAutoNum type="arabicPeriod"/>
            </a:pPr>
            <a:endParaRPr lang="en-GB" sz="1400" dirty="0"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1B38B6-16F5-4F2D-BA67-09A1C9C3DB3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792" y="1096153"/>
            <a:ext cx="5223519" cy="389636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55CD311-85E4-4953-B803-A1600B9D28AD}"/>
              </a:ext>
            </a:extLst>
          </p:cNvPr>
          <p:cNvSpPr/>
          <p:nvPr/>
        </p:nvSpPr>
        <p:spPr bwMode="auto">
          <a:xfrm>
            <a:off x="784091" y="4499079"/>
            <a:ext cx="2808312" cy="14401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D32641-3219-4457-9930-84B83E014285}"/>
              </a:ext>
            </a:extLst>
          </p:cNvPr>
          <p:cNvSpPr/>
          <p:nvPr/>
        </p:nvSpPr>
        <p:spPr bwMode="auto">
          <a:xfrm>
            <a:off x="784091" y="4315230"/>
            <a:ext cx="2808312" cy="14401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FF26AB-55DB-4593-821E-EBA5C67F0989}"/>
              </a:ext>
            </a:extLst>
          </p:cNvPr>
          <p:cNvSpPr/>
          <p:nvPr/>
        </p:nvSpPr>
        <p:spPr bwMode="auto">
          <a:xfrm>
            <a:off x="784091" y="4660618"/>
            <a:ext cx="2808312" cy="14401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E3B402-5EAA-4B1C-AA3F-1D86C95E5B97}"/>
              </a:ext>
            </a:extLst>
          </p:cNvPr>
          <p:cNvSpPr/>
          <p:nvPr/>
        </p:nvSpPr>
        <p:spPr bwMode="auto">
          <a:xfrm>
            <a:off x="784091" y="5167232"/>
            <a:ext cx="2808312" cy="14401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3C2E01-E712-4327-BDE0-7EE84F9870AF}"/>
              </a:ext>
            </a:extLst>
          </p:cNvPr>
          <p:cNvSpPr txBox="1"/>
          <p:nvPr/>
        </p:nvSpPr>
        <p:spPr>
          <a:xfrm>
            <a:off x="3528144" y="4169640"/>
            <a:ext cx="284052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</a:t>
            </a:r>
            <a:endParaRPr lang="de-DE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3CB0CD-6505-47D3-8757-E116F29AD545}"/>
              </a:ext>
            </a:extLst>
          </p:cNvPr>
          <p:cNvSpPr txBox="1"/>
          <p:nvPr/>
        </p:nvSpPr>
        <p:spPr>
          <a:xfrm>
            <a:off x="3528144" y="4403262"/>
            <a:ext cx="284052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</a:t>
            </a:r>
            <a:endParaRPr lang="de-DE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AF8CC5-F5F2-4EFE-BD25-7A755124A157}"/>
              </a:ext>
            </a:extLst>
          </p:cNvPr>
          <p:cNvSpPr txBox="1"/>
          <p:nvPr/>
        </p:nvSpPr>
        <p:spPr>
          <a:xfrm>
            <a:off x="3528144" y="4598875"/>
            <a:ext cx="458780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*, +</a:t>
            </a:r>
            <a:endParaRPr lang="de-DE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0331C4-4982-496E-969E-1BCF66BAA695}"/>
              </a:ext>
            </a:extLst>
          </p:cNvPr>
          <p:cNvSpPr txBox="1"/>
          <p:nvPr/>
        </p:nvSpPr>
        <p:spPr>
          <a:xfrm>
            <a:off x="3540336" y="5055491"/>
            <a:ext cx="631904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h, g, f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981847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Microsoft Office PowerPoint</Application>
  <PresentationFormat>Custom</PresentationFormat>
  <Paragraphs>121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Microsoft YaHei</vt:lpstr>
      <vt:lpstr>Arial</vt:lpstr>
      <vt:lpstr>Calibri</vt:lpstr>
      <vt:lpstr>Segoe UI</vt:lpstr>
      <vt:lpstr>StarSymbol</vt:lpstr>
      <vt:lpstr>Times New Roman</vt:lpstr>
      <vt:lpstr>Office Theme</vt:lpstr>
      <vt:lpstr>PowerPoint Presentation</vt:lpstr>
      <vt:lpstr>Volumetric extension - Overall concept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2019-03-06T17:19:17Z</dcterms:created>
  <dcterms:modified xsi:type="dcterms:W3CDTF">2019-03-07T10:39:41Z</dcterms:modified>
</cp:coreProperties>
</file>