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85" r:id="rId4"/>
    <p:sldId id="286" r:id="rId5"/>
    <p:sldId id="295" r:id="rId6"/>
    <p:sldId id="287" r:id="rId7"/>
    <p:sldId id="294" r:id="rId8"/>
    <p:sldId id="284" r:id="rId9"/>
    <p:sldId id="289" r:id="rId10"/>
    <p:sldId id="290" r:id="rId11"/>
    <p:sldId id="291" r:id="rId12"/>
    <p:sldId id="288" r:id="rId13"/>
    <p:sldId id="292" r:id="rId14"/>
    <p:sldId id="304" r:id="rId15"/>
    <p:sldId id="297" r:id="rId16"/>
    <p:sldId id="299" r:id="rId17"/>
    <p:sldId id="302" r:id="rId18"/>
    <p:sldId id="303" r:id="rId19"/>
  </p:sldIdLst>
  <p:sldSz cx="10080625" cy="567055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B4698C2-37B9-414A-B2A1-B3854443E29B}">
          <p14:sldIdLst>
            <p14:sldId id="256"/>
            <p14:sldId id="277"/>
            <p14:sldId id="285"/>
            <p14:sldId id="286"/>
            <p14:sldId id="295"/>
            <p14:sldId id="287"/>
            <p14:sldId id="294"/>
            <p14:sldId id="284"/>
            <p14:sldId id="289"/>
            <p14:sldId id="290"/>
            <p14:sldId id="291"/>
            <p14:sldId id="288"/>
            <p14:sldId id="292"/>
            <p14:sldId id="304"/>
            <p14:sldId id="297"/>
            <p14:sldId id="299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5285" autoAdjust="0"/>
  </p:normalViewPr>
  <p:slideViewPr>
    <p:cSldViewPr>
      <p:cViewPr varScale="1">
        <p:scale>
          <a:sx n="104" d="100"/>
          <a:sy n="104" d="100"/>
        </p:scale>
        <p:origin x="610" y="9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AD1A3EBA-5D27-46AD-9256-FEF9F3E5770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94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C16B9B-4B11-4180-AED1-63EE02E1CA3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AutoNum type="arabicPeriod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29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B10BB-089A-4547-B8B4-2631F4AA99E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60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A8DB10-B564-4E12-8104-E4A749C942D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7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8B204A-013D-45CF-BE36-ECB1212E69E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20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A292AB-4316-4846-9A0B-25E8BE6F681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44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4BD82C-77DB-4176-B4EF-F5D23B492B9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166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357687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3325" y="1327150"/>
            <a:ext cx="4357688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00F473-13E3-45FD-8405-28082F1BF35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05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FD1F01-C5A6-4738-BF1A-502E02368E2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554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5C3C9D-E3EB-42D8-8649-147CF5E2A09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28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639095-CA2B-4A93-A30F-C3B4F939231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950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ECF91B-99C9-4989-BA05-6B0C73D6242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98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D68393-C536-468D-92BA-F0668698065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05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88677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8122D5B8-4CC4-4E7C-B066-47B06824513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06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638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25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pic>
        <p:nvPicPr>
          <p:cNvPr id="10" name="Picture Placeholder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9952" y="963067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664048" y="357793"/>
            <a:ext cx="7203588" cy="500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3MF Technical Working Group </a:t>
            </a:r>
          </a:p>
          <a:p>
            <a:pPr algn="r">
              <a:lnSpc>
                <a:spcPct val="88000"/>
              </a:lnSpc>
            </a:pP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Volumetric</a:t>
            </a: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specification</a:t>
            </a:r>
            <a:endParaRPr lang="de-DE" altLang="de-DE" sz="1693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Original: 28th/29th November 2018</a:t>
            </a:r>
          </a:p>
          <a:p>
            <a:pPr algn="r">
              <a:lnSpc>
                <a:spcPct val="88000"/>
              </a:lnSpc>
            </a:pP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Updated: 20th </a:t>
            </a:r>
            <a:r>
              <a:rPr lang="de-DE" altLang="de-DE" sz="1693" dirty="0" err="1">
                <a:solidFill>
                  <a:srgbClr val="666666"/>
                </a:solidFill>
                <a:latin typeface="Calibri" panose="020F0502020204030204" pitchFamily="34" charset="0"/>
              </a:rPr>
              <a:t>December</a:t>
            </a: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 2018</a:t>
            </a:r>
          </a:p>
          <a:p>
            <a:pPr algn="r">
              <a:lnSpc>
                <a:spcPct val="131000"/>
              </a:lnSpc>
            </a:pPr>
            <a:r>
              <a:rPr lang="de-DE" altLang="de-DE" sz="1451" b="1" dirty="0">
                <a:solidFill>
                  <a:srgbClr val="666666"/>
                </a:solidFill>
                <a:latin typeface="Calibri" panose="020F0502020204030204" pitchFamily="34" charset="0"/>
              </a:rPr>
              <a:t>Boston, MA</a:t>
            </a: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401 Edgewater Place</a:t>
            </a: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Suite 600</a:t>
            </a: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Wakefield, 01880 MA</a:t>
            </a: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USA</a:t>
            </a: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2. transforming them (affine linear):</a:t>
            </a:r>
          </a:p>
          <a:p>
            <a:r>
              <a:rPr lang="en-GB" sz="1400" dirty="0">
                <a:latin typeface="Calibri" panose="020F0502020204030204" pitchFamily="34" charset="0"/>
              </a:rPr>
              <a:t>	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f(A(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b)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2EDA8-C613-4A88-9BC9-3FBB3903C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A6091-6646-4EF0-A55F-737784D271E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3945141"/>
            <a:ext cx="3240360" cy="1451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47934A-9405-4667-8750-66EE9DA640B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2403257"/>
            <a:ext cx="3240360" cy="13937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0E1978-B888-4D2F-BF7D-A4506E74E79A}"/>
              </a:ext>
            </a:extLst>
          </p:cNvPr>
          <p:cNvSpPr/>
          <p:nvPr/>
        </p:nvSpPr>
        <p:spPr bwMode="auto">
          <a:xfrm>
            <a:off x="784091" y="4180187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8C520-E79D-4F41-AE6A-DABEDD0508BE}"/>
              </a:ext>
            </a:extLst>
          </p:cNvPr>
          <p:cNvSpPr/>
          <p:nvPr/>
        </p:nvSpPr>
        <p:spPr bwMode="auto">
          <a:xfrm>
            <a:off x="784091" y="512733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28B60-837D-4FF1-87FC-E74E6865DE58}"/>
              </a:ext>
            </a:extLst>
          </p:cNvPr>
          <p:cNvSpPr txBox="1"/>
          <p:nvPr/>
        </p:nvSpPr>
        <p:spPr>
          <a:xfrm>
            <a:off x="3528144" y="4971212"/>
            <a:ext cx="5052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g, f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12D704-1E37-4730-8923-F67A26CC83EE}"/>
              </a:ext>
            </a:extLst>
          </p:cNvPr>
          <p:cNvSpPr txBox="1"/>
          <p:nvPr/>
        </p:nvSpPr>
        <p:spPr>
          <a:xfrm>
            <a:off x="3528144" y="4071902"/>
            <a:ext cx="59503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A, 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5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pl-PL" sz="1400" dirty="0">
                <a:latin typeface="Calibri" panose="020F0502020204030204" pitchFamily="34" charset="0"/>
              </a:rPr>
              <a:t>Reevaluating them (</a:t>
            </a:r>
            <a:r>
              <a:rPr lang="en-GB" sz="1400" dirty="0">
                <a:latin typeface="Calibri" panose="020F0502020204030204" pitchFamily="34" charset="0"/>
              </a:rPr>
              <a:t>UVW</a:t>
            </a:r>
            <a:r>
              <a:rPr lang="pl-PL" sz="1400" dirty="0">
                <a:latin typeface="Calibri" panose="020F0502020204030204" pitchFamily="34" charset="0"/>
              </a:rPr>
              <a:t> mapping):</a:t>
            </a:r>
          </a:p>
          <a:p>
            <a:r>
              <a:rPr lang="pl-PL" sz="1400" dirty="0">
                <a:latin typeface="Calibri" panose="020F0502020204030204" pitchFamily="34" charset="0"/>
              </a:rPr>
              <a:t>	g(x,y,z) = f(u(x,y,z), v(x,y,z), w(x,y,z))</a:t>
            </a:r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16FC4-2A33-495A-B20B-0B61E0311F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5816" y="3339331"/>
            <a:ext cx="2956560" cy="791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A0CBE-707A-4F7E-B2EC-E1AFEDCF7C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5816" y="2258552"/>
            <a:ext cx="3944620" cy="93408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3C26C1-6616-4135-AD81-E03B668FD68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9872" y="913602"/>
            <a:ext cx="7272808" cy="384334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A6288-2D4F-421F-9FA1-EF44E38A46E0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9872" y="913602"/>
            <a:ext cx="7488832" cy="38433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B9DB35-B0F2-46A7-B9AA-F3618BFC0BEA}"/>
              </a:ext>
            </a:extLst>
          </p:cNvPr>
          <p:cNvSpPr txBox="1"/>
          <p:nvPr/>
        </p:nvSpPr>
        <p:spPr>
          <a:xfrm>
            <a:off x="5616376" y="366251"/>
            <a:ext cx="11721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Removed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To encode Object boundaries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A1B7F1-8C3C-4D19-BEB2-707CED1F6D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3848" y="2169646"/>
            <a:ext cx="2794000" cy="1442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B6DE75-AA43-4760-839B-1DF22895B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710258-78C2-480F-8EBA-4C3C993E640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9872" y="913602"/>
            <a:ext cx="7272808" cy="384334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C17612-AEC5-4B78-895B-D0B11397AF20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9872" y="913602"/>
            <a:ext cx="7488832" cy="38433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1D2E9-15AF-4961-A86C-5B466C9CA0C0}"/>
              </a:ext>
            </a:extLst>
          </p:cNvPr>
          <p:cNvSpPr txBox="1"/>
          <p:nvPr/>
        </p:nvSpPr>
        <p:spPr>
          <a:xfrm>
            <a:off x="5256336" y="366251"/>
            <a:ext cx="15696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Reformulated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7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dirty="0">
                <a:latin typeface="Calibri" panose="020F0502020204030204" pitchFamily="34" charset="0"/>
              </a:rPr>
              <a:t>To encode materials</a:t>
            </a: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D42A2-8DE6-48CB-B634-EB48185211C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" y="2149475"/>
            <a:ext cx="392557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56230B-C319-4DC7-8F56-27613B4EE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F62F7A-7CE2-4EAB-A913-33C1F7C0297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9872" y="913602"/>
            <a:ext cx="7272808" cy="384334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0BFBD2-D0C0-4B34-ACEE-851BCE3FCB1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9872" y="913602"/>
            <a:ext cx="7488832" cy="38433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A0132F-0E40-4D29-B79A-BE623E99C37B}"/>
              </a:ext>
            </a:extLst>
          </p:cNvPr>
          <p:cNvSpPr txBox="1"/>
          <p:nvPr/>
        </p:nvSpPr>
        <p:spPr>
          <a:xfrm>
            <a:off x="5256336" y="366251"/>
            <a:ext cx="15696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Reformulated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0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6FBFFE-5E56-4F28-8E48-BAF583E2BE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45" y="3351363"/>
            <a:ext cx="3015337" cy="196981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Spatially varying 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Material composition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High level (arbitrary) properties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16" y="1354156"/>
            <a:ext cx="3038068" cy="1969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AEA2F6-5BD2-4B61-B859-20B4FA410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" y="2473305"/>
            <a:ext cx="3833192" cy="2331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A17B8-1FF8-45B7-85B8-C120C854BE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83" y="1354156"/>
            <a:ext cx="3015337" cy="1969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DC52F8-E3A7-4B4A-9FFD-D9316E0BADCB}"/>
              </a:ext>
            </a:extLst>
          </p:cNvPr>
          <p:cNvSpPr txBox="1"/>
          <p:nvPr/>
        </p:nvSpPr>
        <p:spPr>
          <a:xfrm>
            <a:off x="4706270" y="3530263"/>
            <a:ext cx="766090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Channel 1</a:t>
            </a:r>
            <a:endParaRPr lang="de-DE" sz="9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24532-8533-4BCF-8968-A32BA98F563E}"/>
              </a:ext>
            </a:extLst>
          </p:cNvPr>
          <p:cNvSpPr txBox="1"/>
          <p:nvPr/>
        </p:nvSpPr>
        <p:spPr>
          <a:xfrm>
            <a:off x="6120432" y="3530263"/>
            <a:ext cx="766090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Channel 2</a:t>
            </a:r>
            <a:endParaRPr lang="de-DE" sz="9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F1F2BE-7E96-4221-93D8-DE73606788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25" y="3351361"/>
            <a:ext cx="3015336" cy="19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69" y="1664320"/>
            <a:ext cx="5640006" cy="3656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39AFA-287D-47A7-9A6C-66C65D454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4" y="1664320"/>
            <a:ext cx="5919792" cy="35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9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9B6CDC-BCB8-44E8-A0DE-072E07230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28" y="1664320"/>
            <a:ext cx="5597810" cy="36568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648D4B-FB0C-4B4E-ACC9-03CD1C04A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65" y="1708765"/>
            <a:ext cx="5460824" cy="386281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5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D7AF1F-D224-4B55-85B3-851C0D3EB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20" y="1664320"/>
            <a:ext cx="5597810" cy="3656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A297D-0D70-4CF6-A8A3-086C6E025908}"/>
              </a:ext>
            </a:extLst>
          </p:cNvPr>
          <p:cNvSpPr txBox="1"/>
          <p:nvPr/>
        </p:nvSpPr>
        <p:spPr>
          <a:xfrm>
            <a:off x="6257505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F276D-31A8-47EF-BDB1-B7AA81B86BC7}"/>
              </a:ext>
            </a:extLst>
          </p:cNvPr>
          <p:cNvSpPr txBox="1"/>
          <p:nvPr/>
        </p:nvSpPr>
        <p:spPr>
          <a:xfrm>
            <a:off x="9035603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2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F6F82-79E7-4474-9FEB-4B28D9F53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" y="1688043"/>
            <a:ext cx="5460824" cy="37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65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15663D-F070-4EAA-A41E-8F487C89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08" y="1664320"/>
            <a:ext cx="5597810" cy="36568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2E5B48-B4BD-4E2D-AF51-ACB17E5B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" y="1703477"/>
            <a:ext cx="6546975" cy="37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DE9316-204B-4BC7-BD62-78E13AE0E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7" y="1664320"/>
            <a:ext cx="5640006" cy="36568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geometric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in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volumes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1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u="sng" dirty="0">
                <a:latin typeface="Calibri" panose="020F0502020204030204" pitchFamily="34" charset="0"/>
              </a:rPr>
              <a:t>1. 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7" y="1664320"/>
            <a:ext cx="5640006" cy="36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235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Discrete material properties:</a:t>
            </a:r>
          </a:p>
          <a:p>
            <a:pPr marL="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 Discrete </a:t>
            </a:r>
            <a:r>
              <a:rPr lang="en-GB" sz="1400" dirty="0" err="1">
                <a:latin typeface="Calibri" panose="020F0502020204030204" pitchFamily="34" charset="0"/>
              </a:rPr>
              <a:t>basematerial</a:t>
            </a:r>
            <a:r>
              <a:rPr lang="en-GB" sz="1400" dirty="0">
                <a:latin typeface="Calibri" panose="020F0502020204030204" pitchFamily="34" charset="0"/>
              </a:rPr>
              <a:t> per location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1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21A1FC-9A58-46FE-A36B-5DF2E7156A0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9872" y="913602"/>
            <a:ext cx="7272808" cy="384334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63B2FC-9597-4A04-89CB-DD92300DDC8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9872" y="913602"/>
            <a:ext cx="7488832" cy="38433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BDA1C7-4466-46C0-BD68-A512387DAA3B}"/>
              </a:ext>
            </a:extLst>
          </p:cNvPr>
          <p:cNvSpPr txBox="1"/>
          <p:nvPr/>
        </p:nvSpPr>
        <p:spPr>
          <a:xfrm>
            <a:off x="8590017" y="917195"/>
            <a:ext cx="11721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Removed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215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76B66F-983B-43E0-9971-7EF52D22C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8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28E1C111-9437-4291-B75E-52F4E3C0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DAC11-8EE4-43A3-AE48-87D2B7B9DE54}"/>
              </a:ext>
            </a:extLst>
          </p:cNvPr>
          <p:cNvSpPr txBox="1"/>
          <p:nvPr/>
        </p:nvSpPr>
        <p:spPr>
          <a:xfrm>
            <a:off x="5112320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A1D79-5758-4549-9624-3C09ADF8765B}"/>
              </a:ext>
            </a:extLst>
          </p:cNvPr>
          <p:cNvSpPr txBox="1"/>
          <p:nvPr/>
        </p:nvSpPr>
        <p:spPr>
          <a:xfrm>
            <a:off x="7890418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85CAFED4-EC35-47BE-B975-D7BAF4E177BB}"/>
              </a:ext>
            </a:extLst>
          </p:cNvPr>
          <p:cNvSpPr txBox="1"/>
          <p:nvPr/>
        </p:nvSpPr>
        <p:spPr>
          <a:xfrm>
            <a:off x="431800" y="913602"/>
            <a:ext cx="7704856" cy="335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Spatially varying 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</a:t>
            </a:r>
            <a:r>
              <a:rPr lang="en-US" sz="1400" dirty="0">
                <a:latin typeface="Calibri" panose="020F0502020204030204" pitchFamily="34" charset="0"/>
              </a:rPr>
              <a:t>Multiple scalar channels with intensities 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   between [0,1]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Each associated with a </a:t>
            </a:r>
            <a:r>
              <a:rPr lang="en-US" sz="1400" dirty="0" err="1">
                <a:latin typeface="Calibri" panose="020F0502020204030204" pitchFamily="34" charset="0"/>
              </a:rPr>
              <a:t>basematerial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Mixing according to their intensity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295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1 -3 …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Single channel with scalar intensity/value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Encode intensity of an abstract property: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(“conductivity”, “density”, “elasticity”, …)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Consumer can decide, how they mix materials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to achieve that property</a:t>
            </a:r>
          </a:p>
          <a:p>
            <a:endParaRPr lang="en-GB" sz="1400" dirty="0">
              <a:latin typeface="Calibri" panose="020F0502020204030204" pitchFamily="34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28E1C111-9437-4291-B75E-52F4E3C0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899E0-9E2F-421A-8118-E3196CFB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1. Scalar function that assigns every point in space a scalar value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Image3D: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A list of PNGs with RGBA, RGB, </a:t>
            </a:r>
            <a:r>
              <a:rPr lang="en-GB" sz="1400" dirty="0" err="1">
                <a:latin typeface="Calibri" panose="020F0502020204030204" pitchFamily="34" charset="0"/>
              </a:rPr>
              <a:t>Gray</a:t>
            </a:r>
            <a:r>
              <a:rPr lang="en-GB" sz="1400" dirty="0">
                <a:latin typeface="Calibri" panose="020F0502020204030204" pitchFamily="34" charset="0"/>
              </a:rPr>
              <a:t>, </a:t>
            </a:r>
            <a:r>
              <a:rPr lang="en-GB" sz="1400" dirty="0" err="1">
                <a:latin typeface="Calibri" panose="020F0502020204030204" pitchFamily="34" charset="0"/>
              </a:rPr>
              <a:t>GrayAlpha</a:t>
            </a:r>
            <a:r>
              <a:rPr lang="en-GB" sz="1400" dirty="0">
                <a:latin typeface="Calibri" panose="020F0502020204030204" pitchFamily="34" charset="0"/>
              </a:rPr>
              <a:t> - values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248ADC-4143-4A16-AF8E-29A6A01838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90" y="2636001"/>
            <a:ext cx="3360142" cy="2745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5FFF2-CFCF-45AA-8D51-8A8FA7F6DD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115196"/>
            <a:ext cx="3360143" cy="1914528"/>
          </a:xfrm>
          <a:prstGeom prst="rect">
            <a:avLst/>
          </a:prstGeom>
        </p:spPr>
      </p:pic>
      <p:sp>
        <p:nvSpPr>
          <p:cNvPr id="11" name="Textfeld 6">
            <a:extLst>
              <a:ext uri="{FF2B5EF4-FFF2-40B4-BE49-F238E27FC236}">
                <a16:creationId xmlns:a16="http://schemas.microsoft.com/office/drawing/2014/main" id="{6FBB3216-1E12-4290-BFDF-FAA7A5624924}"/>
              </a:ext>
            </a:extLst>
          </p:cNvPr>
          <p:cNvSpPr txBox="1"/>
          <p:nvPr/>
        </p:nvSpPr>
        <p:spPr>
          <a:xfrm>
            <a:off x="5571662" y="1319361"/>
            <a:ext cx="7704856" cy="209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dirty="0">
                <a:latin typeface="Calibri" panose="020F0502020204030204" pitchFamily="34" charset="0"/>
              </a:rPr>
              <a:t>Image3DChannelSelector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Picks a channel 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min max range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interpolation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repetition in space</a:t>
            </a: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D816EF-4DA0-4AFD-82AF-D771CA15EE3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55132"/>
            <a:ext cx="3360142" cy="137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Boolean operations/mixing: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a*f(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* 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1B38B6-16F5-4F2D-BA67-09A1C9C3DB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92" y="1096153"/>
            <a:ext cx="5223519" cy="3896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CE07DD-33DE-4387-8F41-0FA1358F535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3945141"/>
            <a:ext cx="3240360" cy="1451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C32CF7-CCC5-49BB-B7C8-296DE1F2290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2403257"/>
            <a:ext cx="3240360" cy="13937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5CD311-85E4-4953-B803-A1600B9D28AD}"/>
              </a:ext>
            </a:extLst>
          </p:cNvPr>
          <p:cNvSpPr/>
          <p:nvPr/>
        </p:nvSpPr>
        <p:spPr bwMode="auto">
          <a:xfrm>
            <a:off x="784091" y="449907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32641-3219-4457-9930-84B83E014285}"/>
              </a:ext>
            </a:extLst>
          </p:cNvPr>
          <p:cNvSpPr/>
          <p:nvPr/>
        </p:nvSpPr>
        <p:spPr bwMode="auto">
          <a:xfrm>
            <a:off x="784091" y="4315230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FF26AB-55DB-4593-821E-EBA5C67F0989}"/>
              </a:ext>
            </a:extLst>
          </p:cNvPr>
          <p:cNvSpPr/>
          <p:nvPr/>
        </p:nvSpPr>
        <p:spPr bwMode="auto">
          <a:xfrm>
            <a:off x="784091" y="4660618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3B402-5EAA-4B1C-AA3F-1D86C95E5B97}"/>
              </a:ext>
            </a:extLst>
          </p:cNvPr>
          <p:cNvSpPr/>
          <p:nvPr/>
        </p:nvSpPr>
        <p:spPr bwMode="auto">
          <a:xfrm>
            <a:off x="784091" y="5167232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C2E01-E712-4327-BDE0-7EE84F9870AF}"/>
              </a:ext>
            </a:extLst>
          </p:cNvPr>
          <p:cNvSpPr txBox="1"/>
          <p:nvPr/>
        </p:nvSpPr>
        <p:spPr>
          <a:xfrm>
            <a:off x="3528144" y="4169640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</a:t>
            </a:r>
            <a:endParaRPr lang="de-DE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CB0CD-6505-47D3-8757-E116F29AD545}"/>
              </a:ext>
            </a:extLst>
          </p:cNvPr>
          <p:cNvSpPr txBox="1"/>
          <p:nvPr/>
        </p:nvSpPr>
        <p:spPr>
          <a:xfrm>
            <a:off x="3528144" y="4403262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</a:t>
            </a:r>
            <a:endParaRPr lang="de-DE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AF8CC5-F5F2-4EFE-BD25-7A755124A157}"/>
              </a:ext>
            </a:extLst>
          </p:cNvPr>
          <p:cNvSpPr txBox="1"/>
          <p:nvPr/>
        </p:nvSpPr>
        <p:spPr>
          <a:xfrm>
            <a:off x="3528144" y="4598875"/>
            <a:ext cx="458780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*, +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331C4-4982-496E-969E-1BCF66BAA695}"/>
              </a:ext>
            </a:extLst>
          </p:cNvPr>
          <p:cNvSpPr txBox="1"/>
          <p:nvPr/>
        </p:nvSpPr>
        <p:spPr>
          <a:xfrm>
            <a:off x="3540336" y="5055491"/>
            <a:ext cx="631904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h, g, f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184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Custom</PresentationFormat>
  <Paragraphs>159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YaHei</vt:lpstr>
      <vt:lpstr>Arial</vt:lpstr>
      <vt:lpstr>Calibri</vt:lpstr>
      <vt:lpstr>Segoe UI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2016-01-11T23:18:52Z</dcterms:created>
  <dcterms:modified xsi:type="dcterms:W3CDTF">2018-12-20T16:31:55Z</dcterms:modified>
</cp:coreProperties>
</file>