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285" r:id="rId4"/>
    <p:sldId id="295" r:id="rId5"/>
    <p:sldId id="308" r:id="rId6"/>
    <p:sldId id="294" r:id="rId7"/>
    <p:sldId id="284" r:id="rId8"/>
    <p:sldId id="289" r:id="rId9"/>
    <p:sldId id="290" r:id="rId10"/>
    <p:sldId id="304" r:id="rId11"/>
    <p:sldId id="297" r:id="rId12"/>
    <p:sldId id="299" r:id="rId13"/>
    <p:sldId id="302" r:id="rId14"/>
    <p:sldId id="303" r:id="rId15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306"/>
            <p14:sldId id="285"/>
            <p14:sldId id="295"/>
            <p14:sldId id="308"/>
            <p14:sldId id="294"/>
            <p14:sldId id="284"/>
            <p14:sldId id="289"/>
            <p14:sldId id="290"/>
            <p14:sldId id="304"/>
            <p14:sldId id="297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285" autoAdjust="0"/>
  </p:normalViewPr>
  <p:slideViewPr>
    <p:cSldViewPr>
      <p:cViewPr varScale="1">
        <p:scale>
          <a:sx n="104" d="100"/>
          <a:sy n="104" d="100"/>
        </p:scale>
        <p:origin x="610" y="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2019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extension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2019/03/06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Tel Aviv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FBFFE-5E56-4F28-8E48-BAF583E2B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5" y="3351363"/>
            <a:ext cx="3015337" cy="1969818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Material composition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High level (arbitrary) properties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6" y="1354156"/>
            <a:ext cx="3038068" cy="1969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EA2F6-5BD2-4B61-B859-20B4FA410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473305"/>
            <a:ext cx="3833192" cy="2331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A17B8-1FF8-45B7-85B8-C120C854BE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83" y="1354156"/>
            <a:ext cx="3015337" cy="1969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C52F8-E3A7-4B4A-9FFD-D9316E0BADCB}"/>
              </a:ext>
            </a:extLst>
          </p:cNvPr>
          <p:cNvSpPr txBox="1"/>
          <p:nvPr/>
        </p:nvSpPr>
        <p:spPr>
          <a:xfrm>
            <a:off x="4706270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1</a:t>
            </a:r>
            <a:endParaRPr lang="de-DE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4532-8533-4BCF-8968-A32BA98F563E}"/>
              </a:ext>
            </a:extLst>
          </p:cNvPr>
          <p:cNvSpPr txBox="1"/>
          <p:nvPr/>
        </p:nvSpPr>
        <p:spPr>
          <a:xfrm>
            <a:off x="6120432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2</a:t>
            </a:r>
            <a:endParaRPr lang="de-DE" sz="9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F1F2BE-7E96-4221-93D8-DE73606788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3351361"/>
            <a:ext cx="3015336" cy="1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69" y="1664320"/>
            <a:ext cx="5640006" cy="36568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A9B3AC-00FE-4D9B-A940-85B35664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2" y="1668755"/>
            <a:ext cx="5928724" cy="32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9B6CDC-BCB8-44E8-A0DE-072E0723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28" y="1664320"/>
            <a:ext cx="5597810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3B2B4-3256-4C5B-976A-53DEC6F1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723112"/>
            <a:ext cx="5445689" cy="32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D7AF1F-D224-4B55-85B3-851C0D3E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20" y="1664320"/>
            <a:ext cx="5597810" cy="3656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A297D-0D70-4CF6-A8A3-086C6E025908}"/>
              </a:ext>
            </a:extLst>
          </p:cNvPr>
          <p:cNvSpPr txBox="1"/>
          <p:nvPr/>
        </p:nvSpPr>
        <p:spPr>
          <a:xfrm>
            <a:off x="6257505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F276D-31A8-47EF-BDB1-B7AA81B86BC7}"/>
              </a:ext>
            </a:extLst>
          </p:cNvPr>
          <p:cNvSpPr txBox="1"/>
          <p:nvPr/>
        </p:nvSpPr>
        <p:spPr>
          <a:xfrm>
            <a:off x="9035603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1CFBA-FF17-4AC0-AE4B-D4B8BA3C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688042"/>
            <a:ext cx="5374720" cy="37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5663D-F070-4EAA-A41E-8F487C89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8" y="1664320"/>
            <a:ext cx="5597810" cy="3656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004F6D-A4D8-41D0-AC6D-39C86484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9" y="1683147"/>
            <a:ext cx="6023043" cy="3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467AA-8E84-4E8A-AA37-7FBB204B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531" y="520311"/>
            <a:ext cx="5445862" cy="1063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 hangingPunct="1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Volumetric extension </a:t>
            </a:r>
            <a:r>
              <a:rPr lang="en-US" altLang="de-DE" sz="2100" b="1" dirty="0">
                <a:solidFill>
                  <a:schemeClr val="tx1"/>
                </a:solidFill>
              </a:rPr>
              <a:t>- Overall concept</a:t>
            </a:r>
            <a:br>
              <a:rPr lang="en-US" altLang="de-DE" sz="2100" b="1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pan\Google Drive\MONOLITH_DEV\ModelPhotosFEB2015\proc\IMG_1395.JPG">
            <a:extLst>
              <a:ext uri="{FF2B5EF4-FFF2-40B4-BE49-F238E27FC236}">
                <a16:creationId xmlns:a16="http://schemas.microsoft.com/office/drawing/2014/main" id="{63F4CD02-AABC-4E14-95AE-462CFDFB40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r="3092" b="-2"/>
          <a:stretch/>
        </p:blipFill>
        <p:spPr bwMode="auto">
          <a:xfrm>
            <a:off x="20" y="10"/>
            <a:ext cx="3832792" cy="5670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1032" y="1748888"/>
            <a:ext cx="52167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BB59C-DFBB-4569-BBDB-5A41268E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5532" y="2016195"/>
            <a:ext cx="5445860" cy="3129981"/>
          </a:xfrm>
        </p:spPr>
        <p:txBody>
          <a:bodyPr vert="horz" lIns="91440" tIns="45720" rIns="91440" bIns="45720" rtlCol="0">
            <a:normAutofit/>
          </a:bodyPr>
          <a:lstStyle/>
          <a:p>
            <a:pPr marL="352181" indent="-285750" defTabSz="1105875">
              <a:buFontTx/>
              <a:buChar char="-"/>
            </a:pPr>
            <a:r>
              <a:rPr lang="en-US" sz="1600" dirty="0"/>
              <a:t>Enrich geometry of 3MF with volumetric elements that can represent spatially varying properties</a:t>
            </a:r>
          </a:p>
          <a:p>
            <a:pPr marL="352181" indent="-285750" defTabSz="1105875">
              <a:buFontTx/>
              <a:buChar char="-"/>
            </a:pPr>
            <a:r>
              <a:rPr lang="en-US" sz="1600" dirty="0"/>
              <a:t>Inefficient to handle with a mesh representation, especially in cases where the variation is continuous in space.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=&gt; Use a 3D Texture-based or field-based representation.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=&gt; </a:t>
            </a:r>
            <a:r>
              <a:rPr lang="en-GB" sz="1600" dirty="0">
                <a:latin typeface="Calibri" panose="020F0502020204030204" pitchFamily="34" charset="0"/>
              </a:rPr>
              <a:t>Encode complex objects by explicitly specifying their properties at any point in space</a:t>
            </a:r>
          </a:p>
          <a:p>
            <a:pPr indent="-276469" defTabSz="110587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36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a single scalar value at each point in space.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&gt; threshold =&gt; 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&lt;= threshold, void</a:t>
            </a: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Three scalar values (R, G, B) between 0 and 1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at each point in space</a:t>
            </a:r>
            <a:endParaRPr lang="en-GB" sz="1400" u="sng" dirty="0">
              <a:latin typeface="Calibri" panose="020F050202020403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4E15E-6EE9-4463-AF69-EF79FA3750F5}"/>
              </a:ext>
            </a:extLst>
          </p:cNvPr>
          <p:cNvGrpSpPr/>
          <p:nvPr/>
        </p:nvGrpSpPr>
        <p:grpSpPr>
          <a:xfrm>
            <a:off x="4310335" y="1664320"/>
            <a:ext cx="5597810" cy="3656861"/>
            <a:chOff x="4310335" y="1664320"/>
            <a:chExt cx="5597810" cy="36568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76B66F-983B-43E0-9971-7EF52D22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335" y="1664320"/>
              <a:ext cx="5597810" cy="36568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B83253-8152-48DA-AB55-BE3B1ED75D92}"/>
                </a:ext>
              </a:extLst>
            </p:cNvPr>
            <p:cNvSpPr txBox="1"/>
            <p:nvPr/>
          </p:nvSpPr>
          <p:spPr>
            <a:xfrm>
              <a:off x="4475093" y="197117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R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89E32-2DA2-498A-962F-F4D42358371B}"/>
                </a:ext>
              </a:extLst>
            </p:cNvPr>
            <p:cNvSpPr txBox="1"/>
            <p:nvPr/>
          </p:nvSpPr>
          <p:spPr>
            <a:xfrm>
              <a:off x="4475093" y="2463548"/>
              <a:ext cx="126188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Channel B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F2EFA-D47F-4D57-923A-B587E6674938}"/>
                </a:ext>
              </a:extLst>
            </p:cNvPr>
            <p:cNvSpPr txBox="1"/>
            <p:nvPr/>
          </p:nvSpPr>
          <p:spPr>
            <a:xfrm>
              <a:off x="4475093" y="295591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Channel G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AAC81A6-4DEA-4914-9FD6-D3CC45AE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sp>
        <p:nvSpPr>
          <p:cNvPr id="27" name="Text Box 1">
            <a:extLst>
              <a:ext uri="{FF2B5EF4-FFF2-40B4-BE49-F238E27FC236}">
                <a16:creationId xmlns:a16="http://schemas.microsoft.com/office/drawing/2014/main" id="{29E0DDE1-7C85-43B5-A712-4CC5030E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1542E-7EFE-4091-88C4-AA4FA8B02BE6}"/>
              </a:ext>
            </a:extLst>
          </p:cNvPr>
          <p:cNvSpPr txBox="1"/>
          <p:nvPr/>
        </p:nvSpPr>
        <p:spPr>
          <a:xfrm>
            <a:off x="5112320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CB06B-7D73-4DE7-A70C-7DEE2B52DF37}"/>
              </a:ext>
            </a:extLst>
          </p:cNvPr>
          <p:cNvSpPr txBox="1"/>
          <p:nvPr/>
        </p:nvSpPr>
        <p:spPr>
          <a:xfrm>
            <a:off x="7890418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0" name="Textfeld 6">
            <a:extLst>
              <a:ext uri="{FF2B5EF4-FFF2-40B4-BE49-F238E27FC236}">
                <a16:creationId xmlns:a16="http://schemas.microsoft.com/office/drawing/2014/main" id="{04973610-3096-4CAB-99C2-46B455B3A063}"/>
              </a:ext>
            </a:extLst>
          </p:cNvPr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899E0-9E2F-421A-8118-E3196CFB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C089A2-07B2-42FB-912A-996F8623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65" y="2653942"/>
            <a:ext cx="3360143" cy="2709576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Grey, </a:t>
            </a:r>
            <a:r>
              <a:rPr lang="en-GB" sz="1400" dirty="0" err="1">
                <a:latin typeface="Calibri" panose="020F0502020204030204" pitchFamily="34" charset="0"/>
              </a:rPr>
              <a:t>GreyAlpha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3360142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55132"/>
            <a:ext cx="3360142" cy="1371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9B7E1-B980-41D5-96E4-52AED8A11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0" y="2088661"/>
            <a:ext cx="3240569" cy="20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D8B8BF-F032-484E-AA3D-09345BB2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3944430"/>
            <a:ext cx="3233738" cy="1435514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operations/mixing/masking: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B38B6-16F5-4F2D-BA67-09A1C9C3DB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92" y="1096153"/>
            <a:ext cx="5223519" cy="38963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784091" y="449907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784091" y="4315230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784091" y="46606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784091" y="5167232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528144" y="4169640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528144" y="4403262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528144" y="4598875"/>
            <a:ext cx="458780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*, +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540336" y="5055491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935B30-5FA5-4842-B6BB-19EA13D3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3944430"/>
            <a:ext cx="3233738" cy="1435514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0E1978-B888-4D2F-BF7D-A4506E74E79A}"/>
              </a:ext>
            </a:extLst>
          </p:cNvPr>
          <p:cNvSpPr/>
          <p:nvPr/>
        </p:nvSpPr>
        <p:spPr bwMode="auto">
          <a:xfrm>
            <a:off x="784091" y="418018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8C520-E79D-4F41-AE6A-DABEDD0508BE}"/>
              </a:ext>
            </a:extLst>
          </p:cNvPr>
          <p:cNvSpPr/>
          <p:nvPr/>
        </p:nvSpPr>
        <p:spPr bwMode="auto">
          <a:xfrm>
            <a:off x="784091" y="512733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8B60-837D-4FF1-87FC-E74E6865DE58}"/>
              </a:ext>
            </a:extLst>
          </p:cNvPr>
          <p:cNvSpPr txBox="1"/>
          <p:nvPr/>
        </p:nvSpPr>
        <p:spPr>
          <a:xfrm>
            <a:off x="3528144" y="4971212"/>
            <a:ext cx="5052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g, f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2D704-1E37-4730-8923-F67A26CC83EE}"/>
              </a:ext>
            </a:extLst>
          </p:cNvPr>
          <p:cNvSpPr txBox="1"/>
          <p:nvPr/>
        </p:nvSpPr>
        <p:spPr>
          <a:xfrm>
            <a:off x="3528144" y="4071902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A, b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C84A7-2D04-4599-9F0D-6981E5F9E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Custom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Volumetric extension - Overall concept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2019-03-06T17:19:17Z</dcterms:created>
  <dcterms:modified xsi:type="dcterms:W3CDTF">2019-06-25T12:32:09Z</dcterms:modified>
</cp:coreProperties>
</file>