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306" r:id="rId3"/>
    <p:sldId id="285" r:id="rId4"/>
    <p:sldId id="295" r:id="rId5"/>
    <p:sldId id="308" r:id="rId6"/>
    <p:sldId id="294" r:id="rId7"/>
    <p:sldId id="284" r:id="rId8"/>
    <p:sldId id="289" r:id="rId9"/>
    <p:sldId id="310" r:id="rId10"/>
    <p:sldId id="309" r:id="rId11"/>
    <p:sldId id="290" r:id="rId12"/>
    <p:sldId id="304" r:id="rId13"/>
    <p:sldId id="311" r:id="rId14"/>
    <p:sldId id="297" r:id="rId15"/>
    <p:sldId id="299" r:id="rId16"/>
    <p:sldId id="302" r:id="rId17"/>
    <p:sldId id="303" r:id="rId18"/>
    <p:sldId id="312" r:id="rId19"/>
  </p:sldIdLst>
  <p:sldSz cx="10080625" cy="567055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B4698C2-37B9-414A-B2A1-B3854443E29B}">
          <p14:sldIdLst>
            <p14:sldId id="256"/>
            <p14:sldId id="306"/>
            <p14:sldId id="285"/>
            <p14:sldId id="295"/>
            <p14:sldId id="308"/>
            <p14:sldId id="294"/>
            <p14:sldId id="284"/>
            <p14:sldId id="289"/>
            <p14:sldId id="310"/>
            <p14:sldId id="309"/>
            <p14:sldId id="290"/>
            <p14:sldId id="304"/>
            <p14:sldId id="311"/>
            <p14:sldId id="297"/>
            <p14:sldId id="299"/>
            <p14:sldId id="302"/>
            <p14:sldId id="303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5285" autoAdjust="0"/>
  </p:normalViewPr>
  <p:slideViewPr>
    <p:cSldViewPr>
      <p:cViewPr varScale="1">
        <p:scale>
          <a:sx n="106" d="100"/>
          <a:sy n="106" d="100"/>
        </p:scale>
        <p:origin x="725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alt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AD1A3EBA-5D27-46AD-9256-FEF9F3E5770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594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C16B9B-4B11-4180-AED1-63EE02E1CA30}" type="slidenum">
              <a:rPr lang="de-DE" altLang="de-DE"/>
              <a:pPr/>
              <a:t>1</a:t>
            </a:fld>
            <a:endParaRPr lang="de-DE" altLang="de-DE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28600" indent="-228600">
              <a:buAutoNum type="arabicPeriod"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293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B10BB-089A-4547-B8B4-2631F4AA99E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5601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A8DB10-B564-4E12-8104-E4A749C942D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179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225425"/>
            <a:ext cx="2266950" cy="43894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0037" cy="43894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F8B204A-013D-45CF-BE36-ECB1212E69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820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A292AB-4316-4846-9A0B-25E8BE6F681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44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BD82C-77DB-4176-B4EF-F5D23B492B9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6166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357687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3325" y="1327150"/>
            <a:ext cx="4357688" cy="328771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00F473-13E3-45FD-8405-28082F1BF35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605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FD1F01-C5A6-4738-BF1A-502E02368E2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554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55C3C9D-E3EB-42D8-8649-147CF5E2A095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2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1639095-CA2B-4A93-A30F-C3B4F939231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50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ECF91B-99C9-4989-BA05-6B0C73D6242A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98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alt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D68393-C536-468D-92BA-F0668698065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051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225425"/>
            <a:ext cx="906938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327150"/>
            <a:ext cx="8867775" cy="328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1168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/>
              <a:t>Klicken Sie, um die Formate des Gliederungstextes zu bearbeiten</a:t>
            </a:r>
          </a:p>
          <a:p>
            <a:pPr lvl="1"/>
            <a:r>
              <a:rPr lang="en-GB" altLang="de-DE"/>
              <a:t>Zweite Gliederungsebene</a:t>
            </a:r>
          </a:p>
          <a:p>
            <a:pPr lvl="2"/>
            <a:r>
              <a:rPr lang="en-GB" altLang="de-DE"/>
              <a:t>Dritte Gliederungsebene</a:t>
            </a:r>
          </a:p>
          <a:p>
            <a:pPr lvl="3"/>
            <a:r>
              <a:rPr lang="en-GB" altLang="de-DE"/>
              <a:t>Vierte Gliederungsebene</a:t>
            </a:r>
          </a:p>
          <a:p>
            <a:pPr lvl="4"/>
            <a:r>
              <a:rPr lang="en-GB" altLang="de-DE"/>
              <a:t>Fünfte Gliederungsebene</a:t>
            </a:r>
          </a:p>
          <a:p>
            <a:pPr lvl="4"/>
            <a:r>
              <a:rPr lang="en-GB" altLang="de-DE"/>
              <a:t>Sechste Gliederungsebene</a:t>
            </a:r>
          </a:p>
          <a:p>
            <a:pPr lvl="4"/>
            <a:r>
              <a:rPr lang="en-GB" altLang="de-DE"/>
              <a:t>Siebente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5165725"/>
            <a:ext cx="3194050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5165725"/>
            <a:ext cx="2346325" cy="38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8122D5B8-4CC4-4E7C-B066-47B068245137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0">
          <a:solidFill>
            <a:srgbClr val="000000"/>
          </a:solidFill>
          <a:latin typeface="Arial" panose="020B060402020202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063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1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638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25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" y="98971"/>
            <a:ext cx="1514686" cy="576351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7855336" y="5442795"/>
            <a:ext cx="2225289" cy="227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8000"/>
              </a:lnSpc>
              <a:buClr>
                <a:srgbClr val="666666"/>
              </a:buClr>
              <a:buSzPct val="75000"/>
              <a:buFont typeface="StarSymbol" charset="0"/>
              <a:buNone/>
            </a:pP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copyright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by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the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3MF </a:t>
            </a:r>
            <a:r>
              <a:rPr lang="de-DE" altLang="de-DE" sz="1000" dirty="0" err="1">
                <a:solidFill>
                  <a:srgbClr val="FFFFFF"/>
                </a:solidFill>
                <a:latin typeface="Calibri" panose="020F0502020204030204" pitchFamily="34" charset="0"/>
              </a:rPr>
              <a:t>Consortium</a:t>
            </a:r>
            <a:r>
              <a:rPr lang="de-DE" altLang="de-DE" sz="1000" dirty="0">
                <a:solidFill>
                  <a:srgbClr val="FFFFFF"/>
                </a:solidFill>
                <a:latin typeface="Calibri" panose="020F0502020204030204" pitchFamily="34" charset="0"/>
              </a:rPr>
              <a:t> 2019</a:t>
            </a:r>
          </a:p>
        </p:txBody>
      </p:sp>
      <p:pic>
        <p:nvPicPr>
          <p:cNvPr id="10" name="Picture Placeholder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9952" y="963067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664048" y="357793"/>
            <a:ext cx="7203588" cy="500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3MF Technical Working Group </a:t>
            </a:r>
          </a:p>
          <a:p>
            <a:pPr algn="r">
              <a:lnSpc>
                <a:spcPct val="88000"/>
              </a:lnSpc>
            </a:pP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Volumetric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extension</a:t>
            </a:r>
            <a:r>
              <a:rPr lang="de-DE" altLang="de-DE" sz="3386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3386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specification</a:t>
            </a:r>
            <a:endParaRPr lang="de-DE" altLang="de-DE" sz="1693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endParaRPr lang="de-DE" altLang="de-DE" sz="1693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88000"/>
              </a:lnSpc>
            </a:pPr>
            <a:r>
              <a:rPr lang="de-DE" altLang="de-DE" sz="1693" dirty="0">
                <a:solidFill>
                  <a:srgbClr val="666666"/>
                </a:solidFill>
                <a:latin typeface="Calibri" panose="020F0502020204030204" pitchFamily="34" charset="0"/>
              </a:rPr>
              <a:t>2019/06/26</a:t>
            </a:r>
          </a:p>
          <a:p>
            <a:pPr algn="r">
              <a:lnSpc>
                <a:spcPct val="131000"/>
              </a:lnSpc>
            </a:pPr>
            <a:r>
              <a:rPr lang="de-DE" altLang="de-DE" sz="1451" b="1" dirty="0">
                <a:solidFill>
                  <a:srgbClr val="666666"/>
                </a:solidFill>
                <a:latin typeface="Calibri" panose="020F0502020204030204" pitchFamily="34" charset="0"/>
              </a:rPr>
              <a:t>New York</a:t>
            </a: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algn="r">
              <a:lnSpc>
                <a:spcPct val="131000"/>
              </a:lnSpc>
            </a:pPr>
            <a:endParaRPr lang="de-DE" altLang="de-DE" sz="1451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4D692-EC9D-4704-B5EE-1AB7027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" y="3781701"/>
            <a:ext cx="3408748" cy="1579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4342B-914A-456F-8037-9AD845D4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Boolean operations/mixing/</a:t>
            </a:r>
            <a:r>
              <a:rPr lang="en-GB" sz="1400" dirty="0">
                <a:latin typeface="Calibri" panose="020F0502020204030204" pitchFamily="34" charset="0"/>
              </a:rPr>
              <a:t>masking: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h(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</a:t>
            </a:r>
            <a:b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h(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(1-m(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))*g(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931086" y="449585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931086" y="50981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F8CC5-F5F2-4EFE-BD25-7A755124A157}"/>
              </a:ext>
            </a:extLst>
          </p:cNvPr>
          <p:cNvSpPr txBox="1"/>
          <p:nvPr/>
        </p:nvSpPr>
        <p:spPr>
          <a:xfrm>
            <a:off x="3744416" y="4415606"/>
            <a:ext cx="612668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mask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759416" y="5013284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74363-E4A5-4D70-8230-737E79FD156B}"/>
              </a:ext>
            </a:extLst>
          </p:cNvPr>
          <p:cNvSpPr/>
          <p:nvPr/>
        </p:nvSpPr>
        <p:spPr bwMode="auto">
          <a:xfrm>
            <a:off x="931086" y="49205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691E0-D329-4FAE-A4DA-D6C2F3D067CB}"/>
              </a:ext>
            </a:extLst>
          </p:cNvPr>
          <p:cNvSpPr txBox="1"/>
          <p:nvPr/>
        </p:nvSpPr>
        <p:spPr>
          <a:xfrm>
            <a:off x="3759416" y="4841625"/>
            <a:ext cx="333746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</a:t>
            </a:r>
            <a:endParaRPr lang="de-DE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BC08A-230F-45C8-915D-E9695C80F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94" y="852758"/>
            <a:ext cx="3045131" cy="45076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640FDA-CBA0-42EA-9EA5-B73B1F3E7110}"/>
              </a:ext>
            </a:extLst>
          </p:cNvPr>
          <p:cNvSpPr/>
          <p:nvPr/>
        </p:nvSpPr>
        <p:spPr>
          <a:xfrm>
            <a:off x="7034710" y="375628"/>
            <a:ext cx="2183098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</a:rPr>
              <a:t>blendmthod</a:t>
            </a:r>
            <a:r>
              <a:rPr lang="en-US" b="1" dirty="0">
                <a:latin typeface="Calibri" panose="020F0502020204030204" pitchFamily="34" charset="0"/>
              </a:rPr>
              <a:t>=“mask”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7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6A9F921-2C3C-4F05-9BA9-87F84567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49" y="3804988"/>
            <a:ext cx="3408748" cy="1579399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2. transforming them (affine linear):</a:t>
            </a:r>
          </a:p>
          <a:p>
            <a:r>
              <a:rPr lang="en-GB" sz="1400" dirty="0">
                <a:latin typeface="Calibri" panose="020F0502020204030204" pitchFamily="34" charset="0"/>
              </a:rPr>
              <a:t>	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f(A(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b)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2EDA8-C613-4A88-9BC9-3FBB3903C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8" y="1664320"/>
            <a:ext cx="5640004" cy="36568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0E1978-B888-4D2F-BF7D-A4506E74E79A}"/>
              </a:ext>
            </a:extLst>
          </p:cNvPr>
          <p:cNvSpPr/>
          <p:nvPr/>
        </p:nvSpPr>
        <p:spPr bwMode="auto">
          <a:xfrm>
            <a:off x="784091" y="406246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8C520-E79D-4F41-AE6A-DABEDD0508BE}"/>
              </a:ext>
            </a:extLst>
          </p:cNvPr>
          <p:cNvSpPr/>
          <p:nvPr/>
        </p:nvSpPr>
        <p:spPr bwMode="auto">
          <a:xfrm>
            <a:off x="784091" y="512733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8B60-837D-4FF1-87FC-E74E6865DE58}"/>
              </a:ext>
            </a:extLst>
          </p:cNvPr>
          <p:cNvSpPr txBox="1"/>
          <p:nvPr/>
        </p:nvSpPr>
        <p:spPr>
          <a:xfrm>
            <a:off x="3780131" y="4952355"/>
            <a:ext cx="24878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12D704-1E37-4730-8923-F67A26CC83EE}"/>
              </a:ext>
            </a:extLst>
          </p:cNvPr>
          <p:cNvSpPr txBox="1"/>
          <p:nvPr/>
        </p:nvSpPr>
        <p:spPr>
          <a:xfrm>
            <a:off x="3592403" y="3954184"/>
            <a:ext cx="59503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A, b</a:t>
            </a:r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EC84A7-2D04-4599-9F0D-6981E5F9E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92" y="2331271"/>
            <a:ext cx="3240360" cy="14105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E3070B-2408-4906-B8FD-8367D685287A}"/>
              </a:ext>
            </a:extLst>
          </p:cNvPr>
          <p:cNvSpPr/>
          <p:nvPr/>
        </p:nvSpPr>
        <p:spPr bwMode="auto">
          <a:xfrm>
            <a:off x="784091" y="496465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5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6FBFFE-5E56-4F28-8E48-BAF583E2BE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945" y="3351363"/>
            <a:ext cx="3015337" cy="1969818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552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Material composition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High level (arbitrary) properties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6" y="1354156"/>
            <a:ext cx="3038068" cy="1969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0A17B8-1FF8-45B7-85B8-C120C854BE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83" y="1354156"/>
            <a:ext cx="3015337" cy="19698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DC52F8-E3A7-4B4A-9FFD-D9316E0BADCB}"/>
              </a:ext>
            </a:extLst>
          </p:cNvPr>
          <p:cNvSpPr txBox="1"/>
          <p:nvPr/>
        </p:nvSpPr>
        <p:spPr>
          <a:xfrm>
            <a:off x="4706270" y="3530263"/>
            <a:ext cx="76609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 “Mat 1”</a:t>
            </a:r>
            <a:endParaRPr lang="de-DE" sz="9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24532-8533-4BCF-8968-A32BA98F563E}"/>
              </a:ext>
            </a:extLst>
          </p:cNvPr>
          <p:cNvSpPr txBox="1"/>
          <p:nvPr/>
        </p:nvSpPr>
        <p:spPr>
          <a:xfrm>
            <a:off x="6120432" y="3530263"/>
            <a:ext cx="766090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</a:rPr>
              <a:t>Channel</a:t>
            </a:r>
            <a:br>
              <a:rPr lang="en-GB" sz="900" dirty="0">
                <a:solidFill>
                  <a:srgbClr val="FF0000"/>
                </a:solidFill>
              </a:rPr>
            </a:br>
            <a:r>
              <a:rPr lang="en-GB" sz="900" dirty="0">
                <a:solidFill>
                  <a:srgbClr val="FF0000"/>
                </a:solidFill>
              </a:rPr>
              <a:t>“Mat 2”</a:t>
            </a:r>
            <a:endParaRPr lang="de-DE" sz="900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FF1F2BE-7E96-4221-93D8-DE73606788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25" y="3351361"/>
            <a:ext cx="3015336" cy="19698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A3BE2F-84EC-46B7-AEDE-54393CF6E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99" y="2403227"/>
            <a:ext cx="3608146" cy="21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Examples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Shared resources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F59FD-1591-4F43-8A70-1903EAA7B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2" y="1323107"/>
            <a:ext cx="6729508" cy="37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0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Examples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2"/>
          <a:stretch/>
        </p:blipFill>
        <p:spPr>
          <a:xfrm>
            <a:off x="6912519" y="1664320"/>
            <a:ext cx="4188155" cy="365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B7899-AE2C-4A47-9188-06EB83E6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" y="1717674"/>
            <a:ext cx="6164372" cy="30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9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9B6CDC-BCB8-44E8-A0DE-072E07230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2"/>
          <a:stretch/>
        </p:blipFill>
        <p:spPr>
          <a:xfrm>
            <a:off x="6624488" y="1664320"/>
            <a:ext cx="4042050" cy="3656861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Examples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115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u="sng" dirty="0">
              <a:latin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FD1329-3D5A-4BE5-A379-B657E1A6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7" y="1777592"/>
            <a:ext cx="6123994" cy="34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F9B770-664D-4C17-888D-1908585DCBFD}"/>
              </a:ext>
            </a:extLst>
          </p:cNvPr>
          <p:cNvGrpSpPr/>
          <p:nvPr/>
        </p:nvGrpSpPr>
        <p:grpSpPr>
          <a:xfrm>
            <a:off x="6120432" y="1727343"/>
            <a:ext cx="4932897" cy="3438074"/>
            <a:chOff x="6120432" y="1883107"/>
            <a:chExt cx="4932897" cy="34380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7AF1F-D224-4B55-85B3-851C0D3EB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1"/>
            <a:stretch/>
          </p:blipFill>
          <p:spPr>
            <a:xfrm>
              <a:off x="6120432" y="1883107"/>
              <a:ext cx="4932897" cy="34380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BA297D-0D70-4CF6-A8A3-086C6E025908}"/>
                </a:ext>
              </a:extLst>
            </p:cNvPr>
            <p:cNvSpPr txBox="1"/>
            <p:nvPr/>
          </p:nvSpPr>
          <p:spPr>
            <a:xfrm>
              <a:off x="6409743" y="1971179"/>
              <a:ext cx="17796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Channel “mat1”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F276D-31A8-47EF-BDB1-B7AA81B86BC7}"/>
                </a:ext>
              </a:extLst>
            </p:cNvPr>
            <p:cNvSpPr txBox="1"/>
            <p:nvPr/>
          </p:nvSpPr>
          <p:spPr>
            <a:xfrm>
              <a:off x="8746492" y="1974765"/>
              <a:ext cx="177965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Channel “mat2”</a:t>
              </a:r>
              <a:endParaRPr lang="de-DE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Examples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36927-D589-41BA-9AC7-2A1A34CBF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5" y="1664319"/>
            <a:ext cx="5753037" cy="35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6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2E3DCE-8E8E-44E3-A4E8-1AEC31CA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" y="1727343"/>
            <a:ext cx="7143662" cy="3340180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Textfeld 6">
            <a:extLst>
              <a:ext uri="{FF2B5EF4-FFF2-40B4-BE49-F238E27FC236}">
                <a16:creationId xmlns:a16="http://schemas.microsoft.com/office/drawing/2014/main" id="{F58F0E53-5D9F-481C-B916-A9EC78DE1CA1}"/>
              </a:ext>
            </a:extLst>
          </p:cNvPr>
          <p:cNvSpPr txBox="1"/>
          <p:nvPr/>
        </p:nvSpPr>
        <p:spPr>
          <a:xfrm>
            <a:off x="431800" y="913602"/>
            <a:ext cx="7704856" cy="750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3. Evaluate manipulated functions in 3MF world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5663D-F070-4EAA-A41E-8F487C893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3" r="1"/>
          <a:stretch/>
        </p:blipFill>
        <p:spPr>
          <a:xfrm>
            <a:off x="7245963" y="1664320"/>
            <a:ext cx="4085642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79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Questions/Issues?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A4C26-FF1F-408D-BF3E-0685FED4FA50}"/>
              </a:ext>
            </a:extLst>
          </p:cNvPr>
          <p:cNvSpPr txBox="1"/>
          <p:nvPr/>
        </p:nvSpPr>
        <p:spPr>
          <a:xfrm>
            <a:off x="719832" y="1539131"/>
            <a:ext cx="8568952" cy="33123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6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4467AA-8E84-4E8A-AA37-7FBB204B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531" y="520311"/>
            <a:ext cx="5445862" cy="1063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 hangingPunct="1">
              <a:lnSpc>
                <a:spcPct val="90000"/>
              </a:lnSpc>
            </a:pPr>
            <a:r>
              <a:rPr lang="en-US" sz="2100" b="1" dirty="0">
                <a:solidFill>
                  <a:schemeClr val="tx1"/>
                </a:solidFill>
              </a:rPr>
              <a:t>Volumetric extension </a:t>
            </a:r>
            <a:r>
              <a:rPr lang="en-US" altLang="de-DE" sz="2100" b="1" dirty="0">
                <a:solidFill>
                  <a:schemeClr val="tx1"/>
                </a:solidFill>
              </a:rPr>
              <a:t>- Overall concept</a:t>
            </a:r>
            <a:br>
              <a:rPr lang="en-US" altLang="de-DE" sz="2100" b="1" dirty="0">
                <a:solidFill>
                  <a:schemeClr val="tx1"/>
                </a:solidFill>
              </a:rPr>
            </a:b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7" name="Picture 3" descr="C:\Users\pan\Google Drive\MONOLITH_DEV\ModelPhotosFEB2015\proc\IMG_1395.JPG">
            <a:extLst>
              <a:ext uri="{FF2B5EF4-FFF2-40B4-BE49-F238E27FC236}">
                <a16:creationId xmlns:a16="http://schemas.microsoft.com/office/drawing/2014/main" id="{63F4CD02-AABC-4E14-95AE-462CFDFB40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9" r="3092" b="-2"/>
          <a:stretch/>
        </p:blipFill>
        <p:spPr bwMode="auto">
          <a:xfrm>
            <a:off x="20" y="10"/>
            <a:ext cx="3832792" cy="56705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01032" y="1748888"/>
            <a:ext cx="521672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9BB59C-DFBB-4569-BBDB-5A41268EC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5532" y="2016195"/>
            <a:ext cx="5445860" cy="3129981"/>
          </a:xfrm>
        </p:spPr>
        <p:txBody>
          <a:bodyPr vert="horz" lIns="91440" tIns="45720" rIns="91440" bIns="45720" rtlCol="0">
            <a:normAutofit/>
          </a:bodyPr>
          <a:lstStyle/>
          <a:p>
            <a:pPr marL="352181" indent="-285750" defTabSz="1105875">
              <a:buFontTx/>
              <a:buChar char="-"/>
            </a:pPr>
            <a:r>
              <a:rPr lang="en-US" sz="1600" dirty="0">
                <a:latin typeface="+mj-lt"/>
              </a:rPr>
              <a:t>Enrich geometry of 3MF with volumetric elements that can represent spatially varying properties</a:t>
            </a:r>
          </a:p>
          <a:p>
            <a:pPr marL="352181" indent="-285750" defTabSz="1105875">
              <a:buFontTx/>
              <a:buChar char="-"/>
            </a:pPr>
            <a:r>
              <a:rPr lang="en-US" sz="1600" dirty="0">
                <a:latin typeface="+mj-lt"/>
              </a:rPr>
              <a:t>Inefficient to handle with a mesh representation, especially in cases where the variation is continuous in space.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=&gt; Use a 3D Texture-based or field-based representation.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=&gt; </a:t>
            </a:r>
            <a:r>
              <a:rPr lang="en-GB" sz="1600" dirty="0">
                <a:latin typeface="+mj-lt"/>
              </a:rPr>
              <a:t>Encode complex objects by explicitly specifying their properties at any point in space</a:t>
            </a:r>
          </a:p>
          <a:p>
            <a:pPr indent="-276469" defTabSz="1105875"/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363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31800" y="913602"/>
            <a:ext cx="7704856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u="sng" dirty="0">
                <a:latin typeface="Calibri" panose="020F0502020204030204" pitchFamily="34" charset="0"/>
              </a:rPr>
              <a:t>1. Object boundary (</a:t>
            </a:r>
            <a:r>
              <a:rPr lang="en-GB" sz="1400" u="sng" dirty="0" err="1">
                <a:latin typeface="Calibri" panose="020F0502020204030204" pitchFamily="34" charset="0"/>
              </a:rPr>
              <a:t>Levelset</a:t>
            </a:r>
            <a:r>
              <a:rPr lang="en-GB" sz="1400" u="sng" dirty="0">
                <a:latin typeface="Calibri" panose="020F0502020204030204" pitchFamily="34" charset="0"/>
              </a:rPr>
              <a:t>)</a:t>
            </a:r>
            <a:br>
              <a:rPr lang="en-GB" sz="1400" u="sng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a single scalar value at each point in space.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If value &gt; threshold =&gt; 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If value &lt;= threshold, void</a:t>
            </a:r>
            <a:endParaRPr lang="en-GB" sz="1400" dirty="0">
              <a:latin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3D71A-97C6-4E67-B9AA-063BF54D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37" y="1664320"/>
            <a:ext cx="5640006" cy="36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1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1800" y="913602"/>
            <a:ext cx="7704856" cy="1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Spatially varying </a:t>
            </a:r>
            <a:r>
              <a:rPr lang="en-GB" sz="1400" u="sng" dirty="0" err="1">
                <a:latin typeface="Calibri" panose="020F0502020204030204" pitchFamily="34" charset="0"/>
              </a:rPr>
              <a:t>Color</a:t>
            </a:r>
            <a:br>
              <a:rPr lang="en-GB" sz="1400" u="sng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Three scalar values (R, G, B) between 0 and 1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at each point in space</a:t>
            </a:r>
            <a:endParaRPr lang="en-GB" sz="1400" u="sng" dirty="0">
              <a:latin typeface="Calibri" panose="020F0502020204030204" pitchFamily="34" charset="0"/>
            </a:endParaRP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7B196C33-50FC-4C06-9A44-F5DFEC25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44E15E-6EE9-4463-AF69-EF79FA3750F5}"/>
              </a:ext>
            </a:extLst>
          </p:cNvPr>
          <p:cNvGrpSpPr/>
          <p:nvPr/>
        </p:nvGrpSpPr>
        <p:grpSpPr>
          <a:xfrm>
            <a:off x="4310335" y="1664320"/>
            <a:ext cx="5597810" cy="3656861"/>
            <a:chOff x="4310335" y="1664320"/>
            <a:chExt cx="5597810" cy="36568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76B66F-983B-43E0-9971-7EF52D22C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0335" y="1664320"/>
              <a:ext cx="5597810" cy="365686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B83253-8152-48DA-AB55-BE3B1ED75D92}"/>
                </a:ext>
              </a:extLst>
            </p:cNvPr>
            <p:cNvSpPr txBox="1"/>
            <p:nvPr/>
          </p:nvSpPr>
          <p:spPr>
            <a:xfrm>
              <a:off x="4475093" y="1971179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Channel R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E89E32-2DA2-498A-962F-F4D42358371B}"/>
                </a:ext>
              </a:extLst>
            </p:cNvPr>
            <p:cNvSpPr txBox="1"/>
            <p:nvPr/>
          </p:nvSpPr>
          <p:spPr>
            <a:xfrm>
              <a:off x="4475093" y="2463548"/>
              <a:ext cx="1261884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Channel B</a:t>
              </a:r>
              <a:endParaRPr lang="de-DE" dirty="0">
                <a:solidFill>
                  <a:srgbClr val="00B05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F2EFA-D47F-4D57-923A-B587E6674938}"/>
                </a:ext>
              </a:extLst>
            </p:cNvPr>
            <p:cNvSpPr txBox="1"/>
            <p:nvPr/>
          </p:nvSpPr>
          <p:spPr>
            <a:xfrm>
              <a:off x="4475093" y="295591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6"/>
                  </a:solidFill>
                </a:rPr>
                <a:t>Channel G</a:t>
              </a:r>
              <a:endParaRPr lang="de-DE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1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AAC81A6-4DEA-4914-9FD6-D3CC45AE2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1"/>
          </a:xfrm>
          <a:prstGeom prst="rect">
            <a:avLst/>
          </a:prstGeom>
        </p:spPr>
      </p:pic>
      <p:sp>
        <p:nvSpPr>
          <p:cNvPr id="27" name="Text Box 1">
            <a:extLst>
              <a:ext uri="{FF2B5EF4-FFF2-40B4-BE49-F238E27FC236}">
                <a16:creationId xmlns:a16="http://schemas.microsoft.com/office/drawing/2014/main" id="{29E0DDE1-7C85-43B5-A712-4CC5030E0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1542E-7EFE-4091-88C4-AA4FA8B02BE6}"/>
              </a:ext>
            </a:extLst>
          </p:cNvPr>
          <p:cNvSpPr txBox="1"/>
          <p:nvPr/>
        </p:nvSpPr>
        <p:spPr>
          <a:xfrm>
            <a:off x="4608264" y="1691414"/>
            <a:ext cx="22797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Intensity “Material 1”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9CB06B-7D73-4DE7-A70C-7DEE2B52DF37}"/>
              </a:ext>
            </a:extLst>
          </p:cNvPr>
          <p:cNvSpPr txBox="1"/>
          <p:nvPr/>
        </p:nvSpPr>
        <p:spPr>
          <a:xfrm>
            <a:off x="7488584" y="1691414"/>
            <a:ext cx="227979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Intensity “Material 2”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78593A-7D86-4344-8BFB-BDCDD7F2F880}"/>
              </a:ext>
            </a:extLst>
          </p:cNvPr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Object boundary (</a:t>
            </a:r>
            <a:r>
              <a:rPr lang="en-GB" sz="1400" dirty="0" err="1">
                <a:latin typeface="Calibri" panose="020F0502020204030204" pitchFamily="34" charset="0"/>
              </a:rPr>
              <a:t>Levelset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Spatially varying </a:t>
            </a:r>
            <a:r>
              <a:rPr lang="en-GB" sz="1400" dirty="0" err="1">
                <a:latin typeface="Calibri" panose="020F0502020204030204" pitchFamily="34" charset="0"/>
              </a:rPr>
              <a:t>Color</a:t>
            </a: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u="sng" dirty="0">
                <a:latin typeface="Calibri" panose="020F0502020204030204" pitchFamily="34" charset="0"/>
              </a:rPr>
              <a:t>Material composition: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</a:t>
            </a:r>
            <a:r>
              <a:rPr lang="en-US" sz="1400" dirty="0">
                <a:latin typeface="Calibri" panose="020F0502020204030204" pitchFamily="34" charset="0"/>
              </a:rPr>
              <a:t>Multiple scalar channels with intensities 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   between [0,1]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Each associated with a </a:t>
            </a:r>
            <a:r>
              <a:rPr lang="en-US" sz="1400" dirty="0" err="1">
                <a:latin typeface="Calibri" panose="020F0502020204030204" pitchFamily="34" charset="0"/>
              </a:rPr>
              <a:t>basematerial</a:t>
            </a:r>
            <a:br>
              <a:rPr lang="en-US" sz="1400" dirty="0">
                <a:latin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</a:rPr>
              <a:t>- Mixing according to their intensity</a:t>
            </a:r>
            <a:endParaRPr lang="en-GB" sz="1400" dirty="0">
              <a:latin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87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431800" y="913602"/>
            <a:ext cx="7704856" cy="295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Volumetric extension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Encodes complex objects by specifying their properties at any point in space</a:t>
            </a:r>
          </a:p>
          <a:p>
            <a:pPr marL="285750" indent="-285750">
              <a:buFontTx/>
              <a:buChar char="-"/>
            </a:pPr>
            <a:endParaRPr lang="en-GB" sz="1400" dirty="0">
              <a:latin typeface="Calibri" panose="020F0502020204030204" pitchFamily="34" charset="0"/>
            </a:endParaRPr>
          </a:p>
          <a:p>
            <a:r>
              <a:rPr lang="en-GB" sz="1400" dirty="0">
                <a:latin typeface="Calibri" panose="020F0502020204030204" pitchFamily="34" charset="0"/>
              </a:rPr>
              <a:t>1 -3 …</a:t>
            </a: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endParaRPr lang="en-GB" sz="1400" u="sng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GB" sz="1400" u="sng" dirty="0">
                <a:latin typeface="Calibri" panose="020F0502020204030204" pitchFamily="34" charset="0"/>
              </a:rPr>
              <a:t>High level (arbitrary) properties: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Single channel with scalar intensity/value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Encode intensity of an abstract property: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(“conductivity”, “density”, “elasticity”, …)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- Consumer can decide, how they mix materials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   to achieve that property</a:t>
            </a:r>
          </a:p>
          <a:p>
            <a:endParaRPr lang="en-GB" sz="1400" dirty="0">
              <a:latin typeface="Calibri" panose="020F0502020204030204" pitchFamily="34" charset="0"/>
            </a:endParaRPr>
          </a:p>
        </p:txBody>
      </p:sp>
      <p:sp>
        <p:nvSpPr>
          <p:cNvPr id="10" name="Text Box 1">
            <a:extLst>
              <a:ext uri="{FF2B5EF4-FFF2-40B4-BE49-F238E27FC236}">
                <a16:creationId xmlns:a16="http://schemas.microsoft.com/office/drawing/2014/main" id="{28E1C111-9437-4291-B75E-52F4E3C0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40" y="314995"/>
            <a:ext cx="6696744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Which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information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should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we</a:t>
            </a: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encode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899E0-9E2F-421A-8118-E3196CFB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335" y="1664320"/>
            <a:ext cx="5597810" cy="36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4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351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1. Scalar function that assigns every point in space a scalar value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Image3D: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A list of PNGs with RGBA, RGB, Grey, </a:t>
            </a:r>
            <a:r>
              <a:rPr lang="en-GB" sz="1400" dirty="0" err="1">
                <a:latin typeface="Calibri" panose="020F0502020204030204" pitchFamily="34" charset="0"/>
              </a:rPr>
              <a:t>GreyAlpha</a:t>
            </a:r>
            <a:r>
              <a:rPr lang="en-GB" sz="1400" dirty="0">
                <a:latin typeface="Calibri" panose="020F0502020204030204" pitchFamily="34" charset="0"/>
              </a:rPr>
              <a:t> - values</a:t>
            </a:r>
          </a:p>
          <a:p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feld 6">
            <a:extLst>
              <a:ext uri="{FF2B5EF4-FFF2-40B4-BE49-F238E27FC236}">
                <a16:creationId xmlns:a16="http://schemas.microsoft.com/office/drawing/2014/main" id="{6FBB3216-1E12-4290-BFDF-FAA7A5624924}"/>
              </a:ext>
            </a:extLst>
          </p:cNvPr>
          <p:cNvSpPr txBox="1"/>
          <p:nvPr/>
        </p:nvSpPr>
        <p:spPr>
          <a:xfrm>
            <a:off x="5571662" y="1319361"/>
            <a:ext cx="3360142" cy="20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400" dirty="0">
                <a:latin typeface="Calibri" panose="020F0502020204030204" pitchFamily="34" charset="0"/>
              </a:rPr>
              <a:t>Image3DChannelSelector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Picks a channel 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min max range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interpolation</a:t>
            </a:r>
          </a:p>
          <a:p>
            <a:pPr marL="1085850" lvl="1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Defines repetition in space</a:t>
            </a: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D816EF-4DA0-4AFD-82AF-D771CA15EE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55132"/>
            <a:ext cx="3360142" cy="1371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9B7E1-B980-41D5-96E4-52AED8A1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0" y="2088661"/>
            <a:ext cx="3240569" cy="2025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FB18F-B53E-4595-A908-F157966FD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445" y="2619251"/>
            <a:ext cx="2537071" cy="28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2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4D692-EC9D-4704-B5EE-1AB7027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" y="3781701"/>
            <a:ext cx="3408748" cy="1579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4342B-914A-456F-8037-9AD845D4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824288" y="314995"/>
            <a:ext cx="4464496" cy="53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lnSpc>
                <a:spcPct val="88000"/>
              </a:lnSpc>
            </a:pPr>
            <a:r>
              <a:rPr lang="de-DE" altLang="de-DE" sz="2800" b="1" dirty="0">
                <a:solidFill>
                  <a:srgbClr val="666666"/>
                </a:solidFill>
                <a:latin typeface="Calibri" panose="020F0502020204030204" pitchFamily="34" charset="0"/>
              </a:rPr>
              <a:t>Building </a:t>
            </a:r>
            <a:r>
              <a:rPr lang="de-DE" altLang="de-DE" sz="2800" b="1" dirty="0" err="1">
                <a:solidFill>
                  <a:srgbClr val="666666"/>
                </a:solidFill>
                <a:latin typeface="Calibri" panose="020F0502020204030204" pitchFamily="34" charset="0"/>
              </a:rPr>
              <a:t>blocks</a:t>
            </a:r>
            <a:endParaRPr lang="de-DE" altLang="de-DE" sz="1400" b="1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operations/mixing/masking: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(1-m(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))*g(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CD311-85E4-4953-B803-A1600B9D28AD}"/>
              </a:ext>
            </a:extLst>
          </p:cNvPr>
          <p:cNvSpPr/>
          <p:nvPr/>
        </p:nvSpPr>
        <p:spPr bwMode="auto">
          <a:xfrm>
            <a:off x="931086" y="4334318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32641-3219-4457-9930-84B83E014285}"/>
              </a:ext>
            </a:extLst>
          </p:cNvPr>
          <p:cNvSpPr/>
          <p:nvPr/>
        </p:nvSpPr>
        <p:spPr bwMode="auto">
          <a:xfrm>
            <a:off x="931086" y="415046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931086" y="449585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931086" y="50981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2E01-E712-4327-BDE0-7EE84F9870AF}"/>
              </a:ext>
            </a:extLst>
          </p:cNvPr>
          <p:cNvSpPr txBox="1"/>
          <p:nvPr/>
        </p:nvSpPr>
        <p:spPr>
          <a:xfrm>
            <a:off x="3750035" y="3986371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  <a:endParaRPr lang="de-D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CB0CD-6505-47D3-8757-E116F29AD545}"/>
              </a:ext>
            </a:extLst>
          </p:cNvPr>
          <p:cNvSpPr txBox="1"/>
          <p:nvPr/>
        </p:nvSpPr>
        <p:spPr>
          <a:xfrm>
            <a:off x="3759416" y="4219993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759416" y="5013284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74363-E4A5-4D70-8230-737E79FD156B}"/>
              </a:ext>
            </a:extLst>
          </p:cNvPr>
          <p:cNvSpPr/>
          <p:nvPr/>
        </p:nvSpPr>
        <p:spPr bwMode="auto">
          <a:xfrm>
            <a:off x="931086" y="49205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691E0-D329-4FAE-A4DA-D6C2F3D067CB}"/>
              </a:ext>
            </a:extLst>
          </p:cNvPr>
          <p:cNvSpPr txBox="1"/>
          <p:nvPr/>
        </p:nvSpPr>
        <p:spPr>
          <a:xfrm>
            <a:off x="3759416" y="4841625"/>
            <a:ext cx="333746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</a:t>
            </a:r>
            <a:endParaRPr lang="de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912E60-CC1B-42AF-873C-6AA4717C4E24}"/>
              </a:ext>
            </a:extLst>
          </p:cNvPr>
          <p:cNvSpPr txBox="1"/>
          <p:nvPr/>
        </p:nvSpPr>
        <p:spPr>
          <a:xfrm>
            <a:off x="3744416" y="4415606"/>
            <a:ext cx="936475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+,*, mask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8184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54D692-EC9D-4704-B5EE-1AB7027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49" y="3781701"/>
            <a:ext cx="3408748" cy="1579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44342B-914A-456F-8037-9AD845D4E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" y="2394405"/>
            <a:ext cx="3240360" cy="1410510"/>
          </a:xfrm>
          <a:prstGeom prst="rect">
            <a:avLst/>
          </a:prstGeom>
        </p:spPr>
      </p:pic>
      <p:sp>
        <p:nvSpPr>
          <p:cNvPr id="8" name="Textfeld 6">
            <a:extLst>
              <a:ext uri="{FF2B5EF4-FFF2-40B4-BE49-F238E27FC236}">
                <a16:creationId xmlns:a16="http://schemas.microsoft.com/office/drawing/2014/main" id="{A051E3A2-3FBB-43F6-AE2C-416975FA0EA1}"/>
              </a:ext>
            </a:extLst>
          </p:cNvPr>
          <p:cNvSpPr txBox="1"/>
          <p:nvPr/>
        </p:nvSpPr>
        <p:spPr>
          <a:xfrm>
            <a:off x="431800" y="1107083"/>
            <a:ext cx="6768752" cy="17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2. Combination rules for those functions</a:t>
            </a: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GB" sz="1400" dirty="0">
                <a:latin typeface="Calibri" panose="020F0502020204030204" pitchFamily="34" charset="0"/>
              </a:rPr>
              <a:t>Boolean operations/mixing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/masking: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a*f(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+ b*g(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latin typeface="Calibri" panose="020F0502020204030204" pitchFamily="34" charset="0"/>
              </a:rPr>
              <a:t>h(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= f(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 * g(</a:t>
            </a:r>
            <a:r>
              <a:rPr lang="en-GB" sz="1400" dirty="0" err="1">
                <a:latin typeface="Calibri" panose="020F0502020204030204" pitchFamily="34" charset="0"/>
              </a:rPr>
              <a:t>x,y,z</a:t>
            </a:r>
            <a:r>
              <a:rPr lang="en-GB" sz="1400" dirty="0">
                <a:latin typeface="Calibri" panose="020F0502020204030204" pitchFamily="34" charset="0"/>
              </a:rPr>
              <a:t>)</a:t>
            </a:r>
            <a:br>
              <a:rPr lang="en-GB" sz="1400" dirty="0">
                <a:latin typeface="Calibri" panose="020F0502020204030204" pitchFamily="34" charset="0"/>
              </a:rPr>
            </a:b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h(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= m(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)*f(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 + (1-m(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))*g(</a:t>
            </a:r>
            <a:r>
              <a:rPr lang="en-GB" sz="14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x,y,z</a:t>
            </a:r>
            <a:r>
              <a:rPr lang="en-GB" sz="14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)</a:t>
            </a:r>
          </a:p>
          <a:p>
            <a:pPr marL="342900" indent="-342900">
              <a:buAutoNum type="arabicPeriod"/>
            </a:pPr>
            <a:endParaRPr lang="en-GB" sz="1400" dirty="0">
              <a:latin typeface="Calibri" panose="020F0502020204030204" pitchFamily="34" charset="0"/>
            </a:endParaRPr>
          </a:p>
          <a:p>
            <a:endParaRPr lang="en-GB" sz="1400" dirty="0">
              <a:solidFill>
                <a:srgbClr val="666666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CD311-85E4-4953-B803-A1600B9D28AD}"/>
              </a:ext>
            </a:extLst>
          </p:cNvPr>
          <p:cNvSpPr/>
          <p:nvPr/>
        </p:nvSpPr>
        <p:spPr bwMode="auto">
          <a:xfrm>
            <a:off x="931086" y="4334318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D32641-3219-4457-9930-84B83E014285}"/>
              </a:ext>
            </a:extLst>
          </p:cNvPr>
          <p:cNvSpPr/>
          <p:nvPr/>
        </p:nvSpPr>
        <p:spPr bwMode="auto">
          <a:xfrm>
            <a:off x="931086" y="4150469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FF26AB-55DB-4593-821E-EBA5C67F0989}"/>
              </a:ext>
            </a:extLst>
          </p:cNvPr>
          <p:cNvSpPr/>
          <p:nvPr/>
        </p:nvSpPr>
        <p:spPr bwMode="auto">
          <a:xfrm>
            <a:off x="931086" y="4495857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E3B402-5EAA-4B1C-AA3F-1D86C95E5B97}"/>
              </a:ext>
            </a:extLst>
          </p:cNvPr>
          <p:cNvSpPr/>
          <p:nvPr/>
        </p:nvSpPr>
        <p:spPr bwMode="auto">
          <a:xfrm>
            <a:off x="931086" y="5098114"/>
            <a:ext cx="2808312" cy="1440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C2E01-E712-4327-BDE0-7EE84F9870AF}"/>
              </a:ext>
            </a:extLst>
          </p:cNvPr>
          <p:cNvSpPr txBox="1"/>
          <p:nvPr/>
        </p:nvSpPr>
        <p:spPr>
          <a:xfrm>
            <a:off x="3750035" y="3986371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</a:t>
            </a:r>
            <a:endParaRPr lang="de-DE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3CB0CD-6505-47D3-8757-E116F29AD545}"/>
              </a:ext>
            </a:extLst>
          </p:cNvPr>
          <p:cNvSpPr txBox="1"/>
          <p:nvPr/>
        </p:nvSpPr>
        <p:spPr>
          <a:xfrm>
            <a:off x="3759416" y="4219993"/>
            <a:ext cx="284052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endParaRPr lang="de-DE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AF8CC5-F5F2-4EFE-BD25-7A755124A157}"/>
              </a:ext>
            </a:extLst>
          </p:cNvPr>
          <p:cNvSpPr txBox="1"/>
          <p:nvPr/>
        </p:nvSpPr>
        <p:spPr>
          <a:xfrm>
            <a:off x="3744416" y="4415606"/>
            <a:ext cx="409086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+,*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331C4-4982-496E-969E-1BCF66BAA695}"/>
              </a:ext>
            </a:extLst>
          </p:cNvPr>
          <p:cNvSpPr txBox="1"/>
          <p:nvPr/>
        </p:nvSpPr>
        <p:spPr>
          <a:xfrm>
            <a:off x="3759416" y="5013284"/>
            <a:ext cx="631904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h, g, f</a:t>
            </a:r>
            <a:endParaRPr lang="de-DE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B380E-B7F5-477E-A924-E1BDD1859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97" y="1450766"/>
            <a:ext cx="5248275" cy="391477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4C661AB-96E9-49E0-A7D3-40FD0D485AF2}"/>
              </a:ext>
            </a:extLst>
          </p:cNvPr>
          <p:cNvSpPr/>
          <p:nvPr/>
        </p:nvSpPr>
        <p:spPr>
          <a:xfrm>
            <a:off x="6192440" y="375628"/>
            <a:ext cx="3493520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Calibri" panose="020F0502020204030204" pitchFamily="34" charset="0"/>
              </a:rPr>
              <a:t>blendmthod</a:t>
            </a:r>
            <a:r>
              <a:rPr lang="en-US" b="1" dirty="0">
                <a:latin typeface="Calibri" panose="020F0502020204030204" pitchFamily="34" charset="0"/>
              </a:rPr>
              <a:t>=“mix” and “multiply”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5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de-DE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Microsoft Office PowerPoint</Application>
  <PresentationFormat>Custom</PresentationFormat>
  <Paragraphs>130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Microsoft YaHei</vt:lpstr>
      <vt:lpstr>Arial</vt:lpstr>
      <vt:lpstr>Calibri</vt:lpstr>
      <vt:lpstr>Segoe UI</vt:lpstr>
      <vt:lpstr>StarSymbol</vt:lpstr>
      <vt:lpstr>Times New Roman</vt:lpstr>
      <vt:lpstr>Office Theme</vt:lpstr>
      <vt:lpstr>PowerPoint Presentation</vt:lpstr>
      <vt:lpstr>Volumetric extension - Overall concept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2019-03-06T17:19:17Z</dcterms:created>
  <dcterms:modified xsi:type="dcterms:W3CDTF">2019-06-27T20:19:02Z</dcterms:modified>
</cp:coreProperties>
</file>