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93" r:id="rId3"/>
    <p:sldId id="258" r:id="rId4"/>
    <p:sldId id="348" r:id="rId5"/>
    <p:sldId id="349" r:id="rId6"/>
    <p:sldId id="295" r:id="rId7"/>
    <p:sldId id="296" r:id="rId8"/>
    <p:sldId id="350" r:id="rId9"/>
    <p:sldId id="351" r:id="rId10"/>
    <p:sldId id="353" r:id="rId11"/>
    <p:sldId id="352" r:id="rId12"/>
    <p:sldId id="354" r:id="rId13"/>
    <p:sldId id="355" r:id="rId14"/>
    <p:sldId id="356" r:id="rId15"/>
    <p:sldId id="357" r:id="rId16"/>
    <p:sldId id="358" r:id="rId17"/>
    <p:sldId id="359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KoPub돋움체 Bold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7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01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1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3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8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78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6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8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7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7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9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727465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퍼즐게임 컨셉 기획서 </a:t>
            </a:r>
            <a:r>
              <a:rPr lang="ko-KR" altLang="en-US" sz="3200" b="1" spc="-150" dirty="0" err="1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취합본</a:t>
            </a:r>
            <a:endParaRPr lang="ko-KR" altLang="en-US" sz="3200" b="1" spc="-15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3772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펜토미노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5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개 단위의 정사각형이 붙어 이루어진 도형으로 모양을 만드는 퍼즐이다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조각은 알파벳 모양이다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미니게임에서는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미니게임이 시작하면 랜덤으로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펜토미노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도안이 나오고 화면 오른쪽에 있는 블록들을 단축키를 이용해 복제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or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변형해서 도안에 맞게 블록을 끼워 넣으면 퍼즐이 완료된다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Ctrl + T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펜토미노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퍼즐로 플레이어에게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자유변형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단축키를 이용해 완성 가능하지 기획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521" y="522920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KoPub돋움체 Bold" pitchFamily="18" charset="-127"/>
                <a:ea typeface="KoPub돋움체 Bold" pitchFamily="18" charset="-127"/>
              </a:rPr>
              <a:t>펜토미노</a:t>
            </a:r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 레퍼런스 자료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2052" name="Picture 4" descr="펜토미노 - 위키백과, 우리 모두의 백과사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97" y="2723287"/>
            <a:ext cx="3723732" cy="22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펜토미노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화면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707843" y="2734473"/>
            <a:ext cx="4069711" cy="2365228"/>
            <a:chOff x="702478" y="3356992"/>
            <a:chExt cx="4069711" cy="236522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02478" y="3356992"/>
              <a:ext cx="4069711" cy="236522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2" descr="펜토미노 정의 및 활용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077072"/>
              <a:ext cx="2795713" cy="1043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3748403" y="3609020"/>
              <a:ext cx="895605" cy="183620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885298" y="3687049"/>
              <a:ext cx="180000" cy="700414"/>
              <a:chOff x="5868144" y="4884534"/>
              <a:chExt cx="180000" cy="700414"/>
            </a:xfrm>
            <a:solidFill>
              <a:srgbClr val="FFFF00"/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5868144" y="4884534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868144" y="5064534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868144" y="5234741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868144" y="5404948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814816" y="4822735"/>
              <a:ext cx="547006" cy="548388"/>
              <a:chOff x="6262011" y="4885177"/>
              <a:chExt cx="547006" cy="548388"/>
            </a:xfrm>
            <a:solidFill>
              <a:srgbClr val="FFFF00"/>
            </a:solidFill>
          </p:grpSpPr>
          <p:sp>
            <p:nvSpPr>
              <p:cNvPr id="23" name="직사각형 22"/>
              <p:cNvSpPr/>
              <p:nvPr/>
            </p:nvSpPr>
            <p:spPr>
              <a:xfrm>
                <a:off x="6262011" y="488517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262011" y="5073726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45514" y="5073726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442011" y="5253206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629017" y="5253565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061835" y="4260857"/>
              <a:ext cx="555022" cy="559758"/>
              <a:chOff x="7033722" y="4873351"/>
              <a:chExt cx="555022" cy="559758"/>
            </a:xfrm>
            <a:solidFill>
              <a:srgbClr val="FFFF00"/>
            </a:solidFill>
          </p:grpSpPr>
          <p:sp>
            <p:nvSpPr>
              <p:cNvPr id="17" name="직사각형 16"/>
              <p:cNvSpPr/>
              <p:nvPr/>
            </p:nvSpPr>
            <p:spPr>
              <a:xfrm>
                <a:off x="7033722" y="5253109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033722" y="506443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17225" y="506443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08744" y="5062957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217225" y="4873351"/>
                <a:ext cx="180000" cy="1800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99592" y="5683533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KoPub돋움체 Bold" pitchFamily="18" charset="-127"/>
                <a:ea typeface="KoPub돋움체 Bold" pitchFamily="18" charset="-127"/>
              </a:rPr>
              <a:t>펜토미노</a:t>
            </a:r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 임시 화면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8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선자르기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 일자로 된 굵은 선이 나오고 지정된 길이에 맞게 선을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잘라야한다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포토샵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단축키를 이용해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눈금자를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나오게 하고 선을 잘라서 조건을 만족하면 퍼즐이 완료된다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오차범위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0.5cm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까지 인정된다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Ctrl + R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플레이어가 포토샵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눈금자를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이용해 선을 자를 수 있는지 기획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531396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KoPub돋움체 Bold" pitchFamily="18" charset="-127"/>
                <a:ea typeface="KoPub돋움체 Bold" pitchFamily="18" charset="-127"/>
              </a:rPr>
              <a:t>선자르기</a:t>
            </a:r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 레퍼런스 자료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EE0FBE-0ED4-EB82-B32A-C89DD872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6" y="2224151"/>
            <a:ext cx="4097232" cy="30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12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선자르기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화면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5683533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KoPub돋움체 Bold" pitchFamily="18" charset="-127"/>
                <a:ea typeface="KoPub돋움체 Bold" pitchFamily="18" charset="-127"/>
              </a:rPr>
              <a:t>선자르기</a:t>
            </a:r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 임시 화면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138500"/>
            <a:ext cx="4839592" cy="350869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915232" y="3257084"/>
            <a:ext cx="3672408" cy="1329616"/>
            <a:chOff x="887421" y="3588208"/>
            <a:chExt cx="3672408" cy="1329616"/>
          </a:xfrm>
        </p:grpSpPr>
        <p:sp>
          <p:nvSpPr>
            <p:cNvPr id="36" name="직사각형 35"/>
            <p:cNvSpPr/>
            <p:nvPr/>
          </p:nvSpPr>
          <p:spPr>
            <a:xfrm>
              <a:off x="887421" y="4545927"/>
              <a:ext cx="3672408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246" y="3588208"/>
              <a:ext cx="194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50" dirty="0" smtClean="0">
                  <a:latin typeface="KoPub돋움체 Bold" pitchFamily="18" charset="-127"/>
                  <a:ea typeface="KoPub돋움체 Bold" pitchFamily="18" charset="-127"/>
                </a:rPr>
                <a:t>2cm</a:t>
              </a:r>
              <a:r>
                <a:rPr lang="ko-KR" altLang="en-US" sz="1600" b="1" spc="-150" dirty="0" smtClean="0">
                  <a:latin typeface="KoPub돋움체 Bold" pitchFamily="18" charset="-127"/>
                  <a:ea typeface="KoPub돋움체 Bold" pitchFamily="18" charset="-127"/>
                </a:rPr>
                <a:t>를 남기고 잘라라</a:t>
              </a:r>
              <a:r>
                <a:rPr lang="en-US" altLang="ko-KR" sz="1600" b="1" spc="-150" dirty="0" smtClean="0">
                  <a:solidFill>
                    <a:schemeClr val="bg1"/>
                  </a:solidFill>
                  <a:latin typeface="KoPub돋움체 Bold" pitchFamily="18" charset="-127"/>
                  <a:ea typeface="KoPub돋움체 Bold" pitchFamily="18" charset="-127"/>
                </a:rPr>
                <a:t>!</a:t>
              </a:r>
              <a:endParaRPr lang="ko-KR" altLang="en-US" sz="1600" b="1" spc="-15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971600" y="4476272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043608" y="4476272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115616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187624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1259632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331640" y="4471937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403648" y="4471936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475656" y="4471936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558156" y="4471936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619672" y="4481813"/>
              <a:ext cx="0" cy="436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13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색채우기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</a:t>
            </a:r>
            <a:r>
              <a:rPr lang="en-US" altLang="ko-KR" sz="1400" dirty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아래에 플레이어가 따라해야 할 채워 넣기 도형이 나열된다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위에는 플레이어가 채워 넣어야 할 도형들이 나열되며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왼쪽부터 순서대로 색을 채워 넣을 수 있다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도형을 마우스로 클릭하고 단축키를 이용해 색을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채워야한다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채울 필요가 없는 도형은 스페이스바로 넘어간다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ALT + Delete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플레이어가 주어진 도형과 똑같이 복제할 수 있는지 기획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4281044" cy="12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14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색채우기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화면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5683533"/>
            <a:ext cx="1664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 smtClean="0">
                <a:latin typeface="KoPub돋움체 Bold" pitchFamily="18" charset="-127"/>
                <a:ea typeface="KoPub돋움체 Bold" pitchFamily="18" charset="-127"/>
              </a:rPr>
              <a:t>색채우기</a:t>
            </a:r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 임시 화면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564904"/>
            <a:ext cx="3944491" cy="26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15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꼼꼼히 색칠하기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4048" y="1593162"/>
            <a:ext cx="3528392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미로에 있는 미니게임 벽에서 나오는 퍼즐 중에 한가지다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미니게임이 시작하면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랜덤하게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색칠공부 도안이 나오고 플레이어는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브러쉬를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이용해 해당 그림을 색칠해야 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컬러는 정해져 있으며 완성도에만 신경을 써야한다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완성도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90%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에 달하면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클리어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가능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사용하는 단축키 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[, ] (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브러쉬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크기 조정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), E (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지우개 단축키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)</a:t>
            </a:r>
          </a:p>
          <a:p>
            <a:pPr lvl="0">
              <a:lnSpc>
                <a:spcPct val="115000"/>
              </a:lnSpc>
            </a:pPr>
            <a:endParaRPr lang="en-US" altLang="ko-KR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lvl="0">
              <a:lnSpc>
                <a:spcPct val="115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기획의도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플레이어가 </a:t>
            </a:r>
            <a:r>
              <a:rPr lang="ko-KR" altLang="en-US" sz="1400" dirty="0" err="1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브러쉬</a:t>
            </a:r>
            <a:r>
              <a:rPr lang="ko-KR" altLang="en-US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 크기를 조정하면서 얼마나 꼼꼼하게 색칠 할 수 있는지 기획</a:t>
            </a:r>
            <a:r>
              <a:rPr lang="en-US" altLang="ko-KR" sz="1400" dirty="0" smtClean="0">
                <a:solidFill>
                  <a:schemeClr val="tx1"/>
                </a:solidFill>
                <a:latin typeface="KoPub돋움체 Bold" pitchFamily="18" charset="-127"/>
                <a:ea typeface="KoPub돋움체 Bold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1" y="3243598"/>
            <a:ext cx="3844169" cy="1304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552" y="457489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꼼꼼히 색칠하기 도안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3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16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3208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미니게임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–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꼼꼼히 색칠하기 화면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7" name="Picture 2" descr="어도비 포토샵 작업화면 안보일 때 해결하는 방법 : 네이버 블로그">
            <a:extLst>
              <a:ext uri="{FF2B5EF4-FFF2-40B4-BE49-F238E27FC236}">
                <a16:creationId xmlns:a16="http://schemas.microsoft.com/office/drawing/2014/main" id="{80A76205-9E26-C9D1-05CB-CDA87FFC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7590"/>
            <a:ext cx="6840760" cy="388213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56835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smtClean="0">
                <a:latin typeface="KoPub돋움체 Bold" pitchFamily="18" charset="-127"/>
                <a:ea typeface="KoPub돋움체 Bold" pitchFamily="18" charset="-127"/>
              </a:rPr>
              <a:t>꼼꼼히 색칠하기 </a:t>
            </a:r>
            <a:r>
              <a:rPr lang="ko-KR" altLang="en-US" sz="1600" b="1" spc="-150" dirty="0" smtClean="0">
                <a:latin typeface="KoPub돋움체 Bold" pitchFamily="18" charset="-127"/>
                <a:ea typeface="KoPub돋움체 Bold" pitchFamily="18" charset="-127"/>
              </a:rPr>
              <a:t>임시 화면</a:t>
            </a:r>
            <a:endParaRPr lang="ko-KR" altLang="en-US" sz="1600" b="1" spc="-15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212976"/>
            <a:ext cx="3844169" cy="130477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6761064-C3F4-7FE6-476E-ACE003209DBC}"/>
              </a:ext>
            </a:extLst>
          </p:cNvPr>
          <p:cNvSpPr/>
          <p:nvPr/>
        </p:nvSpPr>
        <p:spPr>
          <a:xfrm>
            <a:off x="5220072" y="4005064"/>
            <a:ext cx="410388" cy="410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 smtClean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192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itchFamily="18" charset="-127"/>
                <a:ea typeface="KoPub돋움체 Bold"/>
              </a:rPr>
              <a:t>목차</a:t>
            </a:r>
            <a:endParaRPr lang="ko-KR" altLang="en-US" sz="3600" b="1" spc="-15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410445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개요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KoPub돋움체 Bold"/>
              </a:rPr>
              <a:t>&amp;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KoPub돋움체 Bold"/>
              </a:rPr>
              <a:t>조작키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캐릭터 시야 시스템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단축키 정리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미로 맵 구성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게임 플레이 화면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KoPub돋움체 Bold"/>
              </a:rPr>
              <a:t>펜토미노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KoPub돋움체 Bold"/>
              </a:rPr>
              <a:t>선자르기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색 채우기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  <a:p>
            <a:pPr marL="457200" lvl="0" indent="-330200">
              <a:lnSpc>
                <a:spcPct val="105000"/>
              </a:lnSpc>
              <a:buSzPts val="1600"/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미니게임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KoPub돋움체 Bold"/>
              </a:rPr>
              <a:t>–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KoPub돋움체 Bold"/>
              </a:rPr>
              <a:t>꼼꼼히 색칠하기</a:t>
            </a:r>
            <a:endParaRPr lang="en-US" altLang="ko-KR" sz="1600" b="1" dirty="0" smtClean="0">
              <a:latin typeface="맑은 고딕" panose="020B0503020000020004" pitchFamily="50" charset="-127"/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2580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35" y="836713"/>
            <a:ext cx="1552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개요 </a:t>
            </a:r>
            <a:r>
              <a:rPr lang="en-US" altLang="ko-KR" sz="2000" b="1" spc="-150" dirty="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&amp;</a:t>
            </a:r>
            <a:r>
              <a:rPr lang="ko-KR" altLang="en-US" sz="2000" b="1" spc="-150" dirty="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000" b="1" spc="-150" dirty="0" err="1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조작키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35FDC930-30C3-48DF-8568-627D05438C20}"/>
              </a:ext>
            </a:extLst>
          </p:cNvPr>
          <p:cNvSpPr/>
          <p:nvPr/>
        </p:nvSpPr>
        <p:spPr>
          <a:xfrm>
            <a:off x="3635896" y="4295601"/>
            <a:ext cx="4680520" cy="1930693"/>
          </a:xfrm>
          <a:prstGeom prst="bracketPair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4319" y="4599227"/>
            <a:ext cx="3363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돋움체 Bold" pitchFamily="18" charset="-127"/>
                <a:ea typeface="KoPub돋움체 Bold"/>
              </a:rPr>
              <a:t>캐릭터 이동 </a:t>
            </a:r>
            <a:r>
              <a:rPr lang="ko-KR" altLang="en-US" sz="1600" dirty="0" err="1">
                <a:latin typeface="KoPub돋움체 Bold" pitchFamily="18" charset="-127"/>
                <a:ea typeface="KoPub돋움체 Bold"/>
              </a:rPr>
              <a:t>조작키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W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위로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A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왼쪽으로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S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아래로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dirty="0">
                <a:latin typeface="KoPub돋움체 Bold" pitchFamily="18" charset="-127"/>
                <a:ea typeface="KoPub돋움체 Bold"/>
              </a:rPr>
              <a:t>D (</a:t>
            </a:r>
            <a:r>
              <a:rPr lang="ko-KR" altLang="en-US" sz="1600" dirty="0">
                <a:latin typeface="KoPub돋움체 Bold" pitchFamily="18" charset="-127"/>
                <a:ea typeface="KoPub돋움체 Bold"/>
              </a:rPr>
              <a:t>오른쪽으로 이동</a:t>
            </a:r>
            <a:r>
              <a:rPr lang="en-US" altLang="ko-KR" sz="1600" dirty="0">
                <a:latin typeface="KoPub돋움체 Bold" pitchFamily="18" charset="-127"/>
                <a:ea typeface="KoPub돋움체 Bold"/>
              </a:rPr>
              <a:t>)</a:t>
            </a:r>
            <a:endParaRPr lang="ko-KR" altLang="en-US" sz="1600" dirty="0">
              <a:latin typeface="KoPub돋움체 Bold" pitchFamily="18" charset="-127"/>
              <a:ea typeface="KoPub돋움체 Bold"/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35FDC930-30C3-48DF-8568-627D05438C20}"/>
              </a:ext>
            </a:extLst>
          </p:cNvPr>
          <p:cNvSpPr/>
          <p:nvPr/>
        </p:nvSpPr>
        <p:spPr>
          <a:xfrm>
            <a:off x="611560" y="1628800"/>
            <a:ext cx="7704856" cy="2295743"/>
          </a:xfrm>
          <a:prstGeom prst="bracketPair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7604" y="2010018"/>
            <a:ext cx="7056784" cy="15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게임 장르 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퍼즐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, </a:t>
            </a: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미니게임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시점 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: 2D </a:t>
            </a:r>
            <a:r>
              <a:rPr lang="ko-KR" altLang="en-US" sz="1600" dirty="0" err="1" smtClean="0">
                <a:latin typeface="KoPub돋움체 Bold" pitchFamily="18" charset="-127"/>
                <a:ea typeface="KoPub돋움체 Bold"/>
              </a:rPr>
              <a:t>탑뷰</a:t>
            </a:r>
            <a:endParaRPr lang="en-US" altLang="ko-KR" sz="1600" dirty="0">
              <a:latin typeface="KoPub돋움체 Bold" pitchFamily="18" charset="-127"/>
              <a:ea typeface="KoPub돋움체 Bold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진행 방식 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: </a:t>
            </a: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플레이어는 미니게임 벽이 있는 미로에서 미니게임을 통과하며 길을 찾아 탈출구를 향해서 가야한다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.</a:t>
            </a:r>
          </a:p>
        </p:txBody>
      </p:sp>
      <p:pic>
        <p:nvPicPr>
          <p:cNvPr id="1028" name="Picture 4" descr="컴퓨터 게이머 키보드, Wasd 키. Wasd 키, 게임 제어 키보드 버튼. 게임 및 사이버 스포츠 기호입니다. 벡터 Eps  10입니다. 흰색 배경에 고립. | 프리미엄 벡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9" y="414908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35" y="836713"/>
            <a:ext cx="198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캐릭터 시야 </a:t>
            </a:r>
            <a:r>
              <a:rPr lang="ko-KR" altLang="en-US" sz="2000" b="1" spc="-150" dirty="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시스템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35FDC930-30C3-48DF-8568-627D05438C20}"/>
              </a:ext>
            </a:extLst>
          </p:cNvPr>
          <p:cNvSpPr/>
          <p:nvPr/>
        </p:nvSpPr>
        <p:spPr>
          <a:xfrm>
            <a:off x="611560" y="1556793"/>
            <a:ext cx="7704856" cy="1872207"/>
          </a:xfrm>
          <a:prstGeom prst="bracketPair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604" y="187686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캐릭터의 시야는 플레이어의 캐릭터를 중심으로 원형으로만 불빛이 생기고 나머지 부분은 어둡다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원형 불빛의 크기는 가로와 세로가 같으며</a:t>
            </a:r>
            <a:r>
              <a:rPr lang="en-US" altLang="ko-KR" sz="1600" dirty="0" smtClean="0">
                <a:latin typeface="KoPub돋움체 Bold" pitchFamily="18" charset="-127"/>
                <a:ea typeface="KoPub돋움체 Bold"/>
              </a:rPr>
              <a:t>, </a:t>
            </a:r>
            <a:r>
              <a:rPr lang="ko-KR" altLang="en-US" sz="1600" dirty="0" smtClean="0">
                <a:latin typeface="KoPub돋움체 Bold" pitchFamily="18" charset="-127"/>
                <a:ea typeface="KoPub돋움체 Bold"/>
              </a:rPr>
              <a:t>정확한 수치는 테스트 예정</a:t>
            </a:r>
            <a:endParaRPr lang="en-US" altLang="ko-KR" sz="1600" dirty="0" smtClean="0">
              <a:latin typeface="KoPub돋움체 Bold" pitchFamily="18" charset="-127"/>
              <a:ea typeface="KoPub돋움체 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08780" y="4365105"/>
            <a:ext cx="2749250" cy="1429791"/>
            <a:chOff x="1318694" y="4384925"/>
            <a:chExt cx="2749250" cy="1429791"/>
          </a:xfrm>
        </p:grpSpPr>
        <p:grpSp>
          <p:nvGrpSpPr>
            <p:cNvPr id="4" name="그룹 3"/>
            <p:cNvGrpSpPr/>
            <p:nvPr/>
          </p:nvGrpSpPr>
          <p:grpSpPr>
            <a:xfrm>
              <a:off x="1318694" y="4384925"/>
              <a:ext cx="2749250" cy="1429791"/>
              <a:chOff x="1321634" y="4369796"/>
              <a:chExt cx="2749250" cy="142979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0EA3FE5-EE4E-29E6-7246-08509B7FD193}"/>
                  </a:ext>
                </a:extLst>
              </p:cNvPr>
              <p:cNvSpPr/>
              <p:nvPr/>
            </p:nvSpPr>
            <p:spPr>
              <a:xfrm>
                <a:off x="1321634" y="4554443"/>
                <a:ext cx="1256008" cy="1245144"/>
              </a:xfrm>
              <a:prstGeom prst="ellipse">
                <a:avLst/>
              </a:prstGeom>
              <a:solidFill>
                <a:schemeClr val="accent4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3B4BDFB-FB05-017C-50BC-E151A223F95D}"/>
                  </a:ext>
                </a:extLst>
              </p:cNvPr>
              <p:cNvSpPr/>
              <p:nvPr/>
            </p:nvSpPr>
            <p:spPr>
              <a:xfrm>
                <a:off x="1790108" y="5023434"/>
                <a:ext cx="319060" cy="30716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BBFF5-294F-66F8-58C0-152D4687FA3F}"/>
                  </a:ext>
                </a:extLst>
              </p:cNvPr>
              <p:cNvSpPr/>
              <p:nvPr/>
            </p:nvSpPr>
            <p:spPr>
              <a:xfrm>
                <a:off x="3194234" y="4978188"/>
                <a:ext cx="876650" cy="39765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ysClr val="windowText" lastClr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캐릭터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3B37950-F644-F6D0-61F8-9AA4A018BEA7}"/>
                  </a:ext>
                </a:extLst>
              </p:cNvPr>
              <p:cNvSpPr/>
              <p:nvPr/>
            </p:nvSpPr>
            <p:spPr>
              <a:xfrm>
                <a:off x="3194233" y="4369796"/>
                <a:ext cx="876650" cy="3976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ysClr val="windowText" lastClr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시야</a:t>
                </a:r>
              </a:p>
            </p:txBody>
          </p:sp>
          <p:cxnSp>
            <p:nvCxnSpPr>
              <p:cNvPr id="19" name="연결선: 꺾임 3079">
                <a:extLst>
                  <a:ext uri="{FF2B5EF4-FFF2-40B4-BE49-F238E27FC236}">
                    <a16:creationId xmlns:a16="http://schemas.microsoft.com/office/drawing/2014/main" id="{9D6B7AED-5DE4-8650-0589-71CB953D20C8}"/>
                  </a:ext>
                </a:extLst>
              </p:cNvPr>
              <p:cNvCxnSpPr>
                <a:cxnSpLocks/>
                <a:stCxn id="15" idx="0"/>
                <a:endCxn id="18" idx="1"/>
              </p:cNvCxnSpPr>
              <p:nvPr/>
            </p:nvCxnSpPr>
            <p:spPr>
              <a:xfrm rot="16200000" flipH="1">
                <a:off x="2564845" y="3939236"/>
                <a:ext cx="14180" cy="1244595"/>
              </a:xfrm>
              <a:prstGeom prst="bentConnector4">
                <a:avLst>
                  <a:gd name="adj1" fmla="val -1612130"/>
                  <a:gd name="adj2" fmla="val 752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2CAA2E9-F767-B858-7F7F-C03EAEF7E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167" y="5184104"/>
              <a:ext cx="10850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A6CD92AC-8E67-D699-58BB-36A53E3E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25" y="3975589"/>
            <a:ext cx="2262290" cy="198010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6828" y="5955696"/>
            <a:ext cx="310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게임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&lt;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마녀의 집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레퍼런스 자료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itchFamily="18" charset="-127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itchFamily="18" charset="-127"/>
                <a:ea typeface="KoPub돋움체 Bold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KoPub돋움체 Bold" pitchFamily="18" charset="-127"/>
              <a:ea typeface="KoPub돋움체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35" y="836713"/>
            <a:ext cx="198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캐릭터 시야 </a:t>
            </a:r>
            <a:r>
              <a:rPr lang="ko-KR" altLang="en-US" sz="2000" b="1" spc="-150" dirty="0" smtClean="0">
                <a:solidFill>
                  <a:srgbClr val="1F497D">
                    <a:lumMod val="75000"/>
                  </a:srgbClr>
                </a:solidFill>
                <a:latin typeface="KoPub돋움체 Bold" pitchFamily="18" charset="-127"/>
                <a:ea typeface="KoPub돋움체 Bold" pitchFamily="18" charset="-127"/>
              </a:rPr>
              <a:t>시스템</a:t>
            </a:r>
            <a:endParaRPr lang="ko-KR" altLang="en-US" sz="2000" b="1" spc="-150" dirty="0">
              <a:solidFill>
                <a:srgbClr val="1F497D">
                  <a:lumMod val="75000"/>
                </a:srgb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639E40-41C9-DAA9-0D4D-62D63DDC2D5C}"/>
              </a:ext>
            </a:extLst>
          </p:cNvPr>
          <p:cNvGrpSpPr/>
          <p:nvPr/>
        </p:nvGrpSpPr>
        <p:grpSpPr>
          <a:xfrm>
            <a:off x="1371453" y="1772816"/>
            <a:ext cx="6152875" cy="3803406"/>
            <a:chOff x="2213031" y="2241590"/>
            <a:chExt cx="7762024" cy="448065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3A5F62-2A71-F66C-D1F8-54CA313423E6}"/>
                </a:ext>
              </a:extLst>
            </p:cNvPr>
            <p:cNvSpPr/>
            <p:nvPr/>
          </p:nvSpPr>
          <p:spPr>
            <a:xfrm>
              <a:off x="3867325" y="2835480"/>
              <a:ext cx="6091703" cy="3884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B3254F-857A-2DE3-6666-7E922413CE2D}"/>
                </a:ext>
              </a:extLst>
            </p:cNvPr>
            <p:cNvSpPr/>
            <p:nvPr/>
          </p:nvSpPr>
          <p:spPr>
            <a:xfrm>
              <a:off x="2225331" y="2246907"/>
              <a:ext cx="7733697" cy="4472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0F4A96-4EF9-033E-5853-84124519E518}"/>
                </a:ext>
              </a:extLst>
            </p:cNvPr>
            <p:cNvSpPr/>
            <p:nvPr/>
          </p:nvSpPr>
          <p:spPr>
            <a:xfrm>
              <a:off x="5147277" y="3844432"/>
              <a:ext cx="1362450" cy="12723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A6DFD67-8132-9699-0A10-1677BC698DFB}"/>
                </a:ext>
              </a:extLst>
            </p:cNvPr>
            <p:cNvGrpSpPr/>
            <p:nvPr/>
          </p:nvGrpSpPr>
          <p:grpSpPr>
            <a:xfrm>
              <a:off x="7662233" y="5754331"/>
              <a:ext cx="2312822" cy="967909"/>
              <a:chOff x="5541619" y="4609049"/>
              <a:chExt cx="4440681" cy="194541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77D6837-21D0-EA5D-FAB9-DD9968C8F416}"/>
                  </a:ext>
                </a:extLst>
              </p:cNvPr>
              <p:cNvSpPr/>
              <p:nvPr/>
            </p:nvSpPr>
            <p:spPr>
              <a:xfrm>
                <a:off x="5541619" y="4609049"/>
                <a:ext cx="4417409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71E710-95CE-E7BB-8EDD-8F308A0AFDBA}"/>
                  </a:ext>
                </a:extLst>
              </p:cNvPr>
              <p:cNvSpPr/>
              <p:nvPr/>
            </p:nvSpPr>
            <p:spPr>
              <a:xfrm>
                <a:off x="5549125" y="5036783"/>
                <a:ext cx="1639888" cy="151767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A0F9723-22DB-1EFE-9AFF-550B425BA15D}"/>
                  </a:ext>
                </a:extLst>
              </p:cNvPr>
              <p:cNvSpPr/>
              <p:nvPr/>
            </p:nvSpPr>
            <p:spPr>
              <a:xfrm>
                <a:off x="5563650" y="4805451"/>
                <a:ext cx="1664857" cy="13212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4F235C-3C81-081B-9819-35DE9C5CF3EA}"/>
                  </a:ext>
                </a:extLst>
              </p:cNvPr>
              <p:cNvSpPr/>
              <p:nvPr/>
            </p:nvSpPr>
            <p:spPr>
              <a:xfrm>
                <a:off x="7189013" y="6113964"/>
                <a:ext cx="2793287" cy="4404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6D466F-C09F-6227-E1C2-DA2C247D7690}"/>
                </a:ext>
              </a:extLst>
            </p:cNvPr>
            <p:cNvSpPr/>
            <p:nvPr/>
          </p:nvSpPr>
          <p:spPr>
            <a:xfrm>
              <a:off x="2213031" y="2244249"/>
              <a:ext cx="1650385" cy="44726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1C3D4B-2A6C-B52A-C9F2-9997ED40B263}"/>
                </a:ext>
              </a:extLst>
            </p:cNvPr>
            <p:cNvSpPr/>
            <p:nvPr/>
          </p:nvSpPr>
          <p:spPr>
            <a:xfrm>
              <a:off x="3863416" y="2241590"/>
              <a:ext cx="6091703" cy="5912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2A48965C-E856-291E-427D-760BD41AF354}"/>
              </a:ext>
            </a:extLst>
          </p:cNvPr>
          <p:cNvSpPr/>
          <p:nvPr/>
        </p:nvSpPr>
        <p:spPr>
          <a:xfrm>
            <a:off x="2077399" y="1513391"/>
            <a:ext cx="4320000" cy="4320000"/>
          </a:xfrm>
          <a:prstGeom prst="ellipse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31199" y="5974984"/>
            <a:ext cx="295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인게임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 플레이어 시야 예시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9592" y="1593162"/>
            <a:ext cx="7272808" cy="435178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고정 단축키</a:t>
            </a:r>
            <a:endParaRPr lang="en-US" altLang="ko-KR" dirty="0" smtClean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저장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Ctrl+S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뒤로가기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Ctrl+Z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종료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(Ctrl + Q)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퍼즐게임에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이용되는 단축키</a:t>
            </a:r>
            <a:endParaRPr lang="en-US" altLang="ko-KR" dirty="0" smtClean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자유변형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Ctrl+T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레이어 복제하기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Ctrl+J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페인트 통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(G+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클릭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표시자 보이기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숨기기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Ctrl+R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선택한 영역 잘라내기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(ALT+I+P)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브러쉬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 크기 조정 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([ = 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작게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, ] = 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크게</a:t>
            </a:r>
            <a:r>
              <a:rPr lang="en-US" altLang="ko-KR" dirty="0" smtClean="0">
                <a:solidFill>
                  <a:schemeClr val="tx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33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단축키 정리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5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33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미로 맵 구성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7" y="1504651"/>
            <a:ext cx="7690098" cy="45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게임 플레이 화면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-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인게임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5" y="1747572"/>
            <a:ext cx="7770409" cy="43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256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게임 플레이 화면 </a:t>
            </a:r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-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KoPub돋움체 Bold" panose="02030600000101010101" pitchFamily="18" charset="-127"/>
                <a:ea typeface="KoPub돋움체 Bold" panose="02030600000101010101" pitchFamily="18" charset="-127"/>
              </a:rPr>
              <a:t>포토샵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KoPub돋움체 Bold" panose="02030600000101010101" pitchFamily="18" charset="-127"/>
              <a:ea typeface="KoPub돋움체 Bold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18" y="1562025"/>
            <a:ext cx="8219164" cy="47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521</Words>
  <Application>Microsoft Office PowerPoint</Application>
  <PresentationFormat>화면 슬라이드 쇼(4:3)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119</cp:revision>
  <dcterms:created xsi:type="dcterms:W3CDTF">2016-11-03T20:47:04Z</dcterms:created>
  <dcterms:modified xsi:type="dcterms:W3CDTF">2022-11-15T16:40:59Z</dcterms:modified>
</cp:coreProperties>
</file>