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y="6858000" cx="9144000"/>
  <p:notesSz cx="68818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4">
          <p15:clr>
            <a:srgbClr val="000000"/>
          </p15:clr>
        </p15:guide>
        <p15:guide id="2" pos="531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3" roundtripDataSignature="AMtx7mhAprE7SuhXJcx8KAmlYNb+Hd+Q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4" orient="horz"/>
        <p:guide pos="53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43" Type="http://customschemas.google.com/relationships/presentationmetadata" Target="meta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00487" y="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17600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5987" y="4416425"/>
            <a:ext cx="5049837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1117600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915987" y="4416425"/>
            <a:ext cx="5049837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915987" y="4416425"/>
            <a:ext cx="5049837" cy="4181475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17600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17600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915987" y="4416425"/>
            <a:ext cx="5049837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1117600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915987" y="4416425"/>
            <a:ext cx="5049837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1117600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915987" y="4416425"/>
            <a:ext cx="5049837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1117600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915987" y="4416425"/>
            <a:ext cx="5049837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89" name="Google Shape;189;p15:notes"/>
          <p:cNvSpPr/>
          <p:nvPr>
            <p:ph idx="2" type="sldImg"/>
          </p:nvPr>
        </p:nvSpPr>
        <p:spPr>
          <a:xfrm>
            <a:off x="1117600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915987" y="4416425"/>
            <a:ext cx="5049837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04" name="Google Shape;204;p16:notes"/>
          <p:cNvSpPr/>
          <p:nvPr>
            <p:ph idx="2" type="sldImg"/>
          </p:nvPr>
        </p:nvSpPr>
        <p:spPr>
          <a:xfrm>
            <a:off x="1117600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915987" y="4416425"/>
            <a:ext cx="5049837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13" name="Google Shape;213;p17:notes"/>
          <p:cNvSpPr/>
          <p:nvPr>
            <p:ph idx="2" type="sldImg"/>
          </p:nvPr>
        </p:nvSpPr>
        <p:spPr>
          <a:xfrm>
            <a:off x="1117600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17:notes"/>
          <p:cNvSpPr txBox="1"/>
          <p:nvPr>
            <p:ph idx="1" type="body"/>
          </p:nvPr>
        </p:nvSpPr>
        <p:spPr>
          <a:xfrm>
            <a:off x="915987" y="4416425"/>
            <a:ext cx="5049837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32" name="Google Shape;232;p18:notes"/>
          <p:cNvSpPr/>
          <p:nvPr>
            <p:ph idx="2" type="sldImg"/>
          </p:nvPr>
        </p:nvSpPr>
        <p:spPr>
          <a:xfrm>
            <a:off x="1117600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18:notes"/>
          <p:cNvSpPr txBox="1"/>
          <p:nvPr>
            <p:ph idx="1" type="body"/>
          </p:nvPr>
        </p:nvSpPr>
        <p:spPr>
          <a:xfrm>
            <a:off x="915987" y="4416425"/>
            <a:ext cx="5049837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51" name="Google Shape;251;p19:notes"/>
          <p:cNvSpPr/>
          <p:nvPr>
            <p:ph idx="2" type="sldImg"/>
          </p:nvPr>
        </p:nvSpPr>
        <p:spPr>
          <a:xfrm>
            <a:off x="1117600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19:notes"/>
          <p:cNvSpPr txBox="1"/>
          <p:nvPr>
            <p:ph idx="1" type="body"/>
          </p:nvPr>
        </p:nvSpPr>
        <p:spPr>
          <a:xfrm>
            <a:off x="915987" y="4416425"/>
            <a:ext cx="5049837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915987" y="4416425"/>
            <a:ext cx="5049837" cy="4181475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1117600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60" name="Google Shape;260;p20:notes"/>
          <p:cNvSpPr/>
          <p:nvPr>
            <p:ph idx="2" type="sldImg"/>
          </p:nvPr>
        </p:nvSpPr>
        <p:spPr>
          <a:xfrm>
            <a:off x="1117600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Google Shape;261;p20:notes"/>
          <p:cNvSpPr txBox="1"/>
          <p:nvPr>
            <p:ph idx="1" type="body"/>
          </p:nvPr>
        </p:nvSpPr>
        <p:spPr>
          <a:xfrm>
            <a:off x="915987" y="4416425"/>
            <a:ext cx="5049837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68" name="Google Shape;268;p21:notes"/>
          <p:cNvSpPr/>
          <p:nvPr>
            <p:ph idx="2" type="sldImg"/>
          </p:nvPr>
        </p:nvSpPr>
        <p:spPr>
          <a:xfrm>
            <a:off x="1117600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p21:notes"/>
          <p:cNvSpPr txBox="1"/>
          <p:nvPr>
            <p:ph idx="1" type="body"/>
          </p:nvPr>
        </p:nvSpPr>
        <p:spPr>
          <a:xfrm>
            <a:off x="915987" y="4416425"/>
            <a:ext cx="5049837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77" name="Google Shape;277;p22:notes"/>
          <p:cNvSpPr/>
          <p:nvPr>
            <p:ph idx="2" type="sldImg"/>
          </p:nvPr>
        </p:nvSpPr>
        <p:spPr>
          <a:xfrm>
            <a:off x="1117600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915987" y="4416425"/>
            <a:ext cx="5049837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17600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p23:notes"/>
          <p:cNvSpPr txBox="1"/>
          <p:nvPr>
            <p:ph idx="1" type="body"/>
          </p:nvPr>
        </p:nvSpPr>
        <p:spPr>
          <a:xfrm>
            <a:off x="915987" y="4416425"/>
            <a:ext cx="5049837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94" name="Google Shape;294;p24:notes"/>
          <p:cNvSpPr/>
          <p:nvPr>
            <p:ph idx="2" type="sldImg"/>
          </p:nvPr>
        </p:nvSpPr>
        <p:spPr>
          <a:xfrm>
            <a:off x="1117600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p24:notes"/>
          <p:cNvSpPr txBox="1"/>
          <p:nvPr>
            <p:ph idx="1" type="body"/>
          </p:nvPr>
        </p:nvSpPr>
        <p:spPr>
          <a:xfrm>
            <a:off x="915987" y="4416425"/>
            <a:ext cx="5049837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02" name="Google Shape;302;p25:notes"/>
          <p:cNvSpPr/>
          <p:nvPr>
            <p:ph idx="2" type="sldImg"/>
          </p:nvPr>
        </p:nvSpPr>
        <p:spPr>
          <a:xfrm>
            <a:off x="1117600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25:notes"/>
          <p:cNvSpPr txBox="1"/>
          <p:nvPr>
            <p:ph idx="1" type="body"/>
          </p:nvPr>
        </p:nvSpPr>
        <p:spPr>
          <a:xfrm>
            <a:off x="915987" y="4416425"/>
            <a:ext cx="5049837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10" name="Google Shape;310;p26:notes"/>
          <p:cNvSpPr/>
          <p:nvPr>
            <p:ph idx="2" type="sldImg"/>
          </p:nvPr>
        </p:nvSpPr>
        <p:spPr>
          <a:xfrm>
            <a:off x="1117600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p26:notes"/>
          <p:cNvSpPr txBox="1"/>
          <p:nvPr>
            <p:ph idx="1" type="body"/>
          </p:nvPr>
        </p:nvSpPr>
        <p:spPr>
          <a:xfrm>
            <a:off x="915987" y="4416425"/>
            <a:ext cx="5049837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18" name="Google Shape;318;p27:notes"/>
          <p:cNvSpPr/>
          <p:nvPr>
            <p:ph idx="2" type="sldImg"/>
          </p:nvPr>
        </p:nvSpPr>
        <p:spPr>
          <a:xfrm>
            <a:off x="1117600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p27:notes"/>
          <p:cNvSpPr txBox="1"/>
          <p:nvPr>
            <p:ph idx="1" type="body"/>
          </p:nvPr>
        </p:nvSpPr>
        <p:spPr>
          <a:xfrm>
            <a:off x="915987" y="4416425"/>
            <a:ext cx="5049837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26" name="Google Shape;326;p28:notes"/>
          <p:cNvSpPr/>
          <p:nvPr>
            <p:ph idx="2" type="sldImg"/>
          </p:nvPr>
        </p:nvSpPr>
        <p:spPr>
          <a:xfrm>
            <a:off x="1117600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28:notes"/>
          <p:cNvSpPr txBox="1"/>
          <p:nvPr>
            <p:ph idx="1" type="body"/>
          </p:nvPr>
        </p:nvSpPr>
        <p:spPr>
          <a:xfrm>
            <a:off x="915987" y="4416425"/>
            <a:ext cx="5049837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9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35" name="Google Shape;335;p29:notes"/>
          <p:cNvSpPr/>
          <p:nvPr>
            <p:ph idx="2" type="sldImg"/>
          </p:nvPr>
        </p:nvSpPr>
        <p:spPr>
          <a:xfrm>
            <a:off x="1117600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Google Shape;336;p29:notes"/>
          <p:cNvSpPr txBox="1"/>
          <p:nvPr>
            <p:ph idx="1" type="body"/>
          </p:nvPr>
        </p:nvSpPr>
        <p:spPr>
          <a:xfrm>
            <a:off x="915987" y="4416425"/>
            <a:ext cx="5049837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915987" y="4416425"/>
            <a:ext cx="5049837" cy="4181475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17600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42" name="Google Shape;342;p30:notes"/>
          <p:cNvSpPr/>
          <p:nvPr>
            <p:ph idx="2" type="sldImg"/>
          </p:nvPr>
        </p:nvSpPr>
        <p:spPr>
          <a:xfrm>
            <a:off x="1117600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p30:notes"/>
          <p:cNvSpPr txBox="1"/>
          <p:nvPr>
            <p:ph idx="1" type="body"/>
          </p:nvPr>
        </p:nvSpPr>
        <p:spPr>
          <a:xfrm>
            <a:off x="915987" y="4416425"/>
            <a:ext cx="5049837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50" name="Google Shape;350;p31:notes"/>
          <p:cNvSpPr/>
          <p:nvPr>
            <p:ph idx="2" type="sldImg"/>
          </p:nvPr>
        </p:nvSpPr>
        <p:spPr>
          <a:xfrm>
            <a:off x="1117600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1" name="Google Shape;351;p31:notes"/>
          <p:cNvSpPr txBox="1"/>
          <p:nvPr>
            <p:ph idx="1" type="body"/>
          </p:nvPr>
        </p:nvSpPr>
        <p:spPr>
          <a:xfrm>
            <a:off x="915987" y="4416425"/>
            <a:ext cx="5049837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:notes"/>
          <p:cNvSpPr txBox="1"/>
          <p:nvPr>
            <p:ph idx="1" type="body"/>
          </p:nvPr>
        </p:nvSpPr>
        <p:spPr>
          <a:xfrm>
            <a:off x="915987" y="4416425"/>
            <a:ext cx="5049837" cy="4181475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2:notes"/>
          <p:cNvSpPr/>
          <p:nvPr>
            <p:ph idx="2" type="sldImg"/>
          </p:nvPr>
        </p:nvSpPr>
        <p:spPr>
          <a:xfrm>
            <a:off x="1117600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64" name="Google Shape;364;p33:notes"/>
          <p:cNvSpPr/>
          <p:nvPr>
            <p:ph idx="2" type="sldImg"/>
          </p:nvPr>
        </p:nvSpPr>
        <p:spPr>
          <a:xfrm>
            <a:off x="1117600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Google Shape;365;p33:notes"/>
          <p:cNvSpPr txBox="1"/>
          <p:nvPr>
            <p:ph idx="1" type="body"/>
          </p:nvPr>
        </p:nvSpPr>
        <p:spPr>
          <a:xfrm>
            <a:off x="915987" y="4416425"/>
            <a:ext cx="5049837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72" name="Google Shape;372;p34:notes"/>
          <p:cNvSpPr/>
          <p:nvPr>
            <p:ph idx="2" type="sldImg"/>
          </p:nvPr>
        </p:nvSpPr>
        <p:spPr>
          <a:xfrm>
            <a:off x="1117600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3" name="Google Shape;373;p34:notes"/>
          <p:cNvSpPr txBox="1"/>
          <p:nvPr>
            <p:ph idx="1" type="body"/>
          </p:nvPr>
        </p:nvSpPr>
        <p:spPr>
          <a:xfrm>
            <a:off x="915987" y="4416425"/>
            <a:ext cx="5049837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5:notes"/>
          <p:cNvSpPr txBox="1"/>
          <p:nvPr>
            <p:ph idx="1" type="body"/>
          </p:nvPr>
        </p:nvSpPr>
        <p:spPr>
          <a:xfrm>
            <a:off x="915987" y="4416425"/>
            <a:ext cx="5049837" cy="4181475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5:notes"/>
          <p:cNvSpPr/>
          <p:nvPr>
            <p:ph idx="2" type="sldImg"/>
          </p:nvPr>
        </p:nvSpPr>
        <p:spPr>
          <a:xfrm>
            <a:off x="1117600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915987" y="4416425"/>
            <a:ext cx="5049837" cy="4181475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1117600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915987" y="4416425"/>
            <a:ext cx="5049837" cy="4181475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17600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915987" y="4416425"/>
            <a:ext cx="5049837" cy="4181475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17600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915987" y="4416425"/>
            <a:ext cx="5049837" cy="4181475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17600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17600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915987" y="4416425"/>
            <a:ext cx="5049837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/>
        </p:nvSpPr>
        <p:spPr>
          <a:xfrm>
            <a:off x="3900487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17600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915987" y="4416425"/>
            <a:ext cx="5049837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7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C33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  <a:defRPr/>
            </a:lvl1pPr>
            <a:lvl2pPr lvl="1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lvl="2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lvl="3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lvl="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lvl="6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lvl="7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lvl="8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16" name="Google Shape;16;p37"/>
          <p:cNvSpPr txBox="1"/>
          <p:nvPr>
            <p:ph idx="12" type="sldNum"/>
          </p:nvPr>
        </p:nvSpPr>
        <p:spPr>
          <a:xfrm>
            <a:off x="6596062" y="62182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9"/>
          <p:cNvSpPr txBox="1"/>
          <p:nvPr>
            <p:ph idx="1" type="body"/>
          </p:nvPr>
        </p:nvSpPr>
        <p:spPr>
          <a:xfrm>
            <a:off x="814388" y="1093788"/>
            <a:ext cx="3754437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60" name="Google Shape;60;p49"/>
          <p:cNvSpPr txBox="1"/>
          <p:nvPr>
            <p:ph idx="2" type="body"/>
          </p:nvPr>
        </p:nvSpPr>
        <p:spPr>
          <a:xfrm>
            <a:off x="4721225" y="1093788"/>
            <a:ext cx="3754438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61" name="Google Shape;61;p49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56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49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indent="-228600" lvl="5" marL="27432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indent="-228600" lvl="6" marL="32004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indent="-228600" lvl="7" marL="3657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indent="-228600" lvl="8" marL="4114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/>
        </p:txBody>
      </p:sp>
      <p:sp>
        <p:nvSpPr>
          <p:cNvPr id="65" name="Google Shape;65;p50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2" type="sldNum"/>
          </p:nvPr>
        </p:nvSpPr>
        <p:spPr>
          <a:xfrm>
            <a:off x="8267700" y="6678612"/>
            <a:ext cx="60801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ook Antiqua"/>
              <a:buNone/>
              <a:defRPr b="0" i="0" sz="1400" u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ook Antiqua"/>
              <a:buNone/>
              <a:defRPr b="0" i="0" sz="1400" u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ook Antiqua"/>
              <a:buNone/>
              <a:defRPr b="0" i="0" sz="1400" u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ook Antiqua"/>
              <a:buNone/>
              <a:defRPr b="0" i="0" sz="1400" u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ook Antiqua"/>
              <a:buNone/>
              <a:defRPr b="0" i="0" sz="1400" u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ook Antiqua"/>
              <a:buNone/>
              <a:defRPr b="0" i="0" sz="1400" u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ook Antiqua"/>
              <a:buNone/>
              <a:defRPr b="0" i="0" sz="1400" u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ook Antiqua"/>
              <a:buNone/>
              <a:defRPr b="0" i="0" sz="1400" u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ook Antiqua"/>
              <a:buNone/>
              <a:defRPr b="0" i="0" sz="1400" u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Ch.1/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9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26" name="Google Shape;26;p39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3"/>
          <p:cNvSpPr txBox="1"/>
          <p:nvPr>
            <p:ph type="title"/>
          </p:nvPr>
        </p:nvSpPr>
        <p:spPr>
          <a:xfrm rot="5400000">
            <a:off x="4895850" y="2047875"/>
            <a:ext cx="58801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3"/>
          <p:cNvSpPr txBox="1"/>
          <p:nvPr>
            <p:ph idx="1" type="body"/>
          </p:nvPr>
        </p:nvSpPr>
        <p:spPr>
          <a:xfrm rot="5400000">
            <a:off x="781050" y="104775"/>
            <a:ext cx="58801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33" name="Google Shape;33;p43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4"/>
          <p:cNvSpPr txBox="1"/>
          <p:nvPr>
            <p:ph idx="1" type="body"/>
          </p:nvPr>
        </p:nvSpPr>
        <p:spPr>
          <a:xfrm rot="5400000">
            <a:off x="2193131" y="-284957"/>
            <a:ext cx="4903787" cy="766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37" name="Google Shape;37;p44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Arial"/>
              <a:buNone/>
              <a:defRPr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98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840"/>
              </a:spcBef>
              <a:spcAft>
                <a:spcPts val="0"/>
              </a:spcAft>
              <a:buClr>
                <a:srgbClr val="33CC33"/>
              </a:buClr>
              <a:buSzPts val="1800"/>
              <a:buFont typeface="Arimo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1" name="Google Shape;41;p4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  <p:sp>
        <p:nvSpPr>
          <p:cNvPr id="42" name="Google Shape;42;p45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algn="l">
              <a:spcBef>
                <a:spcPts val="1120"/>
              </a:spcBef>
              <a:spcAft>
                <a:spcPts val="0"/>
              </a:spcAft>
              <a:buSzPts val="2880"/>
              <a:buChar char="●"/>
              <a:defRPr sz="3200"/>
            </a:lvl1pPr>
            <a:lvl2pPr indent="-370840" lvl="1" marL="914400" algn="l">
              <a:spcBef>
                <a:spcPts val="98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42900" lvl="2" marL="1371600" algn="l">
              <a:spcBef>
                <a:spcPts val="840"/>
              </a:spcBef>
              <a:spcAft>
                <a:spcPts val="0"/>
              </a:spcAft>
              <a:buSzPts val="1800"/>
              <a:buChar char="4"/>
              <a:defRPr sz="2400"/>
            </a:lvl3pPr>
            <a:lvl4pPr indent="-355600" lvl="3" marL="1828800" algn="l"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23850" lvl="4" marL="22860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5pPr>
            <a:lvl6pPr indent="-323850" lvl="5" marL="27432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indent="-323850" lvl="6" marL="32004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indent="-323850" lvl="7" marL="36576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indent="-323850" lvl="8" marL="4114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/>
        </p:txBody>
      </p:sp>
      <p:sp>
        <p:nvSpPr>
          <p:cNvPr id="46" name="Google Shape;46;p4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  <p:sp>
        <p:nvSpPr>
          <p:cNvPr id="47" name="Google Shape;47;p46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53" name="Google Shape;53;p4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30200" lvl="3" marL="1828800" algn="l">
              <a:spcBef>
                <a:spcPts val="56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54" name="Google Shape;54;p4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55" name="Google Shape;55;p4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30200" lvl="3" marL="1828800" algn="l">
              <a:spcBef>
                <a:spcPts val="56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56" name="Google Shape;56;p48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3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36"/>
          <p:cNvSpPr txBox="1"/>
          <p:nvPr>
            <p:ph idx="12" type="sldNum"/>
          </p:nvPr>
        </p:nvSpPr>
        <p:spPr>
          <a:xfrm>
            <a:off x="6596062" y="62182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8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" name="Google Shape;19;p38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8"/>
          <p:cNvSpPr txBox="1"/>
          <p:nvPr/>
        </p:nvSpPr>
        <p:spPr>
          <a:xfrm>
            <a:off x="4532312" y="6613525"/>
            <a:ext cx="342900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None/>
            </a:pPr>
            <a:fld id="{00000000-1234-1234-1234-123412341234}" type="slidenum">
              <a:rPr b="1" i="0" lang="en-US" sz="1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1" name="Google Shape;21;p3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Google Shape;22;p38"/>
          <p:cNvSpPr/>
          <p:nvPr/>
        </p:nvSpPr>
        <p:spPr>
          <a:xfrm>
            <a:off x="8916987" y="5445125"/>
            <a:ext cx="227012" cy="47625"/>
          </a:xfrm>
          <a:custGeom>
            <a:rect b="b" l="l" r="r" t="t"/>
            <a:pathLst>
              <a:path extrusionOk="0" h="61" w="285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0"/>
          <p:cNvSpPr txBox="1"/>
          <p:nvPr/>
        </p:nvSpPr>
        <p:spPr>
          <a:xfrm>
            <a:off x="4532312" y="6613525"/>
            <a:ext cx="342900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None/>
            </a:pPr>
            <a:fld id="{00000000-1234-1234-1234-123412341234}" type="slidenum">
              <a:rPr b="1" i="0" lang="en-US" sz="1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68" name="Google Shape;68;p40"/>
          <p:cNvSpPr/>
          <p:nvPr/>
        </p:nvSpPr>
        <p:spPr>
          <a:xfrm>
            <a:off x="8916987" y="5445125"/>
            <a:ext cx="227012" cy="47625"/>
          </a:xfrm>
          <a:custGeom>
            <a:rect b="b" l="l" r="r" t="t"/>
            <a:pathLst>
              <a:path extrusionOk="0" h="61" w="285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40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0" name="Google Shape;70;p4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1" name="Google Shape;71;p40"/>
          <p:cNvSpPr txBox="1"/>
          <p:nvPr>
            <p:ph idx="12" type="sldNum"/>
          </p:nvPr>
        </p:nvSpPr>
        <p:spPr>
          <a:xfrm>
            <a:off x="8267700" y="6678612"/>
            <a:ext cx="60801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ook Antiqua"/>
              <a:buNone/>
              <a:defRPr b="0" i="0" sz="1400" u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ook Antiqua"/>
              <a:buNone/>
              <a:defRPr b="0" i="0" sz="1400" u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ook Antiqua"/>
              <a:buNone/>
              <a:defRPr b="0" i="0" sz="1400" u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ook Antiqua"/>
              <a:buNone/>
              <a:defRPr b="0" i="0" sz="1400" u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ook Antiqua"/>
              <a:buNone/>
              <a:defRPr b="0" i="0" sz="1400" u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ook Antiqua"/>
              <a:buNone/>
              <a:defRPr b="0" i="0" sz="1400" u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ook Antiqua"/>
              <a:buNone/>
              <a:defRPr b="0" i="0" sz="1400" u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ook Antiqua"/>
              <a:buNone/>
              <a:defRPr b="0" i="0" sz="1400" u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ook Antiqua"/>
              <a:buNone/>
              <a:defRPr b="0" i="0" sz="1400" u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Ch.1/</a:t>
            </a: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/>
          <p:nvPr>
            <p:ph type="ctrTitle"/>
          </p:nvPr>
        </p:nvSpPr>
        <p:spPr>
          <a:xfrm>
            <a:off x="685800" y="1166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CSE 453 High Performance Database System </a:t>
            </a:r>
            <a:endParaRPr/>
          </a:p>
        </p:txBody>
      </p:sp>
      <p:sp>
        <p:nvSpPr>
          <p:cNvPr id="81" name="Google Shape;81;p1"/>
          <p:cNvSpPr txBox="1"/>
          <p:nvPr/>
        </p:nvSpPr>
        <p:spPr>
          <a:xfrm>
            <a:off x="685800" y="2947987"/>
            <a:ext cx="7772400" cy="2927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Helvetica Neue"/>
              <a:buNone/>
            </a:pPr>
            <a:r>
              <a:rPr b="1" i="0" lang="en-US" sz="20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Dr. Abu Sayed Md. Latiful Hoque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Helvetica Neue"/>
              <a:buNone/>
            </a:pPr>
            <a:r>
              <a:rPr b="1" i="0" lang="en-US" sz="20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Professor, CSE, BUET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1" i="0" sz="2400" u="none" cap="none" strike="noStrike">
              <a:solidFill>
                <a:srgbClr val="0000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Contact: mobile 01556346357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email: asmlatifulhoque@cse.buet.ac.bd</a:t>
            </a:r>
            <a:br>
              <a:rPr b="1" i="0" lang="en-US" sz="18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36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DBMS System Architecture</a:t>
            </a:r>
            <a:endParaRPr/>
          </a:p>
        </p:txBody>
      </p:sp>
      <p:sp>
        <p:nvSpPr>
          <p:cNvPr id="143" name="Google Shape;143;p10"/>
          <p:cNvSpPr/>
          <p:nvPr/>
        </p:nvSpPr>
        <p:spPr>
          <a:xfrm>
            <a:off x="6288087" y="2813050"/>
            <a:ext cx="1885950" cy="1477962"/>
          </a:xfrm>
          <a:prstGeom prst="flowChartMagneticDisk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</a:t>
            </a:r>
            <a:endParaRPr/>
          </a:p>
        </p:txBody>
      </p:sp>
      <p:cxnSp>
        <p:nvCxnSpPr>
          <p:cNvPr id="144" name="Google Shape;144;p10"/>
          <p:cNvCxnSpPr/>
          <p:nvPr/>
        </p:nvCxnSpPr>
        <p:spPr>
          <a:xfrm>
            <a:off x="5345112" y="1420812"/>
            <a:ext cx="0" cy="44592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5" name="Google Shape;145;p10"/>
          <p:cNvSpPr txBox="1"/>
          <p:nvPr/>
        </p:nvSpPr>
        <p:spPr>
          <a:xfrm>
            <a:off x="3671887" y="1279525"/>
            <a:ext cx="1371600" cy="46005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DBMS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Memory </a:t>
            </a:r>
            <a:endParaRPr/>
          </a:p>
        </p:txBody>
      </p:sp>
      <p:cxnSp>
        <p:nvCxnSpPr>
          <p:cNvPr id="146" name="Google Shape;146;p10"/>
          <p:cNvCxnSpPr/>
          <p:nvPr/>
        </p:nvCxnSpPr>
        <p:spPr>
          <a:xfrm>
            <a:off x="4572000" y="3614737"/>
            <a:ext cx="21240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47" name="Google Shape;147;p10"/>
          <p:cNvSpPr txBox="1"/>
          <p:nvPr/>
        </p:nvSpPr>
        <p:spPr>
          <a:xfrm rot="-5400000">
            <a:off x="4459287" y="4487862"/>
            <a:ext cx="2082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</a:t>
            </a:r>
            <a:endParaRPr/>
          </a:p>
        </p:txBody>
      </p:sp>
      <p:sp>
        <p:nvSpPr>
          <p:cNvPr id="148" name="Google Shape;148;p10"/>
          <p:cNvSpPr txBox="1"/>
          <p:nvPr/>
        </p:nvSpPr>
        <p:spPr>
          <a:xfrm>
            <a:off x="488950" y="2813050"/>
            <a:ext cx="3030537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Memory DBMS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Disk-Based DBMS</a:t>
            </a:r>
            <a:endParaRPr/>
          </a:p>
        </p:txBody>
      </p:sp>
      <p:sp>
        <p:nvSpPr>
          <p:cNvPr id="149" name="Google Shape;149;p10"/>
          <p:cNvSpPr txBox="1"/>
          <p:nvPr/>
        </p:nvSpPr>
        <p:spPr>
          <a:xfrm>
            <a:off x="382587" y="4832350"/>
            <a:ext cx="3313112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 1-1: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Explain the implications of storage to MMDBMS and Disk-based DBMS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>
            <p:ph type="title"/>
          </p:nvPr>
        </p:nvSpPr>
        <p:spPr>
          <a:xfrm>
            <a:off x="568325" y="254000"/>
            <a:ext cx="8077200" cy="947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 Database System Architecture</a:t>
            </a:r>
            <a:b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(Data Center Server System)</a:t>
            </a:r>
            <a:endParaRPr/>
          </a:p>
        </p:txBody>
      </p:sp>
      <p:pic>
        <p:nvPicPr>
          <p:cNvPr id="156" name="Google Shape;156;p11"/>
          <p:cNvPicPr preferRelativeResize="0"/>
          <p:nvPr/>
        </p:nvPicPr>
        <p:blipFill rotWithShape="1">
          <a:blip r:embed="rId3">
            <a:alphaModFix/>
          </a:blip>
          <a:srcRect b="418" l="0" r="0" t="0"/>
          <a:stretch/>
        </p:blipFill>
        <p:spPr>
          <a:xfrm>
            <a:off x="3951287" y="1379537"/>
            <a:ext cx="5192712" cy="324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1"/>
          <p:cNvSpPr txBox="1"/>
          <p:nvPr/>
        </p:nvSpPr>
        <p:spPr>
          <a:xfrm>
            <a:off x="225425" y="1379537"/>
            <a:ext cx="4346575" cy="432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Tree-like or Fat-Tree Topology</a:t>
            </a:r>
            <a:r>
              <a:rPr b="0" i="0" lang="en-US" sz="180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b="1" i="0" lang="en-US" sz="180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/>
          </a:p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widely used in data centers today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DC are typically mounted in racks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rack has approx. 40 nodes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 of rack switch for approx 40 machines in rack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top of rack switch connected to multiple aggregation switches.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Aggregation switches connect to multiple core switches.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 Systems</a:t>
            </a:r>
            <a:endParaRPr/>
          </a:p>
        </p:txBody>
      </p:sp>
      <p:sp>
        <p:nvSpPr>
          <p:cNvPr id="164" name="Google Shape;164;p12"/>
          <p:cNvSpPr txBox="1"/>
          <p:nvPr/>
        </p:nvSpPr>
        <p:spPr>
          <a:xfrm>
            <a:off x="928687" y="1308100"/>
            <a:ext cx="763905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 database systems consist of multiple processors and multiple disks connected by a fast interconnection network.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Motivation: handle workloads beyond what a single computer system can handle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 performance </a:t>
            </a:r>
            <a:r>
              <a:rPr b="1" i="0" lang="en-US" sz="200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processing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handling user requests at web-scale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1" i="0" sz="2000" u="non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 support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 very large amounts of data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data gathered by large web sites/apps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 Systems (Cont.)</a:t>
            </a:r>
            <a:endParaRPr/>
          </a:p>
        </p:txBody>
      </p:sp>
      <p:sp>
        <p:nvSpPr>
          <p:cNvPr id="171" name="Google Shape;171;p13"/>
          <p:cNvSpPr txBox="1"/>
          <p:nvPr/>
        </p:nvSpPr>
        <p:spPr>
          <a:xfrm>
            <a:off x="1125537" y="1392237"/>
            <a:ext cx="7132637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1" i="0" lang="en-US" sz="200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coarse-grain</a:t>
            </a:r>
            <a:r>
              <a:rPr b="0" i="0" lang="en-US" sz="200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00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</a:t>
            </a:r>
            <a:r>
              <a:rPr b="0" i="0" lang="en-US" sz="200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machine consists of a small number of powerful processors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1" i="0" lang="en-US" sz="200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massively parallel</a:t>
            </a:r>
            <a:r>
              <a:rPr b="0" i="0" lang="en-US" sz="200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</a:t>
            </a:r>
            <a:r>
              <a:rPr b="1" i="0" lang="en-US" sz="200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fine grain parallel</a:t>
            </a:r>
            <a:r>
              <a:rPr b="0" i="1" lang="en-US" sz="200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machine utilizes thousands of smaller processors.</a:t>
            </a:r>
            <a:endParaRPr b="0" i="0" sz="2000" u="non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Typically hosted in a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center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main performance measures: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throughput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--- the number of tasks that can be 	completed in a given time interval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response time</a:t>
            </a:r>
            <a:r>
              <a:rPr b="0" i="0" lang="en-US" sz="2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--- the amount of time it takes to 	complete a single task from the time it is submitted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Speed-Up </a:t>
            </a:r>
            <a:endParaRPr/>
          </a:p>
        </p:txBody>
      </p:sp>
      <p:sp>
        <p:nvSpPr>
          <p:cNvPr id="178" name="Google Shape;178;p14"/>
          <p:cNvSpPr txBox="1"/>
          <p:nvPr/>
        </p:nvSpPr>
        <p:spPr>
          <a:xfrm>
            <a:off x="98474" y="900922"/>
            <a:ext cx="3806356" cy="25124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172" l="-637" r="0" t="-482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None/>
            </a:pPr>
            <a:r>
              <a:rPr b="0" i="0" lang="en-US" sz="16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endParaRPr/>
          </a:p>
        </p:txBody>
      </p:sp>
      <p:pic>
        <p:nvPicPr>
          <p:cNvPr id="179" name="Google Shape;17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5250" y="1168400"/>
            <a:ext cx="5238750" cy="358616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4"/>
          <p:cNvSpPr txBox="1"/>
          <p:nvPr/>
        </p:nvSpPr>
        <p:spPr>
          <a:xfrm>
            <a:off x="98425" y="3587750"/>
            <a:ext cx="4051300" cy="8302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A server system has 1 node (small system) and elapsed to solve problem P is 10ms.</a:t>
            </a:r>
            <a:endParaRPr/>
          </a:p>
        </p:txBody>
      </p:sp>
      <p:sp>
        <p:nvSpPr>
          <p:cNvPr id="181" name="Google Shape;181;p14"/>
          <p:cNvSpPr txBox="1"/>
          <p:nvPr/>
        </p:nvSpPr>
        <p:spPr>
          <a:xfrm>
            <a:off x="98425" y="4600575"/>
            <a:ext cx="4951412" cy="584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number of node has been increased to 2. The time is 5ms. Speed up = 10 /5 = 2</a:t>
            </a:r>
            <a:endParaRPr/>
          </a:p>
        </p:txBody>
      </p:sp>
      <p:sp>
        <p:nvSpPr>
          <p:cNvPr id="182" name="Google Shape;182;p14"/>
          <p:cNvSpPr txBox="1"/>
          <p:nvPr/>
        </p:nvSpPr>
        <p:spPr>
          <a:xfrm>
            <a:off x="98425" y="5289550"/>
            <a:ext cx="4951412" cy="584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AutoNum type="arabicPeriod" startAt="2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number of node has been increased to 3. The time is 3.333ms. Speed up = 10/3.33 = 3</a:t>
            </a:r>
            <a:endParaRPr/>
          </a:p>
        </p:txBody>
      </p:sp>
      <p:sp>
        <p:nvSpPr>
          <p:cNvPr id="183" name="Google Shape;183;p14"/>
          <p:cNvSpPr txBox="1"/>
          <p:nvPr/>
        </p:nvSpPr>
        <p:spPr>
          <a:xfrm>
            <a:off x="98425" y="5956300"/>
            <a:ext cx="4727575" cy="4619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Speed up 1, 2, 3 …</a:t>
            </a:r>
            <a:endParaRPr/>
          </a:p>
        </p:txBody>
      </p:sp>
      <p:sp>
        <p:nvSpPr>
          <p:cNvPr id="184" name="Google Shape;184;p14"/>
          <p:cNvSpPr/>
          <p:nvPr/>
        </p:nvSpPr>
        <p:spPr>
          <a:xfrm>
            <a:off x="4572000" y="3700462"/>
            <a:ext cx="561975" cy="36512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1,1</a:t>
            </a:r>
            <a:endParaRPr/>
          </a:p>
        </p:txBody>
      </p:sp>
      <p:sp>
        <p:nvSpPr>
          <p:cNvPr id="185" name="Google Shape;185;p14"/>
          <p:cNvSpPr/>
          <p:nvPr/>
        </p:nvSpPr>
        <p:spPr>
          <a:xfrm>
            <a:off x="5570537" y="2778125"/>
            <a:ext cx="703262" cy="38735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2,2</a:t>
            </a:r>
            <a:endParaRPr/>
          </a:p>
        </p:txBody>
      </p:sp>
      <p:sp>
        <p:nvSpPr>
          <p:cNvPr id="186" name="Google Shape;186;p14"/>
          <p:cNvSpPr/>
          <p:nvPr/>
        </p:nvSpPr>
        <p:spPr>
          <a:xfrm>
            <a:off x="6694487" y="1770062"/>
            <a:ext cx="703262" cy="38735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3,3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Speed-Up </a:t>
            </a:r>
            <a:endParaRPr/>
          </a:p>
        </p:txBody>
      </p:sp>
      <p:sp>
        <p:nvSpPr>
          <p:cNvPr id="193" name="Google Shape;193;p15"/>
          <p:cNvSpPr txBox="1"/>
          <p:nvPr/>
        </p:nvSpPr>
        <p:spPr>
          <a:xfrm>
            <a:off x="98474" y="900922"/>
            <a:ext cx="3806356" cy="25124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172" l="-637" r="0" t="-482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None/>
            </a:pPr>
            <a:r>
              <a:rPr b="0" i="0" lang="en-US" sz="16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endParaRPr/>
          </a:p>
        </p:txBody>
      </p:sp>
      <p:pic>
        <p:nvPicPr>
          <p:cNvPr id="194" name="Google Shape;19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5250" y="1177925"/>
            <a:ext cx="5238750" cy="358616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5"/>
          <p:cNvSpPr txBox="1"/>
          <p:nvPr/>
        </p:nvSpPr>
        <p:spPr>
          <a:xfrm>
            <a:off x="98425" y="3587750"/>
            <a:ext cx="4051300" cy="8302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A server system has 1 node (small system) and elapsed to solve problem P is 10ms.</a:t>
            </a:r>
            <a:endParaRPr/>
          </a:p>
        </p:txBody>
      </p:sp>
      <p:sp>
        <p:nvSpPr>
          <p:cNvPr id="196" name="Google Shape;196;p15"/>
          <p:cNvSpPr txBox="1"/>
          <p:nvPr/>
        </p:nvSpPr>
        <p:spPr>
          <a:xfrm>
            <a:off x="98425" y="4600575"/>
            <a:ext cx="5359400" cy="584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number of node has been increased to 2. The time is 5.55ms. Speed up = 10 / 5.55 = 1.8</a:t>
            </a:r>
            <a:endParaRPr/>
          </a:p>
        </p:txBody>
      </p:sp>
      <p:sp>
        <p:nvSpPr>
          <p:cNvPr id="197" name="Google Shape;197;p15"/>
          <p:cNvSpPr txBox="1"/>
          <p:nvPr/>
        </p:nvSpPr>
        <p:spPr>
          <a:xfrm>
            <a:off x="98425" y="5289550"/>
            <a:ext cx="4951412" cy="584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AutoNum type="arabicPeriod" startAt="2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number of node has been increased to 3. The time is 4ms. Speed up = 10/4 = 2.5</a:t>
            </a:r>
            <a:endParaRPr/>
          </a:p>
        </p:txBody>
      </p:sp>
      <p:sp>
        <p:nvSpPr>
          <p:cNvPr id="198" name="Google Shape;198;p15"/>
          <p:cNvSpPr txBox="1"/>
          <p:nvPr/>
        </p:nvSpPr>
        <p:spPr>
          <a:xfrm>
            <a:off x="98425" y="5956300"/>
            <a:ext cx="4727575" cy="4619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SubLinear Speed up 1, 2, 3 …</a:t>
            </a:r>
            <a:endParaRPr/>
          </a:p>
        </p:txBody>
      </p:sp>
      <p:sp>
        <p:nvSpPr>
          <p:cNvPr id="199" name="Google Shape;199;p15"/>
          <p:cNvSpPr/>
          <p:nvPr/>
        </p:nvSpPr>
        <p:spPr>
          <a:xfrm>
            <a:off x="4572000" y="3700462"/>
            <a:ext cx="561975" cy="36512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1,1</a:t>
            </a: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5821362" y="2768600"/>
            <a:ext cx="703262" cy="385762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2,</a:t>
            </a:r>
            <a:r>
              <a:rPr b="1" i="0" lang="en-US" sz="16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1.8</a:t>
            </a: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6862762" y="2284412"/>
            <a:ext cx="703262" cy="385762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3,</a:t>
            </a:r>
            <a:r>
              <a:rPr b="1" i="0" lang="en-US" sz="16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Speed-Up </a:t>
            </a:r>
            <a:endParaRPr/>
          </a:p>
        </p:txBody>
      </p:sp>
      <p:sp>
        <p:nvSpPr>
          <p:cNvPr id="208" name="Google Shape;208;p16"/>
          <p:cNvSpPr txBox="1"/>
          <p:nvPr/>
        </p:nvSpPr>
        <p:spPr>
          <a:xfrm>
            <a:off x="98474" y="900922"/>
            <a:ext cx="3806356" cy="25124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172" l="-637" r="0" t="-482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None/>
            </a:pPr>
            <a:r>
              <a:rPr b="0" i="0" lang="en-US" sz="16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endParaRPr/>
          </a:p>
        </p:txBody>
      </p:sp>
      <p:pic>
        <p:nvPicPr>
          <p:cNvPr id="209" name="Google Shape;20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6000" y="1177925"/>
            <a:ext cx="4318000" cy="295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6"/>
          <p:cNvSpPr txBox="1"/>
          <p:nvPr/>
        </p:nvSpPr>
        <p:spPr>
          <a:xfrm>
            <a:off x="98425" y="4133850"/>
            <a:ext cx="7948612" cy="203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 2-1: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server system has 1 node (small system) and elapsed to solve problem P is 10ms.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number of node has been increased to 2. The time to solve P is 5ms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number of node has been increased to 3. The time to solve P is 4ms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number of node has been increased to 4. The time to solve P is 3ms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type of speedup graph for the above system and explain.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Scale-Up</a:t>
            </a:r>
            <a:endParaRPr/>
          </a:p>
        </p:txBody>
      </p:sp>
      <p:sp>
        <p:nvSpPr>
          <p:cNvPr id="217" name="Google Shape;217;p17"/>
          <p:cNvSpPr txBox="1"/>
          <p:nvPr/>
        </p:nvSpPr>
        <p:spPr>
          <a:xfrm>
            <a:off x="98474" y="499475"/>
            <a:ext cx="3806356" cy="30048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615" l="-636" r="-1434" t="-402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None/>
            </a:pPr>
            <a:r>
              <a:rPr b="0" i="0" lang="en-US" sz="16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endParaRPr/>
          </a:p>
        </p:txBody>
      </p:sp>
      <p:sp>
        <p:nvSpPr>
          <p:cNvPr id="218" name="Google Shape;218;p17"/>
          <p:cNvSpPr txBox="1"/>
          <p:nvPr/>
        </p:nvSpPr>
        <p:spPr>
          <a:xfrm>
            <a:off x="98425" y="3587750"/>
            <a:ext cx="4051300" cy="8302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A server system has 1 node (small system) and elapsed to solve problem P is 10ms.</a:t>
            </a:r>
            <a:endParaRPr/>
          </a:p>
        </p:txBody>
      </p:sp>
      <p:sp>
        <p:nvSpPr>
          <p:cNvPr id="219" name="Google Shape;219;p17"/>
          <p:cNvSpPr txBox="1"/>
          <p:nvPr/>
        </p:nvSpPr>
        <p:spPr>
          <a:xfrm>
            <a:off x="98425" y="4600575"/>
            <a:ext cx="6302375" cy="584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number of node has been increased to 2. The size of the problem = 2p, elapsed time = 10ms, Scale up = 10/10 = 1</a:t>
            </a:r>
            <a:endParaRPr/>
          </a:p>
        </p:txBody>
      </p:sp>
      <p:sp>
        <p:nvSpPr>
          <p:cNvPr id="220" name="Google Shape;220;p17"/>
          <p:cNvSpPr txBox="1"/>
          <p:nvPr/>
        </p:nvSpPr>
        <p:spPr>
          <a:xfrm>
            <a:off x="98425" y="5956300"/>
            <a:ext cx="4727575" cy="4619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Scale up </a:t>
            </a:r>
            <a:endParaRPr/>
          </a:p>
        </p:txBody>
      </p:sp>
      <p:pic>
        <p:nvPicPr>
          <p:cNvPr id="221" name="Google Shape;22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5600" y="984250"/>
            <a:ext cx="4978400" cy="3005137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7"/>
          <p:cNvSpPr txBox="1"/>
          <p:nvPr/>
        </p:nvSpPr>
        <p:spPr>
          <a:xfrm>
            <a:off x="98425" y="5256212"/>
            <a:ext cx="6302375" cy="584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number of node has been increased to 3. The size of the problem = 3p, elapsed time = 10ms, Scale up = 10/10 = 1</a:t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4951412" y="1866900"/>
            <a:ext cx="492125" cy="61912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P,1</a:t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880100" y="1866900"/>
            <a:ext cx="604837" cy="61912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2P,1</a:t>
            </a:r>
            <a:endParaRPr/>
          </a:p>
        </p:txBody>
      </p:sp>
      <p:sp>
        <p:nvSpPr>
          <p:cNvPr id="225" name="Google Shape;225;p17"/>
          <p:cNvSpPr/>
          <p:nvPr/>
        </p:nvSpPr>
        <p:spPr>
          <a:xfrm>
            <a:off x="6934200" y="1847850"/>
            <a:ext cx="604837" cy="61912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3P,1</a:t>
            </a:r>
            <a:endParaRPr/>
          </a:p>
        </p:txBody>
      </p:sp>
      <p:grpSp>
        <p:nvGrpSpPr>
          <p:cNvPr id="226" name="Google Shape;226;p17"/>
          <p:cNvGrpSpPr/>
          <p:nvPr/>
        </p:nvGrpSpPr>
        <p:grpSpPr>
          <a:xfrm>
            <a:off x="5137150" y="3341687"/>
            <a:ext cx="2332037" cy="339725"/>
            <a:chOff x="5136515" y="3340907"/>
            <a:chExt cx="2332038" cy="340036"/>
          </a:xfrm>
        </p:grpSpPr>
        <p:sp>
          <p:nvSpPr>
            <p:cNvPr id="227" name="Google Shape;227;p17"/>
            <p:cNvSpPr txBox="1"/>
            <p:nvPr/>
          </p:nvSpPr>
          <p:spPr>
            <a:xfrm>
              <a:off x="5136515" y="3340907"/>
              <a:ext cx="32289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endParaRPr/>
            </a:p>
          </p:txBody>
        </p:sp>
        <p:sp>
          <p:nvSpPr>
            <p:cNvPr id="228" name="Google Shape;228;p17"/>
            <p:cNvSpPr txBox="1"/>
            <p:nvPr/>
          </p:nvSpPr>
          <p:spPr>
            <a:xfrm>
              <a:off x="6021070" y="3340907"/>
              <a:ext cx="46386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2p</a:t>
              </a:r>
              <a:endParaRPr/>
            </a:p>
          </p:txBody>
        </p:sp>
        <p:sp>
          <p:nvSpPr>
            <p:cNvPr id="229" name="Google Shape;229;p17"/>
            <p:cNvSpPr txBox="1"/>
            <p:nvPr/>
          </p:nvSpPr>
          <p:spPr>
            <a:xfrm>
              <a:off x="7004685" y="3342389"/>
              <a:ext cx="46386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3p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Scale-Up</a:t>
            </a:r>
            <a:endParaRPr/>
          </a:p>
        </p:txBody>
      </p:sp>
      <p:sp>
        <p:nvSpPr>
          <p:cNvPr id="236" name="Google Shape;236;p18"/>
          <p:cNvSpPr txBox="1"/>
          <p:nvPr/>
        </p:nvSpPr>
        <p:spPr>
          <a:xfrm>
            <a:off x="98474" y="499475"/>
            <a:ext cx="3806356" cy="30048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615" l="-636" r="-1434" t="-402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None/>
            </a:pPr>
            <a:r>
              <a:rPr b="0" i="0" lang="en-US" sz="16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endParaRPr/>
          </a:p>
        </p:txBody>
      </p:sp>
      <p:sp>
        <p:nvSpPr>
          <p:cNvPr id="237" name="Google Shape;237;p18"/>
          <p:cNvSpPr txBox="1"/>
          <p:nvPr/>
        </p:nvSpPr>
        <p:spPr>
          <a:xfrm>
            <a:off x="98425" y="3587750"/>
            <a:ext cx="4051300" cy="8302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A server system has 1 node (small system) and elapsed to solve problem P is 10ms.</a:t>
            </a:r>
            <a:endParaRPr/>
          </a:p>
        </p:txBody>
      </p:sp>
      <p:sp>
        <p:nvSpPr>
          <p:cNvPr id="238" name="Google Shape;238;p18"/>
          <p:cNvSpPr txBox="1"/>
          <p:nvPr/>
        </p:nvSpPr>
        <p:spPr>
          <a:xfrm>
            <a:off x="98425" y="4600575"/>
            <a:ext cx="8932862" cy="584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number of node has been increased to 2.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The size of the problem = 2p, elapsed time = 12ms, Scale up = 10/12 = 0.8</a:t>
            </a:r>
            <a:endParaRPr/>
          </a:p>
        </p:txBody>
      </p:sp>
      <p:sp>
        <p:nvSpPr>
          <p:cNvPr id="239" name="Google Shape;239;p18"/>
          <p:cNvSpPr txBox="1"/>
          <p:nvPr/>
        </p:nvSpPr>
        <p:spPr>
          <a:xfrm>
            <a:off x="98425" y="5956300"/>
            <a:ext cx="4727575" cy="4619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SubLinear Scale up </a:t>
            </a:r>
            <a:endParaRPr/>
          </a:p>
        </p:txBody>
      </p:sp>
      <p:pic>
        <p:nvPicPr>
          <p:cNvPr id="240" name="Google Shape;24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5600" y="984250"/>
            <a:ext cx="4978400" cy="300513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8"/>
          <p:cNvSpPr txBox="1"/>
          <p:nvPr/>
        </p:nvSpPr>
        <p:spPr>
          <a:xfrm>
            <a:off x="98425" y="5256212"/>
            <a:ext cx="8932862" cy="584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The number of node has been increased to 3.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The size of the problem = 3p, elapsed time = 14 ms, Scale up = 10/14 = 0.7</a:t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6042025" y="2173287"/>
            <a:ext cx="703262" cy="61912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2P,</a:t>
            </a:r>
            <a:r>
              <a:rPr b="1" i="0" lang="en-US" sz="16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.8</a:t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4932362" y="1866900"/>
            <a:ext cx="604837" cy="61912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P,1</a:t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7104062" y="2233612"/>
            <a:ext cx="703262" cy="61912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3P</a:t>
            </a:r>
            <a:r>
              <a:rPr b="1" i="0" lang="en-US" sz="16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,.7</a:t>
            </a:r>
            <a:endParaRPr/>
          </a:p>
        </p:txBody>
      </p:sp>
      <p:grpSp>
        <p:nvGrpSpPr>
          <p:cNvPr id="245" name="Google Shape;245;p18"/>
          <p:cNvGrpSpPr/>
          <p:nvPr/>
        </p:nvGrpSpPr>
        <p:grpSpPr>
          <a:xfrm>
            <a:off x="5137150" y="3341687"/>
            <a:ext cx="2332037" cy="339725"/>
            <a:chOff x="5136515" y="3340907"/>
            <a:chExt cx="2332038" cy="340036"/>
          </a:xfrm>
        </p:grpSpPr>
        <p:sp>
          <p:nvSpPr>
            <p:cNvPr id="246" name="Google Shape;246;p18"/>
            <p:cNvSpPr txBox="1"/>
            <p:nvPr/>
          </p:nvSpPr>
          <p:spPr>
            <a:xfrm>
              <a:off x="5136515" y="3340907"/>
              <a:ext cx="32289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endParaRPr/>
            </a:p>
          </p:txBody>
        </p:sp>
        <p:sp>
          <p:nvSpPr>
            <p:cNvPr id="247" name="Google Shape;247;p18"/>
            <p:cNvSpPr txBox="1"/>
            <p:nvPr/>
          </p:nvSpPr>
          <p:spPr>
            <a:xfrm>
              <a:off x="6021070" y="3340907"/>
              <a:ext cx="46386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2p</a:t>
              </a:r>
              <a:endParaRPr/>
            </a:p>
          </p:txBody>
        </p:sp>
        <p:sp>
          <p:nvSpPr>
            <p:cNvPr id="248" name="Google Shape;248;p18"/>
            <p:cNvSpPr txBox="1"/>
            <p:nvPr/>
          </p:nvSpPr>
          <p:spPr>
            <a:xfrm>
              <a:off x="7004685" y="3342389"/>
              <a:ext cx="46386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3p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Scale-Up</a:t>
            </a:r>
            <a:endParaRPr/>
          </a:p>
        </p:txBody>
      </p:sp>
      <p:sp>
        <p:nvSpPr>
          <p:cNvPr id="255" name="Google Shape;255;p19"/>
          <p:cNvSpPr txBox="1"/>
          <p:nvPr/>
        </p:nvSpPr>
        <p:spPr>
          <a:xfrm>
            <a:off x="98474" y="499475"/>
            <a:ext cx="3806356" cy="30048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615" l="-636" r="-1434" t="-402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None/>
            </a:pPr>
            <a:r>
              <a:rPr b="0" i="0" lang="en-US" sz="16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endParaRPr/>
          </a:p>
        </p:txBody>
      </p:sp>
      <p:sp>
        <p:nvSpPr>
          <p:cNvPr id="256" name="Google Shape;256;p19"/>
          <p:cNvSpPr txBox="1"/>
          <p:nvPr/>
        </p:nvSpPr>
        <p:spPr>
          <a:xfrm>
            <a:off x="98425" y="4083050"/>
            <a:ext cx="8932862" cy="203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 2-2: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server system has 1 node (small system) and elapsed to solve problem P is 10ms.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number of node has been increased to 4.The size of the problem = 4p, elapsed time is 40ms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number of node has been increased to 8.The size of the problem = 8p, elapsed time is 80ms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type of scale up graph for the above system and explain</a:t>
            </a:r>
            <a:endParaRPr/>
          </a:p>
        </p:txBody>
      </p:sp>
      <p:pic>
        <p:nvPicPr>
          <p:cNvPr id="257" name="Google Shape;25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5600" y="984250"/>
            <a:ext cx="4978400" cy="3005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About Course </a:t>
            </a:r>
            <a:endParaRPr/>
          </a:p>
        </p:txBody>
      </p:sp>
      <p:sp>
        <p:nvSpPr>
          <p:cNvPr id="87" name="Google Shape;87;p2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 Summary: 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Helvetica Neue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 Database Architecture, partitioning, replication, indexing and Query processing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Helvetica Neue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Distributed Database Architecture, Storage and Query processing, transaction management, concurrency control and Design 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Helvetica Neue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Query optimization in centralized and distributed database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Helvetica Neue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 performance data models: NoSQL, semi-structured and column-oriented etc.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Helvetica Neue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Big data and Data Analytics: overview, Data warehousing: Storage structure and star schema, design and OLAP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Factors Limiting Speedup and Scaleup</a:t>
            </a:r>
            <a:endParaRPr/>
          </a:p>
        </p:txBody>
      </p:sp>
      <p:sp>
        <p:nvSpPr>
          <p:cNvPr id="264" name="Google Shape;264;p20"/>
          <p:cNvSpPr txBox="1"/>
          <p:nvPr/>
        </p:nvSpPr>
        <p:spPr>
          <a:xfrm>
            <a:off x="4986337" y="26273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65" name="Google Shape;265;p20"/>
          <p:cNvSpPr txBox="1"/>
          <p:nvPr/>
        </p:nvSpPr>
        <p:spPr>
          <a:xfrm>
            <a:off x="973503" y="984738"/>
            <a:ext cx="7666893" cy="53773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33" r="0" t="-565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None/>
            </a:pPr>
            <a:r>
              <a:rPr b="0" i="0" lang="en-US" sz="16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Factors Limiting Speedup and Scaleup</a:t>
            </a:r>
            <a:endParaRPr/>
          </a:p>
        </p:txBody>
      </p:sp>
      <p:sp>
        <p:nvSpPr>
          <p:cNvPr id="272" name="Google Shape;272;p21"/>
          <p:cNvSpPr txBox="1"/>
          <p:nvPr/>
        </p:nvSpPr>
        <p:spPr>
          <a:xfrm>
            <a:off x="4986337" y="26273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73" name="Google Shape;273;p21"/>
          <p:cNvSpPr txBox="1"/>
          <p:nvPr/>
        </p:nvSpPr>
        <p:spPr>
          <a:xfrm>
            <a:off x="973503" y="984738"/>
            <a:ext cx="7666893" cy="343831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33" r="0" t="-882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None/>
            </a:pPr>
            <a:r>
              <a:rPr b="0" i="0" lang="en-US" sz="16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endParaRPr/>
          </a:p>
        </p:txBody>
      </p:sp>
      <p:sp>
        <p:nvSpPr>
          <p:cNvPr id="274" name="Google Shape;274;p21"/>
          <p:cNvSpPr txBox="1"/>
          <p:nvPr/>
        </p:nvSpPr>
        <p:spPr>
          <a:xfrm>
            <a:off x="563562" y="4586287"/>
            <a:ext cx="8077200" cy="14779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 2-3:</a:t>
            </a:r>
            <a:r>
              <a:rPr b="1" i="0" lang="en-US" sz="180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Explain speedup as per Amdahl’s law for the following cases: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Case 1: Full fraction of T can be executed in parallel (p =1)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Case 2: No fraction of T can be executed in parallel (p =0)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Case 3: A fraction of T can be executed in parallel (0 &lt; p &lt;1)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Factors Limiting Speedup and Scaleup</a:t>
            </a:r>
            <a:endParaRPr/>
          </a:p>
        </p:txBody>
      </p:sp>
      <p:sp>
        <p:nvSpPr>
          <p:cNvPr id="281" name="Google Shape;281;p22"/>
          <p:cNvSpPr txBox="1"/>
          <p:nvPr/>
        </p:nvSpPr>
        <p:spPr>
          <a:xfrm>
            <a:off x="4986337" y="26273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82" name="Google Shape;282;p22"/>
          <p:cNvSpPr txBox="1"/>
          <p:nvPr/>
        </p:nvSpPr>
        <p:spPr>
          <a:xfrm>
            <a:off x="984738" y="1181686"/>
            <a:ext cx="7666893" cy="550855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33" r="0" t="-551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None/>
            </a:pPr>
            <a:r>
              <a:rPr b="0" i="0" lang="en-US" sz="16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Factors Limiting Speedup and Scaleup</a:t>
            </a:r>
            <a:endParaRPr/>
          </a:p>
        </p:txBody>
      </p:sp>
      <p:sp>
        <p:nvSpPr>
          <p:cNvPr id="289" name="Google Shape;289;p23"/>
          <p:cNvSpPr txBox="1"/>
          <p:nvPr/>
        </p:nvSpPr>
        <p:spPr>
          <a:xfrm>
            <a:off x="4986337" y="26273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90" name="Google Shape;290;p23"/>
          <p:cNvSpPr txBox="1"/>
          <p:nvPr/>
        </p:nvSpPr>
        <p:spPr>
          <a:xfrm>
            <a:off x="984738" y="1181686"/>
            <a:ext cx="7666893" cy="357027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33" r="0" t="-849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None/>
            </a:pPr>
            <a:r>
              <a:rPr b="0" i="0" lang="en-US" sz="16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endParaRPr/>
          </a:p>
        </p:txBody>
      </p:sp>
      <p:sp>
        <p:nvSpPr>
          <p:cNvPr id="291" name="Google Shape;291;p23"/>
          <p:cNvSpPr txBox="1"/>
          <p:nvPr/>
        </p:nvSpPr>
        <p:spPr>
          <a:xfrm>
            <a:off x="574675" y="4933950"/>
            <a:ext cx="8442325" cy="1200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 2-2: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Explain scaleup as per Gustafson’s law for the following cases: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Case 1: Full fraction of T can be executed in parallel (p =1)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Case 2: No fraction of T can be executed in parallel (p =0)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Factors Limiting Speedup and Scaleup</a:t>
            </a:r>
            <a:endParaRPr/>
          </a:p>
        </p:txBody>
      </p:sp>
      <p:sp>
        <p:nvSpPr>
          <p:cNvPr id="298" name="Google Shape;298;p24"/>
          <p:cNvSpPr txBox="1"/>
          <p:nvPr/>
        </p:nvSpPr>
        <p:spPr>
          <a:xfrm>
            <a:off x="4986337" y="26273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99" name="Google Shape;299;p24"/>
          <p:cNvSpPr txBox="1"/>
          <p:nvPr/>
        </p:nvSpPr>
        <p:spPr>
          <a:xfrm>
            <a:off x="998537" y="1350962"/>
            <a:ext cx="7847012" cy="38004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Speedup and scaleup are often sublinear due to: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 b="1" i="0" sz="1800" u="non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Interference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Processes accessing shared resources (e.g.,system bus, disks, or locks) compete with each other, thus spending time waiting on other processes, rather than performing useful work.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 b="1" i="0" sz="1800" u="non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Skew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Increasing the degree of parallelism increases the variance in service times of parallely executing tasks.  Overall execution time determined by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slowest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parallely executing tasks.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Interconnection Network Architectures</a:t>
            </a:r>
            <a:endParaRPr/>
          </a:p>
        </p:txBody>
      </p:sp>
      <p:sp>
        <p:nvSpPr>
          <p:cNvPr id="306" name="Google Shape;306;p25"/>
          <p:cNvSpPr txBox="1"/>
          <p:nvPr/>
        </p:nvSpPr>
        <p:spPr>
          <a:xfrm>
            <a:off x="338137" y="2054225"/>
            <a:ext cx="3473450" cy="18335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System components send data on and receive data from a single communication bus;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not scale well with increasing parallelism.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7" name="Google Shape;30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6950" y="2278062"/>
            <a:ext cx="315277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Interconnection Network Architectures</a:t>
            </a:r>
            <a:endParaRPr/>
          </a:p>
        </p:txBody>
      </p:sp>
      <p:sp>
        <p:nvSpPr>
          <p:cNvPr id="314" name="Google Shape;314;p26"/>
          <p:cNvSpPr txBox="1"/>
          <p:nvPr/>
        </p:nvSpPr>
        <p:spPr>
          <a:xfrm>
            <a:off x="393700" y="1603375"/>
            <a:ext cx="3559175" cy="2835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Mesh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Components are arranged as nodes in a grid, and each component is connected to all adjacent components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Communication links grow with growing number of components, and so scales better.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may require 2(√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n-1)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hops to send message to a node</a:t>
            </a:r>
            <a:endParaRPr/>
          </a:p>
        </p:txBody>
      </p:sp>
      <p:pic>
        <p:nvPicPr>
          <p:cNvPr id="315" name="Google Shape;31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5625" y="2052637"/>
            <a:ext cx="24955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Interconnection Network Architectures</a:t>
            </a:r>
            <a:endParaRPr/>
          </a:p>
        </p:txBody>
      </p:sp>
      <p:sp>
        <p:nvSpPr>
          <p:cNvPr id="322" name="Google Shape;322;p27"/>
          <p:cNvSpPr txBox="1"/>
          <p:nvPr/>
        </p:nvSpPr>
        <p:spPr>
          <a:xfrm>
            <a:off x="153987" y="1096962"/>
            <a:ext cx="4108450" cy="2806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Hypercube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 Components are numbered in binary;  components are connected to one another if their binary representations differ in exactly one bit.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of 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components are connected to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log(n)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 components and can reach each other via at most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log(n)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links; reduces communication delays.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3" name="Google Shape;3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2537" y="1223962"/>
            <a:ext cx="326707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8"/>
          <p:cNvSpPr txBox="1"/>
          <p:nvPr>
            <p:ph type="title"/>
          </p:nvPr>
        </p:nvSpPr>
        <p:spPr>
          <a:xfrm>
            <a:off x="568325" y="254000"/>
            <a:ext cx="8077200" cy="947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Interconnection Network Architectures</a:t>
            </a:r>
            <a:b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(Data Center Server System)</a:t>
            </a:r>
            <a:endParaRPr/>
          </a:p>
        </p:txBody>
      </p:sp>
      <p:pic>
        <p:nvPicPr>
          <p:cNvPr id="330" name="Google Shape;330;p28"/>
          <p:cNvPicPr preferRelativeResize="0"/>
          <p:nvPr/>
        </p:nvPicPr>
        <p:blipFill rotWithShape="1">
          <a:blip r:embed="rId3">
            <a:alphaModFix/>
          </a:blip>
          <a:srcRect b="418" l="0" r="0" t="0"/>
          <a:stretch/>
        </p:blipFill>
        <p:spPr>
          <a:xfrm>
            <a:off x="3951287" y="1379537"/>
            <a:ext cx="5192712" cy="324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8"/>
          <p:cNvSpPr txBox="1"/>
          <p:nvPr/>
        </p:nvSpPr>
        <p:spPr>
          <a:xfrm>
            <a:off x="225425" y="1379537"/>
            <a:ext cx="4346575" cy="432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Tree-like or Fat-Tree Topology</a:t>
            </a:r>
            <a:r>
              <a:rPr b="0" i="0" lang="en-US" sz="180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b="1" i="0" lang="en-US" sz="180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/>
          </a:p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widely used in data centers today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DC are typically mounted in racks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rack has approx. 40 nodes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 of rack switch for approx 40 machines in rack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top of rack switch connected to multiple aggregation switches.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Aggregation switches connect to multiple core switches.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2" name="Google Shape;332;p28"/>
          <p:cNvSpPr txBox="1"/>
          <p:nvPr/>
        </p:nvSpPr>
        <p:spPr>
          <a:xfrm>
            <a:off x="568325" y="5500687"/>
            <a:ext cx="72532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 3-1: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Discuss comparative advantages and Disadvantages of BUS, Mesh, Hypercube and Tree topology.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 Database Architectures</a:t>
            </a:r>
            <a:endParaRPr/>
          </a:p>
        </p:txBody>
      </p:sp>
      <p:pic>
        <p:nvPicPr>
          <p:cNvPr id="339" name="Google Shape;33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125" y="952500"/>
            <a:ext cx="7956550" cy="5440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Books</a:t>
            </a:r>
            <a:endParaRPr/>
          </a:p>
        </p:txBody>
      </p:sp>
      <p:sp>
        <p:nvSpPr>
          <p:cNvPr id="93" name="Google Shape;93;p3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 books: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	7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By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Abraham Silberschatz, ‎ Henry F. Korth,‎ S. Sudarshan, 	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 books: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Fundamentals of Database Systems 	7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Ramez Elmasri and  Shamkant B. Navathe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Memory</a:t>
            </a:r>
            <a:endParaRPr/>
          </a:p>
        </p:txBody>
      </p:sp>
      <p:sp>
        <p:nvSpPr>
          <p:cNvPr id="346" name="Google Shape;346;p30"/>
          <p:cNvSpPr txBox="1"/>
          <p:nvPr>
            <p:ph idx="1" type="body"/>
          </p:nvPr>
        </p:nvSpPr>
        <p:spPr>
          <a:xfrm>
            <a:off x="674687" y="1101725"/>
            <a:ext cx="4718050" cy="536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Processors (or processor cores) and disks have access to a common memory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Via a bus in earlier days, through an interconnection network today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Extremely efficient communication between processors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Downside: shared-memory architecture is not scalable beyond 64 to 128 processor cores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 interconnection network becomes a bottleneck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7" name="Google Shape;347;p30"/>
          <p:cNvPicPr preferRelativeResize="0"/>
          <p:nvPr/>
        </p:nvPicPr>
        <p:blipFill rotWithShape="1">
          <a:blip r:embed="rId3">
            <a:alphaModFix/>
          </a:blip>
          <a:srcRect b="53599" l="0" r="59268" t="0"/>
          <a:stretch/>
        </p:blipFill>
        <p:spPr>
          <a:xfrm>
            <a:off x="5826125" y="1585912"/>
            <a:ext cx="3240087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Disk</a:t>
            </a:r>
            <a:endParaRPr/>
          </a:p>
        </p:txBody>
      </p:sp>
      <p:sp>
        <p:nvSpPr>
          <p:cNvPr id="354" name="Google Shape;354;p31"/>
          <p:cNvSpPr txBox="1"/>
          <p:nvPr>
            <p:ph idx="1" type="body"/>
          </p:nvPr>
        </p:nvSpPr>
        <p:spPr>
          <a:xfrm>
            <a:off x="674687" y="1101725"/>
            <a:ext cx="4233862" cy="536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processors can directly access all disks via an interconnection network, but the processors have private memories.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Architecture provides a degree of </a:t>
            </a:r>
            <a:r>
              <a:rPr b="1" i="0" lang="en-US" sz="1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fault-tolerance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— if a processor fails, the other processors can take over its tasks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data of the failed processor is resident on disks that are accessible from all processors.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Downside: bottleneck now occurs at interconnection to the disk subsystem.</a:t>
            </a:r>
            <a:endParaRPr/>
          </a:p>
        </p:txBody>
      </p:sp>
      <p:pic>
        <p:nvPicPr>
          <p:cNvPr id="355" name="Google Shape;355;p31"/>
          <p:cNvPicPr preferRelativeResize="0"/>
          <p:nvPr/>
        </p:nvPicPr>
        <p:blipFill rotWithShape="1">
          <a:blip r:embed="rId3">
            <a:alphaModFix/>
          </a:blip>
          <a:srcRect b="54307" l="45849" r="12450" t="-708"/>
          <a:stretch/>
        </p:blipFill>
        <p:spPr>
          <a:xfrm>
            <a:off x="5524500" y="1585912"/>
            <a:ext cx="36195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"/>
          <p:cNvSpPr txBox="1"/>
          <p:nvPr>
            <p:ph type="title"/>
          </p:nvPr>
        </p:nvSpPr>
        <p:spPr>
          <a:xfrm>
            <a:off x="787400" y="531812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Modern Shared Disk Architectures: </a:t>
            </a:r>
            <a:b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via Storage Area Network (SAN)</a:t>
            </a:r>
            <a:endParaRPr/>
          </a:p>
        </p:txBody>
      </p:sp>
      <p:pic>
        <p:nvPicPr>
          <p:cNvPr id="361" name="Google Shape;36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187" y="1460500"/>
            <a:ext cx="7423150" cy="4935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Nothing</a:t>
            </a:r>
            <a:endParaRPr/>
          </a:p>
        </p:txBody>
      </p:sp>
      <p:sp>
        <p:nvSpPr>
          <p:cNvPr id="368" name="Google Shape;368;p33"/>
          <p:cNvSpPr txBox="1"/>
          <p:nvPr>
            <p:ph idx="1" type="body"/>
          </p:nvPr>
        </p:nvSpPr>
        <p:spPr>
          <a:xfrm>
            <a:off x="701675" y="1101725"/>
            <a:ext cx="4090987" cy="536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consists of a processor, memory, and one or more disks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communication via interconnection network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scaled up to thousands of processors without interference.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drawback: cost of communication and non-local disk access; sending data involves software interaction at both ends.</a:t>
            </a:r>
            <a:endParaRPr/>
          </a:p>
        </p:txBody>
      </p:sp>
      <p:pic>
        <p:nvPicPr>
          <p:cNvPr id="369" name="Google Shape;369;p33"/>
          <p:cNvPicPr preferRelativeResize="0"/>
          <p:nvPr/>
        </p:nvPicPr>
        <p:blipFill rotWithShape="1">
          <a:blip r:embed="rId3">
            <a:alphaModFix/>
          </a:blip>
          <a:srcRect b="-2459" l="-8271" r="66571" t="51074"/>
          <a:stretch/>
        </p:blipFill>
        <p:spPr>
          <a:xfrm>
            <a:off x="5226050" y="1539875"/>
            <a:ext cx="3619500" cy="3049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Hierarchical</a:t>
            </a:r>
            <a:endParaRPr/>
          </a:p>
        </p:txBody>
      </p:sp>
      <p:sp>
        <p:nvSpPr>
          <p:cNvPr id="376" name="Google Shape;376;p34"/>
          <p:cNvSpPr txBox="1"/>
          <p:nvPr>
            <p:ph idx="1" type="body"/>
          </p:nvPr>
        </p:nvSpPr>
        <p:spPr>
          <a:xfrm>
            <a:off x="665162" y="727075"/>
            <a:ext cx="7813675" cy="232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Combines characteristics of shared-memory, shared-disk, and shared-nothing architectures.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 level is a shared-nothing architecture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each node of the system being a shared-memory system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Alternatively, top level could be a shared-disk system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each node of the system being a shared-memory system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77" name="Google Shape;377;p34"/>
          <p:cNvPicPr preferRelativeResize="0"/>
          <p:nvPr/>
        </p:nvPicPr>
        <p:blipFill rotWithShape="1">
          <a:blip r:embed="rId3">
            <a:alphaModFix/>
          </a:blip>
          <a:srcRect b="-4112" l="30794" r="-1108" t="53301"/>
          <a:stretch/>
        </p:blipFill>
        <p:spPr>
          <a:xfrm>
            <a:off x="1343025" y="2808287"/>
            <a:ext cx="6102350" cy="3014662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4"/>
          <p:cNvSpPr txBox="1"/>
          <p:nvPr/>
        </p:nvSpPr>
        <p:spPr>
          <a:xfrm>
            <a:off x="768350" y="5822950"/>
            <a:ext cx="7710487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 3-2: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 the hierarchical architecture with top level be a shared-disk system and each node of the system being a shared-memory system.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Shared-Memory Vs Shared-Nothing</a:t>
            </a:r>
            <a:endParaRPr/>
          </a:p>
        </p:txBody>
      </p:sp>
      <p:sp>
        <p:nvSpPr>
          <p:cNvPr id="384" name="Google Shape;384;p35"/>
          <p:cNvSpPr txBox="1"/>
          <p:nvPr>
            <p:ph idx="1" type="body"/>
          </p:nvPr>
        </p:nvSpPr>
        <p:spPr>
          <a:xfrm>
            <a:off x="692150" y="1101725"/>
            <a:ext cx="7804150" cy="536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Shared-memory internally looks like shared-nothing!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processor has direct access to its own memory, and indirect (hardware level) access to rest of memory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Also called </a:t>
            </a:r>
            <a:r>
              <a:rPr b="1" i="0" lang="en-US" sz="1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non-uniform memory architecture (NUMA)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Shared-nothing can be made to look like shared memory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Reduce the complexity of programming such systems by </a:t>
            </a:r>
            <a:r>
              <a:rPr b="1" i="0" lang="en-US" sz="1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distributed virtual-memory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abstraction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 Direct Memory Access (RDMA)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provides very low-latency shared memory abstraction on shared-nothing systems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Often implemented on top of i</a:t>
            </a:r>
            <a:r>
              <a:rPr b="1" i="0" lang="en-US" sz="1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nfiniband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due it its very-low-latency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careless programming can lead to performance issues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>
            <p:ph type="title"/>
          </p:nvPr>
        </p:nvSpPr>
        <p:spPr>
          <a:xfrm>
            <a:off x="700087" y="52705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Weightage Distribution among Assessment Tools </a:t>
            </a:r>
            <a:endParaRPr/>
          </a:p>
        </p:txBody>
      </p:sp>
      <p:sp>
        <p:nvSpPr>
          <p:cNvPr id="99" name="Google Shape;99;p4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per academic council guidelines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 performance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Assignment on Data Analytics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Assignment on High Performance Data Models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 Tests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 Examination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Tentative Mode of Online Class</a:t>
            </a:r>
            <a:endParaRPr/>
          </a:p>
        </p:txBody>
      </p:sp>
      <p:sp>
        <p:nvSpPr>
          <p:cNvPr id="105" name="Google Shape;105;p5"/>
          <p:cNvSpPr txBox="1"/>
          <p:nvPr/>
        </p:nvSpPr>
        <p:spPr>
          <a:xfrm>
            <a:off x="8267700" y="6678612"/>
            <a:ext cx="60801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ook Antiqua"/>
              <a:buNone/>
            </a:pPr>
            <a:r>
              <a:rPr b="0" i="0" lang="en-US" sz="1400" u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rPr>
              <a:t>Ch.1/</a:t>
            </a:r>
            <a:fld id="{00000000-1234-1234-1234-123412341234}" type="slidenum">
              <a:rPr b="0" i="0" lang="en-US" sz="1400" u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  <a:endParaRPr/>
          </a:p>
        </p:txBody>
      </p:sp>
      <p:sp>
        <p:nvSpPr>
          <p:cNvPr id="106" name="Google Shape;106;p5"/>
          <p:cNvSpPr txBox="1"/>
          <p:nvPr/>
        </p:nvSpPr>
        <p:spPr>
          <a:xfrm>
            <a:off x="544512" y="1350962"/>
            <a:ext cx="8101012" cy="355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00"/>
              <a:buFont typeface="Helvetica Neue"/>
              <a:buNone/>
            </a:pPr>
            <a:r>
              <a:rPr b="0" i="0" lang="en-US" sz="25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will be interactive using ppt slides.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a few slides, there shall be some analytical questions to answer or some problems to solve.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FF"/>
              </a:buClr>
              <a:buSzPts val="2000"/>
              <a:buFont typeface="Helvetica Neue"/>
              <a:buAutoNum type="arabicPeriod"/>
            </a:pPr>
            <a:r>
              <a:rPr b="0" i="0" lang="en-US" sz="2000" u="none">
                <a:solidFill>
                  <a:srgbClr val="008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student must write the answer in A4 size white paper with black ball point pen clearly and chronologically.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answer of the questions or the solution of the problems will be discussed and guided so that the students can write answer/solve the question/problem.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FF"/>
              </a:buClr>
              <a:buSzPts val="2000"/>
              <a:buFont typeface="Helvetica Neue"/>
              <a:buAutoNum type="arabicPeriod"/>
            </a:pPr>
            <a:r>
              <a:rPr b="0" i="0" lang="en-US" sz="2000" u="none">
                <a:solidFill>
                  <a:srgbClr val="008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the end of the class, students will be given some time to upload the scanned/image of the sheets as per moodle requirements.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uploads will be considered as class performance.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towards High Performance DBMS</a:t>
            </a:r>
            <a:endParaRPr/>
          </a:p>
        </p:txBody>
      </p:sp>
      <p:sp>
        <p:nvSpPr>
          <p:cNvPr id="112" name="Google Shape;112;p6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you have leant in Basic DBMS?</a:t>
            </a:r>
            <a:endParaRPr b="0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8572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Helvetica Neue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model - </a:t>
            </a:r>
            <a:r>
              <a:rPr b="0" i="0" lang="en-US" sz="2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Relational model</a:t>
            </a:r>
            <a:endParaRPr/>
          </a:p>
          <a:p>
            <a:pPr indent="-342900" lvl="1" marL="8572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Helvetica Neue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Query Languages 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3CC33"/>
              </a:buClr>
              <a:buSzPts val="1500"/>
              <a:buFont typeface="Arimo"/>
              <a:buChar char="4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Relational Algebra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3CC33"/>
              </a:buClr>
              <a:buSzPts val="1500"/>
              <a:buFont typeface="Arimo"/>
              <a:buChar char="4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Relational Calculus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3CC33"/>
              </a:buClr>
              <a:buSzPts val="1500"/>
              <a:buFont typeface="Arimo"/>
              <a:buChar char="4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</a:t>
            </a:r>
            <a:endParaRPr/>
          </a:p>
          <a:p>
            <a:pPr indent="-342900" lvl="1" marL="8572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Helvetica Neue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Design (ERD)</a:t>
            </a:r>
            <a:endParaRPr/>
          </a:p>
          <a:p>
            <a:pPr indent="-342900" lvl="1" marL="8572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Helvetica Neue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Refinement of Database Design (Normalization)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towards High Performance DBMS</a:t>
            </a:r>
            <a:endParaRPr/>
          </a:p>
        </p:txBody>
      </p:sp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you have learnt in Basic DBMS?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8572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Helvetica Neue"/>
              <a:buAutoNum type="arabicPeriod" startAt="5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Storage Management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-&gt; High Performance</a:t>
            </a:r>
            <a:endParaRPr/>
          </a:p>
          <a:p>
            <a:pPr indent="-342900" lvl="1" marL="8572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Helvetica Neue"/>
              <a:buAutoNum type="arabicPeriod" startAt="5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Indexing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-&gt; High Performance</a:t>
            </a:r>
            <a:endParaRPr/>
          </a:p>
          <a:p>
            <a:pPr indent="-342900" lvl="1" marL="8572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Helvetica Neue"/>
              <a:buAutoNum type="arabicPeriod" startAt="5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Query Processing and Optimization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-&gt; High Performance</a:t>
            </a:r>
            <a:endParaRPr/>
          </a:p>
          <a:p>
            <a:pPr indent="-342900" lvl="1" marL="8572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Helvetica Neue"/>
              <a:buAutoNum type="arabicPeriod" startAt="5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management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-&gt; High Performance</a:t>
            </a:r>
            <a:endParaRPr/>
          </a:p>
          <a:p>
            <a:pPr indent="-342900" lvl="1" marL="8572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Helvetica Neue"/>
              <a:buAutoNum type="arabicPeriod" startAt="5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Concurrency Control of Transactions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-&gt; High Performance</a:t>
            </a:r>
            <a:endParaRPr/>
          </a:p>
          <a:p>
            <a:pPr indent="-342900" lvl="1" marL="8572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Helvetica Neue"/>
              <a:buAutoNum type="arabicPeriod" startAt="5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Distributed Database </a:t>
            </a:r>
            <a:endParaRPr/>
          </a:p>
          <a:p>
            <a:pPr indent="-342900" lvl="1" marL="8572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Helvetica Neue"/>
              <a:buAutoNum type="arabicPeriod" startAt="5"/>
            </a:pPr>
            <a:r>
              <a:rPr b="0" i="0" lang="en-US" sz="20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-&gt; High Performance Data Models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>
            <p:ph type="title"/>
          </p:nvPr>
        </p:nvSpPr>
        <p:spPr>
          <a:xfrm>
            <a:off x="688975" y="282575"/>
            <a:ext cx="83407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Classification of Physical Storage Media</a:t>
            </a:r>
            <a:endParaRPr/>
          </a:p>
        </p:txBody>
      </p:sp>
      <p:sp>
        <p:nvSpPr>
          <p:cNvPr id="125" name="Google Shape;125;p8"/>
          <p:cNvSpPr txBox="1"/>
          <p:nvPr>
            <p:ph idx="1" type="body"/>
          </p:nvPr>
        </p:nvSpPr>
        <p:spPr>
          <a:xfrm>
            <a:off x="771525" y="1225550"/>
            <a:ext cx="7543800" cy="4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differentiate storage into: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volatile storage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loses contents when power is switched off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non-volatile storage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Contents persist even when power is switched off. 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Includes secondary and tertiary storage, as well as batter-backed up main-memory.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Factors affecting choice of storage media include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Speed with which data can be accessed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Cost per unit of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Reliability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>
            <p:ph type="title"/>
          </p:nvPr>
        </p:nvSpPr>
        <p:spPr>
          <a:xfrm>
            <a:off x="811212" y="-508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Storage Hierarchy</a:t>
            </a:r>
            <a:endParaRPr/>
          </a:p>
        </p:txBody>
      </p:sp>
      <p:sp>
        <p:nvSpPr>
          <p:cNvPr id="132" name="Google Shape;132;p9"/>
          <p:cNvSpPr txBox="1"/>
          <p:nvPr/>
        </p:nvSpPr>
        <p:spPr>
          <a:xfrm>
            <a:off x="255587" y="585787"/>
            <a:ext cx="3548062" cy="50784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 storage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Fastest media but volatile (cache, main memory).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 b="1" i="0" sz="1800" u="non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secondary storage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next level in hierarchy, non-volatile, moderately fast access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Also called </a:t>
            </a:r>
            <a:r>
              <a:rPr b="1" i="0" lang="en-US" sz="180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on-line storage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E.g., flash memory, magnetic disks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 b="1" i="0" sz="1800" u="non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tertiary storage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lowest level in hierarchy, non-volatile, slow access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also called </a:t>
            </a:r>
            <a:r>
              <a:rPr b="1" i="0" lang="en-US" sz="180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off-line storage </a:t>
            </a:r>
            <a:r>
              <a:rPr b="0" i="0" lang="en-US" sz="1800" u="none">
                <a:solidFill>
                  <a:srgbClr val="0D0D0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used for</a:t>
            </a:r>
            <a:r>
              <a:rPr b="1" i="0" lang="en-US" sz="180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archival storage</a:t>
            </a:r>
            <a:r>
              <a:rPr b="0" i="0" lang="en-US" sz="1800" u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e.g., magnetic tape, optical storage</a:t>
            </a:r>
            <a:endParaRPr/>
          </a:p>
        </p:txBody>
      </p:sp>
      <p:grpSp>
        <p:nvGrpSpPr>
          <p:cNvPr id="133" name="Google Shape;133;p9"/>
          <p:cNvGrpSpPr/>
          <p:nvPr/>
        </p:nvGrpSpPr>
        <p:grpSpPr>
          <a:xfrm>
            <a:off x="3954462" y="630237"/>
            <a:ext cx="5189537" cy="5003800"/>
            <a:chOff x="3953874" y="1280160"/>
            <a:chExt cx="5190126" cy="5003736"/>
          </a:xfrm>
        </p:grpSpPr>
        <p:pic>
          <p:nvPicPr>
            <p:cNvPr id="134" name="Google Shape;134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53874" y="1486532"/>
              <a:ext cx="5190126" cy="44211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9"/>
            <p:cNvSpPr txBox="1"/>
            <p:nvPr/>
          </p:nvSpPr>
          <p:spPr>
            <a:xfrm>
              <a:off x="4572000" y="1280160"/>
              <a:ext cx="4005072" cy="1554480"/>
            </a:xfrm>
            <a:prstGeom prst="rect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" name="Google Shape;136;p9"/>
            <p:cNvSpPr txBox="1"/>
            <p:nvPr/>
          </p:nvSpPr>
          <p:spPr>
            <a:xfrm>
              <a:off x="3953874" y="3022806"/>
              <a:ext cx="4934095" cy="1348295"/>
            </a:xfrm>
            <a:prstGeom prst="rect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" name="Google Shape;137;p9"/>
            <p:cNvSpPr txBox="1"/>
            <p:nvPr/>
          </p:nvSpPr>
          <p:spPr>
            <a:xfrm>
              <a:off x="3953874" y="4559267"/>
              <a:ext cx="5190126" cy="1724629"/>
            </a:xfrm>
            <a:prstGeom prst="rect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2000-02-23T18:58:38Z</dcterms:created>
  <dc:creator>Marilyn Turnamian</dc:creator>
</cp:coreProperties>
</file>