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1" r:id="rId1"/>
  </p:sldMasterIdLst>
  <p:notesMasterIdLst>
    <p:notesMasterId r:id="rId26"/>
  </p:notesMasterIdLst>
  <p:handoutMasterIdLst>
    <p:handoutMasterId r:id="rId27"/>
  </p:handoutMasterIdLst>
  <p:sldIdLst>
    <p:sldId id="304" r:id="rId2"/>
    <p:sldId id="533" r:id="rId3"/>
    <p:sldId id="547" r:id="rId4"/>
    <p:sldId id="535" r:id="rId5"/>
    <p:sldId id="560" r:id="rId6"/>
    <p:sldId id="582" r:id="rId7"/>
    <p:sldId id="561" r:id="rId8"/>
    <p:sldId id="583" r:id="rId9"/>
    <p:sldId id="584" r:id="rId10"/>
    <p:sldId id="564" r:id="rId11"/>
    <p:sldId id="537" r:id="rId12"/>
    <p:sldId id="589" r:id="rId13"/>
    <p:sldId id="586" r:id="rId14"/>
    <p:sldId id="590" r:id="rId15"/>
    <p:sldId id="587" r:id="rId16"/>
    <p:sldId id="540" r:id="rId17"/>
    <p:sldId id="541" r:id="rId18"/>
    <p:sldId id="542" r:id="rId19"/>
    <p:sldId id="591" r:id="rId20"/>
    <p:sldId id="566" r:id="rId21"/>
    <p:sldId id="543" r:id="rId22"/>
    <p:sldId id="592" r:id="rId23"/>
    <p:sldId id="427" r:id="rId24"/>
    <p:sldId id="593" r:id="rId25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8">
          <p15:clr>
            <a:srgbClr val="A4A3A4"/>
          </p15:clr>
        </p15:guide>
        <p15:guide id="2" pos="5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698"/>
        <p:guide pos="525"/>
      </p:guideLst>
    </p:cSldViewPr>
  </p:slideViewPr>
  <p:outlineViewPr>
    <p:cViewPr>
      <p:scale>
        <a:sx n="44" d="100"/>
        <a:sy n="44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-272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FC618CE7-FF36-C343-AD76-E358C682B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37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1088EAC6-08BD-BB46-8FDC-75AE37D8B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7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3E73BA6-24E8-8145-9F5A-4ACCA0B06F99}" type="slidenum">
              <a:rPr lang="en-US" sz="1200">
                <a:latin typeface="Times New Roman" charset="0"/>
              </a:rPr>
              <a:pPr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91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A237503-5445-CB40-AAF0-A63503A9052A}" type="slidenum">
              <a:rPr lang="en-US" sz="1200">
                <a:latin typeface="Times New Roman" charset="0"/>
              </a:rPr>
              <a:pPr/>
              <a:t>14</a:t>
            </a:fld>
            <a:endParaRPr lang="en-US" sz="120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72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31385DD-736E-7F42-A208-E52BFAF2A560}" type="slidenum">
              <a:rPr lang="en-US" sz="1200">
                <a:latin typeface="Times New Roman" charset="0"/>
              </a:rPr>
              <a:pPr/>
              <a:t>15</a:t>
            </a:fld>
            <a:endParaRPr lang="en-US" sz="120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57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B83596D-3F58-0349-81C3-D06FC5133AC9}" type="slidenum">
              <a:rPr lang="en-US" sz="1200">
                <a:latin typeface="Times New Roman" charset="0"/>
              </a:rPr>
              <a:pPr/>
              <a:t>16</a:t>
            </a:fld>
            <a:endParaRPr lang="en-US" sz="120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81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5D6A01E5-43EF-C643-98B7-6630534BD438}" type="slidenum">
              <a:rPr lang="en-US" sz="1200">
                <a:latin typeface="Times New Roman" charset="0"/>
              </a:rPr>
              <a:pPr/>
              <a:t>17</a:t>
            </a:fld>
            <a:endParaRPr lang="en-US" sz="120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20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E14FB46-F0A7-6441-9CC0-BD84EFF7A4A5}" type="slidenum">
              <a:rPr lang="en-US" sz="1200">
                <a:latin typeface="Times New Roman" charset="0"/>
              </a:rPr>
              <a:pPr/>
              <a:t>18</a:t>
            </a:fld>
            <a:endParaRPr lang="en-US" sz="1200"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37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E14FB46-F0A7-6441-9CC0-BD84EFF7A4A5}" type="slidenum">
              <a:rPr lang="en-US" sz="1200">
                <a:latin typeface="Times New Roman" charset="0"/>
              </a:rPr>
              <a:pPr/>
              <a:t>19</a:t>
            </a:fld>
            <a:endParaRPr lang="en-US" sz="1200"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2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E14FB46-F0A7-6441-9CC0-BD84EFF7A4A5}" type="slidenum">
              <a:rPr lang="en-US" sz="1200">
                <a:latin typeface="Times New Roman" charset="0"/>
              </a:rPr>
              <a:pPr/>
              <a:t>20</a:t>
            </a:fld>
            <a:endParaRPr lang="en-US" sz="1200"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17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9D24AB6-2A92-2C47-9C3E-002F01C7FE81}" type="slidenum">
              <a:rPr lang="en-US" sz="1200">
                <a:latin typeface="Times New Roman" charset="0"/>
              </a:rPr>
              <a:pPr/>
              <a:t>21</a:t>
            </a:fld>
            <a:endParaRPr lang="en-US" sz="120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10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9D24AB6-2A92-2C47-9C3E-002F01C7FE81}" type="slidenum">
              <a:rPr lang="en-US" sz="1200">
                <a:latin typeface="Times New Roman" charset="0"/>
              </a:rPr>
              <a:pPr/>
              <a:t>22</a:t>
            </a:fld>
            <a:endParaRPr lang="en-US" sz="1200">
              <a:latin typeface="Times New Roman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97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xmlns="" id="{1ECC75F1-FF96-44EB-9E57-7B4029AEEE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918ACC0-49F8-47AD-970F-E6ED5878580B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xmlns="" id="{94DFE4F3-2356-4D53-BC8E-C847746CD5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xmlns="" id="{57C376C0-3BE1-415B-9426-66FD918A0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318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1BC2C1A0-E9D2-D942-9EAB-02E98FD82753}" type="slidenum">
              <a:rPr lang="en-US" sz="1200">
                <a:latin typeface="Times New Roman" charset="0"/>
              </a:rPr>
              <a:pPr/>
              <a:t>2</a:t>
            </a:fld>
            <a:endParaRPr lang="en-US" sz="1200"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91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xmlns="" id="{1ECC75F1-FF96-44EB-9E57-7B4029AEEE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918ACC0-49F8-47AD-970F-E6ED5878580B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xmlns="" id="{94DFE4F3-2356-4D53-BC8E-C847746CD5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xmlns="" id="{57C376C0-3BE1-415B-9426-66FD918A0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32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B6A3818-4A6C-5C48-BA1E-3EA5AEC95DFD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969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969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99770" y="4409758"/>
            <a:ext cx="5598160" cy="4177665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58"/>
              </a:spcBef>
              <a:defRPr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10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B14F49D-025A-EF4F-9747-B73B2404FBBC}" type="slidenum">
              <a:rPr lang="en-US" sz="1200">
                <a:latin typeface="Times New Roman" charset="0"/>
              </a:rPr>
              <a:pPr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60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B14F49D-025A-EF4F-9747-B73B2404FBBC}" type="slidenum">
              <a:rPr lang="en-US" sz="1200">
                <a:latin typeface="Times New Roman" charset="0"/>
              </a:rPr>
              <a:pPr/>
              <a:t>5</a:t>
            </a:fld>
            <a:endParaRPr lang="en-US" sz="120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47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BB14F49D-025A-EF4F-9747-B73B2404FBBC}" type="slidenum">
              <a:rPr lang="en-US" sz="1200">
                <a:latin typeface="Times New Roman" charset="0"/>
              </a:rPr>
              <a:pPr/>
              <a:t>6</a:t>
            </a:fld>
            <a:endParaRPr lang="en-US" sz="120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29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31385DD-736E-7F42-A208-E52BFAF2A560}" type="slidenum">
              <a:rPr lang="en-US" sz="1200">
                <a:latin typeface="Times New Roman" charset="0"/>
              </a:rPr>
              <a:pPr/>
              <a:t>11</a:t>
            </a:fld>
            <a:endParaRPr lang="en-US" sz="120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43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3A237503-5445-CB40-AAF0-A63503A9052A}" type="slidenum">
              <a:rPr lang="en-US" sz="1200">
                <a:latin typeface="Times New Roman" charset="0"/>
              </a:rPr>
              <a:pPr/>
              <a:t>12</a:t>
            </a:fld>
            <a:endParaRPr lang="en-US" sz="120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3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31385DD-736E-7F42-A208-E52BFAF2A560}" type="slidenum">
              <a:rPr lang="en-US" sz="1200">
                <a:latin typeface="Times New Roman" charset="0"/>
              </a:rPr>
              <a:pPr/>
              <a:t>13</a:t>
            </a:fld>
            <a:endParaRPr lang="en-US" sz="120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23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145AF-6EF6-4D3F-9F5A-D9A01965DF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55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73E3-C97D-4F1E-BBB4-46F84DAEF7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391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D80F2-B6B5-42D7-B641-5532DED8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232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133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535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528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9D90-88FA-402A-BEA8-1EF51CAB67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88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92F4-3A7D-46E7-98AB-5C544D380A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1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0E4B-79D4-46C0-883C-5BC043062C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72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DF77F-67A1-48F6-8358-97C70542CB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03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6F0F5-1220-4B86-AECD-B7BEE6E1BE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411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5D68A-6EDF-45EE-BBA8-637BD793E6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40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5670-FB96-4DB8-BA64-B31D7C042B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58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xmlns="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xmlns="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xmlns="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17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20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6000"/>
            <a:ext cx="9144000" cy="126841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Parallel and Distributed Storage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D99E77E-BD34-474A-A95D-E34EB83AB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856937" y="315447"/>
            <a:ext cx="5287063" cy="344695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042165-B894-455F-94C6-F27B35FF86E4}"/>
              </a:ext>
            </a:extLst>
          </p:cNvPr>
          <p:cNvSpPr txBox="1"/>
          <p:nvPr/>
        </p:nvSpPr>
        <p:spPr>
          <a:xfrm>
            <a:off x="0" y="688799"/>
            <a:ext cx="40991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Data Partitioning among Nodes 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D5F62C2-8C5D-4191-BA6B-33CEFDB7734F}"/>
              </a:ext>
            </a:extLst>
          </p:cNvPr>
          <p:cNvSpPr txBox="1"/>
          <p:nvPr/>
        </p:nvSpPr>
        <p:spPr>
          <a:xfrm>
            <a:off x="154745" y="1197052"/>
            <a:ext cx="4273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Partitions: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Person relation</a:t>
            </a:r>
          </a:p>
          <a:p>
            <a:r>
              <a:rPr lang="en-US" sz="1800" dirty="0"/>
              <a:t>Partition 1, age &lt;30 in Node N1</a:t>
            </a:r>
          </a:p>
          <a:p>
            <a:r>
              <a:rPr lang="en-US" sz="1800" dirty="0"/>
              <a:t>Partition 2, 30&lt;=age &lt;50 in Node N2</a:t>
            </a:r>
          </a:p>
          <a:p>
            <a:r>
              <a:rPr lang="en-US" sz="1800" dirty="0"/>
              <a:t>Partition 3, 50&lt;=age &lt;75 in Node N3</a:t>
            </a:r>
          </a:p>
          <a:p>
            <a:r>
              <a:rPr lang="en-US" sz="1800" dirty="0"/>
              <a:t>Partition 4, age &gt;=75 in Node N4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69E3A66-EBCA-4DE8-BA60-30F5C94FE518}"/>
              </a:ext>
            </a:extLst>
          </p:cNvPr>
          <p:cNvSpPr txBox="1"/>
          <p:nvPr/>
        </p:nvSpPr>
        <p:spPr>
          <a:xfrm>
            <a:off x="95446" y="2994811"/>
            <a:ext cx="4273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Partitions: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Parents relation</a:t>
            </a:r>
          </a:p>
          <a:p>
            <a:r>
              <a:rPr lang="en-US" sz="1800" dirty="0"/>
              <a:t>Partition 1, f-age &lt;30 in Node N1</a:t>
            </a:r>
          </a:p>
          <a:p>
            <a:r>
              <a:rPr lang="en-US" sz="1800" dirty="0"/>
              <a:t>Partition 2, 30&lt;=f-age &lt;50 in Node N2</a:t>
            </a:r>
          </a:p>
          <a:p>
            <a:r>
              <a:rPr lang="en-US" sz="1800" dirty="0"/>
              <a:t>Partition 3, 50&lt;=f-age &lt;75 in Node N3</a:t>
            </a:r>
          </a:p>
          <a:p>
            <a:r>
              <a:rPr lang="en-US" sz="1800" dirty="0"/>
              <a:t>Partition 4, f-age &gt;=75 in Node N4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9EAB1AB-D999-4B1E-89F0-A67180F365AF}"/>
              </a:ext>
            </a:extLst>
          </p:cNvPr>
          <p:cNvSpPr txBox="1"/>
          <p:nvPr/>
        </p:nvSpPr>
        <p:spPr>
          <a:xfrm>
            <a:off x="289902" y="4857280"/>
            <a:ext cx="856419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Person(NID, Name, Thana, District, Age), parents(m-NID, f-NID, c-NID,  f-age)</a:t>
            </a:r>
          </a:p>
          <a:p>
            <a:r>
              <a:rPr lang="en-US" dirty="0"/>
              <a:t>process the query1: SELECT * FROM person r, parents s WHERE </a:t>
            </a:r>
            <a:r>
              <a:rPr lang="en-US" dirty="0" err="1"/>
              <a:t>r.age</a:t>
            </a:r>
            <a:r>
              <a:rPr lang="en-US" dirty="0"/>
              <a:t> = </a:t>
            </a:r>
            <a:r>
              <a:rPr lang="en-US" dirty="0" err="1"/>
              <a:t>s.f</a:t>
            </a:r>
            <a:r>
              <a:rPr lang="en-US" dirty="0"/>
              <a:t>-age</a:t>
            </a:r>
          </a:p>
          <a:p>
            <a:r>
              <a:rPr lang="en-US" b="1" dirty="0">
                <a:solidFill>
                  <a:srgbClr val="FF0000"/>
                </a:solidFill>
              </a:rPr>
              <a:t>Question 4-4</a:t>
            </a:r>
            <a:r>
              <a:rPr lang="en-US" dirty="0"/>
              <a:t>: 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Explain how query 1 will be executed using 4 nodes? 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Comments on speed-up and scale-up for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0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Comparison of Partitioning Techniques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314132" y="933685"/>
            <a:ext cx="4581425" cy="3807127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Evaluate how well partitioning techniques support the following types of data access:</a:t>
            </a:r>
          </a:p>
          <a:p>
            <a:pPr marL="400050" lvl="1" indent="0">
              <a:buClr>
                <a:srgbClr val="FF9933"/>
              </a:buClr>
              <a:buNone/>
            </a:pPr>
            <a:r>
              <a:rPr lang="en-US" dirty="0">
                <a:solidFill>
                  <a:srgbClr val="FF9933"/>
                </a:solidFill>
                <a:latin typeface="Helvetica" charset="0"/>
              </a:rPr>
              <a:t>1.   </a:t>
            </a:r>
            <a:r>
              <a:rPr lang="en-US" dirty="0">
                <a:latin typeface="Helvetica" charset="0"/>
              </a:rPr>
              <a:t>Scanning the entire relation.</a:t>
            </a:r>
          </a:p>
          <a:p>
            <a:pPr marL="400050" lvl="1" indent="0">
              <a:buClr>
                <a:srgbClr val="FF9933"/>
              </a:buClr>
              <a:buNone/>
            </a:pPr>
            <a:r>
              <a:rPr lang="en-US" dirty="0">
                <a:solidFill>
                  <a:srgbClr val="FF9933"/>
                </a:solidFill>
                <a:latin typeface="Helvetica" charset="0"/>
              </a:rPr>
              <a:t>2.   </a:t>
            </a:r>
            <a:r>
              <a:rPr lang="en-US" dirty="0">
                <a:latin typeface="Helvetica" charset="0"/>
              </a:rPr>
              <a:t>Locating a tuple associatively –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point queries</a:t>
            </a:r>
            <a:r>
              <a:rPr lang="en-US" dirty="0">
                <a:latin typeface="Helvetica" charset="0"/>
              </a:rPr>
              <a:t>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E.g., </a:t>
            </a:r>
            <a:r>
              <a:rPr lang="en-US" i="1" dirty="0" err="1">
                <a:latin typeface="Helvetica" charset="0"/>
                <a:ea typeface="ＭＳ Ｐゴシック" charset="0"/>
              </a:rPr>
              <a:t>r.A</a:t>
            </a:r>
            <a:r>
              <a:rPr lang="en-US" dirty="0">
                <a:latin typeface="Helvetica" charset="0"/>
                <a:ea typeface="ＭＳ Ｐゴシック" charset="0"/>
              </a:rPr>
              <a:t> = 25.</a:t>
            </a:r>
          </a:p>
          <a:p>
            <a:pPr lvl="2"/>
            <a:endParaRPr lang="en-US" sz="400" dirty="0">
              <a:latin typeface="Helvetica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Clr>
                <a:srgbClr val="FF9933"/>
              </a:buClr>
              <a:buSzPct val="90000"/>
              <a:buNone/>
            </a:pPr>
            <a:r>
              <a:rPr lang="en-US" dirty="0">
                <a:latin typeface="Helvetica" charset="0"/>
              </a:rPr>
              <a:t>       </a:t>
            </a:r>
            <a:r>
              <a:rPr lang="en-US" dirty="0">
                <a:solidFill>
                  <a:srgbClr val="FF9933"/>
                </a:solidFill>
                <a:latin typeface="Helvetica" charset="0"/>
              </a:rPr>
              <a:t>3.    </a:t>
            </a:r>
            <a:r>
              <a:rPr lang="en-US" dirty="0">
                <a:latin typeface="Helvetica" charset="0"/>
              </a:rPr>
              <a:t>Locating all tuples such that the value of a given attribute </a:t>
            </a:r>
          </a:p>
          <a:p>
            <a:pPr marL="0" indent="0">
              <a:spcBef>
                <a:spcPts val="0"/>
              </a:spcBef>
              <a:buClr>
                <a:srgbClr val="FF9933"/>
              </a:buClr>
              <a:buSzPct val="90000"/>
              <a:buNone/>
            </a:pPr>
            <a:r>
              <a:rPr lang="en-US" dirty="0">
                <a:latin typeface="Helvetica" charset="0"/>
              </a:rPr>
              <a:t>              lies  within a specified range –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range queries</a:t>
            </a:r>
            <a:r>
              <a:rPr lang="en-US" dirty="0">
                <a:latin typeface="Helvetica" charset="0"/>
              </a:rPr>
              <a:t>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E.g.,  10 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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i="1" dirty="0" err="1">
                <a:latin typeface="Helvetica" charset="0"/>
                <a:ea typeface="ＭＳ Ｐゴシック" charset="0"/>
              </a:rPr>
              <a:t>r.A</a:t>
            </a:r>
            <a:r>
              <a:rPr lang="en-US" dirty="0">
                <a:latin typeface="Helvetica" charset="0"/>
                <a:ea typeface="ＭＳ Ｐゴシック" charset="0"/>
              </a:rPr>
              <a:t> &lt; 25.</a:t>
            </a:r>
          </a:p>
          <a:p>
            <a:pPr marL="0" indent="0">
              <a:buNone/>
            </a:pPr>
            <a:endParaRPr lang="en-US" dirty="0">
              <a:latin typeface="Helvetica" charset="0"/>
            </a:endParaRPr>
          </a:p>
        </p:txBody>
      </p:sp>
      <p:sp>
        <p:nvSpPr>
          <p:cNvPr id="3" name="Callout: Bent Line with Border and Accent Bar 2">
            <a:extLst>
              <a:ext uri="{FF2B5EF4-FFF2-40B4-BE49-F238E27FC236}">
                <a16:creationId xmlns:a16="http://schemas.microsoft.com/office/drawing/2014/main" xmlns="" id="{F412F398-382B-4C54-8B3C-09E6985FABFB}"/>
              </a:ext>
            </a:extLst>
          </p:cNvPr>
          <p:cNvSpPr/>
          <p:nvPr/>
        </p:nvSpPr>
        <p:spPr bwMode="auto">
          <a:xfrm>
            <a:off x="5392569" y="1364566"/>
            <a:ext cx="3751431" cy="393895"/>
          </a:xfrm>
          <a:prstGeom prst="accentBorderCallout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Select * from person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167D24FC-D5F2-484C-A18C-0CA3319F0FEF}"/>
              </a:ext>
            </a:extLst>
          </p:cNvPr>
          <p:cNvGrpSpPr/>
          <p:nvPr/>
        </p:nvGrpSpPr>
        <p:grpSpPr>
          <a:xfrm>
            <a:off x="4783018" y="2072786"/>
            <a:ext cx="4131258" cy="646331"/>
            <a:chOff x="4684542" y="2072786"/>
            <a:chExt cx="4131258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266CF08-E32C-4B80-81CB-2F19EF984508}"/>
                </a:ext>
              </a:extLst>
            </p:cNvPr>
            <p:cNvSpPr txBox="1"/>
            <p:nvPr/>
          </p:nvSpPr>
          <p:spPr>
            <a:xfrm>
              <a:off x="5064369" y="2072786"/>
              <a:ext cx="375143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Select * from person where NID = 1234567890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xmlns="" id="{A608F263-B816-487B-B33D-3271A035D9DF}"/>
                </a:ext>
              </a:extLst>
            </p:cNvPr>
            <p:cNvCxnSpPr>
              <a:stCxn id="5" idx="1"/>
            </p:cNvCxnSpPr>
            <p:nvPr/>
          </p:nvCxnSpPr>
          <p:spPr bwMode="auto">
            <a:xfrm flipH="1" flipV="1">
              <a:off x="4684542" y="2395951"/>
              <a:ext cx="37982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5179E2E-A5FF-4A80-9EF9-A66A4B6F83D5}"/>
              </a:ext>
            </a:extLst>
          </p:cNvPr>
          <p:cNvGrpSpPr/>
          <p:nvPr/>
        </p:nvGrpSpPr>
        <p:grpSpPr>
          <a:xfrm>
            <a:off x="4895557" y="3535052"/>
            <a:ext cx="4131258" cy="646331"/>
            <a:chOff x="4684542" y="2072786"/>
            <a:chExt cx="4131258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9EB816E7-95A3-4CCD-A298-F0C62D73E7A2}"/>
                </a:ext>
              </a:extLst>
            </p:cNvPr>
            <p:cNvSpPr txBox="1"/>
            <p:nvPr/>
          </p:nvSpPr>
          <p:spPr>
            <a:xfrm>
              <a:off x="5064369" y="2072786"/>
              <a:ext cx="375143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Select * from person where NID &gt; 1234567890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D0263B39-573A-4FAE-B598-1B12E4351C70}"/>
                </a:ext>
              </a:extLst>
            </p:cNvPr>
            <p:cNvCxnSpPr>
              <a:stCxn id="12" idx="1"/>
            </p:cNvCxnSpPr>
            <p:nvPr/>
          </p:nvCxnSpPr>
          <p:spPr bwMode="auto">
            <a:xfrm flipH="1" flipV="1">
              <a:off x="4684542" y="2395951"/>
              <a:ext cx="37982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4063BD9-FB26-4360-A689-25597528F10C}"/>
              </a:ext>
            </a:extLst>
          </p:cNvPr>
          <p:cNvSpPr txBox="1"/>
          <p:nvPr/>
        </p:nvSpPr>
        <p:spPr>
          <a:xfrm>
            <a:off x="534572" y="4994031"/>
            <a:ext cx="83797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Question5-1: </a:t>
            </a:r>
            <a:r>
              <a:rPr lang="en-US" dirty="0">
                <a:latin typeface="Helvetica" charset="0"/>
                <a:ea typeface="ＭＳ Ｐゴシック" charset="0"/>
              </a:rPr>
              <a:t>Explain the performance of Round robin partitioning technique for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>
                <a:latin typeface="Helvetica" charset="0"/>
                <a:ea typeface="ＭＳ Ｐゴシック" charset="0"/>
              </a:rPr>
              <a:t>Scanning the entire relation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>
                <a:latin typeface="Helvetica" charset="0"/>
                <a:ea typeface="ＭＳ Ｐゴシック" charset="0"/>
              </a:rPr>
              <a:t>Point query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>
                <a:latin typeface="Helvetica" charset="0"/>
                <a:ea typeface="ＭＳ Ｐゴシック" charset="0"/>
              </a:rPr>
              <a:t>Range query</a:t>
            </a:r>
          </a:p>
        </p:txBody>
      </p:sp>
    </p:spTree>
    <p:extLst>
      <p:ext uri="{BB962C8B-B14F-4D97-AF65-F5344CB8AC3E}">
        <p14:creationId xmlns:p14="http://schemas.microsoft.com/office/powerpoint/2010/main" val="287199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80" y="117475"/>
            <a:ext cx="8161970" cy="619372"/>
          </a:xfrm>
        </p:spPr>
        <p:txBody>
          <a:bodyPr/>
          <a:lstStyle/>
          <a:p>
            <a:r>
              <a:rPr lang="en-US" dirty="0"/>
              <a:t>Comparison of Partitioning Techniques (Cont.)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091953"/>
            <a:ext cx="7741329" cy="5378516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1800" b="1" dirty="0">
                <a:solidFill>
                  <a:srgbClr val="002060"/>
                </a:solidFill>
                <a:latin typeface="Helvetica" charset="0"/>
              </a:rPr>
              <a:t>Round robin</a:t>
            </a:r>
            <a:r>
              <a:rPr lang="en-US" sz="1800" dirty="0">
                <a:solidFill>
                  <a:srgbClr val="002060"/>
                </a:solidFill>
                <a:latin typeface="Helvetica" charset="0"/>
              </a:rPr>
              <a:t>:</a:t>
            </a:r>
          </a:p>
          <a:p>
            <a:r>
              <a:rPr lang="en-US" sz="1800" dirty="0">
                <a:latin typeface="Helvetica" charset="0"/>
                <a:ea typeface="ＭＳ Ｐゴシック" charset="0"/>
              </a:rPr>
              <a:t>Best suited for sequential scan of entire relation on each query.</a:t>
            </a:r>
          </a:p>
          <a:p>
            <a:pPr lvl="1"/>
            <a:r>
              <a:rPr lang="en-US" sz="1800" dirty="0">
                <a:latin typeface="Helvetica" charset="0"/>
                <a:ea typeface="ＭＳ Ｐゴシック" charset="0"/>
              </a:rPr>
              <a:t>All nodes have almost an equal number of tuples; retrieval work is thus well balanced between nodes.</a:t>
            </a:r>
          </a:p>
          <a:p>
            <a:r>
              <a:rPr lang="en-US" sz="1800" dirty="0">
                <a:latin typeface="Helvetica" charset="0"/>
              </a:rPr>
              <a:t>All queries must be processed at all nodes</a:t>
            </a:r>
          </a:p>
          <a:p>
            <a:pPr marL="0" indent="0">
              <a:buNone/>
            </a:pP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22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Comparison of Partitioning Techniques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314132" y="933685"/>
            <a:ext cx="4581425" cy="3750857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Evaluate how well partitioning techniques support the following types of data access:</a:t>
            </a:r>
          </a:p>
          <a:p>
            <a:pPr marL="400050" lvl="1" indent="0">
              <a:buClr>
                <a:srgbClr val="FF9933"/>
              </a:buClr>
              <a:buNone/>
            </a:pPr>
            <a:r>
              <a:rPr lang="en-US" dirty="0">
                <a:solidFill>
                  <a:srgbClr val="FF9933"/>
                </a:solidFill>
                <a:latin typeface="Helvetica" charset="0"/>
              </a:rPr>
              <a:t>1.   </a:t>
            </a:r>
            <a:r>
              <a:rPr lang="en-US" dirty="0">
                <a:latin typeface="Helvetica" charset="0"/>
              </a:rPr>
              <a:t>Scanning the entire relation.</a:t>
            </a:r>
          </a:p>
          <a:p>
            <a:pPr marL="400050" lvl="1" indent="0">
              <a:buClr>
                <a:srgbClr val="FF9933"/>
              </a:buClr>
              <a:buNone/>
            </a:pPr>
            <a:r>
              <a:rPr lang="en-US" dirty="0">
                <a:solidFill>
                  <a:srgbClr val="FF9933"/>
                </a:solidFill>
                <a:latin typeface="Helvetica" charset="0"/>
              </a:rPr>
              <a:t>2.   </a:t>
            </a:r>
            <a:r>
              <a:rPr lang="en-US" dirty="0">
                <a:latin typeface="Helvetica" charset="0"/>
              </a:rPr>
              <a:t>Locating a tuple associatively –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point queries</a:t>
            </a:r>
            <a:r>
              <a:rPr lang="en-US" dirty="0">
                <a:latin typeface="Helvetica" charset="0"/>
              </a:rPr>
              <a:t>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E.g., </a:t>
            </a:r>
            <a:r>
              <a:rPr lang="en-US" i="1" dirty="0" err="1">
                <a:latin typeface="Helvetica" charset="0"/>
                <a:ea typeface="ＭＳ Ｐゴシック" charset="0"/>
              </a:rPr>
              <a:t>r.A</a:t>
            </a:r>
            <a:r>
              <a:rPr lang="en-US" dirty="0">
                <a:latin typeface="Helvetica" charset="0"/>
                <a:ea typeface="ＭＳ Ｐゴシック" charset="0"/>
              </a:rPr>
              <a:t> = 25.</a:t>
            </a:r>
          </a:p>
          <a:p>
            <a:pPr lvl="2"/>
            <a:endParaRPr lang="en-US" sz="400" dirty="0">
              <a:latin typeface="Helvetica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Clr>
                <a:srgbClr val="FF9933"/>
              </a:buClr>
              <a:buSzPct val="90000"/>
              <a:buNone/>
            </a:pPr>
            <a:r>
              <a:rPr lang="en-US" dirty="0">
                <a:latin typeface="Helvetica" charset="0"/>
              </a:rPr>
              <a:t>       </a:t>
            </a:r>
            <a:r>
              <a:rPr lang="en-US" dirty="0">
                <a:solidFill>
                  <a:srgbClr val="FF9933"/>
                </a:solidFill>
                <a:latin typeface="Helvetica" charset="0"/>
              </a:rPr>
              <a:t>3.    </a:t>
            </a:r>
            <a:r>
              <a:rPr lang="en-US" dirty="0">
                <a:latin typeface="Helvetica" charset="0"/>
              </a:rPr>
              <a:t>Locating all tuples such that the value of a given attribute </a:t>
            </a:r>
          </a:p>
          <a:p>
            <a:pPr marL="0" indent="0">
              <a:spcBef>
                <a:spcPts val="0"/>
              </a:spcBef>
              <a:buClr>
                <a:srgbClr val="FF9933"/>
              </a:buClr>
              <a:buSzPct val="90000"/>
              <a:buNone/>
            </a:pPr>
            <a:r>
              <a:rPr lang="en-US" dirty="0">
                <a:latin typeface="Helvetica" charset="0"/>
              </a:rPr>
              <a:t>              lies  within a specified range –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range queries</a:t>
            </a:r>
            <a:r>
              <a:rPr lang="en-US" dirty="0">
                <a:latin typeface="Helvetica" charset="0"/>
              </a:rPr>
              <a:t>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E.g.,  10 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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i="1" dirty="0" err="1">
                <a:latin typeface="Helvetica" charset="0"/>
                <a:ea typeface="ＭＳ Ｐゴシック" charset="0"/>
              </a:rPr>
              <a:t>r.A</a:t>
            </a:r>
            <a:r>
              <a:rPr lang="en-US" dirty="0">
                <a:latin typeface="Helvetica" charset="0"/>
                <a:ea typeface="ＭＳ Ｐゴシック" charset="0"/>
              </a:rPr>
              <a:t> &lt; 25.</a:t>
            </a:r>
          </a:p>
          <a:p>
            <a:endParaRPr lang="en-US" dirty="0">
              <a:latin typeface="Helvetica" charset="0"/>
            </a:endParaRPr>
          </a:p>
        </p:txBody>
      </p:sp>
      <p:sp>
        <p:nvSpPr>
          <p:cNvPr id="3" name="Callout: Bent Line with Border and Accent Bar 2">
            <a:extLst>
              <a:ext uri="{FF2B5EF4-FFF2-40B4-BE49-F238E27FC236}">
                <a16:creationId xmlns:a16="http://schemas.microsoft.com/office/drawing/2014/main" xmlns="" id="{F412F398-382B-4C54-8B3C-09E6985FABFB}"/>
              </a:ext>
            </a:extLst>
          </p:cNvPr>
          <p:cNvSpPr/>
          <p:nvPr/>
        </p:nvSpPr>
        <p:spPr bwMode="auto">
          <a:xfrm>
            <a:off x="5392569" y="1364566"/>
            <a:ext cx="3751431" cy="393895"/>
          </a:xfrm>
          <a:prstGeom prst="accentBorderCallout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Select * from person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167D24FC-D5F2-484C-A18C-0CA3319F0FEF}"/>
              </a:ext>
            </a:extLst>
          </p:cNvPr>
          <p:cNvGrpSpPr/>
          <p:nvPr/>
        </p:nvGrpSpPr>
        <p:grpSpPr>
          <a:xfrm>
            <a:off x="4783018" y="2072786"/>
            <a:ext cx="4131258" cy="646331"/>
            <a:chOff x="4684542" y="2072786"/>
            <a:chExt cx="4131258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266CF08-E32C-4B80-81CB-2F19EF984508}"/>
                </a:ext>
              </a:extLst>
            </p:cNvPr>
            <p:cNvSpPr txBox="1"/>
            <p:nvPr/>
          </p:nvSpPr>
          <p:spPr>
            <a:xfrm>
              <a:off x="5064369" y="2072786"/>
              <a:ext cx="375143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Select * from person where NID = 1234567890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xmlns="" id="{A608F263-B816-487B-B33D-3271A035D9DF}"/>
                </a:ext>
              </a:extLst>
            </p:cNvPr>
            <p:cNvCxnSpPr>
              <a:stCxn id="5" idx="1"/>
            </p:cNvCxnSpPr>
            <p:nvPr/>
          </p:nvCxnSpPr>
          <p:spPr bwMode="auto">
            <a:xfrm flipH="1" flipV="1">
              <a:off x="4684542" y="2395951"/>
              <a:ext cx="37982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5179E2E-A5FF-4A80-9EF9-A66A4B6F83D5}"/>
              </a:ext>
            </a:extLst>
          </p:cNvPr>
          <p:cNvGrpSpPr/>
          <p:nvPr/>
        </p:nvGrpSpPr>
        <p:grpSpPr>
          <a:xfrm>
            <a:off x="4895557" y="3535052"/>
            <a:ext cx="4131258" cy="646331"/>
            <a:chOff x="4684542" y="2072786"/>
            <a:chExt cx="4131258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9EB816E7-95A3-4CCD-A298-F0C62D73E7A2}"/>
                </a:ext>
              </a:extLst>
            </p:cNvPr>
            <p:cNvSpPr txBox="1"/>
            <p:nvPr/>
          </p:nvSpPr>
          <p:spPr>
            <a:xfrm>
              <a:off x="5064369" y="2072786"/>
              <a:ext cx="375143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Select * from person where NID &gt; 1234567890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D0263B39-573A-4FAE-B598-1B12E4351C70}"/>
                </a:ext>
              </a:extLst>
            </p:cNvPr>
            <p:cNvCxnSpPr>
              <a:stCxn id="12" idx="1"/>
            </p:cNvCxnSpPr>
            <p:nvPr/>
          </p:nvCxnSpPr>
          <p:spPr bwMode="auto">
            <a:xfrm flipH="1" flipV="1">
              <a:off x="4684542" y="2395951"/>
              <a:ext cx="37982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A6D2308-94F0-4CFB-9E2E-5FEEB415F26E}"/>
              </a:ext>
            </a:extLst>
          </p:cNvPr>
          <p:cNvSpPr txBox="1"/>
          <p:nvPr/>
        </p:nvSpPr>
        <p:spPr>
          <a:xfrm>
            <a:off x="534572" y="4994031"/>
            <a:ext cx="83797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Question5-2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:</a:t>
            </a:r>
            <a:r>
              <a:rPr lang="en-US" dirty="0">
                <a:latin typeface="Helvetica" charset="0"/>
                <a:ea typeface="ＭＳ Ｐゴシック" charset="0"/>
              </a:rPr>
              <a:t> Explain the performance of hash partitioning technique for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>
                <a:latin typeface="Helvetica" charset="0"/>
                <a:ea typeface="ＭＳ Ｐゴシック" charset="0"/>
              </a:rPr>
              <a:t>Scanning the entire relation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>
                <a:latin typeface="Helvetica" charset="0"/>
                <a:ea typeface="ＭＳ Ｐゴシック" charset="0"/>
              </a:rPr>
              <a:t>Point query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>
                <a:latin typeface="Helvetica" charset="0"/>
                <a:ea typeface="ＭＳ Ｐゴシック" charset="0"/>
              </a:rPr>
              <a:t>Range query</a:t>
            </a:r>
          </a:p>
        </p:txBody>
      </p:sp>
    </p:spTree>
    <p:extLst>
      <p:ext uri="{BB962C8B-B14F-4D97-AF65-F5344CB8AC3E}">
        <p14:creationId xmlns:p14="http://schemas.microsoft.com/office/powerpoint/2010/main" val="2073329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80" y="117475"/>
            <a:ext cx="8161970" cy="619372"/>
          </a:xfrm>
        </p:spPr>
        <p:txBody>
          <a:bodyPr/>
          <a:lstStyle/>
          <a:p>
            <a:r>
              <a:rPr lang="en-US" dirty="0"/>
              <a:t>Comparison of Partitioning Techniques (Cont.)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091953"/>
            <a:ext cx="7741329" cy="5378516"/>
          </a:xfrm>
        </p:spPr>
        <p:txBody>
          <a:bodyPr/>
          <a:lstStyle/>
          <a:p>
            <a:pPr>
              <a:buFont typeface="Monotype Sorts" charset="0"/>
              <a:buNone/>
            </a:pPr>
            <a:endParaRPr lang="en-US" dirty="0">
              <a:latin typeface="Helvetica" charset="0"/>
            </a:endParaRPr>
          </a:p>
          <a:p>
            <a:pPr>
              <a:buFont typeface="Monotype Sorts" charset="0"/>
              <a:buNone/>
            </a:pPr>
            <a:r>
              <a:rPr lang="en-US" sz="1800" b="1" dirty="0">
                <a:solidFill>
                  <a:srgbClr val="002060"/>
                </a:solidFill>
                <a:latin typeface="Helvetica" charset="0"/>
              </a:rPr>
              <a:t>Hash partitioning</a:t>
            </a:r>
            <a:r>
              <a:rPr lang="en-US" sz="1800" dirty="0">
                <a:latin typeface="Helvetica" charset="0"/>
              </a:rPr>
              <a:t>:</a:t>
            </a:r>
          </a:p>
          <a:p>
            <a:r>
              <a:rPr lang="en-US" sz="1800" dirty="0">
                <a:latin typeface="Helvetica" charset="0"/>
              </a:rPr>
              <a:t> Good for sequential access </a:t>
            </a:r>
          </a:p>
          <a:p>
            <a:pPr lvl="1"/>
            <a:r>
              <a:rPr lang="en-US" sz="1800" dirty="0">
                <a:latin typeface="Helvetica" charset="0"/>
                <a:ea typeface="ＭＳ Ｐゴシック" charset="0"/>
              </a:rPr>
              <a:t>Assuming hash function is good, and partitioning attributes form a key, tuples will be equally distributed between nodes</a:t>
            </a:r>
          </a:p>
          <a:p>
            <a:r>
              <a:rPr lang="en-US" sz="1800" dirty="0">
                <a:latin typeface="Helvetica" charset="0"/>
              </a:rPr>
              <a:t>Good for point queries on partitioning attribute</a:t>
            </a:r>
          </a:p>
          <a:p>
            <a:pPr lvl="1"/>
            <a:r>
              <a:rPr lang="en-US" sz="1800" dirty="0">
                <a:latin typeface="Helvetica" charset="0"/>
                <a:ea typeface="ＭＳ Ｐゴシック" charset="0"/>
              </a:rPr>
              <a:t>Can lookup single node, leaving others available for answering other queries. </a:t>
            </a:r>
          </a:p>
          <a:p>
            <a:r>
              <a:rPr lang="en-US" sz="1800" dirty="0">
                <a:latin typeface="Helvetica" charset="0"/>
              </a:rPr>
              <a:t>Range queries inefficient, must be processed at all nodes</a:t>
            </a:r>
          </a:p>
          <a:p>
            <a:pPr marL="0" indent="0">
              <a:buNone/>
            </a:pP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899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Comparison of Partitioning Techniques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314132" y="933685"/>
            <a:ext cx="4581425" cy="3778992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Evaluate how well partitioning techniques support the following types of data access:</a:t>
            </a:r>
          </a:p>
          <a:p>
            <a:pPr marL="400050" lvl="1" indent="0">
              <a:buClr>
                <a:srgbClr val="FF9933"/>
              </a:buClr>
              <a:buNone/>
            </a:pPr>
            <a:r>
              <a:rPr lang="en-US" dirty="0">
                <a:solidFill>
                  <a:srgbClr val="FF9933"/>
                </a:solidFill>
                <a:latin typeface="Helvetica" charset="0"/>
              </a:rPr>
              <a:t>1.   </a:t>
            </a:r>
            <a:r>
              <a:rPr lang="en-US" dirty="0">
                <a:latin typeface="Helvetica" charset="0"/>
              </a:rPr>
              <a:t>Scanning the entire relation.</a:t>
            </a:r>
          </a:p>
          <a:p>
            <a:pPr marL="400050" lvl="1" indent="0">
              <a:buClr>
                <a:srgbClr val="FF9933"/>
              </a:buClr>
              <a:buNone/>
            </a:pPr>
            <a:r>
              <a:rPr lang="en-US" dirty="0">
                <a:solidFill>
                  <a:srgbClr val="FF9933"/>
                </a:solidFill>
                <a:latin typeface="Helvetica" charset="0"/>
              </a:rPr>
              <a:t>2.   </a:t>
            </a:r>
            <a:r>
              <a:rPr lang="en-US" dirty="0">
                <a:latin typeface="Helvetica" charset="0"/>
              </a:rPr>
              <a:t>Locating a tuple associatively –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point queries</a:t>
            </a:r>
            <a:r>
              <a:rPr lang="en-US" dirty="0">
                <a:latin typeface="Helvetica" charset="0"/>
              </a:rPr>
              <a:t>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E.g., </a:t>
            </a:r>
            <a:r>
              <a:rPr lang="en-US" i="1" dirty="0" err="1">
                <a:latin typeface="Helvetica" charset="0"/>
                <a:ea typeface="ＭＳ Ｐゴシック" charset="0"/>
              </a:rPr>
              <a:t>r.A</a:t>
            </a:r>
            <a:r>
              <a:rPr lang="en-US" dirty="0">
                <a:latin typeface="Helvetica" charset="0"/>
                <a:ea typeface="ＭＳ Ｐゴシック" charset="0"/>
              </a:rPr>
              <a:t> = 25.</a:t>
            </a:r>
          </a:p>
          <a:p>
            <a:pPr lvl="2"/>
            <a:endParaRPr lang="en-US" sz="400" dirty="0">
              <a:latin typeface="Helvetica" charset="0"/>
              <a:ea typeface="ＭＳ Ｐゴシック" charset="0"/>
            </a:endParaRPr>
          </a:p>
          <a:p>
            <a:pPr marL="0" indent="0">
              <a:spcBef>
                <a:spcPts val="0"/>
              </a:spcBef>
              <a:buClr>
                <a:srgbClr val="FF9933"/>
              </a:buClr>
              <a:buSzPct val="90000"/>
              <a:buNone/>
            </a:pPr>
            <a:r>
              <a:rPr lang="en-US" dirty="0">
                <a:latin typeface="Helvetica" charset="0"/>
              </a:rPr>
              <a:t>       </a:t>
            </a:r>
            <a:r>
              <a:rPr lang="en-US" dirty="0">
                <a:solidFill>
                  <a:srgbClr val="FF9933"/>
                </a:solidFill>
                <a:latin typeface="Helvetica" charset="0"/>
              </a:rPr>
              <a:t>3.    </a:t>
            </a:r>
            <a:r>
              <a:rPr lang="en-US" dirty="0">
                <a:latin typeface="Helvetica" charset="0"/>
              </a:rPr>
              <a:t>Locating all tuples such that the value of a given attribute </a:t>
            </a:r>
          </a:p>
          <a:p>
            <a:pPr marL="0" indent="0">
              <a:spcBef>
                <a:spcPts val="0"/>
              </a:spcBef>
              <a:buClr>
                <a:srgbClr val="FF9933"/>
              </a:buClr>
              <a:buSzPct val="90000"/>
              <a:buNone/>
            </a:pPr>
            <a:r>
              <a:rPr lang="en-US" dirty="0">
                <a:latin typeface="Helvetica" charset="0"/>
              </a:rPr>
              <a:t>              lies  within a specified range – 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range queries</a:t>
            </a:r>
            <a:r>
              <a:rPr lang="en-US" dirty="0">
                <a:latin typeface="Helvetica" charset="0"/>
              </a:rPr>
              <a:t>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E.g.,  10 </a:t>
            </a:r>
            <a:r>
              <a:rPr lang="en-US" dirty="0">
                <a:latin typeface="Helvetica" charset="0"/>
                <a:ea typeface="ＭＳ Ｐゴシック" charset="0"/>
                <a:sym typeface="Symbol" charset="0"/>
              </a:rPr>
              <a:t>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i="1" dirty="0" err="1">
                <a:latin typeface="Helvetica" charset="0"/>
                <a:ea typeface="ＭＳ Ｐゴシック" charset="0"/>
              </a:rPr>
              <a:t>r.A</a:t>
            </a:r>
            <a:r>
              <a:rPr lang="en-US" dirty="0">
                <a:latin typeface="Helvetica" charset="0"/>
                <a:ea typeface="ＭＳ Ｐゴシック" charset="0"/>
              </a:rPr>
              <a:t> &lt; 25.</a:t>
            </a:r>
          </a:p>
          <a:p>
            <a:endParaRPr lang="en-US" dirty="0">
              <a:latin typeface="Helvetica" charset="0"/>
            </a:endParaRPr>
          </a:p>
        </p:txBody>
      </p:sp>
      <p:sp>
        <p:nvSpPr>
          <p:cNvPr id="3" name="Callout: Bent Line with Border and Accent Bar 2">
            <a:extLst>
              <a:ext uri="{FF2B5EF4-FFF2-40B4-BE49-F238E27FC236}">
                <a16:creationId xmlns:a16="http://schemas.microsoft.com/office/drawing/2014/main" xmlns="" id="{F412F398-382B-4C54-8B3C-09E6985FABFB}"/>
              </a:ext>
            </a:extLst>
          </p:cNvPr>
          <p:cNvSpPr/>
          <p:nvPr/>
        </p:nvSpPr>
        <p:spPr bwMode="auto">
          <a:xfrm>
            <a:off x="5392569" y="1364566"/>
            <a:ext cx="3751431" cy="393895"/>
          </a:xfrm>
          <a:prstGeom prst="accentBorderCallout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Select * from person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167D24FC-D5F2-484C-A18C-0CA3319F0FEF}"/>
              </a:ext>
            </a:extLst>
          </p:cNvPr>
          <p:cNvGrpSpPr/>
          <p:nvPr/>
        </p:nvGrpSpPr>
        <p:grpSpPr>
          <a:xfrm>
            <a:off x="4783018" y="2072786"/>
            <a:ext cx="4131258" cy="646331"/>
            <a:chOff x="4684542" y="2072786"/>
            <a:chExt cx="4131258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266CF08-E32C-4B80-81CB-2F19EF984508}"/>
                </a:ext>
              </a:extLst>
            </p:cNvPr>
            <p:cNvSpPr txBox="1"/>
            <p:nvPr/>
          </p:nvSpPr>
          <p:spPr>
            <a:xfrm>
              <a:off x="5064369" y="2072786"/>
              <a:ext cx="375143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Select * from person where NID = 1234567890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xmlns="" id="{A608F263-B816-487B-B33D-3271A035D9DF}"/>
                </a:ext>
              </a:extLst>
            </p:cNvPr>
            <p:cNvCxnSpPr>
              <a:stCxn id="5" idx="1"/>
            </p:cNvCxnSpPr>
            <p:nvPr/>
          </p:nvCxnSpPr>
          <p:spPr bwMode="auto">
            <a:xfrm flipH="1" flipV="1">
              <a:off x="4684542" y="2395951"/>
              <a:ext cx="37982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5179E2E-A5FF-4A80-9EF9-A66A4B6F83D5}"/>
              </a:ext>
            </a:extLst>
          </p:cNvPr>
          <p:cNvGrpSpPr/>
          <p:nvPr/>
        </p:nvGrpSpPr>
        <p:grpSpPr>
          <a:xfrm>
            <a:off x="4895557" y="3535052"/>
            <a:ext cx="4131258" cy="646331"/>
            <a:chOff x="4684542" y="2072786"/>
            <a:chExt cx="4131258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9EB816E7-95A3-4CCD-A298-F0C62D73E7A2}"/>
                </a:ext>
              </a:extLst>
            </p:cNvPr>
            <p:cNvSpPr txBox="1"/>
            <p:nvPr/>
          </p:nvSpPr>
          <p:spPr>
            <a:xfrm>
              <a:off x="5064369" y="2072786"/>
              <a:ext cx="375143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Select * from person where NID &gt; 1234567890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D0263B39-573A-4FAE-B598-1B12E4351C70}"/>
                </a:ext>
              </a:extLst>
            </p:cNvPr>
            <p:cNvCxnSpPr>
              <a:stCxn id="12" idx="1"/>
            </p:cNvCxnSpPr>
            <p:nvPr/>
          </p:nvCxnSpPr>
          <p:spPr bwMode="auto">
            <a:xfrm flipH="1" flipV="1">
              <a:off x="4684542" y="2395951"/>
              <a:ext cx="37982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62D28E3-5E4D-4732-841E-09941370B7D7}"/>
              </a:ext>
            </a:extLst>
          </p:cNvPr>
          <p:cNvSpPr txBox="1"/>
          <p:nvPr/>
        </p:nvSpPr>
        <p:spPr>
          <a:xfrm>
            <a:off x="534572" y="4994031"/>
            <a:ext cx="83797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Question5-3:</a:t>
            </a:r>
            <a:r>
              <a:rPr lang="en-US" dirty="0">
                <a:latin typeface="Helvetica" charset="0"/>
                <a:ea typeface="ＭＳ Ｐゴシック" charset="0"/>
              </a:rPr>
              <a:t> Explain the performance of range partitioning technique for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>
                <a:latin typeface="Helvetica" charset="0"/>
                <a:ea typeface="ＭＳ Ｐゴシック" charset="0"/>
              </a:rPr>
              <a:t>Scanning the entire relation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>
                <a:latin typeface="Helvetica" charset="0"/>
                <a:ea typeface="ＭＳ Ｐゴシック" charset="0"/>
              </a:rPr>
              <a:t>Point query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>
                <a:latin typeface="Helvetica" charset="0"/>
                <a:ea typeface="ＭＳ Ｐゴシック" charset="0"/>
              </a:rPr>
              <a:t>Range query</a:t>
            </a:r>
          </a:p>
        </p:txBody>
      </p:sp>
    </p:spTree>
    <p:extLst>
      <p:ext uri="{BB962C8B-B14F-4D97-AF65-F5344CB8AC3E}">
        <p14:creationId xmlns:p14="http://schemas.microsoft.com/office/powerpoint/2010/main" val="2658120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70590" y="128726"/>
            <a:ext cx="8408126" cy="599244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Helvetica" charset="0"/>
              </a:rPr>
              <a:t>Comparison of Partitioning Techniques (Cont.)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056443"/>
            <a:ext cx="7741329" cy="5414026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Range partitioning</a:t>
            </a:r>
            <a:r>
              <a:rPr lang="en-US" dirty="0">
                <a:latin typeface="Helvetica" charset="0"/>
              </a:rPr>
              <a:t>:</a:t>
            </a:r>
          </a:p>
          <a:p>
            <a:pPr>
              <a:defRPr/>
            </a:pPr>
            <a:r>
              <a:rPr lang="en-US" dirty="0">
                <a:latin typeface="Helvetica" charset="0"/>
              </a:rPr>
              <a:t>Provides data clustering by partitioning attribute value.</a:t>
            </a:r>
          </a:p>
          <a:p>
            <a:pPr lvl="1">
              <a:defRPr/>
            </a:pPr>
            <a:r>
              <a:rPr lang="en-US" dirty="0">
                <a:latin typeface="Helvetica" charset="0"/>
              </a:rPr>
              <a:t>Good for sequential access</a:t>
            </a:r>
          </a:p>
          <a:p>
            <a:pPr lvl="1">
              <a:defRPr/>
            </a:pPr>
            <a:r>
              <a:rPr lang="en-US" dirty="0">
                <a:latin typeface="Helvetica" charset="0"/>
              </a:rPr>
              <a:t>Good for point queries on partitioning attribute: only one node needs to be accessed.</a:t>
            </a:r>
          </a:p>
          <a:p>
            <a:pPr>
              <a:defRPr/>
            </a:pPr>
            <a:r>
              <a:rPr lang="en-US" dirty="0">
                <a:latin typeface="Helvetica" charset="0"/>
              </a:rPr>
              <a:t>For range queries on partitioning attribute, one to a few nodes may need to be accessed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Remaining nodes are available for other queries.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Good if result tuples are from one to a few blocks. </a:t>
            </a:r>
          </a:p>
          <a:p>
            <a:pPr lvl="1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But if many blocks are to be fetched, they are still fetched from one to a few nodes, and potential parallelism  in disk access is wasted</a:t>
            </a:r>
          </a:p>
          <a:p>
            <a:pPr lvl="2"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Example of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execution skew</a:t>
            </a:r>
            <a:r>
              <a:rPr lang="en-US" dirty="0">
                <a:latin typeface="Helvetica" charset="0"/>
                <a:ea typeface="ＭＳ Ｐゴシック" charset="0"/>
              </a:rPr>
              <a:t>.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1885950" y="56197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94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Handling Small Relations</a:t>
            </a:r>
          </a:p>
        </p:txBody>
      </p:sp>
      <p:sp>
        <p:nvSpPr>
          <p:cNvPr id="35842" name="Rectangle 4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70307" cy="5367972"/>
          </a:xfrm>
        </p:spPr>
        <p:txBody>
          <a:bodyPr/>
          <a:lstStyle/>
          <a:p>
            <a:r>
              <a:rPr lang="en-US" sz="1800" dirty="0">
                <a:latin typeface="Helvetica" charset="0"/>
              </a:rPr>
              <a:t>Partitioning not useful for small relations which fit into a single disk block or a small number of disk blocks</a:t>
            </a:r>
          </a:p>
          <a:p>
            <a:pPr lvl="1"/>
            <a:r>
              <a:rPr lang="en-US" sz="1800" dirty="0">
                <a:latin typeface="Helvetica" charset="0"/>
              </a:rPr>
              <a:t>Instead, assign the relation to a single node, or</a:t>
            </a:r>
          </a:p>
          <a:p>
            <a:pPr lvl="1"/>
            <a:r>
              <a:rPr lang="en-US" sz="1800" dirty="0">
                <a:latin typeface="Helvetica" charset="0"/>
              </a:rPr>
              <a:t>Replicate relation at all nodes</a:t>
            </a:r>
          </a:p>
          <a:p>
            <a:endParaRPr lang="en-US" sz="1800" dirty="0">
              <a:latin typeface="Helvetica" charset="0"/>
            </a:endParaRPr>
          </a:p>
          <a:p>
            <a:r>
              <a:rPr lang="en-US" sz="1800" dirty="0">
                <a:latin typeface="Helvetica" charset="0"/>
              </a:rPr>
              <a:t>For medium sized relations, choose how many nodes to partition across based on size of relation</a:t>
            </a:r>
          </a:p>
          <a:p>
            <a:endParaRPr lang="en-US" sz="1800" dirty="0">
              <a:latin typeface="Helvetica" charset="0"/>
            </a:endParaRPr>
          </a:p>
          <a:p>
            <a:r>
              <a:rPr lang="en-US" sz="1800" dirty="0">
                <a:latin typeface="Helvetica" charset="0"/>
              </a:rPr>
              <a:t>Large relations typically partitioned across all available nodes.</a:t>
            </a: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116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Types of Skew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9083" cy="536797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Helvetica" charset="0"/>
              </a:rPr>
              <a:t>Data-distribution skew: </a:t>
            </a:r>
            <a:r>
              <a:rPr lang="en-US" dirty="0">
                <a:latin typeface="Helvetica" charset="0"/>
              </a:rPr>
              <a:t>some nodes have many tuples, while others may have fewer tuples.  Could occur due to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Attribute-value skew</a:t>
            </a:r>
            <a:r>
              <a:rPr lang="en-US" dirty="0">
                <a:latin typeface="Helvetica" charset="0"/>
                <a:ea typeface="ＭＳ Ｐゴシック" charset="0"/>
              </a:rPr>
              <a:t>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Some partitioning-attribute values appear in many tuples </a:t>
            </a:r>
          </a:p>
          <a:p>
            <a:pPr lvl="3"/>
            <a:r>
              <a:rPr lang="en-US" dirty="0">
                <a:latin typeface="Helvetica" charset="0"/>
                <a:ea typeface="ＭＳ Ｐゴシック" charset="0"/>
              </a:rPr>
              <a:t>E.g., partitioning on age in ecommerce database</a:t>
            </a:r>
          </a:p>
          <a:p>
            <a:pPr marL="1200150" lvl="3" indent="0"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Game related DB, P[age] = [10, 20, 30, 40, 50, 60, 70]</a:t>
            </a:r>
          </a:p>
          <a:p>
            <a:pPr marL="1200150" lvl="3" indent="0">
              <a:buNone/>
            </a:pPr>
            <a:r>
              <a:rPr lang="en-US" dirty="0">
                <a:latin typeface="Helvetica" charset="0"/>
                <a:ea typeface="ＭＳ Ｐゴシック" charset="0"/>
              </a:rPr>
              <a:t>Comments on the partition vector???</a:t>
            </a:r>
          </a:p>
          <a:p>
            <a:pPr marL="1200150" lvl="3" indent="0">
              <a:buNone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All the tuples with the same value for the partitioning attribute end up in the same partition.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Can occur with range-partitioning and hash-partitioning.</a:t>
            </a:r>
          </a:p>
        </p:txBody>
      </p:sp>
    </p:spTree>
    <p:extLst>
      <p:ext uri="{BB962C8B-B14F-4D97-AF65-F5344CB8AC3E}">
        <p14:creationId xmlns:p14="http://schemas.microsoft.com/office/powerpoint/2010/main" val="2100123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Types of Skew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9083" cy="536797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Partition skew</a:t>
            </a:r>
            <a:r>
              <a:rPr lang="en-US" dirty="0">
                <a:latin typeface="Helvetica" charset="0"/>
                <a:ea typeface="ＭＳ Ｐゴシック" charset="0"/>
              </a:rPr>
              <a:t>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Imbalance, even without attribute –value skew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Badly chosen range-partition vector may assign too many tuples to some partitions and too few to others.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Less likely with hash-partitioning</a:t>
            </a:r>
          </a:p>
        </p:txBody>
      </p:sp>
    </p:spTree>
    <p:extLst>
      <p:ext uri="{BB962C8B-B14F-4D97-AF65-F5344CB8AC3E}">
        <p14:creationId xmlns:p14="http://schemas.microsoft.com/office/powerpoint/2010/main" val="144896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Introduction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9084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latin typeface="Helvetica" charset="0"/>
              </a:rPr>
              <a:t>Parallel machines have become quite common and affordable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Helvetica" charset="0"/>
                <a:ea typeface="ＭＳ Ｐゴシック" charset="0"/>
              </a:rPr>
              <a:t>prices of microprocessors, memory and disks have dropped sharply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Helvetica" charset="0"/>
              </a:rPr>
              <a:t>Data storage needs are growing increasingly large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Helvetica" charset="0"/>
                <a:ea typeface="ＭＳ Ｐゴシック" charset="0"/>
              </a:rPr>
              <a:t>user data at web-scale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Helvetica" charset="0"/>
                <a:ea typeface="ＭＳ Ｐゴシック" charset="0"/>
              </a:rPr>
              <a:t>100’s of millions of users, petabytes of data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Helvetica" charset="0"/>
                <a:ea typeface="ＭＳ Ｐゴシック" charset="0"/>
              </a:rPr>
              <a:t>transaction data are collected and stored for analysis.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Helvetica" charset="0"/>
                <a:ea typeface="ＭＳ Ｐゴシック" charset="0"/>
              </a:rPr>
              <a:t>multimedia objects like images/videos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Helvetica" charset="0"/>
              </a:rPr>
              <a:t>Parallel storage system requirements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Helvetica" charset="0"/>
                <a:ea typeface="ＭＳ Ｐゴシック" charset="0"/>
              </a:rPr>
              <a:t>storing large volumes of data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Helvetica" charset="0"/>
                <a:ea typeface="ＭＳ Ｐゴシック" charset="0"/>
              </a:rPr>
              <a:t>processing time-consuming decision-support queries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Helvetica" charset="0"/>
                <a:ea typeface="ＭＳ Ｐゴシック" charset="0"/>
              </a:rPr>
              <a:t>providing high throughput for transaction processing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Helvetica" charset="0"/>
                <a:ea typeface="ＭＳ Ｐゴシック" charset="0"/>
              </a:rPr>
              <a:t>Very high demands on </a:t>
            </a:r>
            <a:r>
              <a:rPr lang="en-US" sz="18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scalability</a:t>
            </a:r>
            <a:r>
              <a:rPr lang="en-US" sz="1800" dirty="0">
                <a:latin typeface="Helvetica" charset="0"/>
                <a:ea typeface="ＭＳ Ｐゴシック" charset="0"/>
              </a:rPr>
              <a:t> and </a:t>
            </a:r>
            <a:r>
              <a:rPr lang="en-US" sz="18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availability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Helvetic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195031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Types of Skew (Cont.)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05818" cy="5367972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</a:rPr>
              <a:t>Note that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execution skew </a:t>
            </a:r>
            <a:r>
              <a:rPr lang="en-US" dirty="0">
                <a:latin typeface="Helvetica" charset="0"/>
                <a:ea typeface="ＭＳ Ｐゴシック" charset="0"/>
              </a:rPr>
              <a:t> can occur even without data distribution skew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E.g. relation range-partitioned on date, and most queries access tuples with recent dates</a:t>
            </a:r>
          </a:p>
          <a:p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</a:rPr>
              <a:t>Data-distribution skew can be avoided with range-partitioning by creating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balanced range-partitioning vectors</a:t>
            </a:r>
          </a:p>
          <a:p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</a:rPr>
              <a:t>We assume for now that partitioning is </a:t>
            </a:r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static</a:t>
            </a:r>
            <a:r>
              <a:rPr lang="en-US" dirty="0">
                <a:latin typeface="Helvetica" charset="0"/>
                <a:ea typeface="ＭＳ Ｐゴシック" charset="0"/>
              </a:rPr>
              <a:t>, that is partitioning vector is created once and not changed</a:t>
            </a:r>
            <a:endParaRPr lang="en-US" dirty="0">
              <a:solidFill>
                <a:srgbClr val="002060"/>
              </a:solidFill>
              <a:latin typeface="Helvetica" charset="0"/>
              <a:ea typeface="ＭＳ Ｐゴシック" charset="0"/>
            </a:endParaRP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Any change requires </a:t>
            </a:r>
            <a:r>
              <a:rPr lang="en-US" b="1" dirty="0">
                <a:latin typeface="Helvetica" charset="0"/>
                <a:ea typeface="ＭＳ Ｐゴシック" charset="0"/>
              </a:rPr>
              <a:t>repartitioning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Dynamic partitioning </a:t>
            </a:r>
            <a:r>
              <a:rPr lang="en-US" dirty="0">
                <a:latin typeface="Helvetica" charset="0"/>
                <a:ea typeface="ＭＳ Ｐゴシック" charset="0"/>
              </a:rPr>
              <a:t>once allows partition vector to be changed in a continuous manner</a:t>
            </a:r>
          </a:p>
          <a:p>
            <a:pPr lvl="2"/>
            <a:r>
              <a:rPr lang="en-US" dirty="0">
                <a:latin typeface="Helvetica" charset="0"/>
                <a:ea typeface="ＭＳ Ｐゴシック" charset="0"/>
              </a:rPr>
              <a:t>More on this later</a:t>
            </a:r>
            <a:endParaRPr lang="en-US" b="1" dirty="0">
              <a:solidFill>
                <a:srgbClr val="002060"/>
              </a:solidFill>
              <a:latin typeface="Helvetica" charset="0"/>
              <a:ea typeface="ＭＳ Ｐゴシック" charset="0"/>
            </a:endParaRP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E1A9BA4-211D-4C3B-8CE4-B367A7BAAFBC}"/>
              </a:ext>
            </a:extLst>
          </p:cNvPr>
          <p:cNvSpPr txBox="1"/>
          <p:nvPr/>
        </p:nvSpPr>
        <p:spPr>
          <a:xfrm>
            <a:off x="506437" y="5514535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Question 6-1: </a:t>
            </a:r>
            <a:r>
              <a:rPr lang="en-US" dirty="0"/>
              <a:t>Explain the various reasons and types of skews in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Hash partitioning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Range partitioning</a:t>
            </a:r>
          </a:p>
        </p:txBody>
      </p:sp>
    </p:spTree>
    <p:extLst>
      <p:ext uri="{BB962C8B-B14F-4D97-AF65-F5344CB8AC3E}">
        <p14:creationId xmlns:p14="http://schemas.microsoft.com/office/powerpoint/2010/main" val="124270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Handling Skew in Range-Partitioning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23573" cy="5367972"/>
          </a:xfrm>
        </p:spPr>
        <p:txBody>
          <a:bodyPr/>
          <a:lstStyle/>
          <a:p>
            <a:r>
              <a:rPr lang="en-US" sz="1800" dirty="0">
                <a:latin typeface="Helvetica" charset="0"/>
              </a:rPr>
              <a:t>To create a </a:t>
            </a:r>
            <a:r>
              <a:rPr lang="en-US" sz="1800" dirty="0">
                <a:solidFill>
                  <a:srgbClr val="002060"/>
                </a:solidFill>
                <a:latin typeface="Helvetica" charset="0"/>
              </a:rPr>
              <a:t>balanced partitioning vector</a:t>
            </a:r>
            <a:endParaRPr lang="en-US" sz="1800" dirty="0">
              <a:latin typeface="Helvetica" charset="0"/>
            </a:endParaRPr>
          </a:p>
          <a:p>
            <a:pPr lvl="1"/>
            <a:r>
              <a:rPr lang="en-US" sz="1800" dirty="0">
                <a:latin typeface="Helvetica" charset="0"/>
                <a:ea typeface="ＭＳ Ｐゴシック" charset="0"/>
              </a:rPr>
              <a:t>Sort the relation on the partitioning attribute.</a:t>
            </a:r>
          </a:p>
          <a:p>
            <a:pPr lvl="1"/>
            <a:r>
              <a:rPr lang="en-US" sz="1800" dirty="0">
                <a:latin typeface="Helvetica" charset="0"/>
                <a:ea typeface="ＭＳ Ｐゴシック" charset="0"/>
              </a:rPr>
              <a:t>Construct the partition vector by scanning the relation in sorted order as follows.</a:t>
            </a:r>
          </a:p>
          <a:p>
            <a:pPr lvl="2"/>
            <a:r>
              <a:rPr lang="en-US" sz="1800" dirty="0">
                <a:latin typeface="Helvetica" charset="0"/>
                <a:ea typeface="ＭＳ Ｐゴシック" charset="0"/>
              </a:rPr>
              <a:t>After every 1/</a:t>
            </a:r>
            <a:r>
              <a:rPr lang="en-US" sz="1800" i="1" dirty="0">
                <a:latin typeface="Helvetica" charset="0"/>
                <a:ea typeface="ＭＳ Ｐゴシック" charset="0"/>
              </a:rPr>
              <a:t>n</a:t>
            </a:r>
            <a:r>
              <a:rPr lang="en-US" sz="1800" i="1" baseline="30000" dirty="0">
                <a:latin typeface="Helvetica" charset="0"/>
                <a:ea typeface="ＭＳ Ｐゴシック" charset="0"/>
              </a:rPr>
              <a:t>th</a:t>
            </a:r>
            <a:r>
              <a:rPr lang="en-US" sz="1800" dirty="0">
                <a:latin typeface="Helvetica" charset="0"/>
                <a:ea typeface="ＭＳ Ｐゴシック" charset="0"/>
              </a:rPr>
              <a:t> of the relation has been read, the value of  the partitioning attribute of the next tuple is added to the partition   vector.</a:t>
            </a:r>
          </a:p>
          <a:p>
            <a:pPr lvl="1"/>
            <a:r>
              <a:rPr lang="en-US" sz="1800" i="1" dirty="0">
                <a:latin typeface="Helvetica" charset="0"/>
                <a:ea typeface="ＭＳ Ｐゴシック" charset="0"/>
              </a:rPr>
              <a:t>n</a:t>
            </a:r>
            <a:r>
              <a:rPr lang="en-US" sz="1800" dirty="0">
                <a:latin typeface="Helvetica" charset="0"/>
                <a:ea typeface="ＭＳ Ｐゴシック" charset="0"/>
              </a:rPr>
              <a:t> denotes the number of partitions to be constructed.</a:t>
            </a:r>
          </a:p>
          <a:p>
            <a:pPr lvl="1"/>
            <a:r>
              <a:rPr lang="en-US" sz="1800" dirty="0">
                <a:latin typeface="Helvetica" charset="0"/>
                <a:ea typeface="ＭＳ Ｐゴシック" charset="0"/>
              </a:rPr>
              <a:t>Imbalances can result if duplicates are present in partitioning attributes.</a:t>
            </a:r>
          </a:p>
        </p:txBody>
      </p:sp>
    </p:spTree>
    <p:extLst>
      <p:ext uri="{BB962C8B-B14F-4D97-AF65-F5344CB8AC3E}">
        <p14:creationId xmlns:p14="http://schemas.microsoft.com/office/powerpoint/2010/main" val="244800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charset="0"/>
              </a:rPr>
              <a:t>Handling Skew in Range-Partitioning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23573" cy="1471891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To reduce cost</a:t>
            </a:r>
          </a:p>
          <a:p>
            <a:pPr lvl="1"/>
            <a:r>
              <a:rPr lang="en-US" dirty="0">
                <a:latin typeface="Helvetica" charset="0"/>
              </a:rPr>
              <a:t>Partitioning vector can be created using a random sample of tuples</a:t>
            </a:r>
          </a:p>
          <a:p>
            <a:pPr lvl="1"/>
            <a:r>
              <a:rPr lang="en-US" dirty="0">
                <a:latin typeface="Helvetica" charset="0"/>
              </a:rPr>
              <a:t>Alternatively histograms can be used to create the partitioning vector</a:t>
            </a:r>
          </a:p>
        </p:txBody>
      </p:sp>
    </p:spTree>
    <p:extLst>
      <p:ext uri="{BB962C8B-B14F-4D97-AF65-F5344CB8AC3E}">
        <p14:creationId xmlns:p14="http://schemas.microsoft.com/office/powerpoint/2010/main" val="1852963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>
            <a:extLst>
              <a:ext uri="{FF2B5EF4-FFF2-40B4-BE49-F238E27FC236}">
                <a16:creationId xmlns:a16="http://schemas.microsoft.com/office/drawing/2014/main" xmlns="" id="{4CBB64EA-64A3-40D7-A007-B17EF0C9D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Histograms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xmlns="" id="{8BCD9F34-1091-43A5-8EC9-11FA490274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3582" y="958788"/>
            <a:ext cx="7741328" cy="5511681"/>
          </a:xfrm>
        </p:spPr>
        <p:txBody>
          <a:bodyPr/>
          <a:lstStyle/>
          <a:p>
            <a:r>
              <a:rPr lang="en-US" altLang="en-US" dirty="0"/>
              <a:t>Histogram on attribute </a:t>
            </a:r>
            <a:r>
              <a:rPr lang="en-US" altLang="en-US" i="1" dirty="0"/>
              <a:t>age</a:t>
            </a:r>
            <a:r>
              <a:rPr lang="en-US" altLang="en-US" dirty="0"/>
              <a:t> of relation </a:t>
            </a:r>
            <a:r>
              <a:rPr lang="en-US" altLang="en-US" i="1" dirty="0"/>
              <a:t>person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b="1" dirty="0" err="1">
                <a:solidFill>
                  <a:srgbClr val="002060"/>
                </a:solidFill>
              </a:rPr>
              <a:t>Equi</a:t>
            </a:r>
            <a:r>
              <a:rPr lang="en-US" altLang="en-US" b="1" dirty="0">
                <a:solidFill>
                  <a:srgbClr val="002060"/>
                </a:solidFill>
              </a:rPr>
              <a:t>-width</a:t>
            </a:r>
            <a:r>
              <a:rPr lang="en-US" altLang="en-US" dirty="0"/>
              <a:t> histograms</a:t>
            </a:r>
          </a:p>
          <a:p>
            <a:r>
              <a:rPr lang="en-US" altLang="en-US" b="1" dirty="0" err="1">
                <a:solidFill>
                  <a:srgbClr val="002060"/>
                </a:solidFill>
              </a:rPr>
              <a:t>Equi</a:t>
            </a:r>
            <a:r>
              <a:rPr lang="en-US" altLang="en-US" b="1" dirty="0">
                <a:solidFill>
                  <a:srgbClr val="002060"/>
                </a:solidFill>
              </a:rPr>
              <a:t>-depth</a:t>
            </a:r>
            <a:r>
              <a:rPr lang="en-US" altLang="en-US" dirty="0"/>
              <a:t> histograms </a:t>
            </a:r>
          </a:p>
          <a:p>
            <a:pPr lvl="1"/>
            <a:r>
              <a:rPr lang="en-US" altLang="en-US" dirty="0"/>
              <a:t>break up range such that each range has (approximately) the same number of tuples</a:t>
            </a:r>
          </a:p>
          <a:p>
            <a:pPr lvl="1"/>
            <a:r>
              <a:rPr lang="en-US" altLang="en-US" dirty="0"/>
              <a:t>E.g. (4, 8, 14, 19) </a:t>
            </a:r>
          </a:p>
          <a:p>
            <a:r>
              <a:rPr lang="en-US" dirty="0"/>
              <a:t>Assume uniform distribution within each range of the histogram</a:t>
            </a:r>
            <a:endParaRPr lang="en-US" altLang="en-US" dirty="0"/>
          </a:p>
          <a:p>
            <a:r>
              <a:rPr lang="en-US" dirty="0"/>
              <a:t>Create partitioning vector for required number of partitions based on histogram</a:t>
            </a:r>
          </a:p>
          <a:p>
            <a:pPr lvl="1"/>
            <a:endParaRPr lang="en-US" altLang="en-US" dirty="0"/>
          </a:p>
        </p:txBody>
      </p:sp>
      <p:pic>
        <p:nvPicPr>
          <p:cNvPr id="73732" name="Picture 5">
            <a:extLst>
              <a:ext uri="{FF2B5EF4-FFF2-40B4-BE49-F238E27FC236}">
                <a16:creationId xmlns:a16="http://schemas.microsoft.com/office/drawing/2014/main" xmlns="" id="{A3C2BFE6-D0A1-4BB1-AFE8-7CD8B81A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132" y="1553593"/>
            <a:ext cx="4123007" cy="2905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>
            <a:extLst>
              <a:ext uri="{FF2B5EF4-FFF2-40B4-BE49-F238E27FC236}">
                <a16:creationId xmlns:a16="http://schemas.microsoft.com/office/drawing/2014/main" xmlns="" id="{4CBB64EA-64A3-40D7-A007-B17EF0C9D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Histograms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4AC7D754-0A14-4426-A570-8315C25C6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50" y="1075291"/>
            <a:ext cx="3962253" cy="279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EF7B963-A4A1-40E6-82CC-A6167AD97D3D}"/>
              </a:ext>
            </a:extLst>
          </p:cNvPr>
          <p:cNvSpPr txBox="1"/>
          <p:nvPr/>
        </p:nvSpPr>
        <p:spPr>
          <a:xfrm>
            <a:off x="309489" y="4121834"/>
            <a:ext cx="8536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Question 6-2: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800" dirty="0"/>
              <a:t>What is the type of the given histogram?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800" dirty="0"/>
              <a:t>Define an approximate partition vector using the histogram for a parallel system with nodes N0, N1, N2 and N3.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800" dirty="0"/>
              <a:t>Draw the approximate histogram of your partition vector.</a:t>
            </a:r>
          </a:p>
        </p:txBody>
      </p:sp>
    </p:spTree>
    <p:extLst>
      <p:ext uri="{BB962C8B-B14F-4D97-AF65-F5344CB8AC3E}">
        <p14:creationId xmlns:p14="http://schemas.microsoft.com/office/powerpoint/2010/main" val="249223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Parallel/Distributed Data Storage History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8144214" cy="5367972"/>
          </a:xfrm>
        </p:spPr>
        <p:txBody>
          <a:bodyPr/>
          <a:lstStyle/>
          <a:p>
            <a:r>
              <a:rPr lang="en-US" dirty="0"/>
              <a:t>1980/1990s</a:t>
            </a:r>
          </a:p>
          <a:p>
            <a:pPr lvl="1"/>
            <a:r>
              <a:rPr lang="en-US" dirty="0"/>
              <a:t>Distributed database systems with tens of nodes</a:t>
            </a:r>
          </a:p>
          <a:p>
            <a:r>
              <a:rPr lang="en-US" dirty="0"/>
              <a:t>2000s: </a:t>
            </a:r>
          </a:p>
          <a:p>
            <a:pPr lvl="1"/>
            <a:r>
              <a:rPr lang="en-US" dirty="0"/>
              <a:t>Distributed file systems with 1000s of nodes</a:t>
            </a:r>
          </a:p>
          <a:p>
            <a:pPr lvl="2"/>
            <a:r>
              <a:rPr lang="en-US" dirty="0"/>
              <a:t>Millions of Large objects (100’s of megabytes)</a:t>
            </a:r>
          </a:p>
          <a:p>
            <a:pPr lvl="2"/>
            <a:r>
              <a:rPr lang="en-US" dirty="0"/>
              <a:t>Web logs, images, videos, …</a:t>
            </a:r>
          </a:p>
          <a:p>
            <a:pPr lvl="2"/>
            <a:r>
              <a:rPr lang="en-US" dirty="0"/>
              <a:t>Typically create/append only</a:t>
            </a:r>
          </a:p>
          <a:p>
            <a:pPr lvl="1"/>
            <a:r>
              <a:rPr lang="en-US" dirty="0"/>
              <a:t>Distributed data storage systems with 1000s of nodes</a:t>
            </a:r>
          </a:p>
          <a:p>
            <a:pPr lvl="2"/>
            <a:r>
              <a:rPr lang="en-US" dirty="0"/>
              <a:t>Billions to trillions of smaller (kilobyte to megabyte) objects</a:t>
            </a:r>
          </a:p>
          <a:p>
            <a:pPr lvl="2"/>
            <a:r>
              <a:rPr lang="en-US" dirty="0"/>
              <a:t>Social media posts, email, online purchases, …</a:t>
            </a:r>
          </a:p>
          <a:p>
            <a:pPr lvl="2"/>
            <a:r>
              <a:rPr lang="en-US" dirty="0"/>
              <a:t>Inserts, updates, deletes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Key-value stores</a:t>
            </a:r>
          </a:p>
          <a:p>
            <a:r>
              <a:rPr lang="en-US" dirty="0"/>
              <a:t>2010s: Distributed database systems with 1000s of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98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I/O Parallelism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r>
              <a:rPr lang="en-US" sz="1800" dirty="0">
                <a:latin typeface="Helvetica" charset="0"/>
              </a:rPr>
              <a:t>Reduce the time required to retrieve relations from disk by partitioning the relations on </a:t>
            </a:r>
            <a:r>
              <a:rPr lang="en-US" sz="1800" i="1" dirty="0">
                <a:latin typeface="Helvetica" charset="0"/>
              </a:rPr>
              <a:t>multiple disks</a:t>
            </a:r>
            <a:r>
              <a:rPr lang="en-US" sz="1800" dirty="0">
                <a:latin typeface="Helvetica" charset="0"/>
              </a:rPr>
              <a:t>, on </a:t>
            </a:r>
            <a:r>
              <a:rPr lang="en-US" sz="1800" i="1" dirty="0">
                <a:latin typeface="Helvetica" charset="0"/>
              </a:rPr>
              <a:t>multiple </a:t>
            </a:r>
            <a:r>
              <a:rPr lang="en-US" sz="1800" b="1" i="1" dirty="0">
                <a:solidFill>
                  <a:srgbClr val="002060"/>
                </a:solidFill>
                <a:latin typeface="Helvetica" charset="0"/>
              </a:rPr>
              <a:t>nodes</a:t>
            </a:r>
            <a:r>
              <a:rPr lang="en-US" sz="1800" dirty="0">
                <a:latin typeface="Helvetica" charset="0"/>
              </a:rPr>
              <a:t> (computers)</a:t>
            </a:r>
          </a:p>
          <a:p>
            <a:pPr lvl="1"/>
            <a:r>
              <a:rPr lang="en-US" sz="1800" dirty="0">
                <a:latin typeface="Helvetica" charset="0"/>
              </a:rPr>
              <a:t>Our description focuses on parallelism across nodes</a:t>
            </a:r>
          </a:p>
          <a:p>
            <a:pPr lvl="1"/>
            <a:r>
              <a:rPr lang="en-US" sz="1800" dirty="0">
                <a:latin typeface="Helvetica" charset="0"/>
              </a:rPr>
              <a:t>Same techniques can be used across disks on a node</a:t>
            </a:r>
          </a:p>
          <a:p>
            <a:endParaRPr lang="en-US" sz="1800" b="1" dirty="0">
              <a:solidFill>
                <a:srgbClr val="002060"/>
              </a:solidFill>
              <a:latin typeface="Helvetica" charset="0"/>
            </a:endParaRPr>
          </a:p>
          <a:p>
            <a:r>
              <a:rPr lang="en-US" sz="1800" b="1" dirty="0">
                <a:solidFill>
                  <a:srgbClr val="002060"/>
                </a:solidFill>
                <a:latin typeface="Helvetica" charset="0"/>
              </a:rPr>
              <a:t>Horizontal partitioning </a:t>
            </a:r>
            <a:r>
              <a:rPr lang="en-US" sz="1800" dirty="0">
                <a:latin typeface="Helvetica" charset="0"/>
              </a:rPr>
              <a:t>– tuples of a relation are divided among many nodes such that some subset of tuple resides on each node.</a:t>
            </a:r>
          </a:p>
          <a:p>
            <a:pPr lvl="1"/>
            <a:r>
              <a:rPr lang="en-US" sz="1800" dirty="0">
                <a:latin typeface="Helvetica" charset="0"/>
                <a:ea typeface="ＭＳ Ｐゴシック" charset="0"/>
              </a:rPr>
              <a:t>Contrast with </a:t>
            </a:r>
            <a:r>
              <a:rPr lang="en-US" sz="1800" b="1" dirty="0">
                <a:latin typeface="Helvetica" charset="0"/>
                <a:ea typeface="ＭＳ Ｐゴシック" charset="0"/>
              </a:rPr>
              <a:t>vertical partitioning</a:t>
            </a:r>
            <a:r>
              <a:rPr lang="en-US" sz="1800" dirty="0">
                <a:latin typeface="Helvetica" charset="0"/>
                <a:ea typeface="ＭＳ Ｐゴシック" charset="0"/>
              </a:rPr>
              <a:t>, e.g. </a:t>
            </a:r>
            <a:r>
              <a:rPr lang="en-US" sz="1800" i="1" dirty="0">
                <a:latin typeface="Helvetica" charset="0"/>
                <a:ea typeface="ＭＳ Ｐゴシック" charset="0"/>
              </a:rPr>
              <a:t>r</a:t>
            </a:r>
            <a:r>
              <a:rPr lang="en-US" sz="1800" dirty="0">
                <a:latin typeface="Helvetica" charset="0"/>
                <a:ea typeface="ＭＳ Ｐゴシック" charset="0"/>
              </a:rPr>
              <a:t>(</a:t>
            </a:r>
            <a:r>
              <a:rPr lang="en-US" sz="1800" i="1" dirty="0">
                <a:latin typeface="Helvetica" charset="0"/>
                <a:ea typeface="ＭＳ Ｐゴシック" charset="0"/>
              </a:rPr>
              <a:t>A,B,C,D</a:t>
            </a:r>
            <a:r>
              <a:rPr lang="en-US" sz="1800" dirty="0">
                <a:latin typeface="Helvetica" charset="0"/>
                <a:ea typeface="ＭＳ Ｐゴシック" charset="0"/>
              </a:rPr>
              <a:t>) with primary key </a:t>
            </a:r>
            <a:r>
              <a:rPr lang="en-US" sz="1800" i="1" dirty="0">
                <a:latin typeface="Helvetica" charset="0"/>
                <a:ea typeface="ＭＳ Ｐゴシック" charset="0"/>
              </a:rPr>
              <a:t>A</a:t>
            </a:r>
            <a:r>
              <a:rPr lang="en-US" sz="1800" dirty="0">
                <a:latin typeface="Helvetica" charset="0"/>
                <a:ea typeface="ＭＳ Ｐゴシック" charset="0"/>
              </a:rPr>
              <a:t> into r1(</a:t>
            </a:r>
            <a:r>
              <a:rPr lang="en-US" sz="1800" i="1" dirty="0">
                <a:latin typeface="Helvetica" charset="0"/>
                <a:ea typeface="ＭＳ Ｐゴシック" charset="0"/>
              </a:rPr>
              <a:t>A,B</a:t>
            </a:r>
            <a:r>
              <a:rPr lang="en-US" sz="1800" dirty="0">
                <a:latin typeface="Helvetica" charset="0"/>
                <a:ea typeface="ＭＳ Ｐゴシック" charset="0"/>
              </a:rPr>
              <a:t>) and r2(</a:t>
            </a:r>
            <a:r>
              <a:rPr lang="en-US" sz="1800" i="1" dirty="0">
                <a:latin typeface="Helvetica" charset="0"/>
                <a:ea typeface="ＭＳ Ｐゴシック" charset="0"/>
              </a:rPr>
              <a:t>A,C,D</a:t>
            </a:r>
            <a:r>
              <a:rPr lang="en-US" sz="1800" dirty="0">
                <a:latin typeface="Helvetica" charset="0"/>
                <a:ea typeface="ＭＳ Ｐゴシック" charset="0"/>
              </a:rPr>
              <a:t>)</a:t>
            </a:r>
          </a:p>
          <a:p>
            <a:pPr lvl="1"/>
            <a:r>
              <a:rPr lang="en-US" sz="1800" dirty="0">
                <a:latin typeface="Helvetica" charset="0"/>
              </a:rPr>
              <a:t>By default, the word partitioning refers to horizontal partitioning</a:t>
            </a:r>
          </a:p>
          <a:p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6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" charset="0"/>
              </a:rPr>
              <a:t>I/O Parallelism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874494" cy="5367972"/>
          </a:xfrm>
        </p:spPr>
        <p:txBody>
          <a:bodyPr/>
          <a:lstStyle/>
          <a:p>
            <a:r>
              <a:rPr lang="en-US" sz="1800" dirty="0">
                <a:latin typeface="Helvetica" charset="0"/>
              </a:rPr>
              <a:t>Partitioning techniques (number of nodes = </a:t>
            </a:r>
            <a:r>
              <a:rPr lang="en-US" sz="1800" i="1" dirty="0">
                <a:latin typeface="Helvetica" charset="0"/>
              </a:rPr>
              <a:t>n</a:t>
            </a:r>
            <a:r>
              <a:rPr lang="en-US" sz="1800" dirty="0">
                <a:latin typeface="Helvetica" charset="0"/>
              </a:rPr>
              <a:t>):</a:t>
            </a:r>
          </a:p>
          <a:p>
            <a:pPr lvl="1">
              <a:buFont typeface="Monotype Sorts" charset="0"/>
              <a:buNone/>
            </a:pPr>
            <a:r>
              <a:rPr lang="en-US" sz="18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Round-robin</a:t>
            </a:r>
            <a:r>
              <a:rPr lang="en-US" sz="1800" dirty="0">
                <a:latin typeface="Helvetica" charset="0"/>
                <a:ea typeface="ＭＳ Ｐゴシック" charset="0"/>
              </a:rPr>
              <a:t>: </a:t>
            </a:r>
          </a:p>
          <a:p>
            <a:pPr lvl="2">
              <a:buFont typeface="Webdings" charset="0"/>
              <a:buNone/>
            </a:pPr>
            <a:r>
              <a:rPr lang="en-US" sz="1800" dirty="0">
                <a:latin typeface="Helvetica" charset="0"/>
                <a:ea typeface="ＭＳ Ｐゴシック" charset="0"/>
              </a:rPr>
              <a:t>Send the</a:t>
            </a:r>
            <a:r>
              <a:rPr lang="en-US" sz="1800" i="1" dirty="0">
                <a:latin typeface="Helvetica" charset="0"/>
                <a:ea typeface="ＭＳ Ｐゴシック" charset="0"/>
              </a:rPr>
              <a:t> </a:t>
            </a:r>
            <a:r>
              <a:rPr lang="en-US" sz="1800" i="1" dirty="0" err="1">
                <a:latin typeface="Helvetica" charset="0"/>
                <a:ea typeface="ＭＳ Ｐゴシック" charset="0"/>
              </a:rPr>
              <a:t>i</a:t>
            </a:r>
            <a:r>
              <a:rPr lang="en-US" sz="1800" baseline="30000" dirty="0" err="1">
                <a:latin typeface="Helvetica" charset="0"/>
                <a:ea typeface="ＭＳ Ｐゴシック" charset="0"/>
              </a:rPr>
              <a:t>th</a:t>
            </a:r>
            <a:r>
              <a:rPr lang="en-US" sz="1800" dirty="0">
                <a:latin typeface="Helvetica" charset="0"/>
                <a:ea typeface="ＭＳ Ｐゴシック" charset="0"/>
              </a:rPr>
              <a:t> tuple inserted in the relation to node </a:t>
            </a:r>
            <a:r>
              <a:rPr lang="en-US" sz="1800" i="1" dirty="0" err="1">
                <a:latin typeface="Helvetica" charset="0"/>
                <a:ea typeface="ＭＳ Ｐゴシック" charset="0"/>
              </a:rPr>
              <a:t>i</a:t>
            </a:r>
            <a:r>
              <a:rPr lang="en-US" sz="1800" dirty="0">
                <a:latin typeface="Helvetica" charset="0"/>
                <a:ea typeface="ＭＳ Ｐゴシック" charset="0"/>
              </a:rPr>
              <a:t> mod </a:t>
            </a:r>
            <a:r>
              <a:rPr lang="en-US" sz="1800" i="1" dirty="0">
                <a:latin typeface="Helvetica" charset="0"/>
                <a:ea typeface="ＭＳ Ｐゴシック" charset="0"/>
              </a:rPr>
              <a:t>n</a:t>
            </a:r>
            <a:r>
              <a:rPr lang="en-US" sz="1800" dirty="0">
                <a:latin typeface="Helvetica" charset="0"/>
                <a:ea typeface="ＭＳ Ｐゴシック" charset="0"/>
              </a:rPr>
              <a:t>.  </a:t>
            </a:r>
          </a:p>
          <a:p>
            <a:endParaRPr lang="en-US" dirty="0">
              <a:latin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97A4D2-A20A-4AE8-A003-C200941D0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"/>
          <a:stretch>
            <a:fillRect/>
          </a:stretch>
        </p:blipFill>
        <p:spPr bwMode="auto">
          <a:xfrm>
            <a:off x="3824679" y="2513828"/>
            <a:ext cx="5192712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3D10DEB-D2EB-421C-8C57-75FD620F5BD3}"/>
              </a:ext>
            </a:extLst>
          </p:cNvPr>
          <p:cNvSpPr txBox="1"/>
          <p:nvPr/>
        </p:nvSpPr>
        <p:spPr>
          <a:xfrm>
            <a:off x="225083" y="2513828"/>
            <a:ext cx="40796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 a data center,</a:t>
            </a:r>
          </a:p>
          <a:p>
            <a:r>
              <a:rPr lang="en-US" sz="1800" dirty="0"/>
              <a:t>Nodes N0…N19 in Rack 1</a:t>
            </a:r>
          </a:p>
          <a:p>
            <a:endParaRPr lang="en-US" sz="1800" dirty="0"/>
          </a:p>
          <a:p>
            <a:r>
              <a:rPr lang="en-US" sz="1800" dirty="0"/>
              <a:t>Nodes N20…N39 in Rack 2</a:t>
            </a:r>
          </a:p>
          <a:p>
            <a:r>
              <a:rPr lang="en-US" sz="1800" dirty="0"/>
              <a:t>Total nodes N = 40</a:t>
            </a:r>
          </a:p>
          <a:p>
            <a:endParaRPr lang="en-US" sz="1800" dirty="0"/>
          </a:p>
          <a:p>
            <a:r>
              <a:rPr lang="en-US" sz="1800" dirty="0"/>
              <a:t>NID-Person relation has tuples</a:t>
            </a:r>
          </a:p>
          <a:p>
            <a:r>
              <a:rPr lang="en-US" sz="1800" dirty="0"/>
              <a:t>T0, T1, T2, T3 ………T39999</a:t>
            </a:r>
          </a:p>
          <a:p>
            <a:endParaRPr lang="en-US" sz="1800" dirty="0"/>
          </a:p>
          <a:p>
            <a:r>
              <a:rPr lang="en-US" sz="1800" b="1" dirty="0">
                <a:solidFill>
                  <a:srgbClr val="FF0000"/>
                </a:solidFill>
              </a:rPr>
              <a:t>Question 4-1: </a:t>
            </a:r>
            <a:r>
              <a:rPr lang="en-US" sz="1800" dirty="0"/>
              <a:t>Explain how tuples will be distributed into the nodes using round-robin technique.</a:t>
            </a:r>
          </a:p>
        </p:txBody>
      </p:sp>
    </p:spTree>
    <p:extLst>
      <p:ext uri="{BB962C8B-B14F-4D97-AF65-F5344CB8AC3E}">
        <p14:creationId xmlns:p14="http://schemas.microsoft.com/office/powerpoint/2010/main" val="11115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634753" y="141450"/>
            <a:ext cx="7874494" cy="5367972"/>
          </a:xfrm>
        </p:spPr>
        <p:txBody>
          <a:bodyPr/>
          <a:lstStyle/>
          <a:p>
            <a:r>
              <a:rPr lang="en-US" sz="1800" dirty="0">
                <a:latin typeface="Helvetica" charset="0"/>
              </a:rPr>
              <a:t>Partitioning techniques (number of nodes = </a:t>
            </a:r>
            <a:r>
              <a:rPr lang="en-US" sz="1800" i="1" dirty="0">
                <a:latin typeface="Helvetica" charset="0"/>
              </a:rPr>
              <a:t>n</a:t>
            </a:r>
            <a:r>
              <a:rPr lang="en-US" sz="1800" dirty="0">
                <a:latin typeface="Helvetica" charset="0"/>
              </a:rPr>
              <a:t>):</a:t>
            </a:r>
          </a:p>
          <a:p>
            <a:pPr lvl="1">
              <a:buFont typeface="Monotype Sorts" charset="0"/>
              <a:buNone/>
            </a:pPr>
            <a:r>
              <a:rPr lang="en-US" sz="1800" b="1" dirty="0">
                <a:solidFill>
                  <a:srgbClr val="002060"/>
                </a:solidFill>
                <a:latin typeface="Helvetica" charset="0"/>
                <a:ea typeface="ＭＳ Ｐゴシック" charset="0"/>
              </a:rPr>
              <a:t>Hash partitioning</a:t>
            </a:r>
            <a:r>
              <a:rPr lang="en-US" sz="1800" dirty="0">
                <a:latin typeface="Helvetica" charset="0"/>
                <a:ea typeface="ＭＳ Ｐゴシック" charset="0"/>
              </a:rPr>
              <a:t>:  </a:t>
            </a:r>
          </a:p>
          <a:p>
            <a:pPr lvl="1"/>
            <a:r>
              <a:rPr lang="en-US" sz="1800" dirty="0">
                <a:latin typeface="Helvetica" charset="0"/>
                <a:ea typeface="ＭＳ Ｐゴシック" charset="0"/>
              </a:rPr>
              <a:t>Choose one or more attributes as the partitioning attributes.   </a:t>
            </a:r>
          </a:p>
          <a:p>
            <a:pPr lvl="1"/>
            <a:r>
              <a:rPr lang="en-US" sz="1800" dirty="0">
                <a:latin typeface="Helvetica" charset="0"/>
                <a:ea typeface="ＭＳ Ｐゴシック" charset="0"/>
              </a:rPr>
              <a:t>Choose hash function </a:t>
            </a:r>
            <a:r>
              <a:rPr lang="en-US" sz="1800" i="1" dirty="0">
                <a:latin typeface="Helvetica" charset="0"/>
                <a:ea typeface="ＭＳ Ｐゴシック" charset="0"/>
              </a:rPr>
              <a:t>h</a:t>
            </a:r>
            <a:r>
              <a:rPr lang="en-US" sz="1800" dirty="0">
                <a:latin typeface="Helvetica" charset="0"/>
                <a:ea typeface="ＭＳ Ｐゴシック" charset="0"/>
              </a:rPr>
              <a:t> with range 0…</a:t>
            </a:r>
            <a:r>
              <a:rPr lang="en-US" sz="1800" i="1" dirty="0">
                <a:latin typeface="Helvetica" charset="0"/>
                <a:ea typeface="ＭＳ Ｐゴシック" charset="0"/>
              </a:rPr>
              <a:t>n</a:t>
            </a:r>
            <a:r>
              <a:rPr lang="en-US" sz="1800" dirty="0">
                <a:latin typeface="Helvetica" charset="0"/>
                <a:ea typeface="ＭＳ Ｐゴシック" charset="0"/>
              </a:rPr>
              <a:t> - 1</a:t>
            </a:r>
          </a:p>
          <a:p>
            <a:pPr lvl="1"/>
            <a:r>
              <a:rPr lang="en-US" sz="1800" dirty="0">
                <a:latin typeface="Helvetica" charset="0"/>
                <a:ea typeface="ＭＳ Ｐゴシック" charset="0"/>
              </a:rPr>
              <a:t>Let </a:t>
            </a:r>
            <a:r>
              <a:rPr lang="en-US" sz="1800" i="1" dirty="0" err="1">
                <a:latin typeface="Helvetica" charset="0"/>
                <a:ea typeface="ＭＳ Ｐゴシック" charset="0"/>
              </a:rPr>
              <a:t>i</a:t>
            </a:r>
            <a:r>
              <a:rPr lang="en-US" sz="1800" dirty="0">
                <a:latin typeface="Helvetica" charset="0"/>
                <a:ea typeface="ＭＳ Ｐゴシック" charset="0"/>
              </a:rPr>
              <a:t> denote result of hash function </a:t>
            </a:r>
            <a:r>
              <a:rPr lang="en-US" sz="1800" i="1" dirty="0">
                <a:latin typeface="Helvetica" charset="0"/>
                <a:ea typeface="ＭＳ Ｐゴシック" charset="0"/>
              </a:rPr>
              <a:t>h</a:t>
            </a:r>
            <a:r>
              <a:rPr lang="en-US" sz="1800" dirty="0">
                <a:latin typeface="Helvetica" charset="0"/>
                <a:ea typeface="ＭＳ Ｐゴシック" charset="0"/>
              </a:rPr>
              <a:t> applied to the partitioning attribute value of a tuple. Send tuple to node </a:t>
            </a:r>
            <a:r>
              <a:rPr lang="en-US" sz="1800" i="1" dirty="0" err="1">
                <a:latin typeface="Helvetica" charset="0"/>
                <a:ea typeface="ＭＳ Ｐゴシック" charset="0"/>
              </a:rPr>
              <a:t>i</a:t>
            </a:r>
            <a:r>
              <a:rPr lang="en-US" sz="1800" dirty="0">
                <a:latin typeface="Helvetica" charset="0"/>
                <a:ea typeface="ＭＳ Ｐゴシック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Helvetica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97A4D2-A20A-4AE8-A003-C200941D0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"/>
          <a:stretch>
            <a:fillRect/>
          </a:stretch>
        </p:blipFill>
        <p:spPr bwMode="auto">
          <a:xfrm>
            <a:off x="3824679" y="2513828"/>
            <a:ext cx="5192712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3D10DEB-D2EB-421C-8C57-75FD620F5BD3}"/>
              </a:ext>
            </a:extLst>
          </p:cNvPr>
          <p:cNvSpPr txBox="1"/>
          <p:nvPr/>
        </p:nvSpPr>
        <p:spPr>
          <a:xfrm>
            <a:off x="309489" y="2330948"/>
            <a:ext cx="40796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 a data center,</a:t>
            </a:r>
          </a:p>
          <a:p>
            <a:r>
              <a:rPr lang="en-US" sz="1800" dirty="0"/>
              <a:t>Nodes N0…N19 in Rack 1</a:t>
            </a:r>
          </a:p>
          <a:p>
            <a:r>
              <a:rPr lang="en-US" sz="1800" dirty="0"/>
              <a:t>Nodes N20…N39 in Rack 2</a:t>
            </a:r>
          </a:p>
          <a:p>
            <a:r>
              <a:rPr lang="en-US" sz="1800" dirty="0"/>
              <a:t>Total nodes N = 40</a:t>
            </a:r>
          </a:p>
          <a:p>
            <a:r>
              <a:rPr lang="en-US" sz="1800" dirty="0"/>
              <a:t>NID-Person(NID, name, DOB, street, city, district)</a:t>
            </a:r>
          </a:p>
          <a:p>
            <a:r>
              <a:rPr lang="en-US" sz="1800" dirty="0"/>
              <a:t>The tuples are:</a:t>
            </a:r>
          </a:p>
          <a:p>
            <a:r>
              <a:rPr lang="en-US" sz="1800" dirty="0"/>
              <a:t>T0, T1, T2, T3 ………T39999</a:t>
            </a:r>
          </a:p>
          <a:p>
            <a:endParaRPr lang="en-US" sz="1800" dirty="0"/>
          </a:p>
          <a:p>
            <a:r>
              <a:rPr lang="en-US" sz="1800" b="1" dirty="0">
                <a:solidFill>
                  <a:srgbClr val="FF0000"/>
                </a:solidFill>
              </a:rPr>
              <a:t>Question 4-2: </a:t>
            </a:r>
            <a:r>
              <a:rPr lang="en-US" sz="1800" dirty="0"/>
              <a:t>Explain how tuples will be distributed into the nodes using hash partitioning technique using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800" dirty="0"/>
              <a:t>NID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800" dirty="0"/>
              <a:t>Street, city, district.</a:t>
            </a:r>
          </a:p>
        </p:txBody>
      </p:sp>
    </p:spTree>
    <p:extLst>
      <p:ext uri="{BB962C8B-B14F-4D97-AF65-F5344CB8AC3E}">
        <p14:creationId xmlns:p14="http://schemas.microsoft.com/office/powerpoint/2010/main" val="47592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D05F0E-BE94-488B-876C-103EA1EA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 Partitioning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042165-B894-455F-94C6-F27B35FF86E4}"/>
              </a:ext>
            </a:extLst>
          </p:cNvPr>
          <p:cNvSpPr txBox="1"/>
          <p:nvPr/>
        </p:nvSpPr>
        <p:spPr>
          <a:xfrm>
            <a:off x="25354" y="887782"/>
            <a:ext cx="40991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Data Partitioning among Nodes 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3911F2F-E44B-4617-B967-CEFC8C4DDE9D}"/>
              </a:ext>
            </a:extLst>
          </p:cNvPr>
          <p:cNvSpPr txBox="1"/>
          <p:nvPr/>
        </p:nvSpPr>
        <p:spPr>
          <a:xfrm>
            <a:off x="25355" y="1771932"/>
            <a:ext cx="5024948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002060"/>
                </a:solidFill>
                <a:latin typeface="Helvetica" charset="0"/>
              </a:rPr>
              <a:t>Range partitioning technique</a:t>
            </a:r>
            <a:r>
              <a:rPr lang="en-US" sz="1800" dirty="0">
                <a:latin typeface="Helvetica" charset="0"/>
              </a:rPr>
              <a:t>:</a:t>
            </a:r>
            <a:r>
              <a:rPr lang="en-US" sz="1800" b="1" dirty="0">
                <a:latin typeface="Helvetica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Choose an attribute as the partitioning attribute.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A partitioning vector [</a:t>
            </a:r>
            <a:r>
              <a:rPr lang="en-US" sz="1800" i="1" dirty="0" err="1">
                <a:latin typeface="Helvetica" charset="0"/>
                <a:ea typeface="ＭＳ Ｐゴシック" charset="0"/>
              </a:rPr>
              <a:t>v</a:t>
            </a:r>
            <a:r>
              <a:rPr lang="en-US" sz="1800" baseline="-25000" dirty="0" err="1">
                <a:latin typeface="Helvetica" charset="0"/>
                <a:ea typeface="ＭＳ Ｐゴシック" charset="0"/>
              </a:rPr>
              <a:t>o</a:t>
            </a:r>
            <a:r>
              <a:rPr lang="en-US" sz="1800" dirty="0">
                <a:latin typeface="Helvetica" charset="0"/>
                <a:ea typeface="ＭＳ Ｐゴシック" charset="0"/>
              </a:rPr>
              <a:t>, </a:t>
            </a:r>
            <a:r>
              <a:rPr lang="en-US" sz="1800" i="1" dirty="0">
                <a:latin typeface="Helvetica" charset="0"/>
                <a:ea typeface="ＭＳ Ｐゴシック" charset="0"/>
              </a:rPr>
              <a:t>v</a:t>
            </a:r>
            <a:r>
              <a:rPr lang="en-US" sz="1800" baseline="-25000" dirty="0">
                <a:latin typeface="Helvetica" charset="0"/>
                <a:ea typeface="ＭＳ Ｐゴシック" charset="0"/>
              </a:rPr>
              <a:t>1</a:t>
            </a:r>
            <a:r>
              <a:rPr lang="en-US" sz="1800" dirty="0">
                <a:latin typeface="Helvetica" charset="0"/>
                <a:ea typeface="ＭＳ Ｐゴシック" charset="0"/>
              </a:rPr>
              <a:t>, ..., </a:t>
            </a:r>
            <a:r>
              <a:rPr lang="en-US" sz="1800" i="1" dirty="0">
                <a:latin typeface="Helvetica" charset="0"/>
                <a:ea typeface="ＭＳ Ｐゴシック" charset="0"/>
              </a:rPr>
              <a:t>v</a:t>
            </a:r>
            <a:r>
              <a:rPr lang="en-US" sz="1800" i="1" baseline="-25000" dirty="0">
                <a:latin typeface="Helvetica" charset="0"/>
                <a:ea typeface="ＭＳ Ｐゴシック" charset="0"/>
              </a:rPr>
              <a:t>n</a:t>
            </a:r>
            <a:r>
              <a:rPr lang="en-US" sz="1800" baseline="-25000" dirty="0">
                <a:latin typeface="Helvetica" charset="0"/>
                <a:ea typeface="ＭＳ Ｐゴシック" charset="0"/>
              </a:rPr>
              <a:t>-2</a:t>
            </a:r>
            <a:r>
              <a:rPr lang="en-US" sz="1800" dirty="0">
                <a:latin typeface="Helvetica" charset="0"/>
                <a:ea typeface="ＭＳ Ｐゴシック" charset="0"/>
              </a:rPr>
              <a:t>]  is chosen.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Let </a:t>
            </a:r>
            <a:r>
              <a:rPr lang="en-US" sz="1800" i="1" dirty="0">
                <a:latin typeface="Helvetica" charset="0"/>
                <a:ea typeface="ＭＳ Ｐゴシック" charset="0"/>
              </a:rPr>
              <a:t>v</a:t>
            </a:r>
            <a:r>
              <a:rPr lang="en-US" sz="1800" dirty="0">
                <a:latin typeface="Helvetica" charset="0"/>
                <a:ea typeface="ＭＳ Ｐゴシック" charset="0"/>
              </a:rPr>
              <a:t> be the partitioning attribute value of a tuple.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Tuples such that </a:t>
            </a:r>
            <a:r>
              <a:rPr lang="en-US" sz="1800" i="1" dirty="0">
                <a:latin typeface="Helvetica" charset="0"/>
                <a:ea typeface="ＭＳ Ｐゴシック" charset="0"/>
              </a:rPr>
              <a:t>v</a:t>
            </a:r>
            <a:r>
              <a:rPr lang="en-US" sz="1800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sz="1800" dirty="0">
                <a:latin typeface="Helvetica" charset="0"/>
                <a:ea typeface="ＭＳ Ｐゴシック" charset="0"/>
              </a:rPr>
              <a:t> </a:t>
            </a:r>
            <a:r>
              <a:rPr lang="en-US" sz="1800" dirty="0">
                <a:latin typeface="Helvetica" charset="0"/>
                <a:ea typeface="ＭＳ Ｐゴシック" charset="0"/>
                <a:sym typeface="Symbol" charset="0"/>
              </a:rPr>
              <a:t> v &lt;</a:t>
            </a:r>
            <a:r>
              <a:rPr lang="en-US" sz="1800" dirty="0">
                <a:latin typeface="Helvetica" charset="0"/>
                <a:ea typeface="ＭＳ Ｐゴシック" charset="0"/>
              </a:rPr>
              <a:t> </a:t>
            </a:r>
            <a:r>
              <a:rPr lang="en-US" sz="1800" i="1" dirty="0">
                <a:latin typeface="Helvetica" charset="0"/>
                <a:ea typeface="ＭＳ Ｐゴシック" charset="0"/>
              </a:rPr>
              <a:t>v</a:t>
            </a:r>
            <a:r>
              <a:rPr lang="en-US" sz="1800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sz="1800" baseline="-25000" dirty="0">
                <a:latin typeface="Helvetica" charset="0"/>
                <a:ea typeface="ＭＳ Ｐゴシック" charset="0"/>
              </a:rPr>
              <a:t>+1</a:t>
            </a:r>
            <a:r>
              <a:rPr lang="en-US" sz="1800" dirty="0">
                <a:latin typeface="Helvetica" charset="0"/>
                <a:ea typeface="ＭＳ Ｐゴシック" charset="0"/>
              </a:rPr>
              <a:t> go to node </a:t>
            </a:r>
            <a:r>
              <a:rPr lang="en-US" sz="1800" i="1" dirty="0" err="1">
                <a:latin typeface="Helvetica" charset="0"/>
                <a:ea typeface="ＭＳ Ｐゴシック" charset="0"/>
              </a:rPr>
              <a:t>i</a:t>
            </a:r>
            <a:r>
              <a:rPr lang="en-US" sz="1800" dirty="0">
                <a:latin typeface="Helvetica" charset="0"/>
                <a:ea typeface="ＭＳ Ｐゴシック" charset="0"/>
              </a:rPr>
              <a:t>+ 1.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Tuples with </a:t>
            </a:r>
            <a:r>
              <a:rPr lang="en-US" sz="1800" i="1" dirty="0">
                <a:latin typeface="Helvetica" charset="0"/>
                <a:ea typeface="ＭＳ Ｐゴシック" charset="0"/>
              </a:rPr>
              <a:t>v</a:t>
            </a:r>
            <a:r>
              <a:rPr lang="en-US" sz="1800" dirty="0">
                <a:latin typeface="Helvetica" charset="0"/>
                <a:ea typeface="ＭＳ Ｐゴシック" charset="0"/>
              </a:rPr>
              <a:t> &lt; </a:t>
            </a:r>
            <a:r>
              <a:rPr lang="en-US" sz="1800" i="1" dirty="0">
                <a:latin typeface="Helvetica" charset="0"/>
                <a:ea typeface="ＭＳ Ｐゴシック" charset="0"/>
              </a:rPr>
              <a:t>v</a:t>
            </a:r>
            <a:r>
              <a:rPr lang="en-US" sz="1800" i="1" baseline="-25000" dirty="0">
                <a:latin typeface="Helvetica" charset="0"/>
                <a:ea typeface="ＭＳ Ｐゴシック" charset="0"/>
              </a:rPr>
              <a:t>0</a:t>
            </a:r>
            <a:r>
              <a:rPr lang="en-US" sz="1800" dirty="0">
                <a:latin typeface="Helvetica" charset="0"/>
                <a:ea typeface="ＭＳ Ｐゴシック" charset="0"/>
              </a:rPr>
              <a:t> go to node 0 and tuples with </a:t>
            </a:r>
            <a:r>
              <a:rPr lang="en-US" sz="1800" i="1" dirty="0">
                <a:latin typeface="Helvetica" charset="0"/>
                <a:ea typeface="ＭＳ Ｐゴシック" charset="0"/>
              </a:rPr>
              <a:t>v</a:t>
            </a:r>
            <a:r>
              <a:rPr lang="en-US" sz="1800" dirty="0">
                <a:latin typeface="Helvetica" charset="0"/>
                <a:ea typeface="ＭＳ Ｐゴシック" charset="0"/>
              </a:rPr>
              <a:t> </a:t>
            </a:r>
            <a:r>
              <a:rPr lang="en-US" sz="1800" dirty="0">
                <a:latin typeface="Helvetica" charset="0"/>
                <a:ea typeface="ＭＳ Ｐゴシック" charset="0"/>
                <a:sym typeface="Symbol" charset="0"/>
              </a:rPr>
              <a:t> </a:t>
            </a:r>
            <a:r>
              <a:rPr lang="en-US" sz="1800" i="1" dirty="0">
                <a:latin typeface="Helvetica" charset="0"/>
                <a:ea typeface="ＭＳ Ｐゴシック" charset="0"/>
              </a:rPr>
              <a:t>v</a:t>
            </a:r>
            <a:r>
              <a:rPr lang="en-US" sz="1800" baseline="-25000" dirty="0">
                <a:latin typeface="Helvetica" charset="0"/>
                <a:ea typeface="ＭＳ Ｐゴシック" charset="0"/>
              </a:rPr>
              <a:t>n-2</a:t>
            </a:r>
            <a:r>
              <a:rPr lang="en-US" sz="1800" dirty="0">
                <a:latin typeface="Helvetica" charset="0"/>
                <a:ea typeface="ＭＳ Ｐゴシック" charset="0"/>
              </a:rPr>
              <a:t> go to node </a:t>
            </a:r>
            <a:r>
              <a:rPr lang="en-US" sz="1800" i="1" dirty="0">
                <a:latin typeface="Helvetica" charset="0"/>
                <a:ea typeface="ＭＳ Ｐゴシック" charset="0"/>
              </a:rPr>
              <a:t>n</a:t>
            </a:r>
            <a:r>
              <a:rPr lang="en-US" sz="1800" dirty="0">
                <a:latin typeface="Helvetica" charset="0"/>
                <a:ea typeface="ＭＳ Ｐゴシック" charset="0"/>
              </a:rPr>
              <a:t>-1.</a:t>
            </a:r>
          </a:p>
          <a:p>
            <a:pPr marL="742950" lvl="1" indent="-285750"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E.g., with a partitioning vector [5,11]</a:t>
            </a:r>
          </a:p>
          <a:p>
            <a:pPr marL="742950" lvl="1" indent="-285750"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a tuple with partitioning attribute value of 2 will go to node 0,</a:t>
            </a:r>
          </a:p>
          <a:p>
            <a:pPr marL="742950" lvl="1" indent="-285750"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a tuple with value 8 will go to node 1, while </a:t>
            </a:r>
          </a:p>
          <a:p>
            <a:pPr marL="742950" lvl="1" indent="-285750"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latin typeface="Helvetica" charset="0"/>
                <a:ea typeface="ＭＳ Ｐゴシック" charset="0"/>
              </a:rPr>
              <a:t>a  tuple with value 20 will go to node2</a:t>
            </a:r>
            <a:r>
              <a:rPr lang="en-US" dirty="0">
                <a:latin typeface="Helvetica" charset="0"/>
                <a:ea typeface="ＭＳ Ｐゴシック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AE4CFA-8081-499B-89D6-927A13A6FA80}"/>
              </a:ext>
            </a:extLst>
          </p:cNvPr>
          <p:cNvSpPr txBox="1"/>
          <p:nvPr/>
        </p:nvSpPr>
        <p:spPr>
          <a:xfrm>
            <a:off x="5064369" y="1771932"/>
            <a:ext cx="40796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 a data center,</a:t>
            </a:r>
          </a:p>
          <a:p>
            <a:r>
              <a:rPr lang="en-US" sz="1800" dirty="0"/>
              <a:t>Nodes N0…N9 in Rack 1</a:t>
            </a:r>
          </a:p>
          <a:p>
            <a:r>
              <a:rPr lang="en-US" sz="1800" dirty="0"/>
              <a:t>Nodes N20…N19 in Rack 2</a:t>
            </a:r>
          </a:p>
          <a:p>
            <a:r>
              <a:rPr lang="en-US" sz="1800" dirty="0"/>
              <a:t>Total nodes N = 20</a:t>
            </a:r>
          </a:p>
          <a:p>
            <a:r>
              <a:rPr lang="en-US" sz="1800" dirty="0"/>
              <a:t>Student(Id, name, DOB, street, city, district)</a:t>
            </a:r>
          </a:p>
          <a:p>
            <a:r>
              <a:rPr lang="en-US" sz="1800" dirty="0"/>
              <a:t>The tuples are:</a:t>
            </a:r>
          </a:p>
          <a:p>
            <a:r>
              <a:rPr lang="en-US" sz="1800" dirty="0"/>
              <a:t>T0, T1, T2, T3 ………T399</a:t>
            </a:r>
          </a:p>
          <a:p>
            <a:r>
              <a:rPr lang="en-US" sz="1800" dirty="0"/>
              <a:t>Id ranges from 202105001 to 202105400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Question 4-3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800" dirty="0">
                <a:solidFill>
                  <a:srgbClr val="000099"/>
                </a:solidFill>
              </a:rPr>
              <a:t>Design a partition vector on Id for storage of student relation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800" dirty="0">
                <a:solidFill>
                  <a:srgbClr val="000099"/>
                </a:solidFill>
              </a:rPr>
              <a:t>Find partitions P0, P1, P19</a:t>
            </a:r>
          </a:p>
        </p:txBody>
      </p:sp>
    </p:spTree>
    <p:extLst>
      <p:ext uri="{BB962C8B-B14F-4D97-AF65-F5344CB8AC3E}">
        <p14:creationId xmlns:p14="http://schemas.microsoft.com/office/powerpoint/2010/main" val="338869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D05F0E-BE94-488B-876C-103EA1EA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 Partitioning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D99E77E-BD34-474A-A95D-E34EB83AB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856937" y="1504645"/>
            <a:ext cx="5287063" cy="344695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042165-B894-455F-94C6-F27B35FF86E4}"/>
              </a:ext>
            </a:extLst>
          </p:cNvPr>
          <p:cNvSpPr txBox="1"/>
          <p:nvPr/>
        </p:nvSpPr>
        <p:spPr>
          <a:xfrm>
            <a:off x="25354" y="887782"/>
            <a:ext cx="40991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Data Partitioning among Nodes 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E594327-35AD-40E7-A711-034F9A38849E}"/>
              </a:ext>
            </a:extLst>
          </p:cNvPr>
          <p:cNvSpPr txBox="1"/>
          <p:nvPr/>
        </p:nvSpPr>
        <p:spPr>
          <a:xfrm>
            <a:off x="25354" y="1884473"/>
            <a:ext cx="36744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Example:</a:t>
            </a:r>
            <a:r>
              <a:rPr lang="en-US" sz="1800" dirty="0"/>
              <a:t> There are 4 nodes: N1, N2, N3 and N4 in a parallel database system. The schema of the relation person is as follows:</a:t>
            </a:r>
          </a:p>
          <a:p>
            <a:endParaRPr lang="en-US" sz="1800" dirty="0"/>
          </a:p>
          <a:p>
            <a:r>
              <a:rPr lang="en-US" sz="1800" dirty="0"/>
              <a:t>Person(NID, Name, Thana, District, Age)</a:t>
            </a:r>
          </a:p>
          <a:p>
            <a:endParaRPr lang="en-US" sz="1800" dirty="0"/>
          </a:p>
          <a:p>
            <a:r>
              <a:rPr lang="en-US" sz="1800" dirty="0"/>
              <a:t>Partition vector </a:t>
            </a:r>
          </a:p>
          <a:p>
            <a:endParaRPr lang="en-US" sz="1800" dirty="0"/>
          </a:p>
          <a:p>
            <a:r>
              <a:rPr lang="en-US" sz="1800" dirty="0"/>
              <a:t>P[f-age] =  [30, 50, 75]</a:t>
            </a:r>
          </a:p>
          <a:p>
            <a:endParaRPr lang="en-US" sz="1800" dirty="0"/>
          </a:p>
          <a:p>
            <a:r>
              <a:rPr lang="en-US" sz="1800" dirty="0"/>
              <a:t>Perform range partitioning of person relation into 4 nodes.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F74BDDA-8880-4FA4-B2CA-34D387D67F1B}"/>
              </a:ext>
            </a:extLst>
          </p:cNvPr>
          <p:cNvSpPr txBox="1"/>
          <p:nvPr/>
        </p:nvSpPr>
        <p:spPr>
          <a:xfrm>
            <a:off x="4501662" y="4867398"/>
            <a:ext cx="427355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Partitions:</a:t>
            </a:r>
          </a:p>
          <a:p>
            <a:r>
              <a:rPr lang="en-US" sz="1800" dirty="0"/>
              <a:t>Partition 1, age &lt;30 in Node N1</a:t>
            </a:r>
          </a:p>
          <a:p>
            <a:r>
              <a:rPr lang="en-US" sz="1800" dirty="0"/>
              <a:t>Partition 2, 30&lt;=age &lt;50 in Node N2</a:t>
            </a:r>
          </a:p>
          <a:p>
            <a:r>
              <a:rPr lang="en-US" sz="1800" dirty="0"/>
              <a:t>Partition 3, 50&lt;=age &lt;75 in Node N3</a:t>
            </a:r>
          </a:p>
          <a:p>
            <a:r>
              <a:rPr lang="en-US" sz="1800" dirty="0"/>
              <a:t>Partition 4, age &gt;=75 in Node N4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D05F0E-BE94-488B-876C-103EA1EA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 Partitioning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D99E77E-BD34-474A-A95D-E34EB83AB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856937" y="1448599"/>
            <a:ext cx="5287063" cy="344695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042165-B894-455F-94C6-F27B35FF86E4}"/>
              </a:ext>
            </a:extLst>
          </p:cNvPr>
          <p:cNvSpPr txBox="1"/>
          <p:nvPr/>
        </p:nvSpPr>
        <p:spPr>
          <a:xfrm>
            <a:off x="25354" y="887782"/>
            <a:ext cx="40991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Data Partitioning among Nodes 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E594327-35AD-40E7-A711-034F9A38849E}"/>
              </a:ext>
            </a:extLst>
          </p:cNvPr>
          <p:cNvSpPr txBox="1"/>
          <p:nvPr/>
        </p:nvSpPr>
        <p:spPr>
          <a:xfrm>
            <a:off x="25354" y="1884473"/>
            <a:ext cx="36744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Example:</a:t>
            </a:r>
            <a:r>
              <a:rPr lang="en-US" sz="1800" dirty="0"/>
              <a:t> There are 4 nodes: N1, N2, N3 and N4 in a parallel database system. The schema of the relation </a:t>
            </a:r>
            <a:r>
              <a:rPr lang="en-US" sz="1800" dirty="0">
                <a:solidFill>
                  <a:srgbClr val="FF0000"/>
                </a:solidFill>
              </a:rPr>
              <a:t>parents</a:t>
            </a:r>
            <a:r>
              <a:rPr lang="en-US" sz="1800" dirty="0"/>
              <a:t> is as follows:</a:t>
            </a:r>
          </a:p>
          <a:p>
            <a:endParaRPr lang="en-US" sz="1800" dirty="0"/>
          </a:p>
          <a:p>
            <a:r>
              <a:rPr lang="en-US" sz="1800" dirty="0"/>
              <a:t>parents(m-NID, f-NID, c-NID,       f-age)</a:t>
            </a:r>
          </a:p>
          <a:p>
            <a:endParaRPr lang="en-US" sz="1800" dirty="0"/>
          </a:p>
          <a:p>
            <a:r>
              <a:rPr lang="en-US" sz="1800" dirty="0"/>
              <a:t>Partition vector </a:t>
            </a:r>
          </a:p>
          <a:p>
            <a:endParaRPr lang="en-US" sz="1800" dirty="0"/>
          </a:p>
          <a:p>
            <a:r>
              <a:rPr lang="en-US" sz="1800" dirty="0"/>
              <a:t>P[f-age] =  [30, 50, 75]</a:t>
            </a:r>
          </a:p>
          <a:p>
            <a:endParaRPr lang="en-US" sz="1800" dirty="0"/>
          </a:p>
          <a:p>
            <a:r>
              <a:rPr lang="en-US" sz="1800" dirty="0"/>
              <a:t>Perform range partitioning of parents relation into 4 nodes.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D5F62C2-8C5D-4191-BA6B-33CEFDB7734F}"/>
              </a:ext>
            </a:extLst>
          </p:cNvPr>
          <p:cNvSpPr txBox="1"/>
          <p:nvPr/>
        </p:nvSpPr>
        <p:spPr>
          <a:xfrm>
            <a:off x="4572000" y="4902591"/>
            <a:ext cx="427355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Partitions:</a:t>
            </a:r>
          </a:p>
          <a:p>
            <a:r>
              <a:rPr lang="en-US" sz="1800" dirty="0"/>
              <a:t>Partition 1, f-age &lt;30 in Node N1</a:t>
            </a:r>
          </a:p>
          <a:p>
            <a:r>
              <a:rPr lang="en-US" sz="1800" dirty="0"/>
              <a:t>Partition 2, 30&lt;=f-age &lt;50 in Node N2</a:t>
            </a:r>
          </a:p>
          <a:p>
            <a:r>
              <a:rPr lang="en-US" sz="1800" dirty="0"/>
              <a:t>Partition 3, 50&lt;=f-age &lt;75 in Node N3</a:t>
            </a:r>
          </a:p>
          <a:p>
            <a:r>
              <a:rPr lang="en-US" sz="1800" dirty="0"/>
              <a:t>Partition 4, f-age &gt;=75 in Node N4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95376"/>
      </p:ext>
    </p:extLst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34455</TotalTime>
  <Words>2051</Words>
  <Application>Microsoft Office PowerPoint</Application>
  <PresentationFormat>On-screen Show (4:3)</PresentationFormat>
  <Paragraphs>292</Paragraphs>
  <Slides>24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  <vt:variant>
        <vt:lpstr>Custom Shows</vt:lpstr>
      </vt:variant>
      <vt:variant>
        <vt:i4>1</vt:i4>
      </vt:variant>
    </vt:vector>
  </HeadingPairs>
  <TitlesOfParts>
    <vt:vector size="36" baseType="lpstr">
      <vt:lpstr>Arial</vt:lpstr>
      <vt:lpstr>Courier New</vt:lpstr>
      <vt:lpstr>Helvetica</vt:lpstr>
      <vt:lpstr>Monotype Sorts</vt:lpstr>
      <vt:lpstr>ＭＳ Ｐゴシック</vt:lpstr>
      <vt:lpstr>ＭＳ Ｐゴシック</vt:lpstr>
      <vt:lpstr>Symbol</vt:lpstr>
      <vt:lpstr>Times New Roman</vt:lpstr>
      <vt:lpstr>Webdings</vt:lpstr>
      <vt:lpstr>Wingdings</vt:lpstr>
      <vt:lpstr>db</vt:lpstr>
      <vt:lpstr>Parallel and Distributed Storage</vt:lpstr>
      <vt:lpstr>Introduction</vt:lpstr>
      <vt:lpstr>Parallel/Distributed Data Storage History</vt:lpstr>
      <vt:lpstr>I/O Parallelism</vt:lpstr>
      <vt:lpstr>I/O Parallelism</vt:lpstr>
      <vt:lpstr>PowerPoint Presentation</vt:lpstr>
      <vt:lpstr>Range Partitioning</vt:lpstr>
      <vt:lpstr>Range Partitioning</vt:lpstr>
      <vt:lpstr>Range Partitioning</vt:lpstr>
      <vt:lpstr>PowerPoint Presentation</vt:lpstr>
      <vt:lpstr>Comparison of Partitioning Techniques</vt:lpstr>
      <vt:lpstr>Comparison of Partitioning Techniques (Cont.)</vt:lpstr>
      <vt:lpstr>Comparison of Partitioning Techniques</vt:lpstr>
      <vt:lpstr>Comparison of Partitioning Techniques (Cont.)</vt:lpstr>
      <vt:lpstr>Comparison of Partitioning Techniques</vt:lpstr>
      <vt:lpstr>Comparison of Partitioning Techniques (Cont.)</vt:lpstr>
      <vt:lpstr>Handling Small Relations</vt:lpstr>
      <vt:lpstr>Types of Skew</vt:lpstr>
      <vt:lpstr>Types of Skew</vt:lpstr>
      <vt:lpstr>Types of Skew (Cont.)</vt:lpstr>
      <vt:lpstr>Handling Skew in Range-Partitioning</vt:lpstr>
      <vt:lpstr>Handling Skew in Range-Partitioning</vt:lpstr>
      <vt:lpstr>Histograms</vt:lpstr>
      <vt:lpstr>Histograms</vt:lpstr>
      <vt:lpstr>Custom Show 1</vt:lpstr>
    </vt:vector>
  </TitlesOfParts>
  <Company>IIT Bombayi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 Architectures</dc:title>
  <dc:creator>S. Sudarshan</dc:creator>
  <cp:lastModifiedBy>Microsoft account</cp:lastModifiedBy>
  <cp:revision>228</cp:revision>
  <cp:lastPrinted>2000-06-27T10:13:15Z</cp:lastPrinted>
  <dcterms:created xsi:type="dcterms:W3CDTF">2009-12-21T15:40:28Z</dcterms:created>
  <dcterms:modified xsi:type="dcterms:W3CDTF">2021-03-14T02:26:28Z</dcterms:modified>
</cp:coreProperties>
</file>