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29"/>
  </p:notesMasterIdLst>
  <p:handoutMasterIdLst>
    <p:handoutMasterId r:id="rId30"/>
  </p:handoutMasterIdLst>
  <p:sldIdLst>
    <p:sldId id="304" r:id="rId2"/>
    <p:sldId id="594" r:id="rId3"/>
    <p:sldId id="596" r:id="rId4"/>
    <p:sldId id="595" r:id="rId5"/>
    <p:sldId id="549" r:id="rId6"/>
    <p:sldId id="568" r:id="rId7"/>
    <p:sldId id="569" r:id="rId8"/>
    <p:sldId id="597" r:id="rId9"/>
    <p:sldId id="570" r:id="rId10"/>
    <p:sldId id="334" r:id="rId11"/>
    <p:sldId id="562" r:id="rId12"/>
    <p:sldId id="571" r:id="rId13"/>
    <p:sldId id="598" r:id="rId14"/>
    <p:sldId id="599" r:id="rId15"/>
    <p:sldId id="602" r:id="rId16"/>
    <p:sldId id="600" r:id="rId17"/>
    <p:sldId id="580" r:id="rId18"/>
    <p:sldId id="601" r:id="rId19"/>
    <p:sldId id="384" r:id="rId20"/>
    <p:sldId id="386" r:id="rId21"/>
    <p:sldId id="554" r:id="rId22"/>
    <p:sldId id="557" r:id="rId23"/>
    <p:sldId id="573" r:id="rId24"/>
    <p:sldId id="574" r:id="rId25"/>
    <p:sldId id="576" r:id="rId26"/>
    <p:sldId id="577" r:id="rId27"/>
    <p:sldId id="578" r:id="rId2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8">
          <p15:clr>
            <a:srgbClr val="A4A3A4"/>
          </p15:clr>
        </p15:guide>
        <p15:guide id="2" pos="5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698"/>
        <p:guide pos="525"/>
      </p:guideLst>
    </p:cSldViewPr>
  </p:slideViewPr>
  <p:outlineViewPr>
    <p:cViewPr>
      <p:scale>
        <a:sx n="44" d="100"/>
        <a:sy n="44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0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FC618CE7-FF36-C343-AD76-E358C682B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7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088EAC6-08BD-BB46-8FDC-75AE37D8B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3E73BA6-24E8-8145-9F5A-4ACCA0B06F99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4AECD2C-B231-CF4B-9F01-9F3C10CF9D8B}" type="slidenum">
              <a:rPr lang="en-US" sz="1300">
                <a:latin typeface="Times New Roman" charset="0"/>
              </a:rPr>
              <a:pPr/>
              <a:t>10</a:t>
            </a:fld>
            <a:endParaRPr lang="en-US" sz="13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94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EF5663-DAA9-CD41-94EC-84657270CB0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70" y="4409758"/>
            <a:ext cx="5598160" cy="417766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3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23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39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232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13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535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528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88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1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72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03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11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40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8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=""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86405" name="Text Box 5">
            <a:extLst>
              <a:ext uri="{FF2B5EF4-FFF2-40B4-BE49-F238E27FC236}">
                <a16:creationId xmlns=""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=""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7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.yale.cs.www/people/silberschatz.html" TargetMode="External"/><Relationship Id="rId2" Type="http://schemas.openxmlformats.org/officeDocument/2006/relationships/hyperlink" Target="http://www.cs.yale.edu/people/silberschatz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2684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and Distributed Storage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Data Replication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32450" cy="5367972"/>
          </a:xfrm>
        </p:spPr>
        <p:txBody>
          <a:bodyPr/>
          <a:lstStyle/>
          <a:p>
            <a:r>
              <a:rPr lang="en-US" sz="1800" dirty="0"/>
              <a:t>Location of replicas</a:t>
            </a:r>
          </a:p>
          <a:p>
            <a:pPr lvl="1"/>
            <a:r>
              <a:rPr lang="en-US" sz="1800" b="1" dirty="0">
                <a:solidFill>
                  <a:srgbClr val="002060"/>
                </a:solidFill>
              </a:rPr>
              <a:t>Replication within a data center</a:t>
            </a:r>
          </a:p>
          <a:p>
            <a:pPr lvl="2"/>
            <a:r>
              <a:rPr lang="en-US" sz="1800" dirty="0"/>
              <a:t>Handles machine failures</a:t>
            </a:r>
            <a:endParaRPr lang="en-US" sz="1800" dirty="0">
              <a:solidFill>
                <a:srgbClr val="002060"/>
              </a:solidFill>
            </a:endParaRPr>
          </a:p>
          <a:p>
            <a:pPr lvl="2"/>
            <a:r>
              <a:rPr lang="en-US" sz="1800" dirty="0"/>
              <a:t>Reduces latency if copy available locally on a machine</a:t>
            </a:r>
          </a:p>
          <a:p>
            <a:pPr lvl="2"/>
            <a:r>
              <a:rPr lang="en-US" sz="1800" dirty="0"/>
              <a:t>Replication within/across racks</a:t>
            </a:r>
          </a:p>
          <a:p>
            <a:pPr lvl="1"/>
            <a:endParaRPr lang="en-US" sz="18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800" b="1" dirty="0" smtClean="0">
                <a:solidFill>
                  <a:srgbClr val="002060"/>
                </a:solidFill>
              </a:rPr>
              <a:t>Replication </a:t>
            </a:r>
            <a:r>
              <a:rPr lang="en-US" sz="1800" b="1" dirty="0">
                <a:solidFill>
                  <a:srgbClr val="002060"/>
                </a:solidFill>
              </a:rPr>
              <a:t>across data centers</a:t>
            </a:r>
          </a:p>
          <a:p>
            <a:pPr lvl="2"/>
            <a:r>
              <a:rPr lang="en-US" sz="1800" dirty="0"/>
              <a:t>Handles data center failures (power, fire, earthquake, ..), and network partitioning of an entire data center</a:t>
            </a:r>
          </a:p>
          <a:p>
            <a:pPr lvl="2"/>
            <a:r>
              <a:rPr lang="en-US" sz="1800" dirty="0"/>
              <a:t>Provides lower latency for end users if copy is available on nearby data center</a:t>
            </a:r>
          </a:p>
        </p:txBody>
      </p:sp>
    </p:spTree>
    <p:extLst>
      <p:ext uri="{BB962C8B-B14F-4D97-AF65-F5344CB8AC3E}">
        <p14:creationId xmlns:p14="http://schemas.microsoft.com/office/powerpoint/2010/main" val="5591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888197-BD78-4C54-939F-4B416EB1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Updates and Consistency of Replicas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35EF2364-F81B-4F92-A257-77F43498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102497"/>
            <a:ext cx="7661430" cy="5367972"/>
          </a:xfrm>
        </p:spPr>
        <p:txBody>
          <a:bodyPr/>
          <a:lstStyle/>
          <a:p>
            <a:r>
              <a:rPr lang="en-US" sz="1800" dirty="0"/>
              <a:t>Replicas must be kept consistent on update</a:t>
            </a:r>
          </a:p>
          <a:p>
            <a:pPr lvl="1"/>
            <a:r>
              <a:rPr lang="en-US" sz="1800" dirty="0"/>
              <a:t>Despite failures resulting in different replicas having different values (temporarily), reads must get the latest value.</a:t>
            </a:r>
          </a:p>
          <a:p>
            <a:pPr lvl="1"/>
            <a:r>
              <a:rPr lang="en-US" sz="1800" dirty="0"/>
              <a:t>Special concurrency control and atomic commit mechanisms to ensure consistency</a:t>
            </a:r>
          </a:p>
          <a:p>
            <a:endParaRPr lang="en-IN" sz="1800" b="1" dirty="0" smtClean="0">
              <a:solidFill>
                <a:srgbClr val="002060"/>
              </a:solidFill>
            </a:endParaRPr>
          </a:p>
          <a:p>
            <a:r>
              <a:rPr lang="en-IN" sz="1800" b="1" dirty="0" smtClean="0">
                <a:solidFill>
                  <a:srgbClr val="002060"/>
                </a:solidFill>
              </a:rPr>
              <a:t>Master </a:t>
            </a:r>
            <a:r>
              <a:rPr lang="en-IN" sz="1800" b="1" dirty="0">
                <a:solidFill>
                  <a:srgbClr val="002060"/>
                </a:solidFill>
              </a:rPr>
              <a:t>replica </a:t>
            </a:r>
            <a:r>
              <a:rPr lang="en-IN" sz="1800" dirty="0"/>
              <a:t>(</a:t>
            </a:r>
            <a:r>
              <a:rPr lang="en-IN" sz="1800" b="1" dirty="0">
                <a:solidFill>
                  <a:srgbClr val="002060"/>
                </a:solidFill>
              </a:rPr>
              <a:t>primary copy</a:t>
            </a:r>
            <a:r>
              <a:rPr lang="en-IN" sz="1800" dirty="0"/>
              <a:t>) scheme</a:t>
            </a:r>
          </a:p>
          <a:p>
            <a:pPr lvl="1"/>
            <a:r>
              <a:rPr lang="en-IN" sz="1800" dirty="0"/>
              <a:t>All updates are sent to master, and then replicated to other nodes</a:t>
            </a:r>
          </a:p>
          <a:p>
            <a:pPr lvl="1"/>
            <a:r>
              <a:rPr lang="en-IN" sz="1800" dirty="0"/>
              <a:t>Reads are performed at master</a:t>
            </a:r>
          </a:p>
          <a:p>
            <a:pPr lvl="1"/>
            <a:r>
              <a:rPr lang="en-IN" sz="1800" dirty="0"/>
              <a:t>But what if master fails? Who takes over?  How do other nodes know who is the new master?</a:t>
            </a:r>
          </a:p>
          <a:p>
            <a:pPr marL="457200" lvl="1" indent="0">
              <a:buNone/>
            </a:pPr>
            <a:endParaRPr lang="en-IN" sz="1800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5404513"/>
            <a:ext cx="696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Question 8-1: </a:t>
            </a:r>
            <a:r>
              <a:rPr lang="en-US" sz="1800" dirty="0" smtClean="0"/>
              <a:t>Write advantages and disadvantages of replication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63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E36009-C7FD-4454-8459-D8720AE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Protocols to Update Replicas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39BFA1-0CC6-4B9A-A518-6E36FBA7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23573" cy="5367972"/>
          </a:xfrm>
        </p:spPr>
        <p:txBody>
          <a:bodyPr/>
          <a:lstStyle/>
          <a:p>
            <a:r>
              <a:rPr lang="en-IN" sz="1800" i="1" dirty="0"/>
              <a:t>Two-phase commit </a:t>
            </a:r>
            <a:endParaRPr lang="en-IN" sz="1800" dirty="0"/>
          </a:p>
          <a:p>
            <a:pPr lvl="1"/>
            <a:r>
              <a:rPr lang="en-IN" sz="1800" dirty="0"/>
              <a:t>Assumes all replicas are available</a:t>
            </a:r>
          </a:p>
          <a:p>
            <a:r>
              <a:rPr lang="en-IN" sz="1800" i="1" dirty="0"/>
              <a:t>Persistent messaging</a:t>
            </a:r>
          </a:p>
          <a:p>
            <a:pPr lvl="1"/>
            <a:r>
              <a:rPr lang="en-IN" sz="1800" dirty="0"/>
              <a:t>Updates are sent as messages with guaranteed delivery</a:t>
            </a:r>
          </a:p>
          <a:p>
            <a:pPr lvl="1"/>
            <a:r>
              <a:rPr lang="en-IN" sz="1800" dirty="0"/>
              <a:t>Replicas are updated asynchronously (after original transaction commits)</a:t>
            </a:r>
          </a:p>
          <a:p>
            <a:pPr lvl="2"/>
            <a:r>
              <a:rPr lang="en-IN" sz="1800" b="1" dirty="0">
                <a:solidFill>
                  <a:srgbClr val="002060"/>
                </a:solidFill>
              </a:rPr>
              <a:t>Eventual consistency</a:t>
            </a:r>
          </a:p>
          <a:p>
            <a:pPr lvl="1"/>
            <a:r>
              <a:rPr lang="en-IN" sz="1800" dirty="0"/>
              <a:t>Can lead to inconsistency on reads from replicas</a:t>
            </a:r>
          </a:p>
          <a:p>
            <a:r>
              <a:rPr lang="en-IN" sz="1800" i="1" dirty="0"/>
              <a:t>Consensus protocols</a:t>
            </a:r>
          </a:p>
          <a:p>
            <a:pPr lvl="1"/>
            <a:r>
              <a:rPr lang="en-IN" sz="1800" dirty="0"/>
              <a:t>Protocol followed by a set of replicas to agree on what updates to perform in what order</a:t>
            </a:r>
          </a:p>
          <a:p>
            <a:pPr lvl="1"/>
            <a:r>
              <a:rPr lang="en-IN" sz="1800" dirty="0"/>
              <a:t>Can work even without a designated master</a:t>
            </a:r>
          </a:p>
        </p:txBody>
      </p:sp>
    </p:spTree>
    <p:extLst>
      <p:ext uri="{BB962C8B-B14F-4D97-AF65-F5344CB8AC3E}">
        <p14:creationId xmlns:p14="http://schemas.microsoft.com/office/powerpoint/2010/main" val="237665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24" y="1102497"/>
            <a:ext cx="8179725" cy="5367972"/>
          </a:xfrm>
        </p:spPr>
        <p:txBody>
          <a:bodyPr/>
          <a:lstStyle/>
          <a:p>
            <a:r>
              <a:rPr lang="en-US" sz="1800" dirty="0"/>
              <a:t>The goal of first-generation distributed file systems was to allow client machines </a:t>
            </a:r>
            <a:r>
              <a:rPr lang="en-US" sz="1800" dirty="0" smtClean="0"/>
              <a:t>to access </a:t>
            </a:r>
            <a:r>
              <a:rPr lang="en-US" sz="1800" dirty="0"/>
              <a:t>files stored on one or more file servers.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contrast, later-generation </a:t>
            </a:r>
            <a:r>
              <a:rPr lang="en-US" sz="1800" dirty="0" smtClean="0"/>
              <a:t>distributed file </a:t>
            </a:r>
            <a:r>
              <a:rPr lang="en-US" sz="1800" dirty="0"/>
              <a:t>systems, which we focus on, address distribution of file blocks across a very </a:t>
            </a:r>
            <a:r>
              <a:rPr lang="en-US" sz="1800" dirty="0" smtClean="0"/>
              <a:t>large number </a:t>
            </a:r>
            <a:r>
              <a:rPr lang="en-US" sz="1800" dirty="0"/>
              <a:t>of nodes.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Such </a:t>
            </a:r>
            <a:r>
              <a:rPr lang="en-US" sz="1800" dirty="0"/>
              <a:t>distributed file systems can store very large amounts of data </a:t>
            </a:r>
            <a:r>
              <a:rPr lang="en-US" sz="1800" dirty="0" smtClean="0"/>
              <a:t>and support </a:t>
            </a:r>
            <a:r>
              <a:rPr lang="en-US" sz="1800" dirty="0"/>
              <a:t>very large numbers of concurrent clients.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landmark system in this </a:t>
            </a:r>
            <a:r>
              <a:rPr lang="en-US" sz="1800" dirty="0" smtClean="0"/>
              <a:t>context was </a:t>
            </a:r>
            <a:r>
              <a:rPr lang="en-US" sz="1800" dirty="0"/>
              <a:t>the </a:t>
            </a:r>
            <a:r>
              <a:rPr lang="en-US" sz="1800" b="1" dirty="0">
                <a:solidFill>
                  <a:srgbClr val="FF0000"/>
                </a:solidFill>
              </a:rPr>
              <a:t>Google File System (GFS), </a:t>
            </a:r>
            <a:r>
              <a:rPr lang="en-US" sz="1800" dirty="0"/>
              <a:t>developed in the early 2000s, which saw </a:t>
            </a:r>
            <a:r>
              <a:rPr lang="en-US" sz="1800" dirty="0" smtClean="0"/>
              <a:t>widespread use </a:t>
            </a:r>
            <a:r>
              <a:rPr lang="en-US" sz="1800" dirty="0"/>
              <a:t>within Google.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open-source </a:t>
            </a:r>
            <a:r>
              <a:rPr lang="en-US" sz="1800" b="1" dirty="0" err="1">
                <a:solidFill>
                  <a:srgbClr val="FF0000"/>
                </a:solidFill>
              </a:rPr>
              <a:t>Hadoop</a:t>
            </a:r>
            <a:r>
              <a:rPr lang="en-US" sz="1800" b="1" dirty="0">
                <a:solidFill>
                  <a:srgbClr val="FF0000"/>
                </a:solidFill>
              </a:rPr>
              <a:t> File System (HDFS) </a:t>
            </a:r>
            <a:r>
              <a:rPr lang="en-US" sz="1800" dirty="0"/>
              <a:t>is based on the </a:t>
            </a:r>
            <a:r>
              <a:rPr lang="en-US" sz="1800" dirty="0" smtClean="0"/>
              <a:t>GFS architecture </a:t>
            </a:r>
            <a:r>
              <a:rPr lang="en-US" sz="1800" dirty="0"/>
              <a:t>and is now very widely used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897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25" y="1102497"/>
            <a:ext cx="7661430" cy="5367972"/>
          </a:xfrm>
        </p:spPr>
        <p:txBody>
          <a:bodyPr/>
          <a:lstStyle/>
          <a:p>
            <a:r>
              <a:rPr lang="en-US" sz="1800" dirty="0" smtClean="0"/>
              <a:t>Distributed </a:t>
            </a:r>
            <a:r>
              <a:rPr lang="en-US" sz="1800" dirty="0"/>
              <a:t>file systems are generally designed to efficiently store large files </a:t>
            </a:r>
            <a:r>
              <a:rPr lang="en-US" sz="1800" dirty="0" smtClean="0"/>
              <a:t>whose sizes </a:t>
            </a:r>
            <a:r>
              <a:rPr lang="en-US" sz="1800" dirty="0"/>
              <a:t>range from tens of megabytes to hundreds of gigabytes or more.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However</a:t>
            </a:r>
            <a:r>
              <a:rPr lang="en-US" sz="1800" dirty="0"/>
              <a:t>, </a:t>
            </a:r>
            <a:r>
              <a:rPr lang="en-US" sz="1800" dirty="0" smtClean="0"/>
              <a:t>they are </a:t>
            </a:r>
            <a:r>
              <a:rPr lang="en-US" sz="1800" dirty="0"/>
              <a:t>designed to store moderate numbers of such files, of the order of millions; they </a:t>
            </a:r>
            <a:r>
              <a:rPr lang="en-US" sz="1800" dirty="0" smtClean="0"/>
              <a:t>are typically </a:t>
            </a:r>
            <a:r>
              <a:rPr lang="en-US" sz="1800" dirty="0"/>
              <a:t>not designed to stores billions of different files.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contrast, the parallel </a:t>
            </a:r>
            <a:r>
              <a:rPr lang="en-US" sz="1800" dirty="0" smtClean="0"/>
              <a:t>data storage </a:t>
            </a:r>
            <a:r>
              <a:rPr lang="en-US" sz="1800" dirty="0"/>
              <a:t>systems we have seen earlier are designed to store very large numbers (</a:t>
            </a:r>
            <a:r>
              <a:rPr lang="en-US" sz="1800" dirty="0" smtClean="0"/>
              <a:t>billions or </a:t>
            </a:r>
            <a:r>
              <a:rPr lang="en-US" sz="1800" dirty="0"/>
              <a:t>more) of data items, whose size can range from small (tens of bytes) to medium (</a:t>
            </a:r>
            <a:r>
              <a:rPr lang="en-US" sz="1800" dirty="0" smtClean="0"/>
              <a:t>a few </a:t>
            </a:r>
            <a:r>
              <a:rPr lang="en-US" sz="1800" dirty="0"/>
              <a:t>megabytes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25" y="1102497"/>
            <a:ext cx="7661430" cy="5367972"/>
          </a:xfrm>
        </p:spPr>
        <p:txBody>
          <a:bodyPr/>
          <a:lstStyle/>
          <a:p>
            <a:r>
              <a:rPr lang="en-US" sz="1800" dirty="0" smtClean="0"/>
              <a:t>As </a:t>
            </a:r>
            <a:r>
              <a:rPr lang="en-US" sz="1800" dirty="0"/>
              <a:t>in parallel data storage systems, the data in a distributed file system are </a:t>
            </a:r>
            <a:r>
              <a:rPr lang="en-US" sz="1800" dirty="0" smtClean="0"/>
              <a:t>stored across </a:t>
            </a:r>
            <a:r>
              <a:rPr lang="en-US" sz="1800" dirty="0"/>
              <a:t>a number of nodes.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Since </a:t>
            </a:r>
            <a:r>
              <a:rPr lang="en-US" sz="1800" dirty="0"/>
              <a:t>files can be much larger than data items in a </a:t>
            </a:r>
            <a:r>
              <a:rPr lang="en-US" sz="1800" dirty="0" smtClean="0"/>
              <a:t>data storage </a:t>
            </a:r>
            <a:r>
              <a:rPr lang="en-US" sz="1800" dirty="0"/>
              <a:t>system, files are broken up into multiple </a:t>
            </a:r>
            <a:r>
              <a:rPr lang="en-US" sz="1800" b="1" dirty="0">
                <a:solidFill>
                  <a:srgbClr val="FF0000"/>
                </a:solidFill>
              </a:rPr>
              <a:t>blocks.</a:t>
            </a:r>
            <a:r>
              <a:rPr lang="en-US" sz="1800" dirty="0"/>
              <a:t>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/>
              <a:t>blocks of a single file </a:t>
            </a:r>
            <a:r>
              <a:rPr lang="en-US" sz="1800" dirty="0" smtClean="0"/>
              <a:t>can be </a:t>
            </a:r>
            <a:r>
              <a:rPr lang="en-US" sz="1800" dirty="0"/>
              <a:t>partitioned across multiple machines.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Further</a:t>
            </a:r>
            <a:r>
              <a:rPr lang="en-US" sz="1800" dirty="0"/>
              <a:t>, each file block is replicated </a:t>
            </a:r>
            <a:r>
              <a:rPr lang="en-US" sz="1800" dirty="0" smtClean="0"/>
              <a:t>across multiple </a:t>
            </a:r>
            <a:r>
              <a:rPr lang="en-US" sz="1800" dirty="0"/>
              <a:t>(typically three) machines, so that a machine failure does not result in the </a:t>
            </a:r>
            <a:r>
              <a:rPr lang="en-US" sz="1800" dirty="0" smtClean="0"/>
              <a:t>file becoming </a:t>
            </a:r>
            <a:r>
              <a:rPr lang="en-US" sz="1800" dirty="0"/>
              <a:t>inaccessible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171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25" y="1102497"/>
            <a:ext cx="7661430" cy="5367972"/>
          </a:xfrm>
        </p:spPr>
        <p:txBody>
          <a:bodyPr/>
          <a:lstStyle/>
          <a:p>
            <a:r>
              <a:rPr lang="en-US" sz="1800" dirty="0" smtClean="0"/>
              <a:t>File </a:t>
            </a:r>
            <a:r>
              <a:rPr lang="en-US" sz="1800" dirty="0"/>
              <a:t>systems typically support two kinds of </a:t>
            </a:r>
            <a:r>
              <a:rPr lang="en-US" sz="1800" i="1" dirty="0"/>
              <a:t>metadata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1</a:t>
            </a:r>
            <a:r>
              <a:rPr lang="en-US" sz="1800" dirty="0"/>
              <a:t>. A directory system, which allows a hierarchical organization of files into </a:t>
            </a:r>
            <a:r>
              <a:rPr lang="en-US" sz="1800" dirty="0" smtClean="0"/>
              <a:t>directories and </a:t>
            </a:r>
            <a:r>
              <a:rPr lang="en-US" sz="1800" dirty="0"/>
              <a:t>subdirectories, and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2</a:t>
            </a:r>
            <a:r>
              <a:rPr lang="en-US" sz="1800" dirty="0"/>
              <a:t>. A mapping from a file name to the sequence of identifiers of blocks that </a:t>
            </a:r>
            <a:r>
              <a:rPr lang="en-US" sz="1800" dirty="0" smtClean="0"/>
              <a:t>store the </a:t>
            </a:r>
            <a:r>
              <a:rPr lang="en-US" sz="1800" dirty="0"/>
              <a:t>actual data in each file.</a:t>
            </a:r>
          </a:p>
        </p:txBody>
      </p:sp>
    </p:spTree>
    <p:extLst>
      <p:ext uri="{BB962C8B-B14F-4D97-AF65-F5344CB8AC3E}">
        <p14:creationId xmlns:p14="http://schemas.microsoft.com/office/powerpoint/2010/main" val="255799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74A5DC-5536-4A54-B520-734CF47B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File System (HDFS)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BF0F57A-AB3F-472C-A677-D0841C5EB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2877" y="727075"/>
            <a:ext cx="4523699" cy="5731385"/>
          </a:xfr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223F9800-8F6F-4CE7-9859-258AEDBD9290}"/>
              </a:ext>
            </a:extLst>
          </p:cNvPr>
          <p:cNvSpPr txBox="1">
            <a:spLocks/>
          </p:cNvSpPr>
          <p:nvPr/>
        </p:nvSpPr>
        <p:spPr bwMode="auto">
          <a:xfrm>
            <a:off x="437424" y="1102497"/>
            <a:ext cx="3538228" cy="536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/>
              <a:t>Client:  sends filename to NameNode</a:t>
            </a:r>
          </a:p>
          <a:p>
            <a:r>
              <a:rPr lang="en-US" kern="0"/>
              <a:t>NameNode</a:t>
            </a:r>
          </a:p>
          <a:p>
            <a:pPr lvl="1"/>
            <a:r>
              <a:rPr lang="en-US" sz="1800" kern="0"/>
              <a:t>Maps a filename to list of Block IDs</a:t>
            </a:r>
          </a:p>
          <a:p>
            <a:pPr lvl="1"/>
            <a:r>
              <a:rPr lang="en-US" sz="1800" kern="0"/>
              <a:t>Maps each Block ID to DataNodes containing a replica of the block</a:t>
            </a:r>
          </a:p>
          <a:p>
            <a:pPr lvl="1"/>
            <a:r>
              <a:rPr lang="en-US" sz="1800" kern="0"/>
              <a:t>Returns list of BlockIDs along with locations of their replicas </a:t>
            </a:r>
          </a:p>
          <a:p>
            <a:r>
              <a:rPr lang="en-US" kern="0"/>
              <a:t>DataNode: </a:t>
            </a:r>
          </a:p>
          <a:p>
            <a:pPr lvl="1"/>
            <a:r>
              <a:rPr lang="en-US" sz="1800" kern="0"/>
              <a:t>Maps a Block ID to a physical location on disk</a:t>
            </a:r>
          </a:p>
          <a:p>
            <a:pPr lvl="1"/>
            <a:r>
              <a:rPr lang="en-US" sz="1800" kern="0"/>
              <a:t>Sends data back to client</a:t>
            </a:r>
            <a:endParaRPr lang="en-IN" sz="1800" kern="0" dirty="0"/>
          </a:p>
        </p:txBody>
      </p:sp>
    </p:spTree>
    <p:extLst>
      <p:ext uri="{BB962C8B-B14F-4D97-AF65-F5344CB8AC3E}">
        <p14:creationId xmlns:p14="http://schemas.microsoft.com/office/powerpoint/2010/main" val="176979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74A5DC-5536-4A54-B520-734CF47B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File System (HDFS)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BF0F57A-AB3F-472C-A677-D0841C5EB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2877" y="727075"/>
            <a:ext cx="4523699" cy="5731385"/>
          </a:xfr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223F9800-8F6F-4CE7-9859-258AEDBD9290}"/>
              </a:ext>
            </a:extLst>
          </p:cNvPr>
          <p:cNvSpPr txBox="1">
            <a:spLocks/>
          </p:cNvSpPr>
          <p:nvPr/>
        </p:nvSpPr>
        <p:spPr bwMode="auto">
          <a:xfrm>
            <a:off x="287299" y="2711001"/>
            <a:ext cx="3538228" cy="1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IN" sz="1800" b="1" kern="0" dirty="0" smtClean="0">
                <a:solidFill>
                  <a:srgbClr val="FF0000"/>
                </a:solidFill>
              </a:rPr>
              <a:t>Question 8-2: </a:t>
            </a:r>
            <a:r>
              <a:rPr lang="en-IN" sz="1800" kern="0" dirty="0" smtClean="0"/>
              <a:t>Using 64MB block size, how can you store a file named “</a:t>
            </a:r>
            <a:r>
              <a:rPr lang="en-IN" sz="1800" kern="0" dirty="0" err="1" smtClean="0"/>
              <a:t>YourId_HDFS</a:t>
            </a:r>
            <a:r>
              <a:rPr lang="en-IN" sz="1800" kern="0" dirty="0" smtClean="0"/>
              <a:t>” of size 10GB in </a:t>
            </a:r>
            <a:r>
              <a:rPr lang="en-IN" sz="1800" kern="0" dirty="0" err="1" smtClean="0"/>
              <a:t>Hadoop</a:t>
            </a:r>
            <a:r>
              <a:rPr lang="en-IN" sz="1800" kern="0" dirty="0" smtClean="0"/>
              <a:t> file system?</a:t>
            </a:r>
            <a:endParaRPr lang="en-IN" sz="1800" kern="0" dirty="0"/>
          </a:p>
        </p:txBody>
      </p:sp>
    </p:spTree>
    <p:extLst>
      <p:ext uri="{BB962C8B-B14F-4D97-AF65-F5344CB8AC3E}">
        <p14:creationId xmlns:p14="http://schemas.microsoft.com/office/powerpoint/2010/main" val="3565555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Hadoop Distributed File System (HDFS)</a:t>
            </a:r>
          </a:p>
          <a:p>
            <a:r>
              <a:rPr lang="en-US" dirty="0"/>
              <a:t>Modeled after Google File System (GFS)</a:t>
            </a:r>
          </a:p>
          <a:p>
            <a:r>
              <a:rPr lang="en-US" dirty="0"/>
              <a:t>Single Namespace for entire cluster</a:t>
            </a:r>
          </a:p>
          <a:p>
            <a:r>
              <a:rPr lang="en-US" dirty="0"/>
              <a:t>Data Coherency</a:t>
            </a:r>
          </a:p>
          <a:p>
            <a:pPr lvl="1"/>
            <a:r>
              <a:rPr lang="en-US" dirty="0"/>
              <a:t>Write-once-read-many access model</a:t>
            </a:r>
          </a:p>
          <a:p>
            <a:pPr lvl="1"/>
            <a:r>
              <a:rPr lang="en-US" dirty="0"/>
              <a:t>Client can only append to existing files </a:t>
            </a:r>
          </a:p>
          <a:p>
            <a:r>
              <a:rPr lang="en-US" dirty="0"/>
              <a:t>Files are broken up into blocks</a:t>
            </a:r>
          </a:p>
          <a:p>
            <a:pPr lvl="1"/>
            <a:r>
              <a:rPr lang="en-US" dirty="0"/>
              <a:t>Typically 64 MB block size</a:t>
            </a:r>
          </a:p>
          <a:p>
            <a:pPr lvl="1"/>
            <a:r>
              <a:rPr lang="en-US" dirty="0"/>
              <a:t>Each block replicated on multiple (e.g., 3) </a:t>
            </a:r>
            <a:r>
              <a:rPr lang="en-US" dirty="0" err="1"/>
              <a:t>DataNodes</a:t>
            </a:r>
            <a:endParaRPr lang="en-US" dirty="0"/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Finds location of blocks from </a:t>
            </a:r>
            <a:r>
              <a:rPr lang="en-US" dirty="0" err="1"/>
              <a:t>NameNode</a:t>
            </a:r>
            <a:endParaRPr lang="en-US" dirty="0"/>
          </a:p>
          <a:p>
            <a:pPr lvl="1"/>
            <a:r>
              <a:rPr lang="en-US" dirty="0"/>
              <a:t>Accesses data directly from </a:t>
            </a:r>
            <a:r>
              <a:rPr lang="en-US" dirty="0" err="1"/>
              <a:t>DataNode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025E1F-43A1-407F-B1F9-418AEA4F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Node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41D2B9-E209-459E-9392-D10F89BD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244" y="1022598"/>
            <a:ext cx="7508090" cy="5367972"/>
          </a:xfrm>
        </p:spPr>
        <p:txBody>
          <a:bodyPr/>
          <a:lstStyle/>
          <a:p>
            <a:r>
              <a:rPr lang="en-IN" sz="1800" dirty="0"/>
              <a:t>Key idea: pretend there are several times (10x to 20x) as many </a:t>
            </a:r>
            <a:r>
              <a:rPr lang="en-IN" sz="1800" b="1" dirty="0">
                <a:solidFill>
                  <a:srgbClr val="002060"/>
                </a:solidFill>
              </a:rPr>
              <a:t>virtual nodes</a:t>
            </a:r>
            <a:r>
              <a:rPr lang="en-IN" sz="1800" dirty="0"/>
              <a:t> as real nodes</a:t>
            </a:r>
          </a:p>
          <a:p>
            <a:pPr lvl="1"/>
            <a:r>
              <a:rPr lang="en-IN" sz="1800" dirty="0"/>
              <a:t>Virtual nodes are mapped to real nodes</a:t>
            </a:r>
          </a:p>
          <a:p>
            <a:pPr lvl="1"/>
            <a:r>
              <a:rPr lang="en-IN" sz="1800" dirty="0"/>
              <a:t>Tuples partitioned across virtual nodes using range-partitioning vector</a:t>
            </a:r>
          </a:p>
          <a:p>
            <a:pPr lvl="2"/>
            <a:r>
              <a:rPr lang="en-IN" sz="1800" dirty="0"/>
              <a:t>Hash partitioning is also </a:t>
            </a:r>
            <a:r>
              <a:rPr lang="en-IN" sz="1800" dirty="0" smtClean="0"/>
              <a:t>possible</a:t>
            </a:r>
          </a:p>
          <a:p>
            <a:endParaRPr lang="en-IN" sz="1800" dirty="0"/>
          </a:p>
          <a:p>
            <a:r>
              <a:rPr lang="en-US" sz="1800" b="1" dirty="0">
                <a:solidFill>
                  <a:srgbClr val="0000FF"/>
                </a:solidFill>
              </a:rPr>
              <a:t>Example:</a:t>
            </a:r>
            <a:r>
              <a:rPr lang="en-US" sz="1800" dirty="0"/>
              <a:t> There are 4 nodes: N1, N2, N3 and N4 in a parallel database system. The schema of the relation person is as follows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Person(NID, Name, Thana, District, Age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The minimum age is 1 and maximum is 110. Perform </a:t>
            </a:r>
            <a:r>
              <a:rPr lang="en-US" sz="1800" dirty="0"/>
              <a:t>partitioning of person </a:t>
            </a:r>
            <a:r>
              <a:rPr lang="en-US" sz="1800" dirty="0" smtClean="0"/>
              <a:t>relation on age </a:t>
            </a:r>
            <a:r>
              <a:rPr lang="en-US" sz="1800" dirty="0"/>
              <a:t>into 4 </a:t>
            </a:r>
            <a:r>
              <a:rPr lang="en-US" sz="1800" dirty="0" smtClean="0"/>
              <a:t>nodes</a:t>
            </a:r>
            <a:r>
              <a:rPr lang="en-US" sz="1800" dirty="0"/>
              <a:t> </a:t>
            </a:r>
            <a:r>
              <a:rPr lang="en-US" sz="1800" dirty="0" smtClean="0"/>
              <a:t>using virtual partitioning method. </a:t>
            </a:r>
          </a:p>
          <a:p>
            <a:pPr marL="0" indent="0">
              <a:buNone/>
            </a:pPr>
            <a:r>
              <a:rPr lang="en-US" sz="1800" dirty="0" smtClean="0"/>
              <a:t>Consider 60 virtual nodes.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6722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GFS/HDFS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r>
              <a:rPr lang="en-US" dirty="0"/>
              <a:t>Central master becomes bottleneck</a:t>
            </a:r>
          </a:p>
          <a:p>
            <a:pPr lvl="1"/>
            <a:r>
              <a:rPr lang="en-US" dirty="0"/>
              <a:t>Keep directory/</a:t>
            </a:r>
            <a:r>
              <a:rPr lang="en-US" dirty="0" err="1"/>
              <a:t>inode</a:t>
            </a:r>
            <a:r>
              <a:rPr lang="en-US" dirty="0"/>
              <a:t> information in memory to avoid IO</a:t>
            </a:r>
          </a:p>
          <a:p>
            <a:pPr lvl="1"/>
            <a:r>
              <a:rPr lang="en-US" dirty="0"/>
              <a:t>Memory size limits number of files</a:t>
            </a:r>
          </a:p>
          <a:p>
            <a:pPr lvl="1"/>
            <a:r>
              <a:rPr lang="en-US" dirty="0"/>
              <a:t>Colossus file system supports distributed master</a:t>
            </a:r>
          </a:p>
          <a:p>
            <a:pPr lvl="2"/>
            <a:r>
              <a:rPr lang="en-US" dirty="0"/>
              <a:t>With smaller (1MB) block size</a:t>
            </a:r>
          </a:p>
          <a:p>
            <a:r>
              <a:rPr lang="en-US" dirty="0"/>
              <a:t>File system directory overheads per file</a:t>
            </a:r>
          </a:p>
          <a:p>
            <a:pPr lvl="1"/>
            <a:r>
              <a:rPr lang="en-US" dirty="0"/>
              <a:t>Not appropriate for storing very large number of objects</a:t>
            </a:r>
          </a:p>
          <a:p>
            <a:r>
              <a:rPr lang="en-US" dirty="0"/>
              <a:t>File systems do not provide consistency guarantees</a:t>
            </a:r>
          </a:p>
          <a:p>
            <a:pPr lvl="1"/>
            <a:r>
              <a:rPr lang="en-US" dirty="0"/>
              <a:t>File systems cache blocks locally</a:t>
            </a:r>
          </a:p>
          <a:p>
            <a:pPr lvl="1"/>
            <a:r>
              <a:rPr lang="en-US" dirty="0"/>
              <a:t>Ideal for write-once and </a:t>
            </a:r>
            <a:r>
              <a:rPr lang="en-US" dirty="0" smtClean="0"/>
              <a:t>append </a:t>
            </a:r>
            <a:r>
              <a:rPr lang="en-US" dirty="0"/>
              <a:t>only data</a:t>
            </a:r>
          </a:p>
          <a:p>
            <a:pPr lvl="1"/>
            <a:r>
              <a:rPr lang="en-US" dirty="0"/>
              <a:t>Can be used as underlying storage for a data storage system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BigTable</a:t>
            </a:r>
            <a:r>
              <a:rPr lang="en-US" dirty="0"/>
              <a:t> uses GFS underneath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25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8350" y="117476"/>
            <a:ext cx="8077200" cy="566106"/>
          </a:xfrm>
        </p:spPr>
        <p:txBody>
          <a:bodyPr/>
          <a:lstStyle/>
          <a:p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659366" y="994299"/>
            <a:ext cx="7676766" cy="53962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Divide data amongst many cheap databases (MySQL/PostgreSQL)</a:t>
            </a:r>
          </a:p>
          <a:p>
            <a:r>
              <a:rPr lang="en-US" dirty="0"/>
              <a:t>Manage parallel access in the application</a:t>
            </a:r>
          </a:p>
          <a:p>
            <a:pPr lvl="1"/>
            <a:r>
              <a:rPr lang="en-US" dirty="0"/>
              <a:t>Partition tables map keys to nodes</a:t>
            </a:r>
          </a:p>
          <a:p>
            <a:pPr lvl="1"/>
            <a:r>
              <a:rPr lang="en-US" dirty="0"/>
              <a:t>Application decides where to route storage or lookup requests</a:t>
            </a:r>
          </a:p>
          <a:p>
            <a:r>
              <a:rPr lang="en-US" dirty="0"/>
              <a:t>Scales well for both reads and writes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Not transparent</a:t>
            </a:r>
          </a:p>
          <a:p>
            <a:pPr lvl="2"/>
            <a:r>
              <a:rPr lang="en-US" dirty="0"/>
              <a:t>application needs to be partition-aware</a:t>
            </a:r>
          </a:p>
          <a:p>
            <a:pPr lvl="2"/>
            <a:r>
              <a:rPr lang="en-US" dirty="0"/>
              <a:t>AND application needs to deal with replication</a:t>
            </a:r>
          </a:p>
          <a:p>
            <a:pPr lvl="1"/>
            <a:r>
              <a:rPr lang="en-US" dirty="0"/>
              <a:t>(Not a true parallel database, since parallel queries and transactions spanning nodes are not supported)</a:t>
            </a:r>
          </a:p>
        </p:txBody>
      </p:sp>
    </p:spTree>
    <p:extLst>
      <p:ext uri="{BB962C8B-B14F-4D97-AF65-F5344CB8AC3E}">
        <p14:creationId xmlns:p14="http://schemas.microsoft.com/office/powerpoint/2010/main" val="2370868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Systems vs.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Distributed data storage implementations:</a:t>
            </a:r>
          </a:p>
          <a:p>
            <a:r>
              <a:rPr lang="en-US" dirty="0"/>
              <a:t>May have limited support for relational model (no schema, or flexible schema)</a:t>
            </a:r>
          </a:p>
          <a:p>
            <a:r>
              <a:rPr lang="en-US" dirty="0"/>
              <a:t>But usually do provide flexible schema and other features</a:t>
            </a:r>
          </a:p>
          <a:p>
            <a:pPr lvl="1"/>
            <a:r>
              <a:rPr lang="en-US" dirty="0"/>
              <a:t>Structured objects e.g. using JSON</a:t>
            </a:r>
          </a:p>
          <a:p>
            <a:pPr lvl="1"/>
            <a:r>
              <a:rPr lang="en-US" dirty="0"/>
              <a:t>Multiple versions of data items </a:t>
            </a:r>
          </a:p>
          <a:p>
            <a:r>
              <a:rPr lang="en-US" dirty="0"/>
              <a:t>Often do not support referential integrity constraints</a:t>
            </a:r>
          </a:p>
          <a:p>
            <a:r>
              <a:rPr lang="en-US" dirty="0"/>
              <a:t>Often provide no support or limited support for transactions</a:t>
            </a:r>
          </a:p>
          <a:p>
            <a:pPr lvl="1"/>
            <a:r>
              <a:rPr lang="en-US" dirty="0"/>
              <a:t>But some do!</a:t>
            </a:r>
          </a:p>
          <a:p>
            <a:r>
              <a:rPr lang="en-US" dirty="0"/>
              <a:t>Provide only lowest layer of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53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6B9419-32E4-4AE5-846F-AFCCCC6F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756E5A-CF9F-47DA-98A4-021DEA89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IN" dirty="0"/>
              <a:t>In wide-column stores like </a:t>
            </a:r>
            <a:r>
              <a:rPr lang="en-IN" dirty="0" err="1"/>
              <a:t>BigTable</a:t>
            </a:r>
            <a:r>
              <a:rPr lang="en-IN" dirty="0"/>
              <a:t>, records may be vertically partitioned by attribute (</a:t>
            </a:r>
            <a:r>
              <a:rPr lang="en-IN" i="1" dirty="0"/>
              <a:t>columnar storage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(record-identifier, attribute-name) forms a key</a:t>
            </a:r>
          </a:p>
          <a:p>
            <a:r>
              <a:rPr lang="en-IN" dirty="0"/>
              <a:t>Multiple attributes may be stored in one file (</a:t>
            </a:r>
            <a:r>
              <a:rPr lang="en-IN" b="1" dirty="0">
                <a:solidFill>
                  <a:srgbClr val="002060"/>
                </a:solidFill>
              </a:rPr>
              <a:t>column family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In </a:t>
            </a:r>
            <a:r>
              <a:rPr lang="en-IN" dirty="0" err="1"/>
              <a:t>BigTable</a:t>
            </a:r>
            <a:r>
              <a:rPr lang="en-IN" dirty="0"/>
              <a:t> records are sorted by key, ensuring all attributes of a logical record in that file are contiguous</a:t>
            </a:r>
          </a:p>
          <a:p>
            <a:pPr lvl="2"/>
            <a:r>
              <a:rPr lang="en-IN" dirty="0"/>
              <a:t>Attributes can be fetched by a prefix/range query</a:t>
            </a:r>
          </a:p>
          <a:p>
            <a:pPr lvl="1"/>
            <a:r>
              <a:rPr lang="en-IN" dirty="0"/>
              <a:t>Record-identifiers can be structured hierarchically to exploit sorting</a:t>
            </a:r>
          </a:p>
          <a:p>
            <a:pPr lvl="2"/>
            <a:r>
              <a:rPr lang="en-IN" dirty="0"/>
              <a:t>E.g., url:  </a:t>
            </a:r>
            <a:r>
              <a:rPr lang="en-IN" dirty="0">
                <a:hlinkClick r:id="rId2"/>
              </a:rPr>
              <a:t>www.cs.yale.edu/people/silberschatz.html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can be mapped to  record identifier   </a:t>
            </a:r>
            <a:br>
              <a:rPr lang="en-IN" dirty="0"/>
            </a:br>
            <a:r>
              <a:rPr lang="en-IN" dirty="0"/>
              <a:t>   </a:t>
            </a:r>
            <a:r>
              <a:rPr lang="en-IN" dirty="0" err="1">
                <a:hlinkClick r:id="rId3"/>
              </a:rPr>
              <a:t>edu.yale.cs.www</a:t>
            </a:r>
            <a:r>
              <a:rPr lang="en-IN" dirty="0">
                <a:hlinkClick r:id="rId3"/>
              </a:rPr>
              <a:t>/people/silberschatz.html</a:t>
            </a:r>
            <a:r>
              <a:rPr lang="en-IN" dirty="0"/>
              <a:t> </a:t>
            </a:r>
          </a:p>
          <a:p>
            <a:pPr lvl="2"/>
            <a:r>
              <a:rPr lang="en-IN" dirty="0"/>
              <a:t>Now all records for cs.yale.edu would be contiguous, as would all records for yale.edu</a:t>
            </a:r>
          </a:p>
        </p:txBody>
      </p:sp>
    </p:spTree>
    <p:extLst>
      <p:ext uri="{BB962C8B-B14F-4D97-AF65-F5344CB8AC3E}">
        <p14:creationId xmlns:p14="http://schemas.microsoft.com/office/powerpoint/2010/main" val="1440074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E85E28-4991-49BA-A3B8-55F88EBD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Geographically Distributed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BD6DEB-1B66-44DC-8F1D-68307DFF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6" y="1102497"/>
            <a:ext cx="7741328" cy="5367972"/>
          </a:xfrm>
        </p:spPr>
        <p:txBody>
          <a:bodyPr/>
          <a:lstStyle/>
          <a:p>
            <a:r>
              <a:rPr lang="en-IN" dirty="0"/>
              <a:t>Many storage systems today support geographical distribution of storage</a:t>
            </a:r>
          </a:p>
          <a:p>
            <a:pPr lvl="1"/>
            <a:r>
              <a:rPr lang="en-IN" dirty="0"/>
              <a:t>Motivations: Fault tolerance, latency (close to user), governmental regulations</a:t>
            </a:r>
          </a:p>
          <a:p>
            <a:r>
              <a:rPr lang="en-IN" dirty="0"/>
              <a:t>Latency of replication across geographically distributed data centers much higher than within data center</a:t>
            </a:r>
          </a:p>
          <a:p>
            <a:pPr lvl="1"/>
            <a:r>
              <a:rPr lang="en-IN" dirty="0"/>
              <a:t>Some key-value stores support </a:t>
            </a:r>
            <a:r>
              <a:rPr lang="en-IN" b="1" dirty="0">
                <a:solidFill>
                  <a:srgbClr val="002060"/>
                </a:solidFill>
              </a:rPr>
              <a:t>synchronous replication</a:t>
            </a:r>
          </a:p>
          <a:p>
            <a:pPr lvl="2"/>
            <a:r>
              <a:rPr lang="en-IN" dirty="0"/>
              <a:t> Must wait for replicas to be updated before committing an update</a:t>
            </a:r>
          </a:p>
          <a:p>
            <a:pPr lvl="1"/>
            <a:r>
              <a:rPr lang="en-IN" dirty="0"/>
              <a:t>Others support </a:t>
            </a:r>
            <a:r>
              <a:rPr lang="en-IN" b="1" dirty="0">
                <a:solidFill>
                  <a:srgbClr val="002060"/>
                </a:solidFill>
              </a:rPr>
              <a:t>asynchronous replication</a:t>
            </a:r>
          </a:p>
          <a:p>
            <a:pPr lvl="2"/>
            <a:r>
              <a:rPr lang="en-IN" dirty="0"/>
              <a:t>update is committed in one data center, but sent subsequently (in a fault-tolerant way) to remote data centers</a:t>
            </a:r>
          </a:p>
          <a:p>
            <a:pPr lvl="2"/>
            <a:r>
              <a:rPr lang="en-IN" dirty="0"/>
              <a:t>Must deal with small risk of data loss if data center fails.</a:t>
            </a:r>
          </a:p>
        </p:txBody>
      </p:sp>
    </p:spTree>
    <p:extLst>
      <p:ext uri="{BB962C8B-B14F-4D97-AF65-F5344CB8AC3E}">
        <p14:creationId xmlns:p14="http://schemas.microsoft.com/office/powerpoint/2010/main" val="73773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100C4-44A2-46D7-BBE7-8CF15B7F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in Key-Value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A202A9-4007-465D-ADF7-C12ACFB2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IN" dirty="0"/>
              <a:t>Most key-value stores don’t support full-fledged transactions</a:t>
            </a:r>
          </a:p>
          <a:p>
            <a:pPr lvl="1"/>
            <a:r>
              <a:rPr lang="en-IN" dirty="0"/>
              <a:t>But treat each update as a transaction, to ensure integrity of internal data structure</a:t>
            </a:r>
          </a:p>
          <a:p>
            <a:r>
              <a:rPr lang="en-IN" dirty="0"/>
              <a:t>Some key-value stores allow multiple updates to one data item to be committed as a single transaction</a:t>
            </a:r>
          </a:p>
          <a:p>
            <a:r>
              <a:rPr lang="en-IN" dirty="0"/>
              <a:t>Without support for transactions, secondary indices cannot be maintained consistently</a:t>
            </a:r>
          </a:p>
          <a:p>
            <a:pPr lvl="1"/>
            <a:r>
              <a:rPr lang="en-IN" dirty="0"/>
              <a:t>Some key-value stores do not support secondary indices at all</a:t>
            </a:r>
          </a:p>
          <a:p>
            <a:pPr lvl="1"/>
            <a:r>
              <a:rPr lang="en-IN" dirty="0"/>
              <a:t>Some key-value stores support asynchronous maintenance of secondary indices</a:t>
            </a:r>
          </a:p>
          <a:p>
            <a:r>
              <a:rPr lang="en-IN" dirty="0"/>
              <a:t>Some key-value stores support ACID transactions across multiple data items along with two-phase commit across nodes</a:t>
            </a:r>
          </a:p>
          <a:p>
            <a:pPr lvl="1"/>
            <a:r>
              <a:rPr lang="en-IN" dirty="0"/>
              <a:t>Google </a:t>
            </a:r>
            <a:r>
              <a:rPr lang="en-IN" dirty="0" err="1"/>
              <a:t>MegaStore</a:t>
            </a:r>
            <a:r>
              <a:rPr lang="en-IN" dirty="0"/>
              <a:t> and </a:t>
            </a:r>
            <a:r>
              <a:rPr lang="en-IN" dirty="0" smtClean="0"/>
              <a:t>Spanner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729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100C4-44A2-46D7-BBE7-8CF15B7F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in Key-Value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A202A9-4007-465D-ADF7-C12ACFB2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102497"/>
            <a:ext cx="7767962" cy="5367972"/>
          </a:xfrm>
        </p:spPr>
        <p:txBody>
          <a:bodyPr/>
          <a:lstStyle/>
          <a:p>
            <a:r>
              <a:rPr lang="en-IN" dirty="0"/>
              <a:t>Some key-value stores support concurrency control via locking and snapshots</a:t>
            </a:r>
          </a:p>
          <a:p>
            <a:r>
              <a:rPr lang="en-IN" dirty="0"/>
              <a:t>Some support </a:t>
            </a:r>
            <a:r>
              <a:rPr lang="en-IN" i="1" dirty="0"/>
              <a:t>atomic test-and-set </a:t>
            </a:r>
            <a:r>
              <a:rPr lang="en-IN" dirty="0"/>
              <a:t>and </a:t>
            </a:r>
            <a:r>
              <a:rPr lang="en-IN" i="1" dirty="0"/>
              <a:t>increment</a:t>
            </a:r>
            <a:r>
              <a:rPr lang="en-IN" dirty="0"/>
              <a:t> on data items </a:t>
            </a:r>
          </a:p>
          <a:p>
            <a:pPr lvl="1"/>
            <a:r>
              <a:rPr lang="en-IN" dirty="0"/>
              <a:t>Others do not support concurrency control</a:t>
            </a:r>
          </a:p>
          <a:p>
            <a:r>
              <a:rPr lang="en-IN" dirty="0"/>
              <a:t>Key-value stores implement recovery protocols based on logging to ensure durability</a:t>
            </a:r>
          </a:p>
          <a:p>
            <a:pPr lvl="1"/>
            <a:r>
              <a:rPr lang="en-IN" dirty="0"/>
              <a:t>Log must be replicated, to ensure availability in spite of failures</a:t>
            </a:r>
          </a:p>
          <a:p>
            <a:r>
              <a:rPr lang="en-IN" dirty="0"/>
              <a:t>Distributed file systems are used to store log and data files in some key-value stores such as </a:t>
            </a:r>
            <a:r>
              <a:rPr lang="en-IN" dirty="0" err="1"/>
              <a:t>BigTable</a:t>
            </a:r>
            <a:r>
              <a:rPr lang="en-IN" dirty="0"/>
              <a:t>, HBase</a:t>
            </a:r>
          </a:p>
          <a:p>
            <a:pPr lvl="1"/>
            <a:r>
              <a:rPr lang="en-IN" dirty="0"/>
              <a:t>But distributed file systems do not support (atomic) updates of files except for appends</a:t>
            </a:r>
          </a:p>
          <a:p>
            <a:pPr lvl="1"/>
            <a:r>
              <a:rPr lang="en-IN" dirty="0"/>
              <a:t>LSM trees provide a nice way to index data without requiring updates of files</a:t>
            </a:r>
          </a:p>
          <a:p>
            <a:r>
              <a:rPr lang="en-IN" dirty="0"/>
              <a:t>Some systems use persistent messaging to manage </a:t>
            </a:r>
            <a:r>
              <a:rPr lang="en-IN" dirty="0" smtClean="0"/>
              <a:t>logs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53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A8E1CD-CA55-4F78-961A-181543E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17475"/>
            <a:ext cx="8216624" cy="609600"/>
          </a:xfrm>
        </p:spPr>
        <p:txBody>
          <a:bodyPr/>
          <a:lstStyle/>
          <a:p>
            <a:r>
              <a:rPr lang="en-IN" dirty="0"/>
              <a:t>Querying and Performance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880D93-FDFE-482D-8B76-1B20957DC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26" y="1102497"/>
            <a:ext cx="7911392" cy="5367972"/>
          </a:xfrm>
        </p:spPr>
        <p:txBody>
          <a:bodyPr/>
          <a:lstStyle/>
          <a:p>
            <a:r>
              <a:rPr lang="en-IN" dirty="0"/>
              <a:t>Many key-value stores do not provide a declarative query language </a:t>
            </a:r>
          </a:p>
          <a:p>
            <a:r>
              <a:rPr lang="en-IN" dirty="0"/>
              <a:t>Applications must manage joins, aggregates, etc on their own</a:t>
            </a:r>
          </a:p>
          <a:p>
            <a:r>
              <a:rPr lang="en-IN" dirty="0"/>
              <a:t>Some applications avoid computing joins at run-time by creating (what is in effect) materialized views</a:t>
            </a:r>
          </a:p>
          <a:p>
            <a:pPr lvl="1"/>
            <a:r>
              <a:rPr lang="en-IN" dirty="0"/>
              <a:t>Application code maintains materialized views</a:t>
            </a:r>
          </a:p>
          <a:p>
            <a:pPr lvl="1"/>
            <a:r>
              <a:rPr lang="en-IN" dirty="0"/>
              <a:t>E.g., If a user makes a post, the application may add a summary of the post to the data items representing all the friends of the user</a:t>
            </a:r>
          </a:p>
          <a:p>
            <a:r>
              <a:rPr lang="en-IN" dirty="0"/>
              <a:t>Many key-value stores allow related data items to be stored together</a:t>
            </a:r>
          </a:p>
          <a:p>
            <a:pPr lvl="1"/>
            <a:r>
              <a:rPr lang="en-IN" dirty="0"/>
              <a:t>Related data items form an </a:t>
            </a:r>
            <a:r>
              <a:rPr lang="en-IN" b="1" dirty="0">
                <a:solidFill>
                  <a:srgbClr val="002060"/>
                </a:solidFill>
              </a:rPr>
              <a:t>entity-group</a:t>
            </a:r>
          </a:p>
          <a:p>
            <a:pPr lvl="1"/>
            <a:r>
              <a:rPr lang="en-IN" dirty="0"/>
              <a:t>e.g., user data item along with all posts of that user </a:t>
            </a:r>
          </a:p>
          <a:p>
            <a:pPr lvl="1"/>
            <a:r>
              <a:rPr lang="en-IN" dirty="0"/>
              <a:t>Makes joining the related tuples very cheap</a:t>
            </a:r>
          </a:p>
          <a:p>
            <a:r>
              <a:rPr lang="en-IN" dirty="0"/>
              <a:t>Other functionality includes</a:t>
            </a:r>
          </a:p>
          <a:p>
            <a:pPr lvl="1"/>
            <a:r>
              <a:rPr lang="en-IN" dirty="0"/>
              <a:t>Stored procedures executed at the nodes storing the data</a:t>
            </a:r>
          </a:p>
          <a:p>
            <a:pPr lvl="1"/>
            <a:r>
              <a:rPr lang="en-IN" dirty="0"/>
              <a:t>Versioning of data, along with automated deletion of old versions</a:t>
            </a:r>
          </a:p>
        </p:txBody>
      </p:sp>
    </p:spTree>
    <p:extLst>
      <p:ext uri="{BB962C8B-B14F-4D97-AF65-F5344CB8AC3E}">
        <p14:creationId xmlns:p14="http://schemas.microsoft.com/office/powerpoint/2010/main" val="166547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025E1F-43A1-407F-B1F9-418AEA4F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Node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41D2B9-E209-459E-9392-D10F89BD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244" y="1022598"/>
            <a:ext cx="7508090" cy="5367972"/>
          </a:xfrm>
        </p:spPr>
        <p:txBody>
          <a:bodyPr/>
          <a:lstStyle/>
          <a:p>
            <a:r>
              <a:rPr lang="en-US" sz="1800" b="1" dirty="0" smtClean="0">
                <a:solidFill>
                  <a:srgbClr val="0000FF"/>
                </a:solidFill>
              </a:rPr>
              <a:t>Example</a:t>
            </a:r>
            <a:r>
              <a:rPr lang="en-US" sz="1800" b="1" dirty="0">
                <a:solidFill>
                  <a:srgbClr val="0000FF"/>
                </a:solidFill>
              </a:rPr>
              <a:t>:</a:t>
            </a:r>
            <a:r>
              <a:rPr lang="en-US" sz="1800" dirty="0"/>
              <a:t> There are 4 nodes: N1, N2, N3 and N4 in a parallel database system. The schema of the relation person is as follows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Person(NID, Name, Thana, District, Age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The minimum age is 1 and maximum is 110. Perform </a:t>
            </a:r>
            <a:r>
              <a:rPr lang="en-US" sz="1800" dirty="0"/>
              <a:t>partitioning of person </a:t>
            </a:r>
            <a:r>
              <a:rPr lang="en-US" sz="1800" dirty="0" smtClean="0"/>
              <a:t>relation on age </a:t>
            </a:r>
            <a:r>
              <a:rPr lang="en-US" sz="1800" dirty="0"/>
              <a:t>into 4 </a:t>
            </a:r>
            <a:r>
              <a:rPr lang="en-US" sz="1800" dirty="0" smtClean="0"/>
              <a:t>nodes</a:t>
            </a:r>
            <a:r>
              <a:rPr lang="en-US" sz="1800" dirty="0"/>
              <a:t> </a:t>
            </a:r>
            <a:r>
              <a:rPr lang="en-US" sz="1800" dirty="0" smtClean="0"/>
              <a:t>using virtual partitioning method. </a:t>
            </a:r>
          </a:p>
          <a:p>
            <a:pPr marL="0" indent="0">
              <a:buNone/>
            </a:pPr>
            <a:r>
              <a:rPr lang="en-US" sz="1800" dirty="0" smtClean="0"/>
              <a:t>Consider 60 virtual nodes. </a:t>
            </a:r>
          </a:p>
          <a:p>
            <a:pPr marL="0" indent="0">
              <a:buNone/>
            </a:pPr>
            <a:r>
              <a:rPr lang="en-US" sz="1800" dirty="0" smtClean="0"/>
              <a:t>Step 1: Define partition vector for 60 </a:t>
            </a:r>
            <a:r>
              <a:rPr lang="en-US" sz="1800" dirty="0"/>
              <a:t>virtual nodes.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Step 2: Partition person relation into virtual nodes.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Step 3: </a:t>
            </a:r>
            <a:r>
              <a:rPr lang="en-IN" sz="1800" dirty="0" smtClean="0"/>
              <a:t>Map 60 </a:t>
            </a:r>
            <a:r>
              <a:rPr lang="en-IN" sz="1800" dirty="0"/>
              <a:t>virtual nodes to </a:t>
            </a:r>
            <a:r>
              <a:rPr lang="en-IN" sz="1800" dirty="0" smtClean="0"/>
              <a:t>4 real nodes using </a:t>
            </a:r>
            <a:r>
              <a:rPr lang="en-IN" sz="1800" b="1" dirty="0" smtClean="0"/>
              <a:t>Round-robin method. </a:t>
            </a:r>
            <a:r>
              <a:rPr lang="en-IN" sz="1800" dirty="0"/>
              <a:t>V</a:t>
            </a:r>
            <a:r>
              <a:rPr lang="en-IN" sz="1800" dirty="0" smtClean="0"/>
              <a:t>irtual </a:t>
            </a:r>
            <a:r>
              <a:rPr lang="en-IN" sz="1800" dirty="0"/>
              <a:t>node </a:t>
            </a:r>
            <a:r>
              <a:rPr lang="en-IN" sz="1800" i="1" dirty="0" err="1"/>
              <a:t>i</a:t>
            </a:r>
            <a:r>
              <a:rPr lang="en-IN" sz="1800" dirty="0"/>
              <a:t> mapped to real node (</a:t>
            </a:r>
            <a:r>
              <a:rPr lang="en-IN" sz="1800" i="1" dirty="0" err="1"/>
              <a:t>i</a:t>
            </a:r>
            <a:r>
              <a:rPr lang="en-IN" sz="1800" dirty="0"/>
              <a:t> mod </a:t>
            </a:r>
            <a:r>
              <a:rPr lang="en-IN" sz="1800" i="1" dirty="0" smtClean="0"/>
              <a:t>4</a:t>
            </a:r>
            <a:r>
              <a:rPr lang="en-IN" sz="1800" dirty="0" smtClean="0"/>
              <a:t>)+1</a:t>
            </a:r>
            <a:endParaRPr lang="en-IN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361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025E1F-43A1-407F-B1F9-418AEA4F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Node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41D2B9-E209-459E-9392-D10F89BD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244" y="1022598"/>
            <a:ext cx="7508090" cy="5367972"/>
          </a:xfrm>
        </p:spPr>
        <p:txBody>
          <a:bodyPr/>
          <a:lstStyle/>
          <a:p>
            <a:r>
              <a:rPr lang="en-IN" sz="1800" b="1" dirty="0" smtClean="0"/>
              <a:t>Mapping </a:t>
            </a:r>
            <a:r>
              <a:rPr lang="en-IN" sz="1800" b="1" dirty="0"/>
              <a:t>table</a:t>
            </a:r>
            <a:r>
              <a:rPr lang="en-IN" sz="1800" dirty="0"/>
              <a:t>: mapping table </a:t>
            </a:r>
            <a:r>
              <a:rPr lang="en-IN" sz="1800" i="1" dirty="0" err="1"/>
              <a:t>virtual_to_real_map</a:t>
            </a:r>
            <a:r>
              <a:rPr lang="en-IN" sz="1800" dirty="0"/>
              <a:t>[] tracks which virtual node is on which real node</a:t>
            </a:r>
          </a:p>
          <a:p>
            <a:pPr lvl="1"/>
            <a:endParaRPr lang="en-IN" sz="1800" dirty="0" smtClean="0"/>
          </a:p>
          <a:p>
            <a:r>
              <a:rPr lang="en-IN" sz="1800" dirty="0" smtClean="0"/>
              <a:t>Allows </a:t>
            </a:r>
            <a:r>
              <a:rPr lang="en-IN" sz="1800" dirty="0"/>
              <a:t>skew to be handled by moving virtual nodes from more loaded nodes to less loaded nodes</a:t>
            </a:r>
          </a:p>
          <a:p>
            <a:endParaRPr lang="en-IN" sz="1800" dirty="0" smtClean="0"/>
          </a:p>
          <a:p>
            <a:r>
              <a:rPr lang="en-IN" sz="1800" dirty="0" smtClean="0"/>
              <a:t>Both </a:t>
            </a:r>
            <a:r>
              <a:rPr lang="en-IN" sz="1800" dirty="0"/>
              <a:t>data distribution skew and execution skew can be handled </a:t>
            </a:r>
            <a:endParaRPr lang="en-IN" sz="1800" dirty="0" smtClean="0"/>
          </a:p>
          <a:p>
            <a:endParaRPr lang="en-IN" sz="1800" dirty="0"/>
          </a:p>
          <a:p>
            <a:pPr marL="0" indent="0">
              <a:buNone/>
            </a:pPr>
            <a:r>
              <a:rPr lang="en-IN" sz="1800" b="1" dirty="0" smtClean="0">
                <a:solidFill>
                  <a:srgbClr val="FF0000"/>
                </a:solidFill>
              </a:rPr>
              <a:t>Question 7-1</a:t>
            </a:r>
            <a:r>
              <a:rPr lang="en-IN" sz="1800" dirty="0"/>
              <a:t>: </a:t>
            </a:r>
            <a:r>
              <a:rPr lang="en-IN" sz="1800" dirty="0" smtClean="0"/>
              <a:t>Explain how data </a:t>
            </a:r>
            <a:r>
              <a:rPr lang="en-IN" sz="1800" dirty="0"/>
              <a:t>distribution skew and execution skew can be handled </a:t>
            </a:r>
            <a:r>
              <a:rPr lang="en-IN" sz="1800" dirty="0" smtClean="0"/>
              <a:t>using virtual node partitioning.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503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458" y="1102497"/>
            <a:ext cx="7705818" cy="5367972"/>
          </a:xfrm>
        </p:spPr>
        <p:txBody>
          <a:bodyPr/>
          <a:lstStyle/>
          <a:p>
            <a:r>
              <a:rPr lang="en-US" sz="1800" dirty="0"/>
              <a:t>Virtual node approach with a fixed partitioning vector cannot handle significant changes in data distribution over time</a:t>
            </a:r>
          </a:p>
          <a:p>
            <a:endParaRPr lang="en-US" sz="1800" dirty="0" smtClean="0"/>
          </a:p>
          <a:p>
            <a:r>
              <a:rPr lang="en-US" sz="1800" dirty="0" smtClean="0"/>
              <a:t>Complete </a:t>
            </a:r>
            <a:r>
              <a:rPr lang="en-US" sz="1800" dirty="0"/>
              <a:t>repartitioning is expensive and intrusive</a:t>
            </a:r>
          </a:p>
          <a:p>
            <a:endParaRPr lang="en-US" sz="1800" b="1" dirty="0" smtClean="0">
              <a:solidFill>
                <a:srgbClr val="002060"/>
              </a:solidFill>
            </a:endParaRPr>
          </a:p>
          <a:p>
            <a:r>
              <a:rPr lang="en-US" sz="1800" b="1" dirty="0" smtClean="0">
                <a:solidFill>
                  <a:srgbClr val="002060"/>
                </a:solidFill>
              </a:rPr>
              <a:t>Dynamic </a:t>
            </a:r>
            <a:r>
              <a:rPr lang="en-US" sz="1800" b="1" dirty="0">
                <a:solidFill>
                  <a:srgbClr val="002060"/>
                </a:solidFill>
              </a:rPr>
              <a:t>repartitioning </a:t>
            </a:r>
            <a:r>
              <a:rPr lang="en-US" sz="1800" dirty="0"/>
              <a:t>can be done incrementally using virtual node scheme </a:t>
            </a:r>
          </a:p>
          <a:p>
            <a:pPr lvl="1"/>
            <a:r>
              <a:rPr lang="en-US" sz="1800" dirty="0"/>
              <a:t>Virtual nodes that become too big can be split</a:t>
            </a:r>
          </a:p>
          <a:p>
            <a:pPr lvl="2"/>
            <a:r>
              <a:rPr lang="en-US" sz="1800" dirty="0"/>
              <a:t>Much like B+-tree node splits</a:t>
            </a:r>
          </a:p>
          <a:p>
            <a:pPr lvl="1"/>
            <a:r>
              <a:rPr lang="en-US" sz="1800" dirty="0"/>
              <a:t>Some virtual nodes can be moved from a heavily loaded node to a less loaded node</a:t>
            </a:r>
          </a:p>
          <a:p>
            <a:endParaRPr lang="en-US" sz="1800" dirty="0" smtClean="0"/>
          </a:p>
          <a:p>
            <a:r>
              <a:rPr lang="en-US" sz="1800" dirty="0" smtClean="0"/>
              <a:t>Virtual </a:t>
            </a:r>
            <a:r>
              <a:rPr lang="en-US" sz="1800" dirty="0"/>
              <a:t>nodes in such a scheme are often called </a:t>
            </a:r>
            <a:r>
              <a:rPr lang="en-US" sz="1800" b="1" dirty="0">
                <a:solidFill>
                  <a:srgbClr val="002060"/>
                </a:solidFill>
              </a:rPr>
              <a:t>tablets</a:t>
            </a:r>
          </a:p>
        </p:txBody>
      </p:sp>
    </p:spTree>
    <p:extLst>
      <p:ext uri="{BB962C8B-B14F-4D97-AF65-F5344CB8AC3E}">
        <p14:creationId xmlns:p14="http://schemas.microsoft.com/office/powerpoint/2010/main" val="244437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25" y="924339"/>
            <a:ext cx="7785718" cy="5546130"/>
          </a:xfrm>
        </p:spPr>
        <p:txBody>
          <a:bodyPr/>
          <a:lstStyle/>
          <a:p>
            <a:r>
              <a:rPr lang="en-US" dirty="0"/>
              <a:t>Virtual nodes in such a scheme are often called </a:t>
            </a:r>
            <a:r>
              <a:rPr lang="en-US" b="1" dirty="0">
                <a:solidFill>
                  <a:srgbClr val="002060"/>
                </a:solidFill>
              </a:rPr>
              <a:t>tablets</a:t>
            </a:r>
          </a:p>
          <a:p>
            <a:r>
              <a:rPr lang="en-US" dirty="0"/>
              <a:t>Example of initial </a:t>
            </a:r>
            <a:r>
              <a:rPr lang="en-US" b="1" dirty="0">
                <a:solidFill>
                  <a:srgbClr val="002060"/>
                </a:solidFill>
              </a:rPr>
              <a:t>partition table</a:t>
            </a:r>
            <a:r>
              <a:rPr lang="en-US" dirty="0"/>
              <a:t> and partition table after a split of tablet 6 and move of tablet 1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="" xmlns:a16="http://schemas.microsoft.com/office/drawing/2014/main" id="{13A907A2-8EE4-44F1-B99A-2419C1574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905024" y="1938130"/>
            <a:ext cx="5102238" cy="23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F1E0E28D-AB85-4FFE-A7D7-9EB3EB47F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5024" y="4143188"/>
            <a:ext cx="5102238" cy="25245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936A8D10-B0C4-4358-9D20-A3F6FA44FD8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31226" y="2842592"/>
            <a:ext cx="1371100" cy="829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2CE1989B-60C3-4FBA-81E1-B03B7B77B6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1226" y="3697404"/>
            <a:ext cx="1371100" cy="1272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CFD4E1F-55CF-4C77-9F09-CA804FFF0959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1226" y="5879988"/>
            <a:ext cx="1446006" cy="277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DBDF0B9-03F9-4E02-BD80-8DB9C279B9AD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1226" y="5879988"/>
            <a:ext cx="1446006" cy="524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F7C522E-7334-4548-98A8-CC1D080517A9}"/>
              </a:ext>
            </a:extLst>
          </p:cNvPr>
          <p:cNvSpPr txBox="1"/>
          <p:nvPr/>
        </p:nvSpPr>
        <p:spPr>
          <a:xfrm>
            <a:off x="7702326" y="3503251"/>
            <a:ext cx="1341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Tablet move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1F84995-884C-4B50-83B7-26CF65144CA0}"/>
              </a:ext>
            </a:extLst>
          </p:cNvPr>
          <p:cNvSpPr txBox="1"/>
          <p:nvPr/>
        </p:nvSpPr>
        <p:spPr>
          <a:xfrm>
            <a:off x="7702326" y="5682724"/>
            <a:ext cx="1341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Tablet split</a:t>
            </a:r>
          </a:p>
        </p:txBody>
      </p:sp>
    </p:spTree>
    <p:extLst>
      <p:ext uri="{BB962C8B-B14F-4D97-AF65-F5344CB8AC3E}">
        <p14:creationId xmlns:p14="http://schemas.microsoft.com/office/powerpoint/2010/main" val="276192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5F530-32C7-4853-978B-134F0250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of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E015FC-5368-45CF-888E-92C2B320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8170848" cy="5367972"/>
          </a:xfrm>
        </p:spPr>
        <p:txBody>
          <a:bodyPr/>
          <a:lstStyle/>
          <a:p>
            <a:r>
              <a:rPr lang="en-IN" sz="1800" dirty="0"/>
              <a:t>Partition table typically stored at a </a:t>
            </a:r>
            <a:r>
              <a:rPr lang="en-IN" sz="1800" b="1" dirty="0">
                <a:solidFill>
                  <a:srgbClr val="002060"/>
                </a:solidFill>
              </a:rPr>
              <a:t>master</a:t>
            </a:r>
            <a:r>
              <a:rPr lang="en-IN" sz="1800" dirty="0"/>
              <a:t> node, and at multiple routers</a:t>
            </a:r>
          </a:p>
          <a:p>
            <a:endParaRPr lang="en-IN" sz="1800" dirty="0" smtClean="0"/>
          </a:p>
          <a:p>
            <a:r>
              <a:rPr lang="en-IN" sz="1800" dirty="0" smtClean="0"/>
              <a:t>Queries </a:t>
            </a:r>
            <a:r>
              <a:rPr lang="en-IN" sz="1800" dirty="0"/>
              <a:t>are sent first to </a:t>
            </a:r>
            <a:r>
              <a:rPr lang="en-IN" sz="1800" b="1" dirty="0">
                <a:solidFill>
                  <a:srgbClr val="002060"/>
                </a:solidFill>
              </a:rPr>
              <a:t>routers</a:t>
            </a:r>
            <a:r>
              <a:rPr lang="en-IN" sz="1800" dirty="0"/>
              <a:t>, which forward them to appropriate node</a:t>
            </a:r>
          </a:p>
          <a:p>
            <a:endParaRPr lang="en-IN" sz="1800" b="1" dirty="0" smtClean="0">
              <a:solidFill>
                <a:srgbClr val="002060"/>
              </a:solidFill>
            </a:endParaRPr>
          </a:p>
          <a:p>
            <a:r>
              <a:rPr lang="en-IN" sz="1800" b="1" dirty="0" smtClean="0">
                <a:solidFill>
                  <a:srgbClr val="002060"/>
                </a:solidFill>
              </a:rPr>
              <a:t>Consistent </a:t>
            </a:r>
            <a:r>
              <a:rPr lang="en-IN" sz="1800" b="1" dirty="0">
                <a:solidFill>
                  <a:srgbClr val="002060"/>
                </a:solidFill>
              </a:rPr>
              <a:t>hashing </a:t>
            </a:r>
            <a:r>
              <a:rPr lang="en-IN" sz="1800" dirty="0"/>
              <a:t>is an alternative fully-distributed scheme </a:t>
            </a:r>
          </a:p>
          <a:p>
            <a:pPr lvl="1"/>
            <a:r>
              <a:rPr lang="en-IN" sz="1800" dirty="0"/>
              <a:t>without any master nodes, works in a completely peer-to-peer fashion</a:t>
            </a:r>
          </a:p>
          <a:p>
            <a:pPr marL="0" indent="0">
              <a:buNone/>
            </a:pPr>
            <a:r>
              <a:rPr lang="en-IN" sz="1800" b="1" dirty="0" smtClean="0">
                <a:solidFill>
                  <a:srgbClr val="FF0000"/>
                </a:solidFill>
              </a:rPr>
              <a:t>(Self study)</a:t>
            </a:r>
          </a:p>
          <a:p>
            <a:r>
              <a:rPr lang="en-IN" sz="1800" b="1" dirty="0" smtClean="0">
                <a:solidFill>
                  <a:srgbClr val="002060"/>
                </a:solidFill>
              </a:rPr>
              <a:t>Distributed </a:t>
            </a:r>
            <a:r>
              <a:rPr lang="en-IN" sz="1800" b="1" dirty="0">
                <a:solidFill>
                  <a:srgbClr val="002060"/>
                </a:solidFill>
              </a:rPr>
              <a:t>hash tables </a:t>
            </a:r>
            <a:r>
              <a:rPr lang="en-IN" sz="1800" dirty="0"/>
              <a:t>are based on consistent hashing</a:t>
            </a:r>
          </a:p>
          <a:p>
            <a:pPr lvl="1"/>
            <a:r>
              <a:rPr lang="en-IN" sz="1800" dirty="0"/>
              <a:t>work without master nodes or routers; each peer-node stores data and performs </a:t>
            </a:r>
            <a:r>
              <a:rPr lang="en-IN" sz="1800" dirty="0" smtClean="0"/>
              <a:t>routing</a:t>
            </a:r>
          </a:p>
          <a:p>
            <a:pPr marL="0" indent="0">
              <a:buNone/>
            </a:pPr>
            <a:r>
              <a:rPr lang="en-IN" sz="1800" b="1" dirty="0" smtClean="0">
                <a:solidFill>
                  <a:srgbClr val="FF0000"/>
                </a:solidFill>
              </a:rPr>
              <a:t>(self study)</a:t>
            </a:r>
          </a:p>
        </p:txBody>
      </p:sp>
    </p:spTree>
    <p:extLst>
      <p:ext uri="{BB962C8B-B14F-4D97-AF65-F5344CB8AC3E}">
        <p14:creationId xmlns:p14="http://schemas.microsoft.com/office/powerpoint/2010/main" val="21281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5F530-32C7-4853-978B-134F0250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of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E015FC-5368-45CF-888E-92C2B320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8170848" cy="5367972"/>
          </a:xfrm>
        </p:spPr>
        <p:txBody>
          <a:bodyPr/>
          <a:lstStyle/>
          <a:p>
            <a:r>
              <a:rPr lang="en-US" sz="1800" dirty="0"/>
              <a:t>Most parallel data storage systems store the partition table at a master node. </a:t>
            </a:r>
            <a:r>
              <a:rPr lang="en-US" sz="1800" dirty="0" smtClean="0"/>
              <a:t>However, to </a:t>
            </a:r>
            <a:r>
              <a:rPr lang="en-US" sz="1800" dirty="0"/>
              <a:t>support a large number of requests each second, the partition table is </a:t>
            </a:r>
            <a:r>
              <a:rPr lang="en-US" sz="1800" dirty="0" smtClean="0"/>
              <a:t>usually replicated</a:t>
            </a:r>
            <a:r>
              <a:rPr lang="en-US" sz="1800" dirty="0"/>
              <a:t>, either to all client nodes that access data or to multiple routers. </a:t>
            </a:r>
            <a:endParaRPr lang="en-US" sz="1800" dirty="0" smtClean="0"/>
          </a:p>
          <a:p>
            <a:r>
              <a:rPr lang="en-US" sz="1800" dirty="0" smtClean="0"/>
              <a:t>Routers</a:t>
            </a:r>
            <a:r>
              <a:rPr lang="en-US" sz="1800" dirty="0"/>
              <a:t> </a:t>
            </a:r>
            <a:r>
              <a:rPr lang="en-US" sz="1800" dirty="0" smtClean="0"/>
              <a:t>accept </a:t>
            </a:r>
            <a:r>
              <a:rPr lang="en-US" sz="1800" dirty="0"/>
              <a:t>read/write requests from clients and forward the requests to the </a:t>
            </a:r>
            <a:r>
              <a:rPr lang="en-US" sz="1800" dirty="0" smtClean="0"/>
              <a:t>appropriate </a:t>
            </a:r>
            <a:r>
              <a:rPr lang="en-US" sz="1800" dirty="0"/>
              <a:t>real node containing the tablet/virtual nodes based on the key values specified in </a:t>
            </a:r>
            <a:r>
              <a:rPr lang="en-US" sz="1800" dirty="0" smtClean="0"/>
              <a:t>the request</a:t>
            </a:r>
            <a:r>
              <a:rPr lang="en-US" sz="1800" dirty="0"/>
              <a:t>.</a:t>
            </a:r>
            <a:endParaRPr lang="en-US" sz="1800" dirty="0" smtClean="0"/>
          </a:p>
          <a:p>
            <a:endParaRPr lang="en-IN" sz="1800" b="1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8991" y="3944203"/>
            <a:ext cx="7233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 7-2:</a:t>
            </a:r>
            <a:r>
              <a:rPr lang="en-US" dirty="0" smtClean="0"/>
              <a:t> Explain how a query is executed in parallel storage system with dynamic partitioned storage of a relation. The query and the partitioning is on the same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1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1D9815-2B6B-43AD-961F-A68D5406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FC3C65-0A9B-461F-B8D9-2748D55E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IN" sz="1800" dirty="0"/>
              <a:t>Goal</a:t>
            </a:r>
            <a:r>
              <a:rPr lang="en-IN" sz="1800" dirty="0">
                <a:solidFill>
                  <a:srgbClr val="002060"/>
                </a:solidFill>
              </a:rPr>
              <a:t>: </a:t>
            </a:r>
            <a:r>
              <a:rPr lang="en-IN" sz="1800" b="1" dirty="0">
                <a:solidFill>
                  <a:srgbClr val="002060"/>
                </a:solidFill>
              </a:rPr>
              <a:t>availability</a:t>
            </a:r>
            <a:r>
              <a:rPr lang="en-IN" sz="1800" dirty="0"/>
              <a:t> despite failures</a:t>
            </a:r>
          </a:p>
          <a:p>
            <a:r>
              <a:rPr lang="en-IN" sz="1800" dirty="0"/>
              <a:t>Data replicated at 2, often 3 nodes</a:t>
            </a:r>
          </a:p>
          <a:p>
            <a:r>
              <a:rPr lang="en-IN" sz="1800" dirty="0"/>
              <a:t>Unit of replication typically a partition (tablet)</a:t>
            </a:r>
          </a:p>
          <a:p>
            <a:r>
              <a:rPr lang="en-IN" sz="1800" dirty="0"/>
              <a:t>Requests for data at failed node automatically routed to a replica</a:t>
            </a:r>
          </a:p>
          <a:p>
            <a:r>
              <a:rPr lang="en-IN" sz="1800" dirty="0"/>
              <a:t>Partition table with each tablet replicated at two nodes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871E60C2-5BA0-4977-98D9-679F2718A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9900" y="3363402"/>
            <a:ext cx="4988042" cy="23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0707"/>
      </p:ext>
    </p:extLst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34623</TotalTime>
  <Words>2098</Words>
  <Application>Microsoft Office PowerPoint</Application>
  <PresentationFormat>On-screen Show (4:3)</PresentationFormat>
  <Paragraphs>239</Paragraphs>
  <Slides>27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  <vt:variant>
        <vt:lpstr>Custom Shows</vt:lpstr>
      </vt:variant>
      <vt:variant>
        <vt:i4>1</vt:i4>
      </vt:variant>
    </vt:vector>
  </HeadingPairs>
  <TitlesOfParts>
    <vt:vector size="37" baseType="lpstr">
      <vt:lpstr>Arial</vt:lpstr>
      <vt:lpstr>Helvetica</vt:lpstr>
      <vt:lpstr>Monotype Sorts</vt:lpstr>
      <vt:lpstr>ＭＳ Ｐゴシック</vt:lpstr>
      <vt:lpstr>ＭＳ Ｐゴシック</vt:lpstr>
      <vt:lpstr>Times New Roman</vt:lpstr>
      <vt:lpstr>Webdings</vt:lpstr>
      <vt:lpstr>Wingdings</vt:lpstr>
      <vt:lpstr>db</vt:lpstr>
      <vt:lpstr>Parallel and Distributed Storage</vt:lpstr>
      <vt:lpstr>Virtual Node Partitioning</vt:lpstr>
      <vt:lpstr>Virtual Node Partitioning</vt:lpstr>
      <vt:lpstr>Virtual Node Partitioning</vt:lpstr>
      <vt:lpstr>Dynamic Repartitioning</vt:lpstr>
      <vt:lpstr>Dynamic Repartitioning</vt:lpstr>
      <vt:lpstr>Routing of Queries</vt:lpstr>
      <vt:lpstr>Routing of Queries</vt:lpstr>
      <vt:lpstr>Replication</vt:lpstr>
      <vt:lpstr>Basics: Data Replication</vt:lpstr>
      <vt:lpstr>Updates and Consistency of Replicas</vt:lpstr>
      <vt:lpstr>Protocols to Update Replicas</vt:lpstr>
      <vt:lpstr>Distributed File Systems</vt:lpstr>
      <vt:lpstr>Distributed File Systems</vt:lpstr>
      <vt:lpstr>Distributed File Systems</vt:lpstr>
      <vt:lpstr>Distributed File Systems</vt:lpstr>
      <vt:lpstr>Hadoop File System (HDFS)</vt:lpstr>
      <vt:lpstr>Hadoop File System (HDFS)</vt:lpstr>
      <vt:lpstr>Hadoop Distributed File System</vt:lpstr>
      <vt:lpstr>Limitations of GFS/HDFS</vt:lpstr>
      <vt:lpstr>Sharding</vt:lpstr>
      <vt:lpstr>Data Storage Systems vs. Databases</vt:lpstr>
      <vt:lpstr>Data Representation</vt:lpstr>
      <vt:lpstr>Geographically Distributed Storage</vt:lpstr>
      <vt:lpstr>Transactions in Key-Value Stores</vt:lpstr>
      <vt:lpstr>Transactions in Key-Value Stores</vt:lpstr>
      <vt:lpstr>Querying and Performance Optimizations</vt:lpstr>
      <vt:lpstr>Custom Show 1</vt:lpstr>
    </vt:vector>
  </TitlesOfParts>
  <Company>IIT Bombayi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 Architectures</dc:title>
  <dc:creator>S. Sudarshan</dc:creator>
  <cp:lastModifiedBy>Microsoft account</cp:lastModifiedBy>
  <cp:revision>254</cp:revision>
  <cp:lastPrinted>2000-06-27T10:13:15Z</cp:lastPrinted>
  <dcterms:created xsi:type="dcterms:W3CDTF">2009-12-21T15:40:28Z</dcterms:created>
  <dcterms:modified xsi:type="dcterms:W3CDTF">2021-03-16T03:04:29Z</dcterms:modified>
</cp:coreProperties>
</file>