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36"/>
  </p:notesMasterIdLst>
  <p:handoutMasterIdLst>
    <p:handoutMasterId r:id="rId37"/>
  </p:handoutMasterIdLst>
  <p:sldIdLst>
    <p:sldId id="303" r:id="rId2"/>
    <p:sldId id="258" r:id="rId3"/>
    <p:sldId id="270" r:id="rId4"/>
    <p:sldId id="566" r:id="rId5"/>
    <p:sldId id="403" r:id="rId6"/>
    <p:sldId id="394" r:id="rId7"/>
    <p:sldId id="395" r:id="rId8"/>
    <p:sldId id="398" r:id="rId9"/>
    <p:sldId id="404" r:id="rId10"/>
    <p:sldId id="405" r:id="rId11"/>
    <p:sldId id="400" r:id="rId12"/>
    <p:sldId id="402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70" r:id="rId22"/>
    <p:sldId id="581" r:id="rId23"/>
    <p:sldId id="582" r:id="rId24"/>
    <p:sldId id="296" r:id="rId25"/>
    <p:sldId id="318" r:id="rId26"/>
    <p:sldId id="407" r:id="rId27"/>
    <p:sldId id="408" r:id="rId28"/>
    <p:sldId id="297" r:id="rId29"/>
    <p:sldId id="409" r:id="rId30"/>
    <p:sldId id="298" r:id="rId31"/>
    <p:sldId id="565" r:id="rId32"/>
    <p:sldId id="583" r:id="rId33"/>
    <p:sldId id="584" r:id="rId34"/>
    <p:sldId id="585" r:id="rId3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291" autoAdjust="0"/>
  </p:normalViewPr>
  <p:slideViewPr>
    <p:cSldViewPr snapToGrid="0">
      <p:cViewPr varScale="1">
        <p:scale>
          <a:sx n="70" d="100"/>
          <a:sy n="70" d="100"/>
        </p:scale>
        <p:origin x="522" y="66"/>
      </p:cViewPr>
      <p:guideLst>
        <p:guide orient="horz" pos="680"/>
        <p:guide pos="528"/>
      </p:guideLst>
    </p:cSldViewPr>
  </p:slideViewPr>
  <p:outlineViewPr>
    <p:cViewPr>
      <p:scale>
        <a:sx n="33" d="100"/>
        <a:sy n="33" d="100"/>
      </p:scale>
      <p:origin x="0" y="-421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t" anchorCtr="0" compatLnSpc="1">
            <a:prstTxWarp prst="textNoShape">
              <a:avLst/>
            </a:prstTxWarp>
          </a:bodyPr>
          <a:lstStyle>
            <a:lvl1pPr defTabSz="922338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0175" y="0"/>
            <a:ext cx="30321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t" anchorCtr="0" compatLnSpc="1">
            <a:prstTxWarp prst="textNoShape">
              <a:avLst/>
            </a:prstTxWarp>
          </a:bodyPr>
          <a:lstStyle>
            <a:lvl1pPr algn="r" defTabSz="922338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6663"/>
            <a:ext cx="303053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b" anchorCtr="0" compatLnSpc="1">
            <a:prstTxWarp prst="textNoShape">
              <a:avLst/>
            </a:prstTxWarp>
          </a:bodyPr>
          <a:lstStyle>
            <a:lvl1pPr defTabSz="922338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0175" y="8856663"/>
            <a:ext cx="303212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197AC439-FFB5-C245-8778-DAAA9F8D8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5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58F77379-43CE-E84C-B8B0-1FAC8AEB7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6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EEFAC9F-FF2A-044A-B5FC-E4928EBB96D6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11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0D83B3-4760-B047-AC31-F4539A91B50B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0D83B3-4760-B047-AC31-F4539A91B50B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73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0D83B3-4760-B047-AC31-F4539A91B50B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0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xmlns="" id="{24C0E946-5AD3-45F8-ACED-33EBCE4BF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C1C478-0C20-4F9F-8BF1-079F4453B4F1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1D3F2765-981A-499E-95AC-CF3808A73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E41FBC5B-83A2-4A9A-A1B0-28128EFEA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6238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D13A4289-C234-4822-8F80-760116837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79EC6-AB91-4B19-8CF1-6882286BA947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B387304B-D3DF-4E38-92DB-5D4BCE46F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3BB620EF-1AE8-4EBF-9C1B-4CAA36678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775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1181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76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9175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917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E843A2F-EA76-A642-8A96-A433B7B73ACD}" type="slidenum">
              <a:rPr lang="en-US" sz="1200">
                <a:latin typeface="Times New Roman" charset="0"/>
              </a:rPr>
              <a:pPr/>
              <a:t>24</a:t>
            </a:fld>
            <a:endParaRPr lang="en-US" sz="12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2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62AB682-6BDD-2B47-AED9-6BF901D2221D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31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659ACDF-2ED5-7647-A3CF-DC97FE289A0F}" type="slidenum">
              <a:rPr lang="en-US" sz="1200">
                <a:latin typeface="Times New Roman" charset="0"/>
              </a:rPr>
              <a:pPr/>
              <a:t>28</a:t>
            </a:fld>
            <a:endParaRPr lang="en-US" sz="120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4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659ACDF-2ED5-7647-A3CF-DC97FE289A0F}" type="slidenum">
              <a:rPr lang="en-US" sz="1200">
                <a:latin typeface="Times New Roman" charset="0"/>
              </a:rPr>
              <a:pPr/>
              <a:t>29</a:t>
            </a:fld>
            <a:endParaRPr lang="en-US" sz="120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5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1AB7EE5-131D-7B43-8E64-F32673248B17}" type="slidenum">
              <a:rPr lang="en-US" sz="1200">
                <a:latin typeface="Times New Roman" charset="0"/>
              </a:rPr>
              <a:pPr/>
              <a:t>30</a:t>
            </a:fld>
            <a:endParaRPr lang="en-US" sz="120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9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1AB7EE5-131D-7B43-8E64-F32673248B17}" type="slidenum">
              <a:rPr lang="en-US" sz="1200">
                <a:latin typeface="Times New Roman" charset="0"/>
              </a:rPr>
              <a:pPr/>
              <a:t>31</a:t>
            </a:fld>
            <a:endParaRPr lang="en-US" sz="120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85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83357EF-A150-C74B-8E03-FBC3A0CDF617}" type="slidenum">
              <a:rPr lang="en-US" sz="1200">
                <a:latin typeface="Times New Roman" charset="0"/>
              </a:rPr>
              <a:pPr/>
              <a:t>32</a:t>
            </a:fld>
            <a:endParaRPr lang="en-US" sz="120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  <a:p>
            <a:r>
              <a:rPr lang="en-US"/>
              <a:t>----- Meeting Notes (10/01/17 12:42) -----</a:t>
            </a:r>
          </a:p>
          <a:p>
            <a:r>
              <a:rPr lang="en-US"/>
              <a:t>also consider in or OR queries.  And global index as an option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9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DAAC5A6-2810-7643-8900-EC8DF9936880}" type="slidenum">
              <a:rPr lang="en-US" sz="1200">
                <a:latin typeface="Times New Roman" charset="0"/>
              </a:rPr>
              <a:pPr/>
              <a:t>33</a:t>
            </a:fld>
            <a:endParaRPr lang="en-US" sz="120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5A8C7B3-8570-1E42-AA69-20E6D6510852}" type="slidenum">
              <a:rPr lang="en-US" sz="1200">
                <a:latin typeface="Times New Roman" charset="0"/>
              </a:rPr>
              <a:pPr/>
              <a:t>34</a:t>
            </a:fld>
            <a:endParaRPr lang="en-US" sz="120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0D83B3-4760-B047-AC31-F4539A91B50B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6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DA4B4BE-AFFC-224F-8A8F-D1272B5C6490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6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0D83B3-4760-B047-AC31-F4539A91B50B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0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0D83B3-4760-B047-AC31-F4539A91B50B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31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0D83B3-4760-B047-AC31-F4539A91B50B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0D83B3-4760-B047-AC31-F4539A91B50B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6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0D83B3-4760-B047-AC31-F4539A91B50B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86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B4AD0-66BF-4E43-9A56-D000893A56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E14A-95C9-D640-89F6-B48978B1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103A6-1B25-9043-AC35-3FB03EBF0F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67103A6-1B25-9043-AC35-3FB03EBF0F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880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05100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Ed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</a:rPr>
              <a:t>©</a:t>
            </a:r>
            <a:r>
              <a:rPr lang="en-US" sz="1200" b="1" dirty="0" err="1">
                <a:solidFill>
                  <a:srgbClr val="002060"/>
                </a:solidFill>
              </a:rPr>
              <a:t>Silberschatz</a:t>
            </a:r>
            <a:r>
              <a:rPr lang="en-US" sz="1200" b="1" dirty="0">
                <a:solidFill>
                  <a:srgbClr val="002060"/>
                </a:solidFill>
              </a:rPr>
              <a:t>, </a:t>
            </a:r>
            <a:r>
              <a:rPr lang="en-US" sz="1200" b="1" dirty="0" err="1">
                <a:solidFill>
                  <a:srgbClr val="002060"/>
                </a:solidFill>
              </a:rPr>
              <a:t>Korth</a:t>
            </a:r>
            <a:r>
              <a:rPr 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sz="12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See </a:t>
            </a:r>
            <a:r>
              <a:rPr 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86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83F18-6F58-6341-8F32-91F8836A6C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F44AA-139A-A348-AD79-CC72CE4940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103A6-1B25-9043-AC35-3FB03EBF0F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66B84-41C3-3946-BD69-7A70367CFF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BFADB-7964-F241-BC1B-6A97C6029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30327-0080-C245-8CAC-6C5163110B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50E27-E753-7445-9D3D-670BB4CDB5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5A8FE-97FF-0D40-AA2C-B9BEEF65C9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=""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7103A6-1B25-9043-AC35-3FB03EBF0F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86405" name="Text Box 5">
            <a:extLst>
              <a:ext uri="{FF2B5EF4-FFF2-40B4-BE49-F238E27FC236}">
                <a16:creationId xmlns=""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884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=""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6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16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</a:t>
            </a:r>
            <a:r>
              <a:rPr lang="en-US" dirty="0" smtClean="0">
                <a:latin typeface="Helvetica" charset="0"/>
              </a:rPr>
              <a:t>Database </a:t>
            </a:r>
            <a:r>
              <a:rPr lang="en-US" dirty="0">
                <a:latin typeface="Helvetica" charset="0"/>
              </a:rPr>
              <a:t>Query Processing</a:t>
            </a: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754188" y="-5603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17475"/>
            <a:ext cx="8454683" cy="61404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Intraquery Parallelism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B06700-C583-47B4-BFBF-1458D9715F89}"/>
              </a:ext>
            </a:extLst>
          </p:cNvPr>
          <p:cNvSpPr txBox="1"/>
          <p:nvPr/>
        </p:nvSpPr>
        <p:spPr>
          <a:xfrm>
            <a:off x="14068" y="799837"/>
            <a:ext cx="448719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SELECT * FROM r, s where </a:t>
            </a:r>
            <a:r>
              <a:rPr lang="en-US" sz="1800" dirty="0" err="1">
                <a:solidFill>
                  <a:srgbClr val="0000FF"/>
                </a:solidFill>
              </a:rPr>
              <a:t>r.A</a:t>
            </a:r>
            <a:r>
              <a:rPr lang="en-US" sz="1800" dirty="0">
                <a:solidFill>
                  <a:srgbClr val="0000FF"/>
                </a:solidFill>
              </a:rPr>
              <a:t> = </a:t>
            </a:r>
            <a:r>
              <a:rPr lang="en-US" sz="1800" dirty="0" err="1">
                <a:solidFill>
                  <a:srgbClr val="0000FF"/>
                </a:solidFill>
              </a:rPr>
              <a:t>s.A</a:t>
            </a:r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Given:</a:t>
            </a:r>
          </a:p>
          <a:p>
            <a:r>
              <a:rPr lang="en-US" sz="1800" dirty="0"/>
              <a:t>Relations r (</a:t>
            </a:r>
            <a:r>
              <a:rPr lang="en-US" sz="1800" u="sng" dirty="0"/>
              <a:t>A</a:t>
            </a:r>
            <a:r>
              <a:rPr lang="en-US" sz="1800" dirty="0"/>
              <a:t>, D, E, B), s(</a:t>
            </a:r>
            <a:r>
              <a:rPr lang="en-US" sz="1800" u="sng" dirty="0"/>
              <a:t>A, C</a:t>
            </a:r>
            <a:r>
              <a:rPr lang="en-US" sz="1800" dirty="0"/>
              <a:t>, B, G)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Shared nothing architecture</a:t>
            </a:r>
          </a:p>
          <a:p>
            <a:r>
              <a:rPr lang="en-US" sz="1800" dirty="0"/>
              <a:t>Nodes: N</a:t>
            </a:r>
            <a:r>
              <a:rPr lang="en-US" sz="1800" baseline="-25000" dirty="0"/>
              <a:t>1</a:t>
            </a:r>
            <a:r>
              <a:rPr lang="en-US" sz="1800" dirty="0"/>
              <a:t>, N</a:t>
            </a:r>
            <a:r>
              <a:rPr lang="en-US" sz="1800" baseline="-25000" dirty="0"/>
              <a:t>2</a:t>
            </a:r>
            <a:r>
              <a:rPr lang="en-US" sz="1800" dirty="0"/>
              <a:t>, ….. </a:t>
            </a:r>
            <a:r>
              <a:rPr lang="en-US" sz="1800" dirty="0" err="1"/>
              <a:t>N</a:t>
            </a:r>
            <a:r>
              <a:rPr lang="en-US" sz="1800" baseline="-25000" dirty="0" err="1"/>
              <a:t>n</a:t>
            </a:r>
            <a:r>
              <a:rPr lang="en-US" sz="1800" dirty="0"/>
              <a:t> where r and s are stored by horizontal partition vector on </a:t>
            </a:r>
          </a:p>
          <a:p>
            <a:r>
              <a:rPr lang="en-US" sz="1800" dirty="0"/>
              <a:t>A = 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….A</a:t>
            </a:r>
            <a:r>
              <a:rPr lang="en-US" sz="1800" baseline="-25000" dirty="0"/>
              <a:t>n-1</a:t>
            </a:r>
          </a:p>
          <a:p>
            <a:endParaRPr lang="en-US" sz="1800" dirty="0"/>
          </a:p>
          <a:p>
            <a:r>
              <a:rPr lang="en-US" sz="1800" dirty="0"/>
              <a:t>r is horizontal partitioned into r</a:t>
            </a:r>
            <a:r>
              <a:rPr lang="en-US" sz="1800" baseline="-25000" dirty="0"/>
              <a:t>1</a:t>
            </a:r>
            <a:r>
              <a:rPr lang="en-US" sz="1800" dirty="0"/>
              <a:t>, r</a:t>
            </a:r>
            <a:r>
              <a:rPr lang="en-US" sz="1800" baseline="-25000" dirty="0"/>
              <a:t>2</a:t>
            </a:r>
            <a:r>
              <a:rPr lang="en-US" sz="1800" dirty="0"/>
              <a:t>,  …. </a:t>
            </a:r>
            <a:r>
              <a:rPr lang="en-US" sz="1800" dirty="0" err="1"/>
              <a:t>r</a:t>
            </a:r>
            <a:r>
              <a:rPr lang="en-US" sz="1800" baseline="-25000" dirty="0" err="1"/>
              <a:t>n</a:t>
            </a:r>
            <a:endParaRPr lang="en-US" sz="1800" baseline="-25000" dirty="0"/>
          </a:p>
          <a:p>
            <a:endParaRPr lang="en-US" sz="1800" dirty="0"/>
          </a:p>
          <a:p>
            <a:r>
              <a:rPr lang="en-US" sz="1800" dirty="0"/>
              <a:t>s is horizontal partitioned into s</a:t>
            </a:r>
            <a:r>
              <a:rPr lang="en-US" sz="1800" baseline="-25000" dirty="0"/>
              <a:t>1</a:t>
            </a:r>
            <a:r>
              <a:rPr lang="en-US" sz="1800" dirty="0"/>
              <a:t>, s</a:t>
            </a:r>
            <a:r>
              <a:rPr lang="en-US" sz="1800" baseline="-25000" dirty="0"/>
              <a:t>2</a:t>
            </a:r>
            <a:r>
              <a:rPr lang="en-US" sz="1800" dirty="0"/>
              <a:t>,  …. </a:t>
            </a:r>
            <a:r>
              <a:rPr lang="en-US" sz="1800" dirty="0" err="1"/>
              <a:t>s</a:t>
            </a:r>
            <a:r>
              <a:rPr lang="en-US" sz="1800" baseline="-25000" dirty="0" err="1"/>
              <a:t>n</a:t>
            </a:r>
            <a:endParaRPr lang="en-US" sz="1800" baseline="-25000" dirty="0"/>
          </a:p>
          <a:p>
            <a:endParaRPr lang="en-US" sz="1800" dirty="0"/>
          </a:p>
          <a:p>
            <a:r>
              <a:rPr lang="en-US" sz="1800" b="1" dirty="0">
                <a:solidFill>
                  <a:srgbClr val="0000FF"/>
                </a:solidFill>
              </a:rPr>
              <a:t>Perform </a:t>
            </a:r>
            <a:r>
              <a:rPr lang="en-US" sz="1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1" dirty="0">
                <a:solidFill>
                  <a:srgbClr val="0000FF"/>
                </a:solidFill>
              </a:rPr>
              <a:t> r </a:t>
            </a:r>
            <a:r>
              <a:rPr lang="en-US" sz="1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⨝</a:t>
            </a:r>
            <a:r>
              <a:rPr lang="en-US" sz="1800" b="1" i="0" baseline="-25000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r.A</a:t>
            </a:r>
            <a:r>
              <a:rPr lang="en-US" sz="1800" b="1" i="0" baseline="-2500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baseline="-25000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s.A</a:t>
            </a:r>
            <a:r>
              <a:rPr lang="en-US" sz="1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s  using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sz="1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nodes.</a:t>
            </a:r>
            <a:endParaRPr lang="en-US" sz="1800" b="1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38D2438-60B1-4C99-B001-A4C74EA2BA82}"/>
              </a:ext>
            </a:extLst>
          </p:cNvPr>
          <p:cNvGrpSpPr/>
          <p:nvPr/>
        </p:nvGrpSpPr>
        <p:grpSpPr>
          <a:xfrm>
            <a:off x="5795902" y="2001782"/>
            <a:ext cx="2088987" cy="2286550"/>
            <a:chOff x="5795902" y="2001782"/>
            <a:chExt cx="2088987" cy="2286550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225BABB8-1EB6-4586-8B1C-AF697C47CB46}"/>
                </a:ext>
              </a:extLst>
            </p:cNvPr>
            <p:cNvGrpSpPr/>
            <p:nvPr/>
          </p:nvGrpSpPr>
          <p:grpSpPr>
            <a:xfrm>
              <a:off x="5795902" y="2039814"/>
              <a:ext cx="515896" cy="2243257"/>
              <a:chOff x="5026775" y="1645920"/>
              <a:chExt cx="515896" cy="2243257"/>
            </a:xfrm>
          </p:grpSpPr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27E75DB5-76FA-4E92-A8C7-101F3C74A2E9}"/>
                  </a:ext>
                </a:extLst>
              </p:cNvPr>
              <p:cNvSpPr/>
              <p:nvPr/>
            </p:nvSpPr>
            <p:spPr bwMode="auto">
              <a:xfrm>
                <a:off x="5051811" y="1645920"/>
                <a:ext cx="490860" cy="3376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r</a:t>
                </a:r>
                <a:r>
                  <a: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1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DEFA5B28-E41A-4545-BB1A-23303B51CDFB}"/>
                  </a:ext>
                </a:extLst>
              </p:cNvPr>
              <p:cNvSpPr/>
              <p:nvPr/>
            </p:nvSpPr>
            <p:spPr bwMode="auto">
              <a:xfrm>
                <a:off x="5051811" y="2068402"/>
                <a:ext cx="490860" cy="3376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r</a:t>
                </a:r>
                <a:r>
                  <a: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77943D07-9281-4FA3-8189-894F3B798A8F}"/>
                  </a:ext>
                </a:extLst>
              </p:cNvPr>
              <p:cNvSpPr/>
              <p:nvPr/>
            </p:nvSpPr>
            <p:spPr bwMode="auto">
              <a:xfrm>
                <a:off x="5040843" y="2554639"/>
                <a:ext cx="490860" cy="3376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r</a:t>
                </a:r>
                <a:r>
                  <a: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3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33E1F206-CB45-42F4-AD07-805247690C7E}"/>
                  </a:ext>
                </a:extLst>
              </p:cNvPr>
              <p:cNvSpPr/>
              <p:nvPr/>
            </p:nvSpPr>
            <p:spPr bwMode="auto">
              <a:xfrm>
                <a:off x="5026775" y="3551552"/>
                <a:ext cx="490860" cy="3376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r</a:t>
                </a:r>
                <a:r>
                  <a:rPr kumimoji="0" lang="en-US" sz="1600" b="1" i="0" u="none" strike="noStrike" cap="none" normalizeH="0" baseline="-25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n</a:t>
                </a:r>
                <a:endParaRPr kumimoji="0" lang="en-US" sz="16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B37F5B13-5A37-4589-8D8E-8CB5FCF03F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86273" y="3010486"/>
                <a:ext cx="0" cy="4185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0C8B6CDB-DE16-4C2D-A0D1-2247E95BC9BB}"/>
                </a:ext>
              </a:extLst>
            </p:cNvPr>
            <p:cNvSpPr txBox="1"/>
            <p:nvPr/>
          </p:nvSpPr>
          <p:spPr>
            <a:xfrm>
              <a:off x="6447950" y="2001782"/>
              <a:ext cx="8679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⨝</a:t>
              </a:r>
              <a:r>
                <a:rPr lang="en-US" sz="1600" b="0" i="0" baseline="-2500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r.A</a:t>
              </a:r>
              <a:r>
                <a:rPr lang="en-US" sz="1600" b="0" i="0" baseline="-2500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=</a:t>
              </a:r>
              <a:r>
                <a:rPr lang="en-US" sz="1600" b="0" i="0" baseline="-2500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s.A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CCE313A-F3EF-4B1C-A5FB-8EA6E3EC73BF}"/>
                </a:ext>
              </a:extLst>
            </p:cNvPr>
            <p:cNvSpPr txBox="1"/>
            <p:nvPr/>
          </p:nvSpPr>
          <p:spPr>
            <a:xfrm>
              <a:off x="6416410" y="2461367"/>
              <a:ext cx="8679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⨝</a:t>
              </a:r>
              <a:r>
                <a:rPr lang="en-US" sz="1600" b="0" i="0" baseline="-2500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r.A</a:t>
              </a:r>
              <a:r>
                <a:rPr lang="en-US" sz="1600" b="0" i="0" baseline="-2500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=</a:t>
              </a:r>
              <a:r>
                <a:rPr lang="en-US" sz="1600" b="0" i="0" baseline="-2500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s.A</a:t>
              </a:r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EC27FDAD-FD83-4FDF-86A7-FBA47271DC5A}"/>
                </a:ext>
              </a:extLst>
            </p:cNvPr>
            <p:cNvGrpSpPr/>
            <p:nvPr/>
          </p:nvGrpSpPr>
          <p:grpSpPr>
            <a:xfrm>
              <a:off x="7368993" y="2039814"/>
              <a:ext cx="515896" cy="2243257"/>
              <a:chOff x="5026775" y="1645920"/>
              <a:chExt cx="515896" cy="224325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="" xmlns:a16="http://schemas.microsoft.com/office/drawing/2014/main" id="{C69D8CC5-2087-49A1-99B8-4BCBC49F0896}"/>
                  </a:ext>
                </a:extLst>
              </p:cNvPr>
              <p:cNvSpPr/>
              <p:nvPr/>
            </p:nvSpPr>
            <p:spPr bwMode="auto">
              <a:xfrm>
                <a:off x="5051811" y="1645920"/>
                <a:ext cx="490860" cy="3376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</a:t>
                </a:r>
                <a:r>
                  <a: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533DEB5A-3C58-4F12-BD73-23581C335548}"/>
                  </a:ext>
                </a:extLst>
              </p:cNvPr>
              <p:cNvSpPr/>
              <p:nvPr/>
            </p:nvSpPr>
            <p:spPr bwMode="auto">
              <a:xfrm>
                <a:off x="5051811" y="2068402"/>
                <a:ext cx="490860" cy="3376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latin typeface="Helvetica" charset="0"/>
                  </a:rPr>
                  <a:t>s</a:t>
                </a:r>
                <a:r>
                  <a: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2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CBCD9A54-1DEE-4589-B2C8-AB2507E40291}"/>
                  </a:ext>
                </a:extLst>
              </p:cNvPr>
              <p:cNvSpPr/>
              <p:nvPr/>
            </p:nvSpPr>
            <p:spPr bwMode="auto">
              <a:xfrm>
                <a:off x="5040843" y="2554639"/>
                <a:ext cx="490860" cy="3376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latin typeface="Helvetica" charset="0"/>
                  </a:rPr>
                  <a:t>s</a:t>
                </a:r>
                <a:r>
                  <a: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3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13E31FE0-D643-4D23-9C7D-B455E4A19A3C}"/>
                  </a:ext>
                </a:extLst>
              </p:cNvPr>
              <p:cNvSpPr/>
              <p:nvPr/>
            </p:nvSpPr>
            <p:spPr bwMode="auto">
              <a:xfrm>
                <a:off x="5026775" y="3551552"/>
                <a:ext cx="490860" cy="3376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err="1">
                    <a:latin typeface="Helvetica" charset="0"/>
                  </a:rPr>
                  <a:t>s</a:t>
                </a:r>
                <a:r>
                  <a:rPr kumimoji="0" lang="en-US" sz="1600" b="1" i="0" u="none" strike="noStrike" cap="none" normalizeH="0" baseline="-25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n</a:t>
                </a:r>
                <a:endParaRPr kumimoji="0" lang="en-US" sz="16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="" xmlns:a16="http://schemas.microsoft.com/office/drawing/2014/main" id="{20013C5E-6826-42DE-9D60-2C0873DC92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86273" y="3010486"/>
                <a:ext cx="0" cy="4185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7D6B60D-0D3C-45E7-B9B3-246C7BA63070}"/>
                </a:ext>
              </a:extLst>
            </p:cNvPr>
            <p:cNvSpPr txBox="1"/>
            <p:nvPr/>
          </p:nvSpPr>
          <p:spPr>
            <a:xfrm>
              <a:off x="6447950" y="2973281"/>
              <a:ext cx="8679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⨝</a:t>
              </a:r>
              <a:r>
                <a:rPr lang="en-US" sz="1600" b="0" i="0" baseline="-2500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r.A</a:t>
              </a:r>
              <a:r>
                <a:rPr lang="en-US" sz="1600" b="0" i="0" baseline="-2500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=</a:t>
              </a:r>
              <a:r>
                <a:rPr lang="en-US" sz="1600" b="0" i="0" baseline="-2500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s.A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CA21019-C310-4C0A-9B60-E7416DC1C01D}"/>
                </a:ext>
              </a:extLst>
            </p:cNvPr>
            <p:cNvSpPr txBox="1"/>
            <p:nvPr/>
          </p:nvSpPr>
          <p:spPr>
            <a:xfrm>
              <a:off x="6447949" y="3949778"/>
              <a:ext cx="8679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⨝</a:t>
              </a:r>
              <a:r>
                <a:rPr lang="en-US" sz="1600" b="0" i="0" baseline="-2500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r.A</a:t>
              </a:r>
              <a:r>
                <a:rPr lang="en-US" sz="1600" b="0" i="0" baseline="-2500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=</a:t>
              </a:r>
              <a:r>
                <a:rPr lang="en-US" sz="1600" b="0" i="0" baseline="-2500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s.A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94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4473526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Intraquery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0F0F661-5FF6-4661-8345-D21980A0E1B8}"/>
              </a:ext>
            </a:extLst>
          </p:cNvPr>
          <p:cNvSpPr txBox="1"/>
          <p:nvPr/>
        </p:nvSpPr>
        <p:spPr>
          <a:xfrm>
            <a:off x="0" y="751344"/>
            <a:ext cx="429064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charset="0"/>
              </a:rPr>
              <a:t>Example</a:t>
            </a:r>
          </a:p>
          <a:p>
            <a:r>
              <a:rPr lang="en-US" sz="1800" dirty="0">
                <a:latin typeface="Helvetica" charset="0"/>
              </a:rPr>
              <a:t>Student (id, </a:t>
            </a:r>
            <a:r>
              <a:rPr lang="en-US" sz="1800" dirty="0" err="1">
                <a:latin typeface="Helvetica" charset="0"/>
              </a:rPr>
              <a:t>name,cgpa</a:t>
            </a:r>
            <a:r>
              <a:rPr lang="en-US" sz="1800" dirty="0">
                <a:latin typeface="Helvetica" charset="0"/>
              </a:rPr>
              <a:t>, </a:t>
            </a:r>
            <a:r>
              <a:rPr lang="en-US" sz="1800" dirty="0" err="1">
                <a:latin typeface="Helvetica" charset="0"/>
              </a:rPr>
              <a:t>yearAdmit</a:t>
            </a:r>
            <a:r>
              <a:rPr lang="en-US" sz="1800" dirty="0">
                <a:latin typeface="Helvetica" charset="0"/>
              </a:rPr>
              <a:t>)</a:t>
            </a:r>
          </a:p>
          <a:p>
            <a:r>
              <a:rPr lang="en-US" sz="1800" dirty="0">
                <a:latin typeface="Helvetica" charset="0"/>
              </a:rPr>
              <a:t>Takes(id, course-id, semester, year)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/>
              <a:t>SELECT r.id, course-id FROM student r, takes s where </a:t>
            </a:r>
            <a:r>
              <a:rPr lang="en-US" sz="1800" dirty="0">
                <a:solidFill>
                  <a:srgbClr val="0000FF"/>
                </a:solidFill>
              </a:rPr>
              <a:t>r.id = s.id</a:t>
            </a:r>
          </a:p>
          <a:p>
            <a:r>
              <a:rPr lang="en-US" sz="1800" b="1" dirty="0"/>
              <a:t>Shared nothing architecture</a:t>
            </a:r>
          </a:p>
          <a:p>
            <a:r>
              <a:rPr lang="en-US" sz="1800" dirty="0"/>
              <a:t>Nodes: N</a:t>
            </a:r>
            <a:r>
              <a:rPr lang="en-US" sz="1800" baseline="-25000" dirty="0"/>
              <a:t>1</a:t>
            </a:r>
            <a:r>
              <a:rPr lang="en-US" sz="1800" dirty="0"/>
              <a:t>, N</a:t>
            </a:r>
            <a:r>
              <a:rPr lang="en-US" sz="1800" baseline="-25000" dirty="0"/>
              <a:t>2</a:t>
            </a:r>
            <a:r>
              <a:rPr lang="en-US" sz="1800" dirty="0"/>
              <a:t>, ….. N</a:t>
            </a:r>
            <a:r>
              <a:rPr lang="en-US" sz="1800" baseline="-25000" dirty="0"/>
              <a:t>10</a:t>
            </a:r>
            <a:r>
              <a:rPr lang="en-US" sz="1800" dirty="0"/>
              <a:t> where r and s are stored by horizontal partition vector on id = 121000, 131000, 141000, 151000, 161000, 171000, 181000, 191000, 201000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Total 10 partitions into 10 nodes</a:t>
            </a:r>
          </a:p>
          <a:p>
            <a:r>
              <a:rPr lang="en-US" sz="1800" dirty="0"/>
              <a:t>r is horizontal partitioned into r</a:t>
            </a:r>
            <a:r>
              <a:rPr lang="en-US" sz="1800" baseline="-25000" dirty="0"/>
              <a:t>1</a:t>
            </a:r>
            <a:r>
              <a:rPr lang="en-US" sz="1800" dirty="0"/>
              <a:t>, r</a:t>
            </a:r>
            <a:r>
              <a:rPr lang="en-US" sz="1800" baseline="-25000" dirty="0"/>
              <a:t>2</a:t>
            </a:r>
            <a:r>
              <a:rPr lang="en-US" sz="1800" dirty="0"/>
              <a:t>, . . r</a:t>
            </a:r>
            <a:r>
              <a:rPr lang="en-US" sz="1800" baseline="-25000" dirty="0"/>
              <a:t>10</a:t>
            </a:r>
          </a:p>
          <a:p>
            <a:r>
              <a:rPr lang="en-US" sz="1800" dirty="0"/>
              <a:t>s is horizontal partitioned into s</a:t>
            </a:r>
            <a:r>
              <a:rPr lang="en-US" sz="1800" baseline="-25000" dirty="0"/>
              <a:t>1</a:t>
            </a:r>
            <a:r>
              <a:rPr lang="en-US" sz="1800" dirty="0"/>
              <a:t>, s</a:t>
            </a:r>
            <a:r>
              <a:rPr lang="en-US" sz="1800" baseline="-25000" dirty="0"/>
              <a:t>2</a:t>
            </a:r>
            <a:r>
              <a:rPr lang="en-US" sz="1800" dirty="0"/>
              <a:t>,.. s</a:t>
            </a:r>
            <a:r>
              <a:rPr lang="en-US" sz="1800" baseline="-25000" dirty="0"/>
              <a:t>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Find partitions of student and takes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Perform r 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⨝</a:t>
            </a:r>
            <a:r>
              <a:rPr lang="en-US" sz="18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r.id = s.id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s using </a:t>
            </a:r>
            <a:r>
              <a:rPr lang="en-US" sz="1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nodes.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D23B7AA-D041-4F4C-A3BC-E7312A9A9AB1}"/>
              </a:ext>
            </a:extLst>
          </p:cNvPr>
          <p:cNvSpPr txBox="1"/>
          <p:nvPr/>
        </p:nvSpPr>
        <p:spPr>
          <a:xfrm>
            <a:off x="4451669" y="3496459"/>
            <a:ext cx="4457949" cy="293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charset="0"/>
              </a:rPr>
              <a:t>Steps to process the query</a:t>
            </a:r>
          </a:p>
          <a:p>
            <a:r>
              <a:rPr lang="en-US" sz="1600" b="1" dirty="0">
                <a:solidFill>
                  <a:srgbClr val="0000FF"/>
                </a:solidFill>
                <a:latin typeface="Helvetica" charset="0"/>
              </a:rPr>
              <a:t>Only one Step: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Helvetica" charset="0"/>
              </a:rPr>
              <a:t>Perform </a:t>
            </a:r>
            <a:r>
              <a:rPr lang="en-US" sz="1600" dirty="0"/>
              <a:t>r</a:t>
            </a:r>
            <a:r>
              <a:rPr lang="en-US" sz="1600" baseline="-25000" dirty="0"/>
              <a:t>1</a:t>
            </a:r>
            <a:r>
              <a:rPr 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</a:t>
            </a:r>
            <a:r>
              <a:rPr lang="en-US" sz="1600" dirty="0"/>
              <a:t>s</a:t>
            </a:r>
            <a:r>
              <a:rPr lang="en-US" sz="1600" baseline="-25000" dirty="0"/>
              <a:t>1</a:t>
            </a:r>
            <a:r>
              <a:rPr 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sz="1600" dirty="0">
                <a:sym typeface="Symbol" panose="05050102010706020507" pitchFamily="18" charset="2"/>
              </a:rPr>
              <a:t>at node </a:t>
            </a:r>
            <a:r>
              <a:rPr lang="en-US" sz="1600" dirty="0"/>
              <a:t>N</a:t>
            </a:r>
            <a:r>
              <a:rPr lang="en-US" sz="1600" baseline="-25000" dirty="0"/>
              <a:t>1 </a:t>
            </a:r>
            <a:endParaRPr lang="en-US" sz="1600" dirty="0">
              <a:latin typeface="Helvetica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Helvetica" charset="0"/>
              </a:rPr>
              <a:t>Perform </a:t>
            </a:r>
            <a:r>
              <a:rPr lang="en-US" sz="1600" dirty="0"/>
              <a:t>r</a:t>
            </a:r>
            <a:r>
              <a:rPr lang="en-US" sz="1600" baseline="-25000" dirty="0"/>
              <a:t>2</a:t>
            </a:r>
            <a:r>
              <a:rPr 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</a:t>
            </a:r>
            <a:r>
              <a:rPr lang="en-US" sz="1600" dirty="0"/>
              <a:t>s</a:t>
            </a:r>
            <a:r>
              <a:rPr lang="en-US" sz="1600" baseline="-25000" dirty="0"/>
              <a:t>2</a:t>
            </a:r>
            <a:r>
              <a:rPr 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sz="1600" dirty="0">
                <a:sym typeface="Symbol" panose="05050102010706020507" pitchFamily="18" charset="2"/>
              </a:rPr>
              <a:t>at node </a:t>
            </a:r>
            <a:r>
              <a:rPr lang="en-US" sz="1600" dirty="0"/>
              <a:t>N</a:t>
            </a:r>
            <a:r>
              <a:rPr lang="en-US" sz="1600" baseline="-25000" dirty="0"/>
              <a:t>2 </a:t>
            </a:r>
            <a:endParaRPr lang="en-US" sz="1600" dirty="0">
              <a:latin typeface="Helvetica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Helvetica" charset="0"/>
              </a:rPr>
              <a:t>Perform </a:t>
            </a:r>
            <a:r>
              <a:rPr lang="en-US" sz="1600" dirty="0"/>
              <a:t>r</a:t>
            </a:r>
            <a:r>
              <a:rPr lang="en-US" sz="1600" baseline="-25000" dirty="0"/>
              <a:t>3</a:t>
            </a:r>
            <a:r>
              <a:rPr 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</a:t>
            </a:r>
            <a:r>
              <a:rPr lang="en-US" sz="1600" dirty="0"/>
              <a:t>s</a:t>
            </a:r>
            <a:r>
              <a:rPr lang="en-US" sz="1600" baseline="-25000" dirty="0"/>
              <a:t>3</a:t>
            </a:r>
            <a:r>
              <a:rPr 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sz="1600" dirty="0">
                <a:sym typeface="Symbol" panose="05050102010706020507" pitchFamily="18" charset="2"/>
              </a:rPr>
              <a:t>at node </a:t>
            </a:r>
            <a:r>
              <a:rPr lang="en-US" sz="1600" dirty="0"/>
              <a:t>N</a:t>
            </a:r>
            <a:r>
              <a:rPr lang="en-US" sz="1600" baseline="-25000" dirty="0"/>
              <a:t>3 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sz="1600" dirty="0">
                <a:latin typeface="Helvetica" charset="0"/>
              </a:rPr>
              <a:t>Perform </a:t>
            </a:r>
            <a:r>
              <a:rPr lang="en-US" sz="1600" dirty="0"/>
              <a:t>r</a:t>
            </a:r>
            <a:r>
              <a:rPr lang="en-US" sz="1600" baseline="-25000" dirty="0"/>
              <a:t>4</a:t>
            </a:r>
            <a:r>
              <a:rPr 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</a:t>
            </a:r>
            <a:r>
              <a:rPr lang="en-US" sz="1600" dirty="0"/>
              <a:t>s</a:t>
            </a:r>
            <a:r>
              <a:rPr lang="en-US" baseline="-25000" dirty="0"/>
              <a:t>4</a:t>
            </a:r>
            <a:r>
              <a:rPr 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sz="1600" dirty="0">
                <a:sym typeface="Symbol" panose="05050102010706020507" pitchFamily="18" charset="2"/>
              </a:rPr>
              <a:t>at node </a:t>
            </a:r>
            <a:r>
              <a:rPr lang="en-US" sz="1600" dirty="0"/>
              <a:t>N</a:t>
            </a:r>
            <a:r>
              <a:rPr lang="en-US" baseline="-25000" dirty="0"/>
              <a:t>4</a:t>
            </a:r>
            <a:r>
              <a:rPr lang="en-US" sz="1600" baseline="-25000" dirty="0"/>
              <a:t> </a:t>
            </a:r>
            <a:endParaRPr lang="en-US" sz="1600" dirty="0">
              <a:latin typeface="Helvetica" charset="0"/>
            </a:endParaRPr>
          </a:p>
          <a:p>
            <a:pPr>
              <a:spcBef>
                <a:spcPts val="600"/>
              </a:spcBef>
            </a:pPr>
            <a:endParaRPr lang="en-US" dirty="0"/>
          </a:p>
          <a:p>
            <a:r>
              <a:rPr lang="en-US" dirty="0"/>
              <a:t>………</a:t>
            </a:r>
          </a:p>
          <a:p>
            <a:endParaRPr lang="en-US" dirty="0"/>
          </a:p>
          <a:p>
            <a:r>
              <a:rPr lang="en-US" sz="1600" dirty="0">
                <a:latin typeface="Helvetica" charset="0"/>
              </a:rPr>
              <a:t>Perform </a:t>
            </a:r>
            <a:r>
              <a:rPr lang="en-US" sz="1600" dirty="0"/>
              <a:t>r</a:t>
            </a:r>
            <a:r>
              <a:rPr lang="en-US" baseline="-25000" dirty="0"/>
              <a:t>10</a:t>
            </a:r>
            <a:r>
              <a:rPr 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</a:t>
            </a:r>
            <a:r>
              <a:rPr lang="en-US" sz="1600" dirty="0"/>
              <a:t>s</a:t>
            </a:r>
            <a:r>
              <a:rPr lang="en-US" sz="1600" baseline="-25000" dirty="0"/>
              <a:t>10</a:t>
            </a:r>
            <a:r>
              <a:rPr 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1600" dirty="0">
                <a:sym typeface="Symbol" panose="05050102010706020507" pitchFamily="18" charset="2"/>
              </a:rPr>
              <a:t>at node </a:t>
            </a:r>
            <a:r>
              <a:rPr lang="en-US" sz="1600" dirty="0"/>
              <a:t>N</a:t>
            </a:r>
            <a:r>
              <a:rPr lang="en-US" sz="1600" baseline="-25000" dirty="0"/>
              <a:t>10 </a:t>
            </a:r>
            <a:endParaRPr lang="en-US" sz="1600" dirty="0">
              <a:latin typeface="Helvetic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2F9EE23-A60D-4B69-B06D-5CFA71E7B464}"/>
              </a:ext>
            </a:extLst>
          </p:cNvPr>
          <p:cNvSpPr txBox="1"/>
          <p:nvPr/>
        </p:nvSpPr>
        <p:spPr>
          <a:xfrm>
            <a:off x="4572000" y="422275"/>
            <a:ext cx="4337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Partitions</a:t>
            </a:r>
          </a:p>
          <a:p>
            <a:endParaRPr lang="en-US" dirty="0"/>
          </a:p>
          <a:p>
            <a:r>
              <a:rPr lang="en-US" sz="1600" dirty="0"/>
              <a:t>r</a:t>
            </a:r>
            <a:r>
              <a:rPr lang="en-US" sz="1600" baseline="-25000" dirty="0"/>
              <a:t>1</a:t>
            </a:r>
            <a:r>
              <a:rPr lang="en-US" dirty="0"/>
              <a:t> = all </a:t>
            </a:r>
            <a:r>
              <a:rPr lang="en-US" i="1" dirty="0"/>
              <a:t>students</a:t>
            </a:r>
            <a:r>
              <a:rPr lang="en-US" dirty="0"/>
              <a:t> id &lt; 121000</a:t>
            </a:r>
          </a:p>
          <a:p>
            <a:r>
              <a:rPr lang="en-US" sz="1600" dirty="0"/>
              <a:t>s</a:t>
            </a:r>
            <a:r>
              <a:rPr lang="en-US" sz="1600" baseline="-25000" dirty="0"/>
              <a:t>1</a:t>
            </a:r>
            <a:r>
              <a:rPr lang="en-US" dirty="0"/>
              <a:t> = all </a:t>
            </a:r>
            <a:r>
              <a:rPr lang="en-US" i="1" dirty="0"/>
              <a:t>takes</a:t>
            </a:r>
            <a:r>
              <a:rPr lang="en-US" dirty="0"/>
              <a:t> id &lt; 121000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r</a:t>
            </a:r>
            <a:r>
              <a:rPr lang="en-US" baseline="-25000" dirty="0"/>
              <a:t>2</a:t>
            </a:r>
            <a:r>
              <a:rPr lang="en-US" dirty="0"/>
              <a:t> = all </a:t>
            </a:r>
            <a:r>
              <a:rPr lang="en-US" i="1" dirty="0"/>
              <a:t>students</a:t>
            </a:r>
            <a:r>
              <a:rPr lang="en-US" dirty="0"/>
              <a:t>  121000 &lt;= id &lt; 131000</a:t>
            </a:r>
          </a:p>
          <a:p>
            <a:r>
              <a:rPr lang="en-US" sz="1600" dirty="0"/>
              <a:t>s</a:t>
            </a:r>
            <a:r>
              <a:rPr lang="en-US" baseline="-25000" dirty="0"/>
              <a:t>2</a:t>
            </a:r>
            <a:r>
              <a:rPr lang="en-US" dirty="0"/>
              <a:t> = all </a:t>
            </a:r>
            <a:r>
              <a:rPr lang="en-US" i="1" dirty="0"/>
              <a:t>takes</a:t>
            </a:r>
            <a:r>
              <a:rPr lang="en-US" dirty="0"/>
              <a:t> 121000 &lt;= id &lt; 131000</a:t>
            </a:r>
          </a:p>
          <a:p>
            <a:endParaRPr lang="en-US" dirty="0"/>
          </a:p>
          <a:p>
            <a:r>
              <a:rPr lang="en-US" dirty="0"/>
              <a:t>………</a:t>
            </a:r>
          </a:p>
          <a:p>
            <a:r>
              <a:rPr lang="en-US" sz="1600" dirty="0"/>
              <a:t>r</a:t>
            </a:r>
            <a:r>
              <a:rPr lang="en-US" baseline="-25000" dirty="0"/>
              <a:t>10</a:t>
            </a:r>
            <a:r>
              <a:rPr lang="en-US" dirty="0"/>
              <a:t> = all </a:t>
            </a:r>
            <a:r>
              <a:rPr lang="en-US" i="1" dirty="0"/>
              <a:t>students</a:t>
            </a:r>
            <a:r>
              <a:rPr lang="en-US" dirty="0"/>
              <a:t>   id &gt;= 201000</a:t>
            </a:r>
          </a:p>
          <a:p>
            <a:r>
              <a:rPr lang="en-US" sz="1600" dirty="0"/>
              <a:t>s</a:t>
            </a:r>
            <a:r>
              <a:rPr lang="en-US" baseline="-25000" dirty="0"/>
              <a:t>10</a:t>
            </a:r>
            <a:r>
              <a:rPr lang="en-US" dirty="0"/>
              <a:t> = all </a:t>
            </a:r>
            <a:r>
              <a:rPr lang="en-US" i="1" dirty="0"/>
              <a:t>takes</a:t>
            </a:r>
            <a:r>
              <a:rPr lang="en-US" dirty="0"/>
              <a:t> id &gt;= 201000</a:t>
            </a:r>
          </a:p>
        </p:txBody>
      </p:sp>
    </p:spTree>
    <p:extLst>
      <p:ext uri="{BB962C8B-B14F-4D97-AF65-F5344CB8AC3E}">
        <p14:creationId xmlns:p14="http://schemas.microsoft.com/office/powerpoint/2010/main" val="1600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4473526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Intraquery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0F0F661-5FF6-4661-8345-D21980A0E1B8}"/>
              </a:ext>
            </a:extLst>
          </p:cNvPr>
          <p:cNvSpPr txBox="1"/>
          <p:nvPr/>
        </p:nvSpPr>
        <p:spPr>
          <a:xfrm>
            <a:off x="1392703" y="1032698"/>
            <a:ext cx="573961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Helvetica" charset="0"/>
              </a:rPr>
              <a:t>Question 9-2</a:t>
            </a:r>
            <a:endParaRPr lang="en-US" sz="1800" b="1" dirty="0">
              <a:solidFill>
                <a:srgbClr val="FF0000"/>
              </a:solidFill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customer (id, </a:t>
            </a:r>
            <a:r>
              <a:rPr lang="en-US" sz="1800" dirty="0" err="1">
                <a:latin typeface="Helvetica" charset="0"/>
              </a:rPr>
              <a:t>name,type</a:t>
            </a:r>
            <a:r>
              <a:rPr lang="en-US" sz="1800" dirty="0">
                <a:latin typeface="Helvetica" charset="0"/>
              </a:rPr>
              <a:t>, country)</a:t>
            </a:r>
          </a:p>
          <a:p>
            <a:r>
              <a:rPr lang="en-US" sz="1800" dirty="0">
                <a:latin typeface="Helvetica" charset="0"/>
              </a:rPr>
              <a:t>purchase(id, product-id, p-country, date)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/>
              <a:t>SELECT r.id, product-id FROM customer r, purchase s where </a:t>
            </a:r>
            <a:r>
              <a:rPr lang="en-US" sz="1800" dirty="0">
                <a:solidFill>
                  <a:srgbClr val="0000FF"/>
                </a:solidFill>
              </a:rPr>
              <a:t>r.id = s.id</a:t>
            </a:r>
          </a:p>
          <a:p>
            <a:r>
              <a:rPr lang="en-US" sz="1800" b="1" dirty="0"/>
              <a:t>Shared nothing architecture</a:t>
            </a:r>
          </a:p>
          <a:p>
            <a:r>
              <a:rPr lang="en-US" sz="1800" dirty="0"/>
              <a:t>Nodes: N</a:t>
            </a:r>
            <a:r>
              <a:rPr lang="en-US" sz="1800" baseline="-25000" dirty="0"/>
              <a:t>1</a:t>
            </a:r>
            <a:r>
              <a:rPr lang="en-US" sz="1800" dirty="0"/>
              <a:t>, N</a:t>
            </a:r>
            <a:r>
              <a:rPr lang="en-US" sz="1800" baseline="-25000" dirty="0"/>
              <a:t>2</a:t>
            </a:r>
            <a:r>
              <a:rPr lang="en-US" sz="1800" dirty="0"/>
              <a:t>, ….. N</a:t>
            </a:r>
            <a:r>
              <a:rPr lang="en-US" sz="1800" baseline="-25000" dirty="0"/>
              <a:t>5</a:t>
            </a:r>
            <a:r>
              <a:rPr lang="en-US" sz="1800" dirty="0"/>
              <a:t> where r and s are stored by horizontal partition vector on id = 1000, 2000, 3000, 4000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Total 5 partitions into 5 nodes</a:t>
            </a:r>
          </a:p>
          <a:p>
            <a:r>
              <a:rPr lang="en-US" sz="1800" dirty="0"/>
              <a:t>r is horizontal partitioned into r</a:t>
            </a:r>
            <a:r>
              <a:rPr lang="en-US" sz="1800" baseline="-25000" dirty="0"/>
              <a:t>1</a:t>
            </a:r>
            <a:r>
              <a:rPr lang="en-US" sz="1800" dirty="0"/>
              <a:t>, r</a:t>
            </a:r>
            <a:r>
              <a:rPr lang="en-US" sz="1800" baseline="-25000" dirty="0"/>
              <a:t>2</a:t>
            </a:r>
            <a:r>
              <a:rPr lang="en-US" sz="1800" dirty="0"/>
              <a:t>,  …. r</a:t>
            </a:r>
            <a:r>
              <a:rPr lang="en-US" sz="1800" baseline="-25000" dirty="0"/>
              <a:t>5</a:t>
            </a:r>
          </a:p>
          <a:p>
            <a:r>
              <a:rPr lang="en-US" sz="1800" dirty="0"/>
              <a:t>s is horizontal partitioned into s</a:t>
            </a:r>
            <a:r>
              <a:rPr lang="en-US" sz="1800" baseline="-25000" dirty="0"/>
              <a:t>1</a:t>
            </a:r>
            <a:r>
              <a:rPr lang="en-US" sz="1800" dirty="0"/>
              <a:t>, s</a:t>
            </a:r>
            <a:r>
              <a:rPr lang="en-US" sz="1800" baseline="-25000" dirty="0"/>
              <a:t>2</a:t>
            </a:r>
            <a:r>
              <a:rPr lang="en-US" sz="1800" dirty="0"/>
              <a:t>,  …. s</a:t>
            </a:r>
            <a:r>
              <a:rPr lang="en-US" sz="1800" baseline="-25000" dirty="0"/>
              <a:t>5</a:t>
            </a:r>
          </a:p>
          <a:p>
            <a:pPr marL="800100" lvl="1" indent="-342900">
              <a:buClr>
                <a:srgbClr val="FF0000"/>
              </a:buClr>
              <a:buFont typeface="+mj-lt"/>
              <a:buAutoNum type="alphaLcPeriod"/>
            </a:pPr>
            <a:r>
              <a:rPr lang="en-US" sz="1800" dirty="0">
                <a:solidFill>
                  <a:srgbClr val="0000FF"/>
                </a:solidFill>
              </a:rPr>
              <a:t>Perform r 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⨝</a:t>
            </a:r>
            <a:r>
              <a:rPr lang="en-US" sz="18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r.id = s.id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s using </a:t>
            </a:r>
            <a:r>
              <a:rPr lang="en-US" sz="1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nodes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>
              <a:buClr>
                <a:srgbClr val="FF0000"/>
              </a:buClr>
              <a:buFont typeface="+mj-lt"/>
              <a:buAutoNum type="alphaLcPeriod"/>
            </a:pP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Why is repartition not needed?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xmlns="" id="{30ADAA97-BAE6-4F68-846B-69138BFF1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363E5989-E98B-420C-AFB3-5AD92AE20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234849"/>
            <a:ext cx="7501630" cy="471600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We may build an index on the relation, and then use the index to read the relation in sorted order.  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May lead to one disk block access for each tuple.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FF"/>
              </a:solidFill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Discussion: The case when it May lead to one disk block access for each tuple.</a:t>
            </a:r>
          </a:p>
          <a:p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For relations that fit in memory, techniques like quicksort can be used.  </a:t>
            </a:r>
          </a:p>
          <a:p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For relations that don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t fit in memory, quicksort is not applicable. Why? </a:t>
            </a:r>
            <a:r>
              <a:rPr lang="en-US" altLang="ja-JP" sz="2000" b="1" dirty="0">
                <a:ea typeface="MS PGothic" panose="020B0600070205080204" pitchFamily="34" charset="-128"/>
              </a:rPr>
              <a:t>external sort-merge </a:t>
            </a:r>
            <a:r>
              <a:rPr lang="en-US" altLang="ja-JP" sz="2000" dirty="0">
                <a:ea typeface="MS PGothic" panose="020B0600070205080204" pitchFamily="34" charset="-128"/>
              </a:rPr>
              <a:t>is a good choice in this case. 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xmlns="" id="{2E05F04B-6D1D-4332-BF78-7954D146D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288" y="27272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External Sorting Using Sort-Merge</a:t>
            </a:r>
          </a:p>
        </p:txBody>
      </p:sp>
      <p:pic>
        <p:nvPicPr>
          <p:cNvPr id="37891" name="Picture 8">
            <a:extLst>
              <a:ext uri="{FF2B5EF4-FFF2-40B4-BE49-F238E27FC236}">
                <a16:creationId xmlns:a16="http://schemas.microsoft.com/office/drawing/2014/main" xmlns="" id="{721DF48C-363E-4408-8053-3C0446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9" y="1285591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(Run Creation)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xmlns="" id="{B6CF1C11-8A0F-4C30-B4D8-4239EAC88F1F}"/>
              </a:ext>
            </a:extLst>
          </p:cNvPr>
          <p:cNvSpPr/>
          <p:nvPr/>
        </p:nvSpPr>
        <p:spPr bwMode="auto">
          <a:xfrm>
            <a:off x="723774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Run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2F1BD3-6E74-44CC-823A-C275DBADB660}"/>
              </a:ext>
            </a:extLst>
          </p:cNvPr>
          <p:cNvSpPr txBox="1"/>
          <p:nvPr/>
        </p:nvSpPr>
        <p:spPr>
          <a:xfrm>
            <a:off x="4572000" y="1175657"/>
            <a:ext cx="4572000" cy="3416320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0" lang="en-US" altLang="en-US" sz="1800" dirty="0"/>
              <a:t> Let </a:t>
            </a:r>
            <a:r>
              <a:rPr kumimoji="0" lang="en-US" altLang="en-US" sz="1800" i="1" dirty="0"/>
              <a:t>M</a:t>
            </a:r>
            <a:r>
              <a:rPr kumimoji="0" lang="en-US" altLang="en-US" sz="1800" dirty="0"/>
              <a:t> denote memory size (in pages). </a:t>
            </a:r>
          </a:p>
          <a:p>
            <a:pPr marL="0" indent="0">
              <a:buNone/>
            </a:pPr>
            <a:r>
              <a:rPr lang="en-US" altLang="en-US" sz="1800" dirty="0"/>
              <a:t>Here </a:t>
            </a:r>
            <a:r>
              <a:rPr lang="en-US" altLang="en-US" sz="1800" dirty="0">
                <a:solidFill>
                  <a:srgbClr val="0000FF"/>
                </a:solidFill>
              </a:rPr>
              <a:t>M = 3</a:t>
            </a:r>
          </a:p>
          <a:p>
            <a:pPr marL="0" indent="0">
              <a:buNone/>
            </a:pPr>
            <a:r>
              <a:rPr lang="en-US" altLang="en-US" sz="1800" dirty="0"/>
              <a:t>1.  </a:t>
            </a:r>
            <a:r>
              <a:rPr lang="en-US" altLang="en-US" sz="1800" b="1" dirty="0"/>
              <a:t>Create sorted</a:t>
            </a:r>
            <a:r>
              <a:rPr lang="en-US" altLang="en-US" sz="1800" dirty="0"/>
              <a:t> </a:t>
            </a:r>
            <a:r>
              <a:rPr lang="en-US" altLang="en-US" sz="1800" b="1" dirty="0">
                <a:solidFill>
                  <a:srgbClr val="002060"/>
                </a:solidFill>
              </a:rPr>
              <a:t>runs</a:t>
            </a:r>
            <a:r>
              <a:rPr lang="en-US" altLang="en-US" sz="1800" dirty="0"/>
              <a:t>.  Let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be 1 initially. </a:t>
            </a:r>
            <a:br>
              <a:rPr lang="en-US" altLang="en-US" sz="1800" dirty="0"/>
            </a:br>
            <a:r>
              <a:rPr lang="en-US" altLang="en-US" sz="1800" dirty="0"/>
              <a:t>     Repeatedly do the following till the end of the relation:</a:t>
            </a:r>
            <a:br>
              <a:rPr lang="en-US" altLang="en-US" sz="1800" dirty="0"/>
            </a:br>
            <a:r>
              <a:rPr lang="en-US" altLang="en-US" sz="1800" dirty="0"/>
              <a:t>     (a)  Read </a:t>
            </a:r>
            <a:r>
              <a:rPr lang="en-US" altLang="en-US" sz="1800" i="1" dirty="0"/>
              <a:t>M</a:t>
            </a:r>
            <a:r>
              <a:rPr lang="en-US" altLang="en-US" sz="1800" dirty="0"/>
              <a:t> blocks of relation into memory</a:t>
            </a:r>
            <a:br>
              <a:rPr lang="en-US" altLang="en-US" sz="1800" dirty="0"/>
            </a:br>
            <a:r>
              <a:rPr lang="en-US" altLang="en-US" sz="1800" dirty="0"/>
              <a:t>     (b)  Sort the in-memory blocks</a:t>
            </a:r>
            <a:br>
              <a:rPr lang="en-US" altLang="en-US" sz="1800" dirty="0"/>
            </a:br>
            <a:r>
              <a:rPr lang="en-US" altLang="en-US" sz="1800" dirty="0"/>
              <a:t>     (c)  Write sorted data to run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; increment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.</a:t>
            </a:r>
            <a:br>
              <a:rPr lang="en-US" altLang="en-US" sz="1800" i="1" dirty="0"/>
            </a:br>
            <a:r>
              <a:rPr lang="en-US" altLang="en-US" sz="1800" i="1" dirty="0"/>
              <a:t> </a:t>
            </a:r>
          </a:p>
          <a:p>
            <a:pPr marL="0" indent="0">
              <a:buNone/>
            </a:pPr>
            <a:r>
              <a:rPr lang="en-US" altLang="en-US" sz="1800" dirty="0"/>
              <a:t>Let the final value of</a:t>
            </a:r>
            <a:r>
              <a:rPr lang="en-US" altLang="en-US" sz="1800" i="1" dirty="0"/>
              <a:t>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be </a:t>
            </a:r>
            <a:r>
              <a:rPr lang="en-US" altLang="en-US" sz="1800" i="1" dirty="0"/>
              <a:t>N </a:t>
            </a:r>
            <a:r>
              <a:rPr lang="en-US" altLang="en-US" sz="1800" b="1" i="1" dirty="0">
                <a:solidFill>
                  <a:srgbClr val="FF0000"/>
                </a:solidFill>
              </a:rPr>
              <a:t>(Here N = ?)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0041B2-CB28-4F7D-A34E-0ED24B06987E}"/>
              </a:ext>
            </a:extLst>
          </p:cNvPr>
          <p:cNvSpPr txBox="1"/>
          <p:nvPr/>
        </p:nvSpPr>
        <p:spPr>
          <a:xfrm>
            <a:off x="4688114" y="4920343"/>
            <a:ext cx="4455886" cy="89255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i="1" kern="0" dirty="0">
                <a:ea typeface="MS PGothic" panose="020B0600070205080204" pitchFamily="34" charset="-128"/>
              </a:rPr>
              <a:t>Here N = 4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2. 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Merge the runs (next slide)…..</a:t>
            </a:r>
            <a:endParaRPr lang="en-US" altLang="en-US" sz="1800" kern="0" dirty="0"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C8FC3B-3B43-4362-88E1-B8348FC7F28B}"/>
              </a:ext>
            </a:extLst>
          </p:cNvPr>
          <p:cNvSpPr txBox="1"/>
          <p:nvPr/>
        </p:nvSpPr>
        <p:spPr>
          <a:xfrm>
            <a:off x="1596437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6FC964C-A20F-47BB-A92E-2D9ED2D15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73" y="10885"/>
            <a:ext cx="761581" cy="116477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CBBCA00-E58B-4D5D-804D-6250EF4D0450}"/>
              </a:ext>
            </a:extLst>
          </p:cNvPr>
          <p:cNvCxnSpPr/>
          <p:nvPr/>
        </p:nvCxnSpPr>
        <p:spPr bwMode="auto">
          <a:xfrm flipV="1">
            <a:off x="203200" y="762547"/>
            <a:ext cx="406400" cy="12984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177C761F-2F53-44F9-B7C7-9B5B7D261878}"/>
              </a:ext>
            </a:extLst>
          </p:cNvPr>
          <p:cNvSpPr/>
          <p:nvPr/>
        </p:nvSpPr>
        <p:spPr bwMode="auto">
          <a:xfrm>
            <a:off x="1465943" y="769257"/>
            <a:ext cx="1161143" cy="1335314"/>
          </a:xfrm>
          <a:custGeom>
            <a:avLst/>
            <a:gdLst>
              <a:gd name="connsiteX0" fmla="*/ 0 w 1161143"/>
              <a:gd name="connsiteY0" fmla="*/ 0 h 1335314"/>
              <a:gd name="connsiteX1" fmla="*/ 1161143 w 1161143"/>
              <a:gd name="connsiteY1" fmla="*/ 478972 h 1335314"/>
              <a:gd name="connsiteX2" fmla="*/ 333828 w 1161143"/>
              <a:gd name="connsiteY2" fmla="*/ 1335314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1335314">
                <a:moveTo>
                  <a:pt x="0" y="0"/>
                </a:moveTo>
                <a:lnTo>
                  <a:pt x="1161143" y="478972"/>
                </a:lnTo>
                <a:lnTo>
                  <a:pt x="333828" y="1335314"/>
                </a:lnTo>
              </a:path>
            </a:pathLst>
          </a:cu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Sort-Merge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xmlns="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C8FC3B-3B43-4362-88E1-B8348FC7F28B}"/>
              </a:ext>
            </a:extLst>
          </p:cNvPr>
          <p:cNvSpPr txBox="1"/>
          <p:nvPr/>
        </p:nvSpPr>
        <p:spPr>
          <a:xfrm>
            <a:off x="2343371" y="493486"/>
            <a:ext cx="142240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 Buffer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BB53D4DB-3569-4DA3-B381-44A852DCE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5550" y="898070"/>
            <a:ext cx="4648450" cy="52266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Merge the runs (2-way merge)</a:t>
            </a:r>
            <a:r>
              <a:rPr lang="en-US" altLang="en-US" sz="1800" dirty="0">
                <a:ea typeface="MS PGothic" panose="020B0600070205080204" pitchFamily="34" charset="-128"/>
              </a:rPr>
              <a:t>. Here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dirty="0">
                <a:ea typeface="MS PGothic" panose="020B0600070205080204" pitchFamily="34" charset="-128"/>
              </a:rPr>
              <a:t> &gt; </a:t>
            </a:r>
            <a:r>
              <a:rPr lang="en-US" altLang="en-US" sz="1800" i="1" dirty="0">
                <a:ea typeface="MS PGothic" panose="020B0600070205080204" pitchFamily="34" charset="-128"/>
              </a:rPr>
              <a:t>M</a:t>
            </a:r>
            <a:r>
              <a:rPr lang="en-US" altLang="en-US" sz="1800" dirty="0">
                <a:ea typeface="MS PGothic" panose="020B0600070205080204" pitchFamily="34" charset="-128"/>
              </a:rPr>
              <a:t>. M=3, N=4 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Use </a:t>
            </a:r>
            <a:r>
              <a:rPr lang="en-US" altLang="en-US" sz="1800" i="1" dirty="0">
                <a:ea typeface="MS PGothic" panose="020B0600070205080204" pitchFamily="34" charset="-128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</a:rPr>
              <a:t> blocks of memory to buffer input runs, and 1 block to buffer output. Read the first block of each run into its buffer page</a:t>
            </a:r>
          </a:p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repeat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Select the first record (in sort order) among all buffer pages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Write the record to the output buffer.  If the output buffer is full write it to disk.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Delete the record from its input buffer page.</a:t>
            </a:r>
            <a:br>
              <a:rPr lang="en-US" altLang="en-US" sz="1800" dirty="0">
                <a:ea typeface="MS PGothic" panose="020B0600070205080204" pitchFamily="34" charset="-128"/>
              </a:rPr>
            </a:br>
            <a:r>
              <a:rPr lang="en-US" altLang="en-US" sz="1800" b="1" dirty="0">
                <a:ea typeface="MS PGothic" panose="020B0600070205080204" pitchFamily="34" charset="-128"/>
              </a:rPr>
              <a:t>If</a:t>
            </a:r>
            <a:r>
              <a:rPr lang="en-US" altLang="en-US" sz="1800" dirty="0">
                <a:ea typeface="MS PGothic" panose="020B0600070205080204" pitchFamily="34" charset="-128"/>
              </a:rPr>
              <a:t> the buffer page becomes empty </a:t>
            </a:r>
            <a:r>
              <a:rPr lang="en-US" altLang="en-US" sz="1800" b="1" dirty="0">
                <a:ea typeface="MS PGothic" panose="020B0600070205080204" pitchFamily="34" charset="-128"/>
              </a:rPr>
              <a:t>then</a:t>
            </a:r>
            <a:br>
              <a:rPr lang="en-US" altLang="en-US" sz="1800" b="1" dirty="0">
                <a:ea typeface="MS PGothic" panose="020B0600070205080204" pitchFamily="34" charset="-128"/>
              </a:rPr>
            </a:br>
            <a:r>
              <a:rPr lang="en-US" altLang="en-US" sz="1800" dirty="0">
                <a:ea typeface="MS PGothic" panose="020B0600070205080204" pitchFamily="34" charset="-128"/>
              </a:rPr>
              <a:t>   read the next block (if any) of the run into the buffer. </a:t>
            </a:r>
          </a:p>
          <a:p>
            <a:pPr marL="5715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until</a:t>
            </a:r>
            <a:r>
              <a:rPr lang="en-US" altLang="en-US" sz="1800" dirty="0">
                <a:ea typeface="MS PGothic" panose="020B0600070205080204" pitchFamily="34" charset="-128"/>
              </a:rPr>
              <a:t> all input buffer pages are empty: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xmlns="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xmlns="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xmlns="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52400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20D01A1-6ED9-4220-A8AC-059604CFDF4F}"/>
              </a:ext>
            </a:extLst>
          </p:cNvPr>
          <p:cNvSpPr/>
          <p:nvPr/>
        </p:nvSpPr>
        <p:spPr bwMode="auto">
          <a:xfrm>
            <a:off x="1161143" y="1364343"/>
            <a:ext cx="1117600" cy="696686"/>
          </a:xfrm>
          <a:custGeom>
            <a:avLst/>
            <a:gdLst>
              <a:gd name="connsiteX0" fmla="*/ 0 w 1117600"/>
              <a:gd name="connsiteY0" fmla="*/ 0 h 696686"/>
              <a:gd name="connsiteX1" fmla="*/ 1117600 w 1117600"/>
              <a:gd name="connsiteY1" fmla="*/ 696686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7600" h="696686">
                <a:moveTo>
                  <a:pt x="0" y="0"/>
                </a:moveTo>
                <a:lnTo>
                  <a:pt x="1117600" y="696686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20D98EB7-E66F-441F-9E5E-7E60EED74EC5}"/>
              </a:ext>
            </a:extLst>
          </p:cNvPr>
          <p:cNvSpPr/>
          <p:nvPr/>
        </p:nvSpPr>
        <p:spPr bwMode="auto">
          <a:xfrm>
            <a:off x="1888798" y="326430"/>
            <a:ext cx="384123" cy="67834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xmlns="" id="{CE5850C8-C988-4137-8798-A8CFBDB3E01F}"/>
              </a:ext>
            </a:extLst>
          </p:cNvPr>
          <p:cNvSpPr/>
          <p:nvPr/>
        </p:nvSpPr>
        <p:spPr bwMode="auto">
          <a:xfrm>
            <a:off x="0" y="1004777"/>
            <a:ext cx="820286" cy="521258"/>
          </a:xfrm>
          <a:prstGeom prst="rightArrowCallou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Output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Helvetica" charset="0"/>
              </a:rPr>
              <a:t>Buffer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6697FB7-9FDC-4476-8EAA-63F5AF3F70CF}"/>
              </a:ext>
            </a:extLst>
          </p:cNvPr>
          <p:cNvGraphicFramePr/>
          <p:nvPr/>
        </p:nvGraphicFramePr>
        <p:xfrm>
          <a:off x="820286" y="1057413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188904896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3987731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1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73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 animBg="1"/>
      <p:bldP spid="27" grpId="0" animBg="1"/>
      <p:bldP spid="28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 Merge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xmlns="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BB53D4DB-3569-4DA3-B381-44A852DCE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5550" y="898070"/>
            <a:ext cx="4648450" cy="52266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Merge the runs (2-way merge)</a:t>
            </a:r>
            <a:r>
              <a:rPr lang="en-US" altLang="en-US" sz="1800" dirty="0">
                <a:ea typeface="MS PGothic" panose="020B0600070205080204" pitchFamily="34" charset="-128"/>
              </a:rPr>
              <a:t>. Here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dirty="0">
                <a:ea typeface="MS PGothic" panose="020B0600070205080204" pitchFamily="34" charset="-128"/>
              </a:rPr>
              <a:t> &gt; </a:t>
            </a:r>
            <a:r>
              <a:rPr lang="en-US" altLang="en-US" sz="1800" i="1" dirty="0">
                <a:ea typeface="MS PGothic" panose="020B0600070205080204" pitchFamily="34" charset="-128"/>
              </a:rPr>
              <a:t>M</a:t>
            </a:r>
            <a:r>
              <a:rPr lang="en-US" altLang="en-US" sz="1800" dirty="0">
                <a:ea typeface="MS PGothic" panose="020B0600070205080204" pitchFamily="34" charset="-128"/>
              </a:rPr>
              <a:t>. M=3, </a:t>
            </a:r>
            <a:r>
              <a:rPr lang="en-US" altLang="en-US" sz="1800" dirty="0" smtClean="0">
                <a:ea typeface="MS PGothic" panose="020B0600070205080204" pitchFamily="34" charset="-128"/>
              </a:rPr>
              <a:t>N=4 </a:t>
            </a:r>
            <a:endParaRPr lang="en-US" altLang="en-US" sz="18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Use </a:t>
            </a:r>
            <a:r>
              <a:rPr lang="en-US" altLang="en-US" sz="1800" i="1" dirty="0">
                <a:ea typeface="MS PGothic" panose="020B0600070205080204" pitchFamily="34" charset="-128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</a:rPr>
              <a:t> blocks of memory to buffer input runs, and 1 block to buffer output. Read the first block of each run into its buffer page</a:t>
            </a:r>
          </a:p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repeat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Select the first record (in sort order) among all buffer pages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Write the record to the output buffer.  If the output buffer is full write it to disk.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Delete the record from its input buffer page.</a:t>
            </a:r>
            <a:br>
              <a:rPr lang="en-US" altLang="en-US" sz="1800" dirty="0">
                <a:ea typeface="MS PGothic" panose="020B0600070205080204" pitchFamily="34" charset="-128"/>
              </a:rPr>
            </a:br>
            <a:r>
              <a:rPr lang="en-US" altLang="en-US" sz="1800" b="1" dirty="0">
                <a:ea typeface="MS PGothic" panose="020B0600070205080204" pitchFamily="34" charset="-128"/>
              </a:rPr>
              <a:t>If</a:t>
            </a:r>
            <a:r>
              <a:rPr lang="en-US" altLang="en-US" sz="1800" dirty="0">
                <a:ea typeface="MS PGothic" panose="020B0600070205080204" pitchFamily="34" charset="-128"/>
              </a:rPr>
              <a:t> the buffer page becomes empty </a:t>
            </a:r>
            <a:r>
              <a:rPr lang="en-US" altLang="en-US" sz="1800" b="1" dirty="0">
                <a:ea typeface="MS PGothic" panose="020B0600070205080204" pitchFamily="34" charset="-128"/>
              </a:rPr>
              <a:t>then</a:t>
            </a:r>
            <a:br>
              <a:rPr lang="en-US" altLang="en-US" sz="1800" b="1" dirty="0">
                <a:ea typeface="MS PGothic" panose="020B0600070205080204" pitchFamily="34" charset="-128"/>
              </a:rPr>
            </a:br>
            <a:r>
              <a:rPr lang="en-US" altLang="en-US" sz="1800" dirty="0">
                <a:ea typeface="MS PGothic" panose="020B0600070205080204" pitchFamily="34" charset="-128"/>
              </a:rPr>
              <a:t>   read the next block (if any) of the run into the buffer. </a:t>
            </a:r>
          </a:p>
          <a:p>
            <a:pPr marL="5715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until</a:t>
            </a:r>
            <a:r>
              <a:rPr lang="en-US" altLang="en-US" sz="1800" dirty="0">
                <a:ea typeface="MS PGothic" panose="020B0600070205080204" pitchFamily="34" charset="-128"/>
              </a:rPr>
              <a:t> all input buffer pages are empty: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xmlns="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xmlns="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xmlns="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414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 Merge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xmlns="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xmlns="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xmlns="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xmlns="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932217" y="2369127"/>
            <a:ext cx="404552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Question 10-1:</a:t>
            </a:r>
            <a:r>
              <a:rPr lang="en-US" sz="1800" dirty="0" smtClean="0"/>
              <a:t> In the given example, N =4 and M = 2.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 smtClean="0"/>
              <a:t>Find the size of the memory when the external sort can be done in one pass.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 smtClean="0"/>
              <a:t>Find the size of the memory when the </a:t>
            </a:r>
            <a:r>
              <a:rPr lang="en-US" sz="1800" dirty="0" err="1" smtClean="0"/>
              <a:t>quicksort</a:t>
            </a:r>
            <a:r>
              <a:rPr lang="en-US" sz="1800" dirty="0" smtClean="0"/>
              <a:t> can be used.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 smtClean="0"/>
              <a:t>Explain the impact of memory size in database sort performance.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we wish to sort a relation r that resides on n nodes N1, N2, … , </a:t>
            </a:r>
            <a:r>
              <a:rPr lang="en-US" dirty="0" err="1" smtClean="0"/>
              <a:t>Nn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If the relation has been range-partitioned on the attributes on which it is to be sorted, we can sort each partition separately and concatenate the results to get the full sorted relation.</a:t>
            </a:r>
          </a:p>
          <a:p>
            <a:endParaRPr lang="en-US" dirty="0" smtClean="0"/>
          </a:p>
          <a:p>
            <a:r>
              <a:rPr lang="en-US" dirty="0" smtClean="0"/>
              <a:t>Since the </a:t>
            </a:r>
            <a:r>
              <a:rPr lang="en-US" dirty="0" err="1" smtClean="0"/>
              <a:t>tuples</a:t>
            </a:r>
            <a:r>
              <a:rPr lang="en-US" dirty="0" smtClean="0"/>
              <a:t> are partitioned on n nodes, the time required for reading the entire relation is reduced by a factor of </a:t>
            </a:r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by the parallel access.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Question 10-2: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Given relation</a:t>
            </a:r>
          </a:p>
          <a:p>
            <a:pPr lvl="1">
              <a:buNone/>
            </a:pPr>
            <a:r>
              <a:rPr lang="en-US" dirty="0" smtClean="0"/>
              <a:t>Person(NID, name, street, city)</a:t>
            </a:r>
          </a:p>
          <a:p>
            <a:pPr>
              <a:buNone/>
            </a:pPr>
            <a:r>
              <a:rPr lang="en-US" dirty="0" smtClean="0"/>
              <a:t>The relation has 160 million </a:t>
            </a:r>
            <a:r>
              <a:rPr lang="en-US" dirty="0" err="1" smtClean="0"/>
              <a:t>tuples</a:t>
            </a:r>
            <a:r>
              <a:rPr lang="en-US" dirty="0" smtClean="0"/>
              <a:t> and is range partitioned into 160 nodes using NID. You have to process the following queries:</a:t>
            </a:r>
          </a:p>
          <a:p>
            <a:pPr lvl="1">
              <a:buFont typeface="+mj-lt"/>
              <a:buAutoNum type="alphaLcPeriod"/>
            </a:pPr>
            <a:r>
              <a:rPr lang="en-US" dirty="0" smtClean="0"/>
              <a:t>Find the list of persons sorted by NID in ascending order</a:t>
            </a:r>
          </a:p>
          <a:p>
            <a:pPr lvl="1">
              <a:buFont typeface="+mj-lt"/>
              <a:buAutoNum type="alphaLcPeriod"/>
            </a:pPr>
            <a:r>
              <a:rPr lang="en-US" dirty="0" smtClean="0"/>
              <a:t>Find the list of persons sorted by district in alphabetic order </a:t>
            </a:r>
          </a:p>
          <a:p>
            <a:pPr>
              <a:buNone/>
            </a:pPr>
            <a:r>
              <a:rPr lang="en-US" dirty="0" smtClean="0"/>
              <a:t>Explain how the above two queries will be processed.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Query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FB44F0-2ECB-48AF-825A-90F5092C45F0}"/>
              </a:ext>
            </a:extLst>
          </p:cNvPr>
          <p:cNvSpPr txBox="1"/>
          <p:nvPr/>
        </p:nvSpPr>
        <p:spPr>
          <a:xfrm>
            <a:off x="1111348" y="744365"/>
            <a:ext cx="67384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charset="0"/>
              </a:rPr>
              <a:t>Different queries/transactions can be run in parallel with each other.</a:t>
            </a:r>
          </a:p>
          <a:p>
            <a:endParaRPr lang="en-US" sz="1800" b="1" dirty="0">
              <a:solidFill>
                <a:srgbClr val="002060"/>
              </a:solidFill>
              <a:latin typeface="Helvetica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Interquery parallelism</a:t>
            </a:r>
          </a:p>
          <a:p>
            <a:endParaRPr lang="en-US" sz="1800" dirty="0">
              <a:solidFill>
                <a:srgbClr val="002060"/>
              </a:solidFill>
              <a:latin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Helvetica" charset="0"/>
              </a:rPr>
              <a:t>There are queries Q1, Q2, Q3, …..</a:t>
            </a:r>
            <a:r>
              <a:rPr lang="en-US" sz="1800" dirty="0" err="1">
                <a:solidFill>
                  <a:srgbClr val="002060"/>
                </a:solidFill>
                <a:latin typeface="Helvetica" charset="0"/>
              </a:rPr>
              <a:t>Qn</a:t>
            </a:r>
            <a:endParaRPr lang="en-US" sz="1800" dirty="0">
              <a:solidFill>
                <a:srgbClr val="002060"/>
              </a:solidFill>
              <a:latin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Queries are processed in parallel</a:t>
            </a:r>
          </a:p>
          <a:p>
            <a:endParaRPr lang="en-US" sz="1800" dirty="0">
              <a:latin typeface="Helvetic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DC264D-15B7-4A8E-B806-4FB6EC24F30B}"/>
              </a:ext>
            </a:extLst>
          </p:cNvPr>
          <p:cNvSpPr txBox="1"/>
          <p:nvPr/>
        </p:nvSpPr>
        <p:spPr>
          <a:xfrm>
            <a:off x="1111348" y="3052689"/>
            <a:ext cx="67384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Intraquery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Individual relational operations (e.g., sort, join, aggregation) can be executed in parallel</a:t>
            </a:r>
            <a:endParaRPr lang="en-US" sz="1800" dirty="0">
              <a:latin typeface="Helvetica" charset="0"/>
              <a:ea typeface="ＭＳ Ｐゴシック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ＭＳ Ｐゴシック" charset="0"/>
              </a:rPr>
              <a:t>data can be partitioned and each processor can work independently on its own partition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204984-CE17-4867-AB05-D099A218BA3B}"/>
              </a:ext>
            </a:extLst>
          </p:cNvPr>
          <p:cNvSpPr txBox="1"/>
          <p:nvPr/>
        </p:nvSpPr>
        <p:spPr>
          <a:xfrm>
            <a:off x="1111348" y="4740802"/>
            <a:ext cx="67384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Queries are expressed in high level language (SQL, translated to relational algebra) </a:t>
            </a:r>
            <a:r>
              <a:rPr lang="en-US" sz="1800" dirty="0">
                <a:latin typeface="Helvetica" charset="0"/>
                <a:ea typeface="ＭＳ Ｐゴシック" charset="0"/>
              </a:rPr>
              <a:t>makes parallelization easier.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relation </a:t>
            </a:r>
            <a:r>
              <a:rPr lang="en-US" i="1" dirty="0" smtClean="0"/>
              <a:t>r </a:t>
            </a:r>
            <a:r>
              <a:rPr lang="en-US" dirty="0" smtClean="0"/>
              <a:t>has been partitioned in any other way, we can sort it in one of two</a:t>
            </a:r>
            <a:br>
              <a:rPr lang="en-US" dirty="0" smtClean="0"/>
            </a:br>
            <a:r>
              <a:rPr lang="en-US" dirty="0" smtClean="0"/>
              <a:t>ways:</a:t>
            </a:r>
          </a:p>
          <a:p>
            <a:pPr lvl="1">
              <a:buFont typeface="+mj-lt"/>
              <a:buAutoNum type="alphaLcPeriod"/>
            </a:pPr>
            <a:r>
              <a:rPr lang="en-US" dirty="0" smtClean="0"/>
              <a:t>We can range-partition </a:t>
            </a:r>
            <a:r>
              <a:rPr lang="en-US" i="1" dirty="0" smtClean="0"/>
              <a:t>r </a:t>
            </a:r>
            <a:r>
              <a:rPr lang="en-US" dirty="0" smtClean="0"/>
              <a:t>on the sort attributes, and then sort each partition separately.</a:t>
            </a:r>
          </a:p>
          <a:p>
            <a:pPr lvl="1">
              <a:buFont typeface="+mj-lt"/>
              <a:buAutoNum type="alphaLcPeriod"/>
            </a:pPr>
            <a:r>
              <a:rPr lang="en-US" dirty="0" smtClean="0"/>
              <a:t>We can use a parallel version of the external sort-merge algorithm.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Question 10-2: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Given relation</a:t>
            </a:r>
          </a:p>
          <a:p>
            <a:pPr lvl="1">
              <a:buNone/>
            </a:pPr>
            <a:r>
              <a:rPr lang="en-US" dirty="0" smtClean="0"/>
              <a:t>Person(NID, name, street, city)</a:t>
            </a:r>
          </a:p>
          <a:p>
            <a:pPr>
              <a:buNone/>
            </a:pPr>
            <a:r>
              <a:rPr lang="en-US" dirty="0" smtClean="0"/>
              <a:t>The relation has 160 million </a:t>
            </a:r>
            <a:r>
              <a:rPr lang="en-US" dirty="0" err="1" smtClean="0"/>
              <a:t>tuples</a:t>
            </a:r>
            <a:r>
              <a:rPr lang="en-US" dirty="0" smtClean="0"/>
              <a:t> and is range partitioned into 160 nodes using NID. You have to process the following queries:</a:t>
            </a:r>
          </a:p>
          <a:p>
            <a:pPr lvl="1">
              <a:buFont typeface="+mj-lt"/>
              <a:buAutoNum type="alphaLcPeriod"/>
            </a:pPr>
            <a:r>
              <a:rPr lang="en-US" dirty="0" smtClean="0"/>
              <a:t>Find the list of persons sorted by NID in ascending order</a:t>
            </a:r>
          </a:p>
          <a:p>
            <a:pPr lvl="1">
              <a:buFont typeface="+mj-lt"/>
              <a:buAutoNum type="alphaLcPeriod"/>
            </a:pPr>
            <a:r>
              <a:rPr lang="en-US" dirty="0" smtClean="0"/>
              <a:t>Find the list of persons sorted by district in alphabetic order </a:t>
            </a:r>
          </a:p>
          <a:p>
            <a:pPr>
              <a:buNone/>
            </a:pPr>
            <a:r>
              <a:rPr lang="en-US" dirty="0" smtClean="0"/>
              <a:t>Explain how the above two queries will be processed.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59" y="-193964"/>
            <a:ext cx="8077200" cy="729813"/>
          </a:xfrm>
        </p:spPr>
        <p:txBody>
          <a:bodyPr/>
          <a:lstStyle/>
          <a:p>
            <a:pPr marL="342900" lvl="0" indent="-342900">
              <a:spcBef>
                <a:spcPct val="35000"/>
              </a:spcBef>
              <a:defRPr/>
            </a:pPr>
            <a:r>
              <a:rPr lang="en-US" dirty="0" smtClean="0">
                <a:solidFill>
                  <a:schemeClr val="tx1"/>
                </a:solidFill>
                <a:effectLst/>
                <a:latin typeface="Helvetica" charset="0"/>
              </a:rPr>
              <a:t>Range-Partitioning Sort</a:t>
            </a:r>
            <a:endParaRPr lang="en-US" b="0" dirty="0" smtClean="0">
              <a:solidFill>
                <a:schemeClr val="tx1"/>
              </a:solidFill>
              <a:effectLst/>
              <a:latin typeface="Helvetica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522A2657-92A0-465F-A163-274B0515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1259937" y="552603"/>
            <a:ext cx="7419613" cy="2763376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12931" y="3471625"/>
            <a:ext cx="7662586" cy="301230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Monotype Sorts" pitchFamily="-65" charset="2"/>
              <a:buChar char="n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Choose nodes 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N</a:t>
            </a:r>
            <a:r>
              <a:rPr kumimoji="1" lang="en-US" sz="17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1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, ..., 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N</a:t>
            </a:r>
            <a:r>
              <a:rPr kumimoji="1" lang="en-US" sz="17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m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, where 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m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 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  <a:sym typeface="Symbol" charset="0"/>
              </a:rPr>
              <a:t>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 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n-1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  to do sorting.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Monotype Sorts" pitchFamily="-65" charset="2"/>
              <a:buChar char="n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Create range-partition vector with m-1 entries, on the sorting attributes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Monotype Sorts" pitchFamily="-65" charset="2"/>
              <a:buChar char="n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Redistribute the relation using range partitioning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Monotype Sorts" pitchFamily="-65" charset="2"/>
              <a:buChar char="n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Each node 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N</a:t>
            </a:r>
            <a:r>
              <a:rPr kumimoji="1" lang="en-US" sz="17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i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 sorts its partition of the relation locally.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Monotype Sorts" pitchFamily="-65" charset="2"/>
              <a:buChar char="l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Example of </a:t>
            </a:r>
            <a:r>
              <a:rPr kumimoji="1" 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data parallelism: e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ach node executes same operation in parallel with other nodes, without any interaction with the others.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Monotype Sorts" pitchFamily="-65" charset="2"/>
              <a:buChar char="n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Final merge operation is trivial: range-partitioning ensures that, </a:t>
            </a:r>
            <a:b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</a:b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 if </a:t>
            </a:r>
            <a:r>
              <a:rPr kumimoji="1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i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 &lt; 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j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, all key values in node 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N</a:t>
            </a:r>
            <a:r>
              <a:rPr kumimoji="1" lang="en-US" sz="17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i 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are all less than all key values in </a:t>
            </a:r>
            <a:r>
              <a:rPr kumimoji="1" lang="en-US" sz="17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N</a:t>
            </a:r>
            <a:r>
              <a:rPr kumimoji="1" lang="en-US" sz="17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j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.</a:t>
            </a:r>
            <a:endParaRPr kumimoji="1" lang="en-US" sz="1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92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59" y="-193964"/>
            <a:ext cx="8077200" cy="729813"/>
          </a:xfrm>
        </p:spPr>
        <p:txBody>
          <a:bodyPr/>
          <a:lstStyle/>
          <a:p>
            <a:pPr lvl="0">
              <a:spcBef>
                <a:spcPct val="35000"/>
              </a:spcBef>
              <a:defRPr/>
            </a:pPr>
            <a:r>
              <a:rPr lang="en-US" dirty="0" smtClean="0">
                <a:effectLst/>
              </a:rPr>
              <a:t>Parallel External Sort-Merge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522A2657-92A0-465F-A163-274B0515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1259937" y="552603"/>
            <a:ext cx="7419613" cy="2763376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8765" y="3485480"/>
            <a:ext cx="8645235" cy="298459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Monotype Sorts" pitchFamily="-65" charset="2"/>
              <a:buChar char="n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Assume the relation has already been partitioned among nodes 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N</a:t>
            </a:r>
            <a:r>
              <a:rPr kumimoji="1" lang="en-US" sz="17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1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, ..., </a:t>
            </a:r>
            <a:r>
              <a:rPr kumimoji="1" lang="en-US" sz="17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N</a:t>
            </a:r>
            <a:r>
              <a:rPr kumimoji="1" lang="en-US" sz="17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n</a:t>
            </a:r>
            <a:r>
              <a:rPr kumimoji="1" lang="en-US" sz="17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  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(in whatever manner).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Monotype Sorts" pitchFamily="-65" charset="2"/>
              <a:buChar char="n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Each node 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N</a:t>
            </a:r>
            <a:r>
              <a:rPr kumimoji="1" lang="en-US" sz="17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i  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locally sorts the data (using local disk as required)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Monotype Sorts" pitchFamily="-65" charset="2"/>
              <a:buChar char="n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The sorted runs on each node are then merged in parallel: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Monotype Sorts" pitchFamily="-65" charset="2"/>
              <a:buChar char="l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The sorted partitions at each node Ni are range-partitioned across the processors 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N</a:t>
            </a:r>
            <a:r>
              <a:rPr kumimoji="1" lang="en-US" sz="17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1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, ..., 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N</a:t>
            </a:r>
            <a:r>
              <a:rPr kumimoji="1" lang="en-US" sz="17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m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Monotype Sorts" pitchFamily="-65" charset="2"/>
              <a:buChar char="l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Each node Ni performs a merge on the streams as they are received, to get a single sorted run.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Monotype Sorts" pitchFamily="-65" charset="2"/>
              <a:buChar char="l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The sorted runs on nodes 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N</a:t>
            </a:r>
            <a:r>
              <a:rPr kumimoji="1" lang="en-US" sz="17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1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, ..., 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N</a:t>
            </a:r>
            <a:r>
              <a:rPr kumimoji="1" lang="en-US" sz="17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m </a:t>
            </a:r>
            <a:r>
              <a:rPr kumimoji="1" lang="en-US" sz="17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 </a:t>
            </a: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are concatenated to get the final result.</a:t>
            </a:r>
          </a:p>
        </p:txBody>
      </p:sp>
    </p:spTree>
    <p:extLst>
      <p:ext uri="{BB962C8B-B14F-4D97-AF65-F5344CB8AC3E}">
        <p14:creationId xmlns:p14="http://schemas.microsoft.com/office/powerpoint/2010/main" val="111199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59" y="-193964"/>
            <a:ext cx="8077200" cy="729813"/>
          </a:xfrm>
        </p:spPr>
        <p:txBody>
          <a:bodyPr/>
          <a:lstStyle/>
          <a:p>
            <a:pPr lvl="0">
              <a:spcBef>
                <a:spcPct val="35000"/>
              </a:spcBef>
              <a:defRPr/>
            </a:pPr>
            <a:r>
              <a:rPr lang="en-US" dirty="0" smtClean="0">
                <a:effectLst/>
              </a:rPr>
              <a:t>Parallel External Sort-Merge (Cont..)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522A2657-92A0-465F-A163-274B0515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1259937" y="552603"/>
            <a:ext cx="7419613" cy="2763376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3963" y="3471625"/>
            <a:ext cx="8645235" cy="279062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Monotype Sorts" pitchFamily="-65" charset="2"/>
              <a:buChar char="n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Algorithm as described vulnerable to execution skew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Monotype Sorts" pitchFamily="-65" charset="2"/>
              <a:buChar char="l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all nodes send to node 1, then all nodes send data to node 2, …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Monotype Sorts" pitchFamily="-65" charset="2"/>
              <a:buChar char="l"/>
              <a:tabLst/>
              <a:defRPr/>
            </a:pPr>
            <a:r>
              <a:rPr kumimoji="1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Can be modified so each node sends data to all other nodes in parallel (block at a time)</a:t>
            </a:r>
            <a:endParaRPr kumimoji="1" lang="en-US" sz="1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92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Interoperator Parallelism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8E639A3-D26C-4AE9-8614-5BE3D0A97142}"/>
              </a:ext>
            </a:extLst>
          </p:cNvPr>
          <p:cNvGrpSpPr/>
          <p:nvPr/>
        </p:nvGrpSpPr>
        <p:grpSpPr>
          <a:xfrm>
            <a:off x="5290625" y="941679"/>
            <a:ext cx="2393950" cy="1546225"/>
            <a:chOff x="5094556" y="1209822"/>
            <a:chExt cx="2393950" cy="1546225"/>
          </a:xfrm>
        </p:grpSpPr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D63A7AC6-ED2D-4C4B-8AB9-77F5EB2C2B2C}"/>
                </a:ext>
              </a:extLst>
            </p:cNvPr>
            <p:cNvGrpSpPr/>
            <p:nvPr/>
          </p:nvGrpSpPr>
          <p:grpSpPr>
            <a:xfrm>
              <a:off x="5094556" y="1209822"/>
              <a:ext cx="2393950" cy="1546225"/>
              <a:chOff x="5094556" y="1209822"/>
              <a:chExt cx="2393950" cy="1546225"/>
            </a:xfrm>
          </p:grpSpPr>
          <p:grpSp>
            <p:nvGrpSpPr>
              <p:cNvPr id="87048" name="Group 29"/>
              <p:cNvGrpSpPr>
                <a:grpSpLocks/>
              </p:cNvGrpSpPr>
              <p:nvPr/>
            </p:nvGrpSpPr>
            <p:grpSpPr bwMode="auto">
              <a:xfrm>
                <a:off x="6670944" y="1209822"/>
                <a:ext cx="190500" cy="165100"/>
                <a:chOff x="3808" y="3648"/>
                <a:chExt cx="144" cy="144"/>
              </a:xfrm>
            </p:grpSpPr>
            <p:sp>
              <p:nvSpPr>
                <p:cNvPr id="87059" name="Line 30"/>
                <p:cNvSpPr>
                  <a:spLocks noChangeShapeType="1"/>
                </p:cNvSpPr>
                <p:nvPr/>
              </p:nvSpPr>
              <p:spPr bwMode="auto">
                <a:xfrm>
                  <a:off x="3808" y="3648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6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808" y="3648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61" name="Line 32"/>
                <p:cNvSpPr>
                  <a:spLocks noChangeShapeType="1"/>
                </p:cNvSpPr>
                <p:nvPr/>
              </p:nvSpPr>
              <p:spPr bwMode="auto">
                <a:xfrm>
                  <a:off x="3808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62" name="Line 33"/>
                <p:cNvSpPr>
                  <a:spLocks noChangeShapeType="1"/>
                </p:cNvSpPr>
                <p:nvPr/>
              </p:nvSpPr>
              <p:spPr bwMode="auto">
                <a:xfrm>
                  <a:off x="3952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7052" name="TextBox 36"/>
              <p:cNvSpPr txBox="1">
                <a:spLocks noChangeArrowheads="1"/>
              </p:cNvSpPr>
              <p:nvPr/>
            </p:nvSpPr>
            <p:spPr bwMode="auto">
              <a:xfrm>
                <a:off x="6956694" y="1498747"/>
                <a:ext cx="531812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/>
                  <a:t>r</a:t>
                </a:r>
                <a:r>
                  <a:rPr lang="en-US" sz="2800" baseline="-25000"/>
                  <a:t>4</a:t>
                </a:r>
                <a:endParaRPr lang="en-US" sz="200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="" xmlns:a16="http://schemas.microsoft.com/office/drawing/2014/main" id="{CB357EAE-11F9-4B8C-A314-E475EAEA0BDF}"/>
                  </a:ext>
                </a:extLst>
              </p:cNvPr>
              <p:cNvGrpSpPr/>
              <p:nvPr/>
            </p:nvGrpSpPr>
            <p:grpSpPr>
              <a:xfrm>
                <a:off x="5094556" y="2116285"/>
                <a:ext cx="1285875" cy="639762"/>
                <a:chOff x="5094556" y="2116285"/>
                <a:chExt cx="1285875" cy="63976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="" xmlns:a16="http://schemas.microsoft.com/office/drawing/2014/main" id="{CA2ED7D2-56DB-48A9-A9E1-DD6BDA52B1C7}"/>
                    </a:ext>
                  </a:extLst>
                </p:cNvPr>
                <p:cNvGrpSpPr/>
                <p:nvPr/>
              </p:nvGrpSpPr>
              <p:grpSpPr>
                <a:xfrm>
                  <a:off x="5094556" y="2116285"/>
                  <a:ext cx="1285875" cy="639762"/>
                  <a:chOff x="5094556" y="2116285"/>
                  <a:chExt cx="1285875" cy="639762"/>
                </a:xfrm>
              </p:grpSpPr>
              <p:grpSp>
                <p:nvGrpSpPr>
                  <p:cNvPr id="87046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588269" y="2116285"/>
                    <a:ext cx="190500" cy="165100"/>
                    <a:chOff x="3808" y="3648"/>
                    <a:chExt cx="144" cy="144"/>
                  </a:xfrm>
                </p:grpSpPr>
                <p:sp>
                  <p:nvSpPr>
                    <p:cNvPr id="87067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8" y="3648"/>
                      <a:ext cx="144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068" name="Line 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08" y="3648"/>
                      <a:ext cx="144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069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8" y="3648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070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2" y="3648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7049" name="TextBox 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94556" y="2354410"/>
                    <a:ext cx="533400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2000"/>
                      <a:t>r</a:t>
                    </a:r>
                    <a:r>
                      <a:rPr lang="en-US" sz="2800" baseline="-25000"/>
                      <a:t>1</a:t>
                    </a:r>
                    <a:endParaRPr lang="en-US" sz="2000"/>
                  </a:p>
                </p:txBody>
              </p:sp>
              <p:sp>
                <p:nvSpPr>
                  <p:cNvPr id="87050" name="Text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48619" y="2355997"/>
                    <a:ext cx="531812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2000" dirty="0"/>
                      <a:t>r</a:t>
                    </a:r>
                    <a:r>
                      <a:rPr lang="en-US" sz="2800" baseline="-250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87053" name="Straight Connector 6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67606" y="2327422"/>
                  <a:ext cx="163513" cy="149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7054" name="Straight Connector 8"/>
                <p:cNvCxnSpPr>
                  <a:cxnSpLocks noChangeShapeType="1"/>
                </p:cNvCxnSpPr>
                <p:nvPr/>
              </p:nvCxnSpPr>
              <p:spPr bwMode="auto">
                <a:xfrm>
                  <a:off x="5832744" y="2313135"/>
                  <a:ext cx="217487" cy="163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87056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6915419" y="1430485"/>
                <a:ext cx="219075" cy="163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6DC5D4EE-FF38-4388-9A23-1DA4721BFCD4}"/>
                  </a:ext>
                </a:extLst>
              </p:cNvPr>
              <p:cNvGrpSpPr/>
              <p:nvPr/>
            </p:nvGrpSpPr>
            <p:grpSpPr>
              <a:xfrm>
                <a:off x="5834331" y="1663847"/>
                <a:ext cx="1023938" cy="723900"/>
                <a:chOff x="5834331" y="1663847"/>
                <a:chExt cx="1023938" cy="723900"/>
              </a:xfrm>
            </p:grpSpPr>
            <p:grpSp>
              <p:nvGrpSpPr>
                <p:cNvPr id="87047" name="Group 24"/>
                <p:cNvGrpSpPr>
                  <a:grpSpLocks/>
                </p:cNvGrpSpPr>
                <p:nvPr/>
              </p:nvGrpSpPr>
              <p:grpSpPr bwMode="auto">
                <a:xfrm>
                  <a:off x="6066106" y="1663847"/>
                  <a:ext cx="190500" cy="165100"/>
                  <a:chOff x="3808" y="3648"/>
                  <a:chExt cx="144" cy="144"/>
                </a:xfrm>
              </p:grpSpPr>
              <p:sp>
                <p:nvSpPr>
                  <p:cNvPr id="8706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4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952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7051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6326456" y="1987697"/>
                  <a:ext cx="53181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 dirty="0"/>
                    <a:t>r</a:t>
                  </a:r>
                  <a:r>
                    <a:rPr lang="en-US" sz="2800" baseline="-25000" dirty="0"/>
                    <a:t>3</a:t>
                  </a:r>
                  <a:endParaRPr lang="en-US" sz="2000" dirty="0"/>
                </a:p>
              </p:txBody>
            </p:sp>
            <p:cxnSp>
              <p:nvCxnSpPr>
                <p:cNvPr id="87055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6270894" y="1919435"/>
                  <a:ext cx="219075" cy="163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7057" name="Straight Connector 5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834331" y="1878160"/>
                  <a:ext cx="163513" cy="1508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87058" name="Straight Connector 53"/>
            <p:cNvCxnSpPr>
              <a:cxnSpLocks noChangeShapeType="1"/>
            </p:cNvCxnSpPr>
            <p:nvPr/>
          </p:nvCxnSpPr>
          <p:spPr bwMode="auto">
            <a:xfrm flipV="1">
              <a:off x="6355031" y="1416197"/>
              <a:ext cx="165100" cy="150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B430EBF-2B2B-4188-87A3-DDA843459EFE}"/>
              </a:ext>
            </a:extLst>
          </p:cNvPr>
          <p:cNvSpPr txBox="1"/>
          <p:nvPr/>
        </p:nvSpPr>
        <p:spPr>
          <a:xfrm>
            <a:off x="281354" y="1209822"/>
            <a:ext cx="40620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Helvetica" charset="0"/>
              </a:rPr>
              <a:t>Pipelined parallelism</a:t>
            </a:r>
          </a:p>
          <a:p>
            <a:r>
              <a:rPr lang="en-US" sz="1800" dirty="0">
                <a:latin typeface="Helvetica" charset="0"/>
                <a:ea typeface="ＭＳ Ｐゴシック" charset="0"/>
              </a:rPr>
              <a:t>Consider a join of four relations 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r</a:t>
            </a:r>
            <a:r>
              <a:rPr lang="en-US" sz="1800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IN" sz="1800" dirty="0"/>
              <a:t>⨝</a:t>
            </a:r>
            <a:r>
              <a:rPr lang="en-US" sz="1800" dirty="0">
                <a:latin typeface="Helvetica" charset="0"/>
                <a:ea typeface="ＭＳ Ｐゴシック" charset="0"/>
              </a:rPr>
              <a:t>  r</a:t>
            </a:r>
            <a:r>
              <a:rPr lang="en-US" sz="1800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IN" sz="1800" dirty="0"/>
              <a:t>⨝</a:t>
            </a:r>
            <a:r>
              <a:rPr lang="en-US" sz="1800" dirty="0">
                <a:latin typeface="Helvetica" charset="0"/>
                <a:ea typeface="ＭＳ Ｐゴシック" charset="0"/>
              </a:rPr>
              <a:t> r</a:t>
            </a:r>
            <a:r>
              <a:rPr lang="en-US" sz="1800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IN" sz="1800" dirty="0"/>
              <a:t>⨝</a:t>
            </a:r>
            <a:r>
              <a:rPr lang="en-US" sz="1800" dirty="0">
                <a:latin typeface="Helvetica" charset="0"/>
                <a:ea typeface="ＭＳ Ｐゴシック" charset="0"/>
              </a:rPr>
              <a:t> r</a:t>
            </a:r>
            <a:r>
              <a:rPr lang="en-US" sz="1800" baseline="-25000" dirty="0">
                <a:latin typeface="Helvetica" charset="0"/>
                <a:ea typeface="ＭＳ Ｐゴシック" charset="0"/>
              </a:rPr>
              <a:t>4</a:t>
            </a:r>
          </a:p>
          <a:p>
            <a:r>
              <a:rPr lang="en-US" sz="1800" dirty="0">
                <a:latin typeface="Helvetica" charset="0"/>
                <a:ea typeface="ＭＳ Ｐゴシック" charset="0"/>
              </a:rPr>
              <a:t>Set up a pipeline that computes the three joins in parallel</a:t>
            </a:r>
            <a:br>
              <a:rPr lang="en-US" sz="1800" dirty="0">
                <a:latin typeface="Helvetica" charset="0"/>
                <a:ea typeface="ＭＳ Ｐゴシック" charset="0"/>
              </a:rPr>
            </a:br>
            <a:r>
              <a:rPr lang="en-US" sz="1800" dirty="0">
                <a:latin typeface="Helvetica" charset="0"/>
                <a:ea typeface="ＭＳ Ｐゴシック" charset="0"/>
              </a:rPr>
              <a:t/>
            </a:r>
            <a:br>
              <a:rPr lang="en-US" sz="1800" dirty="0">
                <a:latin typeface="Helvetica" charset="0"/>
                <a:ea typeface="ＭＳ Ｐゴシック" charset="0"/>
              </a:rPr>
            </a:br>
            <a:r>
              <a:rPr lang="en-US" sz="1800" dirty="0">
                <a:latin typeface="Helvetica" charset="0"/>
                <a:ea typeface="ＭＳ Ｐゴシック" charset="0"/>
              </a:rPr>
              <a:t>Each of these operations can execute in parallel, sending result tuples it computes to the next operation even as it is computing further results</a:t>
            </a:r>
          </a:p>
          <a:p>
            <a:endParaRPr lang="en-US" sz="1800" dirty="0">
              <a:latin typeface="Helvetica" charset="0"/>
              <a:ea typeface="ＭＳ Ｐゴシック" charset="0"/>
            </a:endParaRPr>
          </a:p>
          <a:p>
            <a:r>
              <a:rPr lang="en-US" sz="1800" dirty="0">
                <a:latin typeface="Helvetica" charset="0"/>
                <a:ea typeface="ＭＳ Ｐゴシック" charset="0"/>
              </a:rPr>
              <a:t>Provided a </a:t>
            </a:r>
            <a:r>
              <a:rPr lang="en-US" sz="1800" dirty="0" err="1">
                <a:latin typeface="Helvetica" charset="0"/>
                <a:ea typeface="ＭＳ Ｐゴシック" charset="0"/>
              </a:rPr>
              <a:t>pipelineable</a:t>
            </a:r>
            <a:r>
              <a:rPr lang="en-US" sz="1800" dirty="0">
                <a:latin typeface="Helvetica" charset="0"/>
                <a:ea typeface="ＭＳ Ｐゴシック" charset="0"/>
              </a:rPr>
              <a:t> join evaluation algorithm (e.g. indexed nested loops join) is used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9747F11D-46ED-4EC7-BD04-12E3D7020AC4}"/>
              </a:ext>
            </a:extLst>
          </p:cNvPr>
          <p:cNvGrpSpPr/>
          <p:nvPr/>
        </p:nvGrpSpPr>
        <p:grpSpPr>
          <a:xfrm>
            <a:off x="5038213" y="4101954"/>
            <a:ext cx="1589062" cy="1494405"/>
            <a:chOff x="5367607" y="3685734"/>
            <a:chExt cx="1589062" cy="1494405"/>
          </a:xfrm>
        </p:grpSpPr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B6CEDE96-206F-42BD-B2EA-0E13BE05BD37}"/>
                </a:ext>
              </a:extLst>
            </p:cNvPr>
            <p:cNvSpPr/>
            <p:nvPr/>
          </p:nvSpPr>
          <p:spPr bwMode="auto">
            <a:xfrm>
              <a:off x="5367607" y="3685734"/>
              <a:ext cx="1589062" cy="14944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="" xmlns:a16="http://schemas.microsoft.com/office/drawing/2014/main" id="{ECB6CF71-54F6-4708-B3E3-058284DBC456}"/>
                </a:ext>
              </a:extLst>
            </p:cNvPr>
            <p:cNvGrpSpPr/>
            <p:nvPr/>
          </p:nvGrpSpPr>
          <p:grpSpPr>
            <a:xfrm>
              <a:off x="5531119" y="4208583"/>
              <a:ext cx="1285875" cy="639762"/>
              <a:chOff x="5094556" y="2116285"/>
              <a:chExt cx="1285875" cy="63976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="" xmlns:a16="http://schemas.microsoft.com/office/drawing/2014/main" id="{D85EFB3B-BF74-418D-AA36-213654B5B83F}"/>
                  </a:ext>
                </a:extLst>
              </p:cNvPr>
              <p:cNvGrpSpPr/>
              <p:nvPr/>
            </p:nvGrpSpPr>
            <p:grpSpPr>
              <a:xfrm>
                <a:off x="5094556" y="2116285"/>
                <a:ext cx="1285875" cy="639762"/>
                <a:chOff x="5094556" y="2116285"/>
                <a:chExt cx="1285875" cy="639762"/>
              </a:xfrm>
            </p:grpSpPr>
            <p:grpSp>
              <p:nvGrpSpPr>
                <p:cNvPr id="125" name="Group 19">
                  <a:extLst>
                    <a:ext uri="{FF2B5EF4-FFF2-40B4-BE49-F238E27FC236}">
                      <a16:creationId xmlns="" xmlns:a16="http://schemas.microsoft.com/office/drawing/2014/main" id="{ED3BC72D-76D5-423D-AE9F-AC0FECF052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269" y="2116285"/>
                  <a:ext cx="190500" cy="165100"/>
                  <a:chOff x="3808" y="3648"/>
                  <a:chExt cx="144" cy="144"/>
                </a:xfrm>
              </p:grpSpPr>
              <p:sp>
                <p:nvSpPr>
                  <p:cNvPr id="128" name="Line 20">
                    <a:extLst>
                      <a:ext uri="{FF2B5EF4-FFF2-40B4-BE49-F238E27FC236}">
                        <a16:creationId xmlns="" xmlns:a16="http://schemas.microsoft.com/office/drawing/2014/main" id="{944D5DFC-0A88-4C6E-B5C7-281FC135C8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Line 21">
                    <a:extLst>
                      <a:ext uri="{FF2B5EF4-FFF2-40B4-BE49-F238E27FC236}">
                        <a16:creationId xmlns="" xmlns:a16="http://schemas.microsoft.com/office/drawing/2014/main" id="{9C4EF810-18F3-4034-9D7A-F31BBE7FFA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Line 22">
                    <a:extLst>
                      <a:ext uri="{FF2B5EF4-FFF2-40B4-BE49-F238E27FC236}">
                        <a16:creationId xmlns="" xmlns:a16="http://schemas.microsoft.com/office/drawing/2014/main" id="{3DE1E3DD-2700-404E-91D8-2CCA91CC58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Line 23">
                    <a:extLst>
                      <a:ext uri="{FF2B5EF4-FFF2-40B4-BE49-F238E27FC236}">
                        <a16:creationId xmlns="" xmlns:a16="http://schemas.microsoft.com/office/drawing/2014/main" id="{B0FB2C31-77D9-438A-B2BF-50CDBC928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52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6" name="TextBox 1">
                  <a:extLst>
                    <a:ext uri="{FF2B5EF4-FFF2-40B4-BE49-F238E27FC236}">
                      <a16:creationId xmlns="" xmlns:a16="http://schemas.microsoft.com/office/drawing/2014/main" id="{39905FF5-C09E-47AA-8076-0E412EECBA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94556" y="2354410"/>
                  <a:ext cx="53340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/>
                    <a:t>r</a:t>
                  </a:r>
                  <a:r>
                    <a:rPr lang="en-US" sz="2800" baseline="-25000"/>
                    <a:t>1</a:t>
                  </a:r>
                  <a:endParaRPr lang="en-US" sz="2000"/>
                </a:p>
              </p:txBody>
            </p:sp>
            <p:sp>
              <p:nvSpPr>
                <p:cNvPr id="127" name="TextBox 34">
                  <a:extLst>
                    <a:ext uri="{FF2B5EF4-FFF2-40B4-BE49-F238E27FC236}">
                      <a16:creationId xmlns="" xmlns:a16="http://schemas.microsoft.com/office/drawing/2014/main" id="{E6ED5BB2-49AC-4BCA-A9F7-7C396EB9DA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48619" y="2355997"/>
                  <a:ext cx="531812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 dirty="0"/>
                    <a:t>r</a:t>
                  </a:r>
                  <a:r>
                    <a:rPr lang="en-US" sz="2800" baseline="-25000" dirty="0"/>
                    <a:t>2</a:t>
                  </a:r>
                  <a:endParaRPr lang="en-US" sz="2000" dirty="0"/>
                </a:p>
              </p:txBody>
            </p:sp>
          </p:grpSp>
          <p:cxnSp>
            <p:nvCxnSpPr>
              <p:cNvPr id="123" name="Straight Connector 6">
                <a:extLst>
                  <a:ext uri="{FF2B5EF4-FFF2-40B4-BE49-F238E27FC236}">
                    <a16:creationId xmlns="" xmlns:a16="http://schemas.microsoft.com/office/drawing/2014/main" id="{94D139C0-18A9-4F06-9F0A-51FE1D341D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367606" y="2327422"/>
                <a:ext cx="163513" cy="149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4" name="Straight Connector 8">
                <a:extLst>
                  <a:ext uri="{FF2B5EF4-FFF2-40B4-BE49-F238E27FC236}">
                    <a16:creationId xmlns="" xmlns:a16="http://schemas.microsoft.com/office/drawing/2014/main" id="{F303627E-FEE8-4120-95C5-A79EAEABF50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32744" y="2313135"/>
                <a:ext cx="217487" cy="163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D1A4F3D7-2DA0-46F7-B49D-54F656028CF0}"/>
                </a:ext>
              </a:extLst>
            </p:cNvPr>
            <p:cNvSpPr txBox="1"/>
            <p:nvPr/>
          </p:nvSpPr>
          <p:spPr>
            <a:xfrm>
              <a:off x="5827860" y="3741688"/>
              <a:ext cx="823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</a:rPr>
                <a:t>N1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3044DBA9-CA18-4909-A5B5-629282B35EC4}"/>
              </a:ext>
            </a:extLst>
          </p:cNvPr>
          <p:cNvGrpSpPr/>
          <p:nvPr/>
        </p:nvGrpSpPr>
        <p:grpSpPr>
          <a:xfrm>
            <a:off x="6048656" y="2605958"/>
            <a:ext cx="2796894" cy="1893146"/>
            <a:chOff x="6048656" y="2605958"/>
            <a:chExt cx="2796894" cy="1893146"/>
          </a:xfrm>
        </p:grpSpPr>
        <p:cxnSp>
          <p:nvCxnSpPr>
            <p:cNvPr id="107" name="Straight Connector 52">
              <a:extLst>
                <a:ext uri="{FF2B5EF4-FFF2-40B4-BE49-F238E27FC236}">
                  <a16:creationId xmlns="" xmlns:a16="http://schemas.microsoft.com/office/drawing/2014/main" id="{8BDA9353-D627-4304-B8C1-1B24F8BF75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48656" y="3253227"/>
              <a:ext cx="1747508" cy="12458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6C4B8921-B9B8-4439-BD32-09B965AA0B94}"/>
                </a:ext>
              </a:extLst>
            </p:cNvPr>
            <p:cNvSpPr txBox="1"/>
            <p:nvPr/>
          </p:nvSpPr>
          <p:spPr>
            <a:xfrm>
              <a:off x="6270894" y="3847222"/>
              <a:ext cx="86360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="" xmlns:a16="http://schemas.microsoft.com/office/drawing/2014/main" id="{34825B46-775A-475B-9EC5-A1A65BAECAD2}"/>
                </a:ext>
              </a:extLst>
            </p:cNvPr>
            <p:cNvGrpSpPr/>
            <p:nvPr/>
          </p:nvGrpSpPr>
          <p:grpSpPr>
            <a:xfrm>
              <a:off x="7134494" y="2605958"/>
              <a:ext cx="1711056" cy="1389268"/>
              <a:chOff x="7134494" y="2605958"/>
              <a:chExt cx="1711056" cy="1389268"/>
            </a:xfrm>
          </p:grpSpPr>
          <p:grpSp>
            <p:nvGrpSpPr>
              <p:cNvPr id="110" name="Group 24">
                <a:extLst>
                  <a:ext uri="{FF2B5EF4-FFF2-40B4-BE49-F238E27FC236}">
                    <a16:creationId xmlns="" xmlns:a16="http://schemas.microsoft.com/office/drawing/2014/main" id="{D8683E40-73FA-485C-B194-687DAE7763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64426" y="3038914"/>
                <a:ext cx="190500" cy="165100"/>
                <a:chOff x="3808" y="3648"/>
                <a:chExt cx="144" cy="144"/>
              </a:xfrm>
            </p:grpSpPr>
            <p:sp>
              <p:nvSpPr>
                <p:cNvPr id="115" name="Line 25">
                  <a:extLst>
                    <a:ext uri="{FF2B5EF4-FFF2-40B4-BE49-F238E27FC236}">
                      <a16:creationId xmlns="" xmlns:a16="http://schemas.microsoft.com/office/drawing/2014/main" id="{7B6C8B41-8330-439D-92DE-8269FD2CA7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08" y="3648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26">
                  <a:extLst>
                    <a:ext uri="{FF2B5EF4-FFF2-40B4-BE49-F238E27FC236}">
                      <a16:creationId xmlns="" xmlns:a16="http://schemas.microsoft.com/office/drawing/2014/main" id="{2C66BB58-CF04-4F05-A6B8-BEEBCA5A64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8" y="3648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27">
                  <a:extLst>
                    <a:ext uri="{FF2B5EF4-FFF2-40B4-BE49-F238E27FC236}">
                      <a16:creationId xmlns="" xmlns:a16="http://schemas.microsoft.com/office/drawing/2014/main" id="{A9257A6B-2E06-4B3E-ADF8-A0E3AFD2A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08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Line 28">
                  <a:extLst>
                    <a:ext uri="{FF2B5EF4-FFF2-40B4-BE49-F238E27FC236}">
                      <a16:creationId xmlns="" xmlns:a16="http://schemas.microsoft.com/office/drawing/2014/main" id="{AF676A2C-6E0B-49FD-A39C-3BDFC736DE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1" name="TextBox 35">
                <a:extLst>
                  <a:ext uri="{FF2B5EF4-FFF2-40B4-BE49-F238E27FC236}">
                    <a16:creationId xmlns="" xmlns:a16="http://schemas.microsoft.com/office/drawing/2014/main" id="{429B4165-4083-49BB-A4B3-2520BC5E9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24776" y="3362764"/>
                <a:ext cx="53181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/>
                  <a:t>r</a:t>
                </a:r>
                <a:r>
                  <a:rPr lang="en-US" sz="2800" baseline="-25000" dirty="0"/>
                  <a:t>3</a:t>
                </a:r>
                <a:endParaRPr lang="en-US" sz="2000" dirty="0"/>
              </a:p>
            </p:txBody>
          </p:sp>
          <p:cxnSp>
            <p:nvCxnSpPr>
              <p:cNvPr id="112" name="Straight Connector 50">
                <a:extLst>
                  <a:ext uri="{FF2B5EF4-FFF2-40B4-BE49-F238E27FC236}">
                    <a16:creationId xmlns="" xmlns:a16="http://schemas.microsoft.com/office/drawing/2014/main" id="{486ACFB3-7CCE-4013-B739-11D35DA03F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069214" y="3294502"/>
                <a:ext cx="219075" cy="163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13" name="Rectangle 112">
                <a:extLst>
                  <a:ext uri="{FF2B5EF4-FFF2-40B4-BE49-F238E27FC236}">
                    <a16:creationId xmlns="" xmlns:a16="http://schemas.microsoft.com/office/drawing/2014/main" id="{1BDCE14D-6964-4FA4-876B-45A0428819D3}"/>
                  </a:ext>
                </a:extLst>
              </p:cNvPr>
              <p:cNvSpPr/>
              <p:nvPr/>
            </p:nvSpPr>
            <p:spPr bwMode="auto">
              <a:xfrm>
                <a:off x="7134494" y="2610707"/>
                <a:ext cx="1711056" cy="138451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="" xmlns:a16="http://schemas.microsoft.com/office/drawing/2014/main" id="{5B3FCBF1-4B57-4E96-A05D-89EB1FC23490}"/>
                  </a:ext>
                </a:extLst>
              </p:cNvPr>
              <p:cNvSpPr txBox="1"/>
              <p:nvPr/>
            </p:nvSpPr>
            <p:spPr>
              <a:xfrm>
                <a:off x="7784101" y="2605958"/>
                <a:ext cx="1008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rgbClr val="0000FF"/>
                    </a:solidFill>
                  </a:rPr>
                  <a:t>N2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48E67FE9-C6D9-49E1-BBDB-14E9019D92A4}"/>
              </a:ext>
            </a:extLst>
          </p:cNvPr>
          <p:cNvGrpSpPr/>
          <p:nvPr/>
        </p:nvGrpSpPr>
        <p:grpSpPr>
          <a:xfrm>
            <a:off x="7323223" y="3038623"/>
            <a:ext cx="1711056" cy="3317469"/>
            <a:chOff x="7323223" y="2982351"/>
            <a:chExt cx="1711056" cy="3317469"/>
          </a:xfrm>
        </p:grpSpPr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BF5CCA60-5637-4A79-B924-F0FC75F283A5}"/>
                </a:ext>
              </a:extLst>
            </p:cNvPr>
            <p:cNvGrpSpPr/>
            <p:nvPr/>
          </p:nvGrpSpPr>
          <p:grpSpPr>
            <a:xfrm>
              <a:off x="7323223" y="4910552"/>
              <a:ext cx="1711056" cy="1389268"/>
              <a:chOff x="7134494" y="2605958"/>
              <a:chExt cx="1711056" cy="1389268"/>
            </a:xfrm>
          </p:grpSpPr>
          <p:grpSp>
            <p:nvGrpSpPr>
              <p:cNvPr id="98" name="Group 24">
                <a:extLst>
                  <a:ext uri="{FF2B5EF4-FFF2-40B4-BE49-F238E27FC236}">
                    <a16:creationId xmlns="" xmlns:a16="http://schemas.microsoft.com/office/drawing/2014/main" id="{31E0420D-CBDC-4751-A794-3C6FDBAB7F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64426" y="3038914"/>
                <a:ext cx="190500" cy="165100"/>
                <a:chOff x="3808" y="3648"/>
                <a:chExt cx="144" cy="144"/>
              </a:xfrm>
            </p:grpSpPr>
            <p:sp>
              <p:nvSpPr>
                <p:cNvPr id="103" name="Line 25">
                  <a:extLst>
                    <a:ext uri="{FF2B5EF4-FFF2-40B4-BE49-F238E27FC236}">
                      <a16:creationId xmlns="" xmlns:a16="http://schemas.microsoft.com/office/drawing/2014/main" id="{2054B606-F0FC-46AF-9FCF-7BF24C24B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08" y="3648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26">
                  <a:extLst>
                    <a:ext uri="{FF2B5EF4-FFF2-40B4-BE49-F238E27FC236}">
                      <a16:creationId xmlns="" xmlns:a16="http://schemas.microsoft.com/office/drawing/2014/main" id="{208FFDD2-7C70-4910-A136-BF3ED0740B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8" y="3648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27">
                  <a:extLst>
                    <a:ext uri="{FF2B5EF4-FFF2-40B4-BE49-F238E27FC236}">
                      <a16:creationId xmlns="" xmlns:a16="http://schemas.microsoft.com/office/drawing/2014/main" id="{B94B1944-525C-4DAB-B49F-63375E4183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08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28">
                  <a:extLst>
                    <a:ext uri="{FF2B5EF4-FFF2-40B4-BE49-F238E27FC236}">
                      <a16:creationId xmlns="" xmlns:a16="http://schemas.microsoft.com/office/drawing/2014/main" id="{23DEDB6F-9BC9-4922-B3D2-E8D4E6AA66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9" name="TextBox 35">
                <a:extLst>
                  <a:ext uri="{FF2B5EF4-FFF2-40B4-BE49-F238E27FC236}">
                    <a16:creationId xmlns="" xmlns:a16="http://schemas.microsoft.com/office/drawing/2014/main" id="{F1E01F5F-6E61-4B8D-9240-5AAE6A662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24776" y="3362764"/>
                <a:ext cx="53181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/>
                  <a:t>r</a:t>
                </a:r>
                <a:r>
                  <a:rPr lang="en-US" sz="2800" baseline="-25000" dirty="0"/>
                  <a:t>4</a:t>
                </a:r>
                <a:endParaRPr lang="en-US" sz="2000" dirty="0"/>
              </a:p>
            </p:txBody>
          </p:sp>
          <p:cxnSp>
            <p:nvCxnSpPr>
              <p:cNvPr id="100" name="Straight Connector 50">
                <a:extLst>
                  <a:ext uri="{FF2B5EF4-FFF2-40B4-BE49-F238E27FC236}">
                    <a16:creationId xmlns="" xmlns:a16="http://schemas.microsoft.com/office/drawing/2014/main" id="{877080CC-D480-45EB-977E-7069DB1490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069214" y="3294502"/>
                <a:ext cx="219075" cy="163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01" name="Rectangle 100">
                <a:extLst>
                  <a:ext uri="{FF2B5EF4-FFF2-40B4-BE49-F238E27FC236}">
                    <a16:creationId xmlns="" xmlns:a16="http://schemas.microsoft.com/office/drawing/2014/main" id="{7C3B3725-583E-4C4B-B055-42446986080B}"/>
                  </a:ext>
                </a:extLst>
              </p:cNvPr>
              <p:cNvSpPr/>
              <p:nvPr/>
            </p:nvSpPr>
            <p:spPr bwMode="auto">
              <a:xfrm>
                <a:off x="7134494" y="2610707"/>
                <a:ext cx="1711056" cy="138451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="" xmlns:a16="http://schemas.microsoft.com/office/drawing/2014/main" id="{5DA8D108-D66D-4B39-8072-620AE492C2CD}"/>
                  </a:ext>
                </a:extLst>
              </p:cNvPr>
              <p:cNvSpPr txBox="1"/>
              <p:nvPr/>
            </p:nvSpPr>
            <p:spPr>
              <a:xfrm>
                <a:off x="7784101" y="2605958"/>
                <a:ext cx="1008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rgbClr val="0000FF"/>
                    </a:solidFill>
                  </a:rPr>
                  <a:t>N3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0FE992BC-18FE-4CE7-9DE6-E8BBE7B471AB}"/>
                </a:ext>
              </a:extLst>
            </p:cNvPr>
            <p:cNvSpPr/>
            <p:nvPr/>
          </p:nvSpPr>
          <p:spPr bwMode="auto">
            <a:xfrm>
              <a:off x="7469945" y="2982351"/>
              <a:ext cx="1223889" cy="2940147"/>
            </a:xfrm>
            <a:custGeom>
              <a:avLst/>
              <a:gdLst>
                <a:gd name="connsiteX0" fmla="*/ 675249 w 1223889"/>
                <a:gd name="connsiteY0" fmla="*/ 0 h 2940147"/>
                <a:gd name="connsiteX1" fmla="*/ 745587 w 1223889"/>
                <a:gd name="connsiteY1" fmla="*/ 14067 h 2940147"/>
                <a:gd name="connsiteX2" fmla="*/ 844061 w 1223889"/>
                <a:gd name="connsiteY2" fmla="*/ 42203 h 2940147"/>
                <a:gd name="connsiteX3" fmla="*/ 942535 w 1223889"/>
                <a:gd name="connsiteY3" fmla="*/ 56271 h 2940147"/>
                <a:gd name="connsiteX4" fmla="*/ 1012873 w 1223889"/>
                <a:gd name="connsiteY4" fmla="*/ 98474 h 2940147"/>
                <a:gd name="connsiteX5" fmla="*/ 1026941 w 1223889"/>
                <a:gd name="connsiteY5" fmla="*/ 140677 h 2940147"/>
                <a:gd name="connsiteX6" fmla="*/ 1055077 w 1223889"/>
                <a:gd name="connsiteY6" fmla="*/ 168812 h 2940147"/>
                <a:gd name="connsiteX7" fmla="*/ 1111347 w 1223889"/>
                <a:gd name="connsiteY7" fmla="*/ 239151 h 2940147"/>
                <a:gd name="connsiteX8" fmla="*/ 1139483 w 1223889"/>
                <a:gd name="connsiteY8" fmla="*/ 323557 h 2940147"/>
                <a:gd name="connsiteX9" fmla="*/ 1153550 w 1223889"/>
                <a:gd name="connsiteY9" fmla="*/ 379827 h 2940147"/>
                <a:gd name="connsiteX10" fmla="*/ 1181686 w 1223889"/>
                <a:gd name="connsiteY10" fmla="*/ 464234 h 2940147"/>
                <a:gd name="connsiteX11" fmla="*/ 1195753 w 1223889"/>
                <a:gd name="connsiteY11" fmla="*/ 506437 h 2940147"/>
                <a:gd name="connsiteX12" fmla="*/ 1223889 w 1223889"/>
                <a:gd name="connsiteY12" fmla="*/ 647114 h 2940147"/>
                <a:gd name="connsiteX13" fmla="*/ 1209821 w 1223889"/>
                <a:gd name="connsiteY13" fmla="*/ 900332 h 2940147"/>
                <a:gd name="connsiteX14" fmla="*/ 1167618 w 1223889"/>
                <a:gd name="connsiteY14" fmla="*/ 1041009 h 2940147"/>
                <a:gd name="connsiteX15" fmla="*/ 1139483 w 1223889"/>
                <a:gd name="connsiteY15" fmla="*/ 1083212 h 2940147"/>
                <a:gd name="connsiteX16" fmla="*/ 1125415 w 1223889"/>
                <a:gd name="connsiteY16" fmla="*/ 1125415 h 2940147"/>
                <a:gd name="connsiteX17" fmla="*/ 1041009 w 1223889"/>
                <a:gd name="connsiteY17" fmla="*/ 1237957 h 2940147"/>
                <a:gd name="connsiteX18" fmla="*/ 984738 w 1223889"/>
                <a:gd name="connsiteY18" fmla="*/ 1308295 h 2940147"/>
                <a:gd name="connsiteX19" fmla="*/ 928467 w 1223889"/>
                <a:gd name="connsiteY19" fmla="*/ 1392701 h 2940147"/>
                <a:gd name="connsiteX20" fmla="*/ 858129 w 1223889"/>
                <a:gd name="connsiteY20" fmla="*/ 1448972 h 2940147"/>
                <a:gd name="connsiteX21" fmla="*/ 787790 w 1223889"/>
                <a:gd name="connsiteY21" fmla="*/ 1505243 h 2940147"/>
                <a:gd name="connsiteX22" fmla="*/ 745587 w 1223889"/>
                <a:gd name="connsiteY22" fmla="*/ 1519311 h 2940147"/>
                <a:gd name="connsiteX23" fmla="*/ 661181 w 1223889"/>
                <a:gd name="connsiteY23" fmla="*/ 1575581 h 2940147"/>
                <a:gd name="connsiteX24" fmla="*/ 633046 w 1223889"/>
                <a:gd name="connsiteY24" fmla="*/ 1603717 h 2940147"/>
                <a:gd name="connsiteX25" fmla="*/ 590843 w 1223889"/>
                <a:gd name="connsiteY25" fmla="*/ 1617784 h 2940147"/>
                <a:gd name="connsiteX26" fmla="*/ 506437 w 1223889"/>
                <a:gd name="connsiteY26" fmla="*/ 1674055 h 2940147"/>
                <a:gd name="connsiteX27" fmla="*/ 464233 w 1223889"/>
                <a:gd name="connsiteY27" fmla="*/ 1688123 h 2940147"/>
                <a:gd name="connsiteX28" fmla="*/ 337624 w 1223889"/>
                <a:gd name="connsiteY28" fmla="*/ 1758461 h 2940147"/>
                <a:gd name="connsiteX29" fmla="*/ 309489 w 1223889"/>
                <a:gd name="connsiteY29" fmla="*/ 1786597 h 2940147"/>
                <a:gd name="connsiteX30" fmla="*/ 225083 w 1223889"/>
                <a:gd name="connsiteY30" fmla="*/ 1814732 h 2940147"/>
                <a:gd name="connsiteX31" fmla="*/ 126609 w 1223889"/>
                <a:gd name="connsiteY31" fmla="*/ 1899138 h 2940147"/>
                <a:gd name="connsiteX32" fmla="*/ 112541 w 1223889"/>
                <a:gd name="connsiteY32" fmla="*/ 1941341 h 2940147"/>
                <a:gd name="connsiteX33" fmla="*/ 84406 w 1223889"/>
                <a:gd name="connsiteY33" fmla="*/ 1969477 h 2940147"/>
                <a:gd name="connsiteX34" fmla="*/ 56270 w 1223889"/>
                <a:gd name="connsiteY34" fmla="*/ 2053883 h 2940147"/>
                <a:gd name="connsiteX35" fmla="*/ 42203 w 1223889"/>
                <a:gd name="connsiteY35" fmla="*/ 2096086 h 2940147"/>
                <a:gd name="connsiteX36" fmla="*/ 28135 w 1223889"/>
                <a:gd name="connsiteY36" fmla="*/ 2138289 h 2940147"/>
                <a:gd name="connsiteX37" fmla="*/ 14067 w 1223889"/>
                <a:gd name="connsiteY37" fmla="*/ 2208627 h 2940147"/>
                <a:gd name="connsiteX38" fmla="*/ 0 w 1223889"/>
                <a:gd name="connsiteY38" fmla="*/ 2377440 h 2940147"/>
                <a:gd name="connsiteX39" fmla="*/ 28135 w 1223889"/>
                <a:gd name="connsiteY39" fmla="*/ 2785403 h 2940147"/>
                <a:gd name="connsiteX40" fmla="*/ 42203 w 1223889"/>
                <a:gd name="connsiteY40" fmla="*/ 2841674 h 2940147"/>
                <a:gd name="connsiteX41" fmla="*/ 112541 w 1223889"/>
                <a:gd name="connsiteY41" fmla="*/ 2912012 h 2940147"/>
                <a:gd name="connsiteX42" fmla="*/ 196947 w 1223889"/>
                <a:gd name="connsiteY42" fmla="*/ 2940147 h 2940147"/>
                <a:gd name="connsiteX43" fmla="*/ 295421 w 1223889"/>
                <a:gd name="connsiteY43" fmla="*/ 2926080 h 2940147"/>
                <a:gd name="connsiteX44" fmla="*/ 323557 w 1223889"/>
                <a:gd name="connsiteY44" fmla="*/ 2897944 h 2940147"/>
                <a:gd name="connsiteX45" fmla="*/ 379827 w 1223889"/>
                <a:gd name="connsiteY45" fmla="*/ 2813538 h 2940147"/>
                <a:gd name="connsiteX46" fmla="*/ 436098 w 1223889"/>
                <a:gd name="connsiteY46" fmla="*/ 2757267 h 2940147"/>
                <a:gd name="connsiteX47" fmla="*/ 464233 w 1223889"/>
                <a:gd name="connsiteY47" fmla="*/ 2672861 h 2940147"/>
                <a:gd name="connsiteX48" fmla="*/ 492369 w 1223889"/>
                <a:gd name="connsiteY48" fmla="*/ 2630658 h 294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23889" h="2940147">
                  <a:moveTo>
                    <a:pt x="675249" y="0"/>
                  </a:moveTo>
                  <a:cubicBezTo>
                    <a:pt x="698695" y="4689"/>
                    <a:pt x="722391" y="8268"/>
                    <a:pt x="745587" y="14067"/>
                  </a:cubicBezTo>
                  <a:cubicBezTo>
                    <a:pt x="825950" y="34158"/>
                    <a:pt x="747564" y="24658"/>
                    <a:pt x="844061" y="42203"/>
                  </a:cubicBezTo>
                  <a:cubicBezTo>
                    <a:pt x="876684" y="48135"/>
                    <a:pt x="909710" y="51582"/>
                    <a:pt x="942535" y="56271"/>
                  </a:cubicBezTo>
                  <a:cubicBezTo>
                    <a:pt x="975733" y="67336"/>
                    <a:pt x="993562" y="66288"/>
                    <a:pt x="1012873" y="98474"/>
                  </a:cubicBezTo>
                  <a:cubicBezTo>
                    <a:pt x="1020502" y="111190"/>
                    <a:pt x="1019312" y="127962"/>
                    <a:pt x="1026941" y="140677"/>
                  </a:cubicBezTo>
                  <a:cubicBezTo>
                    <a:pt x="1033765" y="152050"/>
                    <a:pt x="1046791" y="158455"/>
                    <a:pt x="1055077" y="168812"/>
                  </a:cubicBezTo>
                  <a:cubicBezTo>
                    <a:pt x="1126072" y="257555"/>
                    <a:pt x="1043406" y="171207"/>
                    <a:pt x="1111347" y="239151"/>
                  </a:cubicBezTo>
                  <a:cubicBezTo>
                    <a:pt x="1120726" y="267286"/>
                    <a:pt x="1132290" y="294785"/>
                    <a:pt x="1139483" y="323557"/>
                  </a:cubicBezTo>
                  <a:cubicBezTo>
                    <a:pt x="1144172" y="342314"/>
                    <a:pt x="1147994" y="361308"/>
                    <a:pt x="1153550" y="379827"/>
                  </a:cubicBezTo>
                  <a:cubicBezTo>
                    <a:pt x="1162072" y="408234"/>
                    <a:pt x="1172308" y="436098"/>
                    <a:pt x="1181686" y="464234"/>
                  </a:cubicBezTo>
                  <a:cubicBezTo>
                    <a:pt x="1186375" y="478302"/>
                    <a:pt x="1192845" y="491896"/>
                    <a:pt x="1195753" y="506437"/>
                  </a:cubicBezTo>
                  <a:lnTo>
                    <a:pt x="1223889" y="647114"/>
                  </a:lnTo>
                  <a:cubicBezTo>
                    <a:pt x="1219200" y="731520"/>
                    <a:pt x="1217475" y="816143"/>
                    <a:pt x="1209821" y="900332"/>
                  </a:cubicBezTo>
                  <a:cubicBezTo>
                    <a:pt x="1207752" y="923095"/>
                    <a:pt x="1172429" y="1033793"/>
                    <a:pt x="1167618" y="1041009"/>
                  </a:cubicBezTo>
                  <a:cubicBezTo>
                    <a:pt x="1158240" y="1055077"/>
                    <a:pt x="1147044" y="1068090"/>
                    <a:pt x="1139483" y="1083212"/>
                  </a:cubicBezTo>
                  <a:cubicBezTo>
                    <a:pt x="1132851" y="1096475"/>
                    <a:pt x="1132616" y="1112452"/>
                    <a:pt x="1125415" y="1125415"/>
                  </a:cubicBezTo>
                  <a:cubicBezTo>
                    <a:pt x="1085648" y="1196994"/>
                    <a:pt x="1083695" y="1195270"/>
                    <a:pt x="1041009" y="1237957"/>
                  </a:cubicBezTo>
                  <a:cubicBezTo>
                    <a:pt x="1009328" y="1332997"/>
                    <a:pt x="1053265" y="1229979"/>
                    <a:pt x="984738" y="1308295"/>
                  </a:cubicBezTo>
                  <a:cubicBezTo>
                    <a:pt x="962471" y="1333743"/>
                    <a:pt x="952377" y="1368790"/>
                    <a:pt x="928467" y="1392701"/>
                  </a:cubicBezTo>
                  <a:cubicBezTo>
                    <a:pt x="860543" y="1460627"/>
                    <a:pt x="946848" y="1377998"/>
                    <a:pt x="858129" y="1448972"/>
                  </a:cubicBezTo>
                  <a:cubicBezTo>
                    <a:pt x="814515" y="1483863"/>
                    <a:pt x="845519" y="1476378"/>
                    <a:pt x="787790" y="1505243"/>
                  </a:cubicBezTo>
                  <a:cubicBezTo>
                    <a:pt x="774527" y="1511875"/>
                    <a:pt x="758550" y="1512110"/>
                    <a:pt x="745587" y="1519311"/>
                  </a:cubicBezTo>
                  <a:cubicBezTo>
                    <a:pt x="716028" y="1535733"/>
                    <a:pt x="685091" y="1551670"/>
                    <a:pt x="661181" y="1575581"/>
                  </a:cubicBezTo>
                  <a:cubicBezTo>
                    <a:pt x="651803" y="1584960"/>
                    <a:pt x="644419" y="1596893"/>
                    <a:pt x="633046" y="1603717"/>
                  </a:cubicBezTo>
                  <a:cubicBezTo>
                    <a:pt x="620331" y="1611346"/>
                    <a:pt x="604911" y="1613095"/>
                    <a:pt x="590843" y="1617784"/>
                  </a:cubicBezTo>
                  <a:cubicBezTo>
                    <a:pt x="562708" y="1636541"/>
                    <a:pt x="538516" y="1663362"/>
                    <a:pt x="506437" y="1674055"/>
                  </a:cubicBezTo>
                  <a:cubicBezTo>
                    <a:pt x="492369" y="1678744"/>
                    <a:pt x="477196" y="1680921"/>
                    <a:pt x="464233" y="1688123"/>
                  </a:cubicBezTo>
                  <a:cubicBezTo>
                    <a:pt x="319119" y="1768742"/>
                    <a:pt x="433118" y="1726631"/>
                    <a:pt x="337624" y="1758461"/>
                  </a:cubicBezTo>
                  <a:cubicBezTo>
                    <a:pt x="328246" y="1767840"/>
                    <a:pt x="321352" y="1780665"/>
                    <a:pt x="309489" y="1786597"/>
                  </a:cubicBezTo>
                  <a:cubicBezTo>
                    <a:pt x="282963" y="1799860"/>
                    <a:pt x="225083" y="1814732"/>
                    <a:pt x="225083" y="1814732"/>
                  </a:cubicBezTo>
                  <a:cubicBezTo>
                    <a:pt x="156857" y="1882958"/>
                    <a:pt x="190883" y="1856289"/>
                    <a:pt x="126609" y="1899138"/>
                  </a:cubicBezTo>
                  <a:cubicBezTo>
                    <a:pt x="121920" y="1913206"/>
                    <a:pt x="120170" y="1928625"/>
                    <a:pt x="112541" y="1941341"/>
                  </a:cubicBezTo>
                  <a:cubicBezTo>
                    <a:pt x="105717" y="1952714"/>
                    <a:pt x="90337" y="1957614"/>
                    <a:pt x="84406" y="1969477"/>
                  </a:cubicBezTo>
                  <a:cubicBezTo>
                    <a:pt x="71143" y="1996003"/>
                    <a:pt x="65648" y="2025748"/>
                    <a:pt x="56270" y="2053883"/>
                  </a:cubicBezTo>
                  <a:lnTo>
                    <a:pt x="42203" y="2096086"/>
                  </a:lnTo>
                  <a:cubicBezTo>
                    <a:pt x="37514" y="2110154"/>
                    <a:pt x="31043" y="2123748"/>
                    <a:pt x="28135" y="2138289"/>
                  </a:cubicBezTo>
                  <a:lnTo>
                    <a:pt x="14067" y="2208627"/>
                  </a:lnTo>
                  <a:cubicBezTo>
                    <a:pt x="9378" y="2264898"/>
                    <a:pt x="0" y="2320974"/>
                    <a:pt x="0" y="2377440"/>
                  </a:cubicBezTo>
                  <a:cubicBezTo>
                    <a:pt x="0" y="2532554"/>
                    <a:pt x="363" y="2646547"/>
                    <a:pt x="28135" y="2785403"/>
                  </a:cubicBezTo>
                  <a:cubicBezTo>
                    <a:pt x="31927" y="2804362"/>
                    <a:pt x="34587" y="2823903"/>
                    <a:pt x="42203" y="2841674"/>
                  </a:cubicBezTo>
                  <a:cubicBezTo>
                    <a:pt x="56547" y="2875143"/>
                    <a:pt x="79440" y="2897301"/>
                    <a:pt x="112541" y="2912012"/>
                  </a:cubicBezTo>
                  <a:cubicBezTo>
                    <a:pt x="139642" y="2924057"/>
                    <a:pt x="196947" y="2940147"/>
                    <a:pt x="196947" y="2940147"/>
                  </a:cubicBezTo>
                  <a:cubicBezTo>
                    <a:pt x="229772" y="2935458"/>
                    <a:pt x="263965" y="2936565"/>
                    <a:pt x="295421" y="2926080"/>
                  </a:cubicBezTo>
                  <a:cubicBezTo>
                    <a:pt x="308004" y="2921886"/>
                    <a:pt x="315599" y="2908555"/>
                    <a:pt x="323557" y="2897944"/>
                  </a:cubicBezTo>
                  <a:cubicBezTo>
                    <a:pt x="343846" y="2870892"/>
                    <a:pt x="355917" y="2837448"/>
                    <a:pt x="379827" y="2813538"/>
                  </a:cubicBezTo>
                  <a:lnTo>
                    <a:pt x="436098" y="2757267"/>
                  </a:lnTo>
                  <a:cubicBezTo>
                    <a:pt x="445476" y="2729132"/>
                    <a:pt x="443262" y="2693831"/>
                    <a:pt x="464233" y="2672861"/>
                  </a:cubicBezTo>
                  <a:cubicBezTo>
                    <a:pt x="495685" y="2641410"/>
                    <a:pt x="492369" y="2657989"/>
                    <a:pt x="492369" y="263065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FC6BD567-7110-48C2-A04E-B280A1798090}"/>
                </a:ext>
              </a:extLst>
            </p:cNvPr>
            <p:cNvSpPr txBox="1"/>
            <p:nvPr/>
          </p:nvSpPr>
          <p:spPr>
            <a:xfrm>
              <a:off x="7761143" y="4307377"/>
              <a:ext cx="86360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11284"/>
            <a:ext cx="2623916" cy="5367972"/>
          </a:xfrm>
        </p:spPr>
        <p:txBody>
          <a:bodyPr/>
          <a:lstStyle/>
          <a:p>
            <a:r>
              <a:rPr lang="en-US" dirty="0"/>
              <a:t>Push model of computation appropriate for pipelining in parallel databases</a:t>
            </a:r>
          </a:p>
          <a:p>
            <a:r>
              <a:rPr lang="en-US" dirty="0"/>
              <a:t>Buffer between consumer and producer</a:t>
            </a:r>
          </a:p>
          <a:p>
            <a:r>
              <a:rPr lang="en-US" dirty="0"/>
              <a:t>Can batch tuples before sending to next operator</a:t>
            </a:r>
          </a:p>
          <a:p>
            <a:pPr lvl="1"/>
            <a:r>
              <a:rPr lang="en-US" dirty="0"/>
              <a:t>Reduce number of messages, </a:t>
            </a:r>
          </a:p>
          <a:p>
            <a:pPr lvl="1"/>
            <a:r>
              <a:rPr lang="en-US" dirty="0"/>
              <a:t>reduce contention on shared buffers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DE64175E-A8E0-4171-BF98-411BD6EA3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266" y="1211284"/>
            <a:ext cx="5609761" cy="50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11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Parallelism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DE64175E-A8E0-4171-BF98-411BD6EA3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4170" y="1845185"/>
            <a:ext cx="4769830" cy="426104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715668E-6DC6-4DB3-A420-B5DA1046AD38}"/>
              </a:ext>
            </a:extLst>
          </p:cNvPr>
          <p:cNvGrpSpPr/>
          <p:nvPr/>
        </p:nvGrpSpPr>
        <p:grpSpPr>
          <a:xfrm>
            <a:off x="141973" y="917835"/>
            <a:ext cx="3996066" cy="3750134"/>
            <a:chOff x="5038213" y="2605958"/>
            <a:chExt cx="3996066" cy="3750134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7FF9B62-60A2-4860-9894-8363DC826DE4}"/>
                </a:ext>
              </a:extLst>
            </p:cNvPr>
            <p:cNvGrpSpPr/>
            <p:nvPr/>
          </p:nvGrpSpPr>
          <p:grpSpPr>
            <a:xfrm>
              <a:off x="5038213" y="4101954"/>
              <a:ext cx="1589062" cy="1494405"/>
              <a:chOff x="5367607" y="3685734"/>
              <a:chExt cx="1589062" cy="149440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6F4DC25B-1CA0-4718-AA0D-3154793EA183}"/>
                  </a:ext>
                </a:extLst>
              </p:cNvPr>
              <p:cNvSpPr/>
              <p:nvPr/>
            </p:nvSpPr>
            <p:spPr bwMode="auto">
              <a:xfrm>
                <a:off x="5367607" y="3685734"/>
                <a:ext cx="1589062" cy="149440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="" xmlns:a16="http://schemas.microsoft.com/office/drawing/2014/main" id="{CA2B15B1-BF50-40EA-A212-181E4CBDE6C8}"/>
                  </a:ext>
                </a:extLst>
              </p:cNvPr>
              <p:cNvGrpSpPr/>
              <p:nvPr/>
            </p:nvGrpSpPr>
            <p:grpSpPr>
              <a:xfrm>
                <a:off x="5531119" y="4208583"/>
                <a:ext cx="1285875" cy="639762"/>
                <a:chOff x="5094556" y="2116285"/>
                <a:chExt cx="1285875" cy="639762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="" xmlns:a16="http://schemas.microsoft.com/office/drawing/2014/main" id="{25DAC682-332C-460B-A99F-6FC78DCE313D}"/>
                    </a:ext>
                  </a:extLst>
                </p:cNvPr>
                <p:cNvGrpSpPr/>
                <p:nvPr/>
              </p:nvGrpSpPr>
              <p:grpSpPr>
                <a:xfrm>
                  <a:off x="5094556" y="2116285"/>
                  <a:ext cx="1285875" cy="639762"/>
                  <a:chOff x="5094556" y="2116285"/>
                  <a:chExt cx="1285875" cy="639762"/>
                </a:xfrm>
              </p:grpSpPr>
              <p:grpSp>
                <p:nvGrpSpPr>
                  <p:cNvPr id="41" name="Group 19">
                    <a:extLst>
                      <a:ext uri="{FF2B5EF4-FFF2-40B4-BE49-F238E27FC236}">
                        <a16:creationId xmlns="" xmlns:a16="http://schemas.microsoft.com/office/drawing/2014/main" id="{DC2E9700-AF27-44AA-82C8-32BB968704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269" y="2116285"/>
                    <a:ext cx="190500" cy="165100"/>
                    <a:chOff x="3808" y="3648"/>
                    <a:chExt cx="144" cy="144"/>
                  </a:xfrm>
                </p:grpSpPr>
                <p:sp>
                  <p:nvSpPr>
                    <p:cNvPr id="44" name="Line 20">
                      <a:extLst>
                        <a:ext uri="{FF2B5EF4-FFF2-40B4-BE49-F238E27FC236}">
                          <a16:creationId xmlns="" xmlns:a16="http://schemas.microsoft.com/office/drawing/2014/main" id="{00F1F4E3-E429-4B2B-9283-08801BAC94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8" y="3648"/>
                      <a:ext cx="144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Line 21">
                      <a:extLst>
                        <a:ext uri="{FF2B5EF4-FFF2-40B4-BE49-F238E27FC236}">
                          <a16:creationId xmlns="" xmlns:a16="http://schemas.microsoft.com/office/drawing/2014/main" id="{594EA96F-BD68-45A7-9F3B-ACA427B284C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08" y="3648"/>
                      <a:ext cx="144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Line 22">
                      <a:extLst>
                        <a:ext uri="{FF2B5EF4-FFF2-40B4-BE49-F238E27FC236}">
                          <a16:creationId xmlns="" xmlns:a16="http://schemas.microsoft.com/office/drawing/2014/main" id="{EBD9925F-BC6D-45B2-A368-96BF8300BB5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8" y="3648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Line 23">
                      <a:extLst>
                        <a:ext uri="{FF2B5EF4-FFF2-40B4-BE49-F238E27FC236}">
                          <a16:creationId xmlns="" xmlns:a16="http://schemas.microsoft.com/office/drawing/2014/main" id="{2A24A5ED-99AF-4CF2-9F2E-C269490408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2" y="3648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" name="TextBox 1">
                    <a:extLst>
                      <a:ext uri="{FF2B5EF4-FFF2-40B4-BE49-F238E27FC236}">
                        <a16:creationId xmlns="" xmlns:a16="http://schemas.microsoft.com/office/drawing/2014/main" id="{75AF3877-155E-4887-BA80-C09E5EE58E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94556" y="2354410"/>
                    <a:ext cx="533400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2000"/>
                      <a:t>r</a:t>
                    </a:r>
                    <a:r>
                      <a:rPr lang="en-US" sz="2800" baseline="-25000"/>
                      <a:t>1</a:t>
                    </a:r>
                    <a:endParaRPr lang="en-US" sz="2000"/>
                  </a:p>
                </p:txBody>
              </p:sp>
              <p:sp>
                <p:nvSpPr>
                  <p:cNvPr id="43" name="TextBox 34">
                    <a:extLst>
                      <a:ext uri="{FF2B5EF4-FFF2-40B4-BE49-F238E27FC236}">
                        <a16:creationId xmlns="" xmlns:a16="http://schemas.microsoft.com/office/drawing/2014/main" id="{FB5F0889-D4DD-43F7-80E4-36AA4E798D1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48619" y="2355997"/>
                    <a:ext cx="531812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2000" dirty="0"/>
                      <a:t>r</a:t>
                    </a:r>
                    <a:r>
                      <a:rPr lang="en-US" sz="2800" baseline="-250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39" name="Straight Connector 6">
                  <a:extLst>
                    <a:ext uri="{FF2B5EF4-FFF2-40B4-BE49-F238E27FC236}">
                      <a16:creationId xmlns="" xmlns:a16="http://schemas.microsoft.com/office/drawing/2014/main" id="{C8DE4F1C-A53A-49FD-8CB0-9351FED8CC9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367606" y="2327422"/>
                  <a:ext cx="163513" cy="149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" name="Straight Connector 8">
                  <a:extLst>
                    <a:ext uri="{FF2B5EF4-FFF2-40B4-BE49-F238E27FC236}">
                      <a16:creationId xmlns="" xmlns:a16="http://schemas.microsoft.com/office/drawing/2014/main" id="{00999F21-540D-4DFF-AF9C-8A53EC14258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832744" y="2313135"/>
                  <a:ext cx="217487" cy="163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B2E990DF-EC9C-401F-BC64-8836B26FB526}"/>
                  </a:ext>
                </a:extLst>
              </p:cNvPr>
              <p:cNvSpPr txBox="1"/>
              <p:nvPr/>
            </p:nvSpPr>
            <p:spPr>
              <a:xfrm>
                <a:off x="5827860" y="3741688"/>
                <a:ext cx="823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rgbClr val="0000FF"/>
                    </a:solidFill>
                  </a:rPr>
                  <a:t>N1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E6D2E43E-71D6-439A-8FC6-754F0626D252}"/>
                </a:ext>
              </a:extLst>
            </p:cNvPr>
            <p:cNvGrpSpPr/>
            <p:nvPr/>
          </p:nvGrpSpPr>
          <p:grpSpPr>
            <a:xfrm>
              <a:off x="6048656" y="2605958"/>
              <a:ext cx="2796894" cy="1893146"/>
              <a:chOff x="6048656" y="2605958"/>
              <a:chExt cx="2796894" cy="1893146"/>
            </a:xfrm>
          </p:grpSpPr>
          <p:cxnSp>
            <p:nvCxnSpPr>
              <p:cNvPr id="23" name="Straight Connector 52">
                <a:extLst>
                  <a:ext uri="{FF2B5EF4-FFF2-40B4-BE49-F238E27FC236}">
                    <a16:creationId xmlns="" xmlns:a16="http://schemas.microsoft.com/office/drawing/2014/main" id="{61706D85-A670-4B1A-84B8-0260F668F96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048656" y="3253227"/>
                <a:ext cx="1747508" cy="12458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15E2596D-20CF-48BB-ACCE-6B608C4726DE}"/>
                  </a:ext>
                </a:extLst>
              </p:cNvPr>
              <p:cNvSpPr txBox="1"/>
              <p:nvPr/>
            </p:nvSpPr>
            <p:spPr>
              <a:xfrm>
                <a:off x="6270894" y="3847222"/>
                <a:ext cx="863600" cy="33855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Result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="" xmlns:a16="http://schemas.microsoft.com/office/drawing/2014/main" id="{2D731410-3223-4F52-8037-6F4F2753F799}"/>
                  </a:ext>
                </a:extLst>
              </p:cNvPr>
              <p:cNvGrpSpPr/>
              <p:nvPr/>
            </p:nvGrpSpPr>
            <p:grpSpPr>
              <a:xfrm>
                <a:off x="7134494" y="2605958"/>
                <a:ext cx="1711056" cy="1389268"/>
                <a:chOff x="7134494" y="2605958"/>
                <a:chExt cx="1711056" cy="1389268"/>
              </a:xfrm>
            </p:grpSpPr>
            <p:grpSp>
              <p:nvGrpSpPr>
                <p:cNvPr id="26" name="Group 24">
                  <a:extLst>
                    <a:ext uri="{FF2B5EF4-FFF2-40B4-BE49-F238E27FC236}">
                      <a16:creationId xmlns="" xmlns:a16="http://schemas.microsoft.com/office/drawing/2014/main" id="{1E53C1EB-54F3-4D6A-83B4-8805486624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64426" y="3038914"/>
                  <a:ext cx="190500" cy="165100"/>
                  <a:chOff x="3808" y="3648"/>
                  <a:chExt cx="144" cy="144"/>
                </a:xfrm>
              </p:grpSpPr>
              <p:sp>
                <p:nvSpPr>
                  <p:cNvPr id="31" name="Line 25">
                    <a:extLst>
                      <a:ext uri="{FF2B5EF4-FFF2-40B4-BE49-F238E27FC236}">
                        <a16:creationId xmlns="" xmlns:a16="http://schemas.microsoft.com/office/drawing/2014/main" id="{F1D30F25-CE0D-49EC-9139-0F10A837E7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Line 26">
                    <a:extLst>
                      <a:ext uri="{FF2B5EF4-FFF2-40B4-BE49-F238E27FC236}">
                        <a16:creationId xmlns="" xmlns:a16="http://schemas.microsoft.com/office/drawing/2014/main" id="{ED664154-6D2A-49EC-A931-2A77944B31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Line 27">
                    <a:extLst>
                      <a:ext uri="{FF2B5EF4-FFF2-40B4-BE49-F238E27FC236}">
                        <a16:creationId xmlns="" xmlns:a16="http://schemas.microsoft.com/office/drawing/2014/main" id="{0AB5C3F9-9A69-4018-BB77-55C9ACC76D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Line 28">
                    <a:extLst>
                      <a:ext uri="{FF2B5EF4-FFF2-40B4-BE49-F238E27FC236}">
                        <a16:creationId xmlns="" xmlns:a16="http://schemas.microsoft.com/office/drawing/2014/main" id="{EDE1D1E0-7197-483C-89F3-854EB77D46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52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TextBox 35">
                  <a:extLst>
                    <a:ext uri="{FF2B5EF4-FFF2-40B4-BE49-F238E27FC236}">
                      <a16:creationId xmlns="" xmlns:a16="http://schemas.microsoft.com/office/drawing/2014/main" id="{438D76DC-FBC1-4006-B04B-729716C636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24776" y="3362764"/>
                  <a:ext cx="53181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 dirty="0"/>
                    <a:t>r</a:t>
                  </a:r>
                  <a:r>
                    <a:rPr lang="en-US" sz="2800" baseline="-25000" dirty="0"/>
                    <a:t>3</a:t>
                  </a:r>
                  <a:endParaRPr lang="en-US" sz="2000" dirty="0"/>
                </a:p>
              </p:txBody>
            </p:sp>
            <p:cxnSp>
              <p:nvCxnSpPr>
                <p:cNvPr id="28" name="Straight Connector 50">
                  <a:extLst>
                    <a:ext uri="{FF2B5EF4-FFF2-40B4-BE49-F238E27FC236}">
                      <a16:creationId xmlns="" xmlns:a16="http://schemas.microsoft.com/office/drawing/2014/main" id="{7A48967F-D39C-4484-9968-E3EA97308AC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8069214" y="3294502"/>
                  <a:ext cx="219075" cy="163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29" name="Rectangle 28">
                  <a:extLst>
                    <a:ext uri="{FF2B5EF4-FFF2-40B4-BE49-F238E27FC236}">
                      <a16:creationId xmlns="" xmlns:a16="http://schemas.microsoft.com/office/drawing/2014/main" id="{3A7B1C51-5588-4500-93BC-37B523E4CDA5}"/>
                    </a:ext>
                  </a:extLst>
                </p:cNvPr>
                <p:cNvSpPr/>
                <p:nvPr/>
              </p:nvSpPr>
              <p:spPr bwMode="auto">
                <a:xfrm>
                  <a:off x="7134494" y="2610707"/>
                  <a:ext cx="1711056" cy="138451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="" xmlns:a16="http://schemas.microsoft.com/office/drawing/2014/main" id="{8EF48F74-363F-44B3-8FB9-EBD2D19BD2EA}"/>
                    </a:ext>
                  </a:extLst>
                </p:cNvPr>
                <p:cNvSpPr txBox="1"/>
                <p:nvPr/>
              </p:nvSpPr>
              <p:spPr>
                <a:xfrm>
                  <a:off x="7784101" y="2605958"/>
                  <a:ext cx="1008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0000FF"/>
                      </a:solidFill>
                    </a:rPr>
                    <a:t>N2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5AAF048B-3E9C-41BD-B043-62EE699A4CE4}"/>
                </a:ext>
              </a:extLst>
            </p:cNvPr>
            <p:cNvGrpSpPr/>
            <p:nvPr/>
          </p:nvGrpSpPr>
          <p:grpSpPr>
            <a:xfrm>
              <a:off x="7323223" y="3038623"/>
              <a:ext cx="1711056" cy="3317469"/>
              <a:chOff x="7323223" y="2982351"/>
              <a:chExt cx="1711056" cy="331746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="" xmlns:a16="http://schemas.microsoft.com/office/drawing/2014/main" id="{5A548913-2148-43D6-8DF8-F521102C7B0A}"/>
                  </a:ext>
                </a:extLst>
              </p:cNvPr>
              <p:cNvGrpSpPr/>
              <p:nvPr/>
            </p:nvGrpSpPr>
            <p:grpSpPr>
              <a:xfrm>
                <a:off x="7323223" y="4910552"/>
                <a:ext cx="1711056" cy="1389268"/>
                <a:chOff x="7134494" y="2605958"/>
                <a:chExt cx="1711056" cy="1389268"/>
              </a:xfrm>
            </p:grpSpPr>
            <p:grpSp>
              <p:nvGrpSpPr>
                <p:cNvPr id="14" name="Group 24">
                  <a:extLst>
                    <a:ext uri="{FF2B5EF4-FFF2-40B4-BE49-F238E27FC236}">
                      <a16:creationId xmlns="" xmlns:a16="http://schemas.microsoft.com/office/drawing/2014/main" id="{352C7622-CE26-43EF-9FCD-695B9A8392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64426" y="3038914"/>
                  <a:ext cx="190500" cy="165100"/>
                  <a:chOff x="3808" y="3648"/>
                  <a:chExt cx="144" cy="144"/>
                </a:xfrm>
              </p:grpSpPr>
              <p:sp>
                <p:nvSpPr>
                  <p:cNvPr id="19" name="Line 25">
                    <a:extLst>
                      <a:ext uri="{FF2B5EF4-FFF2-40B4-BE49-F238E27FC236}">
                        <a16:creationId xmlns="" xmlns:a16="http://schemas.microsoft.com/office/drawing/2014/main" id="{B806B37D-F1D2-4DDA-AE42-6CB2BE40C9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Line 26">
                    <a:extLst>
                      <a:ext uri="{FF2B5EF4-FFF2-40B4-BE49-F238E27FC236}">
                        <a16:creationId xmlns="" xmlns:a16="http://schemas.microsoft.com/office/drawing/2014/main" id="{79CF39DB-5F0C-4EB6-A949-09E2C87D37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Line 27">
                    <a:extLst>
                      <a:ext uri="{FF2B5EF4-FFF2-40B4-BE49-F238E27FC236}">
                        <a16:creationId xmlns="" xmlns:a16="http://schemas.microsoft.com/office/drawing/2014/main" id="{54148C30-FC5C-45A2-888C-B2C130473E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Line 28">
                    <a:extLst>
                      <a:ext uri="{FF2B5EF4-FFF2-40B4-BE49-F238E27FC236}">
                        <a16:creationId xmlns="" xmlns:a16="http://schemas.microsoft.com/office/drawing/2014/main" id="{52B2DE03-9FFA-4628-A899-9D9E2730E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52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" name="TextBox 35">
                  <a:extLst>
                    <a:ext uri="{FF2B5EF4-FFF2-40B4-BE49-F238E27FC236}">
                      <a16:creationId xmlns="" xmlns:a16="http://schemas.microsoft.com/office/drawing/2014/main" id="{7E5CE547-20B8-410E-9113-C9A581B7D1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24776" y="3362764"/>
                  <a:ext cx="531813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 dirty="0"/>
                    <a:t>r</a:t>
                  </a:r>
                  <a:r>
                    <a:rPr lang="en-US" sz="2800" baseline="-25000" dirty="0"/>
                    <a:t>4</a:t>
                  </a:r>
                  <a:endParaRPr lang="en-US" sz="2000" dirty="0"/>
                </a:p>
              </p:txBody>
            </p:sp>
            <p:cxnSp>
              <p:nvCxnSpPr>
                <p:cNvPr id="16" name="Straight Connector 50">
                  <a:extLst>
                    <a:ext uri="{FF2B5EF4-FFF2-40B4-BE49-F238E27FC236}">
                      <a16:creationId xmlns="" xmlns:a16="http://schemas.microsoft.com/office/drawing/2014/main" id="{9E3220D9-6080-4754-B9AA-7B27D0B590A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8069214" y="3294502"/>
                  <a:ext cx="219075" cy="163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17" name="Rectangle 16">
                  <a:extLst>
                    <a:ext uri="{FF2B5EF4-FFF2-40B4-BE49-F238E27FC236}">
                      <a16:creationId xmlns="" xmlns:a16="http://schemas.microsoft.com/office/drawing/2014/main" id="{120C9683-0344-466A-AB98-BDCB0B416B81}"/>
                    </a:ext>
                  </a:extLst>
                </p:cNvPr>
                <p:cNvSpPr/>
                <p:nvPr/>
              </p:nvSpPr>
              <p:spPr bwMode="auto">
                <a:xfrm>
                  <a:off x="7134494" y="2610707"/>
                  <a:ext cx="1711056" cy="138451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79FB33B3-5654-4C48-862F-AAE4B3B46924}"/>
                    </a:ext>
                  </a:extLst>
                </p:cNvPr>
                <p:cNvSpPr txBox="1"/>
                <p:nvPr/>
              </p:nvSpPr>
              <p:spPr>
                <a:xfrm>
                  <a:off x="7784101" y="2605958"/>
                  <a:ext cx="1008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0000FF"/>
                      </a:solidFill>
                    </a:rPr>
                    <a:t>N3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D08A677D-70FE-47DF-888A-55B08D50C8D9}"/>
                  </a:ext>
                </a:extLst>
              </p:cNvPr>
              <p:cNvSpPr/>
              <p:nvPr/>
            </p:nvSpPr>
            <p:spPr bwMode="auto">
              <a:xfrm>
                <a:off x="7469945" y="2982351"/>
                <a:ext cx="1223889" cy="2940147"/>
              </a:xfrm>
              <a:custGeom>
                <a:avLst/>
                <a:gdLst>
                  <a:gd name="connsiteX0" fmla="*/ 675249 w 1223889"/>
                  <a:gd name="connsiteY0" fmla="*/ 0 h 2940147"/>
                  <a:gd name="connsiteX1" fmla="*/ 745587 w 1223889"/>
                  <a:gd name="connsiteY1" fmla="*/ 14067 h 2940147"/>
                  <a:gd name="connsiteX2" fmla="*/ 844061 w 1223889"/>
                  <a:gd name="connsiteY2" fmla="*/ 42203 h 2940147"/>
                  <a:gd name="connsiteX3" fmla="*/ 942535 w 1223889"/>
                  <a:gd name="connsiteY3" fmla="*/ 56271 h 2940147"/>
                  <a:gd name="connsiteX4" fmla="*/ 1012873 w 1223889"/>
                  <a:gd name="connsiteY4" fmla="*/ 98474 h 2940147"/>
                  <a:gd name="connsiteX5" fmla="*/ 1026941 w 1223889"/>
                  <a:gd name="connsiteY5" fmla="*/ 140677 h 2940147"/>
                  <a:gd name="connsiteX6" fmla="*/ 1055077 w 1223889"/>
                  <a:gd name="connsiteY6" fmla="*/ 168812 h 2940147"/>
                  <a:gd name="connsiteX7" fmla="*/ 1111347 w 1223889"/>
                  <a:gd name="connsiteY7" fmla="*/ 239151 h 2940147"/>
                  <a:gd name="connsiteX8" fmla="*/ 1139483 w 1223889"/>
                  <a:gd name="connsiteY8" fmla="*/ 323557 h 2940147"/>
                  <a:gd name="connsiteX9" fmla="*/ 1153550 w 1223889"/>
                  <a:gd name="connsiteY9" fmla="*/ 379827 h 2940147"/>
                  <a:gd name="connsiteX10" fmla="*/ 1181686 w 1223889"/>
                  <a:gd name="connsiteY10" fmla="*/ 464234 h 2940147"/>
                  <a:gd name="connsiteX11" fmla="*/ 1195753 w 1223889"/>
                  <a:gd name="connsiteY11" fmla="*/ 506437 h 2940147"/>
                  <a:gd name="connsiteX12" fmla="*/ 1223889 w 1223889"/>
                  <a:gd name="connsiteY12" fmla="*/ 647114 h 2940147"/>
                  <a:gd name="connsiteX13" fmla="*/ 1209821 w 1223889"/>
                  <a:gd name="connsiteY13" fmla="*/ 900332 h 2940147"/>
                  <a:gd name="connsiteX14" fmla="*/ 1167618 w 1223889"/>
                  <a:gd name="connsiteY14" fmla="*/ 1041009 h 2940147"/>
                  <a:gd name="connsiteX15" fmla="*/ 1139483 w 1223889"/>
                  <a:gd name="connsiteY15" fmla="*/ 1083212 h 2940147"/>
                  <a:gd name="connsiteX16" fmla="*/ 1125415 w 1223889"/>
                  <a:gd name="connsiteY16" fmla="*/ 1125415 h 2940147"/>
                  <a:gd name="connsiteX17" fmla="*/ 1041009 w 1223889"/>
                  <a:gd name="connsiteY17" fmla="*/ 1237957 h 2940147"/>
                  <a:gd name="connsiteX18" fmla="*/ 984738 w 1223889"/>
                  <a:gd name="connsiteY18" fmla="*/ 1308295 h 2940147"/>
                  <a:gd name="connsiteX19" fmla="*/ 928467 w 1223889"/>
                  <a:gd name="connsiteY19" fmla="*/ 1392701 h 2940147"/>
                  <a:gd name="connsiteX20" fmla="*/ 858129 w 1223889"/>
                  <a:gd name="connsiteY20" fmla="*/ 1448972 h 2940147"/>
                  <a:gd name="connsiteX21" fmla="*/ 787790 w 1223889"/>
                  <a:gd name="connsiteY21" fmla="*/ 1505243 h 2940147"/>
                  <a:gd name="connsiteX22" fmla="*/ 745587 w 1223889"/>
                  <a:gd name="connsiteY22" fmla="*/ 1519311 h 2940147"/>
                  <a:gd name="connsiteX23" fmla="*/ 661181 w 1223889"/>
                  <a:gd name="connsiteY23" fmla="*/ 1575581 h 2940147"/>
                  <a:gd name="connsiteX24" fmla="*/ 633046 w 1223889"/>
                  <a:gd name="connsiteY24" fmla="*/ 1603717 h 2940147"/>
                  <a:gd name="connsiteX25" fmla="*/ 590843 w 1223889"/>
                  <a:gd name="connsiteY25" fmla="*/ 1617784 h 2940147"/>
                  <a:gd name="connsiteX26" fmla="*/ 506437 w 1223889"/>
                  <a:gd name="connsiteY26" fmla="*/ 1674055 h 2940147"/>
                  <a:gd name="connsiteX27" fmla="*/ 464233 w 1223889"/>
                  <a:gd name="connsiteY27" fmla="*/ 1688123 h 2940147"/>
                  <a:gd name="connsiteX28" fmla="*/ 337624 w 1223889"/>
                  <a:gd name="connsiteY28" fmla="*/ 1758461 h 2940147"/>
                  <a:gd name="connsiteX29" fmla="*/ 309489 w 1223889"/>
                  <a:gd name="connsiteY29" fmla="*/ 1786597 h 2940147"/>
                  <a:gd name="connsiteX30" fmla="*/ 225083 w 1223889"/>
                  <a:gd name="connsiteY30" fmla="*/ 1814732 h 2940147"/>
                  <a:gd name="connsiteX31" fmla="*/ 126609 w 1223889"/>
                  <a:gd name="connsiteY31" fmla="*/ 1899138 h 2940147"/>
                  <a:gd name="connsiteX32" fmla="*/ 112541 w 1223889"/>
                  <a:gd name="connsiteY32" fmla="*/ 1941341 h 2940147"/>
                  <a:gd name="connsiteX33" fmla="*/ 84406 w 1223889"/>
                  <a:gd name="connsiteY33" fmla="*/ 1969477 h 2940147"/>
                  <a:gd name="connsiteX34" fmla="*/ 56270 w 1223889"/>
                  <a:gd name="connsiteY34" fmla="*/ 2053883 h 2940147"/>
                  <a:gd name="connsiteX35" fmla="*/ 42203 w 1223889"/>
                  <a:gd name="connsiteY35" fmla="*/ 2096086 h 2940147"/>
                  <a:gd name="connsiteX36" fmla="*/ 28135 w 1223889"/>
                  <a:gd name="connsiteY36" fmla="*/ 2138289 h 2940147"/>
                  <a:gd name="connsiteX37" fmla="*/ 14067 w 1223889"/>
                  <a:gd name="connsiteY37" fmla="*/ 2208627 h 2940147"/>
                  <a:gd name="connsiteX38" fmla="*/ 0 w 1223889"/>
                  <a:gd name="connsiteY38" fmla="*/ 2377440 h 2940147"/>
                  <a:gd name="connsiteX39" fmla="*/ 28135 w 1223889"/>
                  <a:gd name="connsiteY39" fmla="*/ 2785403 h 2940147"/>
                  <a:gd name="connsiteX40" fmla="*/ 42203 w 1223889"/>
                  <a:gd name="connsiteY40" fmla="*/ 2841674 h 2940147"/>
                  <a:gd name="connsiteX41" fmla="*/ 112541 w 1223889"/>
                  <a:gd name="connsiteY41" fmla="*/ 2912012 h 2940147"/>
                  <a:gd name="connsiteX42" fmla="*/ 196947 w 1223889"/>
                  <a:gd name="connsiteY42" fmla="*/ 2940147 h 2940147"/>
                  <a:gd name="connsiteX43" fmla="*/ 295421 w 1223889"/>
                  <a:gd name="connsiteY43" fmla="*/ 2926080 h 2940147"/>
                  <a:gd name="connsiteX44" fmla="*/ 323557 w 1223889"/>
                  <a:gd name="connsiteY44" fmla="*/ 2897944 h 2940147"/>
                  <a:gd name="connsiteX45" fmla="*/ 379827 w 1223889"/>
                  <a:gd name="connsiteY45" fmla="*/ 2813538 h 2940147"/>
                  <a:gd name="connsiteX46" fmla="*/ 436098 w 1223889"/>
                  <a:gd name="connsiteY46" fmla="*/ 2757267 h 2940147"/>
                  <a:gd name="connsiteX47" fmla="*/ 464233 w 1223889"/>
                  <a:gd name="connsiteY47" fmla="*/ 2672861 h 2940147"/>
                  <a:gd name="connsiteX48" fmla="*/ 492369 w 1223889"/>
                  <a:gd name="connsiteY48" fmla="*/ 2630658 h 2940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223889" h="2940147">
                    <a:moveTo>
                      <a:pt x="675249" y="0"/>
                    </a:moveTo>
                    <a:cubicBezTo>
                      <a:pt x="698695" y="4689"/>
                      <a:pt x="722391" y="8268"/>
                      <a:pt x="745587" y="14067"/>
                    </a:cubicBezTo>
                    <a:cubicBezTo>
                      <a:pt x="825950" y="34158"/>
                      <a:pt x="747564" y="24658"/>
                      <a:pt x="844061" y="42203"/>
                    </a:cubicBezTo>
                    <a:cubicBezTo>
                      <a:pt x="876684" y="48135"/>
                      <a:pt x="909710" y="51582"/>
                      <a:pt x="942535" y="56271"/>
                    </a:cubicBezTo>
                    <a:cubicBezTo>
                      <a:pt x="975733" y="67336"/>
                      <a:pt x="993562" y="66288"/>
                      <a:pt x="1012873" y="98474"/>
                    </a:cubicBezTo>
                    <a:cubicBezTo>
                      <a:pt x="1020502" y="111190"/>
                      <a:pt x="1019312" y="127962"/>
                      <a:pt x="1026941" y="140677"/>
                    </a:cubicBezTo>
                    <a:cubicBezTo>
                      <a:pt x="1033765" y="152050"/>
                      <a:pt x="1046791" y="158455"/>
                      <a:pt x="1055077" y="168812"/>
                    </a:cubicBezTo>
                    <a:cubicBezTo>
                      <a:pt x="1126072" y="257555"/>
                      <a:pt x="1043406" y="171207"/>
                      <a:pt x="1111347" y="239151"/>
                    </a:cubicBezTo>
                    <a:cubicBezTo>
                      <a:pt x="1120726" y="267286"/>
                      <a:pt x="1132290" y="294785"/>
                      <a:pt x="1139483" y="323557"/>
                    </a:cubicBezTo>
                    <a:cubicBezTo>
                      <a:pt x="1144172" y="342314"/>
                      <a:pt x="1147994" y="361308"/>
                      <a:pt x="1153550" y="379827"/>
                    </a:cubicBezTo>
                    <a:cubicBezTo>
                      <a:pt x="1162072" y="408234"/>
                      <a:pt x="1172308" y="436098"/>
                      <a:pt x="1181686" y="464234"/>
                    </a:cubicBezTo>
                    <a:cubicBezTo>
                      <a:pt x="1186375" y="478302"/>
                      <a:pt x="1192845" y="491896"/>
                      <a:pt x="1195753" y="506437"/>
                    </a:cubicBezTo>
                    <a:lnTo>
                      <a:pt x="1223889" y="647114"/>
                    </a:lnTo>
                    <a:cubicBezTo>
                      <a:pt x="1219200" y="731520"/>
                      <a:pt x="1217475" y="816143"/>
                      <a:pt x="1209821" y="900332"/>
                    </a:cubicBezTo>
                    <a:cubicBezTo>
                      <a:pt x="1207752" y="923095"/>
                      <a:pt x="1172429" y="1033793"/>
                      <a:pt x="1167618" y="1041009"/>
                    </a:cubicBezTo>
                    <a:cubicBezTo>
                      <a:pt x="1158240" y="1055077"/>
                      <a:pt x="1147044" y="1068090"/>
                      <a:pt x="1139483" y="1083212"/>
                    </a:cubicBezTo>
                    <a:cubicBezTo>
                      <a:pt x="1132851" y="1096475"/>
                      <a:pt x="1132616" y="1112452"/>
                      <a:pt x="1125415" y="1125415"/>
                    </a:cubicBezTo>
                    <a:cubicBezTo>
                      <a:pt x="1085648" y="1196994"/>
                      <a:pt x="1083695" y="1195270"/>
                      <a:pt x="1041009" y="1237957"/>
                    </a:cubicBezTo>
                    <a:cubicBezTo>
                      <a:pt x="1009328" y="1332997"/>
                      <a:pt x="1053265" y="1229979"/>
                      <a:pt x="984738" y="1308295"/>
                    </a:cubicBezTo>
                    <a:cubicBezTo>
                      <a:pt x="962471" y="1333743"/>
                      <a:pt x="952377" y="1368790"/>
                      <a:pt x="928467" y="1392701"/>
                    </a:cubicBezTo>
                    <a:cubicBezTo>
                      <a:pt x="860543" y="1460627"/>
                      <a:pt x="946848" y="1377998"/>
                      <a:pt x="858129" y="1448972"/>
                    </a:cubicBezTo>
                    <a:cubicBezTo>
                      <a:pt x="814515" y="1483863"/>
                      <a:pt x="845519" y="1476378"/>
                      <a:pt x="787790" y="1505243"/>
                    </a:cubicBezTo>
                    <a:cubicBezTo>
                      <a:pt x="774527" y="1511875"/>
                      <a:pt x="758550" y="1512110"/>
                      <a:pt x="745587" y="1519311"/>
                    </a:cubicBezTo>
                    <a:cubicBezTo>
                      <a:pt x="716028" y="1535733"/>
                      <a:pt x="685091" y="1551670"/>
                      <a:pt x="661181" y="1575581"/>
                    </a:cubicBezTo>
                    <a:cubicBezTo>
                      <a:pt x="651803" y="1584960"/>
                      <a:pt x="644419" y="1596893"/>
                      <a:pt x="633046" y="1603717"/>
                    </a:cubicBezTo>
                    <a:cubicBezTo>
                      <a:pt x="620331" y="1611346"/>
                      <a:pt x="604911" y="1613095"/>
                      <a:pt x="590843" y="1617784"/>
                    </a:cubicBezTo>
                    <a:cubicBezTo>
                      <a:pt x="562708" y="1636541"/>
                      <a:pt x="538516" y="1663362"/>
                      <a:pt x="506437" y="1674055"/>
                    </a:cubicBezTo>
                    <a:cubicBezTo>
                      <a:pt x="492369" y="1678744"/>
                      <a:pt x="477196" y="1680921"/>
                      <a:pt x="464233" y="1688123"/>
                    </a:cubicBezTo>
                    <a:cubicBezTo>
                      <a:pt x="319119" y="1768742"/>
                      <a:pt x="433118" y="1726631"/>
                      <a:pt x="337624" y="1758461"/>
                    </a:cubicBezTo>
                    <a:cubicBezTo>
                      <a:pt x="328246" y="1767840"/>
                      <a:pt x="321352" y="1780665"/>
                      <a:pt x="309489" y="1786597"/>
                    </a:cubicBezTo>
                    <a:cubicBezTo>
                      <a:pt x="282963" y="1799860"/>
                      <a:pt x="225083" y="1814732"/>
                      <a:pt x="225083" y="1814732"/>
                    </a:cubicBezTo>
                    <a:cubicBezTo>
                      <a:pt x="156857" y="1882958"/>
                      <a:pt x="190883" y="1856289"/>
                      <a:pt x="126609" y="1899138"/>
                    </a:cubicBezTo>
                    <a:cubicBezTo>
                      <a:pt x="121920" y="1913206"/>
                      <a:pt x="120170" y="1928625"/>
                      <a:pt x="112541" y="1941341"/>
                    </a:cubicBezTo>
                    <a:cubicBezTo>
                      <a:pt x="105717" y="1952714"/>
                      <a:pt x="90337" y="1957614"/>
                      <a:pt x="84406" y="1969477"/>
                    </a:cubicBezTo>
                    <a:cubicBezTo>
                      <a:pt x="71143" y="1996003"/>
                      <a:pt x="65648" y="2025748"/>
                      <a:pt x="56270" y="2053883"/>
                    </a:cubicBezTo>
                    <a:lnTo>
                      <a:pt x="42203" y="2096086"/>
                    </a:lnTo>
                    <a:cubicBezTo>
                      <a:pt x="37514" y="2110154"/>
                      <a:pt x="31043" y="2123748"/>
                      <a:pt x="28135" y="2138289"/>
                    </a:cubicBezTo>
                    <a:lnTo>
                      <a:pt x="14067" y="2208627"/>
                    </a:lnTo>
                    <a:cubicBezTo>
                      <a:pt x="9378" y="2264898"/>
                      <a:pt x="0" y="2320974"/>
                      <a:pt x="0" y="2377440"/>
                    </a:cubicBezTo>
                    <a:cubicBezTo>
                      <a:pt x="0" y="2532554"/>
                      <a:pt x="363" y="2646547"/>
                      <a:pt x="28135" y="2785403"/>
                    </a:cubicBezTo>
                    <a:cubicBezTo>
                      <a:pt x="31927" y="2804362"/>
                      <a:pt x="34587" y="2823903"/>
                      <a:pt x="42203" y="2841674"/>
                    </a:cubicBezTo>
                    <a:cubicBezTo>
                      <a:pt x="56547" y="2875143"/>
                      <a:pt x="79440" y="2897301"/>
                      <a:pt x="112541" y="2912012"/>
                    </a:cubicBezTo>
                    <a:cubicBezTo>
                      <a:pt x="139642" y="2924057"/>
                      <a:pt x="196947" y="2940147"/>
                      <a:pt x="196947" y="2940147"/>
                    </a:cubicBezTo>
                    <a:cubicBezTo>
                      <a:pt x="229772" y="2935458"/>
                      <a:pt x="263965" y="2936565"/>
                      <a:pt x="295421" y="2926080"/>
                    </a:cubicBezTo>
                    <a:cubicBezTo>
                      <a:pt x="308004" y="2921886"/>
                      <a:pt x="315599" y="2908555"/>
                      <a:pt x="323557" y="2897944"/>
                    </a:cubicBezTo>
                    <a:cubicBezTo>
                      <a:pt x="343846" y="2870892"/>
                      <a:pt x="355917" y="2837448"/>
                      <a:pt x="379827" y="2813538"/>
                    </a:cubicBezTo>
                    <a:lnTo>
                      <a:pt x="436098" y="2757267"/>
                    </a:lnTo>
                    <a:cubicBezTo>
                      <a:pt x="445476" y="2729132"/>
                      <a:pt x="443262" y="2693831"/>
                      <a:pt x="464233" y="2672861"/>
                    </a:cubicBezTo>
                    <a:cubicBezTo>
                      <a:pt x="495685" y="2641410"/>
                      <a:pt x="492369" y="2657989"/>
                      <a:pt x="492369" y="2630658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DFC452C2-338A-4A99-97A2-7D9D6BA4D5CE}"/>
                  </a:ext>
                </a:extLst>
              </p:cNvPr>
              <p:cNvSpPr txBox="1"/>
              <p:nvPr/>
            </p:nvSpPr>
            <p:spPr>
              <a:xfrm>
                <a:off x="7761143" y="4307377"/>
                <a:ext cx="863600" cy="33855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Result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EF07C0-2464-4592-BC9C-DEADE990D865}"/>
              </a:ext>
            </a:extLst>
          </p:cNvPr>
          <p:cNvSpPr txBox="1"/>
          <p:nvPr/>
        </p:nvSpPr>
        <p:spPr>
          <a:xfrm>
            <a:off x="5194692" y="1395827"/>
            <a:ext cx="354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Producer-consumer for N1 to N2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1180ACC-C739-42D2-A9A9-C0EE28AFD406}"/>
              </a:ext>
            </a:extLst>
          </p:cNvPr>
          <p:cNvSpPr txBox="1"/>
          <p:nvPr/>
        </p:nvSpPr>
        <p:spPr>
          <a:xfrm>
            <a:off x="4603909" y="2328376"/>
            <a:ext cx="59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FE1AB5C-0AFE-4352-BC0D-37D3E3FA2CBE}"/>
              </a:ext>
            </a:extLst>
          </p:cNvPr>
          <p:cNvSpPr txBox="1"/>
          <p:nvPr/>
        </p:nvSpPr>
        <p:spPr>
          <a:xfrm>
            <a:off x="8440645" y="4060511"/>
            <a:ext cx="59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2928700A-4A81-47A5-A789-E1C650AAB71B}"/>
              </a:ext>
            </a:extLst>
          </p:cNvPr>
          <p:cNvSpPr txBox="1"/>
          <p:nvPr/>
        </p:nvSpPr>
        <p:spPr>
          <a:xfrm>
            <a:off x="4603909" y="4667969"/>
            <a:ext cx="59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CA0BBC0-A907-47B2-9240-7758188298D7}"/>
              </a:ext>
            </a:extLst>
          </p:cNvPr>
          <p:cNvSpPr txBox="1"/>
          <p:nvPr/>
        </p:nvSpPr>
        <p:spPr>
          <a:xfrm>
            <a:off x="8323672" y="2336972"/>
            <a:ext cx="59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N2</a:t>
            </a:r>
          </a:p>
        </p:txBody>
      </p:sp>
    </p:spTree>
    <p:extLst>
      <p:ext uri="{BB962C8B-B14F-4D97-AF65-F5344CB8AC3E}">
        <p14:creationId xmlns:p14="http://schemas.microsoft.com/office/powerpoint/2010/main" val="535289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Parallelism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DE64175E-A8E0-4171-BF98-411BD6EA3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4170" y="1845185"/>
            <a:ext cx="4769830" cy="426104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715668E-6DC6-4DB3-A420-B5DA1046AD38}"/>
              </a:ext>
            </a:extLst>
          </p:cNvPr>
          <p:cNvGrpSpPr/>
          <p:nvPr/>
        </p:nvGrpSpPr>
        <p:grpSpPr>
          <a:xfrm>
            <a:off x="654601" y="917835"/>
            <a:ext cx="3483438" cy="2999072"/>
            <a:chOff x="5038213" y="2605958"/>
            <a:chExt cx="3996066" cy="3750134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7FF9B62-60A2-4860-9894-8363DC826DE4}"/>
                </a:ext>
              </a:extLst>
            </p:cNvPr>
            <p:cNvGrpSpPr/>
            <p:nvPr/>
          </p:nvGrpSpPr>
          <p:grpSpPr>
            <a:xfrm>
              <a:off x="5038213" y="4101954"/>
              <a:ext cx="1589062" cy="1494405"/>
              <a:chOff x="5367607" y="3685734"/>
              <a:chExt cx="1589062" cy="149440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6F4DC25B-1CA0-4718-AA0D-3154793EA183}"/>
                  </a:ext>
                </a:extLst>
              </p:cNvPr>
              <p:cNvSpPr/>
              <p:nvPr/>
            </p:nvSpPr>
            <p:spPr bwMode="auto">
              <a:xfrm>
                <a:off x="5367607" y="3685734"/>
                <a:ext cx="1589062" cy="149440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="" xmlns:a16="http://schemas.microsoft.com/office/drawing/2014/main" id="{CA2B15B1-BF50-40EA-A212-181E4CBDE6C8}"/>
                  </a:ext>
                </a:extLst>
              </p:cNvPr>
              <p:cNvGrpSpPr/>
              <p:nvPr/>
            </p:nvGrpSpPr>
            <p:grpSpPr>
              <a:xfrm>
                <a:off x="5531119" y="4208583"/>
                <a:ext cx="1285875" cy="639762"/>
                <a:chOff x="5094556" y="2116285"/>
                <a:chExt cx="1285875" cy="639762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="" xmlns:a16="http://schemas.microsoft.com/office/drawing/2014/main" id="{25DAC682-332C-460B-A99F-6FC78DCE313D}"/>
                    </a:ext>
                  </a:extLst>
                </p:cNvPr>
                <p:cNvGrpSpPr/>
                <p:nvPr/>
              </p:nvGrpSpPr>
              <p:grpSpPr>
                <a:xfrm>
                  <a:off x="5094556" y="2116285"/>
                  <a:ext cx="1285875" cy="639762"/>
                  <a:chOff x="5094556" y="2116285"/>
                  <a:chExt cx="1285875" cy="639762"/>
                </a:xfrm>
              </p:grpSpPr>
              <p:grpSp>
                <p:nvGrpSpPr>
                  <p:cNvPr id="41" name="Group 19">
                    <a:extLst>
                      <a:ext uri="{FF2B5EF4-FFF2-40B4-BE49-F238E27FC236}">
                        <a16:creationId xmlns="" xmlns:a16="http://schemas.microsoft.com/office/drawing/2014/main" id="{DC2E9700-AF27-44AA-82C8-32BB968704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269" y="2116285"/>
                    <a:ext cx="190500" cy="165100"/>
                    <a:chOff x="3808" y="3648"/>
                    <a:chExt cx="144" cy="144"/>
                  </a:xfrm>
                </p:grpSpPr>
                <p:sp>
                  <p:nvSpPr>
                    <p:cNvPr id="44" name="Line 20">
                      <a:extLst>
                        <a:ext uri="{FF2B5EF4-FFF2-40B4-BE49-F238E27FC236}">
                          <a16:creationId xmlns="" xmlns:a16="http://schemas.microsoft.com/office/drawing/2014/main" id="{00F1F4E3-E429-4B2B-9283-08801BAC94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8" y="3648"/>
                      <a:ext cx="144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Line 21">
                      <a:extLst>
                        <a:ext uri="{FF2B5EF4-FFF2-40B4-BE49-F238E27FC236}">
                          <a16:creationId xmlns="" xmlns:a16="http://schemas.microsoft.com/office/drawing/2014/main" id="{594EA96F-BD68-45A7-9F3B-ACA427B284C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08" y="3648"/>
                      <a:ext cx="144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Line 22">
                      <a:extLst>
                        <a:ext uri="{FF2B5EF4-FFF2-40B4-BE49-F238E27FC236}">
                          <a16:creationId xmlns="" xmlns:a16="http://schemas.microsoft.com/office/drawing/2014/main" id="{EBD9925F-BC6D-45B2-A368-96BF8300BB5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8" y="3648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Line 23">
                      <a:extLst>
                        <a:ext uri="{FF2B5EF4-FFF2-40B4-BE49-F238E27FC236}">
                          <a16:creationId xmlns="" xmlns:a16="http://schemas.microsoft.com/office/drawing/2014/main" id="{2A24A5ED-99AF-4CF2-9F2E-C269490408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2" y="3648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" name="TextBox 1">
                    <a:extLst>
                      <a:ext uri="{FF2B5EF4-FFF2-40B4-BE49-F238E27FC236}">
                        <a16:creationId xmlns="" xmlns:a16="http://schemas.microsoft.com/office/drawing/2014/main" id="{75AF3877-155E-4887-BA80-C09E5EE58E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94556" y="2354410"/>
                    <a:ext cx="533400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2000"/>
                      <a:t>r</a:t>
                    </a:r>
                    <a:r>
                      <a:rPr lang="en-US" sz="2800" baseline="-25000"/>
                      <a:t>1</a:t>
                    </a:r>
                    <a:endParaRPr lang="en-US" sz="2000"/>
                  </a:p>
                </p:txBody>
              </p:sp>
              <p:sp>
                <p:nvSpPr>
                  <p:cNvPr id="43" name="TextBox 34">
                    <a:extLst>
                      <a:ext uri="{FF2B5EF4-FFF2-40B4-BE49-F238E27FC236}">
                        <a16:creationId xmlns="" xmlns:a16="http://schemas.microsoft.com/office/drawing/2014/main" id="{FB5F0889-D4DD-43F7-80E4-36AA4E798D1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48619" y="2355997"/>
                    <a:ext cx="531812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2000" dirty="0"/>
                      <a:t>r</a:t>
                    </a:r>
                    <a:r>
                      <a:rPr lang="en-US" sz="2800" baseline="-250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39" name="Straight Connector 6">
                  <a:extLst>
                    <a:ext uri="{FF2B5EF4-FFF2-40B4-BE49-F238E27FC236}">
                      <a16:creationId xmlns="" xmlns:a16="http://schemas.microsoft.com/office/drawing/2014/main" id="{C8DE4F1C-A53A-49FD-8CB0-9351FED8CC9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367606" y="2327422"/>
                  <a:ext cx="163513" cy="149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" name="Straight Connector 8">
                  <a:extLst>
                    <a:ext uri="{FF2B5EF4-FFF2-40B4-BE49-F238E27FC236}">
                      <a16:creationId xmlns="" xmlns:a16="http://schemas.microsoft.com/office/drawing/2014/main" id="{00999F21-540D-4DFF-AF9C-8A53EC14258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832744" y="2313135"/>
                  <a:ext cx="217487" cy="163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B2E990DF-EC9C-401F-BC64-8836B26FB526}"/>
                  </a:ext>
                </a:extLst>
              </p:cNvPr>
              <p:cNvSpPr txBox="1"/>
              <p:nvPr/>
            </p:nvSpPr>
            <p:spPr>
              <a:xfrm>
                <a:off x="5827860" y="3741688"/>
                <a:ext cx="823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rgbClr val="0000FF"/>
                    </a:solidFill>
                  </a:rPr>
                  <a:t>N1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E6D2E43E-71D6-439A-8FC6-754F0626D252}"/>
                </a:ext>
              </a:extLst>
            </p:cNvPr>
            <p:cNvGrpSpPr/>
            <p:nvPr/>
          </p:nvGrpSpPr>
          <p:grpSpPr>
            <a:xfrm>
              <a:off x="6048656" y="2605958"/>
              <a:ext cx="2796894" cy="1893146"/>
              <a:chOff x="6048656" y="2605958"/>
              <a:chExt cx="2796894" cy="1893146"/>
            </a:xfrm>
          </p:grpSpPr>
          <p:cxnSp>
            <p:nvCxnSpPr>
              <p:cNvPr id="23" name="Straight Connector 52">
                <a:extLst>
                  <a:ext uri="{FF2B5EF4-FFF2-40B4-BE49-F238E27FC236}">
                    <a16:creationId xmlns="" xmlns:a16="http://schemas.microsoft.com/office/drawing/2014/main" id="{61706D85-A670-4B1A-84B8-0260F668F96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048656" y="3253227"/>
                <a:ext cx="1747508" cy="12458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15E2596D-20CF-48BB-ACCE-6B608C4726DE}"/>
                  </a:ext>
                </a:extLst>
              </p:cNvPr>
              <p:cNvSpPr txBox="1"/>
              <p:nvPr/>
            </p:nvSpPr>
            <p:spPr>
              <a:xfrm>
                <a:off x="6270894" y="3847222"/>
                <a:ext cx="863600" cy="33855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Result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="" xmlns:a16="http://schemas.microsoft.com/office/drawing/2014/main" id="{2D731410-3223-4F52-8037-6F4F2753F799}"/>
                  </a:ext>
                </a:extLst>
              </p:cNvPr>
              <p:cNvGrpSpPr/>
              <p:nvPr/>
            </p:nvGrpSpPr>
            <p:grpSpPr>
              <a:xfrm>
                <a:off x="7134494" y="2605958"/>
                <a:ext cx="1711056" cy="1389268"/>
                <a:chOff x="7134494" y="2605958"/>
                <a:chExt cx="1711056" cy="1389268"/>
              </a:xfrm>
            </p:grpSpPr>
            <p:grpSp>
              <p:nvGrpSpPr>
                <p:cNvPr id="26" name="Group 24">
                  <a:extLst>
                    <a:ext uri="{FF2B5EF4-FFF2-40B4-BE49-F238E27FC236}">
                      <a16:creationId xmlns="" xmlns:a16="http://schemas.microsoft.com/office/drawing/2014/main" id="{1E53C1EB-54F3-4D6A-83B4-8805486624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64426" y="3038914"/>
                  <a:ext cx="190500" cy="165100"/>
                  <a:chOff x="3808" y="3648"/>
                  <a:chExt cx="144" cy="144"/>
                </a:xfrm>
              </p:grpSpPr>
              <p:sp>
                <p:nvSpPr>
                  <p:cNvPr id="31" name="Line 25">
                    <a:extLst>
                      <a:ext uri="{FF2B5EF4-FFF2-40B4-BE49-F238E27FC236}">
                        <a16:creationId xmlns="" xmlns:a16="http://schemas.microsoft.com/office/drawing/2014/main" id="{F1D30F25-CE0D-49EC-9139-0F10A837E7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Line 26">
                    <a:extLst>
                      <a:ext uri="{FF2B5EF4-FFF2-40B4-BE49-F238E27FC236}">
                        <a16:creationId xmlns="" xmlns:a16="http://schemas.microsoft.com/office/drawing/2014/main" id="{ED664154-6D2A-49EC-A931-2A77944B31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Line 27">
                    <a:extLst>
                      <a:ext uri="{FF2B5EF4-FFF2-40B4-BE49-F238E27FC236}">
                        <a16:creationId xmlns="" xmlns:a16="http://schemas.microsoft.com/office/drawing/2014/main" id="{0AB5C3F9-9A69-4018-BB77-55C9ACC76D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Line 28">
                    <a:extLst>
                      <a:ext uri="{FF2B5EF4-FFF2-40B4-BE49-F238E27FC236}">
                        <a16:creationId xmlns="" xmlns:a16="http://schemas.microsoft.com/office/drawing/2014/main" id="{EDE1D1E0-7197-483C-89F3-854EB77D46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52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TextBox 35">
                  <a:extLst>
                    <a:ext uri="{FF2B5EF4-FFF2-40B4-BE49-F238E27FC236}">
                      <a16:creationId xmlns="" xmlns:a16="http://schemas.microsoft.com/office/drawing/2014/main" id="{438D76DC-FBC1-4006-B04B-729716C636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24776" y="3362764"/>
                  <a:ext cx="53181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 dirty="0"/>
                    <a:t>r</a:t>
                  </a:r>
                  <a:r>
                    <a:rPr lang="en-US" sz="2800" baseline="-25000" dirty="0"/>
                    <a:t>3</a:t>
                  </a:r>
                  <a:endParaRPr lang="en-US" sz="2000" dirty="0"/>
                </a:p>
              </p:txBody>
            </p:sp>
            <p:cxnSp>
              <p:nvCxnSpPr>
                <p:cNvPr id="28" name="Straight Connector 50">
                  <a:extLst>
                    <a:ext uri="{FF2B5EF4-FFF2-40B4-BE49-F238E27FC236}">
                      <a16:creationId xmlns="" xmlns:a16="http://schemas.microsoft.com/office/drawing/2014/main" id="{7A48967F-D39C-4484-9968-E3EA97308AC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8069214" y="3294502"/>
                  <a:ext cx="219075" cy="163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29" name="Rectangle 28">
                  <a:extLst>
                    <a:ext uri="{FF2B5EF4-FFF2-40B4-BE49-F238E27FC236}">
                      <a16:creationId xmlns="" xmlns:a16="http://schemas.microsoft.com/office/drawing/2014/main" id="{3A7B1C51-5588-4500-93BC-37B523E4CDA5}"/>
                    </a:ext>
                  </a:extLst>
                </p:cNvPr>
                <p:cNvSpPr/>
                <p:nvPr/>
              </p:nvSpPr>
              <p:spPr bwMode="auto">
                <a:xfrm>
                  <a:off x="7134494" y="2610707"/>
                  <a:ext cx="1711056" cy="138451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="" xmlns:a16="http://schemas.microsoft.com/office/drawing/2014/main" id="{8EF48F74-363F-44B3-8FB9-EBD2D19BD2EA}"/>
                    </a:ext>
                  </a:extLst>
                </p:cNvPr>
                <p:cNvSpPr txBox="1"/>
                <p:nvPr/>
              </p:nvSpPr>
              <p:spPr>
                <a:xfrm>
                  <a:off x="7784101" y="2605958"/>
                  <a:ext cx="1008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0000FF"/>
                      </a:solidFill>
                    </a:rPr>
                    <a:t>N2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5AAF048B-3E9C-41BD-B043-62EE699A4CE4}"/>
                </a:ext>
              </a:extLst>
            </p:cNvPr>
            <p:cNvGrpSpPr/>
            <p:nvPr/>
          </p:nvGrpSpPr>
          <p:grpSpPr>
            <a:xfrm>
              <a:off x="7323223" y="3038623"/>
              <a:ext cx="1711056" cy="3317469"/>
              <a:chOff x="7323223" y="2982351"/>
              <a:chExt cx="1711056" cy="331746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="" xmlns:a16="http://schemas.microsoft.com/office/drawing/2014/main" id="{5A548913-2148-43D6-8DF8-F521102C7B0A}"/>
                  </a:ext>
                </a:extLst>
              </p:cNvPr>
              <p:cNvGrpSpPr/>
              <p:nvPr/>
            </p:nvGrpSpPr>
            <p:grpSpPr>
              <a:xfrm>
                <a:off x="7323223" y="4910552"/>
                <a:ext cx="1711056" cy="1389268"/>
                <a:chOff x="7134494" y="2605958"/>
                <a:chExt cx="1711056" cy="1389268"/>
              </a:xfrm>
            </p:grpSpPr>
            <p:grpSp>
              <p:nvGrpSpPr>
                <p:cNvPr id="14" name="Group 24">
                  <a:extLst>
                    <a:ext uri="{FF2B5EF4-FFF2-40B4-BE49-F238E27FC236}">
                      <a16:creationId xmlns="" xmlns:a16="http://schemas.microsoft.com/office/drawing/2014/main" id="{352C7622-CE26-43EF-9FCD-695B9A8392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64426" y="3038914"/>
                  <a:ext cx="190500" cy="165100"/>
                  <a:chOff x="3808" y="3648"/>
                  <a:chExt cx="144" cy="144"/>
                </a:xfrm>
              </p:grpSpPr>
              <p:sp>
                <p:nvSpPr>
                  <p:cNvPr id="19" name="Line 25">
                    <a:extLst>
                      <a:ext uri="{FF2B5EF4-FFF2-40B4-BE49-F238E27FC236}">
                        <a16:creationId xmlns="" xmlns:a16="http://schemas.microsoft.com/office/drawing/2014/main" id="{B806B37D-F1D2-4DDA-AE42-6CB2BE40C9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Line 26">
                    <a:extLst>
                      <a:ext uri="{FF2B5EF4-FFF2-40B4-BE49-F238E27FC236}">
                        <a16:creationId xmlns="" xmlns:a16="http://schemas.microsoft.com/office/drawing/2014/main" id="{79CF39DB-5F0C-4EB6-A949-09E2C87D37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Line 27">
                    <a:extLst>
                      <a:ext uri="{FF2B5EF4-FFF2-40B4-BE49-F238E27FC236}">
                        <a16:creationId xmlns="" xmlns:a16="http://schemas.microsoft.com/office/drawing/2014/main" id="{54148C30-FC5C-45A2-888C-B2C130473E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Line 28">
                    <a:extLst>
                      <a:ext uri="{FF2B5EF4-FFF2-40B4-BE49-F238E27FC236}">
                        <a16:creationId xmlns="" xmlns:a16="http://schemas.microsoft.com/office/drawing/2014/main" id="{52B2DE03-9FFA-4628-A899-9D9E2730E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52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" name="TextBox 35">
                  <a:extLst>
                    <a:ext uri="{FF2B5EF4-FFF2-40B4-BE49-F238E27FC236}">
                      <a16:creationId xmlns="" xmlns:a16="http://schemas.microsoft.com/office/drawing/2014/main" id="{7E5CE547-20B8-410E-9113-C9A581B7D1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24776" y="3362764"/>
                  <a:ext cx="531813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 dirty="0"/>
                    <a:t>r</a:t>
                  </a:r>
                  <a:r>
                    <a:rPr lang="en-US" sz="2800" baseline="-25000" dirty="0"/>
                    <a:t>4</a:t>
                  </a:r>
                  <a:endParaRPr lang="en-US" sz="2000" dirty="0"/>
                </a:p>
              </p:txBody>
            </p:sp>
            <p:cxnSp>
              <p:nvCxnSpPr>
                <p:cNvPr id="16" name="Straight Connector 50">
                  <a:extLst>
                    <a:ext uri="{FF2B5EF4-FFF2-40B4-BE49-F238E27FC236}">
                      <a16:creationId xmlns="" xmlns:a16="http://schemas.microsoft.com/office/drawing/2014/main" id="{9E3220D9-6080-4754-B9AA-7B27D0B590A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8069214" y="3294502"/>
                  <a:ext cx="219075" cy="163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17" name="Rectangle 16">
                  <a:extLst>
                    <a:ext uri="{FF2B5EF4-FFF2-40B4-BE49-F238E27FC236}">
                      <a16:creationId xmlns="" xmlns:a16="http://schemas.microsoft.com/office/drawing/2014/main" id="{120C9683-0344-466A-AB98-BDCB0B416B81}"/>
                    </a:ext>
                  </a:extLst>
                </p:cNvPr>
                <p:cNvSpPr/>
                <p:nvPr/>
              </p:nvSpPr>
              <p:spPr bwMode="auto">
                <a:xfrm>
                  <a:off x="7134494" y="2610707"/>
                  <a:ext cx="1711056" cy="138451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79FB33B3-5654-4C48-862F-AAE4B3B46924}"/>
                    </a:ext>
                  </a:extLst>
                </p:cNvPr>
                <p:cNvSpPr txBox="1"/>
                <p:nvPr/>
              </p:nvSpPr>
              <p:spPr>
                <a:xfrm>
                  <a:off x="7784101" y="2605958"/>
                  <a:ext cx="1008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0000FF"/>
                      </a:solidFill>
                    </a:rPr>
                    <a:t>N3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D08A677D-70FE-47DF-888A-55B08D50C8D9}"/>
                  </a:ext>
                </a:extLst>
              </p:cNvPr>
              <p:cNvSpPr/>
              <p:nvPr/>
            </p:nvSpPr>
            <p:spPr bwMode="auto">
              <a:xfrm>
                <a:off x="7469945" y="2982351"/>
                <a:ext cx="1223889" cy="2940147"/>
              </a:xfrm>
              <a:custGeom>
                <a:avLst/>
                <a:gdLst>
                  <a:gd name="connsiteX0" fmla="*/ 675249 w 1223889"/>
                  <a:gd name="connsiteY0" fmla="*/ 0 h 2940147"/>
                  <a:gd name="connsiteX1" fmla="*/ 745587 w 1223889"/>
                  <a:gd name="connsiteY1" fmla="*/ 14067 h 2940147"/>
                  <a:gd name="connsiteX2" fmla="*/ 844061 w 1223889"/>
                  <a:gd name="connsiteY2" fmla="*/ 42203 h 2940147"/>
                  <a:gd name="connsiteX3" fmla="*/ 942535 w 1223889"/>
                  <a:gd name="connsiteY3" fmla="*/ 56271 h 2940147"/>
                  <a:gd name="connsiteX4" fmla="*/ 1012873 w 1223889"/>
                  <a:gd name="connsiteY4" fmla="*/ 98474 h 2940147"/>
                  <a:gd name="connsiteX5" fmla="*/ 1026941 w 1223889"/>
                  <a:gd name="connsiteY5" fmla="*/ 140677 h 2940147"/>
                  <a:gd name="connsiteX6" fmla="*/ 1055077 w 1223889"/>
                  <a:gd name="connsiteY6" fmla="*/ 168812 h 2940147"/>
                  <a:gd name="connsiteX7" fmla="*/ 1111347 w 1223889"/>
                  <a:gd name="connsiteY7" fmla="*/ 239151 h 2940147"/>
                  <a:gd name="connsiteX8" fmla="*/ 1139483 w 1223889"/>
                  <a:gd name="connsiteY8" fmla="*/ 323557 h 2940147"/>
                  <a:gd name="connsiteX9" fmla="*/ 1153550 w 1223889"/>
                  <a:gd name="connsiteY9" fmla="*/ 379827 h 2940147"/>
                  <a:gd name="connsiteX10" fmla="*/ 1181686 w 1223889"/>
                  <a:gd name="connsiteY10" fmla="*/ 464234 h 2940147"/>
                  <a:gd name="connsiteX11" fmla="*/ 1195753 w 1223889"/>
                  <a:gd name="connsiteY11" fmla="*/ 506437 h 2940147"/>
                  <a:gd name="connsiteX12" fmla="*/ 1223889 w 1223889"/>
                  <a:gd name="connsiteY12" fmla="*/ 647114 h 2940147"/>
                  <a:gd name="connsiteX13" fmla="*/ 1209821 w 1223889"/>
                  <a:gd name="connsiteY13" fmla="*/ 900332 h 2940147"/>
                  <a:gd name="connsiteX14" fmla="*/ 1167618 w 1223889"/>
                  <a:gd name="connsiteY14" fmla="*/ 1041009 h 2940147"/>
                  <a:gd name="connsiteX15" fmla="*/ 1139483 w 1223889"/>
                  <a:gd name="connsiteY15" fmla="*/ 1083212 h 2940147"/>
                  <a:gd name="connsiteX16" fmla="*/ 1125415 w 1223889"/>
                  <a:gd name="connsiteY16" fmla="*/ 1125415 h 2940147"/>
                  <a:gd name="connsiteX17" fmla="*/ 1041009 w 1223889"/>
                  <a:gd name="connsiteY17" fmla="*/ 1237957 h 2940147"/>
                  <a:gd name="connsiteX18" fmla="*/ 984738 w 1223889"/>
                  <a:gd name="connsiteY18" fmla="*/ 1308295 h 2940147"/>
                  <a:gd name="connsiteX19" fmla="*/ 928467 w 1223889"/>
                  <a:gd name="connsiteY19" fmla="*/ 1392701 h 2940147"/>
                  <a:gd name="connsiteX20" fmla="*/ 858129 w 1223889"/>
                  <a:gd name="connsiteY20" fmla="*/ 1448972 h 2940147"/>
                  <a:gd name="connsiteX21" fmla="*/ 787790 w 1223889"/>
                  <a:gd name="connsiteY21" fmla="*/ 1505243 h 2940147"/>
                  <a:gd name="connsiteX22" fmla="*/ 745587 w 1223889"/>
                  <a:gd name="connsiteY22" fmla="*/ 1519311 h 2940147"/>
                  <a:gd name="connsiteX23" fmla="*/ 661181 w 1223889"/>
                  <a:gd name="connsiteY23" fmla="*/ 1575581 h 2940147"/>
                  <a:gd name="connsiteX24" fmla="*/ 633046 w 1223889"/>
                  <a:gd name="connsiteY24" fmla="*/ 1603717 h 2940147"/>
                  <a:gd name="connsiteX25" fmla="*/ 590843 w 1223889"/>
                  <a:gd name="connsiteY25" fmla="*/ 1617784 h 2940147"/>
                  <a:gd name="connsiteX26" fmla="*/ 506437 w 1223889"/>
                  <a:gd name="connsiteY26" fmla="*/ 1674055 h 2940147"/>
                  <a:gd name="connsiteX27" fmla="*/ 464233 w 1223889"/>
                  <a:gd name="connsiteY27" fmla="*/ 1688123 h 2940147"/>
                  <a:gd name="connsiteX28" fmla="*/ 337624 w 1223889"/>
                  <a:gd name="connsiteY28" fmla="*/ 1758461 h 2940147"/>
                  <a:gd name="connsiteX29" fmla="*/ 309489 w 1223889"/>
                  <a:gd name="connsiteY29" fmla="*/ 1786597 h 2940147"/>
                  <a:gd name="connsiteX30" fmla="*/ 225083 w 1223889"/>
                  <a:gd name="connsiteY30" fmla="*/ 1814732 h 2940147"/>
                  <a:gd name="connsiteX31" fmla="*/ 126609 w 1223889"/>
                  <a:gd name="connsiteY31" fmla="*/ 1899138 h 2940147"/>
                  <a:gd name="connsiteX32" fmla="*/ 112541 w 1223889"/>
                  <a:gd name="connsiteY32" fmla="*/ 1941341 h 2940147"/>
                  <a:gd name="connsiteX33" fmla="*/ 84406 w 1223889"/>
                  <a:gd name="connsiteY33" fmla="*/ 1969477 h 2940147"/>
                  <a:gd name="connsiteX34" fmla="*/ 56270 w 1223889"/>
                  <a:gd name="connsiteY34" fmla="*/ 2053883 h 2940147"/>
                  <a:gd name="connsiteX35" fmla="*/ 42203 w 1223889"/>
                  <a:gd name="connsiteY35" fmla="*/ 2096086 h 2940147"/>
                  <a:gd name="connsiteX36" fmla="*/ 28135 w 1223889"/>
                  <a:gd name="connsiteY36" fmla="*/ 2138289 h 2940147"/>
                  <a:gd name="connsiteX37" fmla="*/ 14067 w 1223889"/>
                  <a:gd name="connsiteY37" fmla="*/ 2208627 h 2940147"/>
                  <a:gd name="connsiteX38" fmla="*/ 0 w 1223889"/>
                  <a:gd name="connsiteY38" fmla="*/ 2377440 h 2940147"/>
                  <a:gd name="connsiteX39" fmla="*/ 28135 w 1223889"/>
                  <a:gd name="connsiteY39" fmla="*/ 2785403 h 2940147"/>
                  <a:gd name="connsiteX40" fmla="*/ 42203 w 1223889"/>
                  <a:gd name="connsiteY40" fmla="*/ 2841674 h 2940147"/>
                  <a:gd name="connsiteX41" fmla="*/ 112541 w 1223889"/>
                  <a:gd name="connsiteY41" fmla="*/ 2912012 h 2940147"/>
                  <a:gd name="connsiteX42" fmla="*/ 196947 w 1223889"/>
                  <a:gd name="connsiteY42" fmla="*/ 2940147 h 2940147"/>
                  <a:gd name="connsiteX43" fmla="*/ 295421 w 1223889"/>
                  <a:gd name="connsiteY43" fmla="*/ 2926080 h 2940147"/>
                  <a:gd name="connsiteX44" fmla="*/ 323557 w 1223889"/>
                  <a:gd name="connsiteY44" fmla="*/ 2897944 h 2940147"/>
                  <a:gd name="connsiteX45" fmla="*/ 379827 w 1223889"/>
                  <a:gd name="connsiteY45" fmla="*/ 2813538 h 2940147"/>
                  <a:gd name="connsiteX46" fmla="*/ 436098 w 1223889"/>
                  <a:gd name="connsiteY46" fmla="*/ 2757267 h 2940147"/>
                  <a:gd name="connsiteX47" fmla="*/ 464233 w 1223889"/>
                  <a:gd name="connsiteY47" fmla="*/ 2672861 h 2940147"/>
                  <a:gd name="connsiteX48" fmla="*/ 492369 w 1223889"/>
                  <a:gd name="connsiteY48" fmla="*/ 2630658 h 2940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223889" h="2940147">
                    <a:moveTo>
                      <a:pt x="675249" y="0"/>
                    </a:moveTo>
                    <a:cubicBezTo>
                      <a:pt x="698695" y="4689"/>
                      <a:pt x="722391" y="8268"/>
                      <a:pt x="745587" y="14067"/>
                    </a:cubicBezTo>
                    <a:cubicBezTo>
                      <a:pt x="825950" y="34158"/>
                      <a:pt x="747564" y="24658"/>
                      <a:pt x="844061" y="42203"/>
                    </a:cubicBezTo>
                    <a:cubicBezTo>
                      <a:pt x="876684" y="48135"/>
                      <a:pt x="909710" y="51582"/>
                      <a:pt x="942535" y="56271"/>
                    </a:cubicBezTo>
                    <a:cubicBezTo>
                      <a:pt x="975733" y="67336"/>
                      <a:pt x="993562" y="66288"/>
                      <a:pt x="1012873" y="98474"/>
                    </a:cubicBezTo>
                    <a:cubicBezTo>
                      <a:pt x="1020502" y="111190"/>
                      <a:pt x="1019312" y="127962"/>
                      <a:pt x="1026941" y="140677"/>
                    </a:cubicBezTo>
                    <a:cubicBezTo>
                      <a:pt x="1033765" y="152050"/>
                      <a:pt x="1046791" y="158455"/>
                      <a:pt x="1055077" y="168812"/>
                    </a:cubicBezTo>
                    <a:cubicBezTo>
                      <a:pt x="1126072" y="257555"/>
                      <a:pt x="1043406" y="171207"/>
                      <a:pt x="1111347" y="239151"/>
                    </a:cubicBezTo>
                    <a:cubicBezTo>
                      <a:pt x="1120726" y="267286"/>
                      <a:pt x="1132290" y="294785"/>
                      <a:pt x="1139483" y="323557"/>
                    </a:cubicBezTo>
                    <a:cubicBezTo>
                      <a:pt x="1144172" y="342314"/>
                      <a:pt x="1147994" y="361308"/>
                      <a:pt x="1153550" y="379827"/>
                    </a:cubicBezTo>
                    <a:cubicBezTo>
                      <a:pt x="1162072" y="408234"/>
                      <a:pt x="1172308" y="436098"/>
                      <a:pt x="1181686" y="464234"/>
                    </a:cubicBezTo>
                    <a:cubicBezTo>
                      <a:pt x="1186375" y="478302"/>
                      <a:pt x="1192845" y="491896"/>
                      <a:pt x="1195753" y="506437"/>
                    </a:cubicBezTo>
                    <a:lnTo>
                      <a:pt x="1223889" y="647114"/>
                    </a:lnTo>
                    <a:cubicBezTo>
                      <a:pt x="1219200" y="731520"/>
                      <a:pt x="1217475" y="816143"/>
                      <a:pt x="1209821" y="900332"/>
                    </a:cubicBezTo>
                    <a:cubicBezTo>
                      <a:pt x="1207752" y="923095"/>
                      <a:pt x="1172429" y="1033793"/>
                      <a:pt x="1167618" y="1041009"/>
                    </a:cubicBezTo>
                    <a:cubicBezTo>
                      <a:pt x="1158240" y="1055077"/>
                      <a:pt x="1147044" y="1068090"/>
                      <a:pt x="1139483" y="1083212"/>
                    </a:cubicBezTo>
                    <a:cubicBezTo>
                      <a:pt x="1132851" y="1096475"/>
                      <a:pt x="1132616" y="1112452"/>
                      <a:pt x="1125415" y="1125415"/>
                    </a:cubicBezTo>
                    <a:cubicBezTo>
                      <a:pt x="1085648" y="1196994"/>
                      <a:pt x="1083695" y="1195270"/>
                      <a:pt x="1041009" y="1237957"/>
                    </a:cubicBezTo>
                    <a:cubicBezTo>
                      <a:pt x="1009328" y="1332997"/>
                      <a:pt x="1053265" y="1229979"/>
                      <a:pt x="984738" y="1308295"/>
                    </a:cubicBezTo>
                    <a:cubicBezTo>
                      <a:pt x="962471" y="1333743"/>
                      <a:pt x="952377" y="1368790"/>
                      <a:pt x="928467" y="1392701"/>
                    </a:cubicBezTo>
                    <a:cubicBezTo>
                      <a:pt x="860543" y="1460627"/>
                      <a:pt x="946848" y="1377998"/>
                      <a:pt x="858129" y="1448972"/>
                    </a:cubicBezTo>
                    <a:cubicBezTo>
                      <a:pt x="814515" y="1483863"/>
                      <a:pt x="845519" y="1476378"/>
                      <a:pt x="787790" y="1505243"/>
                    </a:cubicBezTo>
                    <a:cubicBezTo>
                      <a:pt x="774527" y="1511875"/>
                      <a:pt x="758550" y="1512110"/>
                      <a:pt x="745587" y="1519311"/>
                    </a:cubicBezTo>
                    <a:cubicBezTo>
                      <a:pt x="716028" y="1535733"/>
                      <a:pt x="685091" y="1551670"/>
                      <a:pt x="661181" y="1575581"/>
                    </a:cubicBezTo>
                    <a:cubicBezTo>
                      <a:pt x="651803" y="1584960"/>
                      <a:pt x="644419" y="1596893"/>
                      <a:pt x="633046" y="1603717"/>
                    </a:cubicBezTo>
                    <a:cubicBezTo>
                      <a:pt x="620331" y="1611346"/>
                      <a:pt x="604911" y="1613095"/>
                      <a:pt x="590843" y="1617784"/>
                    </a:cubicBezTo>
                    <a:cubicBezTo>
                      <a:pt x="562708" y="1636541"/>
                      <a:pt x="538516" y="1663362"/>
                      <a:pt x="506437" y="1674055"/>
                    </a:cubicBezTo>
                    <a:cubicBezTo>
                      <a:pt x="492369" y="1678744"/>
                      <a:pt x="477196" y="1680921"/>
                      <a:pt x="464233" y="1688123"/>
                    </a:cubicBezTo>
                    <a:cubicBezTo>
                      <a:pt x="319119" y="1768742"/>
                      <a:pt x="433118" y="1726631"/>
                      <a:pt x="337624" y="1758461"/>
                    </a:cubicBezTo>
                    <a:cubicBezTo>
                      <a:pt x="328246" y="1767840"/>
                      <a:pt x="321352" y="1780665"/>
                      <a:pt x="309489" y="1786597"/>
                    </a:cubicBezTo>
                    <a:cubicBezTo>
                      <a:pt x="282963" y="1799860"/>
                      <a:pt x="225083" y="1814732"/>
                      <a:pt x="225083" y="1814732"/>
                    </a:cubicBezTo>
                    <a:cubicBezTo>
                      <a:pt x="156857" y="1882958"/>
                      <a:pt x="190883" y="1856289"/>
                      <a:pt x="126609" y="1899138"/>
                    </a:cubicBezTo>
                    <a:cubicBezTo>
                      <a:pt x="121920" y="1913206"/>
                      <a:pt x="120170" y="1928625"/>
                      <a:pt x="112541" y="1941341"/>
                    </a:cubicBezTo>
                    <a:cubicBezTo>
                      <a:pt x="105717" y="1952714"/>
                      <a:pt x="90337" y="1957614"/>
                      <a:pt x="84406" y="1969477"/>
                    </a:cubicBezTo>
                    <a:cubicBezTo>
                      <a:pt x="71143" y="1996003"/>
                      <a:pt x="65648" y="2025748"/>
                      <a:pt x="56270" y="2053883"/>
                    </a:cubicBezTo>
                    <a:lnTo>
                      <a:pt x="42203" y="2096086"/>
                    </a:lnTo>
                    <a:cubicBezTo>
                      <a:pt x="37514" y="2110154"/>
                      <a:pt x="31043" y="2123748"/>
                      <a:pt x="28135" y="2138289"/>
                    </a:cubicBezTo>
                    <a:lnTo>
                      <a:pt x="14067" y="2208627"/>
                    </a:lnTo>
                    <a:cubicBezTo>
                      <a:pt x="9378" y="2264898"/>
                      <a:pt x="0" y="2320974"/>
                      <a:pt x="0" y="2377440"/>
                    </a:cubicBezTo>
                    <a:cubicBezTo>
                      <a:pt x="0" y="2532554"/>
                      <a:pt x="363" y="2646547"/>
                      <a:pt x="28135" y="2785403"/>
                    </a:cubicBezTo>
                    <a:cubicBezTo>
                      <a:pt x="31927" y="2804362"/>
                      <a:pt x="34587" y="2823903"/>
                      <a:pt x="42203" y="2841674"/>
                    </a:cubicBezTo>
                    <a:cubicBezTo>
                      <a:pt x="56547" y="2875143"/>
                      <a:pt x="79440" y="2897301"/>
                      <a:pt x="112541" y="2912012"/>
                    </a:cubicBezTo>
                    <a:cubicBezTo>
                      <a:pt x="139642" y="2924057"/>
                      <a:pt x="196947" y="2940147"/>
                      <a:pt x="196947" y="2940147"/>
                    </a:cubicBezTo>
                    <a:cubicBezTo>
                      <a:pt x="229772" y="2935458"/>
                      <a:pt x="263965" y="2936565"/>
                      <a:pt x="295421" y="2926080"/>
                    </a:cubicBezTo>
                    <a:cubicBezTo>
                      <a:pt x="308004" y="2921886"/>
                      <a:pt x="315599" y="2908555"/>
                      <a:pt x="323557" y="2897944"/>
                    </a:cubicBezTo>
                    <a:cubicBezTo>
                      <a:pt x="343846" y="2870892"/>
                      <a:pt x="355917" y="2837448"/>
                      <a:pt x="379827" y="2813538"/>
                    </a:cubicBezTo>
                    <a:lnTo>
                      <a:pt x="436098" y="2757267"/>
                    </a:lnTo>
                    <a:cubicBezTo>
                      <a:pt x="445476" y="2729132"/>
                      <a:pt x="443262" y="2693831"/>
                      <a:pt x="464233" y="2672861"/>
                    </a:cubicBezTo>
                    <a:cubicBezTo>
                      <a:pt x="495685" y="2641410"/>
                      <a:pt x="492369" y="2657989"/>
                      <a:pt x="492369" y="2630658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DFC452C2-338A-4A99-97A2-7D9D6BA4D5CE}"/>
                  </a:ext>
                </a:extLst>
              </p:cNvPr>
              <p:cNvSpPr txBox="1"/>
              <p:nvPr/>
            </p:nvSpPr>
            <p:spPr>
              <a:xfrm>
                <a:off x="7761143" y="4307377"/>
                <a:ext cx="863600" cy="33855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Result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EF07C0-2464-4592-BC9C-DEADE990D865}"/>
              </a:ext>
            </a:extLst>
          </p:cNvPr>
          <p:cNvSpPr txBox="1"/>
          <p:nvPr/>
        </p:nvSpPr>
        <p:spPr>
          <a:xfrm>
            <a:off x="5194692" y="1395827"/>
            <a:ext cx="354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Producer-consumer for N2 to N3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1180ACC-C739-42D2-A9A9-C0EE28AFD406}"/>
              </a:ext>
            </a:extLst>
          </p:cNvPr>
          <p:cNvSpPr txBox="1"/>
          <p:nvPr/>
        </p:nvSpPr>
        <p:spPr>
          <a:xfrm>
            <a:off x="4603909" y="2328376"/>
            <a:ext cx="59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FE1AB5C-0AFE-4352-BC0D-37D3E3FA2CBE}"/>
              </a:ext>
            </a:extLst>
          </p:cNvPr>
          <p:cNvSpPr txBox="1"/>
          <p:nvPr/>
        </p:nvSpPr>
        <p:spPr>
          <a:xfrm>
            <a:off x="8440645" y="4060511"/>
            <a:ext cx="59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2928700A-4A81-47A5-A789-E1C650AAB71B}"/>
              </a:ext>
            </a:extLst>
          </p:cNvPr>
          <p:cNvSpPr txBox="1"/>
          <p:nvPr/>
        </p:nvSpPr>
        <p:spPr>
          <a:xfrm>
            <a:off x="4603909" y="4667969"/>
            <a:ext cx="59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CA0BBC0-A907-47B2-9240-7758188298D7}"/>
              </a:ext>
            </a:extLst>
          </p:cNvPr>
          <p:cNvSpPr txBox="1"/>
          <p:nvPr/>
        </p:nvSpPr>
        <p:spPr>
          <a:xfrm>
            <a:off x="8323672" y="2336972"/>
            <a:ext cx="59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E55E7B5-D2A2-458F-B883-72ADAFCF642C}"/>
              </a:ext>
            </a:extLst>
          </p:cNvPr>
          <p:cNvSpPr txBox="1"/>
          <p:nvPr/>
        </p:nvSpPr>
        <p:spPr>
          <a:xfrm>
            <a:off x="0" y="3957369"/>
            <a:ext cx="437417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Question 11-1: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 smtClean="0"/>
              <a:t>The relations r1, r2, r3 and r4 are partitioned into 30 nodes N1, N2, …. N30. Propose a query execution plan using </a:t>
            </a:r>
            <a:r>
              <a:rPr lang="en-US" sz="1800" dirty="0" err="1" smtClean="0"/>
              <a:t>itra</a:t>
            </a:r>
            <a:r>
              <a:rPr lang="en-US" sz="1800" dirty="0" smtClean="0"/>
              <a:t>-operation parallelism for individual joins and inter-operation pipeline parallelism.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 smtClean="0"/>
              <a:t>Show the diagram.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1167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cs typeface="Times New Roman" charset="0"/>
              </a:rPr>
              <a:t>Utility of Pipeline Parallelism</a:t>
            </a:r>
            <a:r>
              <a:rPr lang="en-US" dirty="0">
                <a:latin typeface="Helvetica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308FF69-7773-4507-B8A2-988BCB6EC818}"/>
              </a:ext>
            </a:extLst>
          </p:cNvPr>
          <p:cNvSpPr txBox="1"/>
          <p:nvPr/>
        </p:nvSpPr>
        <p:spPr>
          <a:xfrm>
            <a:off x="520504" y="1153551"/>
            <a:ext cx="5317588" cy="45243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Does not provide a high degree of parallelism since pipeline chains are not very long (</a:t>
            </a:r>
            <a:r>
              <a:rPr lang="en-US" sz="1800" b="1" dirty="0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Explain?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Helvetica" charset="0"/>
              <a:ea typeface="MS Mincho" charset="0"/>
              <a:cs typeface="MS Minch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Cannot pipeline operators which do not produce output until all inputs have been accessed (e.g. aggregate and sort)  (</a:t>
            </a:r>
            <a:r>
              <a:rPr lang="en-US" sz="1800" b="1" dirty="0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Explain?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Helvetica" charset="0"/>
              <a:ea typeface="MS Mincho" charset="0"/>
              <a:cs typeface="MS Minch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Little speedup is obtained for the frequent cases of skew in which one operator's execution cost is much higher than the others </a:t>
            </a:r>
            <a:r>
              <a:rPr lang="en-US" sz="1800" b="1" dirty="0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(Explain?)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But pipeline parallelism is still very useful since it avoids writing intermediate results to disk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EFF7975-2370-41F4-896A-E1FFCEF356D2}"/>
              </a:ext>
            </a:extLst>
          </p:cNvPr>
          <p:cNvGrpSpPr/>
          <p:nvPr/>
        </p:nvGrpSpPr>
        <p:grpSpPr>
          <a:xfrm>
            <a:off x="6345702" y="727075"/>
            <a:ext cx="2393950" cy="1546225"/>
            <a:chOff x="5094556" y="1209822"/>
            <a:chExt cx="2393950" cy="1546225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1453AC0E-BD63-44CD-BED6-9F2106458FEE}"/>
                </a:ext>
              </a:extLst>
            </p:cNvPr>
            <p:cNvGrpSpPr/>
            <p:nvPr/>
          </p:nvGrpSpPr>
          <p:grpSpPr>
            <a:xfrm>
              <a:off x="5094556" y="1209822"/>
              <a:ext cx="2393950" cy="1546225"/>
              <a:chOff x="5094556" y="1209822"/>
              <a:chExt cx="2393950" cy="1546225"/>
            </a:xfrm>
          </p:grpSpPr>
          <p:grpSp>
            <p:nvGrpSpPr>
              <p:cNvPr id="8" name="Group 29">
                <a:extLst>
                  <a:ext uri="{FF2B5EF4-FFF2-40B4-BE49-F238E27FC236}">
                    <a16:creationId xmlns="" xmlns:a16="http://schemas.microsoft.com/office/drawing/2014/main" id="{EE3F77AE-C993-42F1-B949-87878744BD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70944" y="1209822"/>
                <a:ext cx="190500" cy="165100"/>
                <a:chOff x="3808" y="3648"/>
                <a:chExt cx="144" cy="144"/>
              </a:xfrm>
            </p:grpSpPr>
            <p:sp>
              <p:nvSpPr>
                <p:cNvPr id="31" name="Line 30">
                  <a:extLst>
                    <a:ext uri="{FF2B5EF4-FFF2-40B4-BE49-F238E27FC236}">
                      <a16:creationId xmlns="" xmlns:a16="http://schemas.microsoft.com/office/drawing/2014/main" id="{8B67C075-0E49-4ED4-A752-5E75A46AC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08" y="3648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31">
                  <a:extLst>
                    <a:ext uri="{FF2B5EF4-FFF2-40B4-BE49-F238E27FC236}">
                      <a16:creationId xmlns="" xmlns:a16="http://schemas.microsoft.com/office/drawing/2014/main" id="{7A1005DD-5A9D-4E22-B501-516E4A09D0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8" y="3648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32">
                  <a:extLst>
                    <a:ext uri="{FF2B5EF4-FFF2-40B4-BE49-F238E27FC236}">
                      <a16:creationId xmlns="" xmlns:a16="http://schemas.microsoft.com/office/drawing/2014/main" id="{583E6F3B-57D8-4A27-AB1F-3C5AF1D3B1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08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33">
                  <a:extLst>
                    <a:ext uri="{FF2B5EF4-FFF2-40B4-BE49-F238E27FC236}">
                      <a16:creationId xmlns="" xmlns:a16="http://schemas.microsoft.com/office/drawing/2014/main" id="{A17FCA4F-7ADD-4EC0-9C12-ED34924373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" name="TextBox 36">
                <a:extLst>
                  <a:ext uri="{FF2B5EF4-FFF2-40B4-BE49-F238E27FC236}">
                    <a16:creationId xmlns="" xmlns:a16="http://schemas.microsoft.com/office/drawing/2014/main" id="{B76CC0B8-6EFA-4767-A419-45002AD56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6694" y="1498747"/>
                <a:ext cx="531812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/>
                  <a:t>r</a:t>
                </a:r>
                <a:r>
                  <a:rPr lang="en-US" sz="2800" baseline="-25000"/>
                  <a:t>4</a:t>
                </a:r>
                <a:endParaRPr lang="en-US" sz="200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AF0BBF44-AA19-4BC6-91A9-3B17FE910BBB}"/>
                  </a:ext>
                </a:extLst>
              </p:cNvPr>
              <p:cNvGrpSpPr/>
              <p:nvPr/>
            </p:nvGrpSpPr>
            <p:grpSpPr>
              <a:xfrm>
                <a:off x="5094556" y="2116285"/>
                <a:ext cx="1285875" cy="639762"/>
                <a:chOff x="5094556" y="2116285"/>
                <a:chExt cx="1285875" cy="639762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="" xmlns:a16="http://schemas.microsoft.com/office/drawing/2014/main" id="{D407924C-586A-4B01-923D-27851896482B}"/>
                    </a:ext>
                  </a:extLst>
                </p:cNvPr>
                <p:cNvGrpSpPr/>
                <p:nvPr/>
              </p:nvGrpSpPr>
              <p:grpSpPr>
                <a:xfrm>
                  <a:off x="5094556" y="2116285"/>
                  <a:ext cx="1285875" cy="639762"/>
                  <a:chOff x="5094556" y="2116285"/>
                  <a:chExt cx="1285875" cy="639762"/>
                </a:xfrm>
              </p:grpSpPr>
              <p:grpSp>
                <p:nvGrpSpPr>
                  <p:cNvPr id="24" name="Group 19">
                    <a:extLst>
                      <a:ext uri="{FF2B5EF4-FFF2-40B4-BE49-F238E27FC236}">
                        <a16:creationId xmlns="" xmlns:a16="http://schemas.microsoft.com/office/drawing/2014/main" id="{E987DCBE-F894-40E3-9265-94A8D6C42E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269" y="2116285"/>
                    <a:ext cx="190500" cy="165100"/>
                    <a:chOff x="3808" y="3648"/>
                    <a:chExt cx="144" cy="144"/>
                  </a:xfrm>
                </p:grpSpPr>
                <p:sp>
                  <p:nvSpPr>
                    <p:cNvPr id="27" name="Line 20">
                      <a:extLst>
                        <a:ext uri="{FF2B5EF4-FFF2-40B4-BE49-F238E27FC236}">
                          <a16:creationId xmlns="" xmlns:a16="http://schemas.microsoft.com/office/drawing/2014/main" id="{6EDCD49C-6950-4662-BE3A-A7DAA16816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8" y="3648"/>
                      <a:ext cx="144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Line 21">
                      <a:extLst>
                        <a:ext uri="{FF2B5EF4-FFF2-40B4-BE49-F238E27FC236}">
                          <a16:creationId xmlns="" xmlns:a16="http://schemas.microsoft.com/office/drawing/2014/main" id="{A6A3EB02-D0BA-437B-B57A-D9436F7D743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08" y="3648"/>
                      <a:ext cx="144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Line 22">
                      <a:extLst>
                        <a:ext uri="{FF2B5EF4-FFF2-40B4-BE49-F238E27FC236}">
                          <a16:creationId xmlns="" xmlns:a16="http://schemas.microsoft.com/office/drawing/2014/main" id="{41737820-3B69-47D6-955A-D2C39656C33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8" y="3648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Line 23">
                      <a:extLst>
                        <a:ext uri="{FF2B5EF4-FFF2-40B4-BE49-F238E27FC236}">
                          <a16:creationId xmlns="" xmlns:a16="http://schemas.microsoft.com/office/drawing/2014/main" id="{C6C6584F-8BEC-4974-8032-1212C56CCF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2" y="3648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5" name="TextBox 1">
                    <a:extLst>
                      <a:ext uri="{FF2B5EF4-FFF2-40B4-BE49-F238E27FC236}">
                        <a16:creationId xmlns="" xmlns:a16="http://schemas.microsoft.com/office/drawing/2014/main" id="{70F72117-D0EB-4573-9238-07B050227B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94556" y="2354410"/>
                    <a:ext cx="533400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2000"/>
                      <a:t>r</a:t>
                    </a:r>
                    <a:r>
                      <a:rPr lang="en-US" sz="2800" baseline="-25000"/>
                      <a:t>1</a:t>
                    </a:r>
                    <a:endParaRPr lang="en-US" sz="2000"/>
                  </a:p>
                </p:txBody>
              </p:sp>
              <p:sp>
                <p:nvSpPr>
                  <p:cNvPr id="26" name="TextBox 34">
                    <a:extLst>
                      <a:ext uri="{FF2B5EF4-FFF2-40B4-BE49-F238E27FC236}">
                        <a16:creationId xmlns="" xmlns:a16="http://schemas.microsoft.com/office/drawing/2014/main" id="{BD2C34D7-537C-4A29-96DD-0ACB3D1644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48619" y="2355997"/>
                    <a:ext cx="531812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2000" dirty="0"/>
                      <a:t>r</a:t>
                    </a:r>
                    <a:r>
                      <a:rPr lang="en-US" sz="2800" baseline="-250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2" name="Straight Connector 6">
                  <a:extLst>
                    <a:ext uri="{FF2B5EF4-FFF2-40B4-BE49-F238E27FC236}">
                      <a16:creationId xmlns="" xmlns:a16="http://schemas.microsoft.com/office/drawing/2014/main" id="{33A7F2E7-85C3-4E32-9C04-9AE031B066B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367606" y="2327422"/>
                  <a:ext cx="163513" cy="149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" name="Straight Connector 8">
                  <a:extLst>
                    <a:ext uri="{FF2B5EF4-FFF2-40B4-BE49-F238E27FC236}">
                      <a16:creationId xmlns="" xmlns:a16="http://schemas.microsoft.com/office/drawing/2014/main" id="{8D21E23C-27AA-46D7-AE8C-646D71526F7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832744" y="2313135"/>
                  <a:ext cx="217487" cy="163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1" name="Straight Connector 51">
                <a:extLst>
                  <a:ext uri="{FF2B5EF4-FFF2-40B4-BE49-F238E27FC236}">
                    <a16:creationId xmlns="" xmlns:a16="http://schemas.microsoft.com/office/drawing/2014/main" id="{135B74AA-A072-4379-8C98-F6242143E63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915419" y="1430485"/>
                <a:ext cx="219075" cy="163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EC5C9295-634C-41FC-A261-8D1501244B9B}"/>
                  </a:ext>
                </a:extLst>
              </p:cNvPr>
              <p:cNvGrpSpPr/>
              <p:nvPr/>
            </p:nvGrpSpPr>
            <p:grpSpPr>
              <a:xfrm>
                <a:off x="5834331" y="1663847"/>
                <a:ext cx="1023938" cy="723900"/>
                <a:chOff x="5834331" y="1663847"/>
                <a:chExt cx="1023938" cy="723900"/>
              </a:xfrm>
            </p:grpSpPr>
            <p:grpSp>
              <p:nvGrpSpPr>
                <p:cNvPr id="13" name="Group 24">
                  <a:extLst>
                    <a:ext uri="{FF2B5EF4-FFF2-40B4-BE49-F238E27FC236}">
                      <a16:creationId xmlns="" xmlns:a16="http://schemas.microsoft.com/office/drawing/2014/main" id="{1C7F732D-3CCE-4670-A46E-7D3EC25B58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66106" y="1663847"/>
                  <a:ext cx="190500" cy="165100"/>
                  <a:chOff x="3808" y="3648"/>
                  <a:chExt cx="144" cy="144"/>
                </a:xfrm>
              </p:grpSpPr>
              <p:sp>
                <p:nvSpPr>
                  <p:cNvPr id="17" name="Line 25">
                    <a:extLst>
                      <a:ext uri="{FF2B5EF4-FFF2-40B4-BE49-F238E27FC236}">
                        <a16:creationId xmlns="" xmlns:a16="http://schemas.microsoft.com/office/drawing/2014/main" id="{753082E6-C696-49D3-A806-783A6F6701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Line 26">
                    <a:extLst>
                      <a:ext uri="{FF2B5EF4-FFF2-40B4-BE49-F238E27FC236}">
                        <a16:creationId xmlns="" xmlns:a16="http://schemas.microsoft.com/office/drawing/2014/main" id="{1A688016-ABF5-43F3-8D05-CAE2D91421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Line 27">
                    <a:extLst>
                      <a:ext uri="{FF2B5EF4-FFF2-40B4-BE49-F238E27FC236}">
                        <a16:creationId xmlns="" xmlns:a16="http://schemas.microsoft.com/office/drawing/2014/main" id="{4DAB6ECC-0579-4492-BEB9-BBEBA3379F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Line 28">
                    <a:extLst>
                      <a:ext uri="{FF2B5EF4-FFF2-40B4-BE49-F238E27FC236}">
                        <a16:creationId xmlns="" xmlns:a16="http://schemas.microsoft.com/office/drawing/2014/main" id="{E3DC6C9A-8DAC-446D-97CD-D160BE2F61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52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" name="TextBox 35">
                  <a:extLst>
                    <a:ext uri="{FF2B5EF4-FFF2-40B4-BE49-F238E27FC236}">
                      <a16:creationId xmlns="" xmlns:a16="http://schemas.microsoft.com/office/drawing/2014/main" id="{1DA3C6E2-A5F0-4505-875D-024B3A852A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26456" y="1987697"/>
                  <a:ext cx="53181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 dirty="0"/>
                    <a:t>r</a:t>
                  </a:r>
                  <a:r>
                    <a:rPr lang="en-US" sz="2800" baseline="-25000" dirty="0"/>
                    <a:t>3</a:t>
                  </a:r>
                  <a:endParaRPr lang="en-US" sz="2000" dirty="0"/>
                </a:p>
              </p:txBody>
            </p:sp>
            <p:cxnSp>
              <p:nvCxnSpPr>
                <p:cNvPr id="15" name="Straight Connector 50">
                  <a:extLst>
                    <a:ext uri="{FF2B5EF4-FFF2-40B4-BE49-F238E27FC236}">
                      <a16:creationId xmlns="" xmlns:a16="http://schemas.microsoft.com/office/drawing/2014/main" id="{30596649-5A02-4DAC-A5B1-D90028D9ECD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270894" y="1919435"/>
                  <a:ext cx="219075" cy="163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" name="Straight Connector 52">
                  <a:extLst>
                    <a:ext uri="{FF2B5EF4-FFF2-40B4-BE49-F238E27FC236}">
                      <a16:creationId xmlns="" xmlns:a16="http://schemas.microsoft.com/office/drawing/2014/main" id="{66066405-44B3-41CF-8D8F-CD68C2D3A98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834331" y="1878160"/>
                  <a:ext cx="163513" cy="1508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7" name="Straight Connector 53">
              <a:extLst>
                <a:ext uri="{FF2B5EF4-FFF2-40B4-BE49-F238E27FC236}">
                  <a16:creationId xmlns="" xmlns:a16="http://schemas.microsoft.com/office/drawing/2014/main" id="{75D69178-2A37-43E6-A850-C61B54C897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355031" y="1416197"/>
              <a:ext cx="165100" cy="150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C03C9B4-9A9C-4A1D-BD3A-B21655A417D0}"/>
              </a:ext>
            </a:extLst>
          </p:cNvPr>
          <p:cNvSpPr txBox="1"/>
          <p:nvPr/>
        </p:nvSpPr>
        <p:spPr>
          <a:xfrm>
            <a:off x="6058734" y="2703513"/>
            <a:ext cx="3094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How many pipelines?</a:t>
            </a:r>
          </a:p>
          <a:p>
            <a:r>
              <a:rPr lang="en-US" sz="1800" dirty="0"/>
              <a:t>Answer = 3</a:t>
            </a:r>
          </a:p>
          <a:p>
            <a:endParaRPr lang="en-US" sz="1800" dirty="0"/>
          </a:p>
          <a:p>
            <a:r>
              <a:rPr lang="en-US" sz="1800" dirty="0"/>
              <a:t>Explanation 2:</a:t>
            </a:r>
          </a:p>
          <a:p>
            <a:r>
              <a:rPr lang="en-US" sz="1800" dirty="0"/>
              <a:t>Query:</a:t>
            </a:r>
          </a:p>
          <a:p>
            <a:r>
              <a:rPr lang="en-US" sz="1800" dirty="0"/>
              <a:t>Select r1.id, max(r4.salary)</a:t>
            </a:r>
          </a:p>
          <a:p>
            <a:r>
              <a:rPr lang="en-US" sz="1800" dirty="0"/>
              <a:t>From r1, r2, r3, r4</a:t>
            </a:r>
          </a:p>
          <a:p>
            <a:r>
              <a:rPr lang="en-US" sz="1800" dirty="0"/>
              <a:t>Where r1.id = r2.id and r2.id = r3.id and r3.id = r4.id</a:t>
            </a:r>
          </a:p>
          <a:p>
            <a:endParaRPr lang="en-US" sz="1800" dirty="0"/>
          </a:p>
          <a:p>
            <a:r>
              <a:rPr lang="en-US" sz="1800" dirty="0"/>
              <a:t>Can we process max(r4.id) in pipeline?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cs typeface="Times New Roman" charset="0"/>
              </a:rPr>
              <a:t>Utility of Pipeline Parallelism</a:t>
            </a:r>
            <a:r>
              <a:rPr lang="en-US" dirty="0">
                <a:latin typeface="Helvetica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308FF69-7773-4507-B8A2-988BCB6EC818}"/>
              </a:ext>
            </a:extLst>
          </p:cNvPr>
          <p:cNvSpPr txBox="1"/>
          <p:nvPr/>
        </p:nvSpPr>
        <p:spPr>
          <a:xfrm>
            <a:off x="520504" y="1153551"/>
            <a:ext cx="5317588" cy="45243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Does not provide a high degree of parallelism since pipeline chains are not very long (</a:t>
            </a:r>
            <a:r>
              <a:rPr lang="en-US" sz="1800" b="1" dirty="0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Explain?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Helvetica" charset="0"/>
              <a:ea typeface="MS Mincho" charset="0"/>
              <a:cs typeface="MS Minch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Cannot pipeline operators which do not produce output until all inputs have been accessed (e.g. aggregate and sort)  (</a:t>
            </a:r>
            <a:r>
              <a:rPr lang="en-US" sz="1800" b="1" dirty="0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Explain?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Helvetica" charset="0"/>
              <a:ea typeface="MS Mincho" charset="0"/>
              <a:cs typeface="MS Minch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Little speedup is obtained for the frequent cases of skew in which one operator's execution cost is much higher than the others </a:t>
            </a:r>
            <a:r>
              <a:rPr lang="en-US" sz="1800" b="1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(Explain?)</a:t>
            </a:r>
            <a:r>
              <a:rPr lang="en-US" sz="1800">
                <a:latin typeface="Helvetica" charset="0"/>
                <a:ea typeface="MS Mincho" charset="0"/>
                <a:cs typeface="MS Mincho" charset="0"/>
              </a:rPr>
              <a:t>.</a:t>
            </a:r>
            <a:endParaRPr lang="en-US" sz="1800" dirty="0">
              <a:latin typeface="Helvetica" charset="0"/>
              <a:ea typeface="MS Mincho" charset="0"/>
              <a:cs typeface="MS Mincho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But pipeline parallelism is still very useful since it avoids writing intermediate results to disk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EFF7975-2370-41F4-896A-E1FFCEF356D2}"/>
              </a:ext>
            </a:extLst>
          </p:cNvPr>
          <p:cNvGrpSpPr/>
          <p:nvPr/>
        </p:nvGrpSpPr>
        <p:grpSpPr>
          <a:xfrm>
            <a:off x="6345702" y="727075"/>
            <a:ext cx="2393950" cy="1546225"/>
            <a:chOff x="5094556" y="1209822"/>
            <a:chExt cx="2393950" cy="1546225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1453AC0E-BD63-44CD-BED6-9F2106458FEE}"/>
                </a:ext>
              </a:extLst>
            </p:cNvPr>
            <p:cNvGrpSpPr/>
            <p:nvPr/>
          </p:nvGrpSpPr>
          <p:grpSpPr>
            <a:xfrm>
              <a:off x="5094556" y="1209822"/>
              <a:ext cx="2393950" cy="1546225"/>
              <a:chOff x="5094556" y="1209822"/>
              <a:chExt cx="2393950" cy="1546225"/>
            </a:xfrm>
          </p:grpSpPr>
          <p:grpSp>
            <p:nvGrpSpPr>
              <p:cNvPr id="8" name="Group 29">
                <a:extLst>
                  <a:ext uri="{FF2B5EF4-FFF2-40B4-BE49-F238E27FC236}">
                    <a16:creationId xmlns="" xmlns:a16="http://schemas.microsoft.com/office/drawing/2014/main" id="{EE3F77AE-C993-42F1-B949-87878744BD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70944" y="1209822"/>
                <a:ext cx="190500" cy="165100"/>
                <a:chOff x="3808" y="3648"/>
                <a:chExt cx="144" cy="144"/>
              </a:xfrm>
            </p:grpSpPr>
            <p:sp>
              <p:nvSpPr>
                <p:cNvPr id="31" name="Line 30">
                  <a:extLst>
                    <a:ext uri="{FF2B5EF4-FFF2-40B4-BE49-F238E27FC236}">
                      <a16:creationId xmlns="" xmlns:a16="http://schemas.microsoft.com/office/drawing/2014/main" id="{8B67C075-0E49-4ED4-A752-5E75A46AC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08" y="3648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31">
                  <a:extLst>
                    <a:ext uri="{FF2B5EF4-FFF2-40B4-BE49-F238E27FC236}">
                      <a16:creationId xmlns="" xmlns:a16="http://schemas.microsoft.com/office/drawing/2014/main" id="{7A1005DD-5A9D-4E22-B501-516E4A09D0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8" y="3648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32">
                  <a:extLst>
                    <a:ext uri="{FF2B5EF4-FFF2-40B4-BE49-F238E27FC236}">
                      <a16:creationId xmlns="" xmlns:a16="http://schemas.microsoft.com/office/drawing/2014/main" id="{583E6F3B-57D8-4A27-AB1F-3C5AF1D3B1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08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33">
                  <a:extLst>
                    <a:ext uri="{FF2B5EF4-FFF2-40B4-BE49-F238E27FC236}">
                      <a16:creationId xmlns="" xmlns:a16="http://schemas.microsoft.com/office/drawing/2014/main" id="{A17FCA4F-7ADD-4EC0-9C12-ED34924373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" name="TextBox 36">
                <a:extLst>
                  <a:ext uri="{FF2B5EF4-FFF2-40B4-BE49-F238E27FC236}">
                    <a16:creationId xmlns="" xmlns:a16="http://schemas.microsoft.com/office/drawing/2014/main" id="{B76CC0B8-6EFA-4767-A419-45002AD56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6694" y="1498747"/>
                <a:ext cx="531812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/>
                  <a:t>r</a:t>
                </a:r>
                <a:r>
                  <a:rPr lang="en-US" sz="2800" baseline="-25000"/>
                  <a:t>4</a:t>
                </a:r>
                <a:endParaRPr lang="en-US" sz="200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AF0BBF44-AA19-4BC6-91A9-3B17FE910BBB}"/>
                  </a:ext>
                </a:extLst>
              </p:cNvPr>
              <p:cNvGrpSpPr/>
              <p:nvPr/>
            </p:nvGrpSpPr>
            <p:grpSpPr>
              <a:xfrm>
                <a:off x="5094556" y="2116285"/>
                <a:ext cx="1285875" cy="639762"/>
                <a:chOff x="5094556" y="2116285"/>
                <a:chExt cx="1285875" cy="639762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="" xmlns:a16="http://schemas.microsoft.com/office/drawing/2014/main" id="{D407924C-586A-4B01-923D-27851896482B}"/>
                    </a:ext>
                  </a:extLst>
                </p:cNvPr>
                <p:cNvGrpSpPr/>
                <p:nvPr/>
              </p:nvGrpSpPr>
              <p:grpSpPr>
                <a:xfrm>
                  <a:off x="5094556" y="2116285"/>
                  <a:ext cx="1285875" cy="639762"/>
                  <a:chOff x="5094556" y="2116285"/>
                  <a:chExt cx="1285875" cy="639762"/>
                </a:xfrm>
              </p:grpSpPr>
              <p:grpSp>
                <p:nvGrpSpPr>
                  <p:cNvPr id="24" name="Group 19">
                    <a:extLst>
                      <a:ext uri="{FF2B5EF4-FFF2-40B4-BE49-F238E27FC236}">
                        <a16:creationId xmlns="" xmlns:a16="http://schemas.microsoft.com/office/drawing/2014/main" id="{E987DCBE-F894-40E3-9265-94A8D6C42E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269" y="2116285"/>
                    <a:ext cx="190500" cy="165100"/>
                    <a:chOff x="3808" y="3648"/>
                    <a:chExt cx="144" cy="144"/>
                  </a:xfrm>
                </p:grpSpPr>
                <p:sp>
                  <p:nvSpPr>
                    <p:cNvPr id="27" name="Line 20">
                      <a:extLst>
                        <a:ext uri="{FF2B5EF4-FFF2-40B4-BE49-F238E27FC236}">
                          <a16:creationId xmlns="" xmlns:a16="http://schemas.microsoft.com/office/drawing/2014/main" id="{6EDCD49C-6950-4662-BE3A-A7DAA16816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8" y="3648"/>
                      <a:ext cx="144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Line 21">
                      <a:extLst>
                        <a:ext uri="{FF2B5EF4-FFF2-40B4-BE49-F238E27FC236}">
                          <a16:creationId xmlns="" xmlns:a16="http://schemas.microsoft.com/office/drawing/2014/main" id="{A6A3EB02-D0BA-437B-B57A-D9436F7D743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08" y="3648"/>
                      <a:ext cx="144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Line 22">
                      <a:extLst>
                        <a:ext uri="{FF2B5EF4-FFF2-40B4-BE49-F238E27FC236}">
                          <a16:creationId xmlns="" xmlns:a16="http://schemas.microsoft.com/office/drawing/2014/main" id="{41737820-3B69-47D6-955A-D2C39656C33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8" y="3648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Line 23">
                      <a:extLst>
                        <a:ext uri="{FF2B5EF4-FFF2-40B4-BE49-F238E27FC236}">
                          <a16:creationId xmlns="" xmlns:a16="http://schemas.microsoft.com/office/drawing/2014/main" id="{C6C6584F-8BEC-4974-8032-1212C56CCF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2" y="3648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5" name="TextBox 1">
                    <a:extLst>
                      <a:ext uri="{FF2B5EF4-FFF2-40B4-BE49-F238E27FC236}">
                        <a16:creationId xmlns="" xmlns:a16="http://schemas.microsoft.com/office/drawing/2014/main" id="{70F72117-D0EB-4573-9238-07B050227B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94556" y="2354410"/>
                    <a:ext cx="533400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2000"/>
                      <a:t>r</a:t>
                    </a:r>
                    <a:r>
                      <a:rPr lang="en-US" sz="2800" baseline="-25000"/>
                      <a:t>1</a:t>
                    </a:r>
                    <a:endParaRPr lang="en-US" sz="2000"/>
                  </a:p>
                </p:txBody>
              </p:sp>
              <p:sp>
                <p:nvSpPr>
                  <p:cNvPr id="26" name="TextBox 34">
                    <a:extLst>
                      <a:ext uri="{FF2B5EF4-FFF2-40B4-BE49-F238E27FC236}">
                        <a16:creationId xmlns="" xmlns:a16="http://schemas.microsoft.com/office/drawing/2014/main" id="{BD2C34D7-537C-4A29-96DD-0ACB3D1644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48619" y="2355997"/>
                    <a:ext cx="531812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Helvetica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2000" dirty="0"/>
                      <a:t>r</a:t>
                    </a:r>
                    <a:r>
                      <a:rPr lang="en-US" sz="2800" baseline="-250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2" name="Straight Connector 6">
                  <a:extLst>
                    <a:ext uri="{FF2B5EF4-FFF2-40B4-BE49-F238E27FC236}">
                      <a16:creationId xmlns="" xmlns:a16="http://schemas.microsoft.com/office/drawing/2014/main" id="{33A7F2E7-85C3-4E32-9C04-9AE031B066B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367606" y="2327422"/>
                  <a:ext cx="163513" cy="149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" name="Straight Connector 8">
                  <a:extLst>
                    <a:ext uri="{FF2B5EF4-FFF2-40B4-BE49-F238E27FC236}">
                      <a16:creationId xmlns="" xmlns:a16="http://schemas.microsoft.com/office/drawing/2014/main" id="{8D21E23C-27AA-46D7-AE8C-646D71526F7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832744" y="2313135"/>
                  <a:ext cx="217487" cy="163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1" name="Straight Connector 51">
                <a:extLst>
                  <a:ext uri="{FF2B5EF4-FFF2-40B4-BE49-F238E27FC236}">
                    <a16:creationId xmlns="" xmlns:a16="http://schemas.microsoft.com/office/drawing/2014/main" id="{135B74AA-A072-4379-8C98-F6242143E63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915419" y="1430485"/>
                <a:ext cx="219075" cy="163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EC5C9295-634C-41FC-A261-8D1501244B9B}"/>
                  </a:ext>
                </a:extLst>
              </p:cNvPr>
              <p:cNvGrpSpPr/>
              <p:nvPr/>
            </p:nvGrpSpPr>
            <p:grpSpPr>
              <a:xfrm>
                <a:off x="5834331" y="1663847"/>
                <a:ext cx="1023938" cy="723900"/>
                <a:chOff x="5834331" y="1663847"/>
                <a:chExt cx="1023938" cy="723900"/>
              </a:xfrm>
            </p:grpSpPr>
            <p:grpSp>
              <p:nvGrpSpPr>
                <p:cNvPr id="13" name="Group 24">
                  <a:extLst>
                    <a:ext uri="{FF2B5EF4-FFF2-40B4-BE49-F238E27FC236}">
                      <a16:creationId xmlns="" xmlns:a16="http://schemas.microsoft.com/office/drawing/2014/main" id="{1C7F732D-3CCE-4670-A46E-7D3EC25B58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66106" y="1663847"/>
                  <a:ext cx="190500" cy="165100"/>
                  <a:chOff x="3808" y="3648"/>
                  <a:chExt cx="144" cy="144"/>
                </a:xfrm>
              </p:grpSpPr>
              <p:sp>
                <p:nvSpPr>
                  <p:cNvPr id="17" name="Line 25">
                    <a:extLst>
                      <a:ext uri="{FF2B5EF4-FFF2-40B4-BE49-F238E27FC236}">
                        <a16:creationId xmlns="" xmlns:a16="http://schemas.microsoft.com/office/drawing/2014/main" id="{753082E6-C696-49D3-A806-783A6F6701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Line 26">
                    <a:extLst>
                      <a:ext uri="{FF2B5EF4-FFF2-40B4-BE49-F238E27FC236}">
                        <a16:creationId xmlns="" xmlns:a16="http://schemas.microsoft.com/office/drawing/2014/main" id="{1A688016-ABF5-43F3-8D05-CAE2D91421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8" y="364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Line 27">
                    <a:extLst>
                      <a:ext uri="{FF2B5EF4-FFF2-40B4-BE49-F238E27FC236}">
                        <a16:creationId xmlns="" xmlns:a16="http://schemas.microsoft.com/office/drawing/2014/main" id="{4DAB6ECC-0579-4492-BEB9-BBEBA3379F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8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Line 28">
                    <a:extLst>
                      <a:ext uri="{FF2B5EF4-FFF2-40B4-BE49-F238E27FC236}">
                        <a16:creationId xmlns="" xmlns:a16="http://schemas.microsoft.com/office/drawing/2014/main" id="{E3DC6C9A-8DAC-446D-97CD-D160BE2F61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52" y="36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" name="TextBox 35">
                  <a:extLst>
                    <a:ext uri="{FF2B5EF4-FFF2-40B4-BE49-F238E27FC236}">
                      <a16:creationId xmlns="" xmlns:a16="http://schemas.microsoft.com/office/drawing/2014/main" id="{1DA3C6E2-A5F0-4505-875D-024B3A852A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26456" y="1987697"/>
                  <a:ext cx="53181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 dirty="0"/>
                    <a:t>r</a:t>
                  </a:r>
                  <a:r>
                    <a:rPr lang="en-US" sz="2800" baseline="-25000" dirty="0"/>
                    <a:t>3</a:t>
                  </a:r>
                  <a:endParaRPr lang="en-US" sz="2000" dirty="0"/>
                </a:p>
              </p:txBody>
            </p:sp>
            <p:cxnSp>
              <p:nvCxnSpPr>
                <p:cNvPr id="15" name="Straight Connector 50">
                  <a:extLst>
                    <a:ext uri="{FF2B5EF4-FFF2-40B4-BE49-F238E27FC236}">
                      <a16:creationId xmlns="" xmlns:a16="http://schemas.microsoft.com/office/drawing/2014/main" id="{30596649-5A02-4DAC-A5B1-D90028D9ECD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270894" y="1919435"/>
                  <a:ext cx="219075" cy="163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" name="Straight Connector 52">
                  <a:extLst>
                    <a:ext uri="{FF2B5EF4-FFF2-40B4-BE49-F238E27FC236}">
                      <a16:creationId xmlns="" xmlns:a16="http://schemas.microsoft.com/office/drawing/2014/main" id="{66066405-44B3-41CF-8D8F-CD68C2D3A98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834331" y="1878160"/>
                  <a:ext cx="163513" cy="1508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7" name="Straight Connector 53">
              <a:extLst>
                <a:ext uri="{FF2B5EF4-FFF2-40B4-BE49-F238E27FC236}">
                  <a16:creationId xmlns="" xmlns:a16="http://schemas.microsoft.com/office/drawing/2014/main" id="{75D69178-2A37-43E6-A850-C61B54C897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355031" y="1416197"/>
              <a:ext cx="165100" cy="150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C03C9B4-9A9C-4A1D-BD3A-B21655A417D0}"/>
              </a:ext>
            </a:extLst>
          </p:cNvPr>
          <p:cNvSpPr txBox="1"/>
          <p:nvPr/>
        </p:nvSpPr>
        <p:spPr>
          <a:xfrm>
            <a:off x="6058734" y="2703513"/>
            <a:ext cx="30948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Explanation 3</a:t>
            </a:r>
          </a:p>
          <a:p>
            <a:r>
              <a:rPr lang="en-US" sz="1800" dirty="0"/>
              <a:t>Query:</a:t>
            </a:r>
          </a:p>
          <a:p>
            <a:r>
              <a:rPr lang="en-US" sz="1800" dirty="0"/>
              <a:t>Select r1.id, max(r4.salary)</a:t>
            </a:r>
          </a:p>
          <a:p>
            <a:r>
              <a:rPr lang="en-US" sz="1800" dirty="0"/>
              <a:t>From r1, r2, r3, r4</a:t>
            </a:r>
          </a:p>
          <a:p>
            <a:r>
              <a:rPr lang="en-US" sz="1800" dirty="0"/>
              <a:t>Where r1.id = r2.id and r2.id = r3.id and r3.id = r4.id</a:t>
            </a:r>
          </a:p>
          <a:p>
            <a:endParaRPr lang="en-US" sz="1800" dirty="0"/>
          </a:p>
          <a:p>
            <a:r>
              <a:rPr lang="en-US" sz="1800" dirty="0"/>
              <a:t>r1, r2 and r3 has indices and join is faster. </a:t>
            </a:r>
          </a:p>
          <a:p>
            <a:r>
              <a:rPr lang="en-US" sz="1800" dirty="0"/>
              <a:t>r4 has no index</a:t>
            </a:r>
          </a:p>
          <a:p>
            <a:r>
              <a:rPr lang="en-US" sz="1800" dirty="0"/>
              <a:t>N1 and N2 will complete the operation</a:t>
            </a:r>
          </a:p>
          <a:p>
            <a:r>
              <a:rPr lang="en-US" sz="1800" dirty="0"/>
              <a:t>N3 will be skew. </a:t>
            </a:r>
          </a:p>
        </p:txBody>
      </p:sp>
    </p:spTree>
    <p:extLst>
      <p:ext uri="{BB962C8B-B14F-4D97-AF65-F5344CB8AC3E}">
        <p14:creationId xmlns:p14="http://schemas.microsoft.com/office/powerpoint/2010/main" val="210985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8622" y="328491"/>
            <a:ext cx="6822831" cy="820616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Intraquery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0F0F661-5FF6-4661-8345-D21980A0E1B8}"/>
              </a:ext>
            </a:extLst>
          </p:cNvPr>
          <p:cNvSpPr txBox="1"/>
          <p:nvPr/>
        </p:nvSpPr>
        <p:spPr>
          <a:xfrm>
            <a:off x="648622" y="1621544"/>
            <a:ext cx="755284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Helvetica" charset="0"/>
              </a:rPr>
              <a:t>Intraquery parallelism</a:t>
            </a:r>
            <a:r>
              <a:rPr lang="en-US" sz="1800" dirty="0">
                <a:latin typeface="Helvetica" charset="0"/>
              </a:rPr>
              <a:t>: execution of a single query in parallel on multiple processors/disks; important for speeding up long-running queries.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Two complementary forms of intraquery parallelism:</a:t>
            </a:r>
          </a:p>
          <a:p>
            <a:r>
              <a:rPr lang="en-US" sz="18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Intraoperation Parallelism</a:t>
            </a:r>
            <a:r>
              <a:rPr lang="en-US" sz="1800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endParaRPr lang="en-US" sz="1800" dirty="0">
              <a:latin typeface="Helvetica" charset="0"/>
              <a:ea typeface="ＭＳ Ｐゴシック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ＭＳ Ｐゴシック" charset="0"/>
              </a:rPr>
              <a:t>parallelize the execution of each individual operation in the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ＭＳ Ｐゴシック" charset="0"/>
              </a:rPr>
              <a:t>Supports high degree of parallelism</a:t>
            </a:r>
          </a:p>
          <a:p>
            <a:endParaRPr lang="en-US" sz="1800" b="1" dirty="0">
              <a:solidFill>
                <a:srgbClr val="002060"/>
              </a:solidFill>
              <a:latin typeface="Helvetica" charset="0"/>
              <a:ea typeface="ＭＳ Ｐゴシック" charset="0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Interoperation Parallelism</a:t>
            </a:r>
            <a:r>
              <a:rPr lang="en-US" sz="1800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ＭＳ Ｐゴシック" charset="0"/>
              </a:rPr>
              <a:t>execute the different operations in a query expression 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ＭＳ Ｐゴシック" charset="0"/>
              </a:rPr>
              <a:t>Limited degree of parallelism</a:t>
            </a:r>
            <a:endParaRPr lang="en-US" sz="1800" dirty="0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Independent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D172803-8FA6-4304-951A-84BBDC89191D}"/>
              </a:ext>
            </a:extLst>
          </p:cNvPr>
          <p:cNvSpPr txBox="1"/>
          <p:nvPr/>
        </p:nvSpPr>
        <p:spPr>
          <a:xfrm>
            <a:off x="28138" y="1117598"/>
            <a:ext cx="6246055" cy="462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Independent parallelism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Consider a join of four relations </a:t>
            </a:r>
          </a:p>
          <a:p>
            <a:pPr marL="400050" lvl="1"/>
            <a:r>
              <a:rPr lang="en-US" dirty="0">
                <a:latin typeface="Helvetica" charset="0"/>
                <a:ea typeface="ＭＳ Ｐゴシック" charset="0"/>
              </a:rPr>
              <a:t>      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4</a:t>
            </a:r>
          </a:p>
          <a:p>
            <a:pPr marL="228600" indent="-285750">
              <a:buFont typeface="Arial" panose="020B0604020202020204" pitchFamily="34" charset="0"/>
              <a:buChar char="•"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marL="22860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Let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be assigned the computation of </a:t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</a:rPr>
              <a:t>	temp1 =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be assigned the computation of temp2 =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 </a:t>
            </a:r>
            <a:r>
              <a:rPr lang="en-IN" dirty="0"/>
              <a:t>⨝ </a:t>
            </a:r>
            <a:r>
              <a:rPr lang="en-US" dirty="0">
                <a:latin typeface="Helvetica" charset="0"/>
                <a:ea typeface="ＭＳ Ｐゴシック" charset="0"/>
              </a:rPr>
              <a:t>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4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 be assigned the computation of temp1 </a:t>
            </a:r>
            <a:r>
              <a:rPr lang="en-IN" dirty="0"/>
              <a:t>⨝ </a:t>
            </a:r>
            <a:r>
              <a:rPr lang="en-US" dirty="0">
                <a:latin typeface="Helvetica" charset="0"/>
                <a:ea typeface="ＭＳ Ｐゴシック" charset="0"/>
              </a:rPr>
              <a:t>temp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can work </a:t>
            </a:r>
            <a:r>
              <a:rPr lang="en-US" b="1" dirty="0">
                <a:latin typeface="Helvetica" charset="0"/>
                <a:ea typeface="ＭＳ Ｐゴシック" charset="0"/>
              </a:rPr>
              <a:t>independently in parallel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 has to wait for input from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Can pipeline output of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to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, combining independent parallelism and pipelined parallelism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Does not provide a high degree of parallelism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useful with a lower degree of parallelism.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less useful in a highly parallel system,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20AFD7-02B4-4217-ADD5-9459B0C31290}"/>
              </a:ext>
            </a:extLst>
          </p:cNvPr>
          <p:cNvSpPr txBox="1"/>
          <p:nvPr/>
        </p:nvSpPr>
        <p:spPr>
          <a:xfrm>
            <a:off x="6471138" y="2686929"/>
            <a:ext cx="101287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N1</a:t>
            </a:r>
            <a:endParaRPr lang="en-US" dirty="0">
              <a:solidFill>
                <a:srgbClr val="0000FF"/>
              </a:solidFill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temp1 =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9FB85F-4753-4CA3-A9DF-89270861D854}"/>
              </a:ext>
            </a:extLst>
          </p:cNvPr>
          <p:cNvSpPr txBox="1"/>
          <p:nvPr/>
        </p:nvSpPr>
        <p:spPr>
          <a:xfrm>
            <a:off x="7709095" y="2686929"/>
            <a:ext cx="101287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</a:rPr>
              <a:t>N2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temp2 =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 </a:t>
            </a:r>
            <a:r>
              <a:rPr lang="en-IN" dirty="0"/>
              <a:t>⨝ </a:t>
            </a:r>
            <a:r>
              <a:rPr lang="en-US" dirty="0">
                <a:latin typeface="Helvetica" charset="0"/>
                <a:ea typeface="ＭＳ Ｐゴシック" charset="0"/>
              </a:rPr>
              <a:t>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78562D0-DAB9-4017-95E6-A7EE32BF99E0}"/>
              </a:ext>
            </a:extLst>
          </p:cNvPr>
          <p:cNvSpPr txBox="1"/>
          <p:nvPr/>
        </p:nvSpPr>
        <p:spPr>
          <a:xfrm>
            <a:off x="7061981" y="4951828"/>
            <a:ext cx="1659987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</a:rPr>
              <a:t>N3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Result =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temp1 </a:t>
            </a:r>
            <a:r>
              <a:rPr lang="en-IN" dirty="0"/>
              <a:t>⨝ </a:t>
            </a:r>
            <a:r>
              <a:rPr lang="en-US" dirty="0">
                <a:latin typeface="Helvetica" charset="0"/>
                <a:ea typeface="ＭＳ Ｐゴシック" charset="0"/>
              </a:rPr>
              <a:t>temp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BF2B4CB-0BCD-41AD-AD72-7C4F994520C5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6977575" y="3579481"/>
            <a:ext cx="731520" cy="1372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C1598B53-D26F-42E5-BA9E-966F41213623}"/>
              </a:ext>
            </a:extLst>
          </p:cNvPr>
          <p:cNvCxnSpPr>
            <a:cxnSpLocks/>
          </p:cNvCxnSpPr>
          <p:nvPr/>
        </p:nvCxnSpPr>
        <p:spPr bwMode="auto">
          <a:xfrm flipH="1">
            <a:off x="7990449" y="3579481"/>
            <a:ext cx="351692" cy="1372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5D212C9-1F6B-4EA0-8FB0-09E41B7A664A}"/>
              </a:ext>
            </a:extLst>
          </p:cNvPr>
          <p:cNvSpPr txBox="1"/>
          <p:nvPr/>
        </p:nvSpPr>
        <p:spPr>
          <a:xfrm>
            <a:off x="6766560" y="4023360"/>
            <a:ext cx="1012874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temp1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E405014-DA44-4216-BDBB-8CC842C77A1E}"/>
              </a:ext>
            </a:extLst>
          </p:cNvPr>
          <p:cNvSpPr txBox="1"/>
          <p:nvPr/>
        </p:nvSpPr>
        <p:spPr>
          <a:xfrm>
            <a:off x="7976379" y="4023360"/>
            <a:ext cx="855101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temp2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D172803-8FA6-4304-951A-84BBDC89191D}"/>
              </a:ext>
            </a:extLst>
          </p:cNvPr>
          <p:cNvSpPr txBox="1"/>
          <p:nvPr/>
        </p:nvSpPr>
        <p:spPr>
          <a:xfrm>
            <a:off x="5" y="1954252"/>
            <a:ext cx="5669277" cy="462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Independent parallelism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Consider a join of four relations </a:t>
            </a:r>
          </a:p>
          <a:p>
            <a:pPr marL="400050" lvl="1"/>
            <a:r>
              <a:rPr lang="en-US" dirty="0">
                <a:latin typeface="Helvetica" charset="0"/>
                <a:ea typeface="ＭＳ Ｐゴシック" charset="0"/>
              </a:rPr>
              <a:t>      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4</a:t>
            </a:r>
          </a:p>
          <a:p>
            <a:pPr marL="228600" indent="-285750">
              <a:buFont typeface="Arial" panose="020B0604020202020204" pitchFamily="34" charset="0"/>
              <a:buChar char="•"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marL="22860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Let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be assigned the computation of </a:t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</a:rPr>
              <a:t>	temp1 =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be assigned the computation of temp2 =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 </a:t>
            </a:r>
            <a:r>
              <a:rPr lang="en-IN" dirty="0"/>
              <a:t>⨝ </a:t>
            </a:r>
            <a:r>
              <a:rPr lang="en-US" dirty="0">
                <a:latin typeface="Helvetica" charset="0"/>
                <a:ea typeface="ＭＳ Ｐゴシック" charset="0"/>
              </a:rPr>
              <a:t>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4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 be assigned the computation of temp1 </a:t>
            </a:r>
            <a:r>
              <a:rPr lang="en-IN" dirty="0"/>
              <a:t>⨝ </a:t>
            </a:r>
            <a:r>
              <a:rPr lang="en-US" dirty="0">
                <a:latin typeface="Helvetica" charset="0"/>
                <a:ea typeface="ＭＳ Ｐゴシック" charset="0"/>
              </a:rPr>
              <a:t>temp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can work </a:t>
            </a:r>
            <a:r>
              <a:rPr lang="en-US" b="1" dirty="0">
                <a:latin typeface="Helvetica" charset="0"/>
                <a:ea typeface="ＭＳ Ｐゴシック" charset="0"/>
              </a:rPr>
              <a:t>independently in parallel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 has to wait for input from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Can pipeline output of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to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, combining independent parallelism and pipelined parallelism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Does not provide a high degree of parallelism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useful with a lower degree of parallelism.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less useful in a highly parallel system,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20AFD7-02B4-4217-ADD5-9459B0C31290}"/>
              </a:ext>
            </a:extLst>
          </p:cNvPr>
          <p:cNvSpPr txBox="1"/>
          <p:nvPr/>
        </p:nvSpPr>
        <p:spPr>
          <a:xfrm>
            <a:off x="6471138" y="2686929"/>
            <a:ext cx="101287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N1</a:t>
            </a:r>
            <a:endParaRPr lang="en-US" dirty="0">
              <a:solidFill>
                <a:srgbClr val="0000FF"/>
              </a:solidFill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temp1 =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9FB85F-4753-4CA3-A9DF-89270861D854}"/>
              </a:ext>
            </a:extLst>
          </p:cNvPr>
          <p:cNvSpPr txBox="1"/>
          <p:nvPr/>
        </p:nvSpPr>
        <p:spPr>
          <a:xfrm>
            <a:off x="7709095" y="2686929"/>
            <a:ext cx="101287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</a:rPr>
              <a:t>N2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temp2 =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 </a:t>
            </a:r>
            <a:r>
              <a:rPr lang="en-IN" dirty="0"/>
              <a:t>⨝ </a:t>
            </a:r>
            <a:r>
              <a:rPr lang="en-US" dirty="0">
                <a:latin typeface="Helvetica" charset="0"/>
                <a:ea typeface="ＭＳ Ｐゴシック" charset="0"/>
              </a:rPr>
              <a:t>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78562D0-DAB9-4017-95E6-A7EE32BF99E0}"/>
              </a:ext>
            </a:extLst>
          </p:cNvPr>
          <p:cNvSpPr txBox="1"/>
          <p:nvPr/>
        </p:nvSpPr>
        <p:spPr>
          <a:xfrm>
            <a:off x="7061981" y="4951828"/>
            <a:ext cx="1659987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</a:rPr>
              <a:t>N3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Result =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temp1 </a:t>
            </a:r>
            <a:r>
              <a:rPr lang="en-IN" dirty="0"/>
              <a:t>⨝ </a:t>
            </a:r>
            <a:r>
              <a:rPr lang="en-US" dirty="0">
                <a:latin typeface="Helvetica" charset="0"/>
                <a:ea typeface="ＭＳ Ｐゴシック" charset="0"/>
              </a:rPr>
              <a:t>temp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BF2B4CB-0BCD-41AD-AD72-7C4F994520C5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6977575" y="3579481"/>
            <a:ext cx="731520" cy="1372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C1598B53-D26F-42E5-BA9E-966F41213623}"/>
              </a:ext>
            </a:extLst>
          </p:cNvPr>
          <p:cNvCxnSpPr>
            <a:cxnSpLocks/>
          </p:cNvCxnSpPr>
          <p:nvPr/>
        </p:nvCxnSpPr>
        <p:spPr bwMode="auto">
          <a:xfrm flipH="1">
            <a:off x="7990449" y="3579481"/>
            <a:ext cx="351692" cy="1372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5D212C9-1F6B-4EA0-8FB0-09E41B7A664A}"/>
              </a:ext>
            </a:extLst>
          </p:cNvPr>
          <p:cNvSpPr txBox="1"/>
          <p:nvPr/>
        </p:nvSpPr>
        <p:spPr>
          <a:xfrm>
            <a:off x="6766560" y="4023360"/>
            <a:ext cx="1012874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temp1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E405014-DA44-4216-BDBB-8CC842C77A1E}"/>
              </a:ext>
            </a:extLst>
          </p:cNvPr>
          <p:cNvSpPr txBox="1"/>
          <p:nvPr/>
        </p:nvSpPr>
        <p:spPr>
          <a:xfrm>
            <a:off x="7976379" y="4023360"/>
            <a:ext cx="855101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temp2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41CC945-90CF-4862-99B0-1B52DC38B97A}"/>
              </a:ext>
            </a:extLst>
          </p:cNvPr>
          <p:cNvSpPr txBox="1"/>
          <p:nvPr/>
        </p:nvSpPr>
        <p:spPr>
          <a:xfrm>
            <a:off x="239152" y="140512"/>
            <a:ext cx="8665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</a:t>
            </a:r>
            <a:r>
              <a:rPr lang="en-US" sz="18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11-2</a:t>
            </a:r>
            <a:r>
              <a:rPr lang="en-US" sz="1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 query plan combining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parallelism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pipeline parallelism for  processing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where   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 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and 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are relations. The nodes N1, N2, N3, N4 and N5 are connected in a network and used to process the query.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independent parallelism with pipeline parallelism.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83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MS Mincho" charset="0"/>
                <a:cs typeface="MS Mincho" charset="0"/>
              </a:rPr>
              <a:t>Other Relational Operations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45140" cy="536797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Selection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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(r)</a:t>
            </a: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is of the form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= v, where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is an attribute and v a value.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r is partitioned on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the selection is performed at a single node.</a:t>
            </a: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is of the form l &lt;=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&lt;= u  (i.e.,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is a range selection) and the relation has been range-partitioned on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Selection is performed at each node whose partition overlaps with the specified range of values.</a:t>
            </a: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In all other cases: the selection is performed in parallel at all the nodes.</a:t>
            </a:r>
            <a:br>
              <a:rPr lang="en-US" dirty="0">
                <a:latin typeface="Helvetica" charset="0"/>
                <a:ea typeface="MS Mincho" charset="0"/>
                <a:cs typeface="MS Mincho" charset="0"/>
              </a:rPr>
            </a:b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62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MS Mincho" charset="0"/>
                <a:cs typeface="MS Mincho" charset="0"/>
              </a:rPr>
              <a:t>Other Relational Operations (Cont.)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612254" cy="5367972"/>
          </a:xfrm>
        </p:spPr>
        <p:txBody>
          <a:bodyPr/>
          <a:lstStyle/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Duplicate elimination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Perform by using either of the parallel sort techniques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eliminate duplicates as soon as they are found during sorting.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Can also partition the tuples (using either range- or hash- partitioning) and perform duplicate elimination locally at each node.</a:t>
            </a:r>
          </a:p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Projection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Projection without duplicate elimination can be performed as tuples are read from disk, in parallel.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duplicate elimination is required, any of the above duplicate elimination techniques can be used.</a:t>
            </a:r>
            <a:br>
              <a:rPr lang="en-US" dirty="0">
                <a:latin typeface="Helvetica" charset="0"/>
                <a:ea typeface="MS Mincho" charset="0"/>
                <a:cs typeface="MS Mincho" charset="0"/>
              </a:rPr>
            </a:b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endParaRPr lang="en-US" dirty="0">
              <a:latin typeface="Helvetica" charset="0"/>
              <a:ea typeface="MS Mincho" charset="0"/>
              <a:cs typeface="MS Minch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7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Grouping/Aggregation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587087" cy="5367972"/>
          </a:xfrm>
        </p:spPr>
        <p:txBody>
          <a:bodyPr/>
          <a:lstStyle/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Step 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: Partition the relation on the grouping attributes </a:t>
            </a:r>
          </a:p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Step 2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: Compute the aggregate values locally at each node.</a:t>
            </a:r>
          </a:p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Optimization: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Can reduce cost of transferring tuples during partitioning by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MS Mincho" charset="0"/>
                <a:cs typeface="MS Mincho" charset="0"/>
              </a:rPr>
              <a:t>partial aggregation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before partitioning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For distributive aggregate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Can be done as part of run generation 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Consider the </a:t>
            </a:r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sum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aggregation operation: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Perform aggregation operation at each node N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on those tuples stored its local disk</a:t>
            </a:r>
          </a:p>
          <a:p>
            <a:pPr lvl="3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results in tuples with partial sums at each node.</a:t>
            </a:r>
            <a:endParaRPr lang="en-US" dirty="0">
              <a:latin typeface="Helvetica" charset="0"/>
              <a:ea typeface="ＭＳ Ｐゴシック" charset="0"/>
              <a:cs typeface="Times New Roman" charset="0"/>
            </a:endParaRP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Result of the local aggregation is partitioned on the grouping attributes, and the aggregation performed again at each node N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to get the final result.</a:t>
            </a:r>
            <a:endParaRPr lang="en-US" dirty="0">
              <a:latin typeface="Helvetica" charset="0"/>
              <a:ea typeface="ＭＳ Ｐゴシック" charset="0"/>
              <a:cs typeface="Times New Roman" charset="0"/>
            </a:endParaRP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Fewer tuples need to be sent to other nodes during partitioning.</a:t>
            </a:r>
            <a:endParaRPr lang="en-US" dirty="0">
              <a:latin typeface="Helvetica" charset="0"/>
              <a:ea typeface="ＭＳ Ｐゴシック" charset="0"/>
              <a:cs typeface="Times New Roman" charset="0"/>
            </a:endParaRPr>
          </a:p>
          <a:p>
            <a:endParaRPr lang="en-US" dirty="0">
              <a:latin typeface="Helvetica" charset="0"/>
              <a:ea typeface="Times New Roman" charset="0"/>
              <a:cs typeface="Times New Roman" charset="0"/>
            </a:endParaRPr>
          </a:p>
          <a:p>
            <a:endParaRPr lang="en-US" baseline="-25000" dirty="0">
              <a:latin typeface="Helvetica" charset="0"/>
              <a:ea typeface="MS Mincho" charset="0"/>
              <a:cs typeface="MS Minch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2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Parallel Processing of Relational Operations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95476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Our discussion of parallel algorithms assumes:</a:t>
            </a:r>
          </a:p>
          <a:p>
            <a:pPr lvl="1"/>
            <a:r>
              <a:rPr lang="en-US" i="1" dirty="0">
                <a:latin typeface="Helvetica" charset="0"/>
                <a:ea typeface="ＭＳ Ｐゴシック" charset="0"/>
              </a:rPr>
              <a:t>read-only</a:t>
            </a:r>
            <a:r>
              <a:rPr lang="en-US" dirty="0">
                <a:latin typeface="Helvetica" charset="0"/>
                <a:ea typeface="ＭＳ Ｐゴシック" charset="0"/>
              </a:rPr>
              <a:t> queries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shared-nothing architecture</a:t>
            </a:r>
          </a:p>
          <a:p>
            <a:pPr lvl="1"/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nodes,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, ..., </a:t>
            </a:r>
            <a:r>
              <a:rPr lang="en-US" i="1" dirty="0" err="1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 err="1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	</a:t>
            </a:r>
          </a:p>
          <a:p>
            <a:pPr lvl="2"/>
            <a:r>
              <a:rPr lang="en-US" i="1" dirty="0">
                <a:latin typeface="Helvetica" charset="0"/>
                <a:ea typeface="ＭＳ Ｐゴシック" charset="0"/>
              </a:rPr>
              <a:t>Each assumed to have disks and processors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1"/>
            <a:r>
              <a:rPr lang="en-US" dirty="0">
                <a:latin typeface="Helvetica" charset="0"/>
              </a:rPr>
              <a:t>Initial focus on parallelization to a shared-nothing node</a:t>
            </a:r>
          </a:p>
          <a:p>
            <a:pPr lvl="2"/>
            <a:r>
              <a:rPr lang="en-US" dirty="0">
                <a:latin typeface="Helvetica" charset="0"/>
              </a:rPr>
              <a:t>Parallel processing within a shared memory/shared disk node discussed later</a:t>
            </a:r>
          </a:p>
          <a:p>
            <a:pPr lvl="1"/>
            <a:r>
              <a:rPr lang="en-US" dirty="0">
                <a:latin typeface="Helvetica" charset="0"/>
              </a:rPr>
              <a:t>Shared-nothing architectures can be efficiently simulated on shared-memory and shared-disk systems.  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Algorithms for shared-nothing systems can thus be run on shared-memory and shared-disk systems. 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However, some optimizations may be possible.</a:t>
            </a: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17475"/>
            <a:ext cx="8454683" cy="61404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Intraquery Parallelism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B06700-C583-47B4-BFBF-1458D9715F89}"/>
              </a:ext>
            </a:extLst>
          </p:cNvPr>
          <p:cNvSpPr txBox="1"/>
          <p:nvPr/>
        </p:nvSpPr>
        <p:spPr>
          <a:xfrm>
            <a:off x="14068" y="799837"/>
            <a:ext cx="448719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SELECT * FROM r, s where </a:t>
            </a:r>
            <a:r>
              <a:rPr lang="en-US" sz="1800" dirty="0" err="1">
                <a:solidFill>
                  <a:srgbClr val="0000FF"/>
                </a:solidFill>
              </a:rPr>
              <a:t>r.B</a:t>
            </a:r>
            <a:r>
              <a:rPr lang="en-US" sz="1800" dirty="0">
                <a:solidFill>
                  <a:srgbClr val="0000FF"/>
                </a:solidFill>
              </a:rPr>
              <a:t> = </a:t>
            </a:r>
            <a:r>
              <a:rPr lang="en-US" sz="1800" dirty="0" err="1">
                <a:solidFill>
                  <a:srgbClr val="0000FF"/>
                </a:solidFill>
              </a:rPr>
              <a:t>s.B</a:t>
            </a:r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Given:</a:t>
            </a:r>
          </a:p>
          <a:p>
            <a:r>
              <a:rPr lang="en-US" sz="1800" dirty="0"/>
              <a:t>Relations r (</a:t>
            </a:r>
            <a:r>
              <a:rPr lang="en-US" sz="1800" u="sng" dirty="0"/>
              <a:t>A</a:t>
            </a:r>
            <a:r>
              <a:rPr lang="en-US" sz="1800" dirty="0"/>
              <a:t>, D, E, B), s(</a:t>
            </a:r>
            <a:r>
              <a:rPr lang="en-US" sz="1800" u="sng" dirty="0"/>
              <a:t>A, C</a:t>
            </a:r>
            <a:r>
              <a:rPr lang="en-US" sz="1800" dirty="0"/>
              <a:t>, B, G)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Shared nothing architecture</a:t>
            </a:r>
          </a:p>
          <a:p>
            <a:r>
              <a:rPr lang="en-US" sz="1800" dirty="0"/>
              <a:t>Nodes: N</a:t>
            </a:r>
            <a:r>
              <a:rPr lang="en-US" sz="1800" baseline="-25000" dirty="0"/>
              <a:t>1</a:t>
            </a:r>
            <a:r>
              <a:rPr lang="en-US" sz="1800" dirty="0"/>
              <a:t>, N</a:t>
            </a:r>
            <a:r>
              <a:rPr lang="en-US" sz="1800" baseline="-25000" dirty="0"/>
              <a:t>2</a:t>
            </a:r>
            <a:r>
              <a:rPr lang="en-US" sz="1800" dirty="0"/>
              <a:t>, ….. </a:t>
            </a:r>
            <a:r>
              <a:rPr lang="en-US" sz="1800" dirty="0" err="1"/>
              <a:t>N</a:t>
            </a:r>
            <a:r>
              <a:rPr lang="en-US" sz="1800" baseline="-25000" dirty="0" err="1"/>
              <a:t>n</a:t>
            </a:r>
            <a:r>
              <a:rPr lang="en-US" sz="1800" dirty="0"/>
              <a:t> where r and s are stored by horizontal partition vector on </a:t>
            </a:r>
          </a:p>
          <a:p>
            <a:r>
              <a:rPr lang="en-US" sz="1800" dirty="0"/>
              <a:t>A = 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….A</a:t>
            </a:r>
            <a:r>
              <a:rPr lang="en-US" sz="1800" baseline="-25000" dirty="0"/>
              <a:t>n-1</a:t>
            </a:r>
          </a:p>
          <a:p>
            <a:endParaRPr lang="en-US" sz="1800" dirty="0"/>
          </a:p>
          <a:p>
            <a:r>
              <a:rPr lang="en-US" sz="1800" dirty="0"/>
              <a:t>r is horizontal partitioned into r</a:t>
            </a:r>
            <a:r>
              <a:rPr lang="en-US" sz="1800" baseline="-25000" dirty="0"/>
              <a:t>1</a:t>
            </a:r>
            <a:r>
              <a:rPr lang="en-US" sz="1800" dirty="0"/>
              <a:t>, r</a:t>
            </a:r>
            <a:r>
              <a:rPr lang="en-US" sz="1800" baseline="-25000" dirty="0"/>
              <a:t>2</a:t>
            </a:r>
            <a:r>
              <a:rPr lang="en-US" sz="1800" dirty="0"/>
              <a:t>,  …. </a:t>
            </a:r>
            <a:r>
              <a:rPr lang="en-US" sz="1800" dirty="0" err="1"/>
              <a:t>r</a:t>
            </a:r>
            <a:r>
              <a:rPr lang="en-US" sz="1800" baseline="-25000" dirty="0" err="1"/>
              <a:t>n</a:t>
            </a:r>
            <a:endParaRPr lang="en-US" sz="1800" baseline="-25000" dirty="0"/>
          </a:p>
          <a:p>
            <a:endParaRPr lang="en-US" sz="1800" dirty="0"/>
          </a:p>
          <a:p>
            <a:r>
              <a:rPr lang="en-US" sz="1800" dirty="0"/>
              <a:t>s is horizontal partitioned into s</a:t>
            </a:r>
            <a:r>
              <a:rPr lang="en-US" sz="1800" baseline="-25000" dirty="0"/>
              <a:t>1</a:t>
            </a:r>
            <a:r>
              <a:rPr lang="en-US" sz="1800" dirty="0"/>
              <a:t>, s</a:t>
            </a:r>
            <a:r>
              <a:rPr lang="en-US" sz="1800" baseline="-25000" dirty="0"/>
              <a:t>2</a:t>
            </a:r>
            <a:r>
              <a:rPr lang="en-US" sz="1800" dirty="0"/>
              <a:t>,  …. </a:t>
            </a:r>
            <a:r>
              <a:rPr lang="en-US" sz="1800" dirty="0" err="1"/>
              <a:t>s</a:t>
            </a:r>
            <a:r>
              <a:rPr lang="en-US" sz="1800" baseline="-25000" dirty="0" err="1"/>
              <a:t>n</a:t>
            </a:r>
            <a:endParaRPr lang="en-US" sz="1800" baseline="-25000" dirty="0"/>
          </a:p>
          <a:p>
            <a:endParaRPr lang="en-US" sz="1800" dirty="0"/>
          </a:p>
          <a:p>
            <a:r>
              <a:rPr lang="en-US" sz="1800" b="1" dirty="0">
                <a:solidFill>
                  <a:srgbClr val="0000FF"/>
                </a:solidFill>
              </a:rPr>
              <a:t>Perform </a:t>
            </a:r>
            <a:r>
              <a:rPr lang="en-US" sz="1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1" dirty="0">
                <a:solidFill>
                  <a:srgbClr val="0000FF"/>
                </a:solidFill>
              </a:rPr>
              <a:t> r </a:t>
            </a:r>
            <a:r>
              <a:rPr lang="en-US" sz="1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⨝</a:t>
            </a:r>
            <a:r>
              <a:rPr lang="en-US" sz="1800" b="1" i="0" baseline="-25000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r.B</a:t>
            </a:r>
            <a:r>
              <a:rPr lang="en-US" sz="1800" b="1" i="0" baseline="-2500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baseline="-25000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s.B</a:t>
            </a:r>
            <a:r>
              <a:rPr lang="en-US" sz="1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s  using m nodes.</a:t>
            </a:r>
            <a:endParaRPr lang="en-US" sz="1800" b="1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E2B8747-4129-48F2-B60F-49307D46B3F0}"/>
              </a:ext>
            </a:extLst>
          </p:cNvPr>
          <p:cNvGrpSpPr/>
          <p:nvPr/>
        </p:nvGrpSpPr>
        <p:grpSpPr>
          <a:xfrm>
            <a:off x="4839288" y="1615221"/>
            <a:ext cx="3988150" cy="2667850"/>
            <a:chOff x="4839288" y="1615221"/>
            <a:chExt cx="3988150" cy="2667850"/>
          </a:xfrm>
        </p:grpSpPr>
        <p:grpSp>
          <p:nvGrpSpPr>
            <p:cNvPr id="33833" name="Group 33832">
              <a:extLst>
                <a:ext uri="{FF2B5EF4-FFF2-40B4-BE49-F238E27FC236}">
                  <a16:creationId xmlns="" xmlns:a16="http://schemas.microsoft.com/office/drawing/2014/main" id="{4202E246-9CD4-4429-A3ED-9AC3E036892E}"/>
                </a:ext>
              </a:extLst>
            </p:cNvPr>
            <p:cNvGrpSpPr/>
            <p:nvPr/>
          </p:nvGrpSpPr>
          <p:grpSpPr>
            <a:xfrm>
              <a:off x="4839288" y="2039814"/>
              <a:ext cx="3988150" cy="2243257"/>
              <a:chOff x="5012707" y="1645920"/>
              <a:chExt cx="3988150" cy="224325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="" xmlns:a16="http://schemas.microsoft.com/office/drawing/2014/main" id="{225BABB8-1EB6-4586-8B1C-AF697C47CB46}"/>
                  </a:ext>
                </a:extLst>
              </p:cNvPr>
              <p:cNvGrpSpPr/>
              <p:nvPr/>
            </p:nvGrpSpPr>
            <p:grpSpPr>
              <a:xfrm>
                <a:off x="5012707" y="1645920"/>
                <a:ext cx="515896" cy="2243257"/>
                <a:chOff x="5026775" y="1645920"/>
                <a:chExt cx="515896" cy="2243257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="" xmlns:a16="http://schemas.microsoft.com/office/drawing/2014/main" id="{27E75DB5-76FA-4E92-A8C7-101F3C74A2E9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="" xmlns:a16="http://schemas.microsoft.com/office/drawing/2014/main" id="{DEFA5B28-E41A-4545-BB1A-23303B51CDFB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="" xmlns:a16="http://schemas.microsoft.com/office/drawing/2014/main" id="{77943D07-9281-4FA3-8189-894F3B798A8F}"/>
                    </a:ext>
                  </a:extLst>
                </p:cNvPr>
                <p:cNvSpPr/>
                <p:nvPr/>
              </p:nvSpPr>
              <p:spPr bwMode="auto">
                <a:xfrm>
                  <a:off x="5040843" y="2554639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3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="" xmlns:a16="http://schemas.microsoft.com/office/drawing/2014/main" id="{33E1F206-CB45-42F4-AD07-805247690C7E}"/>
                    </a:ext>
                  </a:extLst>
                </p:cNvPr>
                <p:cNvSpPr/>
                <p:nvPr/>
              </p:nvSpPr>
              <p:spPr bwMode="auto">
                <a:xfrm>
                  <a:off x="5026775" y="355155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n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="" xmlns:a16="http://schemas.microsoft.com/office/drawing/2014/main" id="{B37F5B13-5A37-4589-8D8E-8CB5FCF03F3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3010486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" name="Group 17">
                <a:extLst>
                  <a:ext uri="{FF2B5EF4-FFF2-40B4-BE49-F238E27FC236}">
                    <a16:creationId xmlns="" xmlns:a16="http://schemas.microsoft.com/office/drawing/2014/main" id="{9C51890D-13B3-4A47-8A47-0BCEDCBB0DFD}"/>
                  </a:ext>
                </a:extLst>
              </p:cNvPr>
              <p:cNvGrpSpPr/>
              <p:nvPr/>
            </p:nvGrpSpPr>
            <p:grpSpPr>
              <a:xfrm>
                <a:off x="6130510" y="1871003"/>
                <a:ext cx="515896" cy="1849361"/>
                <a:chOff x="5026775" y="1645920"/>
                <a:chExt cx="515896" cy="184936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FDF70144-54A2-4C89-89D7-9EDE45FAC9D9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="" xmlns:a16="http://schemas.microsoft.com/office/drawing/2014/main" id="{E92E0CFE-3BB2-4F01-9AED-2F0A94158FA2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66AC6ED5-4C86-4F59-9B2B-614CEB79B152}"/>
                    </a:ext>
                  </a:extLst>
                </p:cNvPr>
                <p:cNvSpPr/>
                <p:nvPr/>
              </p:nvSpPr>
              <p:spPr bwMode="auto">
                <a:xfrm>
                  <a:off x="5026775" y="3157656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lang="en-US" b="1" baseline="-25000" dirty="0">
                      <a:latin typeface="Helvetica" charset="0"/>
                    </a:rPr>
                    <a:t>m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DC0009A8-1CD2-412C-A4C1-EF1A6F49681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2546248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4" name="Group 23">
                <a:extLst>
                  <a:ext uri="{FF2B5EF4-FFF2-40B4-BE49-F238E27FC236}">
                    <a16:creationId xmlns="" xmlns:a16="http://schemas.microsoft.com/office/drawing/2014/main" id="{BA77F2A1-C2ED-466F-A4B7-9736E0BFB944}"/>
                  </a:ext>
                </a:extLst>
              </p:cNvPr>
              <p:cNvGrpSpPr/>
              <p:nvPr/>
            </p:nvGrpSpPr>
            <p:grpSpPr>
              <a:xfrm>
                <a:off x="7382215" y="1871229"/>
                <a:ext cx="515896" cy="1849361"/>
                <a:chOff x="5026775" y="1645920"/>
                <a:chExt cx="515896" cy="1849361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A4755A24-CD27-4025-BAD3-8C8405C71EBE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C789EBBD-54F7-40FC-B03D-179B7B189E77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="" xmlns:a16="http://schemas.microsoft.com/office/drawing/2014/main" id="{4530053A-E523-4B86-A45D-F1586844CF0C}"/>
                    </a:ext>
                  </a:extLst>
                </p:cNvPr>
                <p:cNvSpPr/>
                <p:nvPr/>
              </p:nvSpPr>
              <p:spPr bwMode="auto">
                <a:xfrm>
                  <a:off x="5026775" y="3157656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err="1">
                      <a:latin typeface="Helvetica" charset="0"/>
                    </a:rPr>
                    <a:t>s</a:t>
                  </a:r>
                  <a:r>
                    <a:rPr lang="en-US" b="1" baseline="-25000" dirty="0" err="1">
                      <a:latin typeface="Helvetica" charset="0"/>
                    </a:rPr>
                    <a:t>m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="" xmlns:a16="http://schemas.microsoft.com/office/drawing/2014/main" id="{A86397C0-B8CE-413B-84D9-8681B7057FF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2546248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0C8B6CDB-DE16-4C2D-A0D1-2247E95BC9BB}"/>
                  </a:ext>
                </a:extLst>
              </p:cNvPr>
              <p:cNvSpPr txBox="1"/>
              <p:nvPr/>
            </p:nvSpPr>
            <p:spPr>
              <a:xfrm>
                <a:off x="6592834" y="1884367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6CCE313A-F3EF-4B1C-A5FB-8EA6E3EC73BF}"/>
                  </a:ext>
                </a:extLst>
              </p:cNvPr>
              <p:cNvSpPr txBox="1"/>
              <p:nvPr/>
            </p:nvSpPr>
            <p:spPr>
              <a:xfrm>
                <a:off x="6621370" y="2289913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805B207-25AC-42BB-926A-700B9DF242A2}"/>
                  </a:ext>
                </a:extLst>
              </p:cNvPr>
              <p:cNvSpPr txBox="1"/>
              <p:nvPr/>
            </p:nvSpPr>
            <p:spPr>
              <a:xfrm>
                <a:off x="6589830" y="3385521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="" xmlns:a16="http://schemas.microsoft.com/office/drawing/2014/main" id="{EC27FDAD-FD83-4FDF-86A7-FBA47271DC5A}"/>
                  </a:ext>
                </a:extLst>
              </p:cNvPr>
              <p:cNvGrpSpPr/>
              <p:nvPr/>
            </p:nvGrpSpPr>
            <p:grpSpPr>
              <a:xfrm>
                <a:off x="8484961" y="1645920"/>
                <a:ext cx="515896" cy="2243257"/>
                <a:chOff x="5026775" y="1645920"/>
                <a:chExt cx="515896" cy="224325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="" xmlns:a16="http://schemas.microsoft.com/office/drawing/2014/main" id="{C69D8CC5-2087-49A1-99B8-4BCBC49F0896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="" xmlns:a16="http://schemas.microsoft.com/office/drawing/2014/main" id="{533DEB5A-3C58-4F12-BD73-23581C335548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="" xmlns:a16="http://schemas.microsoft.com/office/drawing/2014/main" id="{CBCD9A54-1DEE-4589-B2C8-AB2507E40291}"/>
                    </a:ext>
                  </a:extLst>
                </p:cNvPr>
                <p:cNvSpPr/>
                <p:nvPr/>
              </p:nvSpPr>
              <p:spPr bwMode="auto">
                <a:xfrm>
                  <a:off x="5040843" y="2554639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3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="" xmlns:a16="http://schemas.microsoft.com/office/drawing/2014/main" id="{13E31FE0-D643-4D23-9C7D-B455E4A19A3C}"/>
                    </a:ext>
                  </a:extLst>
                </p:cNvPr>
                <p:cNvSpPr/>
                <p:nvPr/>
              </p:nvSpPr>
              <p:spPr bwMode="auto">
                <a:xfrm>
                  <a:off x="5026775" y="355155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err="1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n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="" xmlns:a16="http://schemas.microsoft.com/office/drawing/2014/main" id="{20013C5E-6826-42DE-9D60-2C0873DC923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3010486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9" name="Group 48">
                <a:extLst>
                  <a:ext uri="{FF2B5EF4-FFF2-40B4-BE49-F238E27FC236}">
                    <a16:creationId xmlns="" xmlns:a16="http://schemas.microsoft.com/office/drawing/2014/main" id="{06E53A73-2EC4-46FB-9D7C-9EF530D958F8}"/>
                  </a:ext>
                </a:extLst>
              </p:cNvPr>
              <p:cNvGrpSpPr/>
              <p:nvPr/>
            </p:nvGrpSpPr>
            <p:grpSpPr>
              <a:xfrm>
                <a:off x="5528603" y="1814733"/>
                <a:ext cx="626943" cy="1736819"/>
                <a:chOff x="5528603" y="1814733"/>
                <a:chExt cx="626943" cy="1736819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="" xmlns:a16="http://schemas.microsoft.com/office/drawing/2014/main" id="{D67B0864-DBA0-4C1E-909D-88165855E6B7}"/>
                    </a:ext>
                  </a:extLst>
                </p:cNvPr>
                <p:cNvCxnSpPr>
                  <a:cxnSpLocks/>
                  <a:stCxn id="2" idx="3"/>
                  <a:endCxn id="19" idx="1"/>
                </p:cNvCxnSpPr>
                <p:nvPr/>
              </p:nvCxnSpPr>
              <p:spPr bwMode="auto">
                <a:xfrm>
                  <a:off x="5528603" y="1814733"/>
                  <a:ext cx="626943" cy="22508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="" xmlns:a16="http://schemas.microsoft.com/office/drawing/2014/main" id="{37FAB975-F9E5-429D-9CAE-E295B65EE27C}"/>
                    </a:ext>
                  </a:extLst>
                </p:cNvPr>
                <p:cNvCxnSpPr>
                  <a:stCxn id="2" idx="3"/>
                  <a:endCxn id="20" idx="1"/>
                </p:cNvCxnSpPr>
                <p:nvPr/>
              </p:nvCxnSpPr>
              <p:spPr bwMode="auto">
                <a:xfrm>
                  <a:off x="5528603" y="1814733"/>
                  <a:ext cx="626943" cy="6475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="" xmlns:a16="http://schemas.microsoft.com/office/drawing/2014/main" id="{DD0F37B5-1C62-46E1-B38C-F3D4DCAD7AD0}"/>
                    </a:ext>
                  </a:extLst>
                </p:cNvPr>
                <p:cNvCxnSpPr>
                  <a:stCxn id="2" idx="3"/>
                  <a:endCxn id="22" idx="1"/>
                </p:cNvCxnSpPr>
                <p:nvPr/>
              </p:nvCxnSpPr>
              <p:spPr bwMode="auto">
                <a:xfrm>
                  <a:off x="5528603" y="1814733"/>
                  <a:ext cx="601907" cy="173681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5" name="Straight Connector 54">
                <a:extLst>
                  <a:ext uri="{FF2B5EF4-FFF2-40B4-BE49-F238E27FC236}">
                    <a16:creationId xmlns="" xmlns:a16="http://schemas.microsoft.com/office/drawing/2014/main" id="{A1E473A1-E1FE-4066-85F6-EAD8484DA0D1}"/>
                  </a:ext>
                </a:extLst>
              </p:cNvPr>
              <p:cNvCxnSpPr>
                <a:stCxn id="4" idx="3"/>
                <a:endCxn id="19" idx="1"/>
              </p:cNvCxnSpPr>
              <p:nvPr/>
            </p:nvCxnSpPr>
            <p:spPr bwMode="auto">
              <a:xfrm flipV="1">
                <a:off x="5528603" y="2039816"/>
                <a:ext cx="626943" cy="19739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32B04A0A-8A5C-4ECA-9673-4E07454F890B}"/>
                  </a:ext>
                </a:extLst>
              </p:cNvPr>
              <p:cNvCxnSpPr>
                <a:stCxn id="4" idx="3"/>
                <a:endCxn id="20" idx="1"/>
              </p:cNvCxnSpPr>
              <p:nvPr/>
            </p:nvCxnSpPr>
            <p:spPr bwMode="auto">
              <a:xfrm>
                <a:off x="5528603" y="2237215"/>
                <a:ext cx="626943" cy="22508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="" xmlns:a16="http://schemas.microsoft.com/office/drawing/2014/main" id="{C626C26A-0EB6-4D8B-A1C5-A93F1573BBFE}"/>
                  </a:ext>
                </a:extLst>
              </p:cNvPr>
              <p:cNvCxnSpPr>
                <a:stCxn id="4" idx="3"/>
                <a:endCxn id="22" idx="1"/>
              </p:cNvCxnSpPr>
              <p:nvPr/>
            </p:nvCxnSpPr>
            <p:spPr bwMode="auto">
              <a:xfrm>
                <a:off x="5528603" y="2237215"/>
                <a:ext cx="601907" cy="13143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>
                <a:extLst>
                  <a:ext uri="{FF2B5EF4-FFF2-40B4-BE49-F238E27FC236}">
                    <a16:creationId xmlns="" xmlns:a16="http://schemas.microsoft.com/office/drawing/2014/main" id="{B93E5822-DAC0-4AD0-B2E0-12AD3B700FCB}"/>
                  </a:ext>
                </a:extLst>
              </p:cNvPr>
              <p:cNvCxnSpPr>
                <a:stCxn id="7" idx="3"/>
                <a:endCxn id="19" idx="1"/>
              </p:cNvCxnSpPr>
              <p:nvPr/>
            </p:nvCxnSpPr>
            <p:spPr bwMode="auto">
              <a:xfrm flipV="1">
                <a:off x="5517635" y="2039816"/>
                <a:ext cx="637911" cy="6836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="" xmlns:a16="http://schemas.microsoft.com/office/drawing/2014/main" id="{989F417E-FAF8-4E1B-8016-93BA2619A07C}"/>
                  </a:ext>
                </a:extLst>
              </p:cNvPr>
              <p:cNvCxnSpPr>
                <a:stCxn id="7" idx="3"/>
                <a:endCxn id="20" idx="1"/>
              </p:cNvCxnSpPr>
              <p:nvPr/>
            </p:nvCxnSpPr>
            <p:spPr bwMode="auto">
              <a:xfrm flipV="1">
                <a:off x="5517635" y="2462298"/>
                <a:ext cx="637911" cy="2611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93" name="Straight Connector 33792">
                <a:extLst>
                  <a:ext uri="{FF2B5EF4-FFF2-40B4-BE49-F238E27FC236}">
                    <a16:creationId xmlns="" xmlns:a16="http://schemas.microsoft.com/office/drawing/2014/main" id="{2B78333E-D9DB-47FA-A958-60CA8FFD7BDA}"/>
                  </a:ext>
                </a:extLst>
              </p:cNvPr>
              <p:cNvCxnSpPr>
                <a:stCxn id="7" idx="3"/>
                <a:endCxn id="22" idx="1"/>
              </p:cNvCxnSpPr>
              <p:nvPr/>
            </p:nvCxnSpPr>
            <p:spPr bwMode="auto">
              <a:xfrm>
                <a:off x="5517635" y="2723452"/>
                <a:ext cx="612875" cy="8281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96" name="Straight Connector 33795">
                <a:extLst>
                  <a:ext uri="{FF2B5EF4-FFF2-40B4-BE49-F238E27FC236}">
                    <a16:creationId xmlns="" xmlns:a16="http://schemas.microsoft.com/office/drawing/2014/main" id="{08DD1A38-68E2-4507-89E3-9B05CEF910AE}"/>
                  </a:ext>
                </a:extLst>
              </p:cNvPr>
              <p:cNvCxnSpPr>
                <a:stCxn id="9" idx="3"/>
                <a:endCxn id="19" idx="1"/>
              </p:cNvCxnSpPr>
              <p:nvPr/>
            </p:nvCxnSpPr>
            <p:spPr bwMode="auto">
              <a:xfrm flipV="1">
                <a:off x="5503567" y="2039816"/>
                <a:ext cx="651979" cy="168054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98" name="Straight Connector 33797">
                <a:extLst>
                  <a:ext uri="{FF2B5EF4-FFF2-40B4-BE49-F238E27FC236}">
                    <a16:creationId xmlns="" xmlns:a16="http://schemas.microsoft.com/office/drawing/2014/main" id="{84A2B17C-E3DC-4279-8A9F-A114E59B0C59}"/>
                  </a:ext>
                </a:extLst>
              </p:cNvPr>
              <p:cNvCxnSpPr>
                <a:stCxn id="9" idx="3"/>
                <a:endCxn id="20" idx="1"/>
              </p:cNvCxnSpPr>
              <p:nvPr/>
            </p:nvCxnSpPr>
            <p:spPr bwMode="auto">
              <a:xfrm flipV="1">
                <a:off x="5503567" y="2462298"/>
                <a:ext cx="651979" cy="12580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00" name="Straight Connector 33799">
                <a:extLst>
                  <a:ext uri="{FF2B5EF4-FFF2-40B4-BE49-F238E27FC236}">
                    <a16:creationId xmlns="" xmlns:a16="http://schemas.microsoft.com/office/drawing/2014/main" id="{77884EFE-4E7B-49F1-81BC-6EF37D27CA56}"/>
                  </a:ext>
                </a:extLst>
              </p:cNvPr>
              <p:cNvCxnSpPr>
                <a:stCxn id="9" idx="3"/>
                <a:endCxn id="22" idx="1"/>
              </p:cNvCxnSpPr>
              <p:nvPr/>
            </p:nvCxnSpPr>
            <p:spPr bwMode="auto">
              <a:xfrm flipV="1">
                <a:off x="5503567" y="3551552"/>
                <a:ext cx="626943" cy="1688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02" name="Straight Connector 33801">
                <a:extLst>
                  <a:ext uri="{FF2B5EF4-FFF2-40B4-BE49-F238E27FC236}">
                    <a16:creationId xmlns="" xmlns:a16="http://schemas.microsoft.com/office/drawing/2014/main" id="{F9422ED4-D5D1-45E4-8885-BC2CDCBCA084}"/>
                  </a:ext>
                </a:extLst>
              </p:cNvPr>
              <p:cNvCxnSpPr>
                <a:stCxn id="38" idx="1"/>
                <a:endCxn id="25" idx="3"/>
              </p:cNvCxnSpPr>
              <p:nvPr/>
            </p:nvCxnSpPr>
            <p:spPr bwMode="auto">
              <a:xfrm flipH="1">
                <a:off x="7898111" y="1814733"/>
                <a:ext cx="611886" cy="2253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04" name="Straight Connector 33803">
                <a:extLst>
                  <a:ext uri="{FF2B5EF4-FFF2-40B4-BE49-F238E27FC236}">
                    <a16:creationId xmlns="" xmlns:a16="http://schemas.microsoft.com/office/drawing/2014/main" id="{6B5B2922-470E-4BBA-AA74-ECF4C504288B}"/>
                  </a:ext>
                </a:extLst>
              </p:cNvPr>
              <p:cNvCxnSpPr>
                <a:stCxn id="38" idx="1"/>
                <a:endCxn id="26" idx="3"/>
              </p:cNvCxnSpPr>
              <p:nvPr/>
            </p:nvCxnSpPr>
            <p:spPr bwMode="auto">
              <a:xfrm flipH="1">
                <a:off x="7898111" y="1814733"/>
                <a:ext cx="611886" cy="6477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06" name="Straight Connector 33805">
                <a:extLst>
                  <a:ext uri="{FF2B5EF4-FFF2-40B4-BE49-F238E27FC236}">
                    <a16:creationId xmlns="" xmlns:a16="http://schemas.microsoft.com/office/drawing/2014/main" id="{5523D31A-CA82-4CA1-8297-17B5F87D1079}"/>
                  </a:ext>
                </a:extLst>
              </p:cNvPr>
              <p:cNvCxnSpPr>
                <a:cxnSpLocks/>
                <a:stCxn id="38" idx="1"/>
                <a:endCxn id="27" idx="3"/>
              </p:cNvCxnSpPr>
              <p:nvPr/>
            </p:nvCxnSpPr>
            <p:spPr bwMode="auto">
              <a:xfrm flipH="1">
                <a:off x="7873075" y="1814733"/>
                <a:ext cx="636922" cy="173704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08" name="Straight Connector 33807">
                <a:extLst>
                  <a:ext uri="{FF2B5EF4-FFF2-40B4-BE49-F238E27FC236}">
                    <a16:creationId xmlns="" xmlns:a16="http://schemas.microsoft.com/office/drawing/2014/main" id="{AA49EEDA-564A-489A-B5B2-9FEE09E7E879}"/>
                  </a:ext>
                </a:extLst>
              </p:cNvPr>
              <p:cNvCxnSpPr>
                <a:cxnSpLocks/>
                <a:stCxn id="39" idx="1"/>
                <a:endCxn id="25" idx="3"/>
              </p:cNvCxnSpPr>
              <p:nvPr/>
            </p:nvCxnSpPr>
            <p:spPr bwMode="auto">
              <a:xfrm flipH="1" flipV="1">
                <a:off x="7898111" y="2040042"/>
                <a:ext cx="611886" cy="19717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10" name="Straight Connector 33809">
                <a:extLst>
                  <a:ext uri="{FF2B5EF4-FFF2-40B4-BE49-F238E27FC236}">
                    <a16:creationId xmlns="" xmlns:a16="http://schemas.microsoft.com/office/drawing/2014/main" id="{7062C8C5-8804-48FA-A66C-0E2E0ED3EE2D}"/>
                  </a:ext>
                </a:extLst>
              </p:cNvPr>
              <p:cNvCxnSpPr>
                <a:cxnSpLocks/>
                <a:stCxn id="39" idx="1"/>
                <a:endCxn id="26" idx="3"/>
              </p:cNvCxnSpPr>
              <p:nvPr/>
            </p:nvCxnSpPr>
            <p:spPr bwMode="auto">
              <a:xfrm flipH="1">
                <a:off x="7898111" y="2237215"/>
                <a:ext cx="611886" cy="2253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12" name="Straight Connector 33811">
                <a:extLst>
                  <a:ext uri="{FF2B5EF4-FFF2-40B4-BE49-F238E27FC236}">
                    <a16:creationId xmlns="" xmlns:a16="http://schemas.microsoft.com/office/drawing/2014/main" id="{D3511C5F-D020-4EEA-9BE0-B925BA9D19CE}"/>
                  </a:ext>
                </a:extLst>
              </p:cNvPr>
              <p:cNvCxnSpPr>
                <a:stCxn id="39" idx="1"/>
                <a:endCxn id="27" idx="3"/>
              </p:cNvCxnSpPr>
              <p:nvPr/>
            </p:nvCxnSpPr>
            <p:spPr bwMode="auto">
              <a:xfrm flipH="1">
                <a:off x="7873075" y="2237215"/>
                <a:ext cx="636922" cy="13145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17" name="Straight Connector 33816">
                <a:extLst>
                  <a:ext uri="{FF2B5EF4-FFF2-40B4-BE49-F238E27FC236}">
                    <a16:creationId xmlns="" xmlns:a16="http://schemas.microsoft.com/office/drawing/2014/main" id="{98AB102C-65BE-4F6A-A5B9-637B2F5DBA02}"/>
                  </a:ext>
                </a:extLst>
              </p:cNvPr>
              <p:cNvCxnSpPr>
                <a:stCxn id="40" idx="1"/>
                <a:endCxn id="25" idx="3"/>
              </p:cNvCxnSpPr>
              <p:nvPr/>
            </p:nvCxnSpPr>
            <p:spPr bwMode="auto">
              <a:xfrm flipH="1" flipV="1">
                <a:off x="7898111" y="2040042"/>
                <a:ext cx="600918" cy="6834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19" name="Straight Connector 33818">
                <a:extLst>
                  <a:ext uri="{FF2B5EF4-FFF2-40B4-BE49-F238E27FC236}">
                    <a16:creationId xmlns="" xmlns:a16="http://schemas.microsoft.com/office/drawing/2014/main" id="{4ECFC222-3D32-4D5B-BD28-EF0B054F4121}"/>
                  </a:ext>
                </a:extLst>
              </p:cNvPr>
              <p:cNvCxnSpPr>
                <a:cxnSpLocks/>
                <a:stCxn id="40" idx="1"/>
                <a:endCxn id="26" idx="3"/>
              </p:cNvCxnSpPr>
              <p:nvPr/>
            </p:nvCxnSpPr>
            <p:spPr bwMode="auto">
              <a:xfrm flipH="1" flipV="1">
                <a:off x="7898111" y="2462524"/>
                <a:ext cx="600918" cy="26092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21" name="Straight Connector 33820">
                <a:extLst>
                  <a:ext uri="{FF2B5EF4-FFF2-40B4-BE49-F238E27FC236}">
                    <a16:creationId xmlns="" xmlns:a16="http://schemas.microsoft.com/office/drawing/2014/main" id="{447F7540-F834-4E2E-855F-4ABA31A07EC7}"/>
                  </a:ext>
                </a:extLst>
              </p:cNvPr>
              <p:cNvCxnSpPr>
                <a:stCxn id="40" idx="1"/>
                <a:endCxn id="27" idx="3"/>
              </p:cNvCxnSpPr>
              <p:nvPr/>
            </p:nvCxnSpPr>
            <p:spPr bwMode="auto">
              <a:xfrm flipH="1">
                <a:off x="7873075" y="2723452"/>
                <a:ext cx="625954" cy="82832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23" name="Straight Connector 33822">
                <a:extLst>
                  <a:ext uri="{FF2B5EF4-FFF2-40B4-BE49-F238E27FC236}">
                    <a16:creationId xmlns="" xmlns:a16="http://schemas.microsoft.com/office/drawing/2014/main" id="{18B668DC-5917-44A1-8FA9-7BAD4D89A639}"/>
                  </a:ext>
                </a:extLst>
              </p:cNvPr>
              <p:cNvCxnSpPr>
                <a:stCxn id="41" idx="1"/>
                <a:endCxn id="27" idx="3"/>
              </p:cNvCxnSpPr>
              <p:nvPr/>
            </p:nvCxnSpPr>
            <p:spPr bwMode="auto">
              <a:xfrm flipH="1" flipV="1">
                <a:off x="7873075" y="3551778"/>
                <a:ext cx="611886" cy="16858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25" name="Straight Connector 33824">
                <a:extLst>
                  <a:ext uri="{FF2B5EF4-FFF2-40B4-BE49-F238E27FC236}">
                    <a16:creationId xmlns="" xmlns:a16="http://schemas.microsoft.com/office/drawing/2014/main" id="{B4F102A2-892D-4FCE-9BBC-28485A250DA1}"/>
                  </a:ext>
                </a:extLst>
              </p:cNvPr>
              <p:cNvCxnSpPr>
                <a:cxnSpLocks/>
                <a:stCxn id="41" idx="1"/>
                <a:endCxn id="26" idx="3"/>
              </p:cNvCxnSpPr>
              <p:nvPr/>
            </p:nvCxnSpPr>
            <p:spPr bwMode="auto">
              <a:xfrm flipH="1" flipV="1">
                <a:off x="7898111" y="2462524"/>
                <a:ext cx="586850" cy="12578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32" name="Straight Connector 33831">
                <a:extLst>
                  <a:ext uri="{FF2B5EF4-FFF2-40B4-BE49-F238E27FC236}">
                    <a16:creationId xmlns="" xmlns:a16="http://schemas.microsoft.com/office/drawing/2014/main" id="{4944A2A1-F68D-4FBE-92EC-011345AAC7A5}"/>
                  </a:ext>
                </a:extLst>
              </p:cNvPr>
              <p:cNvCxnSpPr>
                <a:stCxn id="41" idx="1"/>
                <a:endCxn id="25" idx="3"/>
              </p:cNvCxnSpPr>
              <p:nvPr/>
            </p:nvCxnSpPr>
            <p:spPr bwMode="auto">
              <a:xfrm flipH="1" flipV="1">
                <a:off x="7898111" y="2040042"/>
                <a:ext cx="586850" cy="16803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A05F452C-C84A-4A24-ACF1-7E5BD5872905}"/>
                </a:ext>
              </a:extLst>
            </p:cNvPr>
            <p:cNvSpPr txBox="1"/>
            <p:nvPr/>
          </p:nvSpPr>
          <p:spPr>
            <a:xfrm>
              <a:off x="5109754" y="1616854"/>
              <a:ext cx="1502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Repartition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1E22E531-46AF-485F-ADBF-4CF521AD0413}"/>
                </a:ext>
              </a:extLst>
            </p:cNvPr>
            <p:cNvSpPr txBox="1"/>
            <p:nvPr/>
          </p:nvSpPr>
          <p:spPr>
            <a:xfrm>
              <a:off x="7315940" y="1615221"/>
              <a:ext cx="1502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Repartition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5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4473526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Intraquery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0F0F661-5FF6-4661-8345-D21980A0E1B8}"/>
              </a:ext>
            </a:extLst>
          </p:cNvPr>
          <p:cNvSpPr txBox="1"/>
          <p:nvPr/>
        </p:nvSpPr>
        <p:spPr>
          <a:xfrm>
            <a:off x="14069" y="1237957"/>
            <a:ext cx="396708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charset="0"/>
              </a:rPr>
              <a:t>Steps to process the query</a:t>
            </a:r>
          </a:p>
          <a:p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Step 1:</a:t>
            </a:r>
          </a:p>
          <a:p>
            <a:r>
              <a:rPr lang="en-US" sz="1800" dirty="0">
                <a:latin typeface="Helvetica" charset="0"/>
              </a:rPr>
              <a:t>Repartition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, r</a:t>
            </a:r>
            <a:r>
              <a:rPr lang="en-US" sz="1800" baseline="-25000" dirty="0"/>
              <a:t>2</a:t>
            </a:r>
            <a:r>
              <a:rPr lang="en-US" sz="1800" dirty="0"/>
              <a:t>,  …. </a:t>
            </a:r>
            <a:r>
              <a:rPr lang="en-US" sz="1800" dirty="0" err="1"/>
              <a:t>r</a:t>
            </a:r>
            <a:r>
              <a:rPr lang="en-US" sz="1800" baseline="-25000" dirty="0" err="1"/>
              <a:t>n</a:t>
            </a:r>
            <a:r>
              <a:rPr lang="en-US" sz="1800" baseline="-25000" dirty="0"/>
              <a:t> </a:t>
            </a:r>
            <a:r>
              <a:rPr lang="en-US" sz="1800" dirty="0"/>
              <a:t> into new 	</a:t>
            </a:r>
          </a:p>
          <a:p>
            <a:endParaRPr lang="en-US" sz="1800" dirty="0"/>
          </a:p>
          <a:p>
            <a:r>
              <a:rPr lang="en-US" sz="1800" dirty="0"/>
              <a:t>	partitions r</a:t>
            </a:r>
            <a:r>
              <a:rPr lang="en-US" sz="1800" baseline="-25000" dirty="0"/>
              <a:t>1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</a:t>
            </a:r>
            <a:r>
              <a:rPr lang="en-US" sz="1800" dirty="0"/>
              <a:t>, r</a:t>
            </a:r>
            <a:r>
              <a:rPr lang="en-US" sz="1800" baseline="-25000" dirty="0"/>
              <a:t>2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</a:t>
            </a:r>
            <a:r>
              <a:rPr lang="en-US" sz="1800" dirty="0"/>
              <a:t>,  …. r</a:t>
            </a:r>
            <a:r>
              <a:rPr lang="en-US" sz="1800" b="1" baseline="-25000" dirty="0">
                <a:solidFill>
                  <a:srgbClr val="FF0000"/>
                </a:solidFill>
              </a:rPr>
              <a:t>m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</a:t>
            </a:r>
            <a:r>
              <a:rPr lang="en-US" sz="1800" dirty="0">
                <a:solidFill>
                  <a:srgbClr val="FF0000"/>
                </a:solidFill>
              </a:rPr>
              <a:t>   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Repartition </a:t>
            </a:r>
            <a:r>
              <a:rPr lang="en-US" sz="1800" dirty="0"/>
              <a:t>s</a:t>
            </a:r>
            <a:r>
              <a:rPr lang="en-US" sz="1800" baseline="-25000" dirty="0"/>
              <a:t>1</a:t>
            </a:r>
            <a:r>
              <a:rPr lang="en-US" sz="1800" dirty="0"/>
              <a:t>, s</a:t>
            </a:r>
            <a:r>
              <a:rPr lang="en-US" sz="1800" baseline="-25000" dirty="0"/>
              <a:t>2</a:t>
            </a:r>
            <a:r>
              <a:rPr lang="en-US" sz="1800" dirty="0"/>
              <a:t>,  …. </a:t>
            </a:r>
            <a:r>
              <a:rPr lang="en-US" sz="1800" dirty="0" err="1"/>
              <a:t>s</a:t>
            </a:r>
            <a:r>
              <a:rPr lang="en-US" sz="1800" baseline="-25000" dirty="0" err="1"/>
              <a:t>n</a:t>
            </a:r>
            <a:r>
              <a:rPr lang="en-US" sz="1800" baseline="-25000" dirty="0"/>
              <a:t> </a:t>
            </a:r>
            <a:r>
              <a:rPr lang="en-US" sz="1800" dirty="0"/>
              <a:t> into new 	</a:t>
            </a:r>
          </a:p>
          <a:p>
            <a:endParaRPr lang="en-US" sz="1800" dirty="0"/>
          </a:p>
          <a:p>
            <a:r>
              <a:rPr lang="en-US" sz="1800" dirty="0"/>
              <a:t>	partitions s</a:t>
            </a:r>
            <a:r>
              <a:rPr lang="en-US" sz="1800" baseline="-25000" dirty="0"/>
              <a:t>1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</a:t>
            </a:r>
            <a:r>
              <a:rPr lang="en-US" sz="1800" dirty="0"/>
              <a:t>, s</a:t>
            </a:r>
            <a:r>
              <a:rPr lang="en-US" sz="1800" baseline="-25000" dirty="0"/>
              <a:t>2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</a:t>
            </a:r>
            <a:r>
              <a:rPr lang="en-US" sz="1800" dirty="0"/>
              <a:t>,  …. </a:t>
            </a:r>
            <a:r>
              <a:rPr lang="en-US" sz="1800" dirty="0" err="1"/>
              <a:t>s</a:t>
            </a:r>
            <a:r>
              <a:rPr lang="en-US" sz="1800" b="1" baseline="-25000" dirty="0" err="1">
                <a:solidFill>
                  <a:srgbClr val="FF0000"/>
                </a:solidFill>
              </a:rPr>
              <a:t>m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</a:t>
            </a:r>
            <a:r>
              <a:rPr lang="en-US" sz="1800" dirty="0">
                <a:solidFill>
                  <a:srgbClr val="FF0000"/>
                </a:solidFill>
              </a:rPr>
              <a:t>   </a:t>
            </a:r>
          </a:p>
          <a:p>
            <a:endParaRPr lang="en-US" sz="1800" b="1" dirty="0">
              <a:solidFill>
                <a:srgbClr val="FF0000"/>
              </a:solidFill>
              <a:latin typeface="Helvetica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Step 2:</a:t>
            </a:r>
          </a:p>
          <a:p>
            <a:r>
              <a:rPr lang="en-US" sz="1800" dirty="0"/>
              <a:t>Assign r</a:t>
            </a:r>
            <a:r>
              <a:rPr lang="en-US" sz="1800" baseline="-25000" dirty="0"/>
              <a:t>1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</a:t>
            </a:r>
            <a:r>
              <a:rPr lang="en-US" sz="1800" dirty="0"/>
              <a:t>, r</a:t>
            </a:r>
            <a:r>
              <a:rPr lang="en-US" sz="1800" baseline="-25000" dirty="0"/>
              <a:t>2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</a:t>
            </a:r>
            <a:r>
              <a:rPr lang="en-US" sz="1800" dirty="0"/>
              <a:t>,  …. r</a:t>
            </a:r>
            <a:r>
              <a:rPr lang="en-US" sz="1800" b="1" baseline="-25000" dirty="0">
                <a:solidFill>
                  <a:srgbClr val="FF0000"/>
                </a:solidFill>
              </a:rPr>
              <a:t>m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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into </a:t>
            </a:r>
          </a:p>
          <a:p>
            <a:r>
              <a:rPr lang="en-US" sz="1800" dirty="0"/>
              <a:t>	nodes N</a:t>
            </a:r>
            <a:r>
              <a:rPr lang="en-US" sz="1800" baseline="-25000" dirty="0"/>
              <a:t>1</a:t>
            </a:r>
            <a:r>
              <a:rPr lang="en-US" sz="1800" dirty="0"/>
              <a:t>, N</a:t>
            </a:r>
            <a:r>
              <a:rPr lang="en-US" sz="1800" baseline="-25000" dirty="0"/>
              <a:t>2</a:t>
            </a:r>
            <a:r>
              <a:rPr lang="en-US" sz="1800" dirty="0"/>
              <a:t>, ….. N</a:t>
            </a:r>
            <a:r>
              <a:rPr lang="en-US" sz="1800" baseline="-25000" dirty="0"/>
              <a:t>m</a:t>
            </a:r>
            <a:endParaRPr lang="en-US" sz="1800" b="1" baseline="-25000" dirty="0">
              <a:latin typeface="Helvetica" charset="0"/>
            </a:endParaRPr>
          </a:p>
          <a:p>
            <a:endParaRPr lang="en-US" sz="1800" dirty="0"/>
          </a:p>
          <a:p>
            <a:r>
              <a:rPr lang="en-US" sz="1800" dirty="0"/>
              <a:t>Assign s</a:t>
            </a:r>
            <a:r>
              <a:rPr lang="en-US" sz="1800" baseline="-25000" dirty="0"/>
              <a:t>1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</a:t>
            </a:r>
            <a:r>
              <a:rPr lang="en-US" sz="1800" dirty="0"/>
              <a:t>, s</a:t>
            </a:r>
            <a:r>
              <a:rPr lang="en-US" sz="1800" baseline="-25000" dirty="0"/>
              <a:t>2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</a:t>
            </a:r>
            <a:r>
              <a:rPr lang="en-US" sz="1800" dirty="0"/>
              <a:t>,  …. </a:t>
            </a:r>
            <a:r>
              <a:rPr lang="en-US" sz="1800" dirty="0" err="1"/>
              <a:t>s</a:t>
            </a:r>
            <a:r>
              <a:rPr lang="en-US" sz="1800" b="1" baseline="-25000" dirty="0" err="1">
                <a:solidFill>
                  <a:srgbClr val="FF0000"/>
                </a:solidFill>
              </a:rPr>
              <a:t>m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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into</a:t>
            </a:r>
            <a:endParaRPr lang="en-US" sz="1800" b="1" dirty="0">
              <a:latin typeface="Helvetica" charset="0"/>
            </a:endParaRPr>
          </a:p>
          <a:p>
            <a:r>
              <a:rPr lang="en-US" sz="1800" dirty="0"/>
              <a:t>	nodes N</a:t>
            </a:r>
            <a:r>
              <a:rPr lang="en-US" sz="1800" baseline="-25000" dirty="0"/>
              <a:t>1</a:t>
            </a:r>
            <a:r>
              <a:rPr lang="en-US" sz="1800" dirty="0"/>
              <a:t>, N</a:t>
            </a:r>
            <a:r>
              <a:rPr lang="en-US" sz="1800" baseline="-25000" dirty="0"/>
              <a:t>2</a:t>
            </a:r>
            <a:r>
              <a:rPr lang="en-US" sz="1800" dirty="0"/>
              <a:t>, ….. N</a:t>
            </a:r>
            <a:r>
              <a:rPr lang="en-US" sz="1800" baseline="-25000" dirty="0"/>
              <a:t>m</a:t>
            </a:r>
            <a:endParaRPr lang="en-US" sz="1800" b="1"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A4AE27-F15A-41F0-8029-953EE13F6F97}"/>
              </a:ext>
            </a:extLst>
          </p:cNvPr>
          <p:cNvSpPr txBox="1"/>
          <p:nvPr/>
        </p:nvSpPr>
        <p:spPr>
          <a:xfrm>
            <a:off x="3981157" y="117475"/>
            <a:ext cx="51487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SELECT * FROM r, s where </a:t>
            </a:r>
            <a:r>
              <a:rPr lang="en-US" sz="1800" dirty="0" err="1">
                <a:solidFill>
                  <a:srgbClr val="0000FF"/>
                </a:solidFill>
              </a:rPr>
              <a:t>r.B</a:t>
            </a:r>
            <a:r>
              <a:rPr lang="en-US" sz="1800" dirty="0">
                <a:solidFill>
                  <a:srgbClr val="0000FF"/>
                </a:solidFill>
              </a:rPr>
              <a:t> = </a:t>
            </a:r>
            <a:r>
              <a:rPr lang="en-US" sz="1800" dirty="0" err="1">
                <a:solidFill>
                  <a:srgbClr val="0000FF"/>
                </a:solidFill>
              </a:rPr>
              <a:t>s.B</a:t>
            </a:r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Shared nothing architecture</a:t>
            </a:r>
          </a:p>
          <a:p>
            <a:r>
              <a:rPr lang="en-US" sz="1800" dirty="0"/>
              <a:t>Nodes: N</a:t>
            </a:r>
            <a:r>
              <a:rPr lang="en-US" sz="1800" baseline="-25000" dirty="0"/>
              <a:t>1</a:t>
            </a:r>
            <a:r>
              <a:rPr lang="en-US" sz="1800" dirty="0"/>
              <a:t>, N</a:t>
            </a:r>
            <a:r>
              <a:rPr lang="en-US" sz="1800" baseline="-25000" dirty="0"/>
              <a:t>2</a:t>
            </a:r>
            <a:r>
              <a:rPr lang="en-US" sz="1800" dirty="0"/>
              <a:t>, ….. </a:t>
            </a:r>
            <a:r>
              <a:rPr lang="en-US" sz="1800" dirty="0" err="1"/>
              <a:t>N</a:t>
            </a:r>
            <a:r>
              <a:rPr lang="en-US" sz="1800" baseline="-25000" dirty="0" err="1"/>
              <a:t>n</a:t>
            </a:r>
            <a:r>
              <a:rPr lang="en-US" sz="1800" dirty="0"/>
              <a:t> where r and s are stored by horizontal partition vector on A = 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….A</a:t>
            </a:r>
            <a:r>
              <a:rPr lang="en-US" sz="1800" baseline="-25000" dirty="0"/>
              <a:t>n</a:t>
            </a:r>
          </a:p>
          <a:p>
            <a:r>
              <a:rPr lang="en-US" sz="1800" dirty="0"/>
              <a:t>r is horizontal partitioned into r</a:t>
            </a:r>
            <a:r>
              <a:rPr lang="en-US" sz="1800" baseline="-25000" dirty="0"/>
              <a:t>1</a:t>
            </a:r>
            <a:r>
              <a:rPr lang="en-US" sz="1800" dirty="0"/>
              <a:t>, r</a:t>
            </a:r>
            <a:r>
              <a:rPr lang="en-US" sz="1800" baseline="-25000" dirty="0"/>
              <a:t>2</a:t>
            </a:r>
            <a:r>
              <a:rPr lang="en-US" sz="1800" dirty="0"/>
              <a:t>,  …. </a:t>
            </a:r>
            <a:r>
              <a:rPr lang="en-US" sz="1800" dirty="0" err="1"/>
              <a:t>r</a:t>
            </a:r>
            <a:r>
              <a:rPr lang="en-US" sz="1800" baseline="-25000" dirty="0" err="1"/>
              <a:t>n</a:t>
            </a:r>
            <a:endParaRPr lang="en-US" sz="1800" baseline="-25000" dirty="0"/>
          </a:p>
          <a:p>
            <a:r>
              <a:rPr lang="en-US" sz="1800" dirty="0"/>
              <a:t>s is horizontal partitioned into s</a:t>
            </a:r>
            <a:r>
              <a:rPr lang="en-US" sz="1800" baseline="-25000" dirty="0"/>
              <a:t>1</a:t>
            </a:r>
            <a:r>
              <a:rPr lang="en-US" sz="1800" dirty="0"/>
              <a:t>, s</a:t>
            </a:r>
            <a:r>
              <a:rPr lang="en-US" sz="1800" baseline="-25000" dirty="0"/>
              <a:t>2</a:t>
            </a:r>
            <a:r>
              <a:rPr lang="en-US" sz="1800" dirty="0"/>
              <a:t>,  …. </a:t>
            </a:r>
            <a:r>
              <a:rPr lang="en-US" sz="1800" dirty="0" err="1"/>
              <a:t>s</a:t>
            </a:r>
            <a:r>
              <a:rPr lang="en-US" sz="1800" baseline="-25000" dirty="0" err="1"/>
              <a:t>n</a:t>
            </a:r>
            <a:endParaRPr lang="en-US" sz="1800" baseline="-25000" dirty="0"/>
          </a:p>
          <a:p>
            <a:endParaRPr lang="en-US" sz="1800" dirty="0"/>
          </a:p>
          <a:p>
            <a:r>
              <a:rPr lang="en-US" sz="1800" dirty="0"/>
              <a:t>Perform r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dirty="0"/>
              <a:t>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⨝</a:t>
            </a:r>
            <a:r>
              <a:rPr lang="en-US" sz="1800" b="0" i="0" baseline="-2500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r.B</a:t>
            </a:r>
            <a:r>
              <a:rPr lang="en-US" sz="1800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0" i="0" baseline="-2500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s.B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nodes.</a:t>
            </a: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Partition vector: B</a:t>
            </a:r>
            <a:r>
              <a:rPr lang="en-US" sz="18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, B</a:t>
            </a:r>
            <a:r>
              <a:rPr lang="en-US" sz="18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, ….. B</a:t>
            </a:r>
            <a:r>
              <a:rPr lang="en-US" sz="18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m-1</a:t>
            </a:r>
            <a:endParaRPr lang="en-US" sz="1800" baseline="-25000" dirty="0"/>
          </a:p>
          <a:p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7F0A966B-4A3C-465C-AC7F-BD3A8A101271}"/>
              </a:ext>
            </a:extLst>
          </p:cNvPr>
          <p:cNvGrpSpPr/>
          <p:nvPr/>
        </p:nvGrpSpPr>
        <p:grpSpPr>
          <a:xfrm>
            <a:off x="4473526" y="3094422"/>
            <a:ext cx="3988150" cy="2667850"/>
            <a:chOff x="4839288" y="1615221"/>
            <a:chExt cx="3988150" cy="2667850"/>
          </a:xfrm>
        </p:grpSpPr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2D7A5B9D-AFF1-42C8-A494-4F79B9CEA3E2}"/>
                </a:ext>
              </a:extLst>
            </p:cNvPr>
            <p:cNvGrpSpPr/>
            <p:nvPr/>
          </p:nvGrpSpPr>
          <p:grpSpPr>
            <a:xfrm>
              <a:off x="4839288" y="2039814"/>
              <a:ext cx="3988150" cy="2243257"/>
              <a:chOff x="5012707" y="1645920"/>
              <a:chExt cx="3988150" cy="224325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="" xmlns:a16="http://schemas.microsoft.com/office/drawing/2014/main" id="{DF00EFC8-F655-43CF-ACD6-679F64D1AE15}"/>
                  </a:ext>
                </a:extLst>
              </p:cNvPr>
              <p:cNvGrpSpPr/>
              <p:nvPr/>
            </p:nvGrpSpPr>
            <p:grpSpPr>
              <a:xfrm>
                <a:off x="5012707" y="1645920"/>
                <a:ext cx="515896" cy="2243257"/>
                <a:chOff x="5026775" y="1645920"/>
                <a:chExt cx="515896" cy="2243257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="" xmlns:a16="http://schemas.microsoft.com/office/drawing/2014/main" id="{329756A6-1E53-4178-A648-800C46A56CED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="" xmlns:a16="http://schemas.microsoft.com/office/drawing/2014/main" id="{EDEA596C-91C8-4803-A563-D53176E31A21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="" xmlns:a16="http://schemas.microsoft.com/office/drawing/2014/main" id="{3958AE9F-4115-4F2F-8888-F0C0EEF0B206}"/>
                    </a:ext>
                  </a:extLst>
                </p:cNvPr>
                <p:cNvSpPr/>
                <p:nvPr/>
              </p:nvSpPr>
              <p:spPr bwMode="auto">
                <a:xfrm>
                  <a:off x="5040843" y="2554639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3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="" xmlns:a16="http://schemas.microsoft.com/office/drawing/2014/main" id="{A24A7DBE-E123-44B7-B0CF-0AD43E853631}"/>
                    </a:ext>
                  </a:extLst>
                </p:cNvPr>
                <p:cNvSpPr/>
                <p:nvPr/>
              </p:nvSpPr>
              <p:spPr bwMode="auto">
                <a:xfrm>
                  <a:off x="5026775" y="355155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n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="" xmlns:a16="http://schemas.microsoft.com/office/drawing/2014/main" id="{94BC19DC-35FA-4378-89F6-AEA9F9412E7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3010486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2" name="Group 61">
                <a:extLst>
                  <a:ext uri="{FF2B5EF4-FFF2-40B4-BE49-F238E27FC236}">
                    <a16:creationId xmlns="" xmlns:a16="http://schemas.microsoft.com/office/drawing/2014/main" id="{BFC8E619-46B7-4E9E-B741-20725D684225}"/>
                  </a:ext>
                </a:extLst>
              </p:cNvPr>
              <p:cNvGrpSpPr/>
              <p:nvPr/>
            </p:nvGrpSpPr>
            <p:grpSpPr>
              <a:xfrm>
                <a:off x="6130510" y="1871003"/>
                <a:ext cx="515896" cy="1849361"/>
                <a:chOff x="5026775" y="1645920"/>
                <a:chExt cx="515896" cy="1849361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="" xmlns:a16="http://schemas.microsoft.com/office/drawing/2014/main" id="{6FC958A2-C766-45EB-BFC2-D301F8E4AB16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="" xmlns:a16="http://schemas.microsoft.com/office/drawing/2014/main" id="{3DE1DD7D-B520-453E-9989-99FBA9319106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="" xmlns:a16="http://schemas.microsoft.com/office/drawing/2014/main" id="{FD7A4717-FA9F-4115-A60A-38BD4238C042}"/>
                    </a:ext>
                  </a:extLst>
                </p:cNvPr>
                <p:cNvSpPr/>
                <p:nvPr/>
              </p:nvSpPr>
              <p:spPr bwMode="auto">
                <a:xfrm>
                  <a:off x="5026775" y="3157656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lang="en-US" b="1" baseline="-25000" dirty="0">
                      <a:latin typeface="Helvetica" charset="0"/>
                    </a:rPr>
                    <a:t>m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="" xmlns:a16="http://schemas.microsoft.com/office/drawing/2014/main" id="{67592820-2AFD-46DB-B524-C84468B6DF5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2546248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3" name="Group 62">
                <a:extLst>
                  <a:ext uri="{FF2B5EF4-FFF2-40B4-BE49-F238E27FC236}">
                    <a16:creationId xmlns="" xmlns:a16="http://schemas.microsoft.com/office/drawing/2014/main" id="{5EBC664D-6A38-4D7B-8CF4-2ABE54FBCA53}"/>
                  </a:ext>
                </a:extLst>
              </p:cNvPr>
              <p:cNvGrpSpPr/>
              <p:nvPr/>
            </p:nvGrpSpPr>
            <p:grpSpPr>
              <a:xfrm>
                <a:off x="7382215" y="1871229"/>
                <a:ext cx="515896" cy="1849361"/>
                <a:chOff x="5026775" y="1645920"/>
                <a:chExt cx="515896" cy="184936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="" xmlns:a16="http://schemas.microsoft.com/office/drawing/2014/main" id="{0560D77D-6E27-4AC4-81A8-D6DEBC52A1C7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="" xmlns:a16="http://schemas.microsoft.com/office/drawing/2014/main" id="{5AB5765B-9CE4-419F-A8BF-2EED646BB6D8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="" xmlns:a16="http://schemas.microsoft.com/office/drawing/2014/main" id="{F3F62A16-D6DE-4457-A39C-3995F39118CF}"/>
                    </a:ext>
                  </a:extLst>
                </p:cNvPr>
                <p:cNvSpPr/>
                <p:nvPr/>
              </p:nvSpPr>
              <p:spPr bwMode="auto">
                <a:xfrm>
                  <a:off x="5026775" y="3157656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err="1">
                      <a:latin typeface="Helvetica" charset="0"/>
                    </a:rPr>
                    <a:t>s</a:t>
                  </a:r>
                  <a:r>
                    <a:rPr lang="en-US" b="1" baseline="-25000" dirty="0" err="1">
                      <a:latin typeface="Helvetica" charset="0"/>
                    </a:rPr>
                    <a:t>m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="" xmlns:a16="http://schemas.microsoft.com/office/drawing/2014/main" id="{D06C9FFC-0685-4277-AE61-F33F5772EF1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2546248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BE45614A-2F6C-4170-BA75-29293A726C30}"/>
                  </a:ext>
                </a:extLst>
              </p:cNvPr>
              <p:cNvSpPr txBox="1"/>
              <p:nvPr/>
            </p:nvSpPr>
            <p:spPr>
              <a:xfrm>
                <a:off x="6592834" y="1884367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51B992D7-3325-45E1-BCEF-3F87C06E63B9}"/>
                  </a:ext>
                </a:extLst>
              </p:cNvPr>
              <p:cNvSpPr txBox="1"/>
              <p:nvPr/>
            </p:nvSpPr>
            <p:spPr>
              <a:xfrm>
                <a:off x="6621370" y="2289913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6A280428-F857-4556-8D81-B9F85D9C9926}"/>
                  </a:ext>
                </a:extLst>
              </p:cNvPr>
              <p:cNvSpPr txBox="1"/>
              <p:nvPr/>
            </p:nvSpPr>
            <p:spPr>
              <a:xfrm>
                <a:off x="6589830" y="3385521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="" xmlns:a16="http://schemas.microsoft.com/office/drawing/2014/main" id="{10A34982-DEDC-4EE6-B76F-7AF85BEF259E}"/>
                  </a:ext>
                </a:extLst>
              </p:cNvPr>
              <p:cNvGrpSpPr/>
              <p:nvPr/>
            </p:nvGrpSpPr>
            <p:grpSpPr>
              <a:xfrm>
                <a:off x="8484961" y="1645920"/>
                <a:ext cx="515896" cy="2243257"/>
                <a:chOff x="5026775" y="1645920"/>
                <a:chExt cx="515896" cy="2243257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="" xmlns:a16="http://schemas.microsoft.com/office/drawing/2014/main" id="{386904C0-0B18-4C24-BD36-F1F530723C60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="" xmlns:a16="http://schemas.microsoft.com/office/drawing/2014/main" id="{82866BDE-A8EE-45B0-81CA-C53C077D6492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="" xmlns:a16="http://schemas.microsoft.com/office/drawing/2014/main" id="{D9966CE6-744C-4ADA-8F95-C34C022B539C}"/>
                    </a:ext>
                  </a:extLst>
                </p:cNvPr>
                <p:cNvSpPr/>
                <p:nvPr/>
              </p:nvSpPr>
              <p:spPr bwMode="auto">
                <a:xfrm>
                  <a:off x="5040843" y="2554639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3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="" xmlns:a16="http://schemas.microsoft.com/office/drawing/2014/main" id="{567B4F76-FA79-46B2-85D7-7BCCEAD97CCE}"/>
                    </a:ext>
                  </a:extLst>
                </p:cNvPr>
                <p:cNvSpPr/>
                <p:nvPr/>
              </p:nvSpPr>
              <p:spPr bwMode="auto">
                <a:xfrm>
                  <a:off x="5026775" y="355155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err="1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n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="" xmlns:a16="http://schemas.microsoft.com/office/drawing/2014/main" id="{360F983A-2196-44AA-8936-F2A6C279888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3010486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8" name="Group 67">
                <a:extLst>
                  <a:ext uri="{FF2B5EF4-FFF2-40B4-BE49-F238E27FC236}">
                    <a16:creationId xmlns="" xmlns:a16="http://schemas.microsoft.com/office/drawing/2014/main" id="{C9C2849D-6AED-469D-8686-134491A6CB94}"/>
                  </a:ext>
                </a:extLst>
              </p:cNvPr>
              <p:cNvGrpSpPr/>
              <p:nvPr/>
            </p:nvGrpSpPr>
            <p:grpSpPr>
              <a:xfrm>
                <a:off x="5528603" y="1814733"/>
                <a:ext cx="626943" cy="1736819"/>
                <a:chOff x="5528603" y="1814733"/>
                <a:chExt cx="626943" cy="1736819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="" xmlns:a16="http://schemas.microsoft.com/office/drawing/2014/main" id="{F1BE6D35-59D4-418F-9F4B-70D0713572E2}"/>
                    </a:ext>
                  </a:extLst>
                </p:cNvPr>
                <p:cNvCxnSpPr>
                  <a:cxnSpLocks/>
                  <a:stCxn id="106" idx="3"/>
                  <a:endCxn id="102" idx="1"/>
                </p:cNvCxnSpPr>
                <p:nvPr/>
              </p:nvCxnSpPr>
              <p:spPr bwMode="auto">
                <a:xfrm>
                  <a:off x="5528603" y="1814733"/>
                  <a:ext cx="626943" cy="22508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="" xmlns:a16="http://schemas.microsoft.com/office/drawing/2014/main" id="{1DA92802-162C-484C-A804-3152FA57DC76}"/>
                    </a:ext>
                  </a:extLst>
                </p:cNvPr>
                <p:cNvCxnSpPr>
                  <a:stCxn id="106" idx="3"/>
                  <a:endCxn id="103" idx="1"/>
                </p:cNvCxnSpPr>
                <p:nvPr/>
              </p:nvCxnSpPr>
              <p:spPr bwMode="auto">
                <a:xfrm>
                  <a:off x="5528603" y="1814733"/>
                  <a:ext cx="626943" cy="6475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="" xmlns:a16="http://schemas.microsoft.com/office/drawing/2014/main" id="{3D6ED2AD-98ED-47A1-9AFF-E8045A889BD7}"/>
                    </a:ext>
                  </a:extLst>
                </p:cNvPr>
                <p:cNvCxnSpPr>
                  <a:stCxn id="106" idx="3"/>
                  <a:endCxn id="104" idx="1"/>
                </p:cNvCxnSpPr>
                <p:nvPr/>
              </p:nvCxnSpPr>
              <p:spPr bwMode="auto">
                <a:xfrm>
                  <a:off x="5528603" y="1814733"/>
                  <a:ext cx="601907" cy="173681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="" xmlns:a16="http://schemas.microsoft.com/office/drawing/2014/main" id="{1B4FEB23-5C6E-4B83-BB3E-6B4556DF28B9}"/>
                  </a:ext>
                </a:extLst>
              </p:cNvPr>
              <p:cNvCxnSpPr>
                <a:stCxn id="107" idx="3"/>
                <a:endCxn id="102" idx="1"/>
              </p:cNvCxnSpPr>
              <p:nvPr/>
            </p:nvCxnSpPr>
            <p:spPr bwMode="auto">
              <a:xfrm flipV="1">
                <a:off x="5528603" y="2039816"/>
                <a:ext cx="626943" cy="19739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="" xmlns:a16="http://schemas.microsoft.com/office/drawing/2014/main" id="{29849CD1-77CA-4FB5-A9AD-0BB574B8F42B}"/>
                  </a:ext>
                </a:extLst>
              </p:cNvPr>
              <p:cNvCxnSpPr>
                <a:stCxn id="107" idx="3"/>
                <a:endCxn id="103" idx="1"/>
              </p:cNvCxnSpPr>
              <p:nvPr/>
            </p:nvCxnSpPr>
            <p:spPr bwMode="auto">
              <a:xfrm>
                <a:off x="5528603" y="2237215"/>
                <a:ext cx="626943" cy="22508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="" xmlns:a16="http://schemas.microsoft.com/office/drawing/2014/main" id="{DCBDC7F3-36F8-4B8A-BC7D-82164D03CC92}"/>
                  </a:ext>
                </a:extLst>
              </p:cNvPr>
              <p:cNvCxnSpPr>
                <a:stCxn id="107" idx="3"/>
                <a:endCxn id="104" idx="1"/>
              </p:cNvCxnSpPr>
              <p:nvPr/>
            </p:nvCxnSpPr>
            <p:spPr bwMode="auto">
              <a:xfrm>
                <a:off x="5528603" y="2237215"/>
                <a:ext cx="601907" cy="13143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="" xmlns:a16="http://schemas.microsoft.com/office/drawing/2014/main" id="{2669EEE0-941A-4408-A618-7FEA2A569D47}"/>
                  </a:ext>
                </a:extLst>
              </p:cNvPr>
              <p:cNvCxnSpPr>
                <a:stCxn id="108" idx="3"/>
                <a:endCxn id="102" idx="1"/>
              </p:cNvCxnSpPr>
              <p:nvPr/>
            </p:nvCxnSpPr>
            <p:spPr bwMode="auto">
              <a:xfrm flipV="1">
                <a:off x="5517635" y="2039816"/>
                <a:ext cx="637911" cy="6836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E6331A4B-82AC-4AD6-BBE6-A443F6F48F7A}"/>
                  </a:ext>
                </a:extLst>
              </p:cNvPr>
              <p:cNvCxnSpPr>
                <a:stCxn id="108" idx="3"/>
                <a:endCxn id="103" idx="1"/>
              </p:cNvCxnSpPr>
              <p:nvPr/>
            </p:nvCxnSpPr>
            <p:spPr bwMode="auto">
              <a:xfrm flipV="1">
                <a:off x="5517635" y="2462298"/>
                <a:ext cx="637911" cy="2611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53A12E3A-D168-461A-800E-D8F5DF71EF62}"/>
                  </a:ext>
                </a:extLst>
              </p:cNvPr>
              <p:cNvCxnSpPr>
                <a:stCxn id="108" idx="3"/>
                <a:endCxn id="104" idx="1"/>
              </p:cNvCxnSpPr>
              <p:nvPr/>
            </p:nvCxnSpPr>
            <p:spPr bwMode="auto">
              <a:xfrm>
                <a:off x="5517635" y="2723452"/>
                <a:ext cx="612875" cy="8281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="" xmlns:a16="http://schemas.microsoft.com/office/drawing/2014/main" id="{832ACFA2-3680-4FB6-B5C3-3F33BE32DC87}"/>
                  </a:ext>
                </a:extLst>
              </p:cNvPr>
              <p:cNvCxnSpPr>
                <a:stCxn id="109" idx="3"/>
                <a:endCxn id="102" idx="1"/>
              </p:cNvCxnSpPr>
              <p:nvPr/>
            </p:nvCxnSpPr>
            <p:spPr bwMode="auto">
              <a:xfrm flipV="1">
                <a:off x="5503567" y="2039816"/>
                <a:ext cx="651979" cy="168054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AAD7B243-CD14-4758-886D-824C696BDF82}"/>
                  </a:ext>
                </a:extLst>
              </p:cNvPr>
              <p:cNvCxnSpPr>
                <a:stCxn id="109" idx="3"/>
                <a:endCxn id="103" idx="1"/>
              </p:cNvCxnSpPr>
              <p:nvPr/>
            </p:nvCxnSpPr>
            <p:spPr bwMode="auto">
              <a:xfrm flipV="1">
                <a:off x="5503567" y="2462298"/>
                <a:ext cx="651979" cy="12580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48984660-6EA4-4CCD-A9FA-2487E85A3308}"/>
                  </a:ext>
                </a:extLst>
              </p:cNvPr>
              <p:cNvCxnSpPr>
                <a:stCxn id="109" idx="3"/>
                <a:endCxn id="104" idx="1"/>
              </p:cNvCxnSpPr>
              <p:nvPr/>
            </p:nvCxnSpPr>
            <p:spPr bwMode="auto">
              <a:xfrm flipV="1">
                <a:off x="5503567" y="3551552"/>
                <a:ext cx="626943" cy="1688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="" xmlns:a16="http://schemas.microsoft.com/office/drawing/2014/main" id="{D99DE28B-088E-4CCD-AF64-2E525AF77CB5}"/>
                  </a:ext>
                </a:extLst>
              </p:cNvPr>
              <p:cNvCxnSpPr>
                <a:stCxn id="93" idx="1"/>
                <a:endCxn id="98" idx="3"/>
              </p:cNvCxnSpPr>
              <p:nvPr/>
            </p:nvCxnSpPr>
            <p:spPr bwMode="auto">
              <a:xfrm flipH="1">
                <a:off x="7898111" y="1814733"/>
                <a:ext cx="611886" cy="2253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="" xmlns:a16="http://schemas.microsoft.com/office/drawing/2014/main" id="{05055F0A-035D-45A1-9582-145819727617}"/>
                  </a:ext>
                </a:extLst>
              </p:cNvPr>
              <p:cNvCxnSpPr>
                <a:stCxn id="93" idx="1"/>
                <a:endCxn id="99" idx="3"/>
              </p:cNvCxnSpPr>
              <p:nvPr/>
            </p:nvCxnSpPr>
            <p:spPr bwMode="auto">
              <a:xfrm flipH="1">
                <a:off x="7898111" y="1814733"/>
                <a:ext cx="611886" cy="6477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="" xmlns:a16="http://schemas.microsoft.com/office/drawing/2014/main" id="{1FD6B715-4DA5-415C-AC1C-9655660C02FD}"/>
                  </a:ext>
                </a:extLst>
              </p:cNvPr>
              <p:cNvCxnSpPr>
                <a:cxnSpLocks/>
                <a:stCxn id="93" idx="1"/>
                <a:endCxn id="100" idx="3"/>
              </p:cNvCxnSpPr>
              <p:nvPr/>
            </p:nvCxnSpPr>
            <p:spPr bwMode="auto">
              <a:xfrm flipH="1">
                <a:off x="7873075" y="1814733"/>
                <a:ext cx="636922" cy="173704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D4165936-9F9F-49A4-9448-562C248C2154}"/>
                  </a:ext>
                </a:extLst>
              </p:cNvPr>
              <p:cNvCxnSpPr>
                <a:cxnSpLocks/>
                <a:stCxn id="94" idx="1"/>
                <a:endCxn id="98" idx="3"/>
              </p:cNvCxnSpPr>
              <p:nvPr/>
            </p:nvCxnSpPr>
            <p:spPr bwMode="auto">
              <a:xfrm flipH="1" flipV="1">
                <a:off x="7898111" y="2040042"/>
                <a:ext cx="611886" cy="19717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08E7B03E-EB88-40BE-A0E6-07740E763274}"/>
                  </a:ext>
                </a:extLst>
              </p:cNvPr>
              <p:cNvCxnSpPr>
                <a:cxnSpLocks/>
                <a:stCxn id="94" idx="1"/>
                <a:endCxn id="99" idx="3"/>
              </p:cNvCxnSpPr>
              <p:nvPr/>
            </p:nvCxnSpPr>
            <p:spPr bwMode="auto">
              <a:xfrm flipH="1">
                <a:off x="7898111" y="2237215"/>
                <a:ext cx="611886" cy="2253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055D6A92-105B-4F37-9DAA-4336EC0683EC}"/>
                  </a:ext>
                </a:extLst>
              </p:cNvPr>
              <p:cNvCxnSpPr>
                <a:stCxn id="94" idx="1"/>
                <a:endCxn id="100" idx="3"/>
              </p:cNvCxnSpPr>
              <p:nvPr/>
            </p:nvCxnSpPr>
            <p:spPr bwMode="auto">
              <a:xfrm flipH="1">
                <a:off x="7873075" y="2237215"/>
                <a:ext cx="636922" cy="13145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="" xmlns:a16="http://schemas.microsoft.com/office/drawing/2014/main" id="{7A96B3DE-B65A-4AB3-B86A-8BF97ECDB68E}"/>
                  </a:ext>
                </a:extLst>
              </p:cNvPr>
              <p:cNvCxnSpPr>
                <a:stCxn id="95" idx="1"/>
                <a:endCxn id="98" idx="3"/>
              </p:cNvCxnSpPr>
              <p:nvPr/>
            </p:nvCxnSpPr>
            <p:spPr bwMode="auto">
              <a:xfrm flipH="1" flipV="1">
                <a:off x="7898111" y="2040042"/>
                <a:ext cx="600918" cy="6834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="" xmlns:a16="http://schemas.microsoft.com/office/drawing/2014/main" id="{1423C94B-75B8-44D8-8341-0DFF129113CB}"/>
                  </a:ext>
                </a:extLst>
              </p:cNvPr>
              <p:cNvCxnSpPr>
                <a:cxnSpLocks/>
                <a:stCxn id="95" idx="1"/>
                <a:endCxn id="99" idx="3"/>
              </p:cNvCxnSpPr>
              <p:nvPr/>
            </p:nvCxnSpPr>
            <p:spPr bwMode="auto">
              <a:xfrm flipH="1" flipV="1">
                <a:off x="7898111" y="2462524"/>
                <a:ext cx="600918" cy="26092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="" xmlns:a16="http://schemas.microsoft.com/office/drawing/2014/main" id="{FE74005E-F052-4A7D-AF05-574E3D325A1D}"/>
                  </a:ext>
                </a:extLst>
              </p:cNvPr>
              <p:cNvCxnSpPr>
                <a:stCxn id="95" idx="1"/>
                <a:endCxn id="100" idx="3"/>
              </p:cNvCxnSpPr>
              <p:nvPr/>
            </p:nvCxnSpPr>
            <p:spPr bwMode="auto">
              <a:xfrm flipH="1">
                <a:off x="7873075" y="2723452"/>
                <a:ext cx="625954" cy="82832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="" xmlns:a16="http://schemas.microsoft.com/office/drawing/2014/main" id="{44A83E81-8212-47D4-A41B-73835C0FF1AC}"/>
                  </a:ext>
                </a:extLst>
              </p:cNvPr>
              <p:cNvCxnSpPr>
                <a:stCxn id="96" idx="1"/>
                <a:endCxn id="100" idx="3"/>
              </p:cNvCxnSpPr>
              <p:nvPr/>
            </p:nvCxnSpPr>
            <p:spPr bwMode="auto">
              <a:xfrm flipH="1" flipV="1">
                <a:off x="7873075" y="3551778"/>
                <a:ext cx="611886" cy="16858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="" xmlns:a16="http://schemas.microsoft.com/office/drawing/2014/main" id="{F898B25D-0978-4642-888C-FD533F48BC30}"/>
                  </a:ext>
                </a:extLst>
              </p:cNvPr>
              <p:cNvCxnSpPr>
                <a:cxnSpLocks/>
                <a:stCxn id="96" idx="1"/>
                <a:endCxn id="99" idx="3"/>
              </p:cNvCxnSpPr>
              <p:nvPr/>
            </p:nvCxnSpPr>
            <p:spPr bwMode="auto">
              <a:xfrm flipH="1" flipV="1">
                <a:off x="7898111" y="2462524"/>
                <a:ext cx="586850" cy="12578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="" xmlns:a16="http://schemas.microsoft.com/office/drawing/2014/main" id="{FE7B381B-A9E6-42B8-859E-A6CDACF37971}"/>
                  </a:ext>
                </a:extLst>
              </p:cNvPr>
              <p:cNvCxnSpPr>
                <a:stCxn id="96" idx="1"/>
                <a:endCxn id="98" idx="3"/>
              </p:cNvCxnSpPr>
              <p:nvPr/>
            </p:nvCxnSpPr>
            <p:spPr bwMode="auto">
              <a:xfrm flipH="1" flipV="1">
                <a:off x="7898111" y="2040042"/>
                <a:ext cx="586850" cy="16803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835BB68-C5E6-4C66-8F7C-88C1C915CC67}"/>
                </a:ext>
              </a:extLst>
            </p:cNvPr>
            <p:cNvSpPr txBox="1"/>
            <p:nvPr/>
          </p:nvSpPr>
          <p:spPr>
            <a:xfrm>
              <a:off x="5109754" y="1616854"/>
              <a:ext cx="1502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Repartition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1D01593-63DD-41F2-B876-648D6E402653}"/>
                </a:ext>
              </a:extLst>
            </p:cNvPr>
            <p:cNvSpPr txBox="1"/>
            <p:nvPr/>
          </p:nvSpPr>
          <p:spPr>
            <a:xfrm>
              <a:off x="7315940" y="1615221"/>
              <a:ext cx="1502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Repartition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0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281354" y="117475"/>
            <a:ext cx="4473526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Intraquery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0F0F661-5FF6-4661-8345-D21980A0E1B8}"/>
              </a:ext>
            </a:extLst>
          </p:cNvPr>
          <p:cNvSpPr txBox="1"/>
          <p:nvPr/>
        </p:nvSpPr>
        <p:spPr>
          <a:xfrm>
            <a:off x="14069" y="1237957"/>
            <a:ext cx="347471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charset="0"/>
              </a:rPr>
              <a:t>Steps to process the query</a:t>
            </a:r>
          </a:p>
          <a:p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Step 3:</a:t>
            </a:r>
          </a:p>
          <a:p>
            <a:r>
              <a:rPr lang="en-US" sz="1800" dirty="0">
                <a:latin typeface="Helvetica" charset="0"/>
              </a:rPr>
              <a:t>Perform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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</a:t>
            </a:r>
            <a:r>
              <a:rPr lang="en-US" sz="1800" dirty="0"/>
              <a:t>s</a:t>
            </a:r>
            <a:r>
              <a:rPr lang="en-US" sz="1800" baseline="-25000" dirty="0"/>
              <a:t>1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 </a:t>
            </a:r>
            <a:r>
              <a:rPr lang="en-US" sz="1800" dirty="0">
                <a:sym typeface="Symbol" panose="05050102010706020507" pitchFamily="18" charset="2"/>
              </a:rPr>
              <a:t>at node </a:t>
            </a:r>
            <a:r>
              <a:rPr lang="en-US" sz="1800" dirty="0"/>
              <a:t>N</a:t>
            </a:r>
            <a:r>
              <a:rPr lang="en-US" sz="1800" baseline="-25000" dirty="0"/>
              <a:t>1 </a:t>
            </a:r>
            <a:endParaRPr lang="en-US" sz="1800" dirty="0">
              <a:latin typeface="Helvetica" charset="0"/>
            </a:endParaRP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Perform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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</a:t>
            </a:r>
            <a:r>
              <a:rPr lang="en-US" sz="1800" dirty="0"/>
              <a:t>s</a:t>
            </a:r>
            <a:r>
              <a:rPr lang="en-US" sz="1800" baseline="-25000" dirty="0"/>
              <a:t>2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 </a:t>
            </a:r>
            <a:r>
              <a:rPr lang="en-US" sz="1800" dirty="0">
                <a:sym typeface="Symbol" panose="05050102010706020507" pitchFamily="18" charset="2"/>
              </a:rPr>
              <a:t>at node </a:t>
            </a:r>
            <a:r>
              <a:rPr lang="en-US" sz="1800" dirty="0"/>
              <a:t>N</a:t>
            </a:r>
            <a:r>
              <a:rPr lang="en-US" sz="1800" baseline="-25000" dirty="0"/>
              <a:t>2 </a:t>
            </a:r>
            <a:endParaRPr lang="en-US" sz="1800" dirty="0">
              <a:latin typeface="Helvetica" charset="0"/>
            </a:endParaRP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……………….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Perform </a:t>
            </a:r>
            <a:r>
              <a:rPr lang="en-US" sz="1800" dirty="0"/>
              <a:t>r</a:t>
            </a:r>
            <a:r>
              <a:rPr lang="en-US" sz="1800" baseline="-25000" dirty="0"/>
              <a:t>m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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</a:t>
            </a:r>
            <a:r>
              <a:rPr lang="en-US" sz="1800" dirty="0" err="1"/>
              <a:t>s</a:t>
            </a:r>
            <a:r>
              <a:rPr lang="en-US" sz="1800" baseline="-25000" dirty="0" err="1"/>
              <a:t>m</a:t>
            </a:r>
            <a:r>
              <a:rPr 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 </a:t>
            </a:r>
            <a:r>
              <a:rPr lang="en-US" sz="1800" dirty="0">
                <a:sym typeface="Symbol" panose="05050102010706020507" pitchFamily="18" charset="2"/>
              </a:rPr>
              <a:t>at node </a:t>
            </a:r>
            <a:r>
              <a:rPr lang="en-US" sz="1800" dirty="0"/>
              <a:t>N</a:t>
            </a:r>
            <a:r>
              <a:rPr lang="en-US" sz="1800" baseline="-25000" dirty="0"/>
              <a:t>m </a:t>
            </a:r>
            <a:endParaRPr lang="en-US" sz="1800" dirty="0">
              <a:latin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E64DE0-D61E-4886-9B55-82FB1AFEF2AB}"/>
              </a:ext>
            </a:extLst>
          </p:cNvPr>
          <p:cNvSpPr txBox="1"/>
          <p:nvPr/>
        </p:nvSpPr>
        <p:spPr>
          <a:xfrm>
            <a:off x="3798277" y="117475"/>
            <a:ext cx="533165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SELECT * FROM r, s where </a:t>
            </a:r>
            <a:r>
              <a:rPr lang="en-US" sz="1800" dirty="0" err="1">
                <a:solidFill>
                  <a:srgbClr val="0000FF"/>
                </a:solidFill>
              </a:rPr>
              <a:t>r.B</a:t>
            </a:r>
            <a:r>
              <a:rPr lang="en-US" sz="1800" dirty="0">
                <a:solidFill>
                  <a:srgbClr val="0000FF"/>
                </a:solidFill>
              </a:rPr>
              <a:t> = </a:t>
            </a:r>
            <a:r>
              <a:rPr lang="en-US" sz="1800" dirty="0" err="1">
                <a:solidFill>
                  <a:srgbClr val="0000FF"/>
                </a:solidFill>
              </a:rPr>
              <a:t>s.B</a:t>
            </a:r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Shared nothing architecture</a:t>
            </a:r>
          </a:p>
          <a:p>
            <a:r>
              <a:rPr lang="en-US" sz="1800" dirty="0"/>
              <a:t>Nodes: N</a:t>
            </a:r>
            <a:r>
              <a:rPr lang="en-US" sz="1800" baseline="-25000" dirty="0"/>
              <a:t>1</a:t>
            </a:r>
            <a:r>
              <a:rPr lang="en-US" sz="1800" dirty="0"/>
              <a:t>, N</a:t>
            </a:r>
            <a:r>
              <a:rPr lang="en-US" sz="1800" baseline="-25000" dirty="0"/>
              <a:t>2</a:t>
            </a:r>
            <a:r>
              <a:rPr lang="en-US" sz="1800" dirty="0"/>
              <a:t>, ….. </a:t>
            </a:r>
            <a:r>
              <a:rPr lang="en-US" sz="1800" dirty="0" err="1"/>
              <a:t>N</a:t>
            </a:r>
            <a:r>
              <a:rPr lang="en-US" sz="1800" baseline="-25000" dirty="0" err="1"/>
              <a:t>n</a:t>
            </a:r>
            <a:r>
              <a:rPr lang="en-US" sz="1800" dirty="0"/>
              <a:t> where r and s are stored by horizontal partition vector on A = 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….A</a:t>
            </a:r>
            <a:r>
              <a:rPr lang="en-US" sz="1800" baseline="-25000" dirty="0"/>
              <a:t>n</a:t>
            </a:r>
          </a:p>
          <a:p>
            <a:r>
              <a:rPr lang="en-US" sz="1800" dirty="0"/>
              <a:t>r is horizontal partitioned into r</a:t>
            </a:r>
            <a:r>
              <a:rPr lang="en-US" sz="1800" baseline="-25000" dirty="0"/>
              <a:t>1</a:t>
            </a:r>
            <a:r>
              <a:rPr lang="en-US" sz="1800" dirty="0"/>
              <a:t>, r</a:t>
            </a:r>
            <a:r>
              <a:rPr lang="en-US" sz="1800" baseline="-25000" dirty="0"/>
              <a:t>2</a:t>
            </a:r>
            <a:r>
              <a:rPr lang="en-US" sz="1800" dirty="0"/>
              <a:t>,  …. </a:t>
            </a:r>
            <a:r>
              <a:rPr lang="en-US" sz="1800" dirty="0" err="1"/>
              <a:t>r</a:t>
            </a:r>
            <a:r>
              <a:rPr lang="en-US" sz="1800" baseline="-25000" dirty="0" err="1"/>
              <a:t>n</a:t>
            </a:r>
            <a:endParaRPr lang="en-US" sz="1800" baseline="-25000" dirty="0"/>
          </a:p>
          <a:p>
            <a:r>
              <a:rPr lang="en-US" sz="1800" dirty="0"/>
              <a:t>s is horizontal partitioned into s</a:t>
            </a:r>
            <a:r>
              <a:rPr lang="en-US" sz="1800" baseline="-25000" dirty="0"/>
              <a:t>1</a:t>
            </a:r>
            <a:r>
              <a:rPr lang="en-US" sz="1800" dirty="0"/>
              <a:t>, s</a:t>
            </a:r>
            <a:r>
              <a:rPr lang="en-US" sz="1800" baseline="-25000" dirty="0"/>
              <a:t>2</a:t>
            </a:r>
            <a:r>
              <a:rPr lang="en-US" sz="1800" dirty="0"/>
              <a:t>,  …. </a:t>
            </a:r>
            <a:r>
              <a:rPr lang="en-US" sz="1800" dirty="0" err="1"/>
              <a:t>s</a:t>
            </a:r>
            <a:r>
              <a:rPr lang="en-US" sz="1800" baseline="-25000" dirty="0" err="1"/>
              <a:t>n</a:t>
            </a:r>
            <a:endParaRPr lang="en-US" sz="1800" baseline="-25000" dirty="0"/>
          </a:p>
          <a:p>
            <a:endParaRPr lang="en-US" sz="1800" dirty="0"/>
          </a:p>
          <a:p>
            <a:r>
              <a:rPr lang="en-US" sz="1800" dirty="0"/>
              <a:t>Perform r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dirty="0"/>
              <a:t>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⨝</a:t>
            </a:r>
            <a:r>
              <a:rPr lang="en-US" sz="1800" b="0" i="0" baseline="-2500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r.B</a:t>
            </a:r>
            <a:r>
              <a:rPr lang="en-US" sz="1800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0" i="0" baseline="-2500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s.B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nodes.</a:t>
            </a:r>
            <a:endParaRPr lang="en-US" sz="1800" dirty="0"/>
          </a:p>
          <a:p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6CF5D4BE-B7AF-4860-BC25-DA6B48731F38}"/>
              </a:ext>
            </a:extLst>
          </p:cNvPr>
          <p:cNvGrpSpPr/>
          <p:nvPr/>
        </p:nvGrpSpPr>
        <p:grpSpPr>
          <a:xfrm>
            <a:off x="4192172" y="3106396"/>
            <a:ext cx="3988150" cy="2667850"/>
            <a:chOff x="4839288" y="1615221"/>
            <a:chExt cx="3988150" cy="2667850"/>
          </a:xfrm>
        </p:grpSpPr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1B1C0A5B-A895-4004-8B39-0E7F601EE4F3}"/>
                </a:ext>
              </a:extLst>
            </p:cNvPr>
            <p:cNvGrpSpPr/>
            <p:nvPr/>
          </p:nvGrpSpPr>
          <p:grpSpPr>
            <a:xfrm>
              <a:off x="4839288" y="2039814"/>
              <a:ext cx="3988150" cy="2243257"/>
              <a:chOff x="5012707" y="1645920"/>
              <a:chExt cx="3988150" cy="224325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="" xmlns:a16="http://schemas.microsoft.com/office/drawing/2014/main" id="{24C1B39E-49EF-407F-B27B-AEB2E90F9DD4}"/>
                  </a:ext>
                </a:extLst>
              </p:cNvPr>
              <p:cNvGrpSpPr/>
              <p:nvPr/>
            </p:nvGrpSpPr>
            <p:grpSpPr>
              <a:xfrm>
                <a:off x="5012707" y="1645920"/>
                <a:ext cx="515896" cy="2243257"/>
                <a:chOff x="5026775" y="1645920"/>
                <a:chExt cx="515896" cy="2243257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="" xmlns:a16="http://schemas.microsoft.com/office/drawing/2014/main" id="{153D1032-5D7E-48E9-BB0F-AFC93BAEBE93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="" xmlns:a16="http://schemas.microsoft.com/office/drawing/2014/main" id="{F814B934-87BB-4FA6-8AA7-4BF871E85AE8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="" xmlns:a16="http://schemas.microsoft.com/office/drawing/2014/main" id="{33E58BF5-A978-4983-AD1E-ED3E59297244}"/>
                    </a:ext>
                  </a:extLst>
                </p:cNvPr>
                <p:cNvSpPr/>
                <p:nvPr/>
              </p:nvSpPr>
              <p:spPr bwMode="auto">
                <a:xfrm>
                  <a:off x="5040843" y="2554639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3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="" xmlns:a16="http://schemas.microsoft.com/office/drawing/2014/main" id="{57AA67AC-2774-4297-A526-8E761CB999CA}"/>
                    </a:ext>
                  </a:extLst>
                </p:cNvPr>
                <p:cNvSpPr/>
                <p:nvPr/>
              </p:nvSpPr>
              <p:spPr bwMode="auto">
                <a:xfrm>
                  <a:off x="5026775" y="355155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n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="" xmlns:a16="http://schemas.microsoft.com/office/drawing/2014/main" id="{748DA79D-DF80-4075-ABC7-8BA830F77BC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3010486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2" name="Group 61">
                <a:extLst>
                  <a:ext uri="{FF2B5EF4-FFF2-40B4-BE49-F238E27FC236}">
                    <a16:creationId xmlns="" xmlns:a16="http://schemas.microsoft.com/office/drawing/2014/main" id="{6A658D96-44DE-49D7-BD13-6BD454BAF162}"/>
                  </a:ext>
                </a:extLst>
              </p:cNvPr>
              <p:cNvGrpSpPr/>
              <p:nvPr/>
            </p:nvGrpSpPr>
            <p:grpSpPr>
              <a:xfrm>
                <a:off x="6130510" y="1871003"/>
                <a:ext cx="515896" cy="1849361"/>
                <a:chOff x="5026775" y="1645920"/>
                <a:chExt cx="515896" cy="1849361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="" xmlns:a16="http://schemas.microsoft.com/office/drawing/2014/main" id="{E33078EF-F3BE-459F-9F19-92D38FB81A53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="" xmlns:a16="http://schemas.microsoft.com/office/drawing/2014/main" id="{A07109C0-A351-4728-B940-10517424A1D9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="" xmlns:a16="http://schemas.microsoft.com/office/drawing/2014/main" id="{CABEE5D7-8B1C-4B34-86FC-52A7E291B097}"/>
                    </a:ext>
                  </a:extLst>
                </p:cNvPr>
                <p:cNvSpPr/>
                <p:nvPr/>
              </p:nvSpPr>
              <p:spPr bwMode="auto">
                <a:xfrm>
                  <a:off x="5026775" y="3157656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lang="en-US" b="1" baseline="-25000" dirty="0">
                      <a:latin typeface="Helvetica" charset="0"/>
                    </a:rPr>
                    <a:t>m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="" xmlns:a16="http://schemas.microsoft.com/office/drawing/2014/main" id="{F9B1A28B-DC36-4620-A428-24F139859F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2546248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3" name="Group 62">
                <a:extLst>
                  <a:ext uri="{FF2B5EF4-FFF2-40B4-BE49-F238E27FC236}">
                    <a16:creationId xmlns="" xmlns:a16="http://schemas.microsoft.com/office/drawing/2014/main" id="{5C09FADE-821C-4372-BCA2-A14B0FEA5ECE}"/>
                  </a:ext>
                </a:extLst>
              </p:cNvPr>
              <p:cNvGrpSpPr/>
              <p:nvPr/>
            </p:nvGrpSpPr>
            <p:grpSpPr>
              <a:xfrm>
                <a:off x="7382215" y="1871229"/>
                <a:ext cx="515896" cy="1849361"/>
                <a:chOff x="5026775" y="1645920"/>
                <a:chExt cx="515896" cy="184936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="" xmlns:a16="http://schemas.microsoft.com/office/drawing/2014/main" id="{89242C0E-E557-44E1-96A9-CB58DAECC6DD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="" xmlns:a16="http://schemas.microsoft.com/office/drawing/2014/main" id="{D21BDD1A-97E5-408F-AD06-86B0A6B85C2F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="" xmlns:a16="http://schemas.microsoft.com/office/drawing/2014/main" id="{3B54C9AF-7DFB-4E58-99D6-F6B70608B20A}"/>
                    </a:ext>
                  </a:extLst>
                </p:cNvPr>
                <p:cNvSpPr/>
                <p:nvPr/>
              </p:nvSpPr>
              <p:spPr bwMode="auto">
                <a:xfrm>
                  <a:off x="5026775" y="3157656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err="1">
                      <a:latin typeface="Helvetica" charset="0"/>
                    </a:rPr>
                    <a:t>s</a:t>
                  </a:r>
                  <a:r>
                    <a:rPr lang="en-US" b="1" baseline="-25000" dirty="0" err="1">
                      <a:latin typeface="Helvetica" charset="0"/>
                    </a:rPr>
                    <a:t>m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="" xmlns:a16="http://schemas.microsoft.com/office/drawing/2014/main" id="{BA735416-F2F4-4882-BBA2-94E567C86B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2546248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AACE01B6-E878-47EC-8B99-E007D69DEB15}"/>
                  </a:ext>
                </a:extLst>
              </p:cNvPr>
              <p:cNvSpPr txBox="1"/>
              <p:nvPr/>
            </p:nvSpPr>
            <p:spPr>
              <a:xfrm>
                <a:off x="6592834" y="1884367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657D6B78-9FF2-4CEA-A61E-61F2A845F8E5}"/>
                  </a:ext>
                </a:extLst>
              </p:cNvPr>
              <p:cNvSpPr txBox="1"/>
              <p:nvPr/>
            </p:nvSpPr>
            <p:spPr>
              <a:xfrm>
                <a:off x="6621370" y="2289913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2D47A2A9-CC8B-4608-A56A-699A71B091E7}"/>
                  </a:ext>
                </a:extLst>
              </p:cNvPr>
              <p:cNvSpPr txBox="1"/>
              <p:nvPr/>
            </p:nvSpPr>
            <p:spPr>
              <a:xfrm>
                <a:off x="6589830" y="3385521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="" xmlns:a16="http://schemas.microsoft.com/office/drawing/2014/main" id="{08BA8C61-E37E-4A77-A056-288594011B24}"/>
                  </a:ext>
                </a:extLst>
              </p:cNvPr>
              <p:cNvGrpSpPr/>
              <p:nvPr/>
            </p:nvGrpSpPr>
            <p:grpSpPr>
              <a:xfrm>
                <a:off x="8484961" y="1645920"/>
                <a:ext cx="515896" cy="2243257"/>
                <a:chOff x="5026775" y="1645920"/>
                <a:chExt cx="515896" cy="2243257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="" xmlns:a16="http://schemas.microsoft.com/office/drawing/2014/main" id="{DEC1A477-0A90-473C-BBAC-3D23FA3A5DA8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="" xmlns:a16="http://schemas.microsoft.com/office/drawing/2014/main" id="{F2AC55E9-ACC4-4673-A00B-62C7C1C3365D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="" xmlns:a16="http://schemas.microsoft.com/office/drawing/2014/main" id="{4074A164-D395-4E03-8C21-74659C9DE6C1}"/>
                    </a:ext>
                  </a:extLst>
                </p:cNvPr>
                <p:cNvSpPr/>
                <p:nvPr/>
              </p:nvSpPr>
              <p:spPr bwMode="auto">
                <a:xfrm>
                  <a:off x="5040843" y="2554639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3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="" xmlns:a16="http://schemas.microsoft.com/office/drawing/2014/main" id="{3D033A8C-F815-43BE-AE3D-AD53A4C90513}"/>
                    </a:ext>
                  </a:extLst>
                </p:cNvPr>
                <p:cNvSpPr/>
                <p:nvPr/>
              </p:nvSpPr>
              <p:spPr bwMode="auto">
                <a:xfrm>
                  <a:off x="5026775" y="355155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err="1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n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="" xmlns:a16="http://schemas.microsoft.com/office/drawing/2014/main" id="{82B5D456-7302-4522-BF89-1F80EA6AEC9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3010486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8" name="Group 67">
                <a:extLst>
                  <a:ext uri="{FF2B5EF4-FFF2-40B4-BE49-F238E27FC236}">
                    <a16:creationId xmlns="" xmlns:a16="http://schemas.microsoft.com/office/drawing/2014/main" id="{2DA39124-DFDC-432C-9236-035352CBB5FE}"/>
                  </a:ext>
                </a:extLst>
              </p:cNvPr>
              <p:cNvGrpSpPr/>
              <p:nvPr/>
            </p:nvGrpSpPr>
            <p:grpSpPr>
              <a:xfrm>
                <a:off x="5528603" y="1814733"/>
                <a:ext cx="626943" cy="1736819"/>
                <a:chOff x="5528603" y="1814733"/>
                <a:chExt cx="626943" cy="1736819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="" xmlns:a16="http://schemas.microsoft.com/office/drawing/2014/main" id="{C5DE6CDF-A3AC-410C-A336-3A5E7B29086E}"/>
                    </a:ext>
                  </a:extLst>
                </p:cNvPr>
                <p:cNvCxnSpPr>
                  <a:cxnSpLocks/>
                  <a:stCxn id="106" idx="3"/>
                  <a:endCxn id="102" idx="1"/>
                </p:cNvCxnSpPr>
                <p:nvPr/>
              </p:nvCxnSpPr>
              <p:spPr bwMode="auto">
                <a:xfrm>
                  <a:off x="5528603" y="1814733"/>
                  <a:ext cx="626943" cy="22508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="" xmlns:a16="http://schemas.microsoft.com/office/drawing/2014/main" id="{74B808E5-E554-43E7-A7B9-BD9C697F98FD}"/>
                    </a:ext>
                  </a:extLst>
                </p:cNvPr>
                <p:cNvCxnSpPr>
                  <a:stCxn id="106" idx="3"/>
                  <a:endCxn id="103" idx="1"/>
                </p:cNvCxnSpPr>
                <p:nvPr/>
              </p:nvCxnSpPr>
              <p:spPr bwMode="auto">
                <a:xfrm>
                  <a:off x="5528603" y="1814733"/>
                  <a:ext cx="626943" cy="6475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="" xmlns:a16="http://schemas.microsoft.com/office/drawing/2014/main" id="{AD90FF74-BFBF-4A6E-821E-E64E692D0A6F}"/>
                    </a:ext>
                  </a:extLst>
                </p:cNvPr>
                <p:cNvCxnSpPr>
                  <a:stCxn id="106" idx="3"/>
                  <a:endCxn id="104" idx="1"/>
                </p:cNvCxnSpPr>
                <p:nvPr/>
              </p:nvCxnSpPr>
              <p:spPr bwMode="auto">
                <a:xfrm>
                  <a:off x="5528603" y="1814733"/>
                  <a:ext cx="601907" cy="173681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="" xmlns:a16="http://schemas.microsoft.com/office/drawing/2014/main" id="{161090E3-AEC0-48EE-81FD-FA2C86686E4D}"/>
                  </a:ext>
                </a:extLst>
              </p:cNvPr>
              <p:cNvCxnSpPr>
                <a:stCxn id="107" idx="3"/>
                <a:endCxn id="102" idx="1"/>
              </p:cNvCxnSpPr>
              <p:nvPr/>
            </p:nvCxnSpPr>
            <p:spPr bwMode="auto">
              <a:xfrm flipV="1">
                <a:off x="5528603" y="2039816"/>
                <a:ext cx="626943" cy="19739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="" xmlns:a16="http://schemas.microsoft.com/office/drawing/2014/main" id="{45554CB9-56C7-4D1C-B0A9-28174491881D}"/>
                  </a:ext>
                </a:extLst>
              </p:cNvPr>
              <p:cNvCxnSpPr>
                <a:stCxn id="107" idx="3"/>
                <a:endCxn id="103" idx="1"/>
              </p:cNvCxnSpPr>
              <p:nvPr/>
            </p:nvCxnSpPr>
            <p:spPr bwMode="auto">
              <a:xfrm>
                <a:off x="5528603" y="2237215"/>
                <a:ext cx="626943" cy="22508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="" xmlns:a16="http://schemas.microsoft.com/office/drawing/2014/main" id="{1FD40586-05DB-4278-93F2-E6C8D349661A}"/>
                  </a:ext>
                </a:extLst>
              </p:cNvPr>
              <p:cNvCxnSpPr>
                <a:stCxn id="107" idx="3"/>
                <a:endCxn id="104" idx="1"/>
              </p:cNvCxnSpPr>
              <p:nvPr/>
            </p:nvCxnSpPr>
            <p:spPr bwMode="auto">
              <a:xfrm>
                <a:off x="5528603" y="2237215"/>
                <a:ext cx="601907" cy="13143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="" xmlns:a16="http://schemas.microsoft.com/office/drawing/2014/main" id="{FEF4F41E-7F71-4BEC-8969-935DB5D3F06B}"/>
                  </a:ext>
                </a:extLst>
              </p:cNvPr>
              <p:cNvCxnSpPr>
                <a:stCxn id="108" idx="3"/>
                <a:endCxn id="102" idx="1"/>
              </p:cNvCxnSpPr>
              <p:nvPr/>
            </p:nvCxnSpPr>
            <p:spPr bwMode="auto">
              <a:xfrm flipV="1">
                <a:off x="5517635" y="2039816"/>
                <a:ext cx="637911" cy="6836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E3570887-99AB-4B6C-A151-F7FEFA3C9BAB}"/>
                  </a:ext>
                </a:extLst>
              </p:cNvPr>
              <p:cNvCxnSpPr>
                <a:stCxn id="108" idx="3"/>
                <a:endCxn id="103" idx="1"/>
              </p:cNvCxnSpPr>
              <p:nvPr/>
            </p:nvCxnSpPr>
            <p:spPr bwMode="auto">
              <a:xfrm flipV="1">
                <a:off x="5517635" y="2462298"/>
                <a:ext cx="637911" cy="2611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8080F7CC-D354-4C07-80E4-080BE5B66B21}"/>
                  </a:ext>
                </a:extLst>
              </p:cNvPr>
              <p:cNvCxnSpPr>
                <a:stCxn id="108" idx="3"/>
                <a:endCxn id="104" idx="1"/>
              </p:cNvCxnSpPr>
              <p:nvPr/>
            </p:nvCxnSpPr>
            <p:spPr bwMode="auto">
              <a:xfrm>
                <a:off x="5517635" y="2723452"/>
                <a:ext cx="612875" cy="8281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="" xmlns:a16="http://schemas.microsoft.com/office/drawing/2014/main" id="{6D6B7DA8-27F4-4689-9C35-752971CE9892}"/>
                  </a:ext>
                </a:extLst>
              </p:cNvPr>
              <p:cNvCxnSpPr>
                <a:stCxn id="109" idx="3"/>
                <a:endCxn id="102" idx="1"/>
              </p:cNvCxnSpPr>
              <p:nvPr/>
            </p:nvCxnSpPr>
            <p:spPr bwMode="auto">
              <a:xfrm flipV="1">
                <a:off x="5503567" y="2039816"/>
                <a:ext cx="651979" cy="168054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A7473BA5-FA8F-4BF8-AB58-4D229B4FBFD4}"/>
                  </a:ext>
                </a:extLst>
              </p:cNvPr>
              <p:cNvCxnSpPr>
                <a:stCxn id="109" idx="3"/>
                <a:endCxn id="103" idx="1"/>
              </p:cNvCxnSpPr>
              <p:nvPr/>
            </p:nvCxnSpPr>
            <p:spPr bwMode="auto">
              <a:xfrm flipV="1">
                <a:off x="5503567" y="2462298"/>
                <a:ext cx="651979" cy="12580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FAD0DBCD-28B1-4A72-9002-85DD68EB6BF4}"/>
                  </a:ext>
                </a:extLst>
              </p:cNvPr>
              <p:cNvCxnSpPr>
                <a:stCxn id="109" idx="3"/>
                <a:endCxn id="104" idx="1"/>
              </p:cNvCxnSpPr>
              <p:nvPr/>
            </p:nvCxnSpPr>
            <p:spPr bwMode="auto">
              <a:xfrm flipV="1">
                <a:off x="5503567" y="3551552"/>
                <a:ext cx="626943" cy="1688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="" xmlns:a16="http://schemas.microsoft.com/office/drawing/2014/main" id="{AEC060A6-1184-426F-8587-CFCC7D364A9A}"/>
                  </a:ext>
                </a:extLst>
              </p:cNvPr>
              <p:cNvCxnSpPr>
                <a:stCxn id="93" idx="1"/>
                <a:endCxn id="98" idx="3"/>
              </p:cNvCxnSpPr>
              <p:nvPr/>
            </p:nvCxnSpPr>
            <p:spPr bwMode="auto">
              <a:xfrm flipH="1">
                <a:off x="7898111" y="1814733"/>
                <a:ext cx="611886" cy="2253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="" xmlns:a16="http://schemas.microsoft.com/office/drawing/2014/main" id="{716294AD-0484-42D6-97F8-8A0FBC04EBFE}"/>
                  </a:ext>
                </a:extLst>
              </p:cNvPr>
              <p:cNvCxnSpPr>
                <a:stCxn id="93" idx="1"/>
                <a:endCxn id="99" idx="3"/>
              </p:cNvCxnSpPr>
              <p:nvPr/>
            </p:nvCxnSpPr>
            <p:spPr bwMode="auto">
              <a:xfrm flipH="1">
                <a:off x="7898111" y="1814733"/>
                <a:ext cx="611886" cy="6477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="" xmlns:a16="http://schemas.microsoft.com/office/drawing/2014/main" id="{88A5CB69-51BF-4DB6-9147-6EE1A399705E}"/>
                  </a:ext>
                </a:extLst>
              </p:cNvPr>
              <p:cNvCxnSpPr>
                <a:cxnSpLocks/>
                <a:stCxn id="93" idx="1"/>
                <a:endCxn id="100" idx="3"/>
              </p:cNvCxnSpPr>
              <p:nvPr/>
            </p:nvCxnSpPr>
            <p:spPr bwMode="auto">
              <a:xfrm flipH="1">
                <a:off x="7873075" y="1814733"/>
                <a:ext cx="636922" cy="173704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5694214A-E8FE-426B-83BC-86AD216106DA}"/>
                  </a:ext>
                </a:extLst>
              </p:cNvPr>
              <p:cNvCxnSpPr>
                <a:cxnSpLocks/>
                <a:stCxn id="94" idx="1"/>
                <a:endCxn id="98" idx="3"/>
              </p:cNvCxnSpPr>
              <p:nvPr/>
            </p:nvCxnSpPr>
            <p:spPr bwMode="auto">
              <a:xfrm flipH="1" flipV="1">
                <a:off x="7898111" y="2040042"/>
                <a:ext cx="611886" cy="19717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F4E0D1CE-107B-4E20-871C-138BD4285972}"/>
                  </a:ext>
                </a:extLst>
              </p:cNvPr>
              <p:cNvCxnSpPr>
                <a:cxnSpLocks/>
                <a:stCxn id="94" idx="1"/>
                <a:endCxn id="99" idx="3"/>
              </p:cNvCxnSpPr>
              <p:nvPr/>
            </p:nvCxnSpPr>
            <p:spPr bwMode="auto">
              <a:xfrm flipH="1">
                <a:off x="7898111" y="2237215"/>
                <a:ext cx="611886" cy="2253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17F8CF57-BE9C-4505-BC48-B968EF8BEB93}"/>
                  </a:ext>
                </a:extLst>
              </p:cNvPr>
              <p:cNvCxnSpPr>
                <a:stCxn id="94" idx="1"/>
                <a:endCxn id="100" idx="3"/>
              </p:cNvCxnSpPr>
              <p:nvPr/>
            </p:nvCxnSpPr>
            <p:spPr bwMode="auto">
              <a:xfrm flipH="1">
                <a:off x="7873075" y="2237215"/>
                <a:ext cx="636922" cy="13145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="" xmlns:a16="http://schemas.microsoft.com/office/drawing/2014/main" id="{2BC2CDF8-A3EA-438E-846A-C3890233EA63}"/>
                  </a:ext>
                </a:extLst>
              </p:cNvPr>
              <p:cNvCxnSpPr>
                <a:stCxn id="95" idx="1"/>
                <a:endCxn id="98" idx="3"/>
              </p:cNvCxnSpPr>
              <p:nvPr/>
            </p:nvCxnSpPr>
            <p:spPr bwMode="auto">
              <a:xfrm flipH="1" flipV="1">
                <a:off x="7898111" y="2040042"/>
                <a:ext cx="600918" cy="6834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="" xmlns:a16="http://schemas.microsoft.com/office/drawing/2014/main" id="{2743B90B-1B0A-43FA-BB87-D8555335E256}"/>
                  </a:ext>
                </a:extLst>
              </p:cNvPr>
              <p:cNvCxnSpPr>
                <a:cxnSpLocks/>
                <a:stCxn id="95" idx="1"/>
                <a:endCxn id="99" idx="3"/>
              </p:cNvCxnSpPr>
              <p:nvPr/>
            </p:nvCxnSpPr>
            <p:spPr bwMode="auto">
              <a:xfrm flipH="1" flipV="1">
                <a:off x="7898111" y="2462524"/>
                <a:ext cx="600918" cy="26092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="" xmlns:a16="http://schemas.microsoft.com/office/drawing/2014/main" id="{633C92B2-58B9-4344-AC79-8ECB7A4425A5}"/>
                  </a:ext>
                </a:extLst>
              </p:cNvPr>
              <p:cNvCxnSpPr>
                <a:stCxn id="95" idx="1"/>
                <a:endCxn id="100" idx="3"/>
              </p:cNvCxnSpPr>
              <p:nvPr/>
            </p:nvCxnSpPr>
            <p:spPr bwMode="auto">
              <a:xfrm flipH="1">
                <a:off x="7873075" y="2723452"/>
                <a:ext cx="625954" cy="82832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="" xmlns:a16="http://schemas.microsoft.com/office/drawing/2014/main" id="{ED76F5AB-102B-4DEB-A37C-CC16DD1C8360}"/>
                  </a:ext>
                </a:extLst>
              </p:cNvPr>
              <p:cNvCxnSpPr>
                <a:stCxn id="96" idx="1"/>
                <a:endCxn id="100" idx="3"/>
              </p:cNvCxnSpPr>
              <p:nvPr/>
            </p:nvCxnSpPr>
            <p:spPr bwMode="auto">
              <a:xfrm flipH="1" flipV="1">
                <a:off x="7873075" y="3551778"/>
                <a:ext cx="611886" cy="16858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="" xmlns:a16="http://schemas.microsoft.com/office/drawing/2014/main" id="{A3E2808A-5694-46EA-99EA-BA3692C22B97}"/>
                  </a:ext>
                </a:extLst>
              </p:cNvPr>
              <p:cNvCxnSpPr>
                <a:cxnSpLocks/>
                <a:stCxn id="96" idx="1"/>
                <a:endCxn id="99" idx="3"/>
              </p:cNvCxnSpPr>
              <p:nvPr/>
            </p:nvCxnSpPr>
            <p:spPr bwMode="auto">
              <a:xfrm flipH="1" flipV="1">
                <a:off x="7898111" y="2462524"/>
                <a:ext cx="586850" cy="12578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="" xmlns:a16="http://schemas.microsoft.com/office/drawing/2014/main" id="{B39C51D6-E971-4927-8B46-5C8EFE8D8573}"/>
                  </a:ext>
                </a:extLst>
              </p:cNvPr>
              <p:cNvCxnSpPr>
                <a:stCxn id="96" idx="1"/>
                <a:endCxn id="98" idx="3"/>
              </p:cNvCxnSpPr>
              <p:nvPr/>
            </p:nvCxnSpPr>
            <p:spPr bwMode="auto">
              <a:xfrm flipH="1" flipV="1">
                <a:off x="7898111" y="2040042"/>
                <a:ext cx="586850" cy="16803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28A0CF6C-D97C-410C-BCE2-8EC4AF501DC7}"/>
                </a:ext>
              </a:extLst>
            </p:cNvPr>
            <p:cNvSpPr txBox="1"/>
            <p:nvPr/>
          </p:nvSpPr>
          <p:spPr>
            <a:xfrm>
              <a:off x="5109754" y="1616854"/>
              <a:ext cx="1502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Repartition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73C2E777-9222-4F81-9DC7-0C31B0C29C9C}"/>
                </a:ext>
              </a:extLst>
            </p:cNvPr>
            <p:cNvSpPr txBox="1"/>
            <p:nvPr/>
          </p:nvSpPr>
          <p:spPr>
            <a:xfrm>
              <a:off x="7315940" y="1615221"/>
              <a:ext cx="1502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Repartition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5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4473526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Intraquery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0F0F661-5FF6-4661-8345-D21980A0E1B8}"/>
              </a:ext>
            </a:extLst>
          </p:cNvPr>
          <p:cNvSpPr txBox="1"/>
          <p:nvPr/>
        </p:nvSpPr>
        <p:spPr>
          <a:xfrm>
            <a:off x="0" y="751344"/>
            <a:ext cx="4290646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Helvetica" charset="0"/>
              </a:rPr>
              <a:t>Question 9-1</a:t>
            </a:r>
            <a:endParaRPr lang="en-US" sz="1800" b="1" dirty="0">
              <a:solidFill>
                <a:srgbClr val="FF0000"/>
              </a:solidFill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Student (id, </a:t>
            </a:r>
            <a:r>
              <a:rPr lang="en-US" sz="1800" dirty="0" err="1">
                <a:latin typeface="Helvetica" charset="0"/>
              </a:rPr>
              <a:t>name,cgpa</a:t>
            </a:r>
            <a:r>
              <a:rPr lang="en-US" sz="1800" dirty="0">
                <a:latin typeface="Helvetica" charset="0"/>
              </a:rPr>
              <a:t>, </a:t>
            </a:r>
            <a:r>
              <a:rPr lang="en-US" sz="1800" dirty="0" err="1">
                <a:latin typeface="Helvetica" charset="0"/>
              </a:rPr>
              <a:t>yearAdmit</a:t>
            </a:r>
            <a:r>
              <a:rPr lang="en-US" sz="1800" dirty="0">
                <a:latin typeface="Helvetica" charset="0"/>
              </a:rPr>
              <a:t>)</a:t>
            </a:r>
          </a:p>
          <a:p>
            <a:r>
              <a:rPr lang="en-US" sz="1800" dirty="0">
                <a:latin typeface="Helvetica" charset="0"/>
              </a:rPr>
              <a:t>Takes(id, course-id, semester, year)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/>
              <a:t>SELECT r.id, course-id, CGPA FROM student r, takes s where </a:t>
            </a:r>
            <a:r>
              <a:rPr lang="en-US" sz="1800" dirty="0" err="1">
                <a:solidFill>
                  <a:srgbClr val="0000FF"/>
                </a:solidFill>
              </a:rPr>
              <a:t>r.yearAdmit</a:t>
            </a:r>
            <a:r>
              <a:rPr lang="en-US" sz="1800" dirty="0">
                <a:solidFill>
                  <a:srgbClr val="0000FF"/>
                </a:solidFill>
              </a:rPr>
              <a:t> = </a:t>
            </a:r>
            <a:r>
              <a:rPr lang="en-US" sz="1800" dirty="0" err="1">
                <a:solidFill>
                  <a:srgbClr val="0000FF"/>
                </a:solidFill>
              </a:rPr>
              <a:t>s.year</a:t>
            </a:r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b="1" dirty="0"/>
              <a:t>Shared nothing architecture</a:t>
            </a:r>
          </a:p>
          <a:p>
            <a:r>
              <a:rPr lang="en-US" sz="1800" dirty="0"/>
              <a:t>Nodes: N</a:t>
            </a:r>
            <a:r>
              <a:rPr lang="en-US" sz="1800" baseline="-25000" dirty="0"/>
              <a:t>1</a:t>
            </a:r>
            <a:r>
              <a:rPr lang="en-US" sz="1800" dirty="0"/>
              <a:t>, N</a:t>
            </a:r>
            <a:r>
              <a:rPr lang="en-US" sz="1800" baseline="-25000" dirty="0"/>
              <a:t>2</a:t>
            </a:r>
            <a:r>
              <a:rPr lang="en-US" sz="1800" dirty="0"/>
              <a:t>, ….. N</a:t>
            </a:r>
            <a:r>
              <a:rPr lang="en-US" sz="1800" baseline="-25000" dirty="0"/>
              <a:t>10</a:t>
            </a:r>
            <a:r>
              <a:rPr lang="en-US" sz="1800" dirty="0"/>
              <a:t> where r and s are stored by horizontal partition vector on id = 121000, 131000, 141000, 151000, 161000, 171000, 181000, 191000, 201000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Total 10 partitions into 10 nodes</a:t>
            </a:r>
          </a:p>
          <a:p>
            <a:r>
              <a:rPr lang="en-US" sz="1800" dirty="0"/>
              <a:t>r is horizontal partitioned into r</a:t>
            </a:r>
            <a:r>
              <a:rPr lang="en-US" sz="1800" baseline="-25000" dirty="0"/>
              <a:t>1</a:t>
            </a:r>
            <a:r>
              <a:rPr lang="en-US" sz="1800" dirty="0"/>
              <a:t>, r</a:t>
            </a:r>
            <a:r>
              <a:rPr lang="en-US" sz="1800" baseline="-25000" dirty="0"/>
              <a:t>2</a:t>
            </a:r>
            <a:r>
              <a:rPr lang="en-US" sz="1800" dirty="0"/>
              <a:t>, .. r</a:t>
            </a:r>
            <a:r>
              <a:rPr lang="en-US" sz="1800" baseline="-25000" dirty="0"/>
              <a:t>10</a:t>
            </a:r>
          </a:p>
          <a:p>
            <a:r>
              <a:rPr lang="en-US" sz="1800" dirty="0"/>
              <a:t>s is horizontal partitioned into s</a:t>
            </a:r>
            <a:r>
              <a:rPr lang="en-US" sz="1800" baseline="-25000" dirty="0"/>
              <a:t>1</a:t>
            </a:r>
            <a:r>
              <a:rPr lang="en-US" sz="1800" dirty="0"/>
              <a:t>, s</a:t>
            </a:r>
            <a:r>
              <a:rPr lang="en-US" sz="1800" baseline="-25000" dirty="0"/>
              <a:t>2</a:t>
            </a:r>
            <a:r>
              <a:rPr lang="en-US" sz="1800" dirty="0"/>
              <a:t>, . s</a:t>
            </a:r>
            <a:r>
              <a:rPr lang="en-US" sz="1800" baseline="-25000" dirty="0"/>
              <a:t>10</a:t>
            </a:r>
          </a:p>
          <a:p>
            <a:r>
              <a:rPr lang="en-US" sz="1800" dirty="0" smtClean="0"/>
              <a:t>The range of </a:t>
            </a:r>
            <a:r>
              <a:rPr lang="en-US" sz="1800" dirty="0" err="1" smtClean="0"/>
              <a:t>yearAdmit</a:t>
            </a:r>
            <a:r>
              <a:rPr lang="en-US" sz="1800" dirty="0" smtClean="0"/>
              <a:t>  is 2015 to 2021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 smtClean="0"/>
              <a:t>Find </a:t>
            </a:r>
            <a:r>
              <a:rPr lang="en-US" sz="1800" dirty="0"/>
              <a:t>partitions of student and </a:t>
            </a:r>
            <a:r>
              <a:rPr lang="en-US" sz="1800" dirty="0" smtClean="0"/>
              <a:t>takes using </a:t>
            </a:r>
            <a:r>
              <a:rPr lang="en-US" sz="1800" dirty="0" err="1" smtClean="0"/>
              <a:t>yearAdmit</a:t>
            </a:r>
            <a:endParaRPr lang="en-US" sz="1800" dirty="0"/>
          </a:p>
          <a:p>
            <a:pPr marL="342900" indent="-342900">
              <a:buFont typeface="+mj-lt"/>
              <a:buAutoNum type="alphaLcPeriod" startAt="2"/>
            </a:pPr>
            <a:r>
              <a:rPr lang="en-US" sz="1800" dirty="0"/>
              <a:t>Perform r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dirty="0"/>
              <a:t>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⨝</a:t>
            </a:r>
            <a:r>
              <a:rPr lang="en-US" sz="1800" b="0" i="0" baseline="-2500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yearAdmit</a:t>
            </a:r>
            <a:r>
              <a:rPr lang="en-US" sz="1800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=year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 using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sz="18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nodes.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1EE6929-B5A0-4BBC-9E40-83F2ED803D2F}"/>
              </a:ext>
            </a:extLst>
          </p:cNvPr>
          <p:cNvSpPr txBox="1"/>
          <p:nvPr/>
        </p:nvSpPr>
        <p:spPr>
          <a:xfrm>
            <a:off x="4572000" y="422275"/>
            <a:ext cx="4337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Partitions</a:t>
            </a:r>
          </a:p>
          <a:p>
            <a:endParaRPr lang="en-US" dirty="0"/>
          </a:p>
          <a:p>
            <a:r>
              <a:rPr lang="en-US" sz="1600" dirty="0"/>
              <a:t>r</a:t>
            </a:r>
            <a:r>
              <a:rPr lang="en-US" sz="1600" baseline="-25000" dirty="0"/>
              <a:t>1</a:t>
            </a:r>
            <a:r>
              <a:rPr lang="en-US" dirty="0"/>
              <a:t> = all </a:t>
            </a:r>
            <a:r>
              <a:rPr lang="en-US" i="1" dirty="0"/>
              <a:t>students</a:t>
            </a:r>
            <a:r>
              <a:rPr lang="en-US" dirty="0"/>
              <a:t> id &lt; 121000</a:t>
            </a:r>
          </a:p>
          <a:p>
            <a:r>
              <a:rPr lang="en-US" sz="1600" dirty="0"/>
              <a:t>s</a:t>
            </a:r>
            <a:r>
              <a:rPr lang="en-US" sz="1600" baseline="-25000" dirty="0"/>
              <a:t>1</a:t>
            </a:r>
            <a:r>
              <a:rPr lang="en-US" dirty="0"/>
              <a:t> = all </a:t>
            </a:r>
            <a:r>
              <a:rPr lang="en-US" i="1" dirty="0"/>
              <a:t>takes</a:t>
            </a:r>
            <a:r>
              <a:rPr lang="en-US" dirty="0"/>
              <a:t> id &lt; 121000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r</a:t>
            </a:r>
            <a:r>
              <a:rPr lang="en-US" baseline="-25000" dirty="0"/>
              <a:t>2</a:t>
            </a:r>
            <a:r>
              <a:rPr lang="en-US" dirty="0"/>
              <a:t> = all </a:t>
            </a:r>
            <a:r>
              <a:rPr lang="en-US" i="1" dirty="0"/>
              <a:t>students</a:t>
            </a:r>
            <a:r>
              <a:rPr lang="en-US" dirty="0"/>
              <a:t>  121000 &lt;= id &lt; 131000</a:t>
            </a:r>
          </a:p>
          <a:p>
            <a:r>
              <a:rPr lang="en-US" sz="1600" dirty="0"/>
              <a:t>s</a:t>
            </a:r>
            <a:r>
              <a:rPr lang="en-US" baseline="-25000" dirty="0"/>
              <a:t>2</a:t>
            </a:r>
            <a:r>
              <a:rPr lang="en-US" dirty="0"/>
              <a:t> = all </a:t>
            </a:r>
            <a:r>
              <a:rPr lang="en-US" i="1" dirty="0"/>
              <a:t>takes</a:t>
            </a:r>
            <a:r>
              <a:rPr lang="en-US" dirty="0"/>
              <a:t> 121000 &lt;= id &lt; 131000</a:t>
            </a:r>
          </a:p>
          <a:p>
            <a:endParaRPr lang="en-US" dirty="0"/>
          </a:p>
          <a:p>
            <a:r>
              <a:rPr lang="en-US" dirty="0"/>
              <a:t>………</a:t>
            </a:r>
          </a:p>
          <a:p>
            <a:r>
              <a:rPr lang="en-US" sz="1600" dirty="0"/>
              <a:t>r</a:t>
            </a:r>
            <a:r>
              <a:rPr lang="en-US" baseline="-25000" dirty="0"/>
              <a:t>10</a:t>
            </a:r>
            <a:r>
              <a:rPr lang="en-US" dirty="0"/>
              <a:t> = all </a:t>
            </a:r>
            <a:r>
              <a:rPr lang="en-US" i="1" dirty="0"/>
              <a:t>students</a:t>
            </a:r>
            <a:r>
              <a:rPr lang="en-US" dirty="0"/>
              <a:t>   id &gt;= 201000</a:t>
            </a:r>
          </a:p>
          <a:p>
            <a:r>
              <a:rPr lang="en-US" sz="1600" dirty="0"/>
              <a:t>s</a:t>
            </a:r>
            <a:r>
              <a:rPr lang="en-US" baseline="-25000" dirty="0"/>
              <a:t>10</a:t>
            </a:r>
            <a:r>
              <a:rPr lang="en-US" dirty="0"/>
              <a:t> = all </a:t>
            </a:r>
            <a:r>
              <a:rPr lang="en-US" i="1" dirty="0"/>
              <a:t>takes</a:t>
            </a:r>
            <a:r>
              <a:rPr lang="en-US" dirty="0"/>
              <a:t> id &gt;= 201000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CF5D4BE-B7AF-4860-BC25-DA6B48731F38}"/>
              </a:ext>
            </a:extLst>
          </p:cNvPr>
          <p:cNvGrpSpPr/>
          <p:nvPr/>
        </p:nvGrpSpPr>
        <p:grpSpPr>
          <a:xfrm>
            <a:off x="4732500" y="3660578"/>
            <a:ext cx="3988150" cy="2667850"/>
            <a:chOff x="4839288" y="1615221"/>
            <a:chExt cx="3988150" cy="2667850"/>
          </a:xfrm>
        </p:grpSpPr>
        <p:grpSp>
          <p:nvGrpSpPr>
            <p:cNvPr id="8" name="Group 57">
              <a:extLst>
                <a:ext uri="{FF2B5EF4-FFF2-40B4-BE49-F238E27FC236}">
                  <a16:creationId xmlns="" xmlns:a16="http://schemas.microsoft.com/office/drawing/2014/main" id="{1B1C0A5B-A895-4004-8B39-0E7F601EE4F3}"/>
                </a:ext>
              </a:extLst>
            </p:cNvPr>
            <p:cNvGrpSpPr/>
            <p:nvPr/>
          </p:nvGrpSpPr>
          <p:grpSpPr>
            <a:xfrm>
              <a:off x="4839288" y="2039814"/>
              <a:ext cx="3988150" cy="2243257"/>
              <a:chOff x="5012707" y="1645920"/>
              <a:chExt cx="3988150" cy="2243257"/>
            </a:xfrm>
          </p:grpSpPr>
          <p:grpSp>
            <p:nvGrpSpPr>
              <p:cNvPr id="11" name="Group 60">
                <a:extLst>
                  <a:ext uri="{FF2B5EF4-FFF2-40B4-BE49-F238E27FC236}">
                    <a16:creationId xmlns="" xmlns:a16="http://schemas.microsoft.com/office/drawing/2014/main" id="{24C1B39E-49EF-407F-B27B-AEB2E90F9DD4}"/>
                  </a:ext>
                </a:extLst>
              </p:cNvPr>
              <p:cNvGrpSpPr/>
              <p:nvPr/>
            </p:nvGrpSpPr>
            <p:grpSpPr>
              <a:xfrm>
                <a:off x="5012707" y="1645920"/>
                <a:ext cx="515896" cy="2243257"/>
                <a:chOff x="5026775" y="1645920"/>
                <a:chExt cx="515896" cy="224325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="" xmlns:a16="http://schemas.microsoft.com/office/drawing/2014/main" id="{153D1032-5D7E-48E9-BB0F-AFC93BAEBE93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="" xmlns:a16="http://schemas.microsoft.com/office/drawing/2014/main" id="{F814B934-87BB-4FA6-8AA7-4BF871E85AE8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="" xmlns:a16="http://schemas.microsoft.com/office/drawing/2014/main" id="{33E58BF5-A978-4983-AD1E-ED3E59297244}"/>
                    </a:ext>
                  </a:extLst>
                </p:cNvPr>
                <p:cNvSpPr/>
                <p:nvPr/>
              </p:nvSpPr>
              <p:spPr bwMode="auto">
                <a:xfrm>
                  <a:off x="5040843" y="2554639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3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="" xmlns:a16="http://schemas.microsoft.com/office/drawing/2014/main" id="{57AA67AC-2774-4297-A526-8E761CB999CA}"/>
                    </a:ext>
                  </a:extLst>
                </p:cNvPr>
                <p:cNvSpPr/>
                <p:nvPr/>
              </p:nvSpPr>
              <p:spPr bwMode="auto">
                <a:xfrm>
                  <a:off x="5026775" y="355155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n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="" xmlns:a16="http://schemas.microsoft.com/office/drawing/2014/main" id="{748DA79D-DF80-4075-ABC7-8BA830F77BC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3010486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2" name="Group 61">
                <a:extLst>
                  <a:ext uri="{FF2B5EF4-FFF2-40B4-BE49-F238E27FC236}">
                    <a16:creationId xmlns="" xmlns:a16="http://schemas.microsoft.com/office/drawing/2014/main" id="{6A658D96-44DE-49D7-BD13-6BD454BAF162}"/>
                  </a:ext>
                </a:extLst>
              </p:cNvPr>
              <p:cNvGrpSpPr/>
              <p:nvPr/>
            </p:nvGrpSpPr>
            <p:grpSpPr>
              <a:xfrm>
                <a:off x="6130510" y="1871003"/>
                <a:ext cx="515896" cy="1849361"/>
                <a:chOff x="5026775" y="1645920"/>
                <a:chExt cx="515896" cy="1849361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="" xmlns:a16="http://schemas.microsoft.com/office/drawing/2014/main" id="{E33078EF-F3BE-459F-9F19-92D38FB81A53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="" xmlns:a16="http://schemas.microsoft.com/office/drawing/2014/main" id="{A07109C0-A351-4728-B940-10517424A1D9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="" xmlns:a16="http://schemas.microsoft.com/office/drawing/2014/main" id="{CABEE5D7-8B1C-4B34-86FC-52A7E291B097}"/>
                    </a:ext>
                  </a:extLst>
                </p:cNvPr>
                <p:cNvSpPr/>
                <p:nvPr/>
              </p:nvSpPr>
              <p:spPr bwMode="auto">
                <a:xfrm>
                  <a:off x="5026775" y="3157656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lang="en-US" b="1" baseline="-25000" dirty="0">
                      <a:latin typeface="Helvetica" charset="0"/>
                    </a:rPr>
                    <a:t>m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="" xmlns:a16="http://schemas.microsoft.com/office/drawing/2014/main" id="{F9B1A28B-DC36-4620-A428-24F139859F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2546248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" name="Group 62">
                <a:extLst>
                  <a:ext uri="{FF2B5EF4-FFF2-40B4-BE49-F238E27FC236}">
                    <a16:creationId xmlns="" xmlns:a16="http://schemas.microsoft.com/office/drawing/2014/main" id="{5C09FADE-821C-4372-BCA2-A14B0FEA5ECE}"/>
                  </a:ext>
                </a:extLst>
              </p:cNvPr>
              <p:cNvGrpSpPr/>
              <p:nvPr/>
            </p:nvGrpSpPr>
            <p:grpSpPr>
              <a:xfrm>
                <a:off x="7382215" y="1871229"/>
                <a:ext cx="515896" cy="1849361"/>
                <a:chOff x="5026775" y="1645920"/>
                <a:chExt cx="515896" cy="1849361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="" xmlns:a16="http://schemas.microsoft.com/office/drawing/2014/main" id="{89242C0E-E557-44E1-96A9-CB58DAECC6DD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="" xmlns:a16="http://schemas.microsoft.com/office/drawing/2014/main" id="{D21BDD1A-97E5-408F-AD06-86B0A6B85C2F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="" xmlns:a16="http://schemas.microsoft.com/office/drawing/2014/main" id="{3B54C9AF-7DFB-4E58-99D6-F6B70608B20A}"/>
                    </a:ext>
                  </a:extLst>
                </p:cNvPr>
                <p:cNvSpPr/>
                <p:nvPr/>
              </p:nvSpPr>
              <p:spPr bwMode="auto">
                <a:xfrm>
                  <a:off x="5026775" y="3157656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err="1">
                      <a:latin typeface="Helvetica" charset="0"/>
                    </a:rPr>
                    <a:t>s</a:t>
                  </a:r>
                  <a:r>
                    <a:rPr lang="en-US" b="1" baseline="-25000" dirty="0" err="1">
                      <a:latin typeface="Helvetica" charset="0"/>
                    </a:rPr>
                    <a:t>m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="" xmlns:a16="http://schemas.microsoft.com/office/drawing/2014/main" id="{BA735416-F2F4-4882-BBA2-94E567C86B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2546248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AACE01B6-E878-47EC-8B99-E007D69DEB15}"/>
                  </a:ext>
                </a:extLst>
              </p:cNvPr>
              <p:cNvSpPr txBox="1"/>
              <p:nvPr/>
            </p:nvSpPr>
            <p:spPr>
              <a:xfrm>
                <a:off x="6592834" y="1884367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657D6B78-9FF2-4CEA-A61E-61F2A845F8E5}"/>
                  </a:ext>
                </a:extLst>
              </p:cNvPr>
              <p:cNvSpPr txBox="1"/>
              <p:nvPr/>
            </p:nvSpPr>
            <p:spPr>
              <a:xfrm>
                <a:off x="6621370" y="2289913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2D47A2A9-CC8B-4608-A56A-699A71B091E7}"/>
                  </a:ext>
                </a:extLst>
              </p:cNvPr>
              <p:cNvSpPr txBox="1"/>
              <p:nvPr/>
            </p:nvSpPr>
            <p:spPr>
              <a:xfrm>
                <a:off x="6589830" y="3385521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grpSp>
            <p:nvGrpSpPr>
              <p:cNvPr id="17" name="Group 66">
                <a:extLst>
                  <a:ext uri="{FF2B5EF4-FFF2-40B4-BE49-F238E27FC236}">
                    <a16:creationId xmlns="" xmlns:a16="http://schemas.microsoft.com/office/drawing/2014/main" id="{08BA8C61-E37E-4A77-A056-288594011B24}"/>
                  </a:ext>
                </a:extLst>
              </p:cNvPr>
              <p:cNvGrpSpPr/>
              <p:nvPr/>
            </p:nvGrpSpPr>
            <p:grpSpPr>
              <a:xfrm>
                <a:off x="8484961" y="1645920"/>
                <a:ext cx="515896" cy="2243257"/>
                <a:chOff x="5026775" y="1645920"/>
                <a:chExt cx="515896" cy="2243257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="" xmlns:a16="http://schemas.microsoft.com/office/drawing/2014/main" id="{DEC1A477-0A90-473C-BBAC-3D23FA3A5DA8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="" xmlns:a16="http://schemas.microsoft.com/office/drawing/2014/main" id="{F2AC55E9-ACC4-4673-A00B-62C7C1C3365D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="" xmlns:a16="http://schemas.microsoft.com/office/drawing/2014/main" id="{4074A164-D395-4E03-8C21-74659C9DE6C1}"/>
                    </a:ext>
                  </a:extLst>
                </p:cNvPr>
                <p:cNvSpPr/>
                <p:nvPr/>
              </p:nvSpPr>
              <p:spPr bwMode="auto">
                <a:xfrm>
                  <a:off x="5040843" y="2554639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3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="" xmlns:a16="http://schemas.microsoft.com/office/drawing/2014/main" id="{3D033A8C-F815-43BE-AE3D-AD53A4C90513}"/>
                    </a:ext>
                  </a:extLst>
                </p:cNvPr>
                <p:cNvSpPr/>
                <p:nvPr/>
              </p:nvSpPr>
              <p:spPr bwMode="auto">
                <a:xfrm>
                  <a:off x="5026775" y="355155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err="1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n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="" xmlns:a16="http://schemas.microsoft.com/office/drawing/2014/main" id="{82B5D456-7302-4522-BF89-1F80EA6AEC9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3010486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" name="Group 67">
                <a:extLst>
                  <a:ext uri="{FF2B5EF4-FFF2-40B4-BE49-F238E27FC236}">
                    <a16:creationId xmlns="" xmlns:a16="http://schemas.microsoft.com/office/drawing/2014/main" id="{2DA39124-DFDC-432C-9236-035352CBB5FE}"/>
                  </a:ext>
                </a:extLst>
              </p:cNvPr>
              <p:cNvGrpSpPr/>
              <p:nvPr/>
            </p:nvGrpSpPr>
            <p:grpSpPr>
              <a:xfrm>
                <a:off x="5528603" y="1814733"/>
                <a:ext cx="626943" cy="1736819"/>
                <a:chOff x="5528603" y="1814733"/>
                <a:chExt cx="626943" cy="1736819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="" xmlns:a16="http://schemas.microsoft.com/office/drawing/2014/main" id="{C5DE6CDF-A3AC-410C-A336-3A5E7B29086E}"/>
                    </a:ext>
                  </a:extLst>
                </p:cNvPr>
                <p:cNvCxnSpPr>
                  <a:cxnSpLocks/>
                  <a:stCxn id="56" idx="3"/>
                  <a:endCxn id="52" idx="1"/>
                </p:cNvCxnSpPr>
                <p:nvPr/>
              </p:nvCxnSpPr>
              <p:spPr bwMode="auto">
                <a:xfrm>
                  <a:off x="5528603" y="1814733"/>
                  <a:ext cx="626943" cy="22508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="" xmlns:a16="http://schemas.microsoft.com/office/drawing/2014/main" id="{74B808E5-E554-43E7-A7B9-BD9C697F98FD}"/>
                    </a:ext>
                  </a:extLst>
                </p:cNvPr>
                <p:cNvCxnSpPr>
                  <a:stCxn id="56" idx="3"/>
                  <a:endCxn id="53" idx="1"/>
                </p:cNvCxnSpPr>
                <p:nvPr/>
              </p:nvCxnSpPr>
              <p:spPr bwMode="auto">
                <a:xfrm>
                  <a:off x="5528603" y="1814733"/>
                  <a:ext cx="626943" cy="6475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="" xmlns:a16="http://schemas.microsoft.com/office/drawing/2014/main" id="{AD90FF74-BFBF-4A6E-821E-E64E692D0A6F}"/>
                    </a:ext>
                  </a:extLst>
                </p:cNvPr>
                <p:cNvCxnSpPr>
                  <a:stCxn id="56" idx="3"/>
                  <a:endCxn id="54" idx="1"/>
                </p:cNvCxnSpPr>
                <p:nvPr/>
              </p:nvCxnSpPr>
              <p:spPr bwMode="auto">
                <a:xfrm>
                  <a:off x="5528603" y="1814733"/>
                  <a:ext cx="601907" cy="173681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161090E3-AEC0-48EE-81FD-FA2C86686E4D}"/>
                  </a:ext>
                </a:extLst>
              </p:cNvPr>
              <p:cNvCxnSpPr>
                <a:stCxn id="57" idx="3"/>
                <a:endCxn id="52" idx="1"/>
              </p:cNvCxnSpPr>
              <p:nvPr/>
            </p:nvCxnSpPr>
            <p:spPr bwMode="auto">
              <a:xfrm flipV="1">
                <a:off x="5528603" y="2039816"/>
                <a:ext cx="626943" cy="19739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45554CB9-56C7-4D1C-B0A9-28174491881D}"/>
                  </a:ext>
                </a:extLst>
              </p:cNvPr>
              <p:cNvCxnSpPr>
                <a:stCxn id="57" idx="3"/>
                <a:endCxn id="53" idx="1"/>
              </p:cNvCxnSpPr>
              <p:nvPr/>
            </p:nvCxnSpPr>
            <p:spPr bwMode="auto">
              <a:xfrm>
                <a:off x="5528603" y="2237215"/>
                <a:ext cx="626943" cy="22508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1FD40586-05DB-4278-93F2-E6C8D349661A}"/>
                  </a:ext>
                </a:extLst>
              </p:cNvPr>
              <p:cNvCxnSpPr>
                <a:stCxn id="57" idx="3"/>
                <a:endCxn id="54" idx="1"/>
              </p:cNvCxnSpPr>
              <p:nvPr/>
            </p:nvCxnSpPr>
            <p:spPr bwMode="auto">
              <a:xfrm>
                <a:off x="5528603" y="2237215"/>
                <a:ext cx="601907" cy="13143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FEF4F41E-7F71-4BEC-8969-935DB5D3F06B}"/>
                  </a:ext>
                </a:extLst>
              </p:cNvPr>
              <p:cNvCxnSpPr>
                <a:stCxn id="58" idx="3"/>
                <a:endCxn id="52" idx="1"/>
              </p:cNvCxnSpPr>
              <p:nvPr/>
            </p:nvCxnSpPr>
            <p:spPr bwMode="auto">
              <a:xfrm flipV="1">
                <a:off x="5517635" y="2039816"/>
                <a:ext cx="637911" cy="6836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E3570887-99AB-4B6C-A151-F7FEFA3C9BAB}"/>
                  </a:ext>
                </a:extLst>
              </p:cNvPr>
              <p:cNvCxnSpPr>
                <a:stCxn id="58" idx="3"/>
                <a:endCxn id="53" idx="1"/>
              </p:cNvCxnSpPr>
              <p:nvPr/>
            </p:nvCxnSpPr>
            <p:spPr bwMode="auto">
              <a:xfrm flipV="1">
                <a:off x="5517635" y="2462298"/>
                <a:ext cx="637911" cy="2611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080F7CC-D354-4C07-80E4-080BE5B66B21}"/>
                  </a:ext>
                </a:extLst>
              </p:cNvPr>
              <p:cNvCxnSpPr>
                <a:stCxn id="58" idx="3"/>
                <a:endCxn id="54" idx="1"/>
              </p:cNvCxnSpPr>
              <p:nvPr/>
            </p:nvCxnSpPr>
            <p:spPr bwMode="auto">
              <a:xfrm>
                <a:off x="5517635" y="2723452"/>
                <a:ext cx="612875" cy="8281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="" xmlns:a16="http://schemas.microsoft.com/office/drawing/2014/main" id="{6D6B7DA8-27F4-4689-9C35-752971CE9892}"/>
                  </a:ext>
                </a:extLst>
              </p:cNvPr>
              <p:cNvCxnSpPr>
                <a:stCxn id="59" idx="3"/>
                <a:endCxn id="52" idx="1"/>
              </p:cNvCxnSpPr>
              <p:nvPr/>
            </p:nvCxnSpPr>
            <p:spPr bwMode="auto">
              <a:xfrm flipV="1">
                <a:off x="5503567" y="2039816"/>
                <a:ext cx="651979" cy="168054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="" xmlns:a16="http://schemas.microsoft.com/office/drawing/2014/main" id="{A7473BA5-FA8F-4BF8-AB58-4D229B4FBFD4}"/>
                  </a:ext>
                </a:extLst>
              </p:cNvPr>
              <p:cNvCxnSpPr>
                <a:stCxn id="59" idx="3"/>
                <a:endCxn id="53" idx="1"/>
              </p:cNvCxnSpPr>
              <p:nvPr/>
            </p:nvCxnSpPr>
            <p:spPr bwMode="auto">
              <a:xfrm flipV="1">
                <a:off x="5503567" y="2462298"/>
                <a:ext cx="651979" cy="12580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="" xmlns:a16="http://schemas.microsoft.com/office/drawing/2014/main" id="{FAD0DBCD-28B1-4A72-9002-85DD68EB6BF4}"/>
                  </a:ext>
                </a:extLst>
              </p:cNvPr>
              <p:cNvCxnSpPr>
                <a:stCxn id="59" idx="3"/>
                <a:endCxn id="54" idx="1"/>
              </p:cNvCxnSpPr>
              <p:nvPr/>
            </p:nvCxnSpPr>
            <p:spPr bwMode="auto">
              <a:xfrm flipV="1">
                <a:off x="5503567" y="3551552"/>
                <a:ext cx="626943" cy="1688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AEC060A6-1184-426F-8587-CFCC7D364A9A}"/>
                  </a:ext>
                </a:extLst>
              </p:cNvPr>
              <p:cNvCxnSpPr>
                <a:stCxn id="43" idx="1"/>
                <a:endCxn id="48" idx="3"/>
              </p:cNvCxnSpPr>
              <p:nvPr/>
            </p:nvCxnSpPr>
            <p:spPr bwMode="auto">
              <a:xfrm flipH="1">
                <a:off x="7898111" y="1814733"/>
                <a:ext cx="611886" cy="2253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716294AD-0484-42D6-97F8-8A0FBC04EBFE}"/>
                  </a:ext>
                </a:extLst>
              </p:cNvPr>
              <p:cNvCxnSpPr>
                <a:stCxn id="43" idx="1"/>
                <a:endCxn id="49" idx="3"/>
              </p:cNvCxnSpPr>
              <p:nvPr/>
            </p:nvCxnSpPr>
            <p:spPr bwMode="auto">
              <a:xfrm flipH="1">
                <a:off x="7898111" y="1814733"/>
                <a:ext cx="611886" cy="6477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88A5CB69-51BF-4DB6-9147-6EE1A399705E}"/>
                  </a:ext>
                </a:extLst>
              </p:cNvPr>
              <p:cNvCxnSpPr>
                <a:cxnSpLocks/>
                <a:stCxn id="43" idx="1"/>
                <a:endCxn id="50" idx="3"/>
              </p:cNvCxnSpPr>
              <p:nvPr/>
            </p:nvCxnSpPr>
            <p:spPr bwMode="auto">
              <a:xfrm flipH="1">
                <a:off x="7873075" y="1814733"/>
                <a:ext cx="636922" cy="173704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5694214A-E8FE-426B-83BC-86AD216106DA}"/>
                  </a:ext>
                </a:extLst>
              </p:cNvPr>
              <p:cNvCxnSpPr>
                <a:cxnSpLocks/>
                <a:stCxn id="44" idx="1"/>
                <a:endCxn id="48" idx="3"/>
              </p:cNvCxnSpPr>
              <p:nvPr/>
            </p:nvCxnSpPr>
            <p:spPr bwMode="auto">
              <a:xfrm flipH="1" flipV="1">
                <a:off x="7898111" y="2040042"/>
                <a:ext cx="611886" cy="19717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F4E0D1CE-107B-4E20-871C-138BD4285972}"/>
                  </a:ext>
                </a:extLst>
              </p:cNvPr>
              <p:cNvCxnSpPr>
                <a:cxnSpLocks/>
                <a:stCxn id="44" idx="1"/>
                <a:endCxn id="49" idx="3"/>
              </p:cNvCxnSpPr>
              <p:nvPr/>
            </p:nvCxnSpPr>
            <p:spPr bwMode="auto">
              <a:xfrm flipH="1">
                <a:off x="7898111" y="2237215"/>
                <a:ext cx="611886" cy="2253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17F8CF57-BE9C-4505-BC48-B968EF8BEB93}"/>
                  </a:ext>
                </a:extLst>
              </p:cNvPr>
              <p:cNvCxnSpPr>
                <a:stCxn id="44" idx="1"/>
                <a:endCxn id="50" idx="3"/>
              </p:cNvCxnSpPr>
              <p:nvPr/>
            </p:nvCxnSpPr>
            <p:spPr bwMode="auto">
              <a:xfrm flipH="1">
                <a:off x="7873075" y="2237215"/>
                <a:ext cx="636922" cy="13145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2BC2CDF8-A3EA-438E-846A-C3890233EA63}"/>
                  </a:ext>
                </a:extLst>
              </p:cNvPr>
              <p:cNvCxnSpPr>
                <a:stCxn id="45" idx="1"/>
                <a:endCxn id="48" idx="3"/>
              </p:cNvCxnSpPr>
              <p:nvPr/>
            </p:nvCxnSpPr>
            <p:spPr bwMode="auto">
              <a:xfrm flipH="1" flipV="1">
                <a:off x="7898111" y="2040042"/>
                <a:ext cx="600918" cy="6834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2743B90B-1B0A-43FA-BB87-D8555335E256}"/>
                  </a:ext>
                </a:extLst>
              </p:cNvPr>
              <p:cNvCxnSpPr>
                <a:cxnSpLocks/>
                <a:stCxn id="45" idx="1"/>
                <a:endCxn id="49" idx="3"/>
              </p:cNvCxnSpPr>
              <p:nvPr/>
            </p:nvCxnSpPr>
            <p:spPr bwMode="auto">
              <a:xfrm flipH="1" flipV="1">
                <a:off x="7898111" y="2462524"/>
                <a:ext cx="600918" cy="26092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="" xmlns:a16="http://schemas.microsoft.com/office/drawing/2014/main" id="{633C92B2-58B9-4344-AC79-8ECB7A4425A5}"/>
                  </a:ext>
                </a:extLst>
              </p:cNvPr>
              <p:cNvCxnSpPr>
                <a:stCxn id="45" idx="1"/>
                <a:endCxn id="50" idx="3"/>
              </p:cNvCxnSpPr>
              <p:nvPr/>
            </p:nvCxnSpPr>
            <p:spPr bwMode="auto">
              <a:xfrm flipH="1">
                <a:off x="7873075" y="2723452"/>
                <a:ext cx="625954" cy="82832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ED76F5AB-102B-4DEB-A37C-CC16DD1C8360}"/>
                  </a:ext>
                </a:extLst>
              </p:cNvPr>
              <p:cNvCxnSpPr>
                <a:stCxn id="46" idx="1"/>
                <a:endCxn id="50" idx="3"/>
              </p:cNvCxnSpPr>
              <p:nvPr/>
            </p:nvCxnSpPr>
            <p:spPr bwMode="auto">
              <a:xfrm flipH="1" flipV="1">
                <a:off x="7873075" y="3551778"/>
                <a:ext cx="611886" cy="16858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A3E2808A-5694-46EA-99EA-BA3692C22B97}"/>
                  </a:ext>
                </a:extLst>
              </p:cNvPr>
              <p:cNvCxnSpPr>
                <a:cxnSpLocks/>
                <a:stCxn id="46" idx="1"/>
                <a:endCxn id="49" idx="3"/>
              </p:cNvCxnSpPr>
              <p:nvPr/>
            </p:nvCxnSpPr>
            <p:spPr bwMode="auto">
              <a:xfrm flipH="1" flipV="1">
                <a:off x="7898111" y="2462524"/>
                <a:ext cx="586850" cy="12578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B39C51D6-E971-4927-8B46-5C8EFE8D8573}"/>
                  </a:ext>
                </a:extLst>
              </p:cNvPr>
              <p:cNvCxnSpPr>
                <a:stCxn id="46" idx="1"/>
                <a:endCxn id="48" idx="3"/>
              </p:cNvCxnSpPr>
              <p:nvPr/>
            </p:nvCxnSpPr>
            <p:spPr bwMode="auto">
              <a:xfrm flipH="1" flipV="1">
                <a:off x="7898111" y="2040042"/>
                <a:ext cx="586850" cy="16803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28A0CF6C-D97C-410C-BCE2-8EC4AF501DC7}"/>
                </a:ext>
              </a:extLst>
            </p:cNvPr>
            <p:cNvSpPr txBox="1"/>
            <p:nvPr/>
          </p:nvSpPr>
          <p:spPr>
            <a:xfrm>
              <a:off x="5109754" y="1616854"/>
              <a:ext cx="1502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Repartition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3C2E777-9222-4F81-9DC7-0C31B0C29C9C}"/>
                </a:ext>
              </a:extLst>
            </p:cNvPr>
            <p:cNvSpPr txBox="1"/>
            <p:nvPr/>
          </p:nvSpPr>
          <p:spPr>
            <a:xfrm>
              <a:off x="7315940" y="1615221"/>
              <a:ext cx="1502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Repartition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4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17475"/>
            <a:ext cx="8454683" cy="61404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Intraquery Parallelism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B06700-C583-47B4-BFBF-1458D9715F89}"/>
              </a:ext>
            </a:extLst>
          </p:cNvPr>
          <p:cNvSpPr txBox="1"/>
          <p:nvPr/>
        </p:nvSpPr>
        <p:spPr>
          <a:xfrm>
            <a:off x="14068" y="799837"/>
            <a:ext cx="448719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SELECT * FROM r, s where </a:t>
            </a:r>
            <a:r>
              <a:rPr lang="en-US" sz="1800" dirty="0" err="1">
                <a:solidFill>
                  <a:srgbClr val="0000FF"/>
                </a:solidFill>
              </a:rPr>
              <a:t>r.A</a:t>
            </a:r>
            <a:r>
              <a:rPr lang="en-US" sz="1800" dirty="0">
                <a:solidFill>
                  <a:srgbClr val="0000FF"/>
                </a:solidFill>
              </a:rPr>
              <a:t> = </a:t>
            </a:r>
            <a:r>
              <a:rPr lang="en-US" sz="1800" dirty="0" err="1">
                <a:solidFill>
                  <a:srgbClr val="0000FF"/>
                </a:solidFill>
              </a:rPr>
              <a:t>s.A</a:t>
            </a:r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Given:</a:t>
            </a:r>
          </a:p>
          <a:p>
            <a:r>
              <a:rPr lang="en-US" sz="1800" dirty="0"/>
              <a:t>Relations r (</a:t>
            </a:r>
            <a:r>
              <a:rPr lang="en-US" sz="1800" u="sng" dirty="0"/>
              <a:t>A</a:t>
            </a:r>
            <a:r>
              <a:rPr lang="en-US" sz="1800" dirty="0"/>
              <a:t>, D, E, B), s(</a:t>
            </a:r>
            <a:r>
              <a:rPr lang="en-US" sz="1800" u="sng" dirty="0"/>
              <a:t>A, C</a:t>
            </a:r>
            <a:r>
              <a:rPr lang="en-US" sz="1800" dirty="0"/>
              <a:t>, B, G)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Shared nothing architecture</a:t>
            </a:r>
          </a:p>
          <a:p>
            <a:r>
              <a:rPr lang="en-US" sz="1800" dirty="0"/>
              <a:t>Nodes: N</a:t>
            </a:r>
            <a:r>
              <a:rPr lang="en-US" sz="1800" baseline="-25000" dirty="0"/>
              <a:t>1</a:t>
            </a:r>
            <a:r>
              <a:rPr lang="en-US" sz="1800" dirty="0"/>
              <a:t>, N</a:t>
            </a:r>
            <a:r>
              <a:rPr lang="en-US" sz="1800" baseline="-25000" dirty="0"/>
              <a:t>2</a:t>
            </a:r>
            <a:r>
              <a:rPr lang="en-US" sz="1800" dirty="0"/>
              <a:t>, ….. </a:t>
            </a:r>
            <a:r>
              <a:rPr lang="en-US" sz="1800" dirty="0" err="1"/>
              <a:t>N</a:t>
            </a:r>
            <a:r>
              <a:rPr lang="en-US" sz="1800" baseline="-25000" dirty="0" err="1"/>
              <a:t>n</a:t>
            </a:r>
            <a:r>
              <a:rPr lang="en-US" sz="1800" dirty="0"/>
              <a:t> where r and s are stored by horizontal partition vector on </a:t>
            </a:r>
          </a:p>
          <a:p>
            <a:r>
              <a:rPr lang="en-US" sz="1800" dirty="0"/>
              <a:t>A = 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….A</a:t>
            </a:r>
            <a:r>
              <a:rPr lang="en-US" sz="1800" baseline="-25000" dirty="0"/>
              <a:t>n-1</a:t>
            </a:r>
          </a:p>
          <a:p>
            <a:endParaRPr lang="en-US" sz="1800" dirty="0"/>
          </a:p>
          <a:p>
            <a:r>
              <a:rPr lang="en-US" sz="1800" dirty="0"/>
              <a:t>r is horizontal partitioned into r</a:t>
            </a:r>
            <a:r>
              <a:rPr lang="en-US" sz="1800" baseline="-25000" dirty="0"/>
              <a:t>1</a:t>
            </a:r>
            <a:r>
              <a:rPr lang="en-US" sz="1800" dirty="0"/>
              <a:t>, r</a:t>
            </a:r>
            <a:r>
              <a:rPr lang="en-US" sz="1800" baseline="-25000" dirty="0"/>
              <a:t>2</a:t>
            </a:r>
            <a:r>
              <a:rPr lang="en-US" sz="1800" dirty="0"/>
              <a:t>,  …. </a:t>
            </a:r>
            <a:r>
              <a:rPr lang="en-US" sz="1800" dirty="0" err="1"/>
              <a:t>r</a:t>
            </a:r>
            <a:r>
              <a:rPr lang="en-US" sz="1800" baseline="-25000" dirty="0" err="1"/>
              <a:t>n</a:t>
            </a:r>
            <a:endParaRPr lang="en-US" sz="1800" baseline="-25000" dirty="0"/>
          </a:p>
          <a:p>
            <a:endParaRPr lang="en-US" sz="1800" dirty="0"/>
          </a:p>
          <a:p>
            <a:r>
              <a:rPr lang="en-US" sz="1800" dirty="0"/>
              <a:t>s is horizontal partitioned into s</a:t>
            </a:r>
            <a:r>
              <a:rPr lang="en-US" sz="1800" baseline="-25000" dirty="0"/>
              <a:t>1</a:t>
            </a:r>
            <a:r>
              <a:rPr lang="en-US" sz="1800" dirty="0"/>
              <a:t>, s</a:t>
            </a:r>
            <a:r>
              <a:rPr lang="en-US" sz="1800" baseline="-25000" dirty="0"/>
              <a:t>2</a:t>
            </a:r>
            <a:r>
              <a:rPr lang="en-US" sz="1800" dirty="0"/>
              <a:t>,  …. </a:t>
            </a:r>
            <a:r>
              <a:rPr lang="en-US" sz="1800" dirty="0" err="1"/>
              <a:t>s</a:t>
            </a:r>
            <a:r>
              <a:rPr lang="en-US" sz="1800" baseline="-25000" dirty="0" err="1"/>
              <a:t>n</a:t>
            </a:r>
            <a:endParaRPr lang="en-US" sz="1800" baseline="-25000" dirty="0"/>
          </a:p>
          <a:p>
            <a:endParaRPr lang="en-US" sz="1800" dirty="0"/>
          </a:p>
          <a:p>
            <a:r>
              <a:rPr lang="en-US" sz="1800" b="1" dirty="0">
                <a:solidFill>
                  <a:srgbClr val="0000FF"/>
                </a:solidFill>
              </a:rPr>
              <a:t>Perform </a:t>
            </a:r>
            <a:r>
              <a:rPr lang="en-US" sz="1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1" dirty="0">
                <a:solidFill>
                  <a:srgbClr val="0000FF"/>
                </a:solidFill>
              </a:rPr>
              <a:t> r </a:t>
            </a:r>
            <a:r>
              <a:rPr lang="en-US" sz="1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⨝</a:t>
            </a:r>
            <a:r>
              <a:rPr lang="en-US" sz="1800" b="1" i="0" baseline="-25000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r.A</a:t>
            </a:r>
            <a:r>
              <a:rPr lang="en-US" sz="1800" b="1" i="0" baseline="-2500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baseline="-25000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s.A</a:t>
            </a:r>
            <a:r>
              <a:rPr lang="en-US" sz="1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s  using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sz="1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nodes.</a:t>
            </a:r>
            <a:endParaRPr lang="en-US" sz="1800" b="1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E2B8747-4129-48F2-B60F-49307D46B3F0}"/>
              </a:ext>
            </a:extLst>
          </p:cNvPr>
          <p:cNvGrpSpPr/>
          <p:nvPr/>
        </p:nvGrpSpPr>
        <p:grpSpPr>
          <a:xfrm>
            <a:off x="4839288" y="1615221"/>
            <a:ext cx="3988150" cy="2667850"/>
            <a:chOff x="4839288" y="1615221"/>
            <a:chExt cx="3988150" cy="2667850"/>
          </a:xfrm>
        </p:grpSpPr>
        <p:grpSp>
          <p:nvGrpSpPr>
            <p:cNvPr id="33833" name="Group 33832">
              <a:extLst>
                <a:ext uri="{FF2B5EF4-FFF2-40B4-BE49-F238E27FC236}">
                  <a16:creationId xmlns="" xmlns:a16="http://schemas.microsoft.com/office/drawing/2014/main" id="{4202E246-9CD4-4429-A3ED-9AC3E036892E}"/>
                </a:ext>
              </a:extLst>
            </p:cNvPr>
            <p:cNvGrpSpPr/>
            <p:nvPr/>
          </p:nvGrpSpPr>
          <p:grpSpPr>
            <a:xfrm>
              <a:off x="4839288" y="2039814"/>
              <a:ext cx="3988150" cy="2243257"/>
              <a:chOff x="5012707" y="1645920"/>
              <a:chExt cx="3988150" cy="224325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="" xmlns:a16="http://schemas.microsoft.com/office/drawing/2014/main" id="{225BABB8-1EB6-4586-8B1C-AF697C47CB46}"/>
                  </a:ext>
                </a:extLst>
              </p:cNvPr>
              <p:cNvGrpSpPr/>
              <p:nvPr/>
            </p:nvGrpSpPr>
            <p:grpSpPr>
              <a:xfrm>
                <a:off x="5012707" y="1645920"/>
                <a:ext cx="515896" cy="2243257"/>
                <a:chOff x="5026775" y="1645920"/>
                <a:chExt cx="515896" cy="2243257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="" xmlns:a16="http://schemas.microsoft.com/office/drawing/2014/main" id="{27E75DB5-76FA-4E92-A8C7-101F3C74A2E9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="" xmlns:a16="http://schemas.microsoft.com/office/drawing/2014/main" id="{DEFA5B28-E41A-4545-BB1A-23303B51CDFB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="" xmlns:a16="http://schemas.microsoft.com/office/drawing/2014/main" id="{77943D07-9281-4FA3-8189-894F3B798A8F}"/>
                    </a:ext>
                  </a:extLst>
                </p:cNvPr>
                <p:cNvSpPr/>
                <p:nvPr/>
              </p:nvSpPr>
              <p:spPr bwMode="auto">
                <a:xfrm>
                  <a:off x="5040843" y="2554639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3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="" xmlns:a16="http://schemas.microsoft.com/office/drawing/2014/main" id="{33E1F206-CB45-42F4-AD07-805247690C7E}"/>
                    </a:ext>
                  </a:extLst>
                </p:cNvPr>
                <p:cNvSpPr/>
                <p:nvPr/>
              </p:nvSpPr>
              <p:spPr bwMode="auto">
                <a:xfrm>
                  <a:off x="5026775" y="355155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n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="" xmlns:a16="http://schemas.microsoft.com/office/drawing/2014/main" id="{B37F5B13-5A37-4589-8D8E-8CB5FCF03F3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3010486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" name="Group 17">
                <a:extLst>
                  <a:ext uri="{FF2B5EF4-FFF2-40B4-BE49-F238E27FC236}">
                    <a16:creationId xmlns="" xmlns:a16="http://schemas.microsoft.com/office/drawing/2014/main" id="{9C51890D-13B3-4A47-8A47-0BCEDCBB0DFD}"/>
                  </a:ext>
                </a:extLst>
              </p:cNvPr>
              <p:cNvGrpSpPr/>
              <p:nvPr/>
            </p:nvGrpSpPr>
            <p:grpSpPr>
              <a:xfrm>
                <a:off x="6130510" y="1871003"/>
                <a:ext cx="515896" cy="1849361"/>
                <a:chOff x="5026775" y="1645920"/>
                <a:chExt cx="515896" cy="184936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FDF70144-54A2-4C89-89D7-9EDE45FAC9D9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="" xmlns:a16="http://schemas.microsoft.com/office/drawing/2014/main" id="{E92E0CFE-3BB2-4F01-9AED-2F0A94158FA2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66AC6ED5-4C86-4F59-9B2B-614CEB79B152}"/>
                    </a:ext>
                  </a:extLst>
                </p:cNvPr>
                <p:cNvSpPr/>
                <p:nvPr/>
              </p:nvSpPr>
              <p:spPr bwMode="auto">
                <a:xfrm>
                  <a:off x="5026775" y="3157656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lang="en-US" b="1" baseline="-25000" dirty="0">
                      <a:latin typeface="Helvetica" charset="0"/>
                    </a:rPr>
                    <a:t>m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DC0009A8-1CD2-412C-A4C1-EF1A6F49681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2546248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4" name="Group 23">
                <a:extLst>
                  <a:ext uri="{FF2B5EF4-FFF2-40B4-BE49-F238E27FC236}">
                    <a16:creationId xmlns="" xmlns:a16="http://schemas.microsoft.com/office/drawing/2014/main" id="{BA77F2A1-C2ED-466F-A4B7-9736E0BFB944}"/>
                  </a:ext>
                </a:extLst>
              </p:cNvPr>
              <p:cNvGrpSpPr/>
              <p:nvPr/>
            </p:nvGrpSpPr>
            <p:grpSpPr>
              <a:xfrm>
                <a:off x="7382215" y="1871229"/>
                <a:ext cx="515896" cy="1849361"/>
                <a:chOff x="5026775" y="1645920"/>
                <a:chExt cx="515896" cy="1849361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A4755A24-CD27-4025-BAD3-8C8405C71EBE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C789EBBD-54F7-40FC-B03D-179B7B189E77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="" xmlns:a16="http://schemas.microsoft.com/office/drawing/2014/main" id="{4530053A-E523-4B86-A45D-F1586844CF0C}"/>
                    </a:ext>
                  </a:extLst>
                </p:cNvPr>
                <p:cNvSpPr/>
                <p:nvPr/>
              </p:nvSpPr>
              <p:spPr bwMode="auto">
                <a:xfrm>
                  <a:off x="5026775" y="3157656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err="1">
                      <a:latin typeface="Helvetica" charset="0"/>
                    </a:rPr>
                    <a:t>s</a:t>
                  </a:r>
                  <a:r>
                    <a:rPr lang="en-US" b="1" baseline="-25000" dirty="0" err="1">
                      <a:latin typeface="Helvetica" charset="0"/>
                    </a:rPr>
                    <a:t>m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="" xmlns:a16="http://schemas.microsoft.com/office/drawing/2014/main" id="{A86397C0-B8CE-413B-84D9-8681B7057FF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2546248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0C8B6CDB-DE16-4C2D-A0D1-2247E95BC9BB}"/>
                  </a:ext>
                </a:extLst>
              </p:cNvPr>
              <p:cNvSpPr txBox="1"/>
              <p:nvPr/>
            </p:nvSpPr>
            <p:spPr>
              <a:xfrm>
                <a:off x="6592834" y="1884367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6CCE313A-F3EF-4B1C-A5FB-8EA6E3EC73BF}"/>
                  </a:ext>
                </a:extLst>
              </p:cNvPr>
              <p:cNvSpPr txBox="1"/>
              <p:nvPr/>
            </p:nvSpPr>
            <p:spPr>
              <a:xfrm>
                <a:off x="6621370" y="2289913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805B207-25AC-42BB-926A-700B9DF242A2}"/>
                  </a:ext>
                </a:extLst>
              </p:cNvPr>
              <p:cNvSpPr txBox="1"/>
              <p:nvPr/>
            </p:nvSpPr>
            <p:spPr>
              <a:xfrm>
                <a:off x="6589830" y="3385521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="" xmlns:a16="http://schemas.microsoft.com/office/drawing/2014/main" id="{EC27FDAD-FD83-4FDF-86A7-FBA47271DC5A}"/>
                  </a:ext>
                </a:extLst>
              </p:cNvPr>
              <p:cNvGrpSpPr/>
              <p:nvPr/>
            </p:nvGrpSpPr>
            <p:grpSpPr>
              <a:xfrm>
                <a:off x="8484961" y="1645920"/>
                <a:ext cx="515896" cy="2243257"/>
                <a:chOff x="5026775" y="1645920"/>
                <a:chExt cx="515896" cy="224325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="" xmlns:a16="http://schemas.microsoft.com/office/drawing/2014/main" id="{C69D8CC5-2087-49A1-99B8-4BCBC49F0896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="" xmlns:a16="http://schemas.microsoft.com/office/drawing/2014/main" id="{533DEB5A-3C58-4F12-BD73-23581C335548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="" xmlns:a16="http://schemas.microsoft.com/office/drawing/2014/main" id="{CBCD9A54-1DEE-4589-B2C8-AB2507E40291}"/>
                    </a:ext>
                  </a:extLst>
                </p:cNvPr>
                <p:cNvSpPr/>
                <p:nvPr/>
              </p:nvSpPr>
              <p:spPr bwMode="auto">
                <a:xfrm>
                  <a:off x="5040843" y="2554639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3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="" xmlns:a16="http://schemas.microsoft.com/office/drawing/2014/main" id="{13E31FE0-D643-4D23-9C7D-B455E4A19A3C}"/>
                    </a:ext>
                  </a:extLst>
                </p:cNvPr>
                <p:cNvSpPr/>
                <p:nvPr/>
              </p:nvSpPr>
              <p:spPr bwMode="auto">
                <a:xfrm>
                  <a:off x="5026775" y="355155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err="1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n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="" xmlns:a16="http://schemas.microsoft.com/office/drawing/2014/main" id="{20013C5E-6826-42DE-9D60-2C0873DC923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3010486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9" name="Group 48">
                <a:extLst>
                  <a:ext uri="{FF2B5EF4-FFF2-40B4-BE49-F238E27FC236}">
                    <a16:creationId xmlns="" xmlns:a16="http://schemas.microsoft.com/office/drawing/2014/main" id="{06E53A73-2EC4-46FB-9D7C-9EF530D958F8}"/>
                  </a:ext>
                </a:extLst>
              </p:cNvPr>
              <p:cNvGrpSpPr/>
              <p:nvPr/>
            </p:nvGrpSpPr>
            <p:grpSpPr>
              <a:xfrm>
                <a:off x="5528603" y="1814733"/>
                <a:ext cx="626943" cy="1736819"/>
                <a:chOff x="5528603" y="1814733"/>
                <a:chExt cx="626943" cy="1736819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="" xmlns:a16="http://schemas.microsoft.com/office/drawing/2014/main" id="{D67B0864-DBA0-4C1E-909D-88165855E6B7}"/>
                    </a:ext>
                  </a:extLst>
                </p:cNvPr>
                <p:cNvCxnSpPr>
                  <a:cxnSpLocks/>
                  <a:stCxn id="2" idx="3"/>
                  <a:endCxn id="19" idx="1"/>
                </p:cNvCxnSpPr>
                <p:nvPr/>
              </p:nvCxnSpPr>
              <p:spPr bwMode="auto">
                <a:xfrm>
                  <a:off x="5528603" y="1814733"/>
                  <a:ext cx="626943" cy="22508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="" xmlns:a16="http://schemas.microsoft.com/office/drawing/2014/main" id="{37FAB975-F9E5-429D-9CAE-E295B65EE27C}"/>
                    </a:ext>
                  </a:extLst>
                </p:cNvPr>
                <p:cNvCxnSpPr>
                  <a:stCxn id="2" idx="3"/>
                  <a:endCxn id="20" idx="1"/>
                </p:cNvCxnSpPr>
                <p:nvPr/>
              </p:nvCxnSpPr>
              <p:spPr bwMode="auto">
                <a:xfrm>
                  <a:off x="5528603" y="1814733"/>
                  <a:ext cx="626943" cy="6475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="" xmlns:a16="http://schemas.microsoft.com/office/drawing/2014/main" id="{DD0F37B5-1C62-46E1-B38C-F3D4DCAD7AD0}"/>
                    </a:ext>
                  </a:extLst>
                </p:cNvPr>
                <p:cNvCxnSpPr>
                  <a:stCxn id="2" idx="3"/>
                  <a:endCxn id="22" idx="1"/>
                </p:cNvCxnSpPr>
                <p:nvPr/>
              </p:nvCxnSpPr>
              <p:spPr bwMode="auto">
                <a:xfrm>
                  <a:off x="5528603" y="1814733"/>
                  <a:ext cx="601907" cy="173681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5" name="Straight Connector 54">
                <a:extLst>
                  <a:ext uri="{FF2B5EF4-FFF2-40B4-BE49-F238E27FC236}">
                    <a16:creationId xmlns="" xmlns:a16="http://schemas.microsoft.com/office/drawing/2014/main" id="{A1E473A1-E1FE-4066-85F6-EAD8484DA0D1}"/>
                  </a:ext>
                </a:extLst>
              </p:cNvPr>
              <p:cNvCxnSpPr>
                <a:stCxn id="4" idx="3"/>
                <a:endCxn id="19" idx="1"/>
              </p:cNvCxnSpPr>
              <p:nvPr/>
            </p:nvCxnSpPr>
            <p:spPr bwMode="auto">
              <a:xfrm flipV="1">
                <a:off x="5528603" y="2039816"/>
                <a:ext cx="626943" cy="19739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32B04A0A-8A5C-4ECA-9673-4E07454F890B}"/>
                  </a:ext>
                </a:extLst>
              </p:cNvPr>
              <p:cNvCxnSpPr>
                <a:stCxn id="4" idx="3"/>
                <a:endCxn id="20" idx="1"/>
              </p:cNvCxnSpPr>
              <p:nvPr/>
            </p:nvCxnSpPr>
            <p:spPr bwMode="auto">
              <a:xfrm>
                <a:off x="5528603" y="2237215"/>
                <a:ext cx="626943" cy="22508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="" xmlns:a16="http://schemas.microsoft.com/office/drawing/2014/main" id="{C626C26A-0EB6-4D8B-A1C5-A93F1573BBFE}"/>
                  </a:ext>
                </a:extLst>
              </p:cNvPr>
              <p:cNvCxnSpPr>
                <a:stCxn id="4" idx="3"/>
                <a:endCxn id="22" idx="1"/>
              </p:cNvCxnSpPr>
              <p:nvPr/>
            </p:nvCxnSpPr>
            <p:spPr bwMode="auto">
              <a:xfrm>
                <a:off x="5528603" y="2237215"/>
                <a:ext cx="601907" cy="13143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>
                <a:extLst>
                  <a:ext uri="{FF2B5EF4-FFF2-40B4-BE49-F238E27FC236}">
                    <a16:creationId xmlns="" xmlns:a16="http://schemas.microsoft.com/office/drawing/2014/main" id="{B93E5822-DAC0-4AD0-B2E0-12AD3B700FCB}"/>
                  </a:ext>
                </a:extLst>
              </p:cNvPr>
              <p:cNvCxnSpPr>
                <a:stCxn id="7" idx="3"/>
                <a:endCxn id="19" idx="1"/>
              </p:cNvCxnSpPr>
              <p:nvPr/>
            </p:nvCxnSpPr>
            <p:spPr bwMode="auto">
              <a:xfrm flipV="1">
                <a:off x="5517635" y="2039816"/>
                <a:ext cx="637911" cy="6836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="" xmlns:a16="http://schemas.microsoft.com/office/drawing/2014/main" id="{989F417E-FAF8-4E1B-8016-93BA2619A07C}"/>
                  </a:ext>
                </a:extLst>
              </p:cNvPr>
              <p:cNvCxnSpPr>
                <a:stCxn id="7" idx="3"/>
                <a:endCxn id="20" idx="1"/>
              </p:cNvCxnSpPr>
              <p:nvPr/>
            </p:nvCxnSpPr>
            <p:spPr bwMode="auto">
              <a:xfrm flipV="1">
                <a:off x="5517635" y="2462298"/>
                <a:ext cx="637911" cy="2611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93" name="Straight Connector 33792">
                <a:extLst>
                  <a:ext uri="{FF2B5EF4-FFF2-40B4-BE49-F238E27FC236}">
                    <a16:creationId xmlns="" xmlns:a16="http://schemas.microsoft.com/office/drawing/2014/main" id="{2B78333E-D9DB-47FA-A958-60CA8FFD7BDA}"/>
                  </a:ext>
                </a:extLst>
              </p:cNvPr>
              <p:cNvCxnSpPr>
                <a:stCxn id="7" idx="3"/>
                <a:endCxn id="22" idx="1"/>
              </p:cNvCxnSpPr>
              <p:nvPr/>
            </p:nvCxnSpPr>
            <p:spPr bwMode="auto">
              <a:xfrm>
                <a:off x="5517635" y="2723452"/>
                <a:ext cx="612875" cy="8281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96" name="Straight Connector 33795">
                <a:extLst>
                  <a:ext uri="{FF2B5EF4-FFF2-40B4-BE49-F238E27FC236}">
                    <a16:creationId xmlns="" xmlns:a16="http://schemas.microsoft.com/office/drawing/2014/main" id="{08DD1A38-68E2-4507-89E3-9B05CEF910AE}"/>
                  </a:ext>
                </a:extLst>
              </p:cNvPr>
              <p:cNvCxnSpPr>
                <a:stCxn id="9" idx="3"/>
                <a:endCxn id="19" idx="1"/>
              </p:cNvCxnSpPr>
              <p:nvPr/>
            </p:nvCxnSpPr>
            <p:spPr bwMode="auto">
              <a:xfrm flipV="1">
                <a:off x="5503567" y="2039816"/>
                <a:ext cx="651979" cy="168054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98" name="Straight Connector 33797">
                <a:extLst>
                  <a:ext uri="{FF2B5EF4-FFF2-40B4-BE49-F238E27FC236}">
                    <a16:creationId xmlns="" xmlns:a16="http://schemas.microsoft.com/office/drawing/2014/main" id="{84A2B17C-E3DC-4279-8A9F-A114E59B0C59}"/>
                  </a:ext>
                </a:extLst>
              </p:cNvPr>
              <p:cNvCxnSpPr>
                <a:stCxn id="9" idx="3"/>
                <a:endCxn id="20" idx="1"/>
              </p:cNvCxnSpPr>
              <p:nvPr/>
            </p:nvCxnSpPr>
            <p:spPr bwMode="auto">
              <a:xfrm flipV="1">
                <a:off x="5503567" y="2462298"/>
                <a:ext cx="651979" cy="12580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00" name="Straight Connector 33799">
                <a:extLst>
                  <a:ext uri="{FF2B5EF4-FFF2-40B4-BE49-F238E27FC236}">
                    <a16:creationId xmlns="" xmlns:a16="http://schemas.microsoft.com/office/drawing/2014/main" id="{77884EFE-4E7B-49F1-81BC-6EF37D27CA56}"/>
                  </a:ext>
                </a:extLst>
              </p:cNvPr>
              <p:cNvCxnSpPr>
                <a:stCxn id="9" idx="3"/>
                <a:endCxn id="22" idx="1"/>
              </p:cNvCxnSpPr>
              <p:nvPr/>
            </p:nvCxnSpPr>
            <p:spPr bwMode="auto">
              <a:xfrm flipV="1">
                <a:off x="5503567" y="3551552"/>
                <a:ext cx="626943" cy="1688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02" name="Straight Connector 33801">
                <a:extLst>
                  <a:ext uri="{FF2B5EF4-FFF2-40B4-BE49-F238E27FC236}">
                    <a16:creationId xmlns="" xmlns:a16="http://schemas.microsoft.com/office/drawing/2014/main" id="{F9422ED4-D5D1-45E4-8885-BC2CDCBCA084}"/>
                  </a:ext>
                </a:extLst>
              </p:cNvPr>
              <p:cNvCxnSpPr>
                <a:stCxn id="38" idx="1"/>
                <a:endCxn id="25" idx="3"/>
              </p:cNvCxnSpPr>
              <p:nvPr/>
            </p:nvCxnSpPr>
            <p:spPr bwMode="auto">
              <a:xfrm flipH="1">
                <a:off x="7898111" y="1814733"/>
                <a:ext cx="611886" cy="2253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04" name="Straight Connector 33803">
                <a:extLst>
                  <a:ext uri="{FF2B5EF4-FFF2-40B4-BE49-F238E27FC236}">
                    <a16:creationId xmlns="" xmlns:a16="http://schemas.microsoft.com/office/drawing/2014/main" id="{6B5B2922-470E-4BBA-AA74-ECF4C504288B}"/>
                  </a:ext>
                </a:extLst>
              </p:cNvPr>
              <p:cNvCxnSpPr>
                <a:stCxn id="38" idx="1"/>
                <a:endCxn id="26" idx="3"/>
              </p:cNvCxnSpPr>
              <p:nvPr/>
            </p:nvCxnSpPr>
            <p:spPr bwMode="auto">
              <a:xfrm flipH="1">
                <a:off x="7898111" y="1814733"/>
                <a:ext cx="611886" cy="6477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06" name="Straight Connector 33805">
                <a:extLst>
                  <a:ext uri="{FF2B5EF4-FFF2-40B4-BE49-F238E27FC236}">
                    <a16:creationId xmlns="" xmlns:a16="http://schemas.microsoft.com/office/drawing/2014/main" id="{5523D31A-CA82-4CA1-8297-17B5F87D1079}"/>
                  </a:ext>
                </a:extLst>
              </p:cNvPr>
              <p:cNvCxnSpPr>
                <a:cxnSpLocks/>
                <a:stCxn id="38" idx="1"/>
                <a:endCxn id="27" idx="3"/>
              </p:cNvCxnSpPr>
              <p:nvPr/>
            </p:nvCxnSpPr>
            <p:spPr bwMode="auto">
              <a:xfrm flipH="1">
                <a:off x="7873075" y="1814733"/>
                <a:ext cx="636922" cy="173704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08" name="Straight Connector 33807">
                <a:extLst>
                  <a:ext uri="{FF2B5EF4-FFF2-40B4-BE49-F238E27FC236}">
                    <a16:creationId xmlns="" xmlns:a16="http://schemas.microsoft.com/office/drawing/2014/main" id="{AA49EEDA-564A-489A-B5B2-9FEE09E7E879}"/>
                  </a:ext>
                </a:extLst>
              </p:cNvPr>
              <p:cNvCxnSpPr>
                <a:cxnSpLocks/>
                <a:stCxn id="39" idx="1"/>
                <a:endCxn id="25" idx="3"/>
              </p:cNvCxnSpPr>
              <p:nvPr/>
            </p:nvCxnSpPr>
            <p:spPr bwMode="auto">
              <a:xfrm flipH="1" flipV="1">
                <a:off x="7898111" y="2040042"/>
                <a:ext cx="611886" cy="19717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10" name="Straight Connector 33809">
                <a:extLst>
                  <a:ext uri="{FF2B5EF4-FFF2-40B4-BE49-F238E27FC236}">
                    <a16:creationId xmlns="" xmlns:a16="http://schemas.microsoft.com/office/drawing/2014/main" id="{7062C8C5-8804-48FA-A66C-0E2E0ED3EE2D}"/>
                  </a:ext>
                </a:extLst>
              </p:cNvPr>
              <p:cNvCxnSpPr>
                <a:cxnSpLocks/>
                <a:stCxn id="39" idx="1"/>
                <a:endCxn id="26" idx="3"/>
              </p:cNvCxnSpPr>
              <p:nvPr/>
            </p:nvCxnSpPr>
            <p:spPr bwMode="auto">
              <a:xfrm flipH="1">
                <a:off x="7898111" y="2237215"/>
                <a:ext cx="611886" cy="2253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12" name="Straight Connector 33811">
                <a:extLst>
                  <a:ext uri="{FF2B5EF4-FFF2-40B4-BE49-F238E27FC236}">
                    <a16:creationId xmlns="" xmlns:a16="http://schemas.microsoft.com/office/drawing/2014/main" id="{D3511C5F-D020-4EEA-9BE0-B925BA9D19CE}"/>
                  </a:ext>
                </a:extLst>
              </p:cNvPr>
              <p:cNvCxnSpPr>
                <a:stCxn id="39" idx="1"/>
                <a:endCxn id="27" idx="3"/>
              </p:cNvCxnSpPr>
              <p:nvPr/>
            </p:nvCxnSpPr>
            <p:spPr bwMode="auto">
              <a:xfrm flipH="1">
                <a:off x="7873075" y="2237215"/>
                <a:ext cx="636922" cy="13145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17" name="Straight Connector 33816">
                <a:extLst>
                  <a:ext uri="{FF2B5EF4-FFF2-40B4-BE49-F238E27FC236}">
                    <a16:creationId xmlns="" xmlns:a16="http://schemas.microsoft.com/office/drawing/2014/main" id="{98AB102C-65BE-4F6A-A5B9-637B2F5DBA02}"/>
                  </a:ext>
                </a:extLst>
              </p:cNvPr>
              <p:cNvCxnSpPr>
                <a:stCxn id="40" idx="1"/>
                <a:endCxn id="25" idx="3"/>
              </p:cNvCxnSpPr>
              <p:nvPr/>
            </p:nvCxnSpPr>
            <p:spPr bwMode="auto">
              <a:xfrm flipH="1" flipV="1">
                <a:off x="7898111" y="2040042"/>
                <a:ext cx="600918" cy="6834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19" name="Straight Connector 33818">
                <a:extLst>
                  <a:ext uri="{FF2B5EF4-FFF2-40B4-BE49-F238E27FC236}">
                    <a16:creationId xmlns="" xmlns:a16="http://schemas.microsoft.com/office/drawing/2014/main" id="{4ECFC222-3D32-4D5B-BD28-EF0B054F4121}"/>
                  </a:ext>
                </a:extLst>
              </p:cNvPr>
              <p:cNvCxnSpPr>
                <a:cxnSpLocks/>
                <a:stCxn id="40" idx="1"/>
                <a:endCxn id="26" idx="3"/>
              </p:cNvCxnSpPr>
              <p:nvPr/>
            </p:nvCxnSpPr>
            <p:spPr bwMode="auto">
              <a:xfrm flipH="1" flipV="1">
                <a:off x="7898111" y="2462524"/>
                <a:ext cx="600918" cy="26092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21" name="Straight Connector 33820">
                <a:extLst>
                  <a:ext uri="{FF2B5EF4-FFF2-40B4-BE49-F238E27FC236}">
                    <a16:creationId xmlns="" xmlns:a16="http://schemas.microsoft.com/office/drawing/2014/main" id="{447F7540-F834-4E2E-855F-4ABA31A07EC7}"/>
                  </a:ext>
                </a:extLst>
              </p:cNvPr>
              <p:cNvCxnSpPr>
                <a:stCxn id="40" idx="1"/>
                <a:endCxn id="27" idx="3"/>
              </p:cNvCxnSpPr>
              <p:nvPr/>
            </p:nvCxnSpPr>
            <p:spPr bwMode="auto">
              <a:xfrm flipH="1">
                <a:off x="7873075" y="2723452"/>
                <a:ext cx="625954" cy="82832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23" name="Straight Connector 33822">
                <a:extLst>
                  <a:ext uri="{FF2B5EF4-FFF2-40B4-BE49-F238E27FC236}">
                    <a16:creationId xmlns="" xmlns:a16="http://schemas.microsoft.com/office/drawing/2014/main" id="{18B668DC-5917-44A1-8FA9-7BAD4D89A639}"/>
                  </a:ext>
                </a:extLst>
              </p:cNvPr>
              <p:cNvCxnSpPr>
                <a:stCxn id="41" idx="1"/>
                <a:endCxn id="27" idx="3"/>
              </p:cNvCxnSpPr>
              <p:nvPr/>
            </p:nvCxnSpPr>
            <p:spPr bwMode="auto">
              <a:xfrm flipH="1" flipV="1">
                <a:off x="7873075" y="3551778"/>
                <a:ext cx="611886" cy="16858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25" name="Straight Connector 33824">
                <a:extLst>
                  <a:ext uri="{FF2B5EF4-FFF2-40B4-BE49-F238E27FC236}">
                    <a16:creationId xmlns="" xmlns:a16="http://schemas.microsoft.com/office/drawing/2014/main" id="{B4F102A2-892D-4FCE-9BBC-28485A250DA1}"/>
                  </a:ext>
                </a:extLst>
              </p:cNvPr>
              <p:cNvCxnSpPr>
                <a:cxnSpLocks/>
                <a:stCxn id="41" idx="1"/>
                <a:endCxn id="26" idx="3"/>
              </p:cNvCxnSpPr>
              <p:nvPr/>
            </p:nvCxnSpPr>
            <p:spPr bwMode="auto">
              <a:xfrm flipH="1" flipV="1">
                <a:off x="7898111" y="2462524"/>
                <a:ext cx="586850" cy="12578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32" name="Straight Connector 33831">
                <a:extLst>
                  <a:ext uri="{FF2B5EF4-FFF2-40B4-BE49-F238E27FC236}">
                    <a16:creationId xmlns="" xmlns:a16="http://schemas.microsoft.com/office/drawing/2014/main" id="{4944A2A1-F68D-4FBE-92EC-011345AAC7A5}"/>
                  </a:ext>
                </a:extLst>
              </p:cNvPr>
              <p:cNvCxnSpPr>
                <a:stCxn id="41" idx="1"/>
                <a:endCxn id="25" idx="3"/>
              </p:cNvCxnSpPr>
              <p:nvPr/>
            </p:nvCxnSpPr>
            <p:spPr bwMode="auto">
              <a:xfrm flipH="1" flipV="1">
                <a:off x="7898111" y="2040042"/>
                <a:ext cx="586850" cy="16803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A05F452C-C84A-4A24-ACF1-7E5BD5872905}"/>
                </a:ext>
              </a:extLst>
            </p:cNvPr>
            <p:cNvSpPr txBox="1"/>
            <p:nvPr/>
          </p:nvSpPr>
          <p:spPr>
            <a:xfrm>
              <a:off x="5109754" y="1616854"/>
              <a:ext cx="1502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Repartition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1E22E531-46AF-485F-ADBF-4CF521AD0413}"/>
                </a:ext>
              </a:extLst>
            </p:cNvPr>
            <p:cNvSpPr txBox="1"/>
            <p:nvPr/>
          </p:nvSpPr>
          <p:spPr>
            <a:xfrm>
              <a:off x="7315940" y="1615221"/>
              <a:ext cx="1502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Repartition</a:t>
              </a:r>
            </a:p>
          </p:txBody>
        </p:sp>
      </p:grpSp>
      <p:sp>
        <p:nvSpPr>
          <p:cNvPr id="10" name="Multiplication Sign 9">
            <a:extLst>
              <a:ext uri="{FF2B5EF4-FFF2-40B4-BE49-F238E27FC236}">
                <a16:creationId xmlns="" xmlns:a16="http://schemas.microsoft.com/office/drawing/2014/main" id="{8BE3C799-BEDD-4A16-AEBE-9CC25AF5061E}"/>
              </a:ext>
            </a:extLst>
          </p:cNvPr>
          <p:cNvSpPr/>
          <p:nvPr/>
        </p:nvSpPr>
        <p:spPr bwMode="auto">
          <a:xfrm>
            <a:off x="5355184" y="1463040"/>
            <a:ext cx="703290" cy="64756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="" xmlns:a16="http://schemas.microsoft.com/office/drawing/2014/main" id="{11196439-AE8D-481B-80FB-533423974284}"/>
              </a:ext>
            </a:extLst>
          </p:cNvPr>
          <p:cNvSpPr/>
          <p:nvPr/>
        </p:nvSpPr>
        <p:spPr bwMode="auto">
          <a:xfrm>
            <a:off x="7518471" y="1405388"/>
            <a:ext cx="703290" cy="64756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5BB8DD-991B-4C62-89B9-1B0C222AC868}"/>
              </a:ext>
            </a:extLst>
          </p:cNvPr>
          <p:cNvSpPr/>
          <p:nvPr/>
        </p:nvSpPr>
        <p:spPr bwMode="auto">
          <a:xfrm>
            <a:off x="5861202" y="2110605"/>
            <a:ext cx="2060863" cy="23134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5551C8-72E0-41A0-A636-956BDA424A94}"/>
              </a:ext>
            </a:extLst>
          </p:cNvPr>
          <p:cNvSpPr txBox="1"/>
          <p:nvPr/>
        </p:nvSpPr>
        <p:spPr>
          <a:xfrm>
            <a:off x="5098786" y="799837"/>
            <a:ext cx="30182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 Need Repartition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EE5D1DD-9D62-4C0A-BC8D-2FBFD4484CD1}"/>
              </a:ext>
            </a:extLst>
          </p:cNvPr>
          <p:cNvSpPr txBox="1"/>
          <p:nvPr/>
        </p:nvSpPr>
        <p:spPr>
          <a:xfrm>
            <a:off x="225083" y="5016376"/>
            <a:ext cx="5500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Case 2:</a:t>
            </a:r>
          </a:p>
          <a:p>
            <a:r>
              <a:rPr lang="en-US" sz="1800" dirty="0"/>
              <a:t>No. of portioning node = number of query node</a:t>
            </a:r>
          </a:p>
          <a:p>
            <a:r>
              <a:rPr lang="en-US" sz="1800" dirty="0"/>
              <a:t>Partitioning attribute and query attribute is same.</a:t>
            </a:r>
          </a:p>
        </p:txBody>
      </p:sp>
    </p:spTree>
    <p:extLst>
      <p:ext uri="{BB962C8B-B14F-4D97-AF65-F5344CB8AC3E}">
        <p14:creationId xmlns:p14="http://schemas.microsoft.com/office/powerpoint/2010/main" val="64846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43177</TotalTime>
  <Words>2984</Words>
  <Application>Microsoft Office PowerPoint</Application>
  <PresentationFormat>On-screen Show (4:3)</PresentationFormat>
  <Paragraphs>648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Arial</vt:lpstr>
      <vt:lpstr>Arial</vt:lpstr>
      <vt:lpstr>Calibri</vt:lpstr>
      <vt:lpstr>Cambria Math</vt:lpstr>
      <vt:lpstr>Helvetica</vt:lpstr>
      <vt:lpstr>Monotype Sorts</vt:lpstr>
      <vt:lpstr>MS Mincho</vt:lpstr>
      <vt:lpstr>MS PGothic</vt:lpstr>
      <vt:lpstr>MS PGothic</vt:lpstr>
      <vt:lpstr>Symbol</vt:lpstr>
      <vt:lpstr>Times New Roman</vt:lpstr>
      <vt:lpstr>Webdings</vt:lpstr>
      <vt:lpstr>Wingdings</vt:lpstr>
      <vt:lpstr>db</vt:lpstr>
      <vt:lpstr>Parallel Database Query Processing</vt:lpstr>
      <vt:lpstr>Parallel Query Processing</vt:lpstr>
      <vt:lpstr>Intraquery Parallelism</vt:lpstr>
      <vt:lpstr>Parallel Processing of Relational Operations</vt:lpstr>
      <vt:lpstr>Intraquery Parallelism</vt:lpstr>
      <vt:lpstr>Intraquery Parallelism</vt:lpstr>
      <vt:lpstr>Intraquery Parallelism</vt:lpstr>
      <vt:lpstr>Intraquery Parallelism</vt:lpstr>
      <vt:lpstr>Intraquery Parallelism</vt:lpstr>
      <vt:lpstr>Intraquery Parallelism</vt:lpstr>
      <vt:lpstr>Intraquery Parallelism</vt:lpstr>
      <vt:lpstr>Intraquery Parallelism</vt:lpstr>
      <vt:lpstr>Sorting</vt:lpstr>
      <vt:lpstr>Example: External Sorting Using Sort-Merge</vt:lpstr>
      <vt:lpstr>External Sort-Merge (Run Creation)</vt:lpstr>
      <vt:lpstr>External Sort-Merge (Sort-Merge)</vt:lpstr>
      <vt:lpstr>External Sort-Merge (Sort Merge)</vt:lpstr>
      <vt:lpstr>External Sort-Merge (Sort Merge)</vt:lpstr>
      <vt:lpstr>Parallel Sort </vt:lpstr>
      <vt:lpstr>Parallel Sort </vt:lpstr>
      <vt:lpstr>Range-Partitioning Sort</vt:lpstr>
      <vt:lpstr>Parallel External Sort-Merge</vt:lpstr>
      <vt:lpstr>Parallel External Sort-Merge (Cont..)</vt:lpstr>
      <vt:lpstr>Interoperator Parallelism</vt:lpstr>
      <vt:lpstr>Pipelined Parallelism</vt:lpstr>
      <vt:lpstr>Pipelined Parallelism</vt:lpstr>
      <vt:lpstr>Pipelined Parallelism</vt:lpstr>
      <vt:lpstr>Utility of Pipeline Parallelism </vt:lpstr>
      <vt:lpstr>Utility of Pipeline Parallelism </vt:lpstr>
      <vt:lpstr>Independent Parallelism</vt:lpstr>
      <vt:lpstr>PowerPoint Presentation</vt:lpstr>
      <vt:lpstr>Other Relational Operations</vt:lpstr>
      <vt:lpstr>Other Relational Operations (Cont.)</vt:lpstr>
      <vt:lpstr>Grouping/Aggregation</vt:lpstr>
    </vt:vector>
  </TitlesOfParts>
  <Company>IITB, Mumbai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Parallel Databases</dc:title>
  <dc:creator>S. Sudarshan</dc:creator>
  <cp:lastModifiedBy>Microsoft account</cp:lastModifiedBy>
  <cp:revision>395</cp:revision>
  <dcterms:created xsi:type="dcterms:W3CDTF">2000-06-26T04:54:53Z</dcterms:created>
  <dcterms:modified xsi:type="dcterms:W3CDTF">2021-03-23T02:42:49Z</dcterms:modified>
</cp:coreProperties>
</file>