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29"/>
  </p:notesMasterIdLst>
  <p:handoutMasterIdLst>
    <p:handoutMasterId r:id="rId30"/>
  </p:handoutMasterIdLst>
  <p:sldIdLst>
    <p:sldId id="583" r:id="rId2"/>
    <p:sldId id="586" r:id="rId3"/>
    <p:sldId id="587" r:id="rId4"/>
    <p:sldId id="584" r:id="rId5"/>
    <p:sldId id="588" r:id="rId6"/>
    <p:sldId id="585" r:id="rId7"/>
    <p:sldId id="590" r:id="rId8"/>
    <p:sldId id="387" r:id="rId9"/>
    <p:sldId id="592" r:id="rId10"/>
    <p:sldId id="376" r:id="rId11"/>
    <p:sldId id="320" r:id="rId12"/>
    <p:sldId id="321" r:id="rId13"/>
    <p:sldId id="593" r:id="rId14"/>
    <p:sldId id="594" r:id="rId15"/>
    <p:sldId id="277" r:id="rId16"/>
    <p:sldId id="595" r:id="rId17"/>
    <p:sldId id="597" r:id="rId18"/>
    <p:sldId id="596" r:id="rId19"/>
    <p:sldId id="598" r:id="rId20"/>
    <p:sldId id="388" r:id="rId21"/>
    <p:sldId id="299" r:id="rId22"/>
    <p:sldId id="380" r:id="rId23"/>
    <p:sldId id="332" r:id="rId24"/>
    <p:sldId id="381" r:id="rId25"/>
    <p:sldId id="300" r:id="rId26"/>
    <p:sldId id="319" r:id="rId27"/>
    <p:sldId id="599" r:id="rId2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>
        <p:guide orient="horz" pos="680"/>
        <p:guide pos="528"/>
      </p:guideLst>
    </p:cSldViewPr>
  </p:slideViewPr>
  <p:outlineViewPr>
    <p:cViewPr>
      <p:scale>
        <a:sx n="33" d="100"/>
        <a:sy n="33" d="100"/>
      </p:scale>
      <p:origin x="0" y="-42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32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algn="r"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6663"/>
            <a:ext cx="30305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56663"/>
            <a:ext cx="30321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197AC439-FFB5-C245-8778-DAAA9F8D8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8F77379-43CE-E84C-B8B0-1FAC8AEB7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83357EF-A150-C74B-8E03-FBC3A0CDF617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  <a:p>
            <a:r>
              <a:rPr lang="en-US"/>
              <a:t>----- Meeting Notes (10/01/17 12:42) -----</a:t>
            </a:r>
          </a:p>
          <a:p>
            <a:r>
              <a:rPr lang="en-US"/>
              <a:t>also consider in or OR queries.  And global index as an option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E226AA-9C9B-1443-9F8D-5E1A37756082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in text: T =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max (T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sz="2400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77379-43CE-E84C-B8B0-1FAC8AEB78F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in text: T =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max (T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sz="2400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77379-43CE-E84C-B8B0-1FAC8AEB78F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FF1F8C4-E18E-E44E-9616-C5EFE320659A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Update text to reflect above organization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83357EF-A150-C74B-8E03-FBC3A0CDF617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  <a:p>
            <a:r>
              <a:rPr lang="en-US"/>
              <a:t>----- Meeting Notes (10/01/17 12:42) -----</a:t>
            </a:r>
          </a:p>
          <a:p>
            <a:r>
              <a:rPr lang="en-US"/>
              <a:t>also consider in or OR queries.  And global index as an option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83357EF-A150-C74B-8E03-FBC3A0CDF617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  <a:p>
            <a:r>
              <a:rPr lang="en-US"/>
              <a:t>----- Meeting Notes (10/01/17 12:42) -----</a:t>
            </a:r>
          </a:p>
          <a:p>
            <a:r>
              <a:rPr lang="en-US"/>
              <a:t>also consider in or OR queries.  And global index as an option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AAC5A6-2810-7643-8900-EC8DF9936880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AAC5A6-2810-7643-8900-EC8DF9936880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A8C7B3-8570-1E42-AA69-20E6D6510852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A8C7B3-8570-1E42-AA69-20E6D6510852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547F92-3C57-8246-A2B8-86FF19E4275C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E226AA-9C9B-1443-9F8D-5E1A37756082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86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B4AD0-66BF-4E43-9A56-D000893A56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E14A-95C9-D640-89F6-B48978B1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05100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6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83F18-6F58-6341-8F32-91F8836A6C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44AA-139A-A348-AD79-CC72CE4940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66B84-41C3-3946-BD69-7A70367CFF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BFADB-7964-F241-BC1B-6A97C6029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0327-0080-C245-8CAC-6C5163110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50E27-E753-7445-9D3D-670BB4CDB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A8FE-97FF-0D40-AA2C-B9BEEF65C9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4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1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Other Relational Operations in Parallel Database System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45140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1800" b="1" dirty="0">
                <a:latin typeface="Helvetica" charset="0"/>
                <a:ea typeface="MS Mincho" charset="0"/>
                <a:cs typeface="MS Mincho" charset="0"/>
              </a:rPr>
              <a:t>Selection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</a:t>
            </a:r>
            <a:r>
              <a:rPr lang="en-US" sz="1800" baseline="-250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(r)</a:t>
            </a:r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If 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 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is of the form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sz="1800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sz="1800" baseline="-25000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= v, where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sz="1800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is an attribute and v a value.</a:t>
            </a:r>
          </a:p>
          <a:p>
            <a:pPr lvl="1"/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If r is partitioned on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sz="1800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the selection is performed at a single node.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Given schema person (NID, name, street, city, district, DOB, income)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Nodes are N1, N2 ……. N64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Partitioning attribute is district and each node contains tuples of a district.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Q1: Select * from person where district = ‘Dhaka’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Q2: Select * from person where district = ‘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Sherpur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’</a:t>
            </a:r>
          </a:p>
          <a:p>
            <a:pPr marL="0" indent="0">
              <a:buNone/>
            </a:pPr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12-1: </a:t>
            </a:r>
          </a:p>
          <a:p>
            <a:pPr>
              <a:buFont typeface="+mj-lt"/>
              <a:buAutoNum type="alphaL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Why each of the queries Q1 and Q2 will be processed in single node?</a:t>
            </a:r>
          </a:p>
          <a:p>
            <a:pPr>
              <a:buFont typeface="+mj-lt"/>
              <a:buAutoNum type="alphaL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Compare the processing time of Q1 and Q2 and suggest possible improvement.</a:t>
            </a:r>
          </a:p>
          <a:p>
            <a:endParaRPr lang="en-US" dirty="0">
              <a:latin typeface="Helvetica" charset="0"/>
              <a:ea typeface="MS Mincho" charset="0"/>
              <a:cs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6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5C7-04C3-498F-A777-ED6A9189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Exchange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09B0-AE0D-4B4D-A772-DBDD792F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8" y="1102497"/>
            <a:ext cx="8077201" cy="856932"/>
          </a:xfrm>
        </p:spPr>
        <p:txBody>
          <a:bodyPr/>
          <a:lstStyle/>
          <a:p>
            <a:r>
              <a:rPr lang="en-IN" dirty="0"/>
              <a:t>Repartitioning implemented using the </a:t>
            </a:r>
            <a:r>
              <a:rPr lang="en-IN" b="1" dirty="0">
                <a:solidFill>
                  <a:srgbClr val="002060"/>
                </a:solidFill>
              </a:rPr>
              <a:t>exchange operator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Partition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merge</a:t>
            </a:r>
            <a:r>
              <a:rPr lang="en-IN" dirty="0"/>
              <a:t> steps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41EFDB-195F-4857-83D0-4460B326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3441" y="1930744"/>
            <a:ext cx="4866818" cy="26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5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Operator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620643" cy="5367972"/>
          </a:xfrm>
        </p:spPr>
        <p:txBody>
          <a:bodyPr/>
          <a:lstStyle/>
          <a:p>
            <a:r>
              <a:rPr lang="en-US" sz="1800" dirty="0"/>
              <a:t>Movement of data encapsulated in </a:t>
            </a:r>
            <a:r>
              <a:rPr lang="en-US" sz="1800" b="1" dirty="0">
                <a:solidFill>
                  <a:srgbClr val="002060"/>
                </a:solidFill>
              </a:rPr>
              <a:t>exchange operator</a:t>
            </a:r>
          </a:p>
          <a:p>
            <a:r>
              <a:rPr lang="en-US" sz="1800" dirty="0"/>
              <a:t>Partitioning of data can be done by</a:t>
            </a:r>
          </a:p>
          <a:p>
            <a:pPr lvl="1"/>
            <a:r>
              <a:rPr lang="en-US" sz="1800" dirty="0"/>
              <a:t>Hash partitioning</a:t>
            </a:r>
          </a:p>
          <a:p>
            <a:pPr lvl="1"/>
            <a:r>
              <a:rPr lang="en-US" sz="1800" dirty="0"/>
              <a:t>Range partitioning</a:t>
            </a:r>
          </a:p>
          <a:p>
            <a:pPr lvl="1"/>
            <a:r>
              <a:rPr lang="en-US" sz="1800" dirty="0"/>
              <a:t>Replicating data to all nodes (called </a:t>
            </a:r>
            <a:r>
              <a:rPr lang="en-US" sz="1800" b="1" dirty="0">
                <a:solidFill>
                  <a:srgbClr val="002060"/>
                </a:solidFill>
              </a:rPr>
              <a:t>broadcasting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Sending all data to a single node</a:t>
            </a:r>
          </a:p>
          <a:p>
            <a:r>
              <a:rPr lang="en-US" sz="1800" dirty="0"/>
              <a:t>Destination nodes can receive data from multiple source nodes.  Incoming data can be merged by: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</a:rPr>
              <a:t>Random merge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</a:rPr>
              <a:t>Ordered merge</a:t>
            </a:r>
          </a:p>
          <a:p>
            <a:r>
              <a:rPr lang="en-US" sz="1800" dirty="0"/>
              <a:t>Other operators in a plan can be unaware of parallelism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</a:rPr>
              <a:t>Data parallelism</a:t>
            </a:r>
            <a:r>
              <a:rPr lang="en-US" sz="1800" dirty="0"/>
              <a:t>: each operator works purely on local data</a:t>
            </a:r>
          </a:p>
          <a:p>
            <a:pPr lvl="1"/>
            <a:r>
              <a:rPr lang="en-US" sz="1800" dirty="0"/>
              <a:t>Not always best way, but works well in most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-14140"/>
            <a:ext cx="8077200" cy="609600"/>
          </a:xfrm>
        </p:spPr>
        <p:txBody>
          <a:bodyPr/>
          <a:lstStyle/>
          <a:p>
            <a:r>
              <a:rPr lang="en-US" dirty="0"/>
              <a:t>Parallel Plans Using Exchange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25" y="793934"/>
            <a:ext cx="3637867" cy="2456630"/>
          </a:xfrm>
        </p:spPr>
        <p:txBody>
          <a:bodyPr/>
          <a:lstStyle/>
          <a:p>
            <a:r>
              <a:rPr lang="en-US" dirty="0"/>
              <a:t>Range partitioning sort: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using range partitioning,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sort</a:t>
            </a:r>
          </a:p>
          <a:p>
            <a:r>
              <a:rPr lang="en-US" dirty="0"/>
              <a:t>Parallel external sort merge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sort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with ordered merge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DFC8172-0F33-46D3-9A49-F0D43E99D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557" y="4004171"/>
            <a:ext cx="7044886" cy="2623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3DB6E-97EB-4EC8-BA15-8C3854B4D3FA}"/>
              </a:ext>
            </a:extLst>
          </p:cNvPr>
          <p:cNvSpPr txBox="1"/>
          <p:nvPr/>
        </p:nvSpPr>
        <p:spPr>
          <a:xfrm>
            <a:off x="3820892" y="703490"/>
            <a:ext cx="51400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Given schema person (NID, name, street, city, district, DOB, income). Person relation has 160 million tuples. Nodes are N1, N2 ……. N64, Partitioning attribute is district. </a:t>
            </a:r>
            <a:endParaRPr lang="en-US" sz="1800" b="1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13-1: </a:t>
            </a:r>
          </a:p>
          <a:p>
            <a:pPr>
              <a:buFont typeface="+mj-lt"/>
              <a:buAutoNum type="alphaL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Explain how the SQL: select * from person order by income will be executed using exchange operator (parameters: relation name, partition type, partition attribute, number of nodes) with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Range partitioning sort: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Parallel external sort merge</a:t>
            </a:r>
          </a:p>
        </p:txBody>
      </p:sp>
    </p:spTree>
    <p:extLst>
      <p:ext uri="{BB962C8B-B14F-4D97-AF65-F5344CB8AC3E}">
        <p14:creationId xmlns:p14="http://schemas.microsoft.com/office/powerpoint/2010/main" val="150237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Plans Using Exchange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35" y="837466"/>
            <a:ext cx="3423823" cy="1204605"/>
          </a:xfrm>
        </p:spPr>
        <p:txBody>
          <a:bodyPr/>
          <a:lstStyle/>
          <a:p>
            <a:r>
              <a:rPr lang="en-US" dirty="0"/>
              <a:t>Partitioned join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with hash or range partitioning,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join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D53860-F519-4EDF-99BB-DB7E58B4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86" y="2424688"/>
            <a:ext cx="4388264" cy="3455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1A179-C7A2-41FF-B2D0-0F7826795049}"/>
              </a:ext>
            </a:extLst>
          </p:cNvPr>
          <p:cNvSpPr txBox="1"/>
          <p:nvPr/>
        </p:nvSpPr>
        <p:spPr>
          <a:xfrm>
            <a:off x="4957202" y="837466"/>
            <a:ext cx="40655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Given schema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person (NID, name, street, city, district, DOB, income)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Employee (e-Id, NID, Organization, position, district)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Person relation has 160 million tuples and employee relation has 10 million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tutples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. Nodes are N1, N2 ……. N64, Partitioning attribute is district. </a:t>
            </a:r>
            <a:endParaRPr lang="en-US" sz="1800" b="1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14-1: </a:t>
            </a: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Explain how the </a:t>
            </a:r>
          </a:p>
          <a:p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SQL: select * from person p, employee e where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p.NID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=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e.NID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</a:t>
            </a:r>
          </a:p>
          <a:p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will be executed using exchange operator with partitioned join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584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835" y="416479"/>
            <a:ext cx="3794715" cy="609600"/>
          </a:xfrm>
        </p:spPr>
        <p:txBody>
          <a:bodyPr/>
          <a:lstStyle/>
          <a:p>
            <a:r>
              <a:rPr lang="en-US" dirty="0"/>
              <a:t>Parallel Plans Using Exchange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68" y="257273"/>
            <a:ext cx="5145456" cy="1612568"/>
          </a:xfrm>
        </p:spPr>
        <p:txBody>
          <a:bodyPr/>
          <a:lstStyle/>
          <a:p>
            <a:r>
              <a:rPr lang="en-US" dirty="0"/>
              <a:t>Asymmetric fragment and replicate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using broadcast replication, followed by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join</a:t>
            </a:r>
          </a:p>
          <a:p>
            <a:pPr marL="400050"/>
            <a:r>
              <a:rPr lang="en-US" dirty="0"/>
              <a:t>Exchange operator can also implement push model, with batching</a:t>
            </a:r>
          </a:p>
        </p:txBody>
      </p:sp>
      <p:pic>
        <p:nvPicPr>
          <p:cNvPr id="5" name="Picture 4" descr="23_03.pdf">
            <a:extLst>
              <a:ext uri="{FF2B5EF4-FFF2-40B4-BE49-F238E27FC236}">
                <a16:creationId xmlns:a16="http://schemas.microsoft.com/office/drawing/2014/main" id="{3F248A4C-E12D-4901-B5E1-5A318673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b="10114"/>
          <a:stretch/>
        </p:blipFill>
        <p:spPr>
          <a:xfrm>
            <a:off x="107168" y="2504049"/>
            <a:ext cx="4943667" cy="363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12BE1-3DA5-4633-8BCA-FF8BC9855710}"/>
              </a:ext>
            </a:extLst>
          </p:cNvPr>
          <p:cNvSpPr txBox="1"/>
          <p:nvPr/>
        </p:nvSpPr>
        <p:spPr>
          <a:xfrm>
            <a:off x="5078437" y="1185285"/>
            <a:ext cx="40655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Given schema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person (NID, name, street, city, district, DOB, income)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Employee (e-Id, NID, Organization, position, district, salary)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Person relation has 160 million tuples and employee relation has 10 million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tutples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. Nodes are N1, N2 ……. N64, Partitioning attribute is district. </a:t>
            </a:r>
            <a:endParaRPr lang="en-US" sz="1800" b="1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14-2: </a:t>
            </a: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Explain how the </a:t>
            </a:r>
          </a:p>
          <a:p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SQL: select * from person p, employee e where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p.income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&gt;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e.salary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</a:t>
            </a: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will be executed using exchange operator with AFR join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436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Fragment-and-Replicate Join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067711" cy="4707460"/>
          </a:xfrm>
        </p:spPr>
        <p:txBody>
          <a:bodyPr/>
          <a:lstStyle/>
          <a:p>
            <a:r>
              <a:rPr lang="en-US" sz="1800" dirty="0"/>
              <a:t>Partitioning not possible for some join conditions </a:t>
            </a:r>
          </a:p>
          <a:p>
            <a:pPr lvl="1"/>
            <a:r>
              <a:rPr lang="en-US" sz="1800" dirty="0"/>
              <a:t>E.g., non-equijoin conditions, such as </a:t>
            </a:r>
            <a:r>
              <a:rPr lang="en-US" sz="1800" dirty="0" err="1"/>
              <a:t>r.A</a:t>
            </a:r>
            <a:r>
              <a:rPr lang="en-US" sz="1800" dirty="0"/>
              <a:t> &gt; </a:t>
            </a:r>
            <a:r>
              <a:rPr lang="en-US" sz="1800" dirty="0" err="1"/>
              <a:t>s.B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For joins were partitioning is not applicable, parallelization  can be accomplished by </a:t>
            </a:r>
            <a:r>
              <a:rPr lang="en-US" sz="1800" b="1" dirty="0">
                <a:solidFill>
                  <a:srgbClr val="002060"/>
                </a:solidFill>
              </a:rPr>
              <a:t>fragment and replicate technique</a:t>
            </a:r>
          </a:p>
          <a:p>
            <a:endParaRPr lang="en-US" sz="1800" dirty="0"/>
          </a:p>
          <a:p>
            <a:r>
              <a:rPr lang="en-US" sz="1800" dirty="0"/>
              <a:t>Special case – </a:t>
            </a:r>
            <a:r>
              <a:rPr lang="en-US" sz="1800" b="1" dirty="0">
                <a:solidFill>
                  <a:srgbClr val="002060"/>
                </a:solidFill>
              </a:rPr>
              <a:t>asymmetric fragment-and-replicate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One of the relations, say r, is partitioned; any partitioning technique can be used.</a:t>
            </a:r>
          </a:p>
          <a:p>
            <a:pPr lvl="1"/>
            <a:r>
              <a:rPr lang="en-US" sz="1800" dirty="0"/>
              <a:t>The other relation, s, is replicated across all the processors.</a:t>
            </a:r>
          </a:p>
          <a:p>
            <a:pPr lvl="1"/>
            <a:r>
              <a:rPr lang="en-US" sz="1800" dirty="0"/>
              <a:t>Node Ni then locally computes the join of </a:t>
            </a:r>
            <a:r>
              <a:rPr lang="en-US" sz="1800" dirty="0" err="1"/>
              <a:t>ri</a:t>
            </a:r>
            <a:r>
              <a:rPr lang="en-US" sz="1800" dirty="0"/>
              <a:t> with all of s using any join technique.</a:t>
            </a:r>
          </a:p>
          <a:p>
            <a:pPr lvl="1"/>
            <a:r>
              <a:rPr lang="en-US" sz="1800" dirty="0"/>
              <a:t>Also referred to as </a:t>
            </a:r>
            <a:r>
              <a:rPr lang="en-US" sz="1800" b="1" dirty="0">
                <a:solidFill>
                  <a:srgbClr val="002060"/>
                </a:solidFill>
              </a:rPr>
              <a:t>broadcast join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39A3D-98C4-4131-AE0E-6DF1A26BE886}"/>
              </a:ext>
            </a:extLst>
          </p:cNvPr>
          <p:cNvSpPr txBox="1"/>
          <p:nvPr/>
        </p:nvSpPr>
        <p:spPr>
          <a:xfrm>
            <a:off x="768350" y="5809957"/>
            <a:ext cx="7742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14-3: </a:t>
            </a:r>
            <a:r>
              <a:rPr lang="en-US" sz="1800" dirty="0"/>
              <a:t>“Partitioning not possible for some join conditions” Explain with an example </a:t>
            </a:r>
          </a:p>
          <a:p>
            <a:r>
              <a:rPr lang="en-US" sz="1800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Operator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620643" cy="5367972"/>
          </a:xfrm>
        </p:spPr>
        <p:txBody>
          <a:bodyPr/>
          <a:lstStyle/>
          <a:p>
            <a:r>
              <a:rPr lang="en-US" sz="1800" dirty="0"/>
              <a:t>Movement of data encapsulated in </a:t>
            </a:r>
            <a:r>
              <a:rPr lang="en-US" sz="1800" b="1" dirty="0">
                <a:solidFill>
                  <a:srgbClr val="002060"/>
                </a:solidFill>
              </a:rPr>
              <a:t>exchange operator</a:t>
            </a:r>
          </a:p>
          <a:p>
            <a:r>
              <a:rPr lang="en-US" sz="1800" dirty="0"/>
              <a:t>Partitioning of data can be done by</a:t>
            </a:r>
          </a:p>
          <a:p>
            <a:pPr lvl="1"/>
            <a:r>
              <a:rPr lang="en-US" sz="1800" dirty="0"/>
              <a:t>Hash partitioning </a:t>
            </a:r>
          </a:p>
          <a:p>
            <a:pPr marL="457200" lvl="1" indent="0">
              <a:buNone/>
            </a:pPr>
            <a:r>
              <a:rPr lang="en-US" sz="1800" dirty="0" err="1"/>
              <a:t>Xchg</a:t>
            </a:r>
            <a:r>
              <a:rPr lang="en-US" sz="1800" dirty="0"/>
              <a:t>-HP (N, A:M), N: set of input pipelines, M: set of output pipelines, A is the set of attributes</a:t>
            </a:r>
          </a:p>
          <a:p>
            <a:pPr marL="457200" lvl="1" indent="0">
              <a:buNone/>
            </a:pPr>
            <a:r>
              <a:rPr lang="en-US" sz="1800" dirty="0" err="1"/>
              <a:t>Xchg</a:t>
            </a:r>
            <a:r>
              <a:rPr lang="en-US" sz="1800" dirty="0"/>
              <a:t>-HP (r, A:r</a:t>
            </a:r>
            <a:r>
              <a:rPr lang="en-US" sz="1800" dirty="0">
                <a:sym typeface="Symbol" panose="05050102010706020507" pitchFamily="18" charset="2"/>
              </a:rPr>
              <a:t>, M</a:t>
            </a:r>
            <a:r>
              <a:rPr lang="en-US" sz="1800" dirty="0"/>
              <a:t>), r:  input relation, r</a:t>
            </a:r>
            <a:r>
              <a:rPr lang="en-US" sz="1800" dirty="0">
                <a:sym typeface="Symbol" panose="05050102010706020507" pitchFamily="18" charset="2"/>
              </a:rPr>
              <a:t> is output relation, </a:t>
            </a:r>
            <a:r>
              <a:rPr lang="en-US" sz="1800" dirty="0"/>
              <a:t>M: set of output pipelines, A is the set of attributes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Range partitioning</a:t>
            </a:r>
          </a:p>
          <a:p>
            <a:pPr marL="457200" lvl="1" indent="0">
              <a:buNone/>
            </a:pPr>
            <a:r>
              <a:rPr lang="en-US" sz="1800" dirty="0" err="1"/>
              <a:t>Xchg</a:t>
            </a:r>
            <a:r>
              <a:rPr lang="en-US" sz="1800" dirty="0"/>
              <a:t>-RP (N, A:M)</a:t>
            </a:r>
          </a:p>
          <a:p>
            <a:pPr marL="457200" lvl="1" indent="0">
              <a:buNone/>
            </a:pPr>
            <a:r>
              <a:rPr lang="en-US" sz="1800" dirty="0" err="1"/>
              <a:t>Xchg</a:t>
            </a:r>
            <a:r>
              <a:rPr lang="en-US" sz="1800" dirty="0"/>
              <a:t>-RP (r, A:r</a:t>
            </a:r>
            <a:r>
              <a:rPr lang="en-US" sz="1800" dirty="0">
                <a:sym typeface="Symbol" panose="05050102010706020507" pitchFamily="18" charset="2"/>
              </a:rPr>
              <a:t>, M</a:t>
            </a:r>
            <a:r>
              <a:rPr lang="en-US" sz="1800" dirty="0"/>
              <a:t>), r:  input relation, r</a:t>
            </a:r>
            <a:r>
              <a:rPr lang="en-US" sz="1800" dirty="0">
                <a:sym typeface="Symbol" panose="05050102010706020507" pitchFamily="18" charset="2"/>
              </a:rPr>
              <a:t> is output relation, </a:t>
            </a:r>
            <a:r>
              <a:rPr lang="en-US" sz="1800" dirty="0"/>
              <a:t>M: set of output pipelines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5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Operator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620643" cy="5367972"/>
          </a:xfrm>
        </p:spPr>
        <p:txBody>
          <a:bodyPr/>
          <a:lstStyle/>
          <a:p>
            <a:r>
              <a:rPr lang="en-US" sz="1800" dirty="0"/>
              <a:t>Movement of data encapsulated in </a:t>
            </a:r>
            <a:r>
              <a:rPr lang="en-US" sz="1800" b="1" dirty="0">
                <a:solidFill>
                  <a:srgbClr val="002060"/>
                </a:solidFill>
              </a:rPr>
              <a:t>exchange operator</a:t>
            </a:r>
          </a:p>
          <a:p>
            <a:r>
              <a:rPr lang="en-US" sz="1800" dirty="0"/>
              <a:t>Partitioning of data can be done by</a:t>
            </a:r>
          </a:p>
          <a:p>
            <a:pPr lvl="1"/>
            <a:r>
              <a:rPr lang="en-US" sz="1800" dirty="0"/>
              <a:t>Replicating data to all nodes (called </a:t>
            </a:r>
            <a:r>
              <a:rPr lang="en-US" sz="1800" b="1" dirty="0">
                <a:solidFill>
                  <a:srgbClr val="002060"/>
                </a:solidFill>
              </a:rPr>
              <a:t>broadcasting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 err="1"/>
              <a:t>Xchg</a:t>
            </a:r>
            <a:r>
              <a:rPr lang="en-US" sz="1800" dirty="0"/>
              <a:t>-Broadcast(N:M), N: set of input pipelines, M: set of output pipelines</a:t>
            </a:r>
          </a:p>
          <a:p>
            <a:pPr marL="457200" lvl="1" indent="0">
              <a:buNone/>
            </a:pPr>
            <a:r>
              <a:rPr lang="en-US" sz="1800" dirty="0" err="1"/>
              <a:t>Xchg</a:t>
            </a:r>
            <a:r>
              <a:rPr lang="en-US" sz="1800" dirty="0"/>
              <a:t>-Broadcast(</a:t>
            </a:r>
            <a:r>
              <a:rPr lang="en-US" sz="1800" dirty="0" err="1"/>
              <a:t>r:M</a:t>
            </a:r>
            <a:r>
              <a:rPr lang="en-US" sz="1800" dirty="0"/>
              <a:t>), r:  input relation,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dirty="0"/>
              <a:t>M: set of output pipelines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Sending all data to a single node</a:t>
            </a:r>
          </a:p>
          <a:p>
            <a:pPr marL="457200" lvl="1" indent="0">
              <a:buNone/>
            </a:pPr>
            <a:r>
              <a:rPr lang="en-US" sz="1800" dirty="0" err="1"/>
              <a:t>Xchg</a:t>
            </a:r>
            <a:r>
              <a:rPr lang="en-US" sz="1800" dirty="0"/>
              <a:t>-Union(</a:t>
            </a:r>
            <a:r>
              <a:rPr lang="en-US" sz="1800" dirty="0" err="1"/>
              <a:t>N:M</a:t>
            </a:r>
            <a:r>
              <a:rPr lang="en-US" sz="1800" baseline="-25000" dirty="0" err="1"/>
              <a:t>i</a:t>
            </a:r>
            <a:r>
              <a:rPr lang="en-US" sz="1800" dirty="0"/>
              <a:t>), M</a:t>
            </a:r>
            <a:r>
              <a:rPr lang="en-US" sz="1800" baseline="-25000" dirty="0"/>
              <a:t>i</a:t>
            </a:r>
            <a:r>
              <a:rPr lang="en-US" sz="1800" dirty="0"/>
              <a:t> is the output node</a:t>
            </a:r>
          </a:p>
          <a:p>
            <a:pPr marL="457200" lvl="1" indent="0">
              <a:buNone/>
            </a:pPr>
            <a:r>
              <a:rPr lang="en-US" sz="1600" dirty="0" err="1"/>
              <a:t>Xchg</a:t>
            </a:r>
            <a:r>
              <a:rPr lang="en-US" sz="1600" dirty="0"/>
              <a:t>-Union(</a:t>
            </a:r>
            <a:r>
              <a:rPr lang="en-US" sz="1600" dirty="0" err="1"/>
              <a:t>r:M</a:t>
            </a:r>
            <a:r>
              <a:rPr lang="en-US" sz="1600" baseline="-25000" dirty="0" err="1"/>
              <a:t>i</a:t>
            </a:r>
            <a:r>
              <a:rPr lang="en-US" sz="1600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1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Operator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620643" cy="5367972"/>
          </a:xfrm>
        </p:spPr>
        <p:txBody>
          <a:bodyPr/>
          <a:lstStyle/>
          <a:p>
            <a:r>
              <a:rPr lang="en-US" sz="1800" dirty="0"/>
              <a:t>Movement of data encapsulated in </a:t>
            </a:r>
            <a:r>
              <a:rPr lang="en-US" sz="1800" b="1" dirty="0">
                <a:solidFill>
                  <a:srgbClr val="002060"/>
                </a:solidFill>
              </a:rPr>
              <a:t>exchange operator</a:t>
            </a:r>
          </a:p>
          <a:p>
            <a:endParaRPr lang="en-US" sz="1800" dirty="0"/>
          </a:p>
          <a:p>
            <a:r>
              <a:rPr lang="en-US" sz="1800" dirty="0"/>
              <a:t>Destination nodes can receive data from multiple source nodes.  Incoming data can be merged by: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</a:rPr>
              <a:t>Random merge</a:t>
            </a:r>
          </a:p>
          <a:p>
            <a:pPr marL="457200" lvl="1" indent="0">
              <a:buNone/>
            </a:pPr>
            <a:r>
              <a:rPr lang="en-US" sz="1800" dirty="0" err="1"/>
              <a:t>Xcg</a:t>
            </a:r>
            <a:r>
              <a:rPr lang="en-US" sz="1800" dirty="0"/>
              <a:t>-RM (N:M)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b="1" dirty="0">
                <a:solidFill>
                  <a:srgbClr val="002060"/>
                </a:solidFill>
              </a:rPr>
              <a:t>Ordered merge</a:t>
            </a:r>
          </a:p>
          <a:p>
            <a:pPr marL="457200" lvl="1" indent="0">
              <a:buNone/>
            </a:pPr>
            <a:r>
              <a:rPr lang="en-US" sz="1800" dirty="0" err="1"/>
              <a:t>Xch</a:t>
            </a:r>
            <a:r>
              <a:rPr lang="en-US" sz="1800" dirty="0"/>
              <a:t>-OM (N:M)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6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Plans Using Exchange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35" y="837466"/>
            <a:ext cx="3423823" cy="1204605"/>
          </a:xfrm>
        </p:spPr>
        <p:txBody>
          <a:bodyPr/>
          <a:lstStyle/>
          <a:p>
            <a:r>
              <a:rPr lang="en-US" dirty="0"/>
              <a:t>Partitioned join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with hash or range partitioning,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join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D53860-F519-4EDF-99BB-DB7E58B4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86" y="2424688"/>
            <a:ext cx="4388264" cy="3455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1A179-C7A2-41FF-B2D0-0F7826795049}"/>
              </a:ext>
            </a:extLst>
          </p:cNvPr>
          <p:cNvSpPr txBox="1"/>
          <p:nvPr/>
        </p:nvSpPr>
        <p:spPr>
          <a:xfrm>
            <a:off x="4957202" y="837466"/>
            <a:ext cx="40655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14-1: </a:t>
            </a: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Explain how the </a:t>
            </a:r>
          </a:p>
          <a:p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SQL: select * from person p, employee e where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p.NID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= </a:t>
            </a:r>
            <a:r>
              <a:rPr lang="en-US" sz="1800" dirty="0" err="1">
                <a:latin typeface="Helvetica" charset="0"/>
                <a:ea typeface="MS Mincho" charset="0"/>
                <a:cs typeface="MS Mincho" charset="0"/>
              </a:rPr>
              <a:t>e.NID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</a:t>
            </a:r>
          </a:p>
          <a:p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will be executed using exchange operator with partitioned join</a:t>
            </a:r>
          </a:p>
          <a:p>
            <a:endParaRPr lang="en-US" sz="1800" dirty="0">
              <a:latin typeface="Helvetica" charset="0"/>
              <a:ea typeface="MS Mincho" charset="0"/>
            </a:endParaRPr>
          </a:p>
          <a:p>
            <a:r>
              <a:rPr lang="en-US" sz="1800" dirty="0">
                <a:latin typeface="Helvetica" charset="0"/>
                <a:ea typeface="MS Mincho" charset="0"/>
              </a:rPr>
              <a:t>1.</a:t>
            </a:r>
          </a:p>
          <a:p>
            <a:r>
              <a:rPr lang="en-US" sz="1800" dirty="0" err="1"/>
              <a:t>Xchg</a:t>
            </a:r>
            <a:r>
              <a:rPr lang="en-US" sz="1800" dirty="0"/>
              <a:t>-HP (p, </a:t>
            </a:r>
            <a:r>
              <a:rPr lang="en-US" sz="1800" dirty="0" err="1"/>
              <a:t>NID:p</a:t>
            </a:r>
            <a:r>
              <a:rPr lang="en-US" sz="1800" dirty="0">
                <a:sym typeface="Symbol" panose="05050102010706020507" pitchFamily="18" charset="2"/>
              </a:rPr>
              <a:t>, 64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Xchg</a:t>
            </a:r>
            <a:r>
              <a:rPr lang="en-US" sz="1800" dirty="0"/>
              <a:t>-HP (e, </a:t>
            </a:r>
            <a:r>
              <a:rPr lang="en-US" sz="1800" dirty="0" err="1"/>
              <a:t>NID:e</a:t>
            </a:r>
            <a:r>
              <a:rPr lang="en-US" sz="1800" dirty="0">
                <a:sym typeface="Symbol" panose="05050102010706020507" pitchFamily="18" charset="2"/>
              </a:rPr>
              <a:t>, 64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2.</a:t>
            </a:r>
          </a:p>
          <a:p>
            <a:endParaRPr lang="en-US" sz="1800" dirty="0"/>
          </a:p>
          <a:p>
            <a:r>
              <a:rPr lang="en-US" sz="1800" dirty="0"/>
              <a:t>p</a:t>
            </a:r>
            <a:r>
              <a:rPr lang="en-US" sz="1800" dirty="0">
                <a:sym typeface="Symbol" panose="05050102010706020507" pitchFamily="18" charset="2"/>
              </a:rPr>
              <a:t> 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⋈ </a:t>
            </a:r>
            <a:r>
              <a:rPr lang="en-US" sz="1800" dirty="0"/>
              <a:t>e</a:t>
            </a:r>
            <a:r>
              <a:rPr lang="en-US" sz="1800" dirty="0">
                <a:sym typeface="Symbol" panose="05050102010706020507" pitchFamily="18" charset="2"/>
              </a:rPr>
              <a:t></a:t>
            </a:r>
            <a:endParaRPr lang="en-US" sz="1800" dirty="0">
              <a:latin typeface="Helvetica" charset="0"/>
              <a:ea typeface="MS Mincho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711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Other Relational Operations in Parallel Database System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45140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Selection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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(r)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of the form l &lt;= a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&lt;= u  (i.e.,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a range selection) and the relation has been range-partitioned on a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Selection is performed at each node whose partition overlaps with the specified range of values.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Given schema person (NID, name, street, city, district, DOB, income)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Nodes are N1, N2 ……. N64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Partitioning attribute is NID and there is no skew.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Q21: Select * from person where NID &gt; 4567891230 and NID &lt; 8678912340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N10 -   4500000000 &lt;NID &lt; 5000000000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N30 - 8678912340 &lt;NID &lt; 8978912340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12-2: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Explain how Q21 will be processed.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005" y="2599028"/>
            <a:ext cx="7280479" cy="132479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Query Optimization for Parallel Query Execution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90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7109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Query Optimization For Parallel Execution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8077201" cy="5367972"/>
          </a:xfrm>
        </p:spPr>
        <p:txBody>
          <a:bodyPr/>
          <a:lstStyle/>
          <a:p>
            <a:r>
              <a:rPr lang="en-US" sz="2000" dirty="0">
                <a:latin typeface="Helvetica" charset="0"/>
                <a:ea typeface="MS Mincho" charset="0"/>
                <a:cs typeface="MS Mincho" charset="0"/>
              </a:rPr>
              <a:t>Query optimization in parallel databases is significantly more complex than query optimization in sequential databases.</a:t>
            </a:r>
          </a:p>
          <a:p>
            <a:pPr lvl="1"/>
            <a:endParaRPr lang="en-US" sz="2000" dirty="0">
              <a:latin typeface="Helvetica" charset="0"/>
              <a:ea typeface="MS Mincho" charset="0"/>
              <a:cs typeface="MS Mincho" charset="0"/>
            </a:endParaRPr>
          </a:p>
          <a:p>
            <a:pPr lvl="1"/>
            <a:r>
              <a:rPr lang="en-US" sz="2000" dirty="0">
                <a:latin typeface="Helvetica" charset="0"/>
                <a:ea typeface="MS Mincho" charset="0"/>
                <a:cs typeface="MS Mincho" charset="0"/>
              </a:rPr>
              <a:t>Different options for partitioning inputs and intermediate results</a:t>
            </a:r>
          </a:p>
          <a:p>
            <a:pPr lvl="1"/>
            <a:endParaRPr lang="en-US" sz="2000" dirty="0">
              <a:latin typeface="Helvetica" charset="0"/>
              <a:ea typeface="MS Mincho" charset="0"/>
              <a:cs typeface="MS Mincho" charset="0"/>
            </a:endParaRPr>
          </a:p>
          <a:p>
            <a:pPr lvl="1"/>
            <a:r>
              <a:rPr lang="en-US" sz="2000" dirty="0">
                <a:latin typeface="Helvetica" charset="0"/>
                <a:ea typeface="MS Mincho" charset="0"/>
                <a:cs typeface="MS Mincho" charset="0"/>
              </a:rPr>
              <a:t>Cost models are more complicated, since we must take into account partitioning costs and issues such as skew and resource contention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. </a:t>
            </a:r>
          </a:p>
          <a:p>
            <a:pPr lvl="1"/>
            <a:endParaRPr lang="en-US" sz="1800" dirty="0">
              <a:latin typeface="Helvetica" charset="0"/>
              <a:ea typeface="MS Mincho" charset="0"/>
              <a:cs typeface="MS Mincho" charset="0"/>
            </a:endParaRPr>
          </a:p>
          <a:p>
            <a:endParaRPr lang="en-US" dirty="0">
              <a:latin typeface="Helvetica" charset="0"/>
              <a:ea typeface="MS Mincho" charset="0"/>
              <a:cs typeface="MS Mincho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90047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Query Plan Space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45808" cy="536797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A parallel query plan must specify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to parallelize  each operation, including which algorithm to use, and how to partition inputs and intermediate results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the plan is to be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MS Mincho" charset="0"/>
                <a:cs typeface="MS Mincho" charset="0"/>
              </a:rPr>
              <a:t>scheduled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many nodes to use for each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pipeline within same node or different nodes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execute independently in parallel, and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execute sequentially, one after the other.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E.g.,  In query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IN" dirty="0"/>
              <a:t>𝛾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sum(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s.C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)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 </a:t>
            </a:r>
            <a:r>
              <a:rPr lang="en-IN" dirty="0"/>
              <a:t>⋈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=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r.B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=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s.B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Partitioning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and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A,B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 for join will require repartitioning for aggregation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But partitioning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and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 for join will allow aggregation with no further repartitioning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Query optimizer has to choose best plan taking above issues into account</a:t>
            </a:r>
          </a:p>
        </p:txBody>
      </p:sp>
    </p:spTree>
    <p:extLst>
      <p:ext uri="{BB962C8B-B14F-4D97-AF65-F5344CB8AC3E}">
        <p14:creationId xmlns:p14="http://schemas.microsoft.com/office/powerpoint/2010/main" val="95271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Parallel Query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519975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Resource consumption cost model </a:t>
            </a:r>
          </a:p>
          <a:p>
            <a:pPr lvl="1"/>
            <a:r>
              <a:rPr lang="en-US" dirty="0"/>
              <a:t>used for centralized databases</a:t>
            </a:r>
          </a:p>
          <a:p>
            <a:r>
              <a:rPr lang="en-US" b="1" dirty="0">
                <a:solidFill>
                  <a:srgbClr val="002060"/>
                </a:solidFill>
              </a:rPr>
              <a:t>Response time cost model</a:t>
            </a:r>
          </a:p>
          <a:p>
            <a:pPr lvl="1"/>
            <a:r>
              <a:rPr lang="en-US" dirty="0"/>
              <a:t>attempts to better estimate the time to completion of a query</a:t>
            </a:r>
          </a:p>
          <a:p>
            <a:pPr lvl="1"/>
            <a:r>
              <a:rPr lang="en-US" dirty="0"/>
              <a:t>E.g., If an operation performs I/O operations in parallel with CPU execution, the response time 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max</a:t>
            </a:r>
            <a:r>
              <a:rPr lang="en-US" dirty="0"/>
              <a:t>(CPU cost, I/O cost)</a:t>
            </a:r>
          </a:p>
          <a:p>
            <a:pPr lvl="2"/>
            <a:r>
              <a:rPr lang="en-US" dirty="0"/>
              <a:t>Resource consumption cost model uses (CPU cost + I/O cost).</a:t>
            </a:r>
          </a:p>
          <a:p>
            <a:pPr lvl="1"/>
            <a:r>
              <a:rPr lang="en-US" dirty="0"/>
              <a:t>E.g., if two operations o</a:t>
            </a:r>
            <a:r>
              <a:rPr lang="en-US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dirty="0"/>
              <a:t> and o</a:t>
            </a:r>
            <a:r>
              <a:rPr lang="en-US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 </a:t>
            </a:r>
            <a:r>
              <a:rPr lang="en-US" dirty="0"/>
              <a:t>are in a pipeline, with CPU and I/O costs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i="1" dirty="0"/>
              <a:t>;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i="1" dirty="0"/>
              <a:t>;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cs typeface="ＭＳ Ｐゴシック" charset="0"/>
              </a:rPr>
              <a:t> </a:t>
            </a:r>
            <a:r>
              <a:rPr lang="en-US" dirty="0"/>
              <a:t> respectively, then response time 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i="1" dirty="0"/>
              <a:t> + 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i="1" dirty="0"/>
              <a:t>,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i="1" dirty="0"/>
              <a:t> +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Operators in parallel: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max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i="1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Skew is an issue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93C52-FCD9-4845-B1CA-FC527D03246B}"/>
              </a:ext>
            </a:extLst>
          </p:cNvPr>
          <p:cNvSpPr txBox="1"/>
          <p:nvPr/>
        </p:nvSpPr>
        <p:spPr>
          <a:xfrm>
            <a:off x="984738" y="5514535"/>
            <a:ext cx="7860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15-1: </a:t>
            </a:r>
            <a:r>
              <a:rPr lang="en-US" sz="1800" dirty="0"/>
              <a:t>Explain the impact of skewing using the parallel cost model: </a:t>
            </a:r>
            <a:r>
              <a:rPr lang="en-US" sz="1800" i="1" dirty="0"/>
              <a:t>T</a:t>
            </a:r>
            <a:r>
              <a:rPr lang="en-US" sz="1800" dirty="0"/>
              <a:t> = </a:t>
            </a:r>
            <a:r>
              <a:rPr lang="en-US" sz="1800" i="1" dirty="0">
                <a:latin typeface="Helvetica" charset="0"/>
                <a:ea typeface="MS Mincho" charset="0"/>
                <a:cs typeface="MS Mincho" charset="0"/>
              </a:rPr>
              <a:t>max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(</a:t>
            </a:r>
            <a:r>
              <a:rPr lang="en-US" sz="1800" i="1" dirty="0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sz="1800" i="1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sz="1800" i="1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sz="1800" i="1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sz="1800" i="1" dirty="0">
                <a:latin typeface="Helvetica" charset="0"/>
                <a:ea typeface="MS Mincho" charset="0"/>
                <a:cs typeface="MS Mincho" charset="0"/>
              </a:rPr>
              <a:t>, …, T</a:t>
            </a:r>
            <a:r>
              <a:rPr lang="en-US" sz="1800" i="1" baseline="-25000" dirty="0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) for range partition join of r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⋈ 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9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Parallel Query Execution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12922" cy="5367972"/>
          </a:xfrm>
        </p:spPr>
        <p:txBody>
          <a:bodyPr/>
          <a:lstStyle/>
          <a:p>
            <a:r>
              <a:rPr lang="en-US" dirty="0"/>
              <a:t>Response time cost model would have to take into account</a:t>
            </a:r>
          </a:p>
          <a:p>
            <a:pPr lvl="1"/>
            <a:r>
              <a:rPr lang="en-US" b="1" dirty="0"/>
              <a:t>Start-up costs</a:t>
            </a:r>
            <a:r>
              <a:rPr lang="en-US" dirty="0"/>
              <a:t> for initiating an operation on multiple nodes</a:t>
            </a:r>
          </a:p>
          <a:p>
            <a:pPr lvl="1"/>
            <a:r>
              <a:rPr lang="en-US" b="1" dirty="0"/>
              <a:t>Skew</a:t>
            </a:r>
            <a:r>
              <a:rPr lang="en-US" dirty="0"/>
              <a:t> in distribution of work</a:t>
            </a:r>
          </a:p>
          <a:p>
            <a:r>
              <a:rPr lang="en-US" dirty="0"/>
              <a:t>Response time cost model better suited for parallel databases</a:t>
            </a:r>
          </a:p>
          <a:p>
            <a:pPr lvl="1"/>
            <a:r>
              <a:rPr lang="en-US" dirty="0"/>
              <a:t>But not used much since it increases cost of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991918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Choosing Query Plans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29030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The number of parallel evaluation plans from which to choose from is much larger than the number of sequential evaluation plans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Many alternative partitioning options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Choosing a good physical organization (partitioning technique) is important to speed up queries.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Two alternatives often used for choosing parallel plans: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First choose most efficient sequential plan and then choose how best to parallelize the operations in that plan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Heuristic, since best sequential plan may not lead to best parallel plan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Parallelize every operation across all nodes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 exchange operator to perform (re)partitioning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 standard query optimizer with extended cost model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016" y="117475"/>
            <a:ext cx="3643533" cy="609600"/>
          </a:xfrm>
        </p:spPr>
        <p:txBody>
          <a:bodyPr/>
          <a:lstStyle/>
          <a:p>
            <a:r>
              <a:rPr lang="en-US" dirty="0"/>
              <a:t>Parallel Plans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2933" y="3592839"/>
            <a:ext cx="4419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Dashed boxes denote pipelined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0C6A2-7CC5-4B34-8C53-83EEA5D1F034}"/>
              </a:ext>
            </a:extLst>
          </p:cNvPr>
          <p:cNvSpPr txBox="1"/>
          <p:nvPr/>
        </p:nvSpPr>
        <p:spPr>
          <a:xfrm>
            <a:off x="129401" y="347612"/>
            <a:ext cx="3812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Query</a:t>
            </a:r>
          </a:p>
          <a:p>
            <a:r>
              <a:rPr lang="en-US" sz="1800" dirty="0">
                <a:solidFill>
                  <a:srgbClr val="231F20"/>
                </a:solidFill>
                <a:latin typeface="NimbusRomDOT-Reg"/>
              </a:rPr>
              <a:t>Given r(A, C), s(G, B, D, E)</a:t>
            </a:r>
          </a:p>
          <a:p>
            <a:endParaRPr lang="en-US" sz="1800" b="0" i="0" dirty="0">
              <a:solidFill>
                <a:srgbClr val="231F20"/>
              </a:solidFill>
              <a:effectLst/>
              <a:latin typeface="NimbusRomDOT-Reg"/>
            </a:endParaRPr>
          </a:p>
          <a:p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 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r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C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imbusRomDOT-Reg"/>
              </a:rPr>
              <a:t>,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s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D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NimbusRomDOT-RegIta"/>
              </a:rPr>
              <a:t> </a:t>
            </a:r>
            <a:r>
              <a:rPr lang="el-GR" sz="1800" b="0" i="0" dirty="0">
                <a:solidFill>
                  <a:srgbClr val="231F20"/>
                </a:solidFill>
                <a:effectLst/>
                <a:latin typeface="STIXMath-Regular"/>
              </a:rPr>
              <a:t>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STIXMath-Regular"/>
              </a:rPr>
              <a:t>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sum(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s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E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)(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NimbusRomDOT-RegIta"/>
              </a:rPr>
              <a:t>r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STIXMathScript-Regular"/>
              </a:rPr>
              <a:t>⋈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r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STIXMath-Regular"/>
              </a:rPr>
              <a:t>=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s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B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NimbusRomDOT-RegIta"/>
              </a:rPr>
              <a:t> s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).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76381-97A5-4E63-84EA-0ECEEF68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85" y="1602114"/>
            <a:ext cx="6572250" cy="1990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FFBD9E-CEA7-497F-8CE1-217104925A74}"/>
              </a:ext>
            </a:extLst>
          </p:cNvPr>
          <p:cNvSpPr txBox="1"/>
          <p:nvPr/>
        </p:nvSpPr>
        <p:spPr>
          <a:xfrm>
            <a:off x="351692" y="4248443"/>
            <a:ext cx="8493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sequential plan uses a hash join (denoted as “HJ” in the figure), which executes in three separate stages.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first stage partitions the first input (r) locally on </a:t>
            </a:r>
            <a:r>
              <a:rPr lang="en-US" sz="1800" dirty="0" err="1"/>
              <a:t>r.A</a:t>
            </a:r>
            <a:r>
              <a:rPr lang="en-US" sz="18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second stage partitions the second input (s) locally on </a:t>
            </a:r>
            <a:r>
              <a:rPr lang="en-US" sz="1800" dirty="0" err="1"/>
              <a:t>s.B</a:t>
            </a:r>
            <a:r>
              <a:rPr lang="en-US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and the third stage computes the join of each of the corresponding partitions of r and s.</a:t>
            </a:r>
          </a:p>
          <a:p>
            <a:r>
              <a:rPr lang="en-US" sz="1800" dirty="0"/>
              <a:t>The aggregate is computed using in-memory hash-aggregation, denoted by the operator HA</a:t>
            </a:r>
          </a:p>
        </p:txBody>
      </p:sp>
    </p:spTree>
    <p:extLst>
      <p:ext uri="{BB962C8B-B14F-4D97-AF65-F5344CB8AC3E}">
        <p14:creationId xmlns:p14="http://schemas.microsoft.com/office/powerpoint/2010/main" val="194546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016" y="117475"/>
            <a:ext cx="3643533" cy="609600"/>
          </a:xfrm>
        </p:spPr>
        <p:txBody>
          <a:bodyPr/>
          <a:lstStyle/>
          <a:p>
            <a:r>
              <a:rPr lang="en-US" dirty="0"/>
              <a:t>Parallel Plans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C6261-C27F-4B0E-87ED-50A73B83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025632"/>
            <a:ext cx="5895975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50F87-964C-4B2F-A2C3-45BE9AD746FE}"/>
              </a:ext>
            </a:extLst>
          </p:cNvPr>
          <p:cNvSpPr txBox="1"/>
          <p:nvPr/>
        </p:nvSpPr>
        <p:spPr>
          <a:xfrm>
            <a:off x="0" y="832798"/>
            <a:ext cx="3812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Query</a:t>
            </a:r>
          </a:p>
          <a:p>
            <a:r>
              <a:rPr lang="en-US" sz="1800" dirty="0">
                <a:solidFill>
                  <a:srgbClr val="231F20"/>
                </a:solidFill>
                <a:latin typeface="NimbusRomDOT-Reg"/>
              </a:rPr>
              <a:t>Given r(A, C), s(G, B, D, E)</a:t>
            </a:r>
          </a:p>
          <a:p>
            <a:endParaRPr lang="en-US" sz="1800" b="0" i="0" dirty="0">
              <a:solidFill>
                <a:srgbClr val="231F20"/>
              </a:solidFill>
              <a:effectLst/>
              <a:latin typeface="NimbusRomDOT-Reg"/>
            </a:endParaRPr>
          </a:p>
          <a:p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 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r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C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imbusRomDOT-Reg"/>
              </a:rPr>
              <a:t>,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s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D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NimbusRomDOT-RegIta"/>
              </a:rPr>
              <a:t> </a:t>
            </a:r>
            <a:r>
              <a:rPr lang="el-GR" sz="1800" b="0" i="0" dirty="0">
                <a:solidFill>
                  <a:srgbClr val="231F20"/>
                </a:solidFill>
                <a:effectLst/>
                <a:latin typeface="STIXMath-Regular"/>
              </a:rPr>
              <a:t>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STIXMath-Regular"/>
              </a:rPr>
              <a:t>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sum(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s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E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)(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NimbusRomDOT-RegIta"/>
              </a:rPr>
              <a:t>r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STIXMathScript-Regular"/>
              </a:rPr>
              <a:t>⋈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r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STIXMath-Regular"/>
              </a:rPr>
              <a:t>=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s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STIXMath-Italic"/>
              </a:rPr>
              <a:t>.</a:t>
            </a:r>
            <a:r>
              <a:rPr lang="en-US" sz="1800" b="0" i="1" dirty="0" err="1">
                <a:solidFill>
                  <a:srgbClr val="231F20"/>
                </a:solidFill>
                <a:effectLst/>
                <a:latin typeface="NimbusRomDOT-RegIta"/>
              </a:rPr>
              <a:t>B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NimbusRomDOT-RegIta"/>
              </a:rPr>
              <a:t> s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imbusRomDOT-Reg"/>
              </a:rPr>
              <a:t>).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E2723-DBA0-4498-8F58-BFB696883800}"/>
              </a:ext>
            </a:extLst>
          </p:cNvPr>
          <p:cNvSpPr txBox="1"/>
          <p:nvPr/>
        </p:nvSpPr>
        <p:spPr>
          <a:xfrm>
            <a:off x="253218" y="3341078"/>
            <a:ext cx="8592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parallel query evaluation plan starts with r and s already partitioned, but not on the required join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plan, therefore, uses the exchange operation E1 to repartition r using attribute </a:t>
            </a:r>
            <a:r>
              <a:rPr lang="en-US" sz="1800" dirty="0" err="1"/>
              <a:t>r.A</a:t>
            </a:r>
            <a:r>
              <a:rPr lang="en-US" sz="1800" dirty="0"/>
              <a:t>; similarly, exchange operator E2 repartitions s using </a:t>
            </a:r>
            <a:r>
              <a:rPr lang="en-US" sz="1800" dirty="0" err="1"/>
              <a:t>s.B.</a:t>
            </a:r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Each node then uses hash join locally to compute the join of its partition of r and 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Note that exchange of tuples across nodes is done only by the exchange operator, and all other edges denote tuple flows within each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Other Relational Operations in Parallel Database System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45140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Selection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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(r)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In all other cases: the selection is performed in parallel at all the nodes.</a:t>
            </a:r>
            <a:br>
              <a:rPr lang="en-US" dirty="0">
                <a:latin typeface="Helvetica" charset="0"/>
                <a:ea typeface="MS Mincho" charset="0"/>
                <a:cs typeface="MS Mincho" charset="0"/>
              </a:rPr>
            </a:b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Given schema person (NID, name, street, city, district, DOB, income)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Nodes are N1, N2 ……. N64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Partitioning attribute is district and each node contains tuples of a district.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Q1: Select * from person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Q2: Select * from person where DOB &gt; ’01-jan-2000’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12-3: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Why each of the queries Q1 and Q2 will be processed in all nodes in parallel?</a:t>
            </a:r>
          </a:p>
          <a:p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6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MS Mincho" charset="0"/>
                <a:cs typeface="MS Mincho" charset="0"/>
              </a:rPr>
              <a:t>Other Relational Operations (Cont.)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12254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Duplicate elimination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Perform by using either of the parallel sort techniques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eliminate duplicates as soon as they are found during sorting.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also partition the tuples (using either range- or hash- partitioning) and perform duplicate elimination locally at each node.</a:t>
            </a:r>
          </a:p>
          <a:p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Select distinct (name, street, city)  from person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Select distinct ( income)  from person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MS Mincho" charset="0"/>
              <a:cs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MS Mincho" charset="0"/>
                <a:cs typeface="MS Mincho" charset="0"/>
              </a:rPr>
              <a:t>Other Relational Operations (Cont.)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12254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Projection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Projection without duplicate elimination can be performed as tuples are read from disk, in parallel.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duplicate elimination is required, any of the above duplicate elimination techniques can be used.</a:t>
            </a:r>
            <a:br>
              <a:rPr lang="en-US" dirty="0">
                <a:latin typeface="Helvetica" charset="0"/>
                <a:ea typeface="MS Mincho" charset="0"/>
                <a:cs typeface="MS Mincho" charset="0"/>
              </a:rPr>
            </a:b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endParaRPr lang="en-US" dirty="0">
              <a:latin typeface="Helvetica" charset="0"/>
              <a:ea typeface="MS Mincho" charset="0"/>
              <a:cs typeface="MS Mincho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EEF766-BEE2-4C40-8B4C-12EC64D1B414}"/>
              </a:ext>
            </a:extLst>
          </p:cNvPr>
          <p:cNvGrpSpPr/>
          <p:nvPr/>
        </p:nvGrpSpPr>
        <p:grpSpPr>
          <a:xfrm>
            <a:off x="2039817" y="3542495"/>
            <a:ext cx="3988150" cy="2667850"/>
            <a:chOff x="4839288" y="1615221"/>
            <a:chExt cx="3988150" cy="26678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ED8B36-0D52-4685-B667-95CFCDBEDBA8}"/>
                </a:ext>
              </a:extLst>
            </p:cNvPr>
            <p:cNvGrpSpPr/>
            <p:nvPr/>
          </p:nvGrpSpPr>
          <p:grpSpPr>
            <a:xfrm>
              <a:off x="4839288" y="2039814"/>
              <a:ext cx="3988150" cy="2243257"/>
              <a:chOff x="5012707" y="1645920"/>
              <a:chExt cx="3988150" cy="224325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B98C802-352C-4A64-B4F3-FDE6AB715768}"/>
                  </a:ext>
                </a:extLst>
              </p:cNvPr>
              <p:cNvGrpSpPr/>
              <p:nvPr/>
            </p:nvGrpSpPr>
            <p:grpSpPr>
              <a:xfrm>
                <a:off x="5012707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A2B39AC-6929-492F-AF13-5A64157C39AD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D9770E6-92F3-4DAD-8329-2461CCB64AEB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81C4811-1A15-426B-84DA-5697E7E7DB01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4919928-83C7-47AB-AD56-967D9E0144AF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ADE2E82-0FC4-4BFB-9516-FC8FD79759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E048284-AE77-4FEF-9329-E91B24AB624B}"/>
                  </a:ext>
                </a:extLst>
              </p:cNvPr>
              <p:cNvGrpSpPr/>
              <p:nvPr/>
            </p:nvGrpSpPr>
            <p:grpSpPr>
              <a:xfrm>
                <a:off x="6130510" y="1871003"/>
                <a:ext cx="515896" cy="1849361"/>
                <a:chOff x="5026775" y="1645920"/>
                <a:chExt cx="515896" cy="184936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E0E22E-A5AB-4BBB-B52D-E02500E256FA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162ECD9-E94F-452C-988F-B35575B737FE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E7D6FD2-26E8-43B2-8616-5A270AC5C6B9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r</a:t>
                  </a:r>
                  <a:r>
                    <a:rPr lang="en-US" b="1" baseline="-25000" dirty="0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A01C13C-162A-4E75-916A-7297D7D3E65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34C03AC-7DB4-41B2-A7EB-60FA068953D5}"/>
                  </a:ext>
                </a:extLst>
              </p:cNvPr>
              <p:cNvGrpSpPr/>
              <p:nvPr/>
            </p:nvGrpSpPr>
            <p:grpSpPr>
              <a:xfrm>
                <a:off x="7382215" y="1871229"/>
                <a:ext cx="515896" cy="1849361"/>
                <a:chOff x="5026775" y="1645920"/>
                <a:chExt cx="515896" cy="1849361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3E76807-9AA6-4F39-B73E-EDACB8E9AFFC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370C83-3DD0-4AEF-97E2-25B95A3C8C52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A343C6-0608-48F9-8522-89C7E334950B}"/>
                    </a:ext>
                  </a:extLst>
                </p:cNvPr>
                <p:cNvSpPr/>
                <p:nvPr/>
              </p:nvSpPr>
              <p:spPr bwMode="auto">
                <a:xfrm>
                  <a:off x="5026775" y="3157656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lang="en-US" b="1" baseline="-25000" dirty="0" err="1">
                      <a:latin typeface="Helvetica" charset="0"/>
                    </a:rPr>
                    <a:t>m</a:t>
                  </a:r>
                  <a:r>
                    <a:rPr kumimoji="0" lang="en-US" sz="16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  <a:sym typeface="Symbol" panose="05050102010706020507" pitchFamily="18" charset="2"/>
                    </a:rPr>
                    <a:t>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71AF5D0-D9A9-494E-972E-0DE1B5704D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2546248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45F86F-EBC7-4457-8A80-457750B451EE}"/>
                  </a:ext>
                </a:extLst>
              </p:cNvPr>
              <p:cNvSpPr txBox="1"/>
              <p:nvPr/>
            </p:nvSpPr>
            <p:spPr>
              <a:xfrm>
                <a:off x="6592834" y="1884367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6D5A-CD1F-44DB-81AD-4E39B84C6D8C}"/>
                  </a:ext>
                </a:extLst>
              </p:cNvPr>
              <p:cNvSpPr txBox="1"/>
              <p:nvPr/>
            </p:nvSpPr>
            <p:spPr>
              <a:xfrm>
                <a:off x="6621370" y="2289913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3DD7C7-462F-4734-8733-A5D9626669E0}"/>
                  </a:ext>
                </a:extLst>
              </p:cNvPr>
              <p:cNvSpPr txBox="1"/>
              <p:nvPr/>
            </p:nvSpPr>
            <p:spPr>
              <a:xfrm>
                <a:off x="6589830" y="3385521"/>
                <a:ext cx="867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⨝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r.B</a:t>
                </a:r>
                <a:r>
                  <a:rPr lang="en-US" sz="1600" b="0" i="0" baseline="-250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r>
                  <a:rPr lang="en-US" sz="1600" b="0" i="0" baseline="-2500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s.B</a:t>
                </a:r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E2B4EC1-A626-4AE3-A8ED-EC10128E14F7}"/>
                  </a:ext>
                </a:extLst>
              </p:cNvPr>
              <p:cNvGrpSpPr/>
              <p:nvPr/>
            </p:nvGrpSpPr>
            <p:grpSpPr>
              <a:xfrm>
                <a:off x="8484961" y="1645920"/>
                <a:ext cx="515896" cy="2243257"/>
                <a:chOff x="5026775" y="1645920"/>
                <a:chExt cx="515896" cy="224325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C89A8C8-1C0D-4DC6-B44E-552841BAF22F}"/>
                    </a:ext>
                  </a:extLst>
                </p:cNvPr>
                <p:cNvSpPr/>
                <p:nvPr/>
              </p:nvSpPr>
              <p:spPr bwMode="auto">
                <a:xfrm>
                  <a:off x="5051811" y="1645920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1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DD40FDD-140C-49DF-8CD8-A64B65125B61}"/>
                    </a:ext>
                  </a:extLst>
                </p:cNvPr>
                <p:cNvSpPr/>
                <p:nvPr/>
              </p:nvSpPr>
              <p:spPr bwMode="auto">
                <a:xfrm>
                  <a:off x="5051811" y="206840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2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76D4EAF-62D3-4C11-A95B-78B4FB18E565}"/>
                    </a:ext>
                  </a:extLst>
                </p:cNvPr>
                <p:cNvSpPr/>
                <p:nvPr/>
              </p:nvSpPr>
              <p:spPr bwMode="auto">
                <a:xfrm>
                  <a:off x="5040843" y="2554639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3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4E39F0D-1D77-4020-97B0-04A812C6B69B}"/>
                    </a:ext>
                  </a:extLst>
                </p:cNvPr>
                <p:cNvSpPr/>
                <p:nvPr/>
              </p:nvSpPr>
              <p:spPr bwMode="auto">
                <a:xfrm>
                  <a:off x="5026775" y="3551552"/>
                  <a:ext cx="490860" cy="33762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err="1">
                      <a:latin typeface="Helvetica" charset="0"/>
                    </a:rPr>
                    <a:t>s</a:t>
                  </a:r>
                  <a:r>
                    <a:rPr kumimoji="0" lang="en-US" sz="1600" b="1" i="0" u="none" strike="noStrike" cap="none" normalizeH="0" baseline="-25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n</a:t>
                  </a:r>
                  <a:endParaRPr kumimoji="0" lang="en-US" sz="16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973FBBA-2595-447E-A8F8-7764477DF7D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86273" y="3010486"/>
                  <a:ext cx="0" cy="4185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35B0AB-81ED-4F63-820C-D2A9E7228912}"/>
                  </a:ext>
                </a:extLst>
              </p:cNvPr>
              <p:cNvGrpSpPr/>
              <p:nvPr/>
            </p:nvGrpSpPr>
            <p:grpSpPr>
              <a:xfrm>
                <a:off x="5528603" y="1814733"/>
                <a:ext cx="626943" cy="1736819"/>
                <a:chOff x="5528603" y="1814733"/>
                <a:chExt cx="626943" cy="1736819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8EAAAA8-87AD-4690-9BAB-CBF4EE7168CA}"/>
                    </a:ext>
                  </a:extLst>
                </p:cNvPr>
                <p:cNvCxnSpPr>
                  <a:cxnSpLocks/>
                  <a:stCxn id="53" idx="3"/>
                  <a:endCxn id="49" idx="1"/>
                </p:cNvCxnSpPr>
                <p:nvPr/>
              </p:nvCxnSpPr>
              <p:spPr bwMode="auto">
                <a:xfrm>
                  <a:off x="5528603" y="1814733"/>
                  <a:ext cx="626943" cy="22508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D9F7B13-32C9-4E4F-9C5E-0C294C2F2202}"/>
                    </a:ext>
                  </a:extLst>
                </p:cNvPr>
                <p:cNvCxnSpPr>
                  <a:stCxn id="53" idx="3"/>
                  <a:endCxn id="50" idx="1"/>
                </p:cNvCxnSpPr>
                <p:nvPr/>
              </p:nvCxnSpPr>
              <p:spPr bwMode="auto">
                <a:xfrm>
                  <a:off x="5528603" y="1814733"/>
                  <a:ext cx="626943" cy="6475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98ADAA4-EA2E-43FD-AFA4-DCF79609694E}"/>
                    </a:ext>
                  </a:extLst>
                </p:cNvPr>
                <p:cNvCxnSpPr>
                  <a:stCxn id="53" idx="3"/>
                  <a:endCxn id="51" idx="1"/>
                </p:cNvCxnSpPr>
                <p:nvPr/>
              </p:nvCxnSpPr>
              <p:spPr bwMode="auto">
                <a:xfrm>
                  <a:off x="5528603" y="1814733"/>
                  <a:ext cx="601907" cy="17368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F8438-430F-464F-A8E8-034ACF753C0F}"/>
                  </a:ext>
                </a:extLst>
              </p:cNvPr>
              <p:cNvCxnSpPr>
                <a:stCxn id="54" idx="3"/>
                <a:endCxn id="49" idx="1"/>
              </p:cNvCxnSpPr>
              <p:nvPr/>
            </p:nvCxnSpPr>
            <p:spPr bwMode="auto">
              <a:xfrm flipV="1">
                <a:off x="5528603" y="2039816"/>
                <a:ext cx="626943" cy="1973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5E7CC93-F959-4DFD-90CC-7213CB3154FD}"/>
                  </a:ext>
                </a:extLst>
              </p:cNvPr>
              <p:cNvCxnSpPr>
                <a:stCxn id="54" idx="3"/>
                <a:endCxn id="50" idx="1"/>
              </p:cNvCxnSpPr>
              <p:nvPr/>
            </p:nvCxnSpPr>
            <p:spPr bwMode="auto">
              <a:xfrm>
                <a:off x="5528603" y="2237215"/>
                <a:ext cx="626943" cy="22508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DD2AD9B-4199-4F1F-8396-DAA251BB5336}"/>
                  </a:ext>
                </a:extLst>
              </p:cNvPr>
              <p:cNvCxnSpPr>
                <a:stCxn id="54" idx="3"/>
                <a:endCxn id="51" idx="1"/>
              </p:cNvCxnSpPr>
              <p:nvPr/>
            </p:nvCxnSpPr>
            <p:spPr bwMode="auto">
              <a:xfrm>
                <a:off x="5528603" y="2237215"/>
                <a:ext cx="601907" cy="1314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E438D2C-5A6F-47D9-AF8D-22E299832117}"/>
                  </a:ext>
                </a:extLst>
              </p:cNvPr>
              <p:cNvCxnSpPr>
                <a:stCxn id="55" idx="3"/>
                <a:endCxn id="49" idx="1"/>
              </p:cNvCxnSpPr>
              <p:nvPr/>
            </p:nvCxnSpPr>
            <p:spPr bwMode="auto">
              <a:xfrm flipV="1">
                <a:off x="5517635" y="2039816"/>
                <a:ext cx="637911" cy="6836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3506C33-0BAE-4273-BC21-9FEDFEBB86FE}"/>
                  </a:ext>
                </a:extLst>
              </p:cNvPr>
              <p:cNvCxnSpPr>
                <a:stCxn id="55" idx="3"/>
                <a:endCxn id="50" idx="1"/>
              </p:cNvCxnSpPr>
              <p:nvPr/>
            </p:nvCxnSpPr>
            <p:spPr bwMode="auto">
              <a:xfrm flipV="1">
                <a:off x="5517635" y="2462298"/>
                <a:ext cx="637911" cy="2611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740C06-5DF9-46E0-A104-2AED35782FAF}"/>
                  </a:ext>
                </a:extLst>
              </p:cNvPr>
              <p:cNvCxnSpPr>
                <a:stCxn id="55" idx="3"/>
                <a:endCxn id="51" idx="1"/>
              </p:cNvCxnSpPr>
              <p:nvPr/>
            </p:nvCxnSpPr>
            <p:spPr bwMode="auto">
              <a:xfrm>
                <a:off x="5517635" y="2723452"/>
                <a:ext cx="612875" cy="828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2E917F4-75F4-4EA9-B1E3-BFD7CEEF19B0}"/>
                  </a:ext>
                </a:extLst>
              </p:cNvPr>
              <p:cNvCxnSpPr>
                <a:stCxn id="56" idx="3"/>
                <a:endCxn id="49" idx="1"/>
              </p:cNvCxnSpPr>
              <p:nvPr/>
            </p:nvCxnSpPr>
            <p:spPr bwMode="auto">
              <a:xfrm flipV="1">
                <a:off x="5503567" y="2039816"/>
                <a:ext cx="651979" cy="16805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5F20419-5C2A-4998-896C-7380FD70A033}"/>
                  </a:ext>
                </a:extLst>
              </p:cNvPr>
              <p:cNvCxnSpPr>
                <a:stCxn id="56" idx="3"/>
                <a:endCxn id="50" idx="1"/>
              </p:cNvCxnSpPr>
              <p:nvPr/>
            </p:nvCxnSpPr>
            <p:spPr bwMode="auto">
              <a:xfrm flipV="1">
                <a:off x="5503567" y="2462298"/>
                <a:ext cx="651979" cy="12580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82C2AB-108B-4841-8890-E22A4D1441FC}"/>
                  </a:ext>
                </a:extLst>
              </p:cNvPr>
              <p:cNvCxnSpPr>
                <a:stCxn id="56" idx="3"/>
                <a:endCxn id="51" idx="1"/>
              </p:cNvCxnSpPr>
              <p:nvPr/>
            </p:nvCxnSpPr>
            <p:spPr bwMode="auto">
              <a:xfrm flipV="1">
                <a:off x="5503567" y="3551552"/>
                <a:ext cx="626943" cy="1688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0381D35-1C47-4E83-97FA-7C9D4CA9B654}"/>
                  </a:ext>
                </a:extLst>
              </p:cNvPr>
              <p:cNvCxnSpPr>
                <a:stCxn id="40" idx="1"/>
                <a:endCxn id="45" idx="3"/>
              </p:cNvCxnSpPr>
              <p:nvPr/>
            </p:nvCxnSpPr>
            <p:spPr bwMode="auto">
              <a:xfrm flipH="1">
                <a:off x="7898111" y="1814733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0C6682-ECDB-40C8-9B1C-0D6E5B315D27}"/>
                  </a:ext>
                </a:extLst>
              </p:cNvPr>
              <p:cNvCxnSpPr>
                <a:stCxn id="40" idx="1"/>
                <a:endCxn id="46" idx="3"/>
              </p:cNvCxnSpPr>
              <p:nvPr/>
            </p:nvCxnSpPr>
            <p:spPr bwMode="auto">
              <a:xfrm flipH="1">
                <a:off x="7898111" y="1814733"/>
                <a:ext cx="611886" cy="6477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37E2359-0336-4F0F-951F-773841EF8477}"/>
                  </a:ext>
                </a:extLst>
              </p:cNvPr>
              <p:cNvCxnSpPr>
                <a:cxnSpLocks/>
                <a:stCxn id="40" idx="1"/>
                <a:endCxn id="47" idx="3"/>
              </p:cNvCxnSpPr>
              <p:nvPr/>
            </p:nvCxnSpPr>
            <p:spPr bwMode="auto">
              <a:xfrm flipH="1">
                <a:off x="7873075" y="1814733"/>
                <a:ext cx="636922" cy="17370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5CD23F-71BA-43FF-A1A4-583D1C4F0C3C}"/>
                  </a:ext>
                </a:extLst>
              </p:cNvPr>
              <p:cNvCxnSpPr>
                <a:cxnSpLocks/>
                <a:stCxn id="41" idx="1"/>
                <a:endCxn id="45" idx="3"/>
              </p:cNvCxnSpPr>
              <p:nvPr/>
            </p:nvCxnSpPr>
            <p:spPr bwMode="auto">
              <a:xfrm flipH="1" flipV="1">
                <a:off x="7898111" y="2040042"/>
                <a:ext cx="611886" cy="19717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234D141-6A09-44CF-8AE6-7176AC3B54F2}"/>
                  </a:ext>
                </a:extLst>
              </p:cNvPr>
              <p:cNvCxnSpPr>
                <a:cxnSpLocks/>
                <a:stCxn id="41" idx="1"/>
                <a:endCxn id="46" idx="3"/>
              </p:cNvCxnSpPr>
              <p:nvPr/>
            </p:nvCxnSpPr>
            <p:spPr bwMode="auto">
              <a:xfrm flipH="1">
                <a:off x="7898111" y="2237215"/>
                <a:ext cx="611886" cy="2253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3945A33-A337-4256-828A-CAC5AE1CA0C4}"/>
                  </a:ext>
                </a:extLst>
              </p:cNvPr>
              <p:cNvCxnSpPr>
                <a:stCxn id="41" idx="1"/>
                <a:endCxn id="47" idx="3"/>
              </p:cNvCxnSpPr>
              <p:nvPr/>
            </p:nvCxnSpPr>
            <p:spPr bwMode="auto">
              <a:xfrm flipH="1">
                <a:off x="7873075" y="2237215"/>
                <a:ext cx="636922" cy="13145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A315CF6-5A99-4BCA-B248-4037A415883D}"/>
                  </a:ext>
                </a:extLst>
              </p:cNvPr>
              <p:cNvCxnSpPr>
                <a:stCxn id="42" idx="1"/>
                <a:endCxn id="45" idx="3"/>
              </p:cNvCxnSpPr>
              <p:nvPr/>
            </p:nvCxnSpPr>
            <p:spPr bwMode="auto">
              <a:xfrm flipH="1" flipV="1">
                <a:off x="7898111" y="2040042"/>
                <a:ext cx="600918" cy="683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595D3F-F257-441A-800F-CBDBDD038232}"/>
                  </a:ext>
                </a:extLst>
              </p:cNvPr>
              <p:cNvCxnSpPr>
                <a:cxnSpLocks/>
                <a:stCxn id="42" idx="1"/>
                <a:endCxn id="46" idx="3"/>
              </p:cNvCxnSpPr>
              <p:nvPr/>
            </p:nvCxnSpPr>
            <p:spPr bwMode="auto">
              <a:xfrm flipH="1" flipV="1">
                <a:off x="7898111" y="2462524"/>
                <a:ext cx="600918" cy="2609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722DA59-508D-46D9-A340-428E2E27F0CD}"/>
                  </a:ext>
                </a:extLst>
              </p:cNvPr>
              <p:cNvCxnSpPr>
                <a:stCxn id="42" idx="1"/>
                <a:endCxn id="47" idx="3"/>
              </p:cNvCxnSpPr>
              <p:nvPr/>
            </p:nvCxnSpPr>
            <p:spPr bwMode="auto">
              <a:xfrm flipH="1">
                <a:off x="7873075" y="2723452"/>
                <a:ext cx="625954" cy="8283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5BF398C-EB64-460F-BD37-0B37084E77D2}"/>
                  </a:ext>
                </a:extLst>
              </p:cNvPr>
              <p:cNvCxnSpPr>
                <a:stCxn id="43" idx="1"/>
                <a:endCxn id="47" idx="3"/>
              </p:cNvCxnSpPr>
              <p:nvPr/>
            </p:nvCxnSpPr>
            <p:spPr bwMode="auto">
              <a:xfrm flipH="1" flipV="1">
                <a:off x="7873075" y="3551778"/>
                <a:ext cx="611886" cy="1685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C654C4E-22A8-4C32-B2BF-4FE1CAE5E136}"/>
                  </a:ext>
                </a:extLst>
              </p:cNvPr>
              <p:cNvCxnSpPr>
                <a:cxnSpLocks/>
                <a:stCxn id="43" idx="1"/>
                <a:endCxn id="46" idx="3"/>
              </p:cNvCxnSpPr>
              <p:nvPr/>
            </p:nvCxnSpPr>
            <p:spPr bwMode="auto">
              <a:xfrm flipH="1" flipV="1">
                <a:off x="7898111" y="2462524"/>
                <a:ext cx="586850" cy="12578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CC3FF55-56EB-4114-AC44-9FA8CA4AA9D5}"/>
                  </a:ext>
                </a:extLst>
              </p:cNvPr>
              <p:cNvCxnSpPr>
                <a:stCxn id="43" idx="1"/>
                <a:endCxn id="45" idx="3"/>
              </p:cNvCxnSpPr>
              <p:nvPr/>
            </p:nvCxnSpPr>
            <p:spPr bwMode="auto">
              <a:xfrm flipH="1" flipV="1">
                <a:off x="7898111" y="2040042"/>
                <a:ext cx="586850" cy="16803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920702-0965-4248-B90B-8B6E5E0CDAD5}"/>
                </a:ext>
              </a:extLst>
            </p:cNvPr>
            <p:cNvSpPr txBox="1"/>
            <p:nvPr/>
          </p:nvSpPr>
          <p:spPr>
            <a:xfrm>
              <a:off x="5109754" y="1616854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44B0A2-E1AD-4FA5-8772-31E0167A19AB}"/>
                </a:ext>
              </a:extLst>
            </p:cNvPr>
            <p:cNvSpPr txBox="1"/>
            <p:nvPr/>
          </p:nvSpPr>
          <p:spPr>
            <a:xfrm>
              <a:off x="7315940" y="1615221"/>
              <a:ext cx="1502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A1687DC-0A02-49EB-87E7-5A5C5A7EB538}"/>
              </a:ext>
            </a:extLst>
          </p:cNvPr>
          <p:cNvSpPr/>
          <p:nvPr/>
        </p:nvSpPr>
        <p:spPr bwMode="auto">
          <a:xfrm>
            <a:off x="2605785" y="3967088"/>
            <a:ext cx="2881250" cy="235395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Grouping/Aggregation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587087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Step 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: Partition the relation on the grouping attributes 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Step 2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: Compute the aggregate values locally at each node.</a:t>
            </a:r>
          </a:p>
          <a:p>
            <a:endParaRPr lang="en-US" b="1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Given schema person (NID, name, street, city, district, DOB, income)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Person relation has 160 million tuples. Nodes are N1, N2 ……. N64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Partitioning attribute is district. Repartition on income requires to transfer 80% tuples from each node.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Q31: Select  income, count(NID) from person group by income</a:t>
            </a:r>
          </a:p>
          <a:p>
            <a:endParaRPr lang="en-US" b="1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12-4: </a:t>
            </a:r>
          </a:p>
          <a:p>
            <a:pPr>
              <a:buFont typeface="+mj-lt"/>
              <a:buAutoNum type="alphaLcPeriod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Explain how this aggregate query will be processed?</a:t>
            </a:r>
          </a:p>
          <a:p>
            <a:pPr>
              <a:buFont typeface="+mj-lt"/>
              <a:buAutoNum type="alphaLcPeriod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Find the repartition cost</a:t>
            </a:r>
          </a:p>
          <a:p>
            <a:pPr>
              <a:buFont typeface="+mj-lt"/>
              <a:buAutoNum type="alphaLcPeriod"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Optimize the aggregate query  and find the optimized repartition cost.</a:t>
            </a:r>
          </a:p>
        </p:txBody>
      </p:sp>
    </p:spTree>
    <p:extLst>
      <p:ext uri="{BB962C8B-B14F-4D97-AF65-F5344CB8AC3E}">
        <p14:creationId xmlns:p14="http://schemas.microsoft.com/office/powerpoint/2010/main" val="288582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288343" y="169985"/>
            <a:ext cx="8855657" cy="3586089"/>
          </a:xfrm>
        </p:spPr>
        <p:txBody>
          <a:bodyPr/>
          <a:lstStyle/>
          <a:p>
            <a:r>
              <a:rPr lang="en-US" sz="1800" b="1" dirty="0">
                <a:latin typeface="Helvetica" charset="0"/>
                <a:ea typeface="MS Mincho" charset="0"/>
                <a:cs typeface="MS Mincho" charset="0"/>
              </a:rPr>
              <a:t>Optimization: 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Can reduce cost of transferring tuples during partitioning by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  <a:ea typeface="MS Mincho" charset="0"/>
                <a:cs typeface="MS Mincho" charset="0"/>
              </a:rPr>
              <a:t>partial aggregation 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before partitioning</a:t>
            </a:r>
          </a:p>
          <a:p>
            <a:pPr lvl="1"/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For distributive aggregate</a:t>
            </a:r>
          </a:p>
          <a:p>
            <a:pPr lvl="1"/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Can be done as part of run generation </a:t>
            </a:r>
          </a:p>
          <a:p>
            <a:pPr lvl="1"/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Consider the </a:t>
            </a:r>
            <a:r>
              <a:rPr lang="en-US" sz="1800" b="1" dirty="0">
                <a:latin typeface="Helvetica" charset="0"/>
                <a:ea typeface="MS Mincho" charset="0"/>
                <a:cs typeface="MS Mincho" charset="0"/>
              </a:rPr>
              <a:t>count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aggregation operation:</a:t>
            </a:r>
          </a:p>
          <a:p>
            <a:pPr lvl="2"/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Perform aggregation operation at each node N</a:t>
            </a:r>
            <a:r>
              <a:rPr lang="en-US" sz="1800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on those tuples stored its local disk</a:t>
            </a:r>
          </a:p>
          <a:p>
            <a:pPr lvl="3"/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results in tuples with partial counts at each node.</a:t>
            </a:r>
            <a:endParaRPr lang="en-US" sz="1800" dirty="0">
              <a:latin typeface="Helvetica" charset="0"/>
              <a:ea typeface="ＭＳ Ｐゴシック" charset="0"/>
              <a:cs typeface="Times New Roman" charset="0"/>
            </a:endParaRPr>
          </a:p>
          <a:p>
            <a:pPr lvl="2"/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Result of the local aggregation is partitioned on the grouping attributes, and the aggregation performed again at each node N</a:t>
            </a:r>
            <a:r>
              <a:rPr lang="en-US" sz="1800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 to get the final result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.</a:t>
            </a:r>
            <a:endParaRPr lang="en-US" dirty="0">
              <a:latin typeface="Helvetica" charset="0"/>
              <a:ea typeface="Times New Roman" charset="0"/>
              <a:cs typeface="Times New Roman" charset="0"/>
            </a:endParaRPr>
          </a:p>
          <a:p>
            <a:endParaRPr lang="en-US" baseline="-25000" dirty="0">
              <a:latin typeface="Helvetica" charset="0"/>
              <a:ea typeface="MS Mincho" charset="0"/>
              <a:cs typeface="MS Mincho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36578-4935-4752-BE1F-B16580436B55}"/>
              </a:ext>
            </a:extLst>
          </p:cNvPr>
          <p:cNvSpPr txBox="1"/>
          <p:nvPr/>
        </p:nvSpPr>
        <p:spPr>
          <a:xfrm>
            <a:off x="288342" y="3756074"/>
            <a:ext cx="88556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Given schema person (NID, name, street, city, district, DOB, income)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Person relation has 160 million tuples. Nodes are N1, N2 ……. N64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Partitioning attribute is district. Repartition on age requires to transfer 80% tuples from each node. There are 640 distinct income in person relation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Q31: Select  income, count(NID) from person group by income</a:t>
            </a:r>
          </a:p>
          <a:p>
            <a:endParaRPr lang="en-US" sz="1800" b="1" dirty="0">
              <a:latin typeface="Helvetica" charset="0"/>
              <a:ea typeface="MS Mincho" charset="0"/>
              <a:cs typeface="MS Mincho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Helvetica" charset="0"/>
                <a:ea typeface="MS Mincho" charset="0"/>
                <a:cs typeface="MS Mincho" charset="0"/>
              </a:rPr>
              <a:t>Question 12-4: </a:t>
            </a:r>
          </a:p>
          <a:p>
            <a:pPr>
              <a:buFont typeface="+mj-lt"/>
              <a:buAutoNum type="alphaL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Explain how this aggregate query will be processed?</a:t>
            </a:r>
          </a:p>
          <a:p>
            <a:pPr>
              <a:buFont typeface="+mj-lt"/>
              <a:buAutoNum type="alphaL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Find the repartition cost</a:t>
            </a:r>
          </a:p>
          <a:p>
            <a:pPr>
              <a:buFont typeface="+mj-lt"/>
              <a:buAutoNum type="alphaLcPeriod"/>
            </a:pPr>
            <a:r>
              <a:rPr lang="en-US" sz="1800" dirty="0">
                <a:latin typeface="Helvetica" charset="0"/>
                <a:ea typeface="MS Mincho" charset="0"/>
                <a:cs typeface="MS Mincho" charset="0"/>
              </a:rPr>
              <a:t>Optimize the aggregate query  and find the optimized repartition cost </a:t>
            </a:r>
            <a:endParaRPr lang="en-US" sz="1800" b="1" dirty="0">
              <a:latin typeface="Helvetica" charset="0"/>
              <a:ea typeface="MS Mincho" charset="0"/>
              <a:cs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0" y="404468"/>
            <a:ext cx="7407800" cy="757630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Parallel Evaluation of Query Plans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DD604-0661-42D1-B03D-E6779A450C00}"/>
              </a:ext>
            </a:extLst>
          </p:cNvPr>
          <p:cNvSpPr txBox="1"/>
          <p:nvPr/>
        </p:nvSpPr>
        <p:spPr>
          <a:xfrm>
            <a:off x="914400" y="1547446"/>
            <a:ext cx="762468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Intraoperation Parallelism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Parallel join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Parallel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Interoperation Parallelism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Pipeline </a:t>
            </a:r>
            <a:r>
              <a:rPr lang="en-US" sz="1800" dirty="0" err="1"/>
              <a:t>parallilsm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Independent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Exchange operator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76C7-F487-4E03-AB4D-623BF564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Exchange operator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2591-2488-4EF9-8229-11A7CFAE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Volcano parallel database popularized a model of parallelization called the exchange-operator model. </a:t>
            </a:r>
          </a:p>
          <a:p>
            <a:endParaRPr lang="en-US" sz="1800" dirty="0"/>
          </a:p>
          <a:p>
            <a:r>
              <a:rPr lang="en-US" sz="1800" dirty="0"/>
              <a:t>The exchange operation repartitions data in a specified way; data interchange between nodes is done only by the exchange operator. </a:t>
            </a:r>
          </a:p>
          <a:p>
            <a:endParaRPr lang="en-US" sz="1800" dirty="0"/>
          </a:p>
          <a:p>
            <a:r>
              <a:rPr lang="en-US" sz="1800" dirty="0"/>
              <a:t>All other operations work on local data, just as they would in a centralized database system; the data may be available locally either because it is already present, or because of the execution of a preceding exchange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89418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43805</TotalTime>
  <Words>2774</Words>
  <Application>Microsoft Office PowerPoint</Application>
  <PresentationFormat>On-screen Show (4:3)</PresentationFormat>
  <Paragraphs>318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Arial</vt:lpstr>
      <vt:lpstr>Helvetica</vt:lpstr>
      <vt:lpstr>Monotype Sorts</vt:lpstr>
      <vt:lpstr>NimbusRomDOT-Reg</vt:lpstr>
      <vt:lpstr>NimbusRomDOT-RegIta</vt:lpstr>
      <vt:lpstr>STIXMath-Italic</vt:lpstr>
      <vt:lpstr>STIXMath-Regular</vt:lpstr>
      <vt:lpstr>STIXMathScript-Regular</vt:lpstr>
      <vt:lpstr>Times New Roman</vt:lpstr>
      <vt:lpstr>Webdings</vt:lpstr>
      <vt:lpstr>Wingdings</vt:lpstr>
      <vt:lpstr>db</vt:lpstr>
      <vt:lpstr>Other Relational Operations in Parallel Database System</vt:lpstr>
      <vt:lpstr>Other Relational Operations in Parallel Database System</vt:lpstr>
      <vt:lpstr>Other Relational Operations in Parallel Database System</vt:lpstr>
      <vt:lpstr>Other Relational Operations (Cont.)</vt:lpstr>
      <vt:lpstr>Other Relational Operations (Cont.)</vt:lpstr>
      <vt:lpstr>Grouping/Aggregation</vt:lpstr>
      <vt:lpstr>PowerPoint Presentation</vt:lpstr>
      <vt:lpstr>PowerPoint Presentation</vt:lpstr>
      <vt:lpstr>Exchange operator model </vt:lpstr>
      <vt:lpstr>Exchange Operator</vt:lpstr>
      <vt:lpstr>Exchange Operator Model</vt:lpstr>
      <vt:lpstr>Parallel Plans Using Exchange Operator</vt:lpstr>
      <vt:lpstr>Parallel Plans Using Exchange Operator</vt:lpstr>
      <vt:lpstr>Parallel Plans Using Exchange Operator</vt:lpstr>
      <vt:lpstr>Fragment-and-Replicate Join</vt:lpstr>
      <vt:lpstr>Exchange Operator Model</vt:lpstr>
      <vt:lpstr>Exchange Operator Model</vt:lpstr>
      <vt:lpstr>Exchange Operator Model</vt:lpstr>
      <vt:lpstr>Parallel Plans Using Exchange Operator</vt:lpstr>
      <vt:lpstr>PowerPoint Presentation</vt:lpstr>
      <vt:lpstr>Query Optimization For Parallel Execution</vt:lpstr>
      <vt:lpstr>Parallel Query Plan Space</vt:lpstr>
      <vt:lpstr>Cost of Parallel Query Execution</vt:lpstr>
      <vt:lpstr>Cost of Parallel Query Execution (Cont.)</vt:lpstr>
      <vt:lpstr>Choosing Query Plans</vt:lpstr>
      <vt:lpstr>Parallel Plans</vt:lpstr>
      <vt:lpstr>Parallel Plans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Parallel Databases</dc:title>
  <dc:creator>S. Sudarshan</dc:creator>
  <cp:lastModifiedBy>Abu Sayed Md. Latiful Hoque</cp:lastModifiedBy>
  <cp:revision>433</cp:revision>
  <dcterms:created xsi:type="dcterms:W3CDTF">2000-06-26T04:54:53Z</dcterms:created>
  <dcterms:modified xsi:type="dcterms:W3CDTF">2021-04-05T02:53:17Z</dcterms:modified>
</cp:coreProperties>
</file>