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5" r:id="rId1"/>
  </p:sldMasterIdLst>
  <p:notesMasterIdLst>
    <p:notesMasterId r:id="rId37"/>
  </p:notesMasterIdLst>
  <p:handoutMasterIdLst>
    <p:handoutMasterId r:id="rId38"/>
  </p:handoutMasterIdLst>
  <p:sldIdLst>
    <p:sldId id="494" r:id="rId2"/>
    <p:sldId id="256" r:id="rId3"/>
    <p:sldId id="459" r:id="rId4"/>
    <p:sldId id="521" r:id="rId5"/>
    <p:sldId id="524" r:id="rId6"/>
    <p:sldId id="522" r:id="rId7"/>
    <p:sldId id="523" r:id="rId8"/>
    <p:sldId id="353" r:id="rId9"/>
    <p:sldId id="410" r:id="rId10"/>
    <p:sldId id="411" r:id="rId11"/>
    <p:sldId id="417" r:id="rId12"/>
    <p:sldId id="368" r:id="rId13"/>
    <p:sldId id="499" r:id="rId14"/>
    <p:sldId id="500" r:id="rId15"/>
    <p:sldId id="501" r:id="rId16"/>
    <p:sldId id="503" r:id="rId17"/>
    <p:sldId id="502" r:id="rId18"/>
    <p:sldId id="498" r:id="rId19"/>
    <p:sldId id="415" r:id="rId20"/>
    <p:sldId id="525" r:id="rId21"/>
    <p:sldId id="509" r:id="rId22"/>
    <p:sldId id="508" r:id="rId23"/>
    <p:sldId id="497" r:id="rId24"/>
    <p:sldId id="512" r:id="rId25"/>
    <p:sldId id="527" r:id="rId26"/>
    <p:sldId id="528" r:id="rId27"/>
    <p:sldId id="529" r:id="rId28"/>
    <p:sldId id="530" r:id="rId29"/>
    <p:sldId id="531" r:id="rId30"/>
    <p:sldId id="532" r:id="rId31"/>
    <p:sldId id="533" r:id="rId32"/>
    <p:sldId id="534" r:id="rId33"/>
    <p:sldId id="536" r:id="rId34"/>
    <p:sldId id="537" r:id="rId35"/>
    <p:sldId id="538" r:id="rId36"/>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969696"/>
    <a:srgbClr val="800000"/>
    <a:srgbClr val="CC3300"/>
    <a:srgbClr val="CCFF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effectLst>
                  <a:outerShdw blurRad="38100" dist="38100" dir="2700000" algn="tl">
                    <a:srgbClr val="DDDDDD"/>
                  </a:outerShdw>
                </a:effectLst>
                <a:latin typeface="Times New Roman" charset="0"/>
                <a:ea typeface="+mn-ea"/>
              </a:defRPr>
            </a:lvl1pPr>
          </a:lstStyle>
          <a:p>
            <a:pPr>
              <a:defRPr/>
            </a:pPr>
            <a:endParaRPr lang="en-US"/>
          </a:p>
        </p:txBody>
      </p:sp>
      <p:sp>
        <p:nvSpPr>
          <p:cNvPr id="180227"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effectLst>
                  <a:outerShdw blurRad="38100" dist="38100" dir="2700000" algn="tl">
                    <a:srgbClr val="DDDDDD"/>
                  </a:outerShdw>
                </a:effectLst>
                <a:latin typeface="Times New Roman" charset="0"/>
                <a:ea typeface="+mn-ea"/>
              </a:defRPr>
            </a:lvl1pPr>
          </a:lstStyle>
          <a:p>
            <a:pPr>
              <a:defRPr/>
            </a:pPr>
            <a:endParaRPr lang="en-US"/>
          </a:p>
        </p:txBody>
      </p:sp>
      <p:sp>
        <p:nvSpPr>
          <p:cNvPr id="180228"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effectLst>
                  <a:outerShdw blurRad="38100" dist="38100" dir="2700000" algn="tl">
                    <a:srgbClr val="DDDDDD"/>
                  </a:outerShdw>
                </a:effectLst>
                <a:latin typeface="Times New Roman" charset="0"/>
                <a:ea typeface="+mn-ea"/>
              </a:defRPr>
            </a:lvl1pPr>
          </a:lstStyle>
          <a:p>
            <a:pPr>
              <a:defRPr/>
            </a:pPr>
            <a:endParaRPr lang="en-US"/>
          </a:p>
        </p:txBody>
      </p:sp>
      <p:sp>
        <p:nvSpPr>
          <p:cNvPr id="180229"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effectLst>
                  <a:outerShdw blurRad="38100" dist="38100" dir="2700000" algn="tl">
                    <a:srgbClr val="C0C0C0"/>
                  </a:outerShdw>
                </a:effectLst>
                <a:latin typeface="Times New Roman" panose="02020603050405020304" pitchFamily="18" charset="0"/>
              </a:defRPr>
            </a:lvl1pPr>
          </a:lstStyle>
          <a:p>
            <a:fld id="{CE8621B6-EBCE-4B53-9099-F04D0D974E52}" type="slidenum">
              <a:rPr lang="en-US" altLang="en-US"/>
              <a:pPr/>
              <a:t>‹#›</a:t>
            </a:fld>
            <a:endParaRPr lang="en-US" altLang="en-US"/>
          </a:p>
        </p:txBody>
      </p:sp>
    </p:spTree>
    <p:extLst>
      <p:ext uri="{BB962C8B-B14F-4D97-AF65-F5344CB8AC3E}">
        <p14:creationId xmlns:p14="http://schemas.microsoft.com/office/powerpoint/2010/main" val="1435058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charset="0"/>
                <a:ea typeface="+mn-ea"/>
              </a:defRPr>
            </a:lvl1pPr>
          </a:lstStyle>
          <a:p>
            <a:pPr>
              <a:defRPr/>
            </a:pPr>
            <a:endParaRPr lang="en-US"/>
          </a:p>
        </p:txBody>
      </p:sp>
      <p:sp>
        <p:nvSpPr>
          <p:cNvPr id="7171"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charset="0"/>
                <a:ea typeface="+mn-ea"/>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7174"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charset="0"/>
                <a:ea typeface="+mn-ea"/>
              </a:defRPr>
            </a:lvl1pPr>
          </a:lstStyle>
          <a:p>
            <a:pPr>
              <a:defRPr/>
            </a:pPr>
            <a:endParaRPr lang="en-US"/>
          </a:p>
        </p:txBody>
      </p:sp>
      <p:sp>
        <p:nvSpPr>
          <p:cNvPr id="7175"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AAADB95C-17BE-4BC2-BA70-57E84E5EBC61}" type="slidenum">
              <a:rPr lang="en-US" altLang="en-US"/>
              <a:pPr/>
              <a:t>‹#›</a:t>
            </a:fld>
            <a:endParaRPr lang="en-US" altLang="en-US"/>
          </a:p>
        </p:txBody>
      </p:sp>
    </p:spTree>
    <p:extLst>
      <p:ext uri="{BB962C8B-B14F-4D97-AF65-F5344CB8AC3E}">
        <p14:creationId xmlns:p14="http://schemas.microsoft.com/office/powerpoint/2010/main" val="904547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742950" indent="-28575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57F445C-58F6-43EA-82E1-520B30E92447}" type="slidenum">
              <a:rPr lang="en-US" altLang="en-US" sz="1300">
                <a:latin typeface="Times New Roman" panose="02020603050405020304" pitchFamily="18" charset="0"/>
              </a:rPr>
              <a:pPr/>
              <a:t>2</a:t>
            </a:fld>
            <a:endParaRPr lang="en-US" altLang="en-US" sz="13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35936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4A9C6FA-E89F-48AD-AF8C-46D935E15309}" type="slidenum">
              <a:rPr lang="en-US" altLang="en-US" sz="1200"/>
              <a:pPr/>
              <a:t>28</a:t>
            </a:fld>
            <a:endParaRPr lang="en-US" altLang="en-US" sz="1200"/>
          </a:p>
        </p:txBody>
      </p:sp>
      <p:sp>
        <p:nvSpPr>
          <p:cNvPr id="138242" name="Rectangle 2"/>
          <p:cNvSpPr>
            <a:spLocks noGrp="1" noRot="1" noChangeAspect="1" noChangeArrowheads="1" noTextEdit="1"/>
          </p:cNvSpPr>
          <p:nvPr>
            <p:ph type="sldImg"/>
          </p:nvPr>
        </p:nvSpPr>
        <p:spPr>
          <a:xfrm>
            <a:off x="1179513" y="696913"/>
            <a:ext cx="4641850" cy="3481387"/>
          </a:xfrm>
          <a:ln/>
        </p:spPr>
      </p:sp>
      <p:sp>
        <p:nvSpPr>
          <p:cNvPr id="138243"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9601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B9581CA-9744-4AE9-97B1-CC8F86FC4573}" type="slidenum">
              <a:rPr lang="en-US" altLang="en-US" sz="1200"/>
              <a:pPr/>
              <a:t>29</a:t>
            </a:fld>
            <a:endParaRPr lang="en-US" altLang="en-US" sz="1200"/>
          </a:p>
        </p:txBody>
      </p:sp>
      <p:sp>
        <p:nvSpPr>
          <p:cNvPr id="139266" name="Rectangle 2"/>
          <p:cNvSpPr>
            <a:spLocks noGrp="1" noRot="1" noChangeAspect="1" noChangeArrowheads="1" noTextEdit="1"/>
          </p:cNvSpPr>
          <p:nvPr>
            <p:ph type="sldImg"/>
          </p:nvPr>
        </p:nvSpPr>
        <p:spPr>
          <a:xfrm>
            <a:off x="1179513" y="696913"/>
            <a:ext cx="4641850" cy="3481387"/>
          </a:xfrm>
          <a:ln/>
        </p:spPr>
      </p:sp>
      <p:sp>
        <p:nvSpPr>
          <p:cNvPr id="139267"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0068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ED35618-7C48-4401-8AA7-EE46D6EA65B1}" type="slidenum">
              <a:rPr lang="en-US" altLang="en-US" sz="1200"/>
              <a:pPr/>
              <a:t>30</a:t>
            </a:fld>
            <a:endParaRPr lang="en-US" altLang="en-US" sz="1200"/>
          </a:p>
        </p:txBody>
      </p:sp>
      <p:sp>
        <p:nvSpPr>
          <p:cNvPr id="140290" name="Rectangle 2"/>
          <p:cNvSpPr>
            <a:spLocks noGrp="1" noRot="1" noChangeAspect="1" noChangeArrowheads="1" noTextEdit="1"/>
          </p:cNvSpPr>
          <p:nvPr>
            <p:ph type="sldImg"/>
          </p:nvPr>
        </p:nvSpPr>
        <p:spPr>
          <a:xfrm>
            <a:off x="1179513" y="696913"/>
            <a:ext cx="4641850" cy="3481387"/>
          </a:xfrm>
          <a:ln/>
        </p:spPr>
      </p:sp>
      <p:sp>
        <p:nvSpPr>
          <p:cNvPr id="140291"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35933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ED35618-7C48-4401-8AA7-EE46D6EA65B1}" type="slidenum">
              <a:rPr lang="en-US" altLang="en-US" sz="1200"/>
              <a:pPr/>
              <a:t>31</a:t>
            </a:fld>
            <a:endParaRPr lang="en-US" altLang="en-US" sz="1200"/>
          </a:p>
        </p:txBody>
      </p:sp>
      <p:sp>
        <p:nvSpPr>
          <p:cNvPr id="140290" name="Rectangle 2"/>
          <p:cNvSpPr>
            <a:spLocks noGrp="1" noRot="1" noChangeAspect="1" noChangeArrowheads="1" noTextEdit="1"/>
          </p:cNvSpPr>
          <p:nvPr>
            <p:ph type="sldImg"/>
          </p:nvPr>
        </p:nvSpPr>
        <p:spPr>
          <a:xfrm>
            <a:off x="1179513" y="696913"/>
            <a:ext cx="4641850" cy="3481387"/>
          </a:xfrm>
          <a:ln/>
        </p:spPr>
      </p:sp>
      <p:sp>
        <p:nvSpPr>
          <p:cNvPr id="140291"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89073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ED35618-7C48-4401-8AA7-EE46D6EA65B1}" type="slidenum">
              <a:rPr lang="en-US" altLang="en-US" sz="1200"/>
              <a:pPr/>
              <a:t>32</a:t>
            </a:fld>
            <a:endParaRPr lang="en-US" altLang="en-US" sz="1200"/>
          </a:p>
        </p:txBody>
      </p:sp>
      <p:sp>
        <p:nvSpPr>
          <p:cNvPr id="140290" name="Rectangle 2"/>
          <p:cNvSpPr>
            <a:spLocks noGrp="1" noRot="1" noChangeAspect="1" noChangeArrowheads="1" noTextEdit="1"/>
          </p:cNvSpPr>
          <p:nvPr>
            <p:ph type="sldImg"/>
          </p:nvPr>
        </p:nvSpPr>
        <p:spPr>
          <a:xfrm>
            <a:off x="1179513" y="696913"/>
            <a:ext cx="4641850" cy="3481387"/>
          </a:xfrm>
          <a:ln/>
        </p:spPr>
      </p:sp>
      <p:sp>
        <p:nvSpPr>
          <p:cNvPr id="140291"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856324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A089ECB-C02A-4812-92E9-50A27A2ED8E8}" type="slidenum">
              <a:rPr lang="en-US" altLang="en-US" sz="1200"/>
              <a:pPr/>
              <a:t>33</a:t>
            </a:fld>
            <a:endParaRPr lang="en-US" altLang="en-US" sz="1200"/>
          </a:p>
        </p:txBody>
      </p:sp>
      <p:sp>
        <p:nvSpPr>
          <p:cNvPr id="141314" name="Rectangle 2"/>
          <p:cNvSpPr>
            <a:spLocks noGrp="1" noRot="1" noChangeAspect="1" noChangeArrowheads="1" noTextEdit="1"/>
          </p:cNvSpPr>
          <p:nvPr>
            <p:ph type="sldImg"/>
          </p:nvPr>
        </p:nvSpPr>
        <p:spPr>
          <a:xfrm>
            <a:off x="1179513" y="696913"/>
            <a:ext cx="4641850" cy="3481387"/>
          </a:xfrm>
          <a:ln/>
        </p:spPr>
      </p:sp>
      <p:sp>
        <p:nvSpPr>
          <p:cNvPr id="141315"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68899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A089ECB-C02A-4812-92E9-50A27A2ED8E8}" type="slidenum">
              <a:rPr lang="en-US" altLang="en-US" sz="1200"/>
              <a:pPr/>
              <a:t>34</a:t>
            </a:fld>
            <a:endParaRPr lang="en-US" altLang="en-US" sz="1200"/>
          </a:p>
        </p:txBody>
      </p:sp>
      <p:sp>
        <p:nvSpPr>
          <p:cNvPr id="141314" name="Rectangle 2"/>
          <p:cNvSpPr>
            <a:spLocks noGrp="1" noRot="1" noChangeAspect="1" noChangeArrowheads="1" noTextEdit="1"/>
          </p:cNvSpPr>
          <p:nvPr>
            <p:ph type="sldImg"/>
          </p:nvPr>
        </p:nvSpPr>
        <p:spPr>
          <a:xfrm>
            <a:off x="1179513" y="696913"/>
            <a:ext cx="4641850" cy="3481387"/>
          </a:xfrm>
          <a:ln/>
        </p:spPr>
      </p:sp>
      <p:sp>
        <p:nvSpPr>
          <p:cNvPr id="141315"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89060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A089ECB-C02A-4812-92E9-50A27A2ED8E8}" type="slidenum">
              <a:rPr lang="en-US" altLang="en-US" sz="1200"/>
              <a:pPr/>
              <a:t>35</a:t>
            </a:fld>
            <a:endParaRPr lang="en-US" altLang="en-US" sz="1200"/>
          </a:p>
        </p:txBody>
      </p:sp>
      <p:sp>
        <p:nvSpPr>
          <p:cNvPr id="141314" name="Rectangle 2"/>
          <p:cNvSpPr>
            <a:spLocks noGrp="1" noRot="1" noChangeAspect="1" noChangeArrowheads="1" noTextEdit="1"/>
          </p:cNvSpPr>
          <p:nvPr>
            <p:ph type="sldImg"/>
          </p:nvPr>
        </p:nvSpPr>
        <p:spPr>
          <a:xfrm>
            <a:off x="1179513" y="696913"/>
            <a:ext cx="4641850" cy="3481387"/>
          </a:xfrm>
          <a:ln/>
        </p:spPr>
      </p:sp>
      <p:sp>
        <p:nvSpPr>
          <p:cNvPr id="141315"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29982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0"/>
                <a:cs typeface="ＭＳ Ｐゴシック" charset="0"/>
              </a:defRPr>
            </a:lvl1pPr>
            <a:lvl2pPr marL="742950" indent="-285750" defTabSz="930275">
              <a:defRPr sz="1600">
                <a:solidFill>
                  <a:schemeClr val="tx1"/>
                </a:solidFill>
                <a:latin typeface="Helvetica" charset="0"/>
                <a:ea typeface="ＭＳ Ｐゴシック" charset="0"/>
              </a:defRPr>
            </a:lvl2pPr>
            <a:lvl3pPr marL="1143000" indent="-228600" defTabSz="930275">
              <a:defRPr sz="1600">
                <a:solidFill>
                  <a:schemeClr val="tx1"/>
                </a:solidFill>
                <a:latin typeface="Helvetica" charset="0"/>
                <a:ea typeface="ＭＳ Ｐゴシック" charset="0"/>
              </a:defRPr>
            </a:lvl3pPr>
            <a:lvl4pPr marL="1600200" indent="-228600" defTabSz="930275">
              <a:defRPr sz="1600">
                <a:solidFill>
                  <a:schemeClr val="tx1"/>
                </a:solidFill>
                <a:latin typeface="Helvetica" charset="0"/>
                <a:ea typeface="ＭＳ Ｐゴシック" charset="0"/>
              </a:defRPr>
            </a:lvl4pPr>
            <a:lvl5pPr marL="2057400" indent="-228600" defTabSz="930275">
              <a:defRPr sz="1600">
                <a:solidFill>
                  <a:schemeClr val="tx1"/>
                </a:solidFill>
                <a:latin typeface="Helvetica" charset="0"/>
                <a:ea typeface="ＭＳ Ｐゴシック" charset="0"/>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0"/>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0"/>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0"/>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0"/>
              </a:defRPr>
            </a:lvl9pPr>
          </a:lstStyle>
          <a:p>
            <a:fld id="{DF13DE53-FC67-8B4A-854C-CE4A42CF11D3}" type="slidenum">
              <a:rPr lang="en-US" sz="1300">
                <a:latin typeface="Times New Roman" charset="0"/>
              </a:rPr>
              <a:pPr/>
              <a:t>8</a:t>
            </a:fld>
            <a:endParaRPr lang="en-US" sz="1300">
              <a:latin typeface="Times New Roman" charset="0"/>
            </a:endParaRPr>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169665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0"/>
                <a:cs typeface="ＭＳ Ｐゴシック" charset="0"/>
              </a:defRPr>
            </a:lvl1pPr>
            <a:lvl2pPr marL="742950" indent="-285750" defTabSz="930275">
              <a:defRPr sz="1600">
                <a:solidFill>
                  <a:schemeClr val="tx1"/>
                </a:solidFill>
                <a:latin typeface="Helvetica" charset="0"/>
                <a:ea typeface="ＭＳ Ｐゴシック" charset="0"/>
              </a:defRPr>
            </a:lvl2pPr>
            <a:lvl3pPr marL="1143000" indent="-228600" defTabSz="930275">
              <a:defRPr sz="1600">
                <a:solidFill>
                  <a:schemeClr val="tx1"/>
                </a:solidFill>
                <a:latin typeface="Helvetica" charset="0"/>
                <a:ea typeface="ＭＳ Ｐゴシック" charset="0"/>
              </a:defRPr>
            </a:lvl3pPr>
            <a:lvl4pPr marL="1600200" indent="-228600" defTabSz="930275">
              <a:defRPr sz="1600">
                <a:solidFill>
                  <a:schemeClr val="tx1"/>
                </a:solidFill>
                <a:latin typeface="Helvetica" charset="0"/>
                <a:ea typeface="ＭＳ Ｐゴシック" charset="0"/>
              </a:defRPr>
            </a:lvl4pPr>
            <a:lvl5pPr marL="2057400" indent="-228600" defTabSz="930275">
              <a:defRPr sz="1600">
                <a:solidFill>
                  <a:schemeClr val="tx1"/>
                </a:solidFill>
                <a:latin typeface="Helvetica" charset="0"/>
                <a:ea typeface="ＭＳ Ｐゴシック" charset="0"/>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0"/>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0"/>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0"/>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0"/>
              </a:defRPr>
            </a:lvl9pPr>
          </a:lstStyle>
          <a:p>
            <a:fld id="{DF13DE53-FC67-8B4A-854C-CE4A42CF11D3}" type="slidenum">
              <a:rPr lang="en-US" sz="1300">
                <a:latin typeface="Times New Roman" charset="0"/>
              </a:rPr>
              <a:pPr/>
              <a:t>9</a:t>
            </a:fld>
            <a:endParaRPr lang="en-US" sz="1300">
              <a:latin typeface="Times New Roman" charset="0"/>
            </a:endParaRPr>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1685926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0"/>
                <a:cs typeface="ＭＳ Ｐゴシック" charset="0"/>
              </a:defRPr>
            </a:lvl1pPr>
            <a:lvl2pPr marL="742950" indent="-285750" defTabSz="930275">
              <a:defRPr sz="1600">
                <a:solidFill>
                  <a:schemeClr val="tx1"/>
                </a:solidFill>
                <a:latin typeface="Helvetica" charset="0"/>
                <a:ea typeface="ＭＳ Ｐゴシック" charset="0"/>
              </a:defRPr>
            </a:lvl2pPr>
            <a:lvl3pPr marL="1143000" indent="-228600" defTabSz="930275">
              <a:defRPr sz="1600">
                <a:solidFill>
                  <a:schemeClr val="tx1"/>
                </a:solidFill>
                <a:latin typeface="Helvetica" charset="0"/>
                <a:ea typeface="ＭＳ Ｐゴシック" charset="0"/>
              </a:defRPr>
            </a:lvl3pPr>
            <a:lvl4pPr marL="1600200" indent="-228600" defTabSz="930275">
              <a:defRPr sz="1600">
                <a:solidFill>
                  <a:schemeClr val="tx1"/>
                </a:solidFill>
                <a:latin typeface="Helvetica" charset="0"/>
                <a:ea typeface="ＭＳ Ｐゴシック" charset="0"/>
              </a:defRPr>
            </a:lvl4pPr>
            <a:lvl5pPr marL="2057400" indent="-228600" defTabSz="930275">
              <a:defRPr sz="1600">
                <a:solidFill>
                  <a:schemeClr val="tx1"/>
                </a:solidFill>
                <a:latin typeface="Helvetica" charset="0"/>
                <a:ea typeface="ＭＳ Ｐゴシック" charset="0"/>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0"/>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0"/>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0"/>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0"/>
              </a:defRPr>
            </a:lvl9pPr>
          </a:lstStyle>
          <a:p>
            <a:fld id="{DF13DE53-FC67-8B4A-854C-CE4A42CF11D3}" type="slidenum">
              <a:rPr lang="en-US" sz="1300">
                <a:latin typeface="Times New Roman" charset="0"/>
              </a:rPr>
              <a:pPr/>
              <a:t>10</a:t>
            </a:fld>
            <a:endParaRPr lang="en-US" sz="1300">
              <a:latin typeface="Times New Roman" charset="0"/>
            </a:endParaRPr>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989846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0"/>
                <a:cs typeface="ＭＳ Ｐゴシック" charset="0"/>
              </a:defRPr>
            </a:lvl1pPr>
            <a:lvl2pPr marL="742950" indent="-285750" defTabSz="930275">
              <a:defRPr sz="1600">
                <a:solidFill>
                  <a:schemeClr val="tx1"/>
                </a:solidFill>
                <a:latin typeface="Helvetica" charset="0"/>
                <a:ea typeface="ＭＳ Ｐゴシック" charset="0"/>
              </a:defRPr>
            </a:lvl2pPr>
            <a:lvl3pPr marL="1143000" indent="-228600" defTabSz="930275">
              <a:defRPr sz="1600">
                <a:solidFill>
                  <a:schemeClr val="tx1"/>
                </a:solidFill>
                <a:latin typeface="Helvetica" charset="0"/>
                <a:ea typeface="ＭＳ Ｐゴシック" charset="0"/>
              </a:defRPr>
            </a:lvl3pPr>
            <a:lvl4pPr marL="1600200" indent="-228600" defTabSz="930275">
              <a:defRPr sz="1600">
                <a:solidFill>
                  <a:schemeClr val="tx1"/>
                </a:solidFill>
                <a:latin typeface="Helvetica" charset="0"/>
                <a:ea typeface="ＭＳ Ｐゴシック" charset="0"/>
              </a:defRPr>
            </a:lvl4pPr>
            <a:lvl5pPr marL="2057400" indent="-228600" defTabSz="930275">
              <a:defRPr sz="1600">
                <a:solidFill>
                  <a:schemeClr val="tx1"/>
                </a:solidFill>
                <a:latin typeface="Helvetica" charset="0"/>
                <a:ea typeface="ＭＳ Ｐゴシック" charset="0"/>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0"/>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0"/>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0"/>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0"/>
              </a:defRPr>
            </a:lvl9pPr>
          </a:lstStyle>
          <a:p>
            <a:fld id="{DF13DE53-FC67-8B4A-854C-CE4A42CF11D3}" type="slidenum">
              <a:rPr lang="en-US" sz="1300">
                <a:latin typeface="Times New Roman" charset="0"/>
              </a:rPr>
              <a:pPr/>
              <a:t>11</a:t>
            </a:fld>
            <a:endParaRPr lang="en-US" sz="1300">
              <a:latin typeface="Times New Roman" charset="0"/>
            </a:endParaRPr>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393535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1CFEFDA-32A0-4824-A3FF-CC6061F9E119}"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8625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7FA315-0166-4801-8239-DC32DA230627}" type="slidenum">
              <a:rPr lang="en-US" altLang="en-US" sz="1200"/>
              <a:pPr/>
              <a:t>25</a:t>
            </a:fld>
            <a:endParaRPr lang="en-US" altLang="en-US" sz="1200"/>
          </a:p>
        </p:txBody>
      </p:sp>
      <p:sp>
        <p:nvSpPr>
          <p:cNvPr id="136194" name="Rectangle 2"/>
          <p:cNvSpPr>
            <a:spLocks noGrp="1" noRot="1" noChangeAspect="1" noChangeArrowheads="1" noTextEdit="1"/>
          </p:cNvSpPr>
          <p:nvPr>
            <p:ph type="sldImg"/>
          </p:nvPr>
        </p:nvSpPr>
        <p:spPr>
          <a:xfrm>
            <a:off x="1179513" y="696913"/>
            <a:ext cx="4641850" cy="3481387"/>
          </a:xfrm>
          <a:ln/>
        </p:spPr>
      </p:sp>
      <p:sp>
        <p:nvSpPr>
          <p:cNvPr id="136195"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3181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0A8B83F-C782-44D1-BCE3-3B247EB1AA1A}" type="slidenum">
              <a:rPr lang="en-US" altLang="en-US" sz="1200"/>
              <a:pPr/>
              <a:t>26</a:t>
            </a:fld>
            <a:endParaRPr lang="en-US" altLang="en-US" sz="120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2583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4A9C6FA-E89F-48AD-AF8C-46D935E15309}" type="slidenum">
              <a:rPr lang="en-US" altLang="en-US" sz="1200"/>
              <a:pPr/>
              <a:t>27</a:t>
            </a:fld>
            <a:endParaRPr lang="en-US" altLang="en-US" sz="1200"/>
          </a:p>
        </p:txBody>
      </p:sp>
      <p:sp>
        <p:nvSpPr>
          <p:cNvPr id="138242" name="Rectangle 2"/>
          <p:cNvSpPr>
            <a:spLocks noGrp="1" noRot="1" noChangeAspect="1" noChangeArrowheads="1" noTextEdit="1"/>
          </p:cNvSpPr>
          <p:nvPr>
            <p:ph type="sldImg"/>
          </p:nvPr>
        </p:nvSpPr>
        <p:spPr>
          <a:xfrm>
            <a:off x="1179513" y="696913"/>
            <a:ext cx="4641850" cy="3481387"/>
          </a:xfrm>
          <a:ln/>
        </p:spPr>
      </p:sp>
      <p:sp>
        <p:nvSpPr>
          <p:cNvPr id="138243"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33988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smtClean="0"/>
              <a:pPr>
                <a:defRPr/>
              </a:pPr>
              <a:t>‹#›</a:t>
            </a:fld>
            <a:endParaRPr lang="en-US" altLang="en-US"/>
          </a:p>
        </p:txBody>
      </p:sp>
    </p:spTree>
    <p:extLst>
      <p:ext uri="{BB962C8B-B14F-4D97-AF65-F5344CB8AC3E}">
        <p14:creationId xmlns:p14="http://schemas.microsoft.com/office/powerpoint/2010/main" val="2627666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394738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138570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2857532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276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1102497"/>
            <a:ext cx="7843058"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99687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7617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685800" y="1102497"/>
            <a:ext cx="373697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325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374592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173673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103997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265494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347532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650876" y="1093788"/>
            <a:ext cx="782478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532883" y="6613525"/>
            <a:ext cx="341760"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Tree>
    <p:extLst>
      <p:ext uri="{BB962C8B-B14F-4D97-AF65-F5344CB8AC3E}">
        <p14:creationId xmlns:p14="http://schemas.microsoft.com/office/powerpoint/2010/main" val="244820750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0.svg"/></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5.sv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sv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0D79-621A-46A4-B94A-F1A80D68B5BD}"/>
              </a:ext>
            </a:extLst>
          </p:cNvPr>
          <p:cNvSpPr>
            <a:spLocks noGrp="1"/>
          </p:cNvSpPr>
          <p:nvPr>
            <p:ph type="ctrTitle"/>
          </p:nvPr>
        </p:nvSpPr>
        <p:spPr/>
        <p:txBody>
          <a:bodyPr/>
          <a:lstStyle/>
          <a:p>
            <a:r>
              <a:rPr lang="en-US" dirty="0"/>
              <a:t>Data Analytics </a:t>
            </a:r>
          </a:p>
        </p:txBody>
      </p:sp>
    </p:spTree>
    <p:extLst>
      <p:ext uri="{BB962C8B-B14F-4D97-AF65-F5344CB8AC3E}">
        <p14:creationId xmlns:p14="http://schemas.microsoft.com/office/powerpoint/2010/main" val="2023429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a:defRPr/>
            </a:pPr>
            <a:r>
              <a:rPr lang="en-US" dirty="0">
                <a:latin typeface="Helvetica" charset="0"/>
              </a:rPr>
              <a:t>Data Integration From Multiple Sources</a:t>
            </a:r>
          </a:p>
        </p:txBody>
      </p:sp>
      <p:sp>
        <p:nvSpPr>
          <p:cNvPr id="3" name="TextBox 2">
            <a:extLst>
              <a:ext uri="{FF2B5EF4-FFF2-40B4-BE49-F238E27FC236}">
                <a16:creationId xmlns:a16="http://schemas.microsoft.com/office/drawing/2014/main" id="{88A37B19-0A68-4787-A0CF-0E7BAB8D80E0}"/>
              </a:ext>
            </a:extLst>
          </p:cNvPr>
          <p:cNvSpPr txBox="1"/>
          <p:nvPr/>
        </p:nvSpPr>
        <p:spPr>
          <a:xfrm>
            <a:off x="98474" y="889445"/>
            <a:ext cx="9045526" cy="646331"/>
          </a:xfrm>
          <a:prstGeom prst="rect">
            <a:avLst/>
          </a:prstGeom>
          <a:noFill/>
        </p:spPr>
        <p:txBody>
          <a:bodyPr wrap="square" rtlCol="0">
            <a:spAutoFit/>
          </a:bodyPr>
          <a:lstStyle/>
          <a:p>
            <a:r>
              <a:rPr lang="en-US" sz="1800" b="1" dirty="0">
                <a:solidFill>
                  <a:srgbClr val="002060"/>
                </a:solidFill>
                <a:latin typeface="Helvetica" charset="0"/>
              </a:rPr>
              <a:t>Wrapper</a:t>
            </a:r>
            <a:r>
              <a:rPr lang="en-US" sz="1800" dirty="0">
                <a:latin typeface="Helvetica" charset="0"/>
              </a:rPr>
              <a:t> for a data source is a view that translates data from local to a global schema. </a:t>
            </a:r>
            <a:r>
              <a:rPr lang="en-US" sz="1800" dirty="0">
                <a:latin typeface="Helvetica" charset="0"/>
                <a:ea typeface="ＭＳ Ｐゴシック" charset="0"/>
              </a:rPr>
              <a:t>Wrappers must also translate updates on global schema to updates on local schema</a:t>
            </a:r>
          </a:p>
        </p:txBody>
      </p:sp>
      <p:pic>
        <p:nvPicPr>
          <p:cNvPr id="2050" name="Picture 2" descr="Write short note on Heterogeneous Database Architecture.">
            <a:extLst>
              <a:ext uri="{FF2B5EF4-FFF2-40B4-BE49-F238E27FC236}">
                <a16:creationId xmlns:a16="http://schemas.microsoft.com/office/drawing/2014/main" id="{8598783E-AAE7-4FF1-B0AE-4FD0129D6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433" y="1636590"/>
            <a:ext cx="6691134" cy="510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04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a:defRPr/>
            </a:pPr>
            <a:r>
              <a:rPr lang="en-US" dirty="0">
                <a:latin typeface="Helvetica" charset="0"/>
              </a:rPr>
              <a:t>Data Integration From Multiple Sources</a:t>
            </a:r>
          </a:p>
        </p:txBody>
      </p:sp>
      <p:sp>
        <p:nvSpPr>
          <p:cNvPr id="2" name="TextBox 1">
            <a:extLst>
              <a:ext uri="{FF2B5EF4-FFF2-40B4-BE49-F238E27FC236}">
                <a16:creationId xmlns:a16="http://schemas.microsoft.com/office/drawing/2014/main" id="{24AE845A-FC5B-4754-93CF-1343D99C0F76}"/>
              </a:ext>
            </a:extLst>
          </p:cNvPr>
          <p:cNvSpPr txBox="1"/>
          <p:nvPr/>
        </p:nvSpPr>
        <p:spPr>
          <a:xfrm>
            <a:off x="609844" y="858667"/>
            <a:ext cx="7924312"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Helvetica" charset="0"/>
              </a:rPr>
              <a:t>Databases that support common schema and queries, but not updates, are referred to as </a:t>
            </a:r>
            <a:r>
              <a:rPr lang="en-US" sz="1800" b="1" dirty="0">
                <a:latin typeface="Helvetica" charset="0"/>
              </a:rPr>
              <a:t>mediator</a:t>
            </a:r>
            <a:r>
              <a:rPr lang="en-US" sz="1800" dirty="0">
                <a:latin typeface="Helvetica" charset="0"/>
              </a:rPr>
              <a:t> systems</a:t>
            </a:r>
          </a:p>
        </p:txBody>
      </p:sp>
      <p:pic>
        <p:nvPicPr>
          <p:cNvPr id="3" name="Picture 2" descr="Write short note on Heterogeneous Database Architecture.">
            <a:extLst>
              <a:ext uri="{FF2B5EF4-FFF2-40B4-BE49-F238E27FC236}">
                <a16:creationId xmlns:a16="http://schemas.microsoft.com/office/drawing/2014/main" id="{02955854-417A-484E-AA03-43C068AA2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14" y="1816609"/>
            <a:ext cx="6342471" cy="48379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004A0A-F558-4AC0-98B3-B631FE4E1945}"/>
              </a:ext>
            </a:extLst>
          </p:cNvPr>
          <p:cNvSpPr txBox="1"/>
          <p:nvPr/>
        </p:nvSpPr>
        <p:spPr>
          <a:xfrm>
            <a:off x="96415" y="1650275"/>
            <a:ext cx="4164037" cy="2585323"/>
          </a:xfrm>
          <a:prstGeom prst="rect">
            <a:avLst/>
          </a:prstGeom>
          <a:noFill/>
        </p:spPr>
        <p:txBody>
          <a:bodyPr wrap="square" rtlCol="0">
            <a:spAutoFit/>
          </a:bodyPr>
          <a:lstStyle/>
          <a:p>
            <a:r>
              <a:rPr lang="en-US" sz="1800" b="1" dirty="0">
                <a:solidFill>
                  <a:srgbClr val="FF0000"/>
                </a:solidFill>
              </a:rPr>
              <a:t>Question 16-2: </a:t>
            </a:r>
          </a:p>
          <a:p>
            <a:pPr marL="342900" indent="-342900">
              <a:buFont typeface="+mj-lt"/>
              <a:buAutoNum type="alphaLcPeriod"/>
            </a:pPr>
            <a:r>
              <a:rPr lang="en-US" sz="1800" dirty="0"/>
              <a:t>Explain the use of   federated database system / mediator system in the context of the management of higher education in Bangladesh by UGC.</a:t>
            </a:r>
          </a:p>
          <a:p>
            <a:pPr marL="342900" indent="-342900">
              <a:buFont typeface="+mj-lt"/>
              <a:buAutoNum type="alphaLcPeriod"/>
            </a:pPr>
            <a:r>
              <a:rPr lang="en-US" sz="1800" dirty="0"/>
              <a:t>Identify some entities and corresponding attributes for global schema for the above.</a:t>
            </a:r>
          </a:p>
        </p:txBody>
      </p:sp>
    </p:spTree>
    <p:extLst>
      <p:ext uri="{BB962C8B-B14F-4D97-AF65-F5344CB8AC3E}">
        <p14:creationId xmlns:p14="http://schemas.microsoft.com/office/powerpoint/2010/main" val="160029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Warehouses Concepts</a:t>
            </a:r>
          </a:p>
        </p:txBody>
      </p:sp>
      <p:sp>
        <p:nvSpPr>
          <p:cNvPr id="4" name="TextBox 3">
            <a:extLst>
              <a:ext uri="{FF2B5EF4-FFF2-40B4-BE49-F238E27FC236}">
                <a16:creationId xmlns:a16="http://schemas.microsoft.com/office/drawing/2014/main" id="{7F987EBF-2253-4D5F-857B-79B52846627F}"/>
              </a:ext>
            </a:extLst>
          </p:cNvPr>
          <p:cNvSpPr txBox="1"/>
          <p:nvPr/>
        </p:nvSpPr>
        <p:spPr>
          <a:xfrm>
            <a:off x="267285" y="998806"/>
            <a:ext cx="8736037" cy="923330"/>
          </a:xfrm>
          <a:prstGeom prst="rect">
            <a:avLst/>
          </a:prstGeom>
          <a:noFill/>
        </p:spPr>
        <p:txBody>
          <a:bodyPr wrap="square" rtlCol="0">
            <a:spAutoFit/>
          </a:bodyPr>
          <a:lstStyle/>
          <a:p>
            <a:r>
              <a:rPr lang="en-US" sz="1800" b="1" dirty="0">
                <a:solidFill>
                  <a:srgbClr val="002060"/>
                </a:solidFill>
                <a:latin typeface="Helvetica" charset="0"/>
              </a:rPr>
              <a:t>Data warehouse </a:t>
            </a:r>
            <a:r>
              <a:rPr lang="en-US" sz="1800" dirty="0">
                <a:latin typeface="Helvetica" charset="0"/>
              </a:rPr>
              <a:t>is an alternative to data integration </a:t>
            </a:r>
          </a:p>
          <a:p>
            <a:r>
              <a:rPr lang="en-US" sz="1800" dirty="0">
                <a:latin typeface="Helvetica" charset="0"/>
              </a:rPr>
              <a:t>Migrates data to a common schema, avoiding run-time overhead</a:t>
            </a:r>
          </a:p>
          <a:p>
            <a:r>
              <a:rPr lang="en-US" sz="1800" dirty="0">
                <a:latin typeface="Helvetica" charset="0"/>
              </a:rPr>
              <a:t>Cost of translating schema/data to a common warehouse schema can be significant</a:t>
            </a:r>
          </a:p>
        </p:txBody>
      </p:sp>
      <p:pic>
        <p:nvPicPr>
          <p:cNvPr id="3074" name="Picture 2" descr="Data Warehouse System in Shell Corporation Oil and Gas Upstream Market |  SciTechnol">
            <a:extLst>
              <a:ext uri="{FF2B5EF4-FFF2-40B4-BE49-F238E27FC236}">
                <a16:creationId xmlns:a16="http://schemas.microsoft.com/office/drawing/2014/main" id="{10C8D5BA-587B-41B2-BFBC-CBF23CF90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333" y="1922137"/>
            <a:ext cx="5521281" cy="49358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F6203CD-AD36-43AD-B1D5-085013AFE1E4}"/>
              </a:ext>
            </a:extLst>
          </p:cNvPr>
          <p:cNvSpPr txBox="1"/>
          <p:nvPr/>
        </p:nvSpPr>
        <p:spPr>
          <a:xfrm>
            <a:off x="154745" y="1922136"/>
            <a:ext cx="3081588" cy="4247317"/>
          </a:xfrm>
          <a:prstGeom prst="rect">
            <a:avLst/>
          </a:prstGeom>
          <a:noFill/>
          <a:ln>
            <a:solidFill>
              <a:schemeClr val="tx1"/>
            </a:solidFill>
          </a:ln>
        </p:spPr>
        <p:txBody>
          <a:bodyPr wrap="square" rtlCol="0">
            <a:spAutoFit/>
          </a:bodyPr>
          <a:lstStyle/>
          <a:p>
            <a:r>
              <a:rPr lang="en-US" sz="1800" b="1" i="0" dirty="0">
                <a:solidFill>
                  <a:srgbClr val="222222"/>
                </a:solidFill>
                <a:effectLst/>
                <a:latin typeface="arial" panose="020B0604020202020204" pitchFamily="34" charset="0"/>
              </a:rPr>
              <a:t>ETL</a:t>
            </a:r>
            <a:r>
              <a:rPr lang="en-US" sz="1800" b="0" i="0" dirty="0">
                <a:solidFill>
                  <a:srgbClr val="222222"/>
                </a:solidFill>
                <a:effectLst/>
                <a:latin typeface="arial" panose="020B0604020202020204" pitchFamily="34" charset="0"/>
              </a:rPr>
              <a:t> is a process in </a:t>
            </a:r>
            <a:r>
              <a:rPr lang="en-US" sz="1800" b="1" i="0" dirty="0">
                <a:solidFill>
                  <a:srgbClr val="222222"/>
                </a:solidFill>
                <a:effectLst/>
                <a:latin typeface="arial" panose="020B0604020202020204" pitchFamily="34" charset="0"/>
              </a:rPr>
              <a:t>Data Warehousing</a:t>
            </a:r>
            <a:r>
              <a:rPr lang="en-US" sz="1800" b="0" i="0" dirty="0">
                <a:solidFill>
                  <a:srgbClr val="222222"/>
                </a:solidFill>
                <a:effectLst/>
                <a:latin typeface="arial" panose="020B0604020202020204" pitchFamily="34" charset="0"/>
              </a:rPr>
              <a:t> and it stands for </a:t>
            </a:r>
          </a:p>
          <a:p>
            <a:r>
              <a:rPr lang="en-US" sz="1800" b="0" i="0" dirty="0">
                <a:solidFill>
                  <a:srgbClr val="222222"/>
                </a:solidFill>
                <a:effectLst/>
                <a:latin typeface="arial" panose="020B0604020202020204" pitchFamily="34" charset="0"/>
              </a:rPr>
              <a:t>Extract (E), </a:t>
            </a:r>
          </a:p>
          <a:p>
            <a:r>
              <a:rPr lang="en-US" sz="1800" b="0" i="0" dirty="0">
                <a:solidFill>
                  <a:srgbClr val="222222"/>
                </a:solidFill>
                <a:effectLst/>
                <a:latin typeface="arial" panose="020B0604020202020204" pitchFamily="34" charset="0"/>
              </a:rPr>
              <a:t>Transform (T) and </a:t>
            </a:r>
          </a:p>
          <a:p>
            <a:r>
              <a:rPr lang="en-US" sz="1800" b="0" i="0" dirty="0">
                <a:solidFill>
                  <a:srgbClr val="222222"/>
                </a:solidFill>
                <a:effectLst/>
                <a:latin typeface="arial" panose="020B0604020202020204" pitchFamily="34" charset="0"/>
              </a:rPr>
              <a:t>Load (L). </a:t>
            </a:r>
          </a:p>
          <a:p>
            <a:endParaRPr lang="en-US" sz="1800" dirty="0">
              <a:solidFill>
                <a:srgbClr val="222222"/>
              </a:solidFill>
              <a:latin typeface="arial" panose="020B0604020202020204" pitchFamily="34" charset="0"/>
            </a:endParaRPr>
          </a:p>
          <a:p>
            <a:r>
              <a:rPr lang="en-US" sz="1800" b="0" i="0" dirty="0">
                <a:solidFill>
                  <a:srgbClr val="222222"/>
                </a:solidFill>
                <a:effectLst/>
                <a:latin typeface="arial" panose="020B0604020202020204" pitchFamily="34" charset="0"/>
              </a:rPr>
              <a:t>It is a process in which an </a:t>
            </a:r>
            <a:r>
              <a:rPr lang="en-US" sz="1800" b="1" i="0" dirty="0">
                <a:solidFill>
                  <a:srgbClr val="222222"/>
                </a:solidFill>
                <a:effectLst/>
                <a:latin typeface="arial" panose="020B0604020202020204" pitchFamily="34" charset="0"/>
              </a:rPr>
              <a:t>ETL</a:t>
            </a:r>
            <a:r>
              <a:rPr lang="en-US" sz="1800" b="0" i="0" dirty="0">
                <a:solidFill>
                  <a:srgbClr val="222222"/>
                </a:solidFill>
                <a:effectLst/>
                <a:latin typeface="arial" panose="020B0604020202020204" pitchFamily="34" charset="0"/>
              </a:rPr>
              <a:t> tool extracts the </a:t>
            </a:r>
            <a:r>
              <a:rPr lang="en-US" sz="1800" b="1" i="0" dirty="0">
                <a:solidFill>
                  <a:srgbClr val="222222"/>
                </a:solidFill>
                <a:effectLst/>
                <a:latin typeface="arial" panose="020B0604020202020204" pitchFamily="34" charset="0"/>
              </a:rPr>
              <a:t>data</a:t>
            </a:r>
            <a:r>
              <a:rPr lang="en-US" sz="1800" b="0" i="0" dirty="0">
                <a:solidFill>
                  <a:srgbClr val="222222"/>
                </a:solidFill>
                <a:effectLst/>
                <a:latin typeface="arial" panose="020B0604020202020204" pitchFamily="34" charset="0"/>
              </a:rPr>
              <a:t> from various </a:t>
            </a:r>
            <a:r>
              <a:rPr lang="en-US" sz="1800" b="1" i="0" dirty="0">
                <a:solidFill>
                  <a:srgbClr val="222222"/>
                </a:solidFill>
                <a:effectLst/>
                <a:latin typeface="arial" panose="020B0604020202020204" pitchFamily="34" charset="0"/>
              </a:rPr>
              <a:t>data</a:t>
            </a:r>
            <a:r>
              <a:rPr lang="en-US" sz="1800" b="0" i="0" dirty="0">
                <a:solidFill>
                  <a:srgbClr val="222222"/>
                </a:solidFill>
                <a:effectLst/>
                <a:latin typeface="arial" panose="020B0604020202020204" pitchFamily="34" charset="0"/>
              </a:rPr>
              <a:t> source systems, transforms it in the staging area and then finally, loads it into the </a:t>
            </a:r>
            <a:r>
              <a:rPr lang="en-US" sz="1800" b="1" i="0" dirty="0">
                <a:solidFill>
                  <a:srgbClr val="222222"/>
                </a:solidFill>
                <a:effectLst/>
                <a:latin typeface="arial" panose="020B0604020202020204" pitchFamily="34" charset="0"/>
              </a:rPr>
              <a:t>Data Warehouse</a:t>
            </a:r>
            <a:r>
              <a:rPr lang="en-US" sz="1800" b="0" i="0" dirty="0">
                <a:solidFill>
                  <a:srgbClr val="222222"/>
                </a:solidFill>
                <a:effectLst/>
                <a:latin typeface="arial" panose="020B0604020202020204" pitchFamily="34" charset="0"/>
              </a:rPr>
              <a:t> system.</a:t>
            </a:r>
            <a:endParaRPr lang="en-US" sz="1800" dirty="0"/>
          </a:p>
        </p:txBody>
      </p:sp>
    </p:spTree>
    <p:extLst>
      <p:ext uri="{BB962C8B-B14F-4D97-AF65-F5344CB8AC3E}">
        <p14:creationId xmlns:p14="http://schemas.microsoft.com/office/powerpoint/2010/main" val="378029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Concepts</a:t>
            </a:r>
          </a:p>
        </p:txBody>
      </p:sp>
      <p:sp>
        <p:nvSpPr>
          <p:cNvPr id="3" name="Content Placeholder 2"/>
          <p:cNvSpPr>
            <a:spLocks noGrp="1"/>
          </p:cNvSpPr>
          <p:nvPr>
            <p:ph idx="1"/>
          </p:nvPr>
        </p:nvSpPr>
        <p:spPr/>
        <p:txBody>
          <a:bodyPr/>
          <a:lstStyle/>
          <a:p>
            <a:pPr marL="0">
              <a:lnSpc>
                <a:spcPct val="150000"/>
              </a:lnSpc>
              <a:spcBef>
                <a:spcPts val="1200"/>
              </a:spcBef>
            </a:pPr>
            <a:r>
              <a:rPr lang="en-US" sz="1800" dirty="0"/>
              <a:t>A data warehouse is a repository (or archive) of information gathered from multiple sources, stored under a unified schema, at a single site. </a:t>
            </a:r>
          </a:p>
          <a:p>
            <a:pPr marL="0">
              <a:lnSpc>
                <a:spcPct val="150000"/>
              </a:lnSpc>
              <a:spcBef>
                <a:spcPts val="1200"/>
              </a:spcBef>
            </a:pPr>
            <a:r>
              <a:rPr lang="en-US" sz="1800" dirty="0"/>
              <a:t>Once gathered, the data are stored for a long time, permitting access to historical data. </a:t>
            </a:r>
          </a:p>
          <a:p>
            <a:pPr marL="0">
              <a:lnSpc>
                <a:spcPct val="150000"/>
              </a:lnSpc>
              <a:spcBef>
                <a:spcPts val="1200"/>
              </a:spcBef>
            </a:pPr>
            <a:r>
              <a:rPr lang="en-US" sz="1800" dirty="0"/>
              <a:t>Thus, data warehouses provide the user a single consolidated interface to data, making decision-support queries easier to write. </a:t>
            </a:r>
          </a:p>
        </p:txBody>
      </p:sp>
    </p:spTree>
    <p:extLst>
      <p:ext uri="{BB962C8B-B14F-4D97-AF65-F5344CB8AC3E}">
        <p14:creationId xmlns:p14="http://schemas.microsoft.com/office/powerpoint/2010/main" val="304968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Concepts</a:t>
            </a:r>
          </a:p>
        </p:txBody>
      </p:sp>
      <p:sp>
        <p:nvSpPr>
          <p:cNvPr id="3" name="Content Placeholder 2"/>
          <p:cNvSpPr>
            <a:spLocks noGrp="1"/>
          </p:cNvSpPr>
          <p:nvPr>
            <p:ph idx="1"/>
          </p:nvPr>
        </p:nvSpPr>
        <p:spPr/>
        <p:txBody>
          <a:bodyPr/>
          <a:lstStyle/>
          <a:p>
            <a:pPr indent="0" algn="just">
              <a:lnSpc>
                <a:spcPct val="150000"/>
              </a:lnSpc>
              <a:spcBef>
                <a:spcPts val="1200"/>
              </a:spcBef>
              <a:buNone/>
            </a:pPr>
            <a:r>
              <a:rPr lang="en-US" sz="1800" b="1" dirty="0"/>
              <a:t>What schema to use. </a:t>
            </a:r>
            <a:r>
              <a:rPr lang="en-US" sz="1800" dirty="0"/>
              <a:t>Data sources that have been constructed independently are likely to have different schemas. In fact, they may even use different data models. Part of the task of a warehouse is to perform schema integration and to convert data to the integrated schema before they are stored.  </a:t>
            </a:r>
          </a:p>
          <a:p>
            <a:pPr algn="just">
              <a:lnSpc>
                <a:spcPct val="150000"/>
              </a:lnSpc>
              <a:spcBef>
                <a:spcPts val="1200"/>
              </a:spcBef>
            </a:pPr>
            <a:r>
              <a:rPr lang="en-US" sz="1800" b="1" dirty="0"/>
              <a:t>Data cleansing</a:t>
            </a:r>
            <a:r>
              <a:rPr lang="en-US" sz="1800" dirty="0"/>
              <a:t>. The task of correcting and preprocessing data is called data cleansing. Data sources often deliver data with numerous minor inconsistencies, which can be corrected.</a:t>
            </a:r>
          </a:p>
          <a:p>
            <a:pPr algn="just">
              <a:lnSpc>
                <a:spcPct val="150000"/>
              </a:lnSpc>
              <a:spcBef>
                <a:spcPts val="1200"/>
              </a:spcBef>
            </a:pPr>
            <a:r>
              <a:rPr lang="en-US" sz="1800" b="1" dirty="0"/>
              <a:t>Data transformation: </a:t>
            </a:r>
            <a:r>
              <a:rPr lang="en-US" sz="1800" dirty="0"/>
              <a:t>Transformation of host format to warehouse format</a:t>
            </a:r>
          </a:p>
        </p:txBody>
      </p:sp>
    </p:spTree>
    <p:extLst>
      <p:ext uri="{BB962C8B-B14F-4D97-AF65-F5344CB8AC3E}">
        <p14:creationId xmlns:p14="http://schemas.microsoft.com/office/powerpoint/2010/main" val="3314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Concepts</a:t>
            </a:r>
          </a:p>
        </p:txBody>
      </p:sp>
      <p:sp>
        <p:nvSpPr>
          <p:cNvPr id="4" name="TextBox 3"/>
          <p:cNvSpPr txBox="1"/>
          <p:nvPr/>
        </p:nvSpPr>
        <p:spPr>
          <a:xfrm>
            <a:off x="0" y="727075"/>
            <a:ext cx="4599295" cy="5324535"/>
          </a:xfrm>
          <a:prstGeom prst="rect">
            <a:avLst/>
          </a:prstGeom>
          <a:noFill/>
        </p:spPr>
        <p:txBody>
          <a:bodyPr wrap="square" rtlCol="0">
            <a:spAutoFit/>
          </a:bodyPr>
          <a:lstStyle/>
          <a:p>
            <a:r>
              <a:rPr lang="en-US" b="1" dirty="0"/>
              <a:t>Multidimensional Data and Warehouse Schemas</a:t>
            </a:r>
          </a:p>
          <a:p>
            <a:endParaRPr lang="en-US" dirty="0"/>
          </a:p>
          <a:p>
            <a:pPr marL="285750" indent="-285750" algn="just">
              <a:spcBef>
                <a:spcPts val="1200"/>
              </a:spcBef>
              <a:buFont typeface="Arial" panose="020B0604020202020204" pitchFamily="34" charset="0"/>
              <a:buChar char="•"/>
            </a:pPr>
            <a:r>
              <a:rPr lang="en-US" sz="1800" dirty="0"/>
              <a:t>Data warehouses typically have schemas that are designed for data analysis, using tools such as OLAP tools. </a:t>
            </a:r>
          </a:p>
          <a:p>
            <a:pPr marL="285750" indent="-285750" algn="just">
              <a:spcBef>
                <a:spcPts val="1200"/>
              </a:spcBef>
              <a:buFont typeface="Arial" panose="020B0604020202020204" pitchFamily="34" charset="0"/>
              <a:buChar char="•"/>
            </a:pPr>
            <a:r>
              <a:rPr lang="en-US" sz="1800" dirty="0"/>
              <a:t>The relations in a data warehouse schema can usually be classified as </a:t>
            </a:r>
            <a:r>
              <a:rPr lang="en-US" sz="1800" i="1" dirty="0"/>
              <a:t>fact tables </a:t>
            </a:r>
            <a:r>
              <a:rPr lang="en-US" sz="1800" dirty="0"/>
              <a:t>and </a:t>
            </a:r>
            <a:r>
              <a:rPr lang="en-US" sz="1800" i="1" dirty="0"/>
              <a:t>dimension tables</a:t>
            </a:r>
            <a:r>
              <a:rPr lang="en-US" sz="1800" dirty="0"/>
              <a:t>. </a:t>
            </a:r>
          </a:p>
          <a:p>
            <a:pPr marL="285750" indent="-285750" algn="just">
              <a:spcBef>
                <a:spcPts val="1200"/>
              </a:spcBef>
              <a:buFont typeface="Arial" panose="020B0604020202020204" pitchFamily="34" charset="0"/>
              <a:buChar char="•"/>
            </a:pPr>
            <a:r>
              <a:rPr lang="en-US" sz="1800" dirty="0"/>
              <a:t>Fact tables record information about individual events, such as sales, and are usually very large. </a:t>
            </a:r>
          </a:p>
          <a:p>
            <a:pPr marL="285750" indent="-285750" algn="just">
              <a:spcBef>
                <a:spcPts val="1200"/>
              </a:spcBef>
              <a:buFont typeface="Arial" panose="020B0604020202020204" pitchFamily="34" charset="0"/>
              <a:buChar char="•"/>
            </a:pPr>
            <a:r>
              <a:rPr lang="en-US" sz="1800" dirty="0"/>
              <a:t>A table recording sales information for a retail store, with one tuple for each item that is sold, is a typical example of a fact table. </a:t>
            </a:r>
          </a:p>
        </p:txBody>
      </p:sp>
      <p:pic>
        <p:nvPicPr>
          <p:cNvPr id="5" name="Content Placeholder 3">
            <a:extLst>
              <a:ext uri="{FF2B5EF4-FFF2-40B4-BE49-F238E27FC236}">
                <a16:creationId xmlns:a16="http://schemas.microsoft.com/office/drawing/2014/main" id="{195B8BAF-9A2F-4690-8660-99E6DCF10AE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599295" y="2169987"/>
            <a:ext cx="4544705" cy="2749651"/>
          </a:xfrm>
        </p:spPr>
      </p:pic>
    </p:spTree>
    <p:extLst>
      <p:ext uri="{BB962C8B-B14F-4D97-AF65-F5344CB8AC3E}">
        <p14:creationId xmlns:p14="http://schemas.microsoft.com/office/powerpoint/2010/main" val="1570482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Concepts</a:t>
            </a:r>
          </a:p>
        </p:txBody>
      </p:sp>
      <p:sp>
        <p:nvSpPr>
          <p:cNvPr id="4" name="TextBox 3"/>
          <p:cNvSpPr txBox="1"/>
          <p:nvPr/>
        </p:nvSpPr>
        <p:spPr>
          <a:xfrm>
            <a:off x="122831" y="727075"/>
            <a:ext cx="4326339" cy="4893647"/>
          </a:xfrm>
          <a:prstGeom prst="rect">
            <a:avLst/>
          </a:prstGeom>
          <a:noFill/>
        </p:spPr>
        <p:txBody>
          <a:bodyPr wrap="square" rtlCol="0">
            <a:spAutoFit/>
          </a:bodyPr>
          <a:lstStyle/>
          <a:p>
            <a:r>
              <a:rPr lang="en-US" b="1" dirty="0"/>
              <a:t>Multidimensional Data and Warehouse Schemas</a:t>
            </a:r>
          </a:p>
          <a:p>
            <a:endParaRPr lang="en-US" dirty="0"/>
          </a:p>
          <a:p>
            <a:pPr algn="just">
              <a:spcBef>
                <a:spcPts val="1200"/>
              </a:spcBef>
            </a:pPr>
            <a:r>
              <a:rPr lang="en-US" sz="1800" dirty="0"/>
              <a:t>The attributes in fact table can be classified as either </a:t>
            </a:r>
            <a:r>
              <a:rPr lang="en-US" sz="1800" i="1" dirty="0"/>
              <a:t>dimension attributes </a:t>
            </a:r>
            <a:r>
              <a:rPr lang="en-US" sz="1800" dirty="0"/>
              <a:t>or </a:t>
            </a:r>
            <a:r>
              <a:rPr lang="en-US" sz="1800" i="1" dirty="0"/>
              <a:t>measure attributes</a:t>
            </a:r>
            <a:r>
              <a:rPr lang="en-US" sz="1800" dirty="0"/>
              <a:t>, </a:t>
            </a:r>
          </a:p>
          <a:p>
            <a:pPr algn="just">
              <a:spcBef>
                <a:spcPts val="1200"/>
              </a:spcBef>
            </a:pPr>
            <a:r>
              <a:rPr lang="en-US" sz="1800" dirty="0"/>
              <a:t>The measure attributes store quantitative information, which can be aggregated upon; the measure attributes of a </a:t>
            </a:r>
            <a:r>
              <a:rPr lang="en-US" sz="1800" i="1" dirty="0"/>
              <a:t>sales </a:t>
            </a:r>
            <a:r>
              <a:rPr lang="en-US" sz="1800" dirty="0"/>
              <a:t>table would include the number of items sold and the price of the items. </a:t>
            </a:r>
          </a:p>
          <a:p>
            <a:pPr algn="just">
              <a:spcBef>
                <a:spcPts val="1200"/>
              </a:spcBef>
            </a:pPr>
            <a:r>
              <a:rPr lang="en-US" sz="1800" dirty="0"/>
              <a:t>In contrast, dimension attributes are dimensions upon which measure attributes, and summaries of measure attributes, are grouped and viewed. </a:t>
            </a:r>
          </a:p>
        </p:txBody>
      </p:sp>
      <p:pic>
        <p:nvPicPr>
          <p:cNvPr id="6" name="Content Placeholder 3">
            <a:extLst>
              <a:ext uri="{FF2B5EF4-FFF2-40B4-BE49-F238E27FC236}">
                <a16:creationId xmlns:a16="http://schemas.microsoft.com/office/drawing/2014/main" id="{195B8BAF-9A2F-4690-8660-99E6DCF10AE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599295" y="2169987"/>
            <a:ext cx="4544705" cy="2749651"/>
          </a:xfrm>
        </p:spPr>
      </p:pic>
    </p:spTree>
    <p:extLst>
      <p:ext uri="{BB962C8B-B14F-4D97-AF65-F5344CB8AC3E}">
        <p14:creationId xmlns:p14="http://schemas.microsoft.com/office/powerpoint/2010/main" val="166440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Concepts</a:t>
            </a:r>
          </a:p>
        </p:txBody>
      </p:sp>
      <p:sp>
        <p:nvSpPr>
          <p:cNvPr id="4" name="TextBox 3"/>
          <p:cNvSpPr txBox="1"/>
          <p:nvPr/>
        </p:nvSpPr>
        <p:spPr>
          <a:xfrm>
            <a:off x="122831" y="727075"/>
            <a:ext cx="4326339" cy="5170646"/>
          </a:xfrm>
          <a:prstGeom prst="rect">
            <a:avLst/>
          </a:prstGeom>
          <a:noFill/>
        </p:spPr>
        <p:txBody>
          <a:bodyPr wrap="square" rtlCol="0">
            <a:spAutoFit/>
          </a:bodyPr>
          <a:lstStyle/>
          <a:p>
            <a:r>
              <a:rPr lang="en-US" b="1" dirty="0"/>
              <a:t>Multidimensional Data and Warehouse Schemas</a:t>
            </a:r>
          </a:p>
          <a:p>
            <a:endParaRPr lang="en-US" dirty="0"/>
          </a:p>
          <a:p>
            <a:pPr algn="just">
              <a:spcBef>
                <a:spcPts val="1200"/>
              </a:spcBef>
            </a:pPr>
            <a:r>
              <a:rPr lang="en-US" sz="1800" dirty="0"/>
              <a:t>The dimension attributes of a </a:t>
            </a:r>
            <a:r>
              <a:rPr lang="en-US" sz="1800" i="1" dirty="0"/>
              <a:t>sales </a:t>
            </a:r>
            <a:r>
              <a:rPr lang="en-US" sz="1800" dirty="0"/>
              <a:t>table would include an item identifier, the date when the item is sold, which location (store) the item was sold from, the customer who bought the item, and so on.</a:t>
            </a:r>
          </a:p>
          <a:p>
            <a:pPr algn="just">
              <a:spcBef>
                <a:spcPts val="1200"/>
              </a:spcBef>
            </a:pPr>
            <a:r>
              <a:rPr lang="en-US" sz="1800" dirty="0"/>
              <a:t>Data that can be modeled using dimension attributes and measure attributes are called multidimensional data.</a:t>
            </a:r>
          </a:p>
          <a:p>
            <a:pPr algn="just">
              <a:spcBef>
                <a:spcPts val="1200"/>
              </a:spcBef>
            </a:pPr>
            <a:r>
              <a:rPr lang="en-US" sz="1800" dirty="0"/>
              <a:t>To minimize storage requirements, dimension attributes are usually short identifiers that are foreign keys into other tables called dimension tables. </a:t>
            </a:r>
          </a:p>
        </p:txBody>
      </p:sp>
      <p:pic>
        <p:nvPicPr>
          <p:cNvPr id="6" name="Content Placeholder 3">
            <a:extLst>
              <a:ext uri="{FF2B5EF4-FFF2-40B4-BE49-F238E27FC236}">
                <a16:creationId xmlns:a16="http://schemas.microsoft.com/office/drawing/2014/main" id="{195B8BAF-9A2F-4690-8660-99E6DCF10AE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599295" y="2169987"/>
            <a:ext cx="4544705" cy="2749651"/>
          </a:xfrm>
        </p:spPr>
      </p:pic>
    </p:spTree>
    <p:extLst>
      <p:ext uri="{BB962C8B-B14F-4D97-AF65-F5344CB8AC3E}">
        <p14:creationId xmlns:p14="http://schemas.microsoft.com/office/powerpoint/2010/main" val="383405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54" y="-73228"/>
            <a:ext cx="8077200" cy="609600"/>
          </a:xfrm>
        </p:spPr>
        <p:txBody>
          <a:bodyPr/>
          <a:lstStyle/>
          <a:p>
            <a:r>
              <a:rPr lang="en-US" dirty="0"/>
              <a:t>Designing Star Schema</a:t>
            </a:r>
          </a:p>
        </p:txBody>
      </p:sp>
      <p:sp>
        <p:nvSpPr>
          <p:cNvPr id="4" name="TextBox 3">
            <a:extLst>
              <a:ext uri="{FF2B5EF4-FFF2-40B4-BE49-F238E27FC236}">
                <a16:creationId xmlns:a16="http://schemas.microsoft.com/office/drawing/2014/main" id="{83EB2852-EC5F-4E99-A650-5E50A8C5D605}"/>
              </a:ext>
            </a:extLst>
          </p:cNvPr>
          <p:cNvSpPr txBox="1"/>
          <p:nvPr/>
        </p:nvSpPr>
        <p:spPr>
          <a:xfrm>
            <a:off x="351692" y="727075"/>
            <a:ext cx="4501662" cy="5632311"/>
          </a:xfrm>
          <a:prstGeom prst="rect">
            <a:avLst/>
          </a:prstGeom>
          <a:noFill/>
        </p:spPr>
        <p:txBody>
          <a:bodyPr wrap="square" rtlCol="0">
            <a:spAutoFit/>
          </a:bodyPr>
          <a:lstStyle/>
          <a:p>
            <a:pPr algn="just"/>
            <a:r>
              <a:rPr lang="en-US" sz="1800" dirty="0"/>
              <a:t>A </a:t>
            </a:r>
            <a:r>
              <a:rPr lang="en-US" sz="1800" b="1" dirty="0">
                <a:solidFill>
                  <a:srgbClr val="FF0000"/>
                </a:solidFill>
              </a:rPr>
              <a:t>fact table sales </a:t>
            </a:r>
            <a:r>
              <a:rPr lang="en-US" sz="1800" dirty="0"/>
              <a:t>would have </a:t>
            </a:r>
            <a:r>
              <a:rPr lang="en-US" sz="1800" b="1" dirty="0">
                <a:solidFill>
                  <a:srgbClr val="000099"/>
                </a:solidFill>
              </a:rPr>
              <a:t>dimension attributes item id, store id, customer id, and date, and measure attributes number and price</a:t>
            </a:r>
            <a:r>
              <a:rPr lang="en-US" sz="1800" dirty="0"/>
              <a:t>. The attribute </a:t>
            </a:r>
            <a:r>
              <a:rPr lang="en-US" sz="1800" b="1" dirty="0"/>
              <a:t>store id is a foreign key into a dimension table store</a:t>
            </a:r>
            <a:r>
              <a:rPr lang="en-US" sz="1800" dirty="0"/>
              <a:t>, which has other attributes such as store location (city, state, country). The </a:t>
            </a:r>
            <a:r>
              <a:rPr lang="en-US" sz="1800" b="1" dirty="0"/>
              <a:t>item id attribute of the sales table would be a foreign key into a dimension table item info</a:t>
            </a:r>
            <a:r>
              <a:rPr lang="en-US" sz="1800" dirty="0"/>
              <a:t>, which would contain information such as the name of the item, the category to which the item belongs, and other item details such as color and size. The </a:t>
            </a:r>
            <a:r>
              <a:rPr lang="en-US" sz="1800" b="1" dirty="0"/>
              <a:t>customer id attribute would be a foreign key into a customer table</a:t>
            </a:r>
            <a:r>
              <a:rPr lang="en-US" sz="1800" dirty="0"/>
              <a:t> containing attributes such as name and address of the customer. We can also view the </a:t>
            </a:r>
            <a:r>
              <a:rPr lang="en-US" sz="1800" b="1" dirty="0"/>
              <a:t>date attribute as a foreign key into a date info</a:t>
            </a:r>
            <a:r>
              <a:rPr lang="en-US" sz="1800" dirty="0"/>
              <a:t> table giving the month, quarter, and year of each date.</a:t>
            </a:r>
          </a:p>
        </p:txBody>
      </p:sp>
      <p:pic>
        <p:nvPicPr>
          <p:cNvPr id="5" name="Content Placeholder 3">
            <a:extLst>
              <a:ext uri="{FF2B5EF4-FFF2-40B4-BE49-F238E27FC236}">
                <a16:creationId xmlns:a16="http://schemas.microsoft.com/office/drawing/2014/main" id="{DA089FE1-3282-406D-8F4E-B25763E3A10D}"/>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894665" y="1972920"/>
            <a:ext cx="4249335" cy="2570945"/>
          </a:xfrm>
        </p:spPr>
      </p:pic>
    </p:spTree>
    <p:extLst>
      <p:ext uri="{BB962C8B-B14F-4D97-AF65-F5344CB8AC3E}">
        <p14:creationId xmlns:p14="http://schemas.microsoft.com/office/powerpoint/2010/main" val="4242778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a:defRPr/>
            </a:pPr>
            <a:r>
              <a:rPr lang="en-US">
                <a:ea typeface="+mj-ea"/>
              </a:rPr>
              <a:t>Data Warehouse Schema</a:t>
            </a:r>
          </a:p>
        </p:txBody>
      </p:sp>
      <p:pic>
        <p:nvPicPr>
          <p:cNvPr id="4" name="Content Placeholder 3">
            <a:extLst>
              <a:ext uri="{FF2B5EF4-FFF2-40B4-BE49-F238E27FC236}">
                <a16:creationId xmlns:a16="http://schemas.microsoft.com/office/drawing/2014/main" id="{195B8BAF-9A2F-4690-8660-99E6DCF10AEC}"/>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709066" y="1057275"/>
            <a:ext cx="7840117" cy="4743450"/>
          </a:xfrm>
        </p:spPr>
      </p:pic>
    </p:spTree>
    <p:extLst>
      <p:ext uri="{BB962C8B-B14F-4D97-AF65-F5344CB8AC3E}">
        <p14:creationId xmlns:p14="http://schemas.microsoft.com/office/powerpoint/2010/main" val="363379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a typeface="+mj-ea"/>
              </a:rPr>
              <a:t>Data Analytics </a:t>
            </a:r>
          </a:p>
        </p:txBody>
      </p:sp>
      <p:sp>
        <p:nvSpPr>
          <p:cNvPr id="5123" name="Rectangle 3"/>
          <p:cNvSpPr>
            <a:spLocks noGrp="1" noChangeArrowheads="1"/>
          </p:cNvSpPr>
          <p:nvPr>
            <p:ph idx="1"/>
          </p:nvPr>
        </p:nvSpPr>
        <p:spPr>
          <a:xfrm>
            <a:off x="692459" y="1102497"/>
            <a:ext cx="7854155" cy="5367972"/>
          </a:xfrm>
        </p:spPr>
        <p:txBody>
          <a:bodyPr/>
          <a:lstStyle/>
          <a:p>
            <a:r>
              <a:rPr lang="en-US" altLang="en-US" dirty="0">
                <a:ea typeface="ＭＳ Ｐゴシック" panose="020B0600070205080204" pitchFamily="34" charset="-128"/>
              </a:rPr>
              <a:t>Overview</a:t>
            </a:r>
          </a:p>
          <a:p>
            <a:r>
              <a:rPr lang="en-US" altLang="en-US" dirty="0">
                <a:ea typeface="ＭＳ Ｐゴシック" panose="020B0600070205080204" pitchFamily="34" charset="-128"/>
              </a:rPr>
              <a:t>Data Warehousing </a:t>
            </a:r>
          </a:p>
          <a:p>
            <a:r>
              <a:rPr lang="en-US" altLang="en-US" dirty="0">
                <a:ea typeface="ＭＳ Ｐゴシック" panose="020B0600070205080204" pitchFamily="34" charset="-128"/>
              </a:rPr>
              <a:t>Online Analytical Processing</a:t>
            </a:r>
          </a:p>
          <a:p>
            <a:r>
              <a:rPr lang="en-US" altLang="en-US" dirty="0">
                <a:ea typeface="ＭＳ Ｐゴシック" panose="020B0600070205080204" pitchFamily="34" charset="-128"/>
              </a:rPr>
              <a:t>Data Mining </a:t>
            </a:r>
          </a:p>
          <a:p>
            <a:endParaRPr lang="en-US" altLang="en-US" dirty="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solidFill>
                  <a:srgbClr val="FF0000"/>
                </a:solidFill>
              </a:rPr>
              <a:t>Question 17-1:</a:t>
            </a:r>
          </a:p>
          <a:p>
            <a:pPr indent="0">
              <a:buNone/>
            </a:pPr>
            <a:r>
              <a:rPr lang="en-US" dirty="0"/>
              <a:t>Design a star schema for the data warehouse of call duration and bill of different types of calls of different users all mobile service phone companies.</a:t>
            </a:r>
          </a:p>
          <a:p>
            <a:pPr indent="0">
              <a:buNone/>
            </a:pPr>
            <a:endParaRPr lang="en-US" dirty="0"/>
          </a:p>
          <a:p>
            <a:pPr indent="0">
              <a:buNone/>
            </a:pPr>
            <a:r>
              <a:rPr lang="en-US" dirty="0"/>
              <a:t>Steps 1: Design fact table with measure attributes and dimensional attributes.</a:t>
            </a:r>
          </a:p>
          <a:p>
            <a:pPr indent="0">
              <a:buNone/>
            </a:pPr>
            <a:endParaRPr lang="en-US" dirty="0"/>
          </a:p>
          <a:p>
            <a:pPr indent="0">
              <a:buNone/>
            </a:pPr>
            <a:r>
              <a:rPr lang="en-US" dirty="0"/>
              <a:t>Step 2: Design the dimensional tables </a:t>
            </a:r>
          </a:p>
          <a:p>
            <a:pPr indent="0">
              <a:buNone/>
            </a:pPr>
            <a:endParaRPr lang="en-US" dirty="0"/>
          </a:p>
          <a:p>
            <a:pPr indent="0">
              <a:buNone/>
            </a:pPr>
            <a:r>
              <a:rPr lang="en-US" dirty="0"/>
              <a:t>Step 3: Design the star schema</a:t>
            </a:r>
          </a:p>
          <a:p>
            <a:pPr indent="0"/>
            <a:endParaRPr lang="en-US" dirty="0"/>
          </a:p>
        </p:txBody>
      </p:sp>
    </p:spTree>
    <p:extLst>
      <p:ext uri="{BB962C8B-B14F-4D97-AF65-F5344CB8AC3E}">
        <p14:creationId xmlns:p14="http://schemas.microsoft.com/office/powerpoint/2010/main" val="1226221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E80E-D503-4C3F-88BC-5A89016EC33D}"/>
              </a:ext>
            </a:extLst>
          </p:cNvPr>
          <p:cNvSpPr>
            <a:spLocks noGrp="1"/>
          </p:cNvSpPr>
          <p:nvPr>
            <p:ph type="title"/>
          </p:nvPr>
        </p:nvSpPr>
        <p:spPr>
          <a:xfrm>
            <a:off x="533400" y="387531"/>
            <a:ext cx="8077200" cy="609600"/>
          </a:xfrm>
        </p:spPr>
        <p:txBody>
          <a:bodyPr/>
          <a:lstStyle/>
          <a:p>
            <a:r>
              <a:rPr lang="en-US" sz="2400" dirty="0"/>
              <a:t>Towards Development of Health Data Warehouse: Bangladesh Perspective</a:t>
            </a:r>
          </a:p>
        </p:txBody>
      </p:sp>
      <p:sp>
        <p:nvSpPr>
          <p:cNvPr id="3" name="Content Placeholder 2">
            <a:extLst>
              <a:ext uri="{FF2B5EF4-FFF2-40B4-BE49-F238E27FC236}">
                <a16:creationId xmlns:a16="http://schemas.microsoft.com/office/drawing/2014/main" id="{F7465B6C-70D6-46B4-80B2-990172F600A9}"/>
              </a:ext>
            </a:extLst>
          </p:cNvPr>
          <p:cNvSpPr>
            <a:spLocks noGrp="1"/>
          </p:cNvSpPr>
          <p:nvPr>
            <p:ph idx="1"/>
          </p:nvPr>
        </p:nvSpPr>
        <p:spPr/>
        <p:txBody>
          <a:bodyPr/>
          <a:lstStyle/>
          <a:p>
            <a:pPr marL="0" indent="0">
              <a:buNone/>
            </a:pPr>
            <a:endParaRPr lang="en-US" dirty="0"/>
          </a:p>
          <a:p>
            <a:r>
              <a:rPr lang="en-US" dirty="0"/>
              <a:t>Abstract</a:t>
            </a:r>
          </a:p>
          <a:p>
            <a:pPr marL="0" indent="0" algn="just">
              <a:lnSpc>
                <a:spcPct val="150000"/>
              </a:lnSpc>
              <a:buNone/>
            </a:pPr>
            <a:r>
              <a:rPr lang="en-US" sz="1800" dirty="0"/>
              <a:t>Availability of </a:t>
            </a:r>
            <a:r>
              <a:rPr lang="en-US" sz="1800" b="1" dirty="0">
                <a:solidFill>
                  <a:srgbClr val="FF0000"/>
                </a:solidFill>
              </a:rPr>
              <a:t>timely and accurate data </a:t>
            </a:r>
            <a:r>
              <a:rPr lang="en-US" sz="1800" dirty="0"/>
              <a:t>is essential for </a:t>
            </a:r>
            <a:r>
              <a:rPr lang="en-US" sz="1800" b="1" dirty="0">
                <a:solidFill>
                  <a:srgbClr val="FF0000"/>
                </a:solidFill>
              </a:rPr>
              <a:t>medical decision making </a:t>
            </a:r>
            <a:r>
              <a:rPr lang="en-US" sz="1800" b="1" dirty="0">
                <a:solidFill>
                  <a:srgbClr val="0000FF"/>
                </a:solidFill>
              </a:rPr>
              <a:t>(What?)</a:t>
            </a:r>
            <a:r>
              <a:rPr lang="en-US" sz="1800" dirty="0">
                <a:solidFill>
                  <a:srgbClr val="0000FF"/>
                </a:solidFill>
              </a:rPr>
              <a:t>. </a:t>
            </a:r>
            <a:r>
              <a:rPr lang="en-US" sz="1800" dirty="0"/>
              <a:t>Health care organizations face a common problem with large amount of data they have in numerous systems. Such systems are </a:t>
            </a:r>
            <a:r>
              <a:rPr lang="en-US" sz="1800" b="1" dirty="0">
                <a:solidFill>
                  <a:srgbClr val="FF0000"/>
                </a:solidFill>
              </a:rPr>
              <a:t>unstructured and unorganized </a:t>
            </a:r>
            <a:r>
              <a:rPr lang="en-US" sz="1800" b="1" dirty="0">
                <a:solidFill>
                  <a:srgbClr val="0000FF"/>
                </a:solidFill>
              </a:rPr>
              <a:t>(How?)</a:t>
            </a:r>
            <a:r>
              <a:rPr lang="en-US" sz="1800" dirty="0">
                <a:solidFill>
                  <a:srgbClr val="0000FF"/>
                </a:solidFill>
              </a:rPr>
              <a:t>, </a:t>
            </a:r>
            <a:r>
              <a:rPr lang="en-US" sz="1800" dirty="0"/>
              <a:t>requires computational time for </a:t>
            </a:r>
            <a:r>
              <a:rPr lang="en-US" sz="1800" b="1" dirty="0">
                <a:solidFill>
                  <a:srgbClr val="FF0000"/>
                </a:solidFill>
              </a:rPr>
              <a:t>data integration </a:t>
            </a:r>
            <a:r>
              <a:rPr lang="en-US" sz="1800" b="1" dirty="0">
                <a:solidFill>
                  <a:srgbClr val="0000FF"/>
                </a:solidFill>
              </a:rPr>
              <a:t>(Why?)</a:t>
            </a:r>
            <a:r>
              <a:rPr lang="en-US" sz="1800" dirty="0">
                <a:solidFill>
                  <a:srgbClr val="0000FF"/>
                </a:solidFill>
              </a:rPr>
              <a:t>. </a:t>
            </a:r>
            <a:r>
              <a:rPr lang="en-US" sz="1800" dirty="0"/>
              <a:t>Researchers, medical practitioners, health care providers and patients will not be able to utilize the knowledge stored in different repositories unless synthesize the information from disparate sources. This problem can be solved by Data warehousing</a:t>
            </a:r>
            <a:r>
              <a:rPr lang="en-US" dirty="0"/>
              <a:t>. </a:t>
            </a:r>
          </a:p>
        </p:txBody>
      </p:sp>
    </p:spTree>
    <p:extLst>
      <p:ext uri="{BB962C8B-B14F-4D97-AF65-F5344CB8AC3E}">
        <p14:creationId xmlns:p14="http://schemas.microsoft.com/office/powerpoint/2010/main" val="1436923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E80E-D503-4C3F-88BC-5A89016EC33D}"/>
              </a:ext>
            </a:extLst>
          </p:cNvPr>
          <p:cNvSpPr>
            <a:spLocks noGrp="1"/>
          </p:cNvSpPr>
          <p:nvPr>
            <p:ph type="title"/>
          </p:nvPr>
        </p:nvSpPr>
        <p:spPr>
          <a:xfrm>
            <a:off x="533400" y="387531"/>
            <a:ext cx="8077200" cy="609600"/>
          </a:xfrm>
        </p:spPr>
        <p:txBody>
          <a:bodyPr/>
          <a:lstStyle/>
          <a:p>
            <a:r>
              <a:rPr lang="en-US" sz="2400" dirty="0"/>
              <a:t>Towards Development of Health Data Warehouse: Bangladesh Perspective</a:t>
            </a:r>
          </a:p>
        </p:txBody>
      </p:sp>
      <p:sp>
        <p:nvSpPr>
          <p:cNvPr id="3" name="Content Placeholder 2">
            <a:extLst>
              <a:ext uri="{FF2B5EF4-FFF2-40B4-BE49-F238E27FC236}">
                <a16:creationId xmlns:a16="http://schemas.microsoft.com/office/drawing/2014/main" id="{F7465B6C-70D6-46B4-80B2-990172F600A9}"/>
              </a:ext>
            </a:extLst>
          </p:cNvPr>
          <p:cNvSpPr>
            <a:spLocks noGrp="1"/>
          </p:cNvSpPr>
          <p:nvPr>
            <p:ph idx="1"/>
          </p:nvPr>
        </p:nvSpPr>
        <p:spPr/>
        <p:txBody>
          <a:bodyPr/>
          <a:lstStyle/>
          <a:p>
            <a:pPr marL="0" indent="0">
              <a:buNone/>
            </a:pPr>
            <a:endParaRPr lang="en-US" dirty="0"/>
          </a:p>
          <a:p>
            <a:pPr marL="0" indent="0" algn="just">
              <a:lnSpc>
                <a:spcPct val="150000"/>
              </a:lnSpc>
              <a:buNone/>
            </a:pPr>
            <a:r>
              <a:rPr lang="en-US" dirty="0"/>
              <a:t>Data warehousing techniques share a common set of tasks, include </a:t>
            </a:r>
            <a:r>
              <a:rPr lang="en-US" b="1" dirty="0">
                <a:solidFill>
                  <a:srgbClr val="0000FF"/>
                </a:solidFill>
              </a:rPr>
              <a:t>requirements analysis, data design, architectural design, implementation and deployment.</a:t>
            </a:r>
            <a:r>
              <a:rPr lang="en-US" dirty="0"/>
              <a:t> Developing Clinical data warehouse is complex and time consuming but is essential to deliver quality patient care. Data integration tasks of medical data store are much challenging when designing clinical data warehouse architecture. This research identifies prospects and complexities of Health data warehousing and Mining in Bangladesh perspective and proposes a data-warehousing model suitable for integrating data from different health care sources.</a:t>
            </a:r>
          </a:p>
        </p:txBody>
      </p:sp>
    </p:spTree>
    <p:extLst>
      <p:ext uri="{BB962C8B-B14F-4D97-AF65-F5344CB8AC3E}">
        <p14:creationId xmlns:p14="http://schemas.microsoft.com/office/powerpoint/2010/main" val="2703547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716" y="608795"/>
            <a:ext cx="8077200" cy="609600"/>
          </a:xfrm>
        </p:spPr>
        <p:txBody>
          <a:bodyPr/>
          <a:lstStyle/>
          <a:p>
            <a:r>
              <a:rPr lang="en-US" dirty="0"/>
              <a:t>The Architecture of National DW</a:t>
            </a:r>
          </a:p>
        </p:txBody>
      </p:sp>
      <p:pic>
        <p:nvPicPr>
          <p:cNvPr id="4" name="Picture 3"/>
          <p:cNvPicPr>
            <a:picLocks noChangeAspect="1"/>
          </p:cNvPicPr>
          <p:nvPr/>
        </p:nvPicPr>
        <p:blipFill>
          <a:blip r:embed="rId2"/>
          <a:stretch>
            <a:fillRect/>
          </a:stretch>
        </p:blipFill>
        <p:spPr>
          <a:xfrm>
            <a:off x="423081" y="1548093"/>
            <a:ext cx="8422470" cy="5309907"/>
          </a:xfrm>
          <a:prstGeom prst="rect">
            <a:avLst/>
          </a:prstGeom>
        </p:spPr>
      </p:pic>
      <p:sp>
        <p:nvSpPr>
          <p:cNvPr id="3" name="TextBox 2">
            <a:extLst>
              <a:ext uri="{FF2B5EF4-FFF2-40B4-BE49-F238E27FC236}">
                <a16:creationId xmlns:a16="http://schemas.microsoft.com/office/drawing/2014/main" id="{492E1A9B-7C00-4A11-B6B1-B9ED67D9B8A8}"/>
              </a:ext>
            </a:extLst>
          </p:cNvPr>
          <p:cNvSpPr txBox="1"/>
          <p:nvPr/>
        </p:nvSpPr>
        <p:spPr>
          <a:xfrm>
            <a:off x="2025747" y="1548093"/>
            <a:ext cx="3770141" cy="1569660"/>
          </a:xfrm>
          <a:prstGeom prst="rect">
            <a:avLst/>
          </a:prstGeom>
          <a:noFill/>
        </p:spPr>
        <p:txBody>
          <a:bodyPr wrap="square" rtlCol="0">
            <a:spAutoFit/>
          </a:bodyPr>
          <a:lstStyle/>
          <a:p>
            <a:endParaRPr lang="en-US" b="1" dirty="0">
              <a:solidFill>
                <a:srgbClr val="FF0000"/>
              </a:solidFill>
            </a:endParaRPr>
          </a:p>
          <a:p>
            <a:pPr marL="342900" indent="-342900">
              <a:buFont typeface="+mj-lt"/>
              <a:buAutoNum type="alphaLcPeriod"/>
            </a:pPr>
            <a:r>
              <a:rPr lang="en-US" dirty="0"/>
              <a:t>Why data cleaning required in DW? Explain with examples?</a:t>
            </a:r>
          </a:p>
          <a:p>
            <a:pPr marL="342900" indent="-342900">
              <a:buFont typeface="+mj-lt"/>
              <a:buAutoNum type="alphaLcPeriod"/>
            </a:pPr>
            <a:r>
              <a:rPr lang="en-US" dirty="0"/>
              <a:t>What is data transformation? Find some data to be transformed in NHDW.</a:t>
            </a:r>
          </a:p>
        </p:txBody>
      </p:sp>
    </p:spTree>
    <p:extLst>
      <p:ext uri="{BB962C8B-B14F-4D97-AF65-F5344CB8AC3E}">
        <p14:creationId xmlns:p14="http://schemas.microsoft.com/office/powerpoint/2010/main" val="571333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owards development of health Data Warehouse: Bangladesh perspective |  Semantic Scholar">
            <a:extLst>
              <a:ext uri="{FF2B5EF4-FFF2-40B4-BE49-F238E27FC236}">
                <a16:creationId xmlns:a16="http://schemas.microsoft.com/office/drawing/2014/main" id="{E32F5A09-0BA1-4CAF-86C1-93B7F6ACE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59" y="138772"/>
            <a:ext cx="5869959" cy="44941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0EB52FC-C50E-4871-AF48-D0970687FD50}"/>
              </a:ext>
            </a:extLst>
          </p:cNvPr>
          <p:cNvSpPr txBox="1"/>
          <p:nvPr/>
        </p:nvSpPr>
        <p:spPr>
          <a:xfrm>
            <a:off x="1280159" y="4937760"/>
            <a:ext cx="7047915" cy="1077218"/>
          </a:xfrm>
          <a:prstGeom prst="rect">
            <a:avLst/>
          </a:prstGeom>
          <a:noFill/>
        </p:spPr>
        <p:txBody>
          <a:bodyPr wrap="square" rtlCol="0">
            <a:spAutoFit/>
          </a:bodyPr>
          <a:lstStyle/>
          <a:p>
            <a:r>
              <a:rPr lang="en-US" b="1" dirty="0">
                <a:solidFill>
                  <a:srgbClr val="FF0000"/>
                </a:solidFill>
              </a:rPr>
              <a:t>Question 18-1</a:t>
            </a:r>
            <a:r>
              <a:rPr lang="en-US" dirty="0"/>
              <a:t>: </a:t>
            </a:r>
          </a:p>
          <a:p>
            <a:pPr marL="342900" indent="-342900">
              <a:buFont typeface="+mj-lt"/>
              <a:buAutoNum type="alphaLcPeriod"/>
            </a:pPr>
            <a:r>
              <a:rPr lang="en-US" dirty="0"/>
              <a:t>Find four useful DSS reports that can be generated from the given star schema from aggregations (average, max, min, sum, count).</a:t>
            </a:r>
          </a:p>
          <a:p>
            <a:pPr marL="342900" indent="-342900">
              <a:buFont typeface="+mj-lt"/>
              <a:buAutoNum type="alphaLcPeriod"/>
            </a:pPr>
            <a:r>
              <a:rPr lang="en-US" dirty="0"/>
              <a:t>Find any missing dimension.</a:t>
            </a:r>
          </a:p>
        </p:txBody>
      </p:sp>
    </p:spTree>
    <p:extLst>
      <p:ext uri="{BB962C8B-B14F-4D97-AF65-F5344CB8AC3E}">
        <p14:creationId xmlns:p14="http://schemas.microsoft.com/office/powerpoint/2010/main" val="2759139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Data Analysis and OLAP</a:t>
            </a:r>
          </a:p>
        </p:txBody>
      </p:sp>
      <p:sp>
        <p:nvSpPr>
          <p:cNvPr id="65538" name="Rectangle 3"/>
          <p:cNvSpPr>
            <a:spLocks noGrp="1" noChangeArrowheads="1"/>
          </p:cNvSpPr>
          <p:nvPr>
            <p:ph idx="1"/>
          </p:nvPr>
        </p:nvSpPr>
        <p:spPr/>
        <p:txBody>
          <a:bodyPr/>
          <a:lstStyle/>
          <a:p>
            <a:r>
              <a:rPr lang="en-US" altLang="en-US" b="1" dirty="0">
                <a:solidFill>
                  <a:srgbClr val="002060"/>
                </a:solidFill>
              </a:rPr>
              <a:t>Online Analytical Processing (OLAP)</a:t>
            </a:r>
          </a:p>
          <a:p>
            <a:pPr lvl="1"/>
            <a:r>
              <a:rPr lang="en-US" altLang="en-US" dirty="0"/>
              <a:t>Interactive analysis of data, allowing data to be summarized and viewed in different ways in an online fashion (with negligible delay)</a:t>
            </a:r>
          </a:p>
          <a:p>
            <a:r>
              <a:rPr lang="en-US" altLang="en-US" dirty="0"/>
              <a:t>We use the following relation to illustrate OLAP concepts</a:t>
            </a:r>
          </a:p>
          <a:p>
            <a:pPr lvl="1"/>
            <a:r>
              <a:rPr lang="en-US" altLang="en-US" dirty="0"/>
              <a:t> </a:t>
            </a:r>
            <a:r>
              <a:rPr lang="en-US" i="1" dirty="0"/>
              <a:t>sales </a:t>
            </a:r>
            <a:r>
              <a:rPr lang="en-US" dirty="0"/>
              <a:t>(</a:t>
            </a:r>
            <a:r>
              <a:rPr lang="en-US" i="1" dirty="0" err="1"/>
              <a:t>item_name</a:t>
            </a:r>
            <a:r>
              <a:rPr lang="en-US" dirty="0"/>
              <a:t>, </a:t>
            </a:r>
            <a:r>
              <a:rPr lang="en-US" i="1" dirty="0"/>
              <a:t>color</a:t>
            </a:r>
            <a:r>
              <a:rPr lang="en-US" dirty="0"/>
              <a:t>, </a:t>
            </a:r>
            <a:r>
              <a:rPr lang="en-US" i="1" dirty="0" err="1"/>
              <a:t>clothes_size</a:t>
            </a:r>
            <a:r>
              <a:rPr lang="en-US" dirty="0"/>
              <a:t>, </a:t>
            </a:r>
            <a:r>
              <a:rPr lang="en-US" i="1" dirty="0"/>
              <a:t>quantity</a:t>
            </a:r>
            <a:r>
              <a:rPr lang="en-US" dirty="0"/>
              <a:t>) </a:t>
            </a:r>
          </a:p>
          <a:p>
            <a:pPr marL="457200" lvl="1" indent="0">
              <a:buNone/>
            </a:pPr>
            <a:r>
              <a:rPr lang="en-US" dirty="0"/>
              <a:t>This is a simplified version of the </a:t>
            </a:r>
            <a:r>
              <a:rPr lang="en-US" i="1" dirty="0"/>
              <a:t>sales</a:t>
            </a:r>
            <a:r>
              <a:rPr lang="en-US" dirty="0"/>
              <a:t> fact table joined with the dimension tables, and many attributes removed (and some renamed)</a:t>
            </a:r>
            <a:br>
              <a:rPr lang="en-US" dirty="0"/>
            </a:br>
            <a:endParaRPr lang="en-US" altLang="en-US" dirty="0"/>
          </a:p>
          <a:p>
            <a:endParaRPr lang="en-US" altLang="en-US" dirty="0"/>
          </a:p>
        </p:txBody>
      </p:sp>
    </p:spTree>
    <p:extLst>
      <p:ext uri="{BB962C8B-B14F-4D97-AF65-F5344CB8AC3E}">
        <p14:creationId xmlns:p14="http://schemas.microsoft.com/office/powerpoint/2010/main" val="2175283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Example sales relation </a:t>
            </a:r>
          </a:p>
        </p:txBody>
      </p:sp>
      <p:grpSp>
        <p:nvGrpSpPr>
          <p:cNvPr id="7" name="Group 6">
            <a:extLst>
              <a:ext uri="{FF2B5EF4-FFF2-40B4-BE49-F238E27FC236}">
                <a16:creationId xmlns:a16="http://schemas.microsoft.com/office/drawing/2014/main" id="{1E11BC51-A0EF-4295-8AF7-C16EE53A6DA1}"/>
              </a:ext>
            </a:extLst>
          </p:cNvPr>
          <p:cNvGrpSpPr/>
          <p:nvPr/>
        </p:nvGrpSpPr>
        <p:grpSpPr>
          <a:xfrm>
            <a:off x="5727700" y="814387"/>
            <a:ext cx="2963862" cy="5462418"/>
            <a:chOff x="5727700" y="814387"/>
            <a:chExt cx="2963862" cy="5462418"/>
          </a:xfrm>
        </p:grpSpPr>
        <p:pic>
          <p:nvPicPr>
            <p:cNvPr id="3" name="Graphic 2">
              <a:extLst>
                <a:ext uri="{FF2B5EF4-FFF2-40B4-BE49-F238E27FC236}">
                  <a16:creationId xmlns:a16="http://schemas.microsoft.com/office/drawing/2014/main" id="{2F968E01-89C3-418C-B14F-67C3B7B0FA9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6" b="22774"/>
            <a:stretch/>
          </p:blipFill>
          <p:spPr>
            <a:xfrm>
              <a:off x="5727700" y="814387"/>
              <a:ext cx="2963862" cy="4784556"/>
            </a:xfrm>
            <a:prstGeom prst="rect">
              <a:avLst/>
            </a:prstGeom>
          </p:spPr>
        </p:pic>
        <p:grpSp>
          <p:nvGrpSpPr>
            <p:cNvPr id="2" name="Group 1">
              <a:extLst>
                <a:ext uri="{FF2B5EF4-FFF2-40B4-BE49-F238E27FC236}">
                  <a16:creationId xmlns:a16="http://schemas.microsoft.com/office/drawing/2014/main" id="{5B0F27C3-CA73-4B03-A31B-4E548D604566}"/>
                </a:ext>
              </a:extLst>
            </p:cNvPr>
            <p:cNvGrpSpPr/>
            <p:nvPr/>
          </p:nvGrpSpPr>
          <p:grpSpPr>
            <a:xfrm>
              <a:off x="5901531" y="5686255"/>
              <a:ext cx="2616200" cy="590550"/>
              <a:chOff x="2603500" y="5915025"/>
              <a:chExt cx="2616200" cy="590550"/>
            </a:xfrm>
          </p:grpSpPr>
          <p:sp>
            <p:nvSpPr>
              <p:cNvPr id="66563" name="Text Box 4"/>
              <p:cNvSpPr txBox="1">
                <a:spLocks noChangeArrowheads="1"/>
              </p:cNvSpPr>
              <p:nvPr/>
            </p:nvSpPr>
            <p:spPr bwMode="auto">
              <a:xfrm>
                <a:off x="2603500" y="5915025"/>
                <a:ext cx="35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t>...</a:t>
                </a:r>
              </a:p>
              <a:p>
                <a:r>
                  <a:rPr lang="en-US" altLang="en-US" dirty="0"/>
                  <a:t>...</a:t>
                </a:r>
              </a:p>
            </p:txBody>
          </p:sp>
          <p:sp>
            <p:nvSpPr>
              <p:cNvPr id="66564" name="Text Box 5"/>
              <p:cNvSpPr txBox="1">
                <a:spLocks noChangeArrowheads="1"/>
              </p:cNvSpPr>
              <p:nvPr/>
            </p:nvSpPr>
            <p:spPr bwMode="auto">
              <a:xfrm>
                <a:off x="3335338" y="5915025"/>
                <a:ext cx="35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t>...</a:t>
                </a:r>
              </a:p>
              <a:p>
                <a:r>
                  <a:rPr lang="en-US" altLang="en-US" dirty="0"/>
                  <a:t>...</a:t>
                </a:r>
              </a:p>
            </p:txBody>
          </p:sp>
          <p:sp>
            <p:nvSpPr>
              <p:cNvPr id="66565" name="Text Box 6"/>
              <p:cNvSpPr txBox="1">
                <a:spLocks noChangeArrowheads="1"/>
              </p:cNvSpPr>
              <p:nvPr/>
            </p:nvSpPr>
            <p:spPr bwMode="auto">
              <a:xfrm>
                <a:off x="4000500" y="5924550"/>
                <a:ext cx="35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t>...</a:t>
                </a:r>
              </a:p>
              <a:p>
                <a:r>
                  <a:rPr lang="en-US" altLang="en-US" dirty="0"/>
                  <a:t>...</a:t>
                </a:r>
              </a:p>
            </p:txBody>
          </p:sp>
          <p:sp>
            <p:nvSpPr>
              <p:cNvPr id="66566" name="Text Box 7"/>
              <p:cNvSpPr txBox="1">
                <a:spLocks noChangeArrowheads="1"/>
              </p:cNvSpPr>
              <p:nvPr/>
            </p:nvSpPr>
            <p:spPr bwMode="auto">
              <a:xfrm>
                <a:off x="4864100" y="5915025"/>
                <a:ext cx="35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t>...</a:t>
                </a:r>
              </a:p>
              <a:p>
                <a:r>
                  <a:rPr lang="en-US" altLang="en-US" dirty="0"/>
                  <a:t>...</a:t>
                </a:r>
              </a:p>
            </p:txBody>
          </p:sp>
          <p:cxnSp>
            <p:nvCxnSpPr>
              <p:cNvPr id="5" name="Straight Connector 4">
                <a:extLst>
                  <a:ext uri="{FF2B5EF4-FFF2-40B4-BE49-F238E27FC236}">
                    <a16:creationId xmlns:a16="http://schemas.microsoft.com/office/drawing/2014/main" id="{A9406F66-B02C-435A-B8CA-9748F05C74C8}"/>
                  </a:ext>
                </a:extLst>
              </p:cNvPr>
              <p:cNvCxnSpPr/>
              <p:nvPr/>
            </p:nvCxnSpPr>
            <p:spPr bwMode="auto">
              <a:xfrm>
                <a:off x="3781425" y="6081551"/>
                <a:ext cx="0" cy="38592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pic>
        <p:nvPicPr>
          <p:cNvPr id="9" name="Content Placeholder 3">
            <a:extLst>
              <a:ext uri="{FF2B5EF4-FFF2-40B4-BE49-F238E27FC236}">
                <a16:creationId xmlns:a16="http://schemas.microsoft.com/office/drawing/2014/main" id="{3D931C8F-9D7C-4340-B284-7132F281D9F0}"/>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89208" y="678937"/>
            <a:ext cx="4995441" cy="3022356"/>
          </a:xfrm>
        </p:spPr>
      </p:pic>
      <p:sp>
        <p:nvSpPr>
          <p:cNvPr id="4" name="TextBox 3">
            <a:extLst>
              <a:ext uri="{FF2B5EF4-FFF2-40B4-BE49-F238E27FC236}">
                <a16:creationId xmlns:a16="http://schemas.microsoft.com/office/drawing/2014/main" id="{CDF7D11A-B997-4E65-A56B-1DA0A03C2F6F}"/>
              </a:ext>
            </a:extLst>
          </p:cNvPr>
          <p:cNvSpPr txBox="1"/>
          <p:nvPr/>
        </p:nvSpPr>
        <p:spPr>
          <a:xfrm>
            <a:off x="189208" y="3724146"/>
            <a:ext cx="4726745" cy="1077218"/>
          </a:xfrm>
          <a:prstGeom prst="rect">
            <a:avLst/>
          </a:prstGeom>
          <a:noFill/>
        </p:spPr>
        <p:txBody>
          <a:bodyPr wrap="square" rtlCol="0">
            <a:spAutoFit/>
          </a:bodyPr>
          <a:lstStyle/>
          <a:p>
            <a:r>
              <a:rPr lang="en-US" dirty="0">
                <a:solidFill>
                  <a:srgbClr val="FF0000"/>
                </a:solidFill>
              </a:rPr>
              <a:t>How can we get the table</a:t>
            </a:r>
          </a:p>
          <a:p>
            <a:r>
              <a:rPr lang="en-US" i="1" dirty="0"/>
              <a:t>Sales-item </a:t>
            </a:r>
            <a:r>
              <a:rPr lang="en-US" dirty="0"/>
              <a:t>(</a:t>
            </a:r>
            <a:r>
              <a:rPr lang="en-US" i="1" dirty="0" err="1"/>
              <a:t>item_name</a:t>
            </a:r>
            <a:r>
              <a:rPr lang="en-US" dirty="0"/>
              <a:t>, </a:t>
            </a:r>
            <a:r>
              <a:rPr lang="en-US" i="1" dirty="0"/>
              <a:t>color</a:t>
            </a:r>
            <a:r>
              <a:rPr lang="en-US" dirty="0"/>
              <a:t>, </a:t>
            </a:r>
            <a:r>
              <a:rPr lang="en-US" i="1" dirty="0" err="1"/>
              <a:t>clothes_size</a:t>
            </a:r>
            <a:r>
              <a:rPr lang="en-US" dirty="0"/>
              <a:t>, </a:t>
            </a:r>
            <a:r>
              <a:rPr lang="en-US" i="1" dirty="0"/>
              <a:t>quantity</a:t>
            </a:r>
            <a:r>
              <a:rPr lang="en-US" dirty="0"/>
              <a:t>)</a:t>
            </a:r>
          </a:p>
          <a:p>
            <a:r>
              <a:rPr lang="en-US" dirty="0"/>
              <a:t>From star schema?</a:t>
            </a:r>
          </a:p>
        </p:txBody>
      </p:sp>
      <p:sp>
        <p:nvSpPr>
          <p:cNvPr id="6" name="TextBox 5">
            <a:extLst>
              <a:ext uri="{FF2B5EF4-FFF2-40B4-BE49-F238E27FC236}">
                <a16:creationId xmlns:a16="http://schemas.microsoft.com/office/drawing/2014/main" id="{FE1BCF4E-DA31-46D0-AA91-D5A8474ED374}"/>
              </a:ext>
            </a:extLst>
          </p:cNvPr>
          <p:cNvSpPr txBox="1"/>
          <p:nvPr/>
        </p:nvSpPr>
        <p:spPr>
          <a:xfrm>
            <a:off x="150061" y="4855624"/>
            <a:ext cx="4957433" cy="1323439"/>
          </a:xfrm>
          <a:prstGeom prst="rect">
            <a:avLst/>
          </a:prstGeom>
          <a:noFill/>
        </p:spPr>
        <p:txBody>
          <a:bodyPr wrap="square" rtlCol="0">
            <a:spAutoFit/>
          </a:bodyPr>
          <a:lstStyle/>
          <a:p>
            <a:r>
              <a:rPr lang="en-US" dirty="0"/>
              <a:t>Answer:</a:t>
            </a:r>
          </a:p>
          <a:p>
            <a:r>
              <a:rPr lang="en-US" dirty="0"/>
              <a:t>Select </a:t>
            </a:r>
            <a:r>
              <a:rPr lang="en-US" i="1" dirty="0" err="1"/>
              <a:t>item_name</a:t>
            </a:r>
            <a:r>
              <a:rPr lang="en-US" dirty="0"/>
              <a:t>, </a:t>
            </a:r>
            <a:r>
              <a:rPr lang="en-US" i="1" dirty="0"/>
              <a:t>color</a:t>
            </a:r>
            <a:r>
              <a:rPr lang="en-US" dirty="0"/>
              <a:t>, </a:t>
            </a:r>
            <a:r>
              <a:rPr lang="en-US" i="1" dirty="0" err="1"/>
              <a:t>clothes_size</a:t>
            </a:r>
            <a:r>
              <a:rPr lang="en-US" dirty="0"/>
              <a:t>, number as </a:t>
            </a:r>
            <a:r>
              <a:rPr lang="en-US" i="1" dirty="0"/>
              <a:t>quantity</a:t>
            </a:r>
            <a:r>
              <a:rPr lang="en-US" dirty="0"/>
              <a:t> </a:t>
            </a:r>
          </a:p>
          <a:p>
            <a:r>
              <a:rPr lang="en-US" dirty="0"/>
              <a:t>From </a:t>
            </a:r>
            <a:r>
              <a:rPr lang="en-US" dirty="0" err="1"/>
              <a:t>item_info</a:t>
            </a:r>
            <a:r>
              <a:rPr lang="en-US" dirty="0"/>
              <a:t> a, sales b</a:t>
            </a:r>
          </a:p>
          <a:p>
            <a:r>
              <a:rPr lang="en-US" dirty="0"/>
              <a:t>Where </a:t>
            </a:r>
            <a:r>
              <a:rPr lang="en-US" dirty="0" err="1"/>
              <a:t>a.item_id</a:t>
            </a:r>
            <a:r>
              <a:rPr lang="en-US" dirty="0"/>
              <a:t> = </a:t>
            </a:r>
            <a:r>
              <a:rPr lang="en-US" dirty="0" err="1"/>
              <a:t>b.item_id</a:t>
            </a:r>
            <a:endParaRPr lang="en-US" dirty="0"/>
          </a:p>
        </p:txBody>
      </p:sp>
    </p:spTree>
    <p:extLst>
      <p:ext uri="{BB962C8B-B14F-4D97-AF65-F5344CB8AC3E}">
        <p14:creationId xmlns:p14="http://schemas.microsoft.com/office/powerpoint/2010/main" val="115840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651641" y="-28764"/>
            <a:ext cx="8492359" cy="695921"/>
          </a:xfrm>
        </p:spPr>
        <p:txBody>
          <a:bodyPr/>
          <a:lstStyle/>
          <a:p>
            <a:r>
              <a:rPr lang="en-US" altLang="en-US" sz="2800" dirty="0">
                <a:effectLst>
                  <a:outerShdw blurRad="38100" dist="38100" dir="2700000" algn="tl">
                    <a:srgbClr val="C0C0C0"/>
                  </a:outerShdw>
                </a:effectLst>
              </a:rPr>
              <a:t>Cross Tabulation of </a:t>
            </a:r>
            <a:r>
              <a:rPr lang="en-US" altLang="en-US" sz="2800" b="0" i="1" dirty="0">
                <a:effectLst>
                  <a:outerShdw blurRad="38100" dist="38100" dir="2700000" algn="tl">
                    <a:srgbClr val="C0C0C0"/>
                  </a:outerShdw>
                </a:effectLst>
              </a:rPr>
              <a:t>sales</a:t>
            </a:r>
            <a:r>
              <a:rPr lang="en-US" altLang="en-US" sz="2800" dirty="0">
                <a:effectLst>
                  <a:outerShdw blurRad="38100" dist="38100" dir="2700000" algn="tl">
                    <a:srgbClr val="C0C0C0"/>
                  </a:outerShdw>
                </a:effectLst>
              </a:rPr>
              <a:t> by </a:t>
            </a:r>
            <a:r>
              <a:rPr lang="en-US" altLang="en-US" sz="2800" b="0" i="1" dirty="0" err="1">
                <a:effectLst>
                  <a:outerShdw blurRad="38100" dist="38100" dir="2700000" algn="tl">
                    <a:srgbClr val="C0C0C0"/>
                  </a:outerShdw>
                </a:effectLst>
              </a:rPr>
              <a:t>item_name</a:t>
            </a:r>
            <a:r>
              <a:rPr lang="en-US" altLang="en-US" sz="2800" b="0" i="1" dirty="0">
                <a:effectLst>
                  <a:outerShdw blurRad="38100" dist="38100" dir="2700000" algn="tl">
                    <a:srgbClr val="C0C0C0"/>
                  </a:outerShdw>
                </a:effectLst>
              </a:rPr>
              <a:t> </a:t>
            </a:r>
            <a:r>
              <a:rPr lang="en-US" altLang="en-US" sz="2800" dirty="0">
                <a:effectLst>
                  <a:outerShdw blurRad="38100" dist="38100" dir="2700000" algn="tl">
                    <a:srgbClr val="C0C0C0"/>
                  </a:outerShdw>
                </a:effectLst>
              </a:rPr>
              <a:t>and </a:t>
            </a:r>
            <a:r>
              <a:rPr lang="en-US" altLang="en-US" sz="2800" b="0" i="1" dirty="0">
                <a:effectLst>
                  <a:outerShdw blurRad="38100" dist="38100" dir="2700000" algn="tl">
                    <a:srgbClr val="C0C0C0"/>
                  </a:outerShdw>
                </a:effectLst>
              </a:rPr>
              <a:t>color</a:t>
            </a:r>
          </a:p>
        </p:txBody>
      </p:sp>
      <p:sp>
        <p:nvSpPr>
          <p:cNvPr id="67586" name="Rectangle 3"/>
          <p:cNvSpPr>
            <a:spLocks noGrp="1" noChangeArrowheads="1"/>
          </p:cNvSpPr>
          <p:nvPr>
            <p:ph idx="1"/>
          </p:nvPr>
        </p:nvSpPr>
        <p:spPr>
          <a:xfrm>
            <a:off x="0" y="3242782"/>
            <a:ext cx="5894364" cy="2651582"/>
          </a:xfrm>
        </p:spPr>
        <p:txBody>
          <a:bodyPr/>
          <a:lstStyle/>
          <a:p>
            <a:r>
              <a:rPr lang="en-US" altLang="en-US" dirty="0"/>
              <a:t>The table above is an example of a </a:t>
            </a:r>
            <a:r>
              <a:rPr lang="en-US" altLang="en-US" b="1" dirty="0">
                <a:solidFill>
                  <a:srgbClr val="002060"/>
                </a:solidFill>
              </a:rPr>
              <a:t>cross-tabulation</a:t>
            </a:r>
            <a:r>
              <a:rPr lang="en-US" altLang="en-US" dirty="0">
                <a:solidFill>
                  <a:srgbClr val="000099"/>
                </a:solidFill>
              </a:rPr>
              <a:t> </a:t>
            </a:r>
            <a:r>
              <a:rPr lang="en-US" altLang="en-US" dirty="0"/>
              <a:t>(</a:t>
            </a:r>
            <a:r>
              <a:rPr lang="en-US" altLang="en-US" b="1" dirty="0">
                <a:solidFill>
                  <a:srgbClr val="002060"/>
                </a:solidFill>
              </a:rPr>
              <a:t>cross-tab</a:t>
            </a:r>
            <a:r>
              <a:rPr lang="en-US" altLang="en-US" dirty="0"/>
              <a:t>), also referred to as a </a:t>
            </a:r>
            <a:r>
              <a:rPr lang="en-US" altLang="en-US" b="1" dirty="0">
                <a:solidFill>
                  <a:srgbClr val="002060"/>
                </a:solidFill>
              </a:rPr>
              <a:t>pivot-table</a:t>
            </a:r>
            <a:r>
              <a:rPr lang="en-US" altLang="en-US" dirty="0"/>
              <a:t>.</a:t>
            </a:r>
          </a:p>
          <a:p>
            <a:pPr marL="0" indent="0">
              <a:buNone/>
            </a:pPr>
            <a:r>
              <a:rPr lang="en-US" altLang="en-US" dirty="0"/>
              <a:t>Values for one of the dimension attributes form the row headers</a:t>
            </a:r>
          </a:p>
          <a:p>
            <a:pPr marL="0" indent="0">
              <a:buNone/>
            </a:pPr>
            <a:r>
              <a:rPr lang="en-US" altLang="en-US" dirty="0"/>
              <a:t>Values for another dimension attribute form the column headers</a:t>
            </a:r>
          </a:p>
          <a:p>
            <a:pPr marL="0" indent="0">
              <a:buNone/>
            </a:pPr>
            <a:r>
              <a:rPr lang="en-US" altLang="en-US" dirty="0"/>
              <a:t>Other dimension attributes are listed on top</a:t>
            </a:r>
          </a:p>
          <a:p>
            <a:pPr marL="0" indent="0">
              <a:buNone/>
            </a:pPr>
            <a:r>
              <a:rPr lang="en-US" altLang="en-US" dirty="0"/>
              <a:t>Values in individual cells are (aggregates of) the values </a:t>
            </a:r>
          </a:p>
          <a:p>
            <a:pPr marL="0" indent="0">
              <a:buNone/>
            </a:pPr>
            <a:r>
              <a:rPr lang="en-US" altLang="en-US" dirty="0"/>
              <a:t>of the dimension attributes that specify the cell.</a:t>
            </a:r>
          </a:p>
        </p:txBody>
      </p:sp>
      <p:pic>
        <p:nvPicPr>
          <p:cNvPr id="675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 y="719911"/>
            <a:ext cx="5523135" cy="249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77533DF-2DC8-4010-93BC-86164199969A}"/>
              </a:ext>
            </a:extLst>
          </p:cNvPr>
          <p:cNvSpPr txBox="1"/>
          <p:nvPr/>
        </p:nvSpPr>
        <p:spPr>
          <a:xfrm>
            <a:off x="5901397" y="868881"/>
            <a:ext cx="3249636" cy="830997"/>
          </a:xfrm>
          <a:prstGeom prst="rect">
            <a:avLst/>
          </a:prstGeom>
          <a:noFill/>
        </p:spPr>
        <p:txBody>
          <a:bodyPr wrap="square" rtlCol="0">
            <a:spAutoFit/>
          </a:bodyPr>
          <a:lstStyle/>
          <a:p>
            <a:r>
              <a:rPr lang="en-US" dirty="0"/>
              <a:t>How can you find the cross-tab of sales?</a:t>
            </a:r>
          </a:p>
          <a:p>
            <a:r>
              <a:rPr lang="en-US" dirty="0"/>
              <a:t>Write SQL to find the cross-tab.</a:t>
            </a:r>
          </a:p>
        </p:txBody>
      </p:sp>
      <p:grpSp>
        <p:nvGrpSpPr>
          <p:cNvPr id="14" name="Group 13">
            <a:extLst>
              <a:ext uri="{FF2B5EF4-FFF2-40B4-BE49-F238E27FC236}">
                <a16:creationId xmlns:a16="http://schemas.microsoft.com/office/drawing/2014/main" id="{3C20A84A-3059-426E-AE09-106ECC531BAC}"/>
              </a:ext>
            </a:extLst>
          </p:cNvPr>
          <p:cNvGrpSpPr/>
          <p:nvPr/>
        </p:nvGrpSpPr>
        <p:grpSpPr>
          <a:xfrm>
            <a:off x="1617785" y="900332"/>
            <a:ext cx="7526215" cy="1510489"/>
            <a:chOff x="1617785" y="900332"/>
            <a:chExt cx="7526215" cy="1510489"/>
          </a:xfrm>
        </p:grpSpPr>
        <p:sp>
          <p:nvSpPr>
            <p:cNvPr id="6" name="TextBox 5">
              <a:extLst>
                <a:ext uri="{FF2B5EF4-FFF2-40B4-BE49-F238E27FC236}">
                  <a16:creationId xmlns:a16="http://schemas.microsoft.com/office/drawing/2014/main" id="{F8BBD4E5-C0A2-462E-9C4D-AB89A5E3B381}"/>
                </a:ext>
              </a:extLst>
            </p:cNvPr>
            <p:cNvSpPr txBox="1"/>
            <p:nvPr/>
          </p:nvSpPr>
          <p:spPr>
            <a:xfrm>
              <a:off x="5894364" y="1826046"/>
              <a:ext cx="3249636" cy="584775"/>
            </a:xfrm>
            <a:prstGeom prst="rect">
              <a:avLst/>
            </a:prstGeom>
            <a:solidFill>
              <a:schemeClr val="tx2">
                <a:lumMod val="40000"/>
                <a:lumOff val="60000"/>
              </a:schemeClr>
            </a:solidFill>
            <a:ln>
              <a:solidFill>
                <a:schemeClr val="tx1"/>
              </a:solidFill>
            </a:ln>
          </p:spPr>
          <p:txBody>
            <a:bodyPr wrap="square" rtlCol="0">
              <a:spAutoFit/>
            </a:bodyPr>
            <a:lstStyle/>
            <a:p>
              <a:r>
                <a:rPr lang="en-US" b="1" dirty="0">
                  <a:solidFill>
                    <a:srgbClr val="0000FF"/>
                  </a:solidFill>
                </a:rPr>
                <a:t>SQL for </a:t>
              </a:r>
              <a:r>
                <a:rPr lang="en-US" b="1" dirty="0" err="1">
                  <a:solidFill>
                    <a:srgbClr val="0000FF"/>
                  </a:solidFill>
                </a:rPr>
                <a:t>cloth_size</a:t>
              </a:r>
              <a:r>
                <a:rPr lang="en-US" b="1" dirty="0">
                  <a:solidFill>
                    <a:srgbClr val="0000FF"/>
                  </a:solidFill>
                </a:rPr>
                <a:t>:</a:t>
              </a:r>
            </a:p>
            <a:p>
              <a:r>
                <a:rPr lang="en-US" dirty="0"/>
                <a:t>Select sum(quantity) from sales</a:t>
              </a:r>
            </a:p>
          </p:txBody>
        </p:sp>
        <p:sp>
          <p:nvSpPr>
            <p:cNvPr id="3" name="Freeform: Shape 2">
              <a:extLst>
                <a:ext uri="{FF2B5EF4-FFF2-40B4-BE49-F238E27FC236}">
                  <a16:creationId xmlns:a16="http://schemas.microsoft.com/office/drawing/2014/main" id="{E8A582C0-5E31-4E41-A563-EB66D67F6151}"/>
                </a:ext>
              </a:extLst>
            </p:cNvPr>
            <p:cNvSpPr/>
            <p:nvPr/>
          </p:nvSpPr>
          <p:spPr bwMode="auto">
            <a:xfrm>
              <a:off x="1617785" y="900332"/>
              <a:ext cx="4670473" cy="925714"/>
            </a:xfrm>
            <a:custGeom>
              <a:avLst/>
              <a:gdLst>
                <a:gd name="connsiteX0" fmla="*/ 0 w 4757484"/>
                <a:gd name="connsiteY0" fmla="*/ 0 h 1364566"/>
                <a:gd name="connsiteX1" fmla="*/ 2391507 w 4757484"/>
                <a:gd name="connsiteY1" fmla="*/ 70339 h 1364566"/>
                <a:gd name="connsiteX2" fmla="*/ 2546252 w 4757484"/>
                <a:gd name="connsiteY2" fmla="*/ 98474 h 1364566"/>
                <a:gd name="connsiteX3" fmla="*/ 2588455 w 4757484"/>
                <a:gd name="connsiteY3" fmla="*/ 112542 h 1364566"/>
                <a:gd name="connsiteX4" fmla="*/ 2785403 w 4757484"/>
                <a:gd name="connsiteY4" fmla="*/ 154745 h 1364566"/>
                <a:gd name="connsiteX5" fmla="*/ 2869809 w 4757484"/>
                <a:gd name="connsiteY5" fmla="*/ 182880 h 1364566"/>
                <a:gd name="connsiteX6" fmla="*/ 2982350 w 4757484"/>
                <a:gd name="connsiteY6" fmla="*/ 239151 h 1364566"/>
                <a:gd name="connsiteX7" fmla="*/ 3024553 w 4757484"/>
                <a:gd name="connsiteY7" fmla="*/ 267286 h 1364566"/>
                <a:gd name="connsiteX8" fmla="*/ 3108960 w 4757484"/>
                <a:gd name="connsiteY8" fmla="*/ 295422 h 1364566"/>
                <a:gd name="connsiteX9" fmla="*/ 3277772 w 4757484"/>
                <a:gd name="connsiteY9" fmla="*/ 323557 h 1364566"/>
                <a:gd name="connsiteX10" fmla="*/ 3432517 w 4757484"/>
                <a:gd name="connsiteY10" fmla="*/ 379828 h 1364566"/>
                <a:gd name="connsiteX11" fmla="*/ 3502855 w 4757484"/>
                <a:gd name="connsiteY11" fmla="*/ 393896 h 1364566"/>
                <a:gd name="connsiteX12" fmla="*/ 3545058 w 4757484"/>
                <a:gd name="connsiteY12" fmla="*/ 407963 h 1364566"/>
                <a:gd name="connsiteX13" fmla="*/ 3601329 w 4757484"/>
                <a:gd name="connsiteY13" fmla="*/ 422031 h 1364566"/>
                <a:gd name="connsiteX14" fmla="*/ 3643532 w 4757484"/>
                <a:gd name="connsiteY14" fmla="*/ 450166 h 1364566"/>
                <a:gd name="connsiteX15" fmla="*/ 3727938 w 4757484"/>
                <a:gd name="connsiteY15" fmla="*/ 478302 h 1364566"/>
                <a:gd name="connsiteX16" fmla="*/ 3770141 w 4757484"/>
                <a:gd name="connsiteY16" fmla="*/ 492370 h 1364566"/>
                <a:gd name="connsiteX17" fmla="*/ 3812344 w 4757484"/>
                <a:gd name="connsiteY17" fmla="*/ 520505 h 1364566"/>
                <a:gd name="connsiteX18" fmla="*/ 3868615 w 4757484"/>
                <a:gd name="connsiteY18" fmla="*/ 562708 h 1364566"/>
                <a:gd name="connsiteX19" fmla="*/ 3953021 w 4757484"/>
                <a:gd name="connsiteY19" fmla="*/ 590843 h 1364566"/>
                <a:gd name="connsiteX20" fmla="*/ 3981157 w 4757484"/>
                <a:gd name="connsiteY20" fmla="*/ 618979 h 1364566"/>
                <a:gd name="connsiteX21" fmla="*/ 4065563 w 4757484"/>
                <a:gd name="connsiteY21" fmla="*/ 661182 h 1364566"/>
                <a:gd name="connsiteX22" fmla="*/ 4107766 w 4757484"/>
                <a:gd name="connsiteY22" fmla="*/ 703385 h 1364566"/>
                <a:gd name="connsiteX23" fmla="*/ 4192172 w 4757484"/>
                <a:gd name="connsiteY23" fmla="*/ 745588 h 1364566"/>
                <a:gd name="connsiteX24" fmla="*/ 4234375 w 4757484"/>
                <a:gd name="connsiteY24" fmla="*/ 787791 h 1364566"/>
                <a:gd name="connsiteX25" fmla="*/ 4290646 w 4757484"/>
                <a:gd name="connsiteY25" fmla="*/ 829994 h 1364566"/>
                <a:gd name="connsiteX26" fmla="*/ 4389120 w 4757484"/>
                <a:gd name="connsiteY26" fmla="*/ 914400 h 1364566"/>
                <a:gd name="connsiteX27" fmla="*/ 4473526 w 4757484"/>
                <a:gd name="connsiteY27" fmla="*/ 1026942 h 1364566"/>
                <a:gd name="connsiteX28" fmla="*/ 4529797 w 4757484"/>
                <a:gd name="connsiteY28" fmla="*/ 1097280 h 1364566"/>
                <a:gd name="connsiteX29" fmla="*/ 4557932 w 4757484"/>
                <a:gd name="connsiteY29" fmla="*/ 1139483 h 1364566"/>
                <a:gd name="connsiteX30" fmla="*/ 4614203 w 4757484"/>
                <a:gd name="connsiteY30" fmla="*/ 1195754 h 1364566"/>
                <a:gd name="connsiteX31" fmla="*/ 4642338 w 4757484"/>
                <a:gd name="connsiteY31" fmla="*/ 1237957 h 1364566"/>
                <a:gd name="connsiteX32" fmla="*/ 4698609 w 4757484"/>
                <a:gd name="connsiteY32" fmla="*/ 1294228 h 1364566"/>
                <a:gd name="connsiteX33" fmla="*/ 4754880 w 4757484"/>
                <a:gd name="connsiteY33" fmla="*/ 1336431 h 1364566"/>
                <a:gd name="connsiteX34" fmla="*/ 4754880 w 4757484"/>
                <a:gd name="connsiteY34" fmla="*/ 1364566 h 1364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7484" h="1364566">
                  <a:moveTo>
                    <a:pt x="0" y="0"/>
                  </a:moveTo>
                  <a:lnTo>
                    <a:pt x="2391507" y="70339"/>
                  </a:lnTo>
                  <a:cubicBezTo>
                    <a:pt x="2436724" y="71872"/>
                    <a:pt x="2500028" y="85267"/>
                    <a:pt x="2546252" y="98474"/>
                  </a:cubicBezTo>
                  <a:cubicBezTo>
                    <a:pt x="2560510" y="102548"/>
                    <a:pt x="2574006" y="109208"/>
                    <a:pt x="2588455" y="112542"/>
                  </a:cubicBezTo>
                  <a:cubicBezTo>
                    <a:pt x="2635673" y="123438"/>
                    <a:pt x="2728190" y="137581"/>
                    <a:pt x="2785403" y="154745"/>
                  </a:cubicBezTo>
                  <a:cubicBezTo>
                    <a:pt x="2813809" y="163267"/>
                    <a:pt x="2843283" y="169617"/>
                    <a:pt x="2869809" y="182880"/>
                  </a:cubicBezTo>
                  <a:cubicBezTo>
                    <a:pt x="2907323" y="201637"/>
                    <a:pt x="2947452" y="215886"/>
                    <a:pt x="2982350" y="239151"/>
                  </a:cubicBezTo>
                  <a:cubicBezTo>
                    <a:pt x="2996418" y="248529"/>
                    <a:pt x="3009103" y="260419"/>
                    <a:pt x="3024553" y="267286"/>
                  </a:cubicBezTo>
                  <a:cubicBezTo>
                    <a:pt x="3051654" y="279331"/>
                    <a:pt x="3079600" y="291228"/>
                    <a:pt x="3108960" y="295422"/>
                  </a:cubicBezTo>
                  <a:cubicBezTo>
                    <a:pt x="3151216" y="301459"/>
                    <a:pt x="3232527" y="311218"/>
                    <a:pt x="3277772" y="323557"/>
                  </a:cubicBezTo>
                  <a:cubicBezTo>
                    <a:pt x="3566733" y="402364"/>
                    <a:pt x="3180867" y="304333"/>
                    <a:pt x="3432517" y="379828"/>
                  </a:cubicBezTo>
                  <a:cubicBezTo>
                    <a:pt x="3455419" y="386699"/>
                    <a:pt x="3479659" y="388097"/>
                    <a:pt x="3502855" y="393896"/>
                  </a:cubicBezTo>
                  <a:cubicBezTo>
                    <a:pt x="3517241" y="397492"/>
                    <a:pt x="3530800" y="403889"/>
                    <a:pt x="3545058" y="407963"/>
                  </a:cubicBezTo>
                  <a:cubicBezTo>
                    <a:pt x="3563648" y="413274"/>
                    <a:pt x="3582572" y="417342"/>
                    <a:pt x="3601329" y="422031"/>
                  </a:cubicBezTo>
                  <a:cubicBezTo>
                    <a:pt x="3615397" y="431409"/>
                    <a:pt x="3628082" y="443299"/>
                    <a:pt x="3643532" y="450166"/>
                  </a:cubicBezTo>
                  <a:cubicBezTo>
                    <a:pt x="3670633" y="462211"/>
                    <a:pt x="3699803" y="468923"/>
                    <a:pt x="3727938" y="478302"/>
                  </a:cubicBezTo>
                  <a:cubicBezTo>
                    <a:pt x="3742006" y="482991"/>
                    <a:pt x="3757803" y="484145"/>
                    <a:pt x="3770141" y="492370"/>
                  </a:cubicBezTo>
                  <a:cubicBezTo>
                    <a:pt x="3784209" y="501748"/>
                    <a:pt x="3798586" y="510678"/>
                    <a:pt x="3812344" y="520505"/>
                  </a:cubicBezTo>
                  <a:cubicBezTo>
                    <a:pt x="3831423" y="534133"/>
                    <a:pt x="3847644" y="552223"/>
                    <a:pt x="3868615" y="562708"/>
                  </a:cubicBezTo>
                  <a:cubicBezTo>
                    <a:pt x="3895141" y="575971"/>
                    <a:pt x="3953021" y="590843"/>
                    <a:pt x="3953021" y="590843"/>
                  </a:cubicBezTo>
                  <a:cubicBezTo>
                    <a:pt x="3962400" y="600222"/>
                    <a:pt x="3969784" y="612155"/>
                    <a:pt x="3981157" y="618979"/>
                  </a:cubicBezTo>
                  <a:cubicBezTo>
                    <a:pt x="4071797" y="673363"/>
                    <a:pt x="3974083" y="584948"/>
                    <a:pt x="4065563" y="661182"/>
                  </a:cubicBezTo>
                  <a:cubicBezTo>
                    <a:pt x="4080846" y="673918"/>
                    <a:pt x="4091213" y="692349"/>
                    <a:pt x="4107766" y="703385"/>
                  </a:cubicBezTo>
                  <a:cubicBezTo>
                    <a:pt x="4234658" y="787980"/>
                    <a:pt x="4059359" y="634911"/>
                    <a:pt x="4192172" y="745588"/>
                  </a:cubicBezTo>
                  <a:cubicBezTo>
                    <a:pt x="4207456" y="758324"/>
                    <a:pt x="4219270" y="774844"/>
                    <a:pt x="4234375" y="787791"/>
                  </a:cubicBezTo>
                  <a:cubicBezTo>
                    <a:pt x="4252177" y="803050"/>
                    <a:pt x="4273001" y="814555"/>
                    <a:pt x="4290646" y="829994"/>
                  </a:cubicBezTo>
                  <a:cubicBezTo>
                    <a:pt x="4399807" y="925510"/>
                    <a:pt x="4298755" y="854157"/>
                    <a:pt x="4389120" y="914400"/>
                  </a:cubicBezTo>
                  <a:cubicBezTo>
                    <a:pt x="4425720" y="1024205"/>
                    <a:pt x="4365761" y="865293"/>
                    <a:pt x="4473526" y="1026942"/>
                  </a:cubicBezTo>
                  <a:cubicBezTo>
                    <a:pt x="4560122" y="1156838"/>
                    <a:pt x="4449616" y="997054"/>
                    <a:pt x="4529797" y="1097280"/>
                  </a:cubicBezTo>
                  <a:cubicBezTo>
                    <a:pt x="4540359" y="1110482"/>
                    <a:pt x="4546929" y="1126646"/>
                    <a:pt x="4557932" y="1139483"/>
                  </a:cubicBezTo>
                  <a:cubicBezTo>
                    <a:pt x="4575195" y="1159623"/>
                    <a:pt x="4599489" y="1173683"/>
                    <a:pt x="4614203" y="1195754"/>
                  </a:cubicBezTo>
                  <a:cubicBezTo>
                    <a:pt x="4623581" y="1209822"/>
                    <a:pt x="4631335" y="1225120"/>
                    <a:pt x="4642338" y="1237957"/>
                  </a:cubicBezTo>
                  <a:cubicBezTo>
                    <a:pt x="4659601" y="1258097"/>
                    <a:pt x="4677388" y="1278312"/>
                    <a:pt x="4698609" y="1294228"/>
                  </a:cubicBezTo>
                  <a:cubicBezTo>
                    <a:pt x="4717366" y="1308296"/>
                    <a:pt x="4740233" y="1318123"/>
                    <a:pt x="4754880" y="1336431"/>
                  </a:cubicBezTo>
                  <a:cubicBezTo>
                    <a:pt x="4760739" y="1343754"/>
                    <a:pt x="4754880" y="1355188"/>
                    <a:pt x="4754880" y="1364566"/>
                  </a:cubicBezTo>
                </a:path>
              </a:pathLst>
            </a:custGeom>
            <a:noFill/>
            <a:ln w="9525" cap="flat" cmpd="sng" algn="ctr">
              <a:solidFill>
                <a:schemeClr val="tx1"/>
              </a:solidFill>
              <a:prstDash val="solid"/>
              <a:round/>
              <a:headEnd type="stealth"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grpSp>
        <p:nvGrpSpPr>
          <p:cNvPr id="8" name="Group 7">
            <a:extLst>
              <a:ext uri="{FF2B5EF4-FFF2-40B4-BE49-F238E27FC236}">
                <a16:creationId xmlns:a16="http://schemas.microsoft.com/office/drawing/2014/main" id="{2DB8A9C3-29C1-42BC-99B6-2DC90A0B843B}"/>
              </a:ext>
            </a:extLst>
          </p:cNvPr>
          <p:cNvGrpSpPr/>
          <p:nvPr/>
        </p:nvGrpSpPr>
        <p:grpSpPr>
          <a:xfrm>
            <a:off x="5254283" y="2112641"/>
            <a:ext cx="3902219" cy="1604678"/>
            <a:chOff x="5254283" y="2112641"/>
            <a:chExt cx="3902219" cy="1604678"/>
          </a:xfrm>
        </p:grpSpPr>
        <p:sp>
          <p:nvSpPr>
            <p:cNvPr id="5" name="TextBox 4">
              <a:extLst>
                <a:ext uri="{FF2B5EF4-FFF2-40B4-BE49-F238E27FC236}">
                  <a16:creationId xmlns:a16="http://schemas.microsoft.com/office/drawing/2014/main" id="{559B9E6E-CB9B-4222-A1A4-783E8F189B54}"/>
                </a:ext>
              </a:extLst>
            </p:cNvPr>
            <p:cNvSpPr txBox="1"/>
            <p:nvPr/>
          </p:nvSpPr>
          <p:spPr>
            <a:xfrm>
              <a:off x="5613009" y="2640101"/>
              <a:ext cx="3543493" cy="1077218"/>
            </a:xfrm>
            <a:prstGeom prst="rect">
              <a:avLst/>
            </a:prstGeom>
            <a:solidFill>
              <a:schemeClr val="bg1">
                <a:lumMod val="75000"/>
              </a:schemeClr>
            </a:solidFill>
            <a:ln>
              <a:solidFill>
                <a:schemeClr val="tx1"/>
              </a:solidFill>
            </a:ln>
          </p:spPr>
          <p:txBody>
            <a:bodyPr wrap="square" rtlCol="0">
              <a:spAutoFit/>
            </a:bodyPr>
            <a:lstStyle/>
            <a:p>
              <a:r>
                <a:rPr lang="en-US" b="1" dirty="0">
                  <a:solidFill>
                    <a:srgbClr val="0000FF"/>
                  </a:solidFill>
                </a:rPr>
                <a:t>SQL for total of </a:t>
              </a:r>
              <a:r>
                <a:rPr lang="en-US" b="1" dirty="0" err="1">
                  <a:solidFill>
                    <a:srgbClr val="0000FF"/>
                  </a:solidFill>
                </a:rPr>
                <a:t>item_name</a:t>
              </a:r>
              <a:r>
                <a:rPr lang="en-US" b="1" dirty="0">
                  <a:solidFill>
                    <a:srgbClr val="0000FF"/>
                  </a:solidFill>
                </a:rPr>
                <a:t>:</a:t>
              </a:r>
            </a:p>
            <a:p>
              <a:r>
                <a:rPr lang="en-US" dirty="0"/>
                <a:t>Select </a:t>
              </a:r>
              <a:r>
                <a:rPr lang="en-US" dirty="0" err="1"/>
                <a:t>item_name</a:t>
              </a:r>
              <a:r>
                <a:rPr lang="en-US" dirty="0"/>
                <a:t>, sum(quantity)</a:t>
              </a:r>
            </a:p>
            <a:p>
              <a:r>
                <a:rPr lang="en-US" dirty="0"/>
                <a:t>From sales</a:t>
              </a:r>
            </a:p>
            <a:p>
              <a:r>
                <a:rPr lang="en-US" dirty="0"/>
                <a:t>Group by </a:t>
              </a:r>
              <a:r>
                <a:rPr lang="en-US" dirty="0" err="1"/>
                <a:t>item_name</a:t>
              </a:r>
              <a:endParaRPr lang="en-US" dirty="0"/>
            </a:p>
          </p:txBody>
        </p:sp>
        <p:sp>
          <p:nvSpPr>
            <p:cNvPr id="7" name="Freeform: Shape 6">
              <a:extLst>
                <a:ext uri="{FF2B5EF4-FFF2-40B4-BE49-F238E27FC236}">
                  <a16:creationId xmlns:a16="http://schemas.microsoft.com/office/drawing/2014/main" id="{08737966-C516-4980-A8AF-0C3021CEFB93}"/>
                </a:ext>
              </a:extLst>
            </p:cNvPr>
            <p:cNvSpPr/>
            <p:nvPr/>
          </p:nvSpPr>
          <p:spPr bwMode="auto">
            <a:xfrm>
              <a:off x="5254283" y="2112641"/>
              <a:ext cx="647114" cy="512951"/>
            </a:xfrm>
            <a:custGeom>
              <a:avLst/>
              <a:gdLst>
                <a:gd name="connsiteX0" fmla="*/ 0 w 717452"/>
                <a:gd name="connsiteY0" fmla="*/ 0 h 647114"/>
                <a:gd name="connsiteX1" fmla="*/ 84406 w 717452"/>
                <a:gd name="connsiteY1" fmla="*/ 14068 h 647114"/>
                <a:gd name="connsiteX2" fmla="*/ 168812 w 717452"/>
                <a:gd name="connsiteY2" fmla="*/ 42203 h 647114"/>
                <a:gd name="connsiteX3" fmla="*/ 295421 w 717452"/>
                <a:gd name="connsiteY3" fmla="*/ 112542 h 647114"/>
                <a:gd name="connsiteX4" fmla="*/ 337624 w 717452"/>
                <a:gd name="connsiteY4" fmla="*/ 154745 h 647114"/>
                <a:gd name="connsiteX5" fmla="*/ 365760 w 717452"/>
                <a:gd name="connsiteY5" fmla="*/ 196948 h 647114"/>
                <a:gd name="connsiteX6" fmla="*/ 436098 w 717452"/>
                <a:gd name="connsiteY6" fmla="*/ 267287 h 647114"/>
                <a:gd name="connsiteX7" fmla="*/ 464233 w 717452"/>
                <a:gd name="connsiteY7" fmla="*/ 309490 h 647114"/>
                <a:gd name="connsiteX8" fmla="*/ 506437 w 717452"/>
                <a:gd name="connsiteY8" fmla="*/ 351693 h 647114"/>
                <a:gd name="connsiteX9" fmla="*/ 590843 w 717452"/>
                <a:gd name="connsiteY9" fmla="*/ 464234 h 647114"/>
                <a:gd name="connsiteX10" fmla="*/ 604910 w 717452"/>
                <a:gd name="connsiteY10" fmla="*/ 506437 h 647114"/>
                <a:gd name="connsiteX11" fmla="*/ 633046 w 717452"/>
                <a:gd name="connsiteY11" fmla="*/ 534573 h 647114"/>
                <a:gd name="connsiteX12" fmla="*/ 661181 w 717452"/>
                <a:gd name="connsiteY12" fmla="*/ 576776 h 647114"/>
                <a:gd name="connsiteX13" fmla="*/ 689317 w 717452"/>
                <a:gd name="connsiteY13" fmla="*/ 604911 h 647114"/>
                <a:gd name="connsiteX14" fmla="*/ 717452 w 717452"/>
                <a:gd name="connsiteY14" fmla="*/ 647114 h 64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7452" h="647114">
                  <a:moveTo>
                    <a:pt x="0" y="0"/>
                  </a:moveTo>
                  <a:cubicBezTo>
                    <a:pt x="28135" y="4689"/>
                    <a:pt x="56734" y="7150"/>
                    <a:pt x="84406" y="14068"/>
                  </a:cubicBezTo>
                  <a:cubicBezTo>
                    <a:pt x="113178" y="21261"/>
                    <a:pt x="168812" y="42203"/>
                    <a:pt x="168812" y="42203"/>
                  </a:cubicBezTo>
                  <a:cubicBezTo>
                    <a:pt x="265556" y="106699"/>
                    <a:pt x="221139" y="87781"/>
                    <a:pt x="295421" y="112542"/>
                  </a:cubicBezTo>
                  <a:cubicBezTo>
                    <a:pt x="309489" y="126610"/>
                    <a:pt x="324888" y="139462"/>
                    <a:pt x="337624" y="154745"/>
                  </a:cubicBezTo>
                  <a:cubicBezTo>
                    <a:pt x="348448" y="167734"/>
                    <a:pt x="354626" y="184224"/>
                    <a:pt x="365760" y="196948"/>
                  </a:cubicBezTo>
                  <a:cubicBezTo>
                    <a:pt x="387595" y="221902"/>
                    <a:pt x="417705" y="239698"/>
                    <a:pt x="436098" y="267287"/>
                  </a:cubicBezTo>
                  <a:cubicBezTo>
                    <a:pt x="445476" y="281355"/>
                    <a:pt x="453409" y="296502"/>
                    <a:pt x="464233" y="309490"/>
                  </a:cubicBezTo>
                  <a:cubicBezTo>
                    <a:pt x="476969" y="324774"/>
                    <a:pt x="494223" y="335989"/>
                    <a:pt x="506437" y="351693"/>
                  </a:cubicBezTo>
                  <a:cubicBezTo>
                    <a:pt x="617784" y="494853"/>
                    <a:pt x="520079" y="393472"/>
                    <a:pt x="590843" y="464234"/>
                  </a:cubicBezTo>
                  <a:cubicBezTo>
                    <a:pt x="595532" y="478302"/>
                    <a:pt x="597281" y="493722"/>
                    <a:pt x="604910" y="506437"/>
                  </a:cubicBezTo>
                  <a:cubicBezTo>
                    <a:pt x="611734" y="517810"/>
                    <a:pt x="624760" y="524216"/>
                    <a:pt x="633046" y="534573"/>
                  </a:cubicBezTo>
                  <a:cubicBezTo>
                    <a:pt x="643608" y="547775"/>
                    <a:pt x="650619" y="563574"/>
                    <a:pt x="661181" y="576776"/>
                  </a:cubicBezTo>
                  <a:cubicBezTo>
                    <a:pt x="669467" y="587133"/>
                    <a:pt x="681031" y="594554"/>
                    <a:pt x="689317" y="604911"/>
                  </a:cubicBezTo>
                  <a:cubicBezTo>
                    <a:pt x="699879" y="618113"/>
                    <a:pt x="717452" y="647114"/>
                    <a:pt x="717452" y="647114"/>
                  </a:cubicBezTo>
                </a:path>
              </a:pathLst>
            </a:custGeom>
            <a:noFill/>
            <a:ln w="9525" cap="flat" cmpd="sng" algn="ctr">
              <a:solidFill>
                <a:schemeClr val="tx1"/>
              </a:solidFill>
              <a:prstDash val="solid"/>
              <a:round/>
              <a:headEnd type="stealth"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grpSp>
        <p:nvGrpSpPr>
          <p:cNvPr id="13" name="Group 12">
            <a:extLst>
              <a:ext uri="{FF2B5EF4-FFF2-40B4-BE49-F238E27FC236}">
                <a16:creationId xmlns:a16="http://schemas.microsoft.com/office/drawing/2014/main" id="{E1FDF2CD-A24D-43E2-A26B-FB6FA6E764C6}"/>
              </a:ext>
            </a:extLst>
          </p:cNvPr>
          <p:cNvGrpSpPr/>
          <p:nvPr/>
        </p:nvGrpSpPr>
        <p:grpSpPr>
          <a:xfrm>
            <a:off x="4234375" y="3094892"/>
            <a:ext cx="4886958" cy="1949415"/>
            <a:chOff x="4234375" y="3094892"/>
            <a:chExt cx="4886958" cy="1949415"/>
          </a:xfrm>
        </p:grpSpPr>
        <p:sp>
          <p:nvSpPr>
            <p:cNvPr id="16" name="TextBox 15">
              <a:extLst>
                <a:ext uri="{FF2B5EF4-FFF2-40B4-BE49-F238E27FC236}">
                  <a16:creationId xmlns:a16="http://schemas.microsoft.com/office/drawing/2014/main" id="{88492AB4-89C0-46F5-99D3-68A7549439A8}"/>
                </a:ext>
              </a:extLst>
            </p:cNvPr>
            <p:cNvSpPr txBox="1"/>
            <p:nvPr/>
          </p:nvSpPr>
          <p:spPr>
            <a:xfrm>
              <a:off x="5577840" y="3967089"/>
              <a:ext cx="3543493" cy="1077218"/>
            </a:xfrm>
            <a:prstGeom prst="rect">
              <a:avLst/>
            </a:prstGeom>
            <a:solidFill>
              <a:schemeClr val="accent5">
                <a:lumMod val="75000"/>
              </a:schemeClr>
            </a:solidFill>
            <a:ln>
              <a:solidFill>
                <a:schemeClr val="tx1"/>
              </a:solidFill>
            </a:ln>
          </p:spPr>
          <p:txBody>
            <a:bodyPr wrap="square" rtlCol="0">
              <a:spAutoFit/>
            </a:bodyPr>
            <a:lstStyle/>
            <a:p>
              <a:r>
                <a:rPr lang="en-US" b="1" dirty="0">
                  <a:solidFill>
                    <a:srgbClr val="0000FF"/>
                  </a:solidFill>
                </a:rPr>
                <a:t>SQL for total of color:</a:t>
              </a:r>
            </a:p>
            <a:p>
              <a:r>
                <a:rPr lang="en-US" dirty="0"/>
                <a:t>Select color, sum(quantity)</a:t>
              </a:r>
            </a:p>
            <a:p>
              <a:r>
                <a:rPr lang="en-US" dirty="0"/>
                <a:t>From sales</a:t>
              </a:r>
            </a:p>
            <a:p>
              <a:r>
                <a:rPr lang="en-US" dirty="0"/>
                <a:t>Group by </a:t>
              </a:r>
              <a:r>
                <a:rPr lang="en-US" dirty="0" err="1"/>
                <a:t>item_name</a:t>
              </a:r>
              <a:endParaRPr lang="en-US" dirty="0"/>
            </a:p>
          </p:txBody>
        </p:sp>
        <p:sp>
          <p:nvSpPr>
            <p:cNvPr id="12" name="Freeform: Shape 11">
              <a:extLst>
                <a:ext uri="{FF2B5EF4-FFF2-40B4-BE49-F238E27FC236}">
                  <a16:creationId xmlns:a16="http://schemas.microsoft.com/office/drawing/2014/main" id="{B248DB8D-BACD-46F0-910D-B238C71E1890}"/>
                </a:ext>
              </a:extLst>
            </p:cNvPr>
            <p:cNvSpPr/>
            <p:nvPr/>
          </p:nvSpPr>
          <p:spPr bwMode="auto">
            <a:xfrm>
              <a:off x="4234375" y="3094892"/>
              <a:ext cx="1378634" cy="1077218"/>
            </a:xfrm>
            <a:custGeom>
              <a:avLst/>
              <a:gdLst>
                <a:gd name="connsiteX0" fmla="*/ 0 w 1378634"/>
                <a:gd name="connsiteY0" fmla="*/ 0 h 1744394"/>
                <a:gd name="connsiteX1" fmla="*/ 56271 w 1378634"/>
                <a:gd name="connsiteY1" fmla="*/ 70339 h 1744394"/>
                <a:gd name="connsiteX2" fmla="*/ 112542 w 1378634"/>
                <a:gd name="connsiteY2" fmla="*/ 140677 h 1744394"/>
                <a:gd name="connsiteX3" fmla="*/ 126610 w 1378634"/>
                <a:gd name="connsiteY3" fmla="*/ 182880 h 1744394"/>
                <a:gd name="connsiteX4" fmla="*/ 154745 w 1378634"/>
                <a:gd name="connsiteY4" fmla="*/ 225083 h 1744394"/>
                <a:gd name="connsiteX5" fmla="*/ 168813 w 1378634"/>
                <a:gd name="connsiteY5" fmla="*/ 267286 h 1744394"/>
                <a:gd name="connsiteX6" fmla="*/ 239151 w 1378634"/>
                <a:gd name="connsiteY6" fmla="*/ 351693 h 1744394"/>
                <a:gd name="connsiteX7" fmla="*/ 295422 w 1378634"/>
                <a:gd name="connsiteY7" fmla="*/ 422031 h 1744394"/>
                <a:gd name="connsiteX8" fmla="*/ 365760 w 1378634"/>
                <a:gd name="connsiteY8" fmla="*/ 492370 h 1744394"/>
                <a:gd name="connsiteX9" fmla="*/ 379828 w 1378634"/>
                <a:gd name="connsiteY9" fmla="*/ 548640 h 1744394"/>
                <a:gd name="connsiteX10" fmla="*/ 436099 w 1378634"/>
                <a:gd name="connsiteY10" fmla="*/ 633046 h 1744394"/>
                <a:gd name="connsiteX11" fmla="*/ 520505 w 1378634"/>
                <a:gd name="connsiteY11" fmla="*/ 759656 h 1744394"/>
                <a:gd name="connsiteX12" fmla="*/ 548640 w 1378634"/>
                <a:gd name="connsiteY12" fmla="*/ 801859 h 1744394"/>
                <a:gd name="connsiteX13" fmla="*/ 604911 w 1378634"/>
                <a:gd name="connsiteY13" fmla="*/ 858130 h 1744394"/>
                <a:gd name="connsiteX14" fmla="*/ 647114 w 1378634"/>
                <a:gd name="connsiteY14" fmla="*/ 942536 h 1744394"/>
                <a:gd name="connsiteX15" fmla="*/ 689317 w 1378634"/>
                <a:gd name="connsiteY15" fmla="*/ 970671 h 1744394"/>
                <a:gd name="connsiteX16" fmla="*/ 703385 w 1378634"/>
                <a:gd name="connsiteY16" fmla="*/ 1026942 h 1744394"/>
                <a:gd name="connsiteX17" fmla="*/ 731520 w 1378634"/>
                <a:gd name="connsiteY17" fmla="*/ 1069145 h 1744394"/>
                <a:gd name="connsiteX18" fmla="*/ 787791 w 1378634"/>
                <a:gd name="connsiteY18" fmla="*/ 1139483 h 1744394"/>
                <a:gd name="connsiteX19" fmla="*/ 815927 w 1378634"/>
                <a:gd name="connsiteY19" fmla="*/ 1181686 h 1744394"/>
                <a:gd name="connsiteX20" fmla="*/ 844062 w 1378634"/>
                <a:gd name="connsiteY20" fmla="*/ 1209822 h 1744394"/>
                <a:gd name="connsiteX21" fmla="*/ 900333 w 1378634"/>
                <a:gd name="connsiteY21" fmla="*/ 1308296 h 1744394"/>
                <a:gd name="connsiteX22" fmla="*/ 942536 w 1378634"/>
                <a:gd name="connsiteY22" fmla="*/ 1350499 h 1744394"/>
                <a:gd name="connsiteX23" fmla="*/ 970671 w 1378634"/>
                <a:gd name="connsiteY23" fmla="*/ 1392702 h 1744394"/>
                <a:gd name="connsiteX24" fmla="*/ 1012874 w 1378634"/>
                <a:gd name="connsiteY24" fmla="*/ 1434905 h 1744394"/>
                <a:gd name="connsiteX25" fmla="*/ 1069145 w 1378634"/>
                <a:gd name="connsiteY25" fmla="*/ 1533379 h 1744394"/>
                <a:gd name="connsiteX26" fmla="*/ 1111348 w 1378634"/>
                <a:gd name="connsiteY26" fmla="*/ 1561514 h 1744394"/>
                <a:gd name="connsiteX27" fmla="*/ 1167619 w 1378634"/>
                <a:gd name="connsiteY27" fmla="*/ 1631853 h 1744394"/>
                <a:gd name="connsiteX28" fmla="*/ 1252025 w 1378634"/>
                <a:gd name="connsiteY28" fmla="*/ 1674056 h 1744394"/>
                <a:gd name="connsiteX29" fmla="*/ 1336431 w 1378634"/>
                <a:gd name="connsiteY29" fmla="*/ 1730326 h 1744394"/>
                <a:gd name="connsiteX30" fmla="*/ 1378634 w 1378634"/>
                <a:gd name="connsiteY30" fmla="*/ 1744394 h 17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78634" h="1744394">
                  <a:moveTo>
                    <a:pt x="0" y="0"/>
                  </a:moveTo>
                  <a:cubicBezTo>
                    <a:pt x="18757" y="23446"/>
                    <a:pt x="36730" y="47542"/>
                    <a:pt x="56271" y="70339"/>
                  </a:cubicBezTo>
                  <a:cubicBezTo>
                    <a:pt x="87677" y="106979"/>
                    <a:pt x="88121" y="91836"/>
                    <a:pt x="112542" y="140677"/>
                  </a:cubicBezTo>
                  <a:cubicBezTo>
                    <a:pt x="119174" y="153940"/>
                    <a:pt x="119978" y="169617"/>
                    <a:pt x="126610" y="182880"/>
                  </a:cubicBezTo>
                  <a:cubicBezTo>
                    <a:pt x="134171" y="198002"/>
                    <a:pt x="147184" y="209961"/>
                    <a:pt x="154745" y="225083"/>
                  </a:cubicBezTo>
                  <a:cubicBezTo>
                    <a:pt x="161377" y="238346"/>
                    <a:pt x="162181" y="254023"/>
                    <a:pt x="168813" y="267286"/>
                  </a:cubicBezTo>
                  <a:cubicBezTo>
                    <a:pt x="188400" y="306460"/>
                    <a:pt x="208036" y="320578"/>
                    <a:pt x="239151" y="351693"/>
                  </a:cubicBezTo>
                  <a:cubicBezTo>
                    <a:pt x="266539" y="433854"/>
                    <a:pt x="231790" y="358399"/>
                    <a:pt x="295422" y="422031"/>
                  </a:cubicBezTo>
                  <a:cubicBezTo>
                    <a:pt x="389210" y="515819"/>
                    <a:pt x="253214" y="417338"/>
                    <a:pt x="365760" y="492370"/>
                  </a:cubicBezTo>
                  <a:cubicBezTo>
                    <a:pt x="370449" y="511127"/>
                    <a:pt x="371181" y="531347"/>
                    <a:pt x="379828" y="548640"/>
                  </a:cubicBezTo>
                  <a:cubicBezTo>
                    <a:pt x="394950" y="578885"/>
                    <a:pt x="417342" y="604911"/>
                    <a:pt x="436099" y="633046"/>
                  </a:cubicBezTo>
                  <a:lnTo>
                    <a:pt x="520505" y="759656"/>
                  </a:lnTo>
                  <a:cubicBezTo>
                    <a:pt x="529883" y="773724"/>
                    <a:pt x="536685" y="789904"/>
                    <a:pt x="548640" y="801859"/>
                  </a:cubicBezTo>
                  <a:lnTo>
                    <a:pt x="604911" y="858130"/>
                  </a:lnTo>
                  <a:cubicBezTo>
                    <a:pt x="616352" y="892454"/>
                    <a:pt x="619844" y="915266"/>
                    <a:pt x="647114" y="942536"/>
                  </a:cubicBezTo>
                  <a:cubicBezTo>
                    <a:pt x="659069" y="954491"/>
                    <a:pt x="675249" y="961293"/>
                    <a:pt x="689317" y="970671"/>
                  </a:cubicBezTo>
                  <a:cubicBezTo>
                    <a:pt x="694006" y="989428"/>
                    <a:pt x="695769" y="1009171"/>
                    <a:pt x="703385" y="1026942"/>
                  </a:cubicBezTo>
                  <a:cubicBezTo>
                    <a:pt x="710045" y="1042482"/>
                    <a:pt x="721376" y="1055619"/>
                    <a:pt x="731520" y="1069145"/>
                  </a:cubicBezTo>
                  <a:cubicBezTo>
                    <a:pt x="749535" y="1093165"/>
                    <a:pt x="769775" y="1115463"/>
                    <a:pt x="787791" y="1139483"/>
                  </a:cubicBezTo>
                  <a:cubicBezTo>
                    <a:pt x="797936" y="1153009"/>
                    <a:pt x="805365" y="1168484"/>
                    <a:pt x="815927" y="1181686"/>
                  </a:cubicBezTo>
                  <a:cubicBezTo>
                    <a:pt x="824212" y="1192043"/>
                    <a:pt x="835777" y="1199465"/>
                    <a:pt x="844062" y="1209822"/>
                  </a:cubicBezTo>
                  <a:cubicBezTo>
                    <a:pt x="932678" y="1320594"/>
                    <a:pt x="804047" y="1173496"/>
                    <a:pt x="900333" y="1308296"/>
                  </a:cubicBezTo>
                  <a:cubicBezTo>
                    <a:pt x="911897" y="1324485"/>
                    <a:pt x="929800" y="1335215"/>
                    <a:pt x="942536" y="1350499"/>
                  </a:cubicBezTo>
                  <a:cubicBezTo>
                    <a:pt x="953360" y="1363487"/>
                    <a:pt x="959847" y="1379714"/>
                    <a:pt x="970671" y="1392702"/>
                  </a:cubicBezTo>
                  <a:cubicBezTo>
                    <a:pt x="983407" y="1407986"/>
                    <a:pt x="1001310" y="1418716"/>
                    <a:pt x="1012874" y="1434905"/>
                  </a:cubicBezTo>
                  <a:cubicBezTo>
                    <a:pt x="1040455" y="1473517"/>
                    <a:pt x="1035921" y="1500155"/>
                    <a:pt x="1069145" y="1533379"/>
                  </a:cubicBezTo>
                  <a:cubicBezTo>
                    <a:pt x="1081100" y="1545334"/>
                    <a:pt x="1098146" y="1550952"/>
                    <a:pt x="1111348" y="1561514"/>
                  </a:cubicBezTo>
                  <a:cubicBezTo>
                    <a:pt x="1180951" y="1617197"/>
                    <a:pt x="1094504" y="1558739"/>
                    <a:pt x="1167619" y="1631853"/>
                  </a:cubicBezTo>
                  <a:cubicBezTo>
                    <a:pt x="1214456" y="1678690"/>
                    <a:pt x="1200539" y="1645453"/>
                    <a:pt x="1252025" y="1674056"/>
                  </a:cubicBezTo>
                  <a:cubicBezTo>
                    <a:pt x="1281584" y="1690478"/>
                    <a:pt x="1304352" y="1719633"/>
                    <a:pt x="1336431" y="1730326"/>
                  </a:cubicBezTo>
                  <a:lnTo>
                    <a:pt x="1378634" y="1744394"/>
                  </a:lnTo>
                </a:path>
              </a:pathLst>
            </a:custGeom>
            <a:noFill/>
            <a:ln w="9525" cap="flat" cmpd="sng" algn="ctr">
              <a:solidFill>
                <a:schemeClr val="tx1"/>
              </a:solidFill>
              <a:prstDash val="solid"/>
              <a:round/>
              <a:headEnd type="stealth"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sp>
        <p:nvSpPr>
          <p:cNvPr id="21" name="TextBox 20">
            <a:extLst>
              <a:ext uri="{FF2B5EF4-FFF2-40B4-BE49-F238E27FC236}">
                <a16:creationId xmlns:a16="http://schemas.microsoft.com/office/drawing/2014/main" id="{C8B66F21-0529-4830-9B93-9C8EF78123F9}"/>
              </a:ext>
            </a:extLst>
          </p:cNvPr>
          <p:cNvSpPr txBox="1"/>
          <p:nvPr/>
        </p:nvSpPr>
        <p:spPr>
          <a:xfrm>
            <a:off x="5416063" y="5294077"/>
            <a:ext cx="3705270" cy="1077218"/>
          </a:xfrm>
          <a:prstGeom prst="rect">
            <a:avLst/>
          </a:prstGeom>
          <a:solidFill>
            <a:schemeClr val="bg1">
              <a:lumMod val="75000"/>
            </a:schemeClr>
          </a:solidFill>
          <a:ln>
            <a:solidFill>
              <a:schemeClr val="tx1"/>
            </a:solidFill>
          </a:ln>
        </p:spPr>
        <p:txBody>
          <a:bodyPr wrap="square" rtlCol="0">
            <a:spAutoFit/>
          </a:bodyPr>
          <a:lstStyle/>
          <a:p>
            <a:r>
              <a:rPr lang="en-US" b="1" dirty="0">
                <a:solidFill>
                  <a:srgbClr val="0000FF"/>
                </a:solidFill>
              </a:rPr>
              <a:t>SQL for other cells:</a:t>
            </a:r>
          </a:p>
          <a:p>
            <a:r>
              <a:rPr lang="en-US" dirty="0"/>
              <a:t>Select </a:t>
            </a:r>
            <a:r>
              <a:rPr lang="en-US" dirty="0" err="1"/>
              <a:t>item_name</a:t>
            </a:r>
            <a:r>
              <a:rPr lang="en-US" dirty="0"/>
              <a:t>, color, sum(quantity)</a:t>
            </a:r>
          </a:p>
          <a:p>
            <a:r>
              <a:rPr lang="en-US" dirty="0"/>
              <a:t>From sales</a:t>
            </a:r>
          </a:p>
          <a:p>
            <a:r>
              <a:rPr lang="en-US" dirty="0"/>
              <a:t>Group by </a:t>
            </a:r>
            <a:r>
              <a:rPr lang="en-US" dirty="0" err="1"/>
              <a:t>item_name</a:t>
            </a:r>
            <a:r>
              <a:rPr lang="en-US" dirty="0"/>
              <a:t>, color</a:t>
            </a:r>
          </a:p>
        </p:txBody>
      </p:sp>
    </p:spTree>
    <p:extLst>
      <p:ext uri="{BB962C8B-B14F-4D97-AF65-F5344CB8AC3E}">
        <p14:creationId xmlns:p14="http://schemas.microsoft.com/office/powerpoint/2010/main" val="343934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651641" y="-28764"/>
            <a:ext cx="8492359" cy="695921"/>
          </a:xfrm>
        </p:spPr>
        <p:txBody>
          <a:bodyPr/>
          <a:lstStyle/>
          <a:p>
            <a:r>
              <a:rPr lang="en-US" altLang="en-US" sz="2800" dirty="0">
                <a:effectLst>
                  <a:outerShdw blurRad="38100" dist="38100" dir="2700000" algn="tl">
                    <a:srgbClr val="C0C0C0"/>
                  </a:outerShdw>
                </a:effectLst>
              </a:rPr>
              <a:t>Cross Tabulation of </a:t>
            </a:r>
            <a:r>
              <a:rPr lang="en-US" altLang="en-US" sz="2800" b="0" i="1" dirty="0">
                <a:effectLst>
                  <a:outerShdw blurRad="38100" dist="38100" dir="2700000" algn="tl">
                    <a:srgbClr val="C0C0C0"/>
                  </a:outerShdw>
                </a:effectLst>
              </a:rPr>
              <a:t>sales</a:t>
            </a:r>
            <a:r>
              <a:rPr lang="en-US" altLang="en-US" sz="2800" dirty="0">
                <a:effectLst>
                  <a:outerShdw blurRad="38100" dist="38100" dir="2700000" algn="tl">
                    <a:srgbClr val="C0C0C0"/>
                  </a:outerShdw>
                </a:effectLst>
              </a:rPr>
              <a:t> by </a:t>
            </a:r>
            <a:r>
              <a:rPr lang="en-US" altLang="en-US" sz="2800" b="0" i="1" dirty="0" err="1">
                <a:effectLst>
                  <a:outerShdw blurRad="38100" dist="38100" dir="2700000" algn="tl">
                    <a:srgbClr val="C0C0C0"/>
                  </a:outerShdw>
                </a:effectLst>
              </a:rPr>
              <a:t>item_name</a:t>
            </a:r>
            <a:r>
              <a:rPr lang="en-US" altLang="en-US" sz="2800" b="0" i="1" dirty="0">
                <a:effectLst>
                  <a:outerShdw blurRad="38100" dist="38100" dir="2700000" algn="tl">
                    <a:srgbClr val="C0C0C0"/>
                  </a:outerShdw>
                </a:effectLst>
              </a:rPr>
              <a:t> </a:t>
            </a:r>
            <a:r>
              <a:rPr lang="en-US" altLang="en-US" sz="2800" dirty="0">
                <a:effectLst>
                  <a:outerShdw blurRad="38100" dist="38100" dir="2700000" algn="tl">
                    <a:srgbClr val="C0C0C0"/>
                  </a:outerShdw>
                </a:effectLst>
              </a:rPr>
              <a:t>and </a:t>
            </a:r>
            <a:r>
              <a:rPr lang="en-US" altLang="en-US" sz="2800" b="0" i="1" dirty="0">
                <a:effectLst>
                  <a:outerShdw blurRad="38100" dist="38100" dir="2700000" algn="tl">
                    <a:srgbClr val="C0C0C0"/>
                  </a:outerShdw>
                </a:effectLst>
              </a:rPr>
              <a:t>color</a:t>
            </a:r>
          </a:p>
        </p:txBody>
      </p:sp>
      <p:sp>
        <p:nvSpPr>
          <p:cNvPr id="67586" name="Rectangle 3"/>
          <p:cNvSpPr>
            <a:spLocks noGrp="1" noChangeArrowheads="1"/>
          </p:cNvSpPr>
          <p:nvPr>
            <p:ph idx="1"/>
          </p:nvPr>
        </p:nvSpPr>
        <p:spPr>
          <a:xfrm>
            <a:off x="29703" y="4085549"/>
            <a:ext cx="5224580" cy="1685535"/>
          </a:xfrm>
        </p:spPr>
        <p:txBody>
          <a:bodyPr/>
          <a:lstStyle/>
          <a:p>
            <a:pPr marL="0" indent="0">
              <a:buNone/>
            </a:pPr>
            <a:r>
              <a:rPr lang="en-US" altLang="en-US" b="1" dirty="0">
                <a:solidFill>
                  <a:srgbClr val="FF0000"/>
                </a:solidFill>
              </a:rPr>
              <a:t>Question 18-2:</a:t>
            </a:r>
            <a:r>
              <a:rPr lang="en-US" altLang="en-US" b="1" dirty="0"/>
              <a:t> </a:t>
            </a:r>
          </a:p>
          <a:p>
            <a:pPr>
              <a:buFont typeface="+mj-lt"/>
              <a:buAutoNum type="alphaLcPeriod"/>
            </a:pPr>
            <a:r>
              <a:rPr lang="en-US" altLang="en-US" dirty="0"/>
              <a:t>Write cross tabulation structure of sales by </a:t>
            </a:r>
            <a:r>
              <a:rPr lang="en-US" altLang="en-US" dirty="0" err="1"/>
              <a:t>cloth_size</a:t>
            </a:r>
            <a:r>
              <a:rPr lang="en-US" altLang="en-US" dirty="0"/>
              <a:t> and </a:t>
            </a:r>
            <a:r>
              <a:rPr lang="en-US" altLang="en-US" dirty="0" err="1"/>
              <a:t>item_name</a:t>
            </a:r>
            <a:r>
              <a:rPr lang="en-US" altLang="en-US" dirty="0"/>
              <a:t>.</a:t>
            </a:r>
          </a:p>
          <a:p>
            <a:pPr>
              <a:buFont typeface="+mj-lt"/>
              <a:buAutoNum type="alphaLcPeriod"/>
            </a:pPr>
            <a:r>
              <a:rPr lang="en-US" altLang="en-US" dirty="0"/>
              <a:t>Write SQL to find the cross-tab</a:t>
            </a:r>
          </a:p>
        </p:txBody>
      </p:sp>
      <p:pic>
        <p:nvPicPr>
          <p:cNvPr id="675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 y="719911"/>
            <a:ext cx="5523135" cy="249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77533DF-2DC8-4010-93BC-86164199969A}"/>
              </a:ext>
            </a:extLst>
          </p:cNvPr>
          <p:cNvSpPr txBox="1"/>
          <p:nvPr/>
        </p:nvSpPr>
        <p:spPr>
          <a:xfrm>
            <a:off x="5901397" y="868881"/>
            <a:ext cx="3249636" cy="830997"/>
          </a:xfrm>
          <a:prstGeom prst="rect">
            <a:avLst/>
          </a:prstGeom>
          <a:noFill/>
        </p:spPr>
        <p:txBody>
          <a:bodyPr wrap="square" rtlCol="0">
            <a:spAutoFit/>
          </a:bodyPr>
          <a:lstStyle/>
          <a:p>
            <a:r>
              <a:rPr lang="en-US" dirty="0"/>
              <a:t>How can you find the cross-tab of sales?</a:t>
            </a:r>
          </a:p>
          <a:p>
            <a:r>
              <a:rPr lang="en-US" dirty="0"/>
              <a:t>Write SQL to find the cross-tab.</a:t>
            </a:r>
          </a:p>
        </p:txBody>
      </p:sp>
      <p:grpSp>
        <p:nvGrpSpPr>
          <p:cNvPr id="14" name="Group 13">
            <a:extLst>
              <a:ext uri="{FF2B5EF4-FFF2-40B4-BE49-F238E27FC236}">
                <a16:creationId xmlns:a16="http://schemas.microsoft.com/office/drawing/2014/main" id="{3C20A84A-3059-426E-AE09-106ECC531BAC}"/>
              </a:ext>
            </a:extLst>
          </p:cNvPr>
          <p:cNvGrpSpPr/>
          <p:nvPr/>
        </p:nvGrpSpPr>
        <p:grpSpPr>
          <a:xfrm>
            <a:off x="1617785" y="900332"/>
            <a:ext cx="7526215" cy="1510489"/>
            <a:chOff x="1617785" y="900332"/>
            <a:chExt cx="7526215" cy="1510489"/>
          </a:xfrm>
        </p:grpSpPr>
        <p:sp>
          <p:nvSpPr>
            <p:cNvPr id="6" name="TextBox 5">
              <a:extLst>
                <a:ext uri="{FF2B5EF4-FFF2-40B4-BE49-F238E27FC236}">
                  <a16:creationId xmlns:a16="http://schemas.microsoft.com/office/drawing/2014/main" id="{F8BBD4E5-C0A2-462E-9C4D-AB89A5E3B381}"/>
                </a:ext>
              </a:extLst>
            </p:cNvPr>
            <p:cNvSpPr txBox="1"/>
            <p:nvPr/>
          </p:nvSpPr>
          <p:spPr>
            <a:xfrm>
              <a:off x="5894364" y="1826046"/>
              <a:ext cx="3249636" cy="584775"/>
            </a:xfrm>
            <a:prstGeom prst="rect">
              <a:avLst/>
            </a:prstGeom>
            <a:solidFill>
              <a:schemeClr val="tx2">
                <a:lumMod val="40000"/>
                <a:lumOff val="60000"/>
              </a:schemeClr>
            </a:solidFill>
            <a:ln>
              <a:solidFill>
                <a:schemeClr val="tx1"/>
              </a:solidFill>
            </a:ln>
          </p:spPr>
          <p:txBody>
            <a:bodyPr wrap="square" rtlCol="0">
              <a:spAutoFit/>
            </a:bodyPr>
            <a:lstStyle/>
            <a:p>
              <a:r>
                <a:rPr lang="en-US" b="1" dirty="0">
                  <a:solidFill>
                    <a:srgbClr val="0000FF"/>
                  </a:solidFill>
                </a:rPr>
                <a:t>SQL for </a:t>
              </a:r>
              <a:r>
                <a:rPr lang="en-US" b="1" dirty="0" err="1">
                  <a:solidFill>
                    <a:srgbClr val="0000FF"/>
                  </a:solidFill>
                </a:rPr>
                <a:t>cloth_size</a:t>
              </a:r>
              <a:r>
                <a:rPr lang="en-US" b="1" dirty="0">
                  <a:solidFill>
                    <a:srgbClr val="0000FF"/>
                  </a:solidFill>
                </a:rPr>
                <a:t>:</a:t>
              </a:r>
            </a:p>
            <a:p>
              <a:r>
                <a:rPr lang="en-US" dirty="0"/>
                <a:t>Select sum(quantity) from sales</a:t>
              </a:r>
            </a:p>
          </p:txBody>
        </p:sp>
        <p:sp>
          <p:nvSpPr>
            <p:cNvPr id="3" name="Freeform: Shape 2">
              <a:extLst>
                <a:ext uri="{FF2B5EF4-FFF2-40B4-BE49-F238E27FC236}">
                  <a16:creationId xmlns:a16="http://schemas.microsoft.com/office/drawing/2014/main" id="{E8A582C0-5E31-4E41-A563-EB66D67F6151}"/>
                </a:ext>
              </a:extLst>
            </p:cNvPr>
            <p:cNvSpPr/>
            <p:nvPr/>
          </p:nvSpPr>
          <p:spPr bwMode="auto">
            <a:xfrm>
              <a:off x="1617785" y="900332"/>
              <a:ext cx="4670473" cy="925714"/>
            </a:xfrm>
            <a:custGeom>
              <a:avLst/>
              <a:gdLst>
                <a:gd name="connsiteX0" fmla="*/ 0 w 4757484"/>
                <a:gd name="connsiteY0" fmla="*/ 0 h 1364566"/>
                <a:gd name="connsiteX1" fmla="*/ 2391507 w 4757484"/>
                <a:gd name="connsiteY1" fmla="*/ 70339 h 1364566"/>
                <a:gd name="connsiteX2" fmla="*/ 2546252 w 4757484"/>
                <a:gd name="connsiteY2" fmla="*/ 98474 h 1364566"/>
                <a:gd name="connsiteX3" fmla="*/ 2588455 w 4757484"/>
                <a:gd name="connsiteY3" fmla="*/ 112542 h 1364566"/>
                <a:gd name="connsiteX4" fmla="*/ 2785403 w 4757484"/>
                <a:gd name="connsiteY4" fmla="*/ 154745 h 1364566"/>
                <a:gd name="connsiteX5" fmla="*/ 2869809 w 4757484"/>
                <a:gd name="connsiteY5" fmla="*/ 182880 h 1364566"/>
                <a:gd name="connsiteX6" fmla="*/ 2982350 w 4757484"/>
                <a:gd name="connsiteY6" fmla="*/ 239151 h 1364566"/>
                <a:gd name="connsiteX7" fmla="*/ 3024553 w 4757484"/>
                <a:gd name="connsiteY7" fmla="*/ 267286 h 1364566"/>
                <a:gd name="connsiteX8" fmla="*/ 3108960 w 4757484"/>
                <a:gd name="connsiteY8" fmla="*/ 295422 h 1364566"/>
                <a:gd name="connsiteX9" fmla="*/ 3277772 w 4757484"/>
                <a:gd name="connsiteY9" fmla="*/ 323557 h 1364566"/>
                <a:gd name="connsiteX10" fmla="*/ 3432517 w 4757484"/>
                <a:gd name="connsiteY10" fmla="*/ 379828 h 1364566"/>
                <a:gd name="connsiteX11" fmla="*/ 3502855 w 4757484"/>
                <a:gd name="connsiteY11" fmla="*/ 393896 h 1364566"/>
                <a:gd name="connsiteX12" fmla="*/ 3545058 w 4757484"/>
                <a:gd name="connsiteY12" fmla="*/ 407963 h 1364566"/>
                <a:gd name="connsiteX13" fmla="*/ 3601329 w 4757484"/>
                <a:gd name="connsiteY13" fmla="*/ 422031 h 1364566"/>
                <a:gd name="connsiteX14" fmla="*/ 3643532 w 4757484"/>
                <a:gd name="connsiteY14" fmla="*/ 450166 h 1364566"/>
                <a:gd name="connsiteX15" fmla="*/ 3727938 w 4757484"/>
                <a:gd name="connsiteY15" fmla="*/ 478302 h 1364566"/>
                <a:gd name="connsiteX16" fmla="*/ 3770141 w 4757484"/>
                <a:gd name="connsiteY16" fmla="*/ 492370 h 1364566"/>
                <a:gd name="connsiteX17" fmla="*/ 3812344 w 4757484"/>
                <a:gd name="connsiteY17" fmla="*/ 520505 h 1364566"/>
                <a:gd name="connsiteX18" fmla="*/ 3868615 w 4757484"/>
                <a:gd name="connsiteY18" fmla="*/ 562708 h 1364566"/>
                <a:gd name="connsiteX19" fmla="*/ 3953021 w 4757484"/>
                <a:gd name="connsiteY19" fmla="*/ 590843 h 1364566"/>
                <a:gd name="connsiteX20" fmla="*/ 3981157 w 4757484"/>
                <a:gd name="connsiteY20" fmla="*/ 618979 h 1364566"/>
                <a:gd name="connsiteX21" fmla="*/ 4065563 w 4757484"/>
                <a:gd name="connsiteY21" fmla="*/ 661182 h 1364566"/>
                <a:gd name="connsiteX22" fmla="*/ 4107766 w 4757484"/>
                <a:gd name="connsiteY22" fmla="*/ 703385 h 1364566"/>
                <a:gd name="connsiteX23" fmla="*/ 4192172 w 4757484"/>
                <a:gd name="connsiteY23" fmla="*/ 745588 h 1364566"/>
                <a:gd name="connsiteX24" fmla="*/ 4234375 w 4757484"/>
                <a:gd name="connsiteY24" fmla="*/ 787791 h 1364566"/>
                <a:gd name="connsiteX25" fmla="*/ 4290646 w 4757484"/>
                <a:gd name="connsiteY25" fmla="*/ 829994 h 1364566"/>
                <a:gd name="connsiteX26" fmla="*/ 4389120 w 4757484"/>
                <a:gd name="connsiteY26" fmla="*/ 914400 h 1364566"/>
                <a:gd name="connsiteX27" fmla="*/ 4473526 w 4757484"/>
                <a:gd name="connsiteY27" fmla="*/ 1026942 h 1364566"/>
                <a:gd name="connsiteX28" fmla="*/ 4529797 w 4757484"/>
                <a:gd name="connsiteY28" fmla="*/ 1097280 h 1364566"/>
                <a:gd name="connsiteX29" fmla="*/ 4557932 w 4757484"/>
                <a:gd name="connsiteY29" fmla="*/ 1139483 h 1364566"/>
                <a:gd name="connsiteX30" fmla="*/ 4614203 w 4757484"/>
                <a:gd name="connsiteY30" fmla="*/ 1195754 h 1364566"/>
                <a:gd name="connsiteX31" fmla="*/ 4642338 w 4757484"/>
                <a:gd name="connsiteY31" fmla="*/ 1237957 h 1364566"/>
                <a:gd name="connsiteX32" fmla="*/ 4698609 w 4757484"/>
                <a:gd name="connsiteY32" fmla="*/ 1294228 h 1364566"/>
                <a:gd name="connsiteX33" fmla="*/ 4754880 w 4757484"/>
                <a:gd name="connsiteY33" fmla="*/ 1336431 h 1364566"/>
                <a:gd name="connsiteX34" fmla="*/ 4754880 w 4757484"/>
                <a:gd name="connsiteY34" fmla="*/ 1364566 h 1364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57484" h="1364566">
                  <a:moveTo>
                    <a:pt x="0" y="0"/>
                  </a:moveTo>
                  <a:lnTo>
                    <a:pt x="2391507" y="70339"/>
                  </a:lnTo>
                  <a:cubicBezTo>
                    <a:pt x="2436724" y="71872"/>
                    <a:pt x="2500028" y="85267"/>
                    <a:pt x="2546252" y="98474"/>
                  </a:cubicBezTo>
                  <a:cubicBezTo>
                    <a:pt x="2560510" y="102548"/>
                    <a:pt x="2574006" y="109208"/>
                    <a:pt x="2588455" y="112542"/>
                  </a:cubicBezTo>
                  <a:cubicBezTo>
                    <a:pt x="2635673" y="123438"/>
                    <a:pt x="2728190" y="137581"/>
                    <a:pt x="2785403" y="154745"/>
                  </a:cubicBezTo>
                  <a:cubicBezTo>
                    <a:pt x="2813809" y="163267"/>
                    <a:pt x="2843283" y="169617"/>
                    <a:pt x="2869809" y="182880"/>
                  </a:cubicBezTo>
                  <a:cubicBezTo>
                    <a:pt x="2907323" y="201637"/>
                    <a:pt x="2947452" y="215886"/>
                    <a:pt x="2982350" y="239151"/>
                  </a:cubicBezTo>
                  <a:cubicBezTo>
                    <a:pt x="2996418" y="248529"/>
                    <a:pt x="3009103" y="260419"/>
                    <a:pt x="3024553" y="267286"/>
                  </a:cubicBezTo>
                  <a:cubicBezTo>
                    <a:pt x="3051654" y="279331"/>
                    <a:pt x="3079600" y="291228"/>
                    <a:pt x="3108960" y="295422"/>
                  </a:cubicBezTo>
                  <a:cubicBezTo>
                    <a:pt x="3151216" y="301459"/>
                    <a:pt x="3232527" y="311218"/>
                    <a:pt x="3277772" y="323557"/>
                  </a:cubicBezTo>
                  <a:cubicBezTo>
                    <a:pt x="3566733" y="402364"/>
                    <a:pt x="3180867" y="304333"/>
                    <a:pt x="3432517" y="379828"/>
                  </a:cubicBezTo>
                  <a:cubicBezTo>
                    <a:pt x="3455419" y="386699"/>
                    <a:pt x="3479659" y="388097"/>
                    <a:pt x="3502855" y="393896"/>
                  </a:cubicBezTo>
                  <a:cubicBezTo>
                    <a:pt x="3517241" y="397492"/>
                    <a:pt x="3530800" y="403889"/>
                    <a:pt x="3545058" y="407963"/>
                  </a:cubicBezTo>
                  <a:cubicBezTo>
                    <a:pt x="3563648" y="413274"/>
                    <a:pt x="3582572" y="417342"/>
                    <a:pt x="3601329" y="422031"/>
                  </a:cubicBezTo>
                  <a:cubicBezTo>
                    <a:pt x="3615397" y="431409"/>
                    <a:pt x="3628082" y="443299"/>
                    <a:pt x="3643532" y="450166"/>
                  </a:cubicBezTo>
                  <a:cubicBezTo>
                    <a:pt x="3670633" y="462211"/>
                    <a:pt x="3699803" y="468923"/>
                    <a:pt x="3727938" y="478302"/>
                  </a:cubicBezTo>
                  <a:cubicBezTo>
                    <a:pt x="3742006" y="482991"/>
                    <a:pt x="3757803" y="484145"/>
                    <a:pt x="3770141" y="492370"/>
                  </a:cubicBezTo>
                  <a:cubicBezTo>
                    <a:pt x="3784209" y="501748"/>
                    <a:pt x="3798586" y="510678"/>
                    <a:pt x="3812344" y="520505"/>
                  </a:cubicBezTo>
                  <a:cubicBezTo>
                    <a:pt x="3831423" y="534133"/>
                    <a:pt x="3847644" y="552223"/>
                    <a:pt x="3868615" y="562708"/>
                  </a:cubicBezTo>
                  <a:cubicBezTo>
                    <a:pt x="3895141" y="575971"/>
                    <a:pt x="3953021" y="590843"/>
                    <a:pt x="3953021" y="590843"/>
                  </a:cubicBezTo>
                  <a:cubicBezTo>
                    <a:pt x="3962400" y="600222"/>
                    <a:pt x="3969784" y="612155"/>
                    <a:pt x="3981157" y="618979"/>
                  </a:cubicBezTo>
                  <a:cubicBezTo>
                    <a:pt x="4071797" y="673363"/>
                    <a:pt x="3974083" y="584948"/>
                    <a:pt x="4065563" y="661182"/>
                  </a:cubicBezTo>
                  <a:cubicBezTo>
                    <a:pt x="4080846" y="673918"/>
                    <a:pt x="4091213" y="692349"/>
                    <a:pt x="4107766" y="703385"/>
                  </a:cubicBezTo>
                  <a:cubicBezTo>
                    <a:pt x="4234658" y="787980"/>
                    <a:pt x="4059359" y="634911"/>
                    <a:pt x="4192172" y="745588"/>
                  </a:cubicBezTo>
                  <a:cubicBezTo>
                    <a:pt x="4207456" y="758324"/>
                    <a:pt x="4219270" y="774844"/>
                    <a:pt x="4234375" y="787791"/>
                  </a:cubicBezTo>
                  <a:cubicBezTo>
                    <a:pt x="4252177" y="803050"/>
                    <a:pt x="4273001" y="814555"/>
                    <a:pt x="4290646" y="829994"/>
                  </a:cubicBezTo>
                  <a:cubicBezTo>
                    <a:pt x="4399807" y="925510"/>
                    <a:pt x="4298755" y="854157"/>
                    <a:pt x="4389120" y="914400"/>
                  </a:cubicBezTo>
                  <a:cubicBezTo>
                    <a:pt x="4425720" y="1024205"/>
                    <a:pt x="4365761" y="865293"/>
                    <a:pt x="4473526" y="1026942"/>
                  </a:cubicBezTo>
                  <a:cubicBezTo>
                    <a:pt x="4560122" y="1156838"/>
                    <a:pt x="4449616" y="997054"/>
                    <a:pt x="4529797" y="1097280"/>
                  </a:cubicBezTo>
                  <a:cubicBezTo>
                    <a:pt x="4540359" y="1110482"/>
                    <a:pt x="4546929" y="1126646"/>
                    <a:pt x="4557932" y="1139483"/>
                  </a:cubicBezTo>
                  <a:cubicBezTo>
                    <a:pt x="4575195" y="1159623"/>
                    <a:pt x="4599489" y="1173683"/>
                    <a:pt x="4614203" y="1195754"/>
                  </a:cubicBezTo>
                  <a:cubicBezTo>
                    <a:pt x="4623581" y="1209822"/>
                    <a:pt x="4631335" y="1225120"/>
                    <a:pt x="4642338" y="1237957"/>
                  </a:cubicBezTo>
                  <a:cubicBezTo>
                    <a:pt x="4659601" y="1258097"/>
                    <a:pt x="4677388" y="1278312"/>
                    <a:pt x="4698609" y="1294228"/>
                  </a:cubicBezTo>
                  <a:cubicBezTo>
                    <a:pt x="4717366" y="1308296"/>
                    <a:pt x="4740233" y="1318123"/>
                    <a:pt x="4754880" y="1336431"/>
                  </a:cubicBezTo>
                  <a:cubicBezTo>
                    <a:pt x="4760739" y="1343754"/>
                    <a:pt x="4754880" y="1355188"/>
                    <a:pt x="4754880" y="1364566"/>
                  </a:cubicBezTo>
                </a:path>
              </a:pathLst>
            </a:custGeom>
            <a:noFill/>
            <a:ln w="9525" cap="flat" cmpd="sng" algn="ctr">
              <a:solidFill>
                <a:schemeClr val="tx1"/>
              </a:solidFill>
              <a:prstDash val="solid"/>
              <a:round/>
              <a:headEnd type="stealth"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grpSp>
        <p:nvGrpSpPr>
          <p:cNvPr id="8" name="Group 7">
            <a:extLst>
              <a:ext uri="{FF2B5EF4-FFF2-40B4-BE49-F238E27FC236}">
                <a16:creationId xmlns:a16="http://schemas.microsoft.com/office/drawing/2014/main" id="{2DB8A9C3-29C1-42BC-99B6-2DC90A0B843B}"/>
              </a:ext>
            </a:extLst>
          </p:cNvPr>
          <p:cNvGrpSpPr/>
          <p:nvPr/>
        </p:nvGrpSpPr>
        <p:grpSpPr>
          <a:xfrm>
            <a:off x="5254283" y="2112641"/>
            <a:ext cx="3902219" cy="1604678"/>
            <a:chOff x="5254283" y="2112641"/>
            <a:chExt cx="3902219" cy="1604678"/>
          </a:xfrm>
        </p:grpSpPr>
        <p:sp>
          <p:nvSpPr>
            <p:cNvPr id="5" name="TextBox 4">
              <a:extLst>
                <a:ext uri="{FF2B5EF4-FFF2-40B4-BE49-F238E27FC236}">
                  <a16:creationId xmlns:a16="http://schemas.microsoft.com/office/drawing/2014/main" id="{559B9E6E-CB9B-4222-A1A4-783E8F189B54}"/>
                </a:ext>
              </a:extLst>
            </p:cNvPr>
            <p:cNvSpPr txBox="1"/>
            <p:nvPr/>
          </p:nvSpPr>
          <p:spPr>
            <a:xfrm>
              <a:off x="5613009" y="2640101"/>
              <a:ext cx="3543493" cy="1077218"/>
            </a:xfrm>
            <a:prstGeom prst="rect">
              <a:avLst/>
            </a:prstGeom>
            <a:solidFill>
              <a:schemeClr val="bg1">
                <a:lumMod val="75000"/>
              </a:schemeClr>
            </a:solidFill>
            <a:ln>
              <a:solidFill>
                <a:schemeClr val="tx1"/>
              </a:solidFill>
            </a:ln>
          </p:spPr>
          <p:txBody>
            <a:bodyPr wrap="square" rtlCol="0">
              <a:spAutoFit/>
            </a:bodyPr>
            <a:lstStyle/>
            <a:p>
              <a:r>
                <a:rPr lang="en-US" b="1" dirty="0">
                  <a:solidFill>
                    <a:srgbClr val="0000FF"/>
                  </a:solidFill>
                </a:rPr>
                <a:t>SQL for total of </a:t>
              </a:r>
              <a:r>
                <a:rPr lang="en-US" b="1" dirty="0" err="1">
                  <a:solidFill>
                    <a:srgbClr val="0000FF"/>
                  </a:solidFill>
                </a:rPr>
                <a:t>item_name</a:t>
              </a:r>
              <a:r>
                <a:rPr lang="en-US" b="1" dirty="0">
                  <a:solidFill>
                    <a:srgbClr val="0000FF"/>
                  </a:solidFill>
                </a:rPr>
                <a:t>:</a:t>
              </a:r>
            </a:p>
            <a:p>
              <a:r>
                <a:rPr lang="en-US" dirty="0"/>
                <a:t>Select </a:t>
              </a:r>
              <a:r>
                <a:rPr lang="en-US" dirty="0" err="1"/>
                <a:t>item_name</a:t>
              </a:r>
              <a:r>
                <a:rPr lang="en-US" dirty="0"/>
                <a:t>, sum(quantity)</a:t>
              </a:r>
            </a:p>
            <a:p>
              <a:r>
                <a:rPr lang="en-US" dirty="0"/>
                <a:t>From sales</a:t>
              </a:r>
            </a:p>
            <a:p>
              <a:r>
                <a:rPr lang="en-US" dirty="0"/>
                <a:t>Group by </a:t>
              </a:r>
              <a:r>
                <a:rPr lang="en-US" dirty="0" err="1"/>
                <a:t>item_name</a:t>
              </a:r>
              <a:endParaRPr lang="en-US" dirty="0"/>
            </a:p>
          </p:txBody>
        </p:sp>
        <p:sp>
          <p:nvSpPr>
            <p:cNvPr id="7" name="Freeform: Shape 6">
              <a:extLst>
                <a:ext uri="{FF2B5EF4-FFF2-40B4-BE49-F238E27FC236}">
                  <a16:creationId xmlns:a16="http://schemas.microsoft.com/office/drawing/2014/main" id="{08737966-C516-4980-A8AF-0C3021CEFB93}"/>
                </a:ext>
              </a:extLst>
            </p:cNvPr>
            <p:cNvSpPr/>
            <p:nvPr/>
          </p:nvSpPr>
          <p:spPr bwMode="auto">
            <a:xfrm>
              <a:off x="5254283" y="2112641"/>
              <a:ext cx="647114" cy="512951"/>
            </a:xfrm>
            <a:custGeom>
              <a:avLst/>
              <a:gdLst>
                <a:gd name="connsiteX0" fmla="*/ 0 w 717452"/>
                <a:gd name="connsiteY0" fmla="*/ 0 h 647114"/>
                <a:gd name="connsiteX1" fmla="*/ 84406 w 717452"/>
                <a:gd name="connsiteY1" fmla="*/ 14068 h 647114"/>
                <a:gd name="connsiteX2" fmla="*/ 168812 w 717452"/>
                <a:gd name="connsiteY2" fmla="*/ 42203 h 647114"/>
                <a:gd name="connsiteX3" fmla="*/ 295421 w 717452"/>
                <a:gd name="connsiteY3" fmla="*/ 112542 h 647114"/>
                <a:gd name="connsiteX4" fmla="*/ 337624 w 717452"/>
                <a:gd name="connsiteY4" fmla="*/ 154745 h 647114"/>
                <a:gd name="connsiteX5" fmla="*/ 365760 w 717452"/>
                <a:gd name="connsiteY5" fmla="*/ 196948 h 647114"/>
                <a:gd name="connsiteX6" fmla="*/ 436098 w 717452"/>
                <a:gd name="connsiteY6" fmla="*/ 267287 h 647114"/>
                <a:gd name="connsiteX7" fmla="*/ 464233 w 717452"/>
                <a:gd name="connsiteY7" fmla="*/ 309490 h 647114"/>
                <a:gd name="connsiteX8" fmla="*/ 506437 w 717452"/>
                <a:gd name="connsiteY8" fmla="*/ 351693 h 647114"/>
                <a:gd name="connsiteX9" fmla="*/ 590843 w 717452"/>
                <a:gd name="connsiteY9" fmla="*/ 464234 h 647114"/>
                <a:gd name="connsiteX10" fmla="*/ 604910 w 717452"/>
                <a:gd name="connsiteY10" fmla="*/ 506437 h 647114"/>
                <a:gd name="connsiteX11" fmla="*/ 633046 w 717452"/>
                <a:gd name="connsiteY11" fmla="*/ 534573 h 647114"/>
                <a:gd name="connsiteX12" fmla="*/ 661181 w 717452"/>
                <a:gd name="connsiteY12" fmla="*/ 576776 h 647114"/>
                <a:gd name="connsiteX13" fmla="*/ 689317 w 717452"/>
                <a:gd name="connsiteY13" fmla="*/ 604911 h 647114"/>
                <a:gd name="connsiteX14" fmla="*/ 717452 w 717452"/>
                <a:gd name="connsiteY14" fmla="*/ 647114 h 64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7452" h="647114">
                  <a:moveTo>
                    <a:pt x="0" y="0"/>
                  </a:moveTo>
                  <a:cubicBezTo>
                    <a:pt x="28135" y="4689"/>
                    <a:pt x="56734" y="7150"/>
                    <a:pt x="84406" y="14068"/>
                  </a:cubicBezTo>
                  <a:cubicBezTo>
                    <a:pt x="113178" y="21261"/>
                    <a:pt x="168812" y="42203"/>
                    <a:pt x="168812" y="42203"/>
                  </a:cubicBezTo>
                  <a:cubicBezTo>
                    <a:pt x="265556" y="106699"/>
                    <a:pt x="221139" y="87781"/>
                    <a:pt x="295421" y="112542"/>
                  </a:cubicBezTo>
                  <a:cubicBezTo>
                    <a:pt x="309489" y="126610"/>
                    <a:pt x="324888" y="139462"/>
                    <a:pt x="337624" y="154745"/>
                  </a:cubicBezTo>
                  <a:cubicBezTo>
                    <a:pt x="348448" y="167734"/>
                    <a:pt x="354626" y="184224"/>
                    <a:pt x="365760" y="196948"/>
                  </a:cubicBezTo>
                  <a:cubicBezTo>
                    <a:pt x="387595" y="221902"/>
                    <a:pt x="417705" y="239698"/>
                    <a:pt x="436098" y="267287"/>
                  </a:cubicBezTo>
                  <a:cubicBezTo>
                    <a:pt x="445476" y="281355"/>
                    <a:pt x="453409" y="296502"/>
                    <a:pt x="464233" y="309490"/>
                  </a:cubicBezTo>
                  <a:cubicBezTo>
                    <a:pt x="476969" y="324774"/>
                    <a:pt x="494223" y="335989"/>
                    <a:pt x="506437" y="351693"/>
                  </a:cubicBezTo>
                  <a:cubicBezTo>
                    <a:pt x="617784" y="494853"/>
                    <a:pt x="520079" y="393472"/>
                    <a:pt x="590843" y="464234"/>
                  </a:cubicBezTo>
                  <a:cubicBezTo>
                    <a:pt x="595532" y="478302"/>
                    <a:pt x="597281" y="493722"/>
                    <a:pt x="604910" y="506437"/>
                  </a:cubicBezTo>
                  <a:cubicBezTo>
                    <a:pt x="611734" y="517810"/>
                    <a:pt x="624760" y="524216"/>
                    <a:pt x="633046" y="534573"/>
                  </a:cubicBezTo>
                  <a:cubicBezTo>
                    <a:pt x="643608" y="547775"/>
                    <a:pt x="650619" y="563574"/>
                    <a:pt x="661181" y="576776"/>
                  </a:cubicBezTo>
                  <a:cubicBezTo>
                    <a:pt x="669467" y="587133"/>
                    <a:pt x="681031" y="594554"/>
                    <a:pt x="689317" y="604911"/>
                  </a:cubicBezTo>
                  <a:cubicBezTo>
                    <a:pt x="699879" y="618113"/>
                    <a:pt x="717452" y="647114"/>
                    <a:pt x="717452" y="647114"/>
                  </a:cubicBezTo>
                </a:path>
              </a:pathLst>
            </a:custGeom>
            <a:noFill/>
            <a:ln w="9525" cap="flat" cmpd="sng" algn="ctr">
              <a:solidFill>
                <a:schemeClr val="tx1"/>
              </a:solidFill>
              <a:prstDash val="solid"/>
              <a:round/>
              <a:headEnd type="stealth"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grpSp>
        <p:nvGrpSpPr>
          <p:cNvPr id="13" name="Group 12">
            <a:extLst>
              <a:ext uri="{FF2B5EF4-FFF2-40B4-BE49-F238E27FC236}">
                <a16:creationId xmlns:a16="http://schemas.microsoft.com/office/drawing/2014/main" id="{E1FDF2CD-A24D-43E2-A26B-FB6FA6E764C6}"/>
              </a:ext>
            </a:extLst>
          </p:cNvPr>
          <p:cNvGrpSpPr/>
          <p:nvPr/>
        </p:nvGrpSpPr>
        <p:grpSpPr>
          <a:xfrm>
            <a:off x="4234375" y="3094892"/>
            <a:ext cx="4886958" cy="1949415"/>
            <a:chOff x="4234375" y="3094892"/>
            <a:chExt cx="4886958" cy="1949415"/>
          </a:xfrm>
        </p:grpSpPr>
        <p:sp>
          <p:nvSpPr>
            <p:cNvPr id="16" name="TextBox 15">
              <a:extLst>
                <a:ext uri="{FF2B5EF4-FFF2-40B4-BE49-F238E27FC236}">
                  <a16:creationId xmlns:a16="http://schemas.microsoft.com/office/drawing/2014/main" id="{88492AB4-89C0-46F5-99D3-68A7549439A8}"/>
                </a:ext>
              </a:extLst>
            </p:cNvPr>
            <p:cNvSpPr txBox="1"/>
            <p:nvPr/>
          </p:nvSpPr>
          <p:spPr>
            <a:xfrm>
              <a:off x="5577840" y="3967089"/>
              <a:ext cx="3543493" cy="1077218"/>
            </a:xfrm>
            <a:prstGeom prst="rect">
              <a:avLst/>
            </a:prstGeom>
            <a:solidFill>
              <a:schemeClr val="accent5">
                <a:lumMod val="75000"/>
              </a:schemeClr>
            </a:solidFill>
            <a:ln>
              <a:solidFill>
                <a:schemeClr val="tx1"/>
              </a:solidFill>
            </a:ln>
          </p:spPr>
          <p:txBody>
            <a:bodyPr wrap="square" rtlCol="0">
              <a:spAutoFit/>
            </a:bodyPr>
            <a:lstStyle/>
            <a:p>
              <a:r>
                <a:rPr lang="en-US" b="1" dirty="0">
                  <a:solidFill>
                    <a:srgbClr val="0000FF"/>
                  </a:solidFill>
                </a:rPr>
                <a:t>SQL for total of color:</a:t>
              </a:r>
            </a:p>
            <a:p>
              <a:r>
                <a:rPr lang="en-US" dirty="0"/>
                <a:t>Select color, sum(quantity)</a:t>
              </a:r>
            </a:p>
            <a:p>
              <a:r>
                <a:rPr lang="en-US" dirty="0"/>
                <a:t>From sales</a:t>
              </a:r>
            </a:p>
            <a:p>
              <a:r>
                <a:rPr lang="en-US" dirty="0"/>
                <a:t>Group by </a:t>
              </a:r>
              <a:r>
                <a:rPr lang="en-US" dirty="0" err="1"/>
                <a:t>item_name</a:t>
              </a:r>
              <a:endParaRPr lang="en-US" dirty="0"/>
            </a:p>
          </p:txBody>
        </p:sp>
        <p:sp>
          <p:nvSpPr>
            <p:cNvPr id="12" name="Freeform: Shape 11">
              <a:extLst>
                <a:ext uri="{FF2B5EF4-FFF2-40B4-BE49-F238E27FC236}">
                  <a16:creationId xmlns:a16="http://schemas.microsoft.com/office/drawing/2014/main" id="{B248DB8D-BACD-46F0-910D-B238C71E1890}"/>
                </a:ext>
              </a:extLst>
            </p:cNvPr>
            <p:cNvSpPr/>
            <p:nvPr/>
          </p:nvSpPr>
          <p:spPr bwMode="auto">
            <a:xfrm>
              <a:off x="4234375" y="3094892"/>
              <a:ext cx="1378634" cy="1077218"/>
            </a:xfrm>
            <a:custGeom>
              <a:avLst/>
              <a:gdLst>
                <a:gd name="connsiteX0" fmla="*/ 0 w 1378634"/>
                <a:gd name="connsiteY0" fmla="*/ 0 h 1744394"/>
                <a:gd name="connsiteX1" fmla="*/ 56271 w 1378634"/>
                <a:gd name="connsiteY1" fmla="*/ 70339 h 1744394"/>
                <a:gd name="connsiteX2" fmla="*/ 112542 w 1378634"/>
                <a:gd name="connsiteY2" fmla="*/ 140677 h 1744394"/>
                <a:gd name="connsiteX3" fmla="*/ 126610 w 1378634"/>
                <a:gd name="connsiteY3" fmla="*/ 182880 h 1744394"/>
                <a:gd name="connsiteX4" fmla="*/ 154745 w 1378634"/>
                <a:gd name="connsiteY4" fmla="*/ 225083 h 1744394"/>
                <a:gd name="connsiteX5" fmla="*/ 168813 w 1378634"/>
                <a:gd name="connsiteY5" fmla="*/ 267286 h 1744394"/>
                <a:gd name="connsiteX6" fmla="*/ 239151 w 1378634"/>
                <a:gd name="connsiteY6" fmla="*/ 351693 h 1744394"/>
                <a:gd name="connsiteX7" fmla="*/ 295422 w 1378634"/>
                <a:gd name="connsiteY7" fmla="*/ 422031 h 1744394"/>
                <a:gd name="connsiteX8" fmla="*/ 365760 w 1378634"/>
                <a:gd name="connsiteY8" fmla="*/ 492370 h 1744394"/>
                <a:gd name="connsiteX9" fmla="*/ 379828 w 1378634"/>
                <a:gd name="connsiteY9" fmla="*/ 548640 h 1744394"/>
                <a:gd name="connsiteX10" fmla="*/ 436099 w 1378634"/>
                <a:gd name="connsiteY10" fmla="*/ 633046 h 1744394"/>
                <a:gd name="connsiteX11" fmla="*/ 520505 w 1378634"/>
                <a:gd name="connsiteY11" fmla="*/ 759656 h 1744394"/>
                <a:gd name="connsiteX12" fmla="*/ 548640 w 1378634"/>
                <a:gd name="connsiteY12" fmla="*/ 801859 h 1744394"/>
                <a:gd name="connsiteX13" fmla="*/ 604911 w 1378634"/>
                <a:gd name="connsiteY13" fmla="*/ 858130 h 1744394"/>
                <a:gd name="connsiteX14" fmla="*/ 647114 w 1378634"/>
                <a:gd name="connsiteY14" fmla="*/ 942536 h 1744394"/>
                <a:gd name="connsiteX15" fmla="*/ 689317 w 1378634"/>
                <a:gd name="connsiteY15" fmla="*/ 970671 h 1744394"/>
                <a:gd name="connsiteX16" fmla="*/ 703385 w 1378634"/>
                <a:gd name="connsiteY16" fmla="*/ 1026942 h 1744394"/>
                <a:gd name="connsiteX17" fmla="*/ 731520 w 1378634"/>
                <a:gd name="connsiteY17" fmla="*/ 1069145 h 1744394"/>
                <a:gd name="connsiteX18" fmla="*/ 787791 w 1378634"/>
                <a:gd name="connsiteY18" fmla="*/ 1139483 h 1744394"/>
                <a:gd name="connsiteX19" fmla="*/ 815927 w 1378634"/>
                <a:gd name="connsiteY19" fmla="*/ 1181686 h 1744394"/>
                <a:gd name="connsiteX20" fmla="*/ 844062 w 1378634"/>
                <a:gd name="connsiteY20" fmla="*/ 1209822 h 1744394"/>
                <a:gd name="connsiteX21" fmla="*/ 900333 w 1378634"/>
                <a:gd name="connsiteY21" fmla="*/ 1308296 h 1744394"/>
                <a:gd name="connsiteX22" fmla="*/ 942536 w 1378634"/>
                <a:gd name="connsiteY22" fmla="*/ 1350499 h 1744394"/>
                <a:gd name="connsiteX23" fmla="*/ 970671 w 1378634"/>
                <a:gd name="connsiteY23" fmla="*/ 1392702 h 1744394"/>
                <a:gd name="connsiteX24" fmla="*/ 1012874 w 1378634"/>
                <a:gd name="connsiteY24" fmla="*/ 1434905 h 1744394"/>
                <a:gd name="connsiteX25" fmla="*/ 1069145 w 1378634"/>
                <a:gd name="connsiteY25" fmla="*/ 1533379 h 1744394"/>
                <a:gd name="connsiteX26" fmla="*/ 1111348 w 1378634"/>
                <a:gd name="connsiteY26" fmla="*/ 1561514 h 1744394"/>
                <a:gd name="connsiteX27" fmla="*/ 1167619 w 1378634"/>
                <a:gd name="connsiteY27" fmla="*/ 1631853 h 1744394"/>
                <a:gd name="connsiteX28" fmla="*/ 1252025 w 1378634"/>
                <a:gd name="connsiteY28" fmla="*/ 1674056 h 1744394"/>
                <a:gd name="connsiteX29" fmla="*/ 1336431 w 1378634"/>
                <a:gd name="connsiteY29" fmla="*/ 1730326 h 1744394"/>
                <a:gd name="connsiteX30" fmla="*/ 1378634 w 1378634"/>
                <a:gd name="connsiteY30" fmla="*/ 1744394 h 17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78634" h="1744394">
                  <a:moveTo>
                    <a:pt x="0" y="0"/>
                  </a:moveTo>
                  <a:cubicBezTo>
                    <a:pt x="18757" y="23446"/>
                    <a:pt x="36730" y="47542"/>
                    <a:pt x="56271" y="70339"/>
                  </a:cubicBezTo>
                  <a:cubicBezTo>
                    <a:pt x="87677" y="106979"/>
                    <a:pt x="88121" y="91836"/>
                    <a:pt x="112542" y="140677"/>
                  </a:cubicBezTo>
                  <a:cubicBezTo>
                    <a:pt x="119174" y="153940"/>
                    <a:pt x="119978" y="169617"/>
                    <a:pt x="126610" y="182880"/>
                  </a:cubicBezTo>
                  <a:cubicBezTo>
                    <a:pt x="134171" y="198002"/>
                    <a:pt x="147184" y="209961"/>
                    <a:pt x="154745" y="225083"/>
                  </a:cubicBezTo>
                  <a:cubicBezTo>
                    <a:pt x="161377" y="238346"/>
                    <a:pt x="162181" y="254023"/>
                    <a:pt x="168813" y="267286"/>
                  </a:cubicBezTo>
                  <a:cubicBezTo>
                    <a:pt x="188400" y="306460"/>
                    <a:pt x="208036" y="320578"/>
                    <a:pt x="239151" y="351693"/>
                  </a:cubicBezTo>
                  <a:cubicBezTo>
                    <a:pt x="266539" y="433854"/>
                    <a:pt x="231790" y="358399"/>
                    <a:pt x="295422" y="422031"/>
                  </a:cubicBezTo>
                  <a:cubicBezTo>
                    <a:pt x="389210" y="515819"/>
                    <a:pt x="253214" y="417338"/>
                    <a:pt x="365760" y="492370"/>
                  </a:cubicBezTo>
                  <a:cubicBezTo>
                    <a:pt x="370449" y="511127"/>
                    <a:pt x="371181" y="531347"/>
                    <a:pt x="379828" y="548640"/>
                  </a:cubicBezTo>
                  <a:cubicBezTo>
                    <a:pt x="394950" y="578885"/>
                    <a:pt x="417342" y="604911"/>
                    <a:pt x="436099" y="633046"/>
                  </a:cubicBezTo>
                  <a:lnTo>
                    <a:pt x="520505" y="759656"/>
                  </a:lnTo>
                  <a:cubicBezTo>
                    <a:pt x="529883" y="773724"/>
                    <a:pt x="536685" y="789904"/>
                    <a:pt x="548640" y="801859"/>
                  </a:cubicBezTo>
                  <a:lnTo>
                    <a:pt x="604911" y="858130"/>
                  </a:lnTo>
                  <a:cubicBezTo>
                    <a:pt x="616352" y="892454"/>
                    <a:pt x="619844" y="915266"/>
                    <a:pt x="647114" y="942536"/>
                  </a:cubicBezTo>
                  <a:cubicBezTo>
                    <a:pt x="659069" y="954491"/>
                    <a:pt x="675249" y="961293"/>
                    <a:pt x="689317" y="970671"/>
                  </a:cubicBezTo>
                  <a:cubicBezTo>
                    <a:pt x="694006" y="989428"/>
                    <a:pt x="695769" y="1009171"/>
                    <a:pt x="703385" y="1026942"/>
                  </a:cubicBezTo>
                  <a:cubicBezTo>
                    <a:pt x="710045" y="1042482"/>
                    <a:pt x="721376" y="1055619"/>
                    <a:pt x="731520" y="1069145"/>
                  </a:cubicBezTo>
                  <a:cubicBezTo>
                    <a:pt x="749535" y="1093165"/>
                    <a:pt x="769775" y="1115463"/>
                    <a:pt x="787791" y="1139483"/>
                  </a:cubicBezTo>
                  <a:cubicBezTo>
                    <a:pt x="797936" y="1153009"/>
                    <a:pt x="805365" y="1168484"/>
                    <a:pt x="815927" y="1181686"/>
                  </a:cubicBezTo>
                  <a:cubicBezTo>
                    <a:pt x="824212" y="1192043"/>
                    <a:pt x="835777" y="1199465"/>
                    <a:pt x="844062" y="1209822"/>
                  </a:cubicBezTo>
                  <a:cubicBezTo>
                    <a:pt x="932678" y="1320594"/>
                    <a:pt x="804047" y="1173496"/>
                    <a:pt x="900333" y="1308296"/>
                  </a:cubicBezTo>
                  <a:cubicBezTo>
                    <a:pt x="911897" y="1324485"/>
                    <a:pt x="929800" y="1335215"/>
                    <a:pt x="942536" y="1350499"/>
                  </a:cubicBezTo>
                  <a:cubicBezTo>
                    <a:pt x="953360" y="1363487"/>
                    <a:pt x="959847" y="1379714"/>
                    <a:pt x="970671" y="1392702"/>
                  </a:cubicBezTo>
                  <a:cubicBezTo>
                    <a:pt x="983407" y="1407986"/>
                    <a:pt x="1001310" y="1418716"/>
                    <a:pt x="1012874" y="1434905"/>
                  </a:cubicBezTo>
                  <a:cubicBezTo>
                    <a:pt x="1040455" y="1473517"/>
                    <a:pt x="1035921" y="1500155"/>
                    <a:pt x="1069145" y="1533379"/>
                  </a:cubicBezTo>
                  <a:cubicBezTo>
                    <a:pt x="1081100" y="1545334"/>
                    <a:pt x="1098146" y="1550952"/>
                    <a:pt x="1111348" y="1561514"/>
                  </a:cubicBezTo>
                  <a:cubicBezTo>
                    <a:pt x="1180951" y="1617197"/>
                    <a:pt x="1094504" y="1558739"/>
                    <a:pt x="1167619" y="1631853"/>
                  </a:cubicBezTo>
                  <a:cubicBezTo>
                    <a:pt x="1214456" y="1678690"/>
                    <a:pt x="1200539" y="1645453"/>
                    <a:pt x="1252025" y="1674056"/>
                  </a:cubicBezTo>
                  <a:cubicBezTo>
                    <a:pt x="1281584" y="1690478"/>
                    <a:pt x="1304352" y="1719633"/>
                    <a:pt x="1336431" y="1730326"/>
                  </a:cubicBezTo>
                  <a:lnTo>
                    <a:pt x="1378634" y="1744394"/>
                  </a:lnTo>
                </a:path>
              </a:pathLst>
            </a:custGeom>
            <a:noFill/>
            <a:ln w="9525" cap="flat" cmpd="sng" algn="ctr">
              <a:solidFill>
                <a:schemeClr val="tx1"/>
              </a:solidFill>
              <a:prstDash val="solid"/>
              <a:round/>
              <a:headEnd type="stealth"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grpSp>
        <p:nvGrpSpPr>
          <p:cNvPr id="9" name="Group 8">
            <a:extLst>
              <a:ext uri="{FF2B5EF4-FFF2-40B4-BE49-F238E27FC236}">
                <a16:creationId xmlns:a16="http://schemas.microsoft.com/office/drawing/2014/main" id="{BDFE3D87-0B57-45F7-A00B-BBEB663659EF}"/>
              </a:ext>
            </a:extLst>
          </p:cNvPr>
          <p:cNvGrpSpPr/>
          <p:nvPr/>
        </p:nvGrpSpPr>
        <p:grpSpPr>
          <a:xfrm>
            <a:off x="3545058" y="2419643"/>
            <a:ext cx="5576275" cy="3951652"/>
            <a:chOff x="3545058" y="2419643"/>
            <a:chExt cx="5576275" cy="3951652"/>
          </a:xfrm>
        </p:grpSpPr>
        <p:sp>
          <p:nvSpPr>
            <p:cNvPr id="21" name="TextBox 20">
              <a:extLst>
                <a:ext uri="{FF2B5EF4-FFF2-40B4-BE49-F238E27FC236}">
                  <a16:creationId xmlns:a16="http://schemas.microsoft.com/office/drawing/2014/main" id="{C8B66F21-0529-4830-9B93-9C8EF78123F9}"/>
                </a:ext>
              </a:extLst>
            </p:cNvPr>
            <p:cNvSpPr txBox="1"/>
            <p:nvPr/>
          </p:nvSpPr>
          <p:spPr>
            <a:xfrm>
              <a:off x="5416063" y="5294077"/>
              <a:ext cx="3705270" cy="1077218"/>
            </a:xfrm>
            <a:prstGeom prst="rect">
              <a:avLst/>
            </a:prstGeom>
            <a:solidFill>
              <a:schemeClr val="bg1">
                <a:lumMod val="75000"/>
              </a:schemeClr>
            </a:solidFill>
            <a:ln>
              <a:solidFill>
                <a:schemeClr val="tx1"/>
              </a:solidFill>
            </a:ln>
          </p:spPr>
          <p:txBody>
            <a:bodyPr wrap="square" rtlCol="0">
              <a:spAutoFit/>
            </a:bodyPr>
            <a:lstStyle/>
            <a:p>
              <a:r>
                <a:rPr lang="en-US" b="1" dirty="0">
                  <a:solidFill>
                    <a:srgbClr val="0000FF"/>
                  </a:solidFill>
                </a:rPr>
                <a:t>SQL for other cells:</a:t>
              </a:r>
            </a:p>
            <a:p>
              <a:r>
                <a:rPr lang="en-US" dirty="0"/>
                <a:t>Select </a:t>
              </a:r>
              <a:r>
                <a:rPr lang="en-US" dirty="0" err="1"/>
                <a:t>item_name</a:t>
              </a:r>
              <a:r>
                <a:rPr lang="en-US" dirty="0"/>
                <a:t>, color, sum(quantity)</a:t>
              </a:r>
            </a:p>
            <a:p>
              <a:r>
                <a:rPr lang="en-US" dirty="0"/>
                <a:t>From sales</a:t>
              </a:r>
            </a:p>
            <a:p>
              <a:r>
                <a:rPr lang="en-US" dirty="0"/>
                <a:t>Group by </a:t>
              </a:r>
              <a:r>
                <a:rPr lang="en-US" dirty="0" err="1"/>
                <a:t>item_name</a:t>
              </a:r>
              <a:r>
                <a:rPr lang="en-US" dirty="0"/>
                <a:t>, color</a:t>
              </a:r>
            </a:p>
          </p:txBody>
        </p:sp>
        <p:sp>
          <p:nvSpPr>
            <p:cNvPr id="4" name="Freeform: Shape 3">
              <a:extLst>
                <a:ext uri="{FF2B5EF4-FFF2-40B4-BE49-F238E27FC236}">
                  <a16:creationId xmlns:a16="http://schemas.microsoft.com/office/drawing/2014/main" id="{71C91284-BB8F-4EB6-B88E-C277BFA77C8D}"/>
                </a:ext>
              </a:extLst>
            </p:cNvPr>
            <p:cNvSpPr/>
            <p:nvPr/>
          </p:nvSpPr>
          <p:spPr bwMode="auto">
            <a:xfrm>
              <a:off x="3545058" y="2419643"/>
              <a:ext cx="1871004" cy="3390314"/>
            </a:xfrm>
            <a:custGeom>
              <a:avLst/>
              <a:gdLst>
                <a:gd name="connsiteX0" fmla="*/ 14068 w 1871004"/>
                <a:gd name="connsiteY0" fmla="*/ 0 h 3390314"/>
                <a:gd name="connsiteX1" fmla="*/ 0 w 1871004"/>
                <a:gd name="connsiteY1" fmla="*/ 281354 h 3390314"/>
                <a:gd name="connsiteX2" fmla="*/ 14068 w 1871004"/>
                <a:gd name="connsiteY2" fmla="*/ 618979 h 3390314"/>
                <a:gd name="connsiteX3" fmla="*/ 28136 w 1871004"/>
                <a:gd name="connsiteY3" fmla="*/ 661182 h 3390314"/>
                <a:gd name="connsiteX4" fmla="*/ 42204 w 1871004"/>
                <a:gd name="connsiteY4" fmla="*/ 731520 h 3390314"/>
                <a:gd name="connsiteX5" fmla="*/ 70339 w 1871004"/>
                <a:gd name="connsiteY5" fmla="*/ 914400 h 3390314"/>
                <a:gd name="connsiteX6" fmla="*/ 112542 w 1871004"/>
                <a:gd name="connsiteY6" fmla="*/ 1012874 h 3390314"/>
                <a:gd name="connsiteX7" fmla="*/ 168813 w 1871004"/>
                <a:gd name="connsiteY7" fmla="*/ 1125415 h 3390314"/>
                <a:gd name="connsiteX8" fmla="*/ 253219 w 1871004"/>
                <a:gd name="connsiteY8" fmla="*/ 1252025 h 3390314"/>
                <a:gd name="connsiteX9" fmla="*/ 309490 w 1871004"/>
                <a:gd name="connsiteY9" fmla="*/ 1308295 h 3390314"/>
                <a:gd name="connsiteX10" fmla="*/ 351693 w 1871004"/>
                <a:gd name="connsiteY10" fmla="*/ 1434905 h 3390314"/>
                <a:gd name="connsiteX11" fmla="*/ 436099 w 1871004"/>
                <a:gd name="connsiteY11" fmla="*/ 1547446 h 3390314"/>
                <a:gd name="connsiteX12" fmla="*/ 506437 w 1871004"/>
                <a:gd name="connsiteY12" fmla="*/ 1617785 h 3390314"/>
                <a:gd name="connsiteX13" fmla="*/ 520505 w 1871004"/>
                <a:gd name="connsiteY13" fmla="*/ 1674055 h 3390314"/>
                <a:gd name="connsiteX14" fmla="*/ 576776 w 1871004"/>
                <a:gd name="connsiteY14" fmla="*/ 1744394 h 3390314"/>
                <a:gd name="connsiteX15" fmla="*/ 604911 w 1871004"/>
                <a:gd name="connsiteY15" fmla="*/ 1814732 h 3390314"/>
                <a:gd name="connsiteX16" fmla="*/ 647114 w 1871004"/>
                <a:gd name="connsiteY16" fmla="*/ 1842868 h 3390314"/>
                <a:gd name="connsiteX17" fmla="*/ 703385 w 1871004"/>
                <a:gd name="connsiteY17" fmla="*/ 1913206 h 3390314"/>
                <a:gd name="connsiteX18" fmla="*/ 731520 w 1871004"/>
                <a:gd name="connsiteY18" fmla="*/ 1941342 h 3390314"/>
                <a:gd name="connsiteX19" fmla="*/ 773724 w 1871004"/>
                <a:gd name="connsiteY19" fmla="*/ 2025748 h 3390314"/>
                <a:gd name="connsiteX20" fmla="*/ 829994 w 1871004"/>
                <a:gd name="connsiteY20" fmla="*/ 2096086 h 3390314"/>
                <a:gd name="connsiteX21" fmla="*/ 900333 w 1871004"/>
                <a:gd name="connsiteY21" fmla="*/ 2166425 h 3390314"/>
                <a:gd name="connsiteX22" fmla="*/ 942536 w 1871004"/>
                <a:gd name="connsiteY22" fmla="*/ 2250831 h 3390314"/>
                <a:gd name="connsiteX23" fmla="*/ 970671 w 1871004"/>
                <a:gd name="connsiteY23" fmla="*/ 2293034 h 3390314"/>
                <a:gd name="connsiteX24" fmla="*/ 998807 w 1871004"/>
                <a:gd name="connsiteY24" fmla="*/ 2349305 h 3390314"/>
                <a:gd name="connsiteX25" fmla="*/ 1012874 w 1871004"/>
                <a:gd name="connsiteY25" fmla="*/ 2405575 h 3390314"/>
                <a:gd name="connsiteX26" fmla="*/ 1041010 w 1871004"/>
                <a:gd name="connsiteY26" fmla="*/ 2433711 h 3390314"/>
                <a:gd name="connsiteX27" fmla="*/ 1083213 w 1871004"/>
                <a:gd name="connsiteY27" fmla="*/ 2504049 h 3390314"/>
                <a:gd name="connsiteX28" fmla="*/ 1139484 w 1871004"/>
                <a:gd name="connsiteY28" fmla="*/ 2602523 h 3390314"/>
                <a:gd name="connsiteX29" fmla="*/ 1209822 w 1871004"/>
                <a:gd name="connsiteY29" fmla="*/ 2715065 h 3390314"/>
                <a:gd name="connsiteX30" fmla="*/ 1209822 w 1871004"/>
                <a:gd name="connsiteY30" fmla="*/ 2715065 h 3390314"/>
                <a:gd name="connsiteX31" fmla="*/ 1266093 w 1871004"/>
                <a:gd name="connsiteY31" fmla="*/ 2799471 h 3390314"/>
                <a:gd name="connsiteX32" fmla="*/ 1294228 w 1871004"/>
                <a:gd name="connsiteY32" fmla="*/ 2841674 h 3390314"/>
                <a:gd name="connsiteX33" fmla="*/ 1350499 w 1871004"/>
                <a:gd name="connsiteY33" fmla="*/ 2897945 h 3390314"/>
                <a:gd name="connsiteX34" fmla="*/ 1392702 w 1871004"/>
                <a:gd name="connsiteY34" fmla="*/ 2940148 h 3390314"/>
                <a:gd name="connsiteX35" fmla="*/ 1420837 w 1871004"/>
                <a:gd name="connsiteY35" fmla="*/ 2982351 h 3390314"/>
                <a:gd name="connsiteX36" fmla="*/ 1505244 w 1871004"/>
                <a:gd name="connsiteY36" fmla="*/ 3066757 h 3390314"/>
                <a:gd name="connsiteX37" fmla="*/ 1547447 w 1871004"/>
                <a:gd name="connsiteY37" fmla="*/ 3108960 h 3390314"/>
                <a:gd name="connsiteX38" fmla="*/ 1645920 w 1871004"/>
                <a:gd name="connsiteY38" fmla="*/ 3235569 h 3390314"/>
                <a:gd name="connsiteX39" fmla="*/ 1674056 w 1871004"/>
                <a:gd name="connsiteY39" fmla="*/ 3277772 h 3390314"/>
                <a:gd name="connsiteX40" fmla="*/ 1744394 w 1871004"/>
                <a:gd name="connsiteY40" fmla="*/ 3334043 h 3390314"/>
                <a:gd name="connsiteX41" fmla="*/ 1786597 w 1871004"/>
                <a:gd name="connsiteY41" fmla="*/ 3348111 h 3390314"/>
                <a:gd name="connsiteX42" fmla="*/ 1814733 w 1871004"/>
                <a:gd name="connsiteY42" fmla="*/ 3376246 h 3390314"/>
                <a:gd name="connsiteX43" fmla="*/ 1871004 w 1871004"/>
                <a:gd name="connsiteY43" fmla="*/ 3390314 h 339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71004" h="3390314">
                  <a:moveTo>
                    <a:pt x="14068" y="0"/>
                  </a:moveTo>
                  <a:cubicBezTo>
                    <a:pt x="9379" y="93785"/>
                    <a:pt x="0" y="187452"/>
                    <a:pt x="0" y="281354"/>
                  </a:cubicBezTo>
                  <a:cubicBezTo>
                    <a:pt x="0" y="393993"/>
                    <a:pt x="5747" y="506647"/>
                    <a:pt x="14068" y="618979"/>
                  </a:cubicBezTo>
                  <a:cubicBezTo>
                    <a:pt x="15163" y="633767"/>
                    <a:pt x="24539" y="646796"/>
                    <a:pt x="28136" y="661182"/>
                  </a:cubicBezTo>
                  <a:cubicBezTo>
                    <a:pt x="33935" y="684378"/>
                    <a:pt x="38273" y="707935"/>
                    <a:pt x="42204" y="731520"/>
                  </a:cubicBezTo>
                  <a:cubicBezTo>
                    <a:pt x="49686" y="776414"/>
                    <a:pt x="59954" y="867669"/>
                    <a:pt x="70339" y="914400"/>
                  </a:cubicBezTo>
                  <a:cubicBezTo>
                    <a:pt x="81660" y="965341"/>
                    <a:pt x="91040" y="959117"/>
                    <a:pt x="112542" y="1012874"/>
                  </a:cubicBezTo>
                  <a:cubicBezTo>
                    <a:pt x="155647" y="1120638"/>
                    <a:pt x="114887" y="1071491"/>
                    <a:pt x="168813" y="1125415"/>
                  </a:cubicBezTo>
                  <a:cubicBezTo>
                    <a:pt x="206799" y="1220382"/>
                    <a:pt x="179092" y="1177899"/>
                    <a:pt x="253219" y="1252025"/>
                  </a:cubicBezTo>
                  <a:lnTo>
                    <a:pt x="309490" y="1308295"/>
                  </a:lnTo>
                  <a:cubicBezTo>
                    <a:pt x="322923" y="1362028"/>
                    <a:pt x="325204" y="1381927"/>
                    <a:pt x="351693" y="1434905"/>
                  </a:cubicBezTo>
                  <a:cubicBezTo>
                    <a:pt x="367597" y="1466712"/>
                    <a:pt x="420566" y="1526736"/>
                    <a:pt x="436099" y="1547446"/>
                  </a:cubicBezTo>
                  <a:cubicBezTo>
                    <a:pt x="482992" y="1609970"/>
                    <a:pt x="440787" y="1574017"/>
                    <a:pt x="506437" y="1617785"/>
                  </a:cubicBezTo>
                  <a:cubicBezTo>
                    <a:pt x="511126" y="1636542"/>
                    <a:pt x="512889" y="1656284"/>
                    <a:pt x="520505" y="1674055"/>
                  </a:cubicBezTo>
                  <a:cubicBezTo>
                    <a:pt x="533816" y="1705115"/>
                    <a:pt x="554084" y="1721703"/>
                    <a:pt x="576776" y="1744394"/>
                  </a:cubicBezTo>
                  <a:cubicBezTo>
                    <a:pt x="586154" y="1767840"/>
                    <a:pt x="590234" y="1794183"/>
                    <a:pt x="604911" y="1814732"/>
                  </a:cubicBezTo>
                  <a:cubicBezTo>
                    <a:pt x="614738" y="1828490"/>
                    <a:pt x="633912" y="1832306"/>
                    <a:pt x="647114" y="1842868"/>
                  </a:cubicBezTo>
                  <a:cubicBezTo>
                    <a:pt x="684858" y="1873063"/>
                    <a:pt x="670886" y="1872581"/>
                    <a:pt x="703385" y="1913206"/>
                  </a:cubicBezTo>
                  <a:cubicBezTo>
                    <a:pt x="711670" y="1923563"/>
                    <a:pt x="723235" y="1930985"/>
                    <a:pt x="731520" y="1941342"/>
                  </a:cubicBezTo>
                  <a:cubicBezTo>
                    <a:pt x="830454" y="2065010"/>
                    <a:pt x="699430" y="1906878"/>
                    <a:pt x="773724" y="2025748"/>
                  </a:cubicBezTo>
                  <a:cubicBezTo>
                    <a:pt x="789637" y="2051210"/>
                    <a:pt x="809908" y="2073768"/>
                    <a:pt x="829994" y="2096086"/>
                  </a:cubicBezTo>
                  <a:cubicBezTo>
                    <a:pt x="852176" y="2120732"/>
                    <a:pt x="881940" y="2138836"/>
                    <a:pt x="900333" y="2166425"/>
                  </a:cubicBezTo>
                  <a:cubicBezTo>
                    <a:pt x="980964" y="2287373"/>
                    <a:pt x="884293" y="2134346"/>
                    <a:pt x="942536" y="2250831"/>
                  </a:cubicBezTo>
                  <a:cubicBezTo>
                    <a:pt x="950097" y="2265953"/>
                    <a:pt x="962283" y="2278354"/>
                    <a:pt x="970671" y="2293034"/>
                  </a:cubicBezTo>
                  <a:cubicBezTo>
                    <a:pt x="981076" y="2311242"/>
                    <a:pt x="989428" y="2330548"/>
                    <a:pt x="998807" y="2349305"/>
                  </a:cubicBezTo>
                  <a:cubicBezTo>
                    <a:pt x="1003496" y="2368062"/>
                    <a:pt x="1004228" y="2388282"/>
                    <a:pt x="1012874" y="2405575"/>
                  </a:cubicBezTo>
                  <a:cubicBezTo>
                    <a:pt x="1018806" y="2417438"/>
                    <a:pt x="1033301" y="2422918"/>
                    <a:pt x="1041010" y="2433711"/>
                  </a:cubicBezTo>
                  <a:cubicBezTo>
                    <a:pt x="1056903" y="2455960"/>
                    <a:pt x="1069934" y="2480147"/>
                    <a:pt x="1083213" y="2504049"/>
                  </a:cubicBezTo>
                  <a:cubicBezTo>
                    <a:pt x="1142706" y="2611137"/>
                    <a:pt x="1080529" y="2514093"/>
                    <a:pt x="1139484" y="2602523"/>
                  </a:cubicBezTo>
                  <a:cubicBezTo>
                    <a:pt x="1159984" y="2684528"/>
                    <a:pt x="1139880" y="2645123"/>
                    <a:pt x="1209822" y="2715065"/>
                  </a:cubicBezTo>
                  <a:lnTo>
                    <a:pt x="1209822" y="2715065"/>
                  </a:lnTo>
                  <a:cubicBezTo>
                    <a:pt x="1266533" y="2828486"/>
                    <a:pt x="1208807" y="2727863"/>
                    <a:pt x="1266093" y="2799471"/>
                  </a:cubicBezTo>
                  <a:cubicBezTo>
                    <a:pt x="1276655" y="2812673"/>
                    <a:pt x="1283225" y="2828837"/>
                    <a:pt x="1294228" y="2841674"/>
                  </a:cubicBezTo>
                  <a:cubicBezTo>
                    <a:pt x="1311491" y="2861814"/>
                    <a:pt x="1331742" y="2879188"/>
                    <a:pt x="1350499" y="2897945"/>
                  </a:cubicBezTo>
                  <a:cubicBezTo>
                    <a:pt x="1364567" y="2912013"/>
                    <a:pt x="1381667" y="2923595"/>
                    <a:pt x="1392702" y="2940148"/>
                  </a:cubicBezTo>
                  <a:cubicBezTo>
                    <a:pt x="1402080" y="2954216"/>
                    <a:pt x="1409834" y="2969514"/>
                    <a:pt x="1420837" y="2982351"/>
                  </a:cubicBezTo>
                  <a:cubicBezTo>
                    <a:pt x="1420855" y="2982372"/>
                    <a:pt x="1491167" y="3052680"/>
                    <a:pt x="1505244" y="3066757"/>
                  </a:cubicBezTo>
                  <a:cubicBezTo>
                    <a:pt x="1519312" y="3080825"/>
                    <a:pt x="1536412" y="3092407"/>
                    <a:pt x="1547447" y="3108960"/>
                  </a:cubicBezTo>
                  <a:cubicBezTo>
                    <a:pt x="1689655" y="3322274"/>
                    <a:pt x="1535738" y="3103352"/>
                    <a:pt x="1645920" y="3235569"/>
                  </a:cubicBezTo>
                  <a:cubicBezTo>
                    <a:pt x="1656744" y="3248558"/>
                    <a:pt x="1663494" y="3264570"/>
                    <a:pt x="1674056" y="3277772"/>
                  </a:cubicBezTo>
                  <a:cubicBezTo>
                    <a:pt x="1691504" y="3299582"/>
                    <a:pt x="1720018" y="3321855"/>
                    <a:pt x="1744394" y="3334043"/>
                  </a:cubicBezTo>
                  <a:cubicBezTo>
                    <a:pt x="1757657" y="3340675"/>
                    <a:pt x="1772529" y="3343422"/>
                    <a:pt x="1786597" y="3348111"/>
                  </a:cubicBezTo>
                  <a:cubicBezTo>
                    <a:pt x="1795976" y="3357489"/>
                    <a:pt x="1802870" y="3370315"/>
                    <a:pt x="1814733" y="3376246"/>
                  </a:cubicBezTo>
                  <a:cubicBezTo>
                    <a:pt x="1832026" y="3384892"/>
                    <a:pt x="1871004" y="3390314"/>
                    <a:pt x="1871004" y="3390314"/>
                  </a:cubicBezTo>
                </a:path>
              </a:pathLst>
            </a:custGeom>
            <a:noFill/>
            <a:ln w="9525" cap="flat" cmpd="sng" algn="ctr">
              <a:solidFill>
                <a:schemeClr val="tx1"/>
              </a:solidFill>
              <a:prstDash val="solid"/>
              <a:round/>
              <a:headEnd type="stealth"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spTree>
    <p:extLst>
      <p:ext uri="{BB962C8B-B14F-4D97-AF65-F5344CB8AC3E}">
        <p14:creationId xmlns:p14="http://schemas.microsoft.com/office/powerpoint/2010/main" val="3787887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Data Cube</a:t>
            </a:r>
          </a:p>
        </p:txBody>
      </p:sp>
      <p:sp>
        <p:nvSpPr>
          <p:cNvPr id="2" name="Content Placeholder 1">
            <a:extLst>
              <a:ext uri="{FF2B5EF4-FFF2-40B4-BE49-F238E27FC236}">
                <a16:creationId xmlns:a16="http://schemas.microsoft.com/office/drawing/2014/main" id="{58382D0F-CF6A-4640-9BEC-A14A6562B0AE}"/>
              </a:ext>
            </a:extLst>
          </p:cNvPr>
          <p:cNvSpPr>
            <a:spLocks noGrp="1"/>
          </p:cNvSpPr>
          <p:nvPr>
            <p:ph idx="1"/>
          </p:nvPr>
        </p:nvSpPr>
        <p:spPr>
          <a:xfrm>
            <a:off x="663575" y="1102497"/>
            <a:ext cx="7779090" cy="1400991"/>
          </a:xfrm>
        </p:spPr>
        <p:txBody>
          <a:bodyPr/>
          <a:lstStyle/>
          <a:p>
            <a:r>
              <a:rPr lang="en-US" dirty="0"/>
              <a:t>A </a:t>
            </a:r>
            <a:r>
              <a:rPr lang="en-US" b="1" dirty="0">
                <a:solidFill>
                  <a:srgbClr val="002060"/>
                </a:solidFill>
              </a:rPr>
              <a:t>data cube</a:t>
            </a:r>
            <a:r>
              <a:rPr lang="en-US" dirty="0">
                <a:solidFill>
                  <a:srgbClr val="002060"/>
                </a:solidFill>
              </a:rPr>
              <a:t> </a:t>
            </a:r>
            <a:r>
              <a:rPr lang="en-US" dirty="0"/>
              <a:t>is a multidimensional generalization of a cross-tab</a:t>
            </a:r>
          </a:p>
          <a:p>
            <a:r>
              <a:rPr lang="en-US" dirty="0"/>
              <a:t>Can have n  dimensions; we show 3 below </a:t>
            </a:r>
          </a:p>
          <a:p>
            <a:r>
              <a:rPr lang="en-US" dirty="0"/>
              <a:t>Cross-tabs can be used as views on a data cube</a:t>
            </a:r>
          </a:p>
          <a:p>
            <a:endParaRPr lang="en-IN" dirty="0"/>
          </a:p>
        </p:txBody>
      </p:sp>
      <p:sp>
        <p:nvSpPr>
          <p:cNvPr id="68610" name="Rectangle 3"/>
          <p:cNvSpPr>
            <a:spLocks noChangeArrowheads="1"/>
          </p:cNvSpPr>
          <p:nvPr/>
        </p:nvSpPr>
        <p:spPr bwMode="auto">
          <a:xfrm>
            <a:off x="419100" y="5059363"/>
            <a:ext cx="8181975"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kumimoji="1" lang="en-US" altLang="en-US" sz="2000" b="1"/>
          </a:p>
        </p:txBody>
      </p:sp>
      <p:sp>
        <p:nvSpPr>
          <p:cNvPr id="68611" name="Rectangle 4"/>
          <p:cNvSpPr>
            <a:spLocks noChangeArrowheads="1"/>
          </p:cNvSpPr>
          <p:nvPr/>
        </p:nvSpPr>
        <p:spPr bwMode="auto">
          <a:xfrm>
            <a:off x="889000" y="939800"/>
            <a:ext cx="78962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nSpc>
                <a:spcPct val="90000"/>
              </a:lnSpc>
              <a:spcBef>
                <a:spcPct val="35000"/>
              </a:spcBef>
              <a:buClr>
                <a:schemeClr val="tx2"/>
              </a:buClr>
              <a:buSzPct val="90000"/>
              <a:buFont typeface="Monotype Sorts" charset="2"/>
              <a:buChar char="n"/>
            </a:pPr>
            <a:endParaRPr kumimoji="1" lang="en-US" altLang="en-US" sz="2000" dirty="0"/>
          </a:p>
        </p:txBody>
      </p:sp>
      <p:pic>
        <p:nvPicPr>
          <p:cNvPr id="4" name="Graphic 3">
            <a:extLst>
              <a:ext uri="{FF2B5EF4-FFF2-40B4-BE49-F238E27FC236}">
                <a16:creationId xmlns:a16="http://schemas.microsoft.com/office/drawing/2014/main" id="{BAE5197E-3FB0-44A0-B2ED-F826BD8808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03576" y="2579915"/>
            <a:ext cx="5809693" cy="3946526"/>
          </a:xfrm>
          <a:prstGeom prst="rect">
            <a:avLst/>
          </a:prstGeom>
        </p:spPr>
      </p:pic>
    </p:spTree>
    <p:extLst>
      <p:ext uri="{BB962C8B-B14F-4D97-AF65-F5344CB8AC3E}">
        <p14:creationId xmlns:p14="http://schemas.microsoft.com/office/powerpoint/2010/main" val="573235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C92F-051E-4931-AE98-710CC8D65C31}"/>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3DF9010B-DD64-4B9D-880B-CE658D883F5A}"/>
              </a:ext>
            </a:extLst>
          </p:cNvPr>
          <p:cNvSpPr>
            <a:spLocks noGrp="1"/>
          </p:cNvSpPr>
          <p:nvPr>
            <p:ph idx="1"/>
          </p:nvPr>
        </p:nvSpPr>
        <p:spPr/>
        <p:txBody>
          <a:bodyPr/>
          <a:lstStyle/>
          <a:p>
            <a:r>
              <a:rPr lang="en-IN" b="1" dirty="0">
                <a:solidFill>
                  <a:srgbClr val="002060"/>
                </a:solidFill>
              </a:rPr>
              <a:t>Data analytics</a:t>
            </a:r>
            <a:r>
              <a:rPr lang="en-IN" dirty="0"/>
              <a:t>: the processing of data to infer patterns, correlations, or models for prediction</a:t>
            </a:r>
          </a:p>
          <a:p>
            <a:r>
              <a:rPr lang="en-IN" dirty="0"/>
              <a:t>Primarily used to make business decisions</a:t>
            </a:r>
          </a:p>
          <a:p>
            <a:pPr lvl="1"/>
            <a:r>
              <a:rPr lang="en-IN" dirty="0"/>
              <a:t>Per individual customer</a:t>
            </a:r>
          </a:p>
          <a:p>
            <a:pPr lvl="2"/>
            <a:r>
              <a:rPr lang="en-IN" dirty="0"/>
              <a:t>E.g., what product to suggest for purchase (Mining)</a:t>
            </a:r>
          </a:p>
          <a:p>
            <a:pPr lvl="1"/>
            <a:r>
              <a:rPr lang="en-IN" dirty="0"/>
              <a:t>Across all customers</a:t>
            </a:r>
          </a:p>
          <a:p>
            <a:pPr lvl="2"/>
            <a:r>
              <a:rPr lang="en-IN" dirty="0"/>
              <a:t>E.g., what products to manufacture/stock, in what quantity (DSS)</a:t>
            </a:r>
          </a:p>
          <a:p>
            <a:r>
              <a:rPr lang="en-IN" dirty="0"/>
              <a:t>Critical for businesses today</a:t>
            </a:r>
          </a:p>
          <a:p>
            <a:endParaRPr lang="en-IN" dirty="0"/>
          </a:p>
        </p:txBody>
      </p:sp>
    </p:spTree>
    <p:extLst>
      <p:ext uri="{BB962C8B-B14F-4D97-AF65-F5344CB8AC3E}">
        <p14:creationId xmlns:p14="http://schemas.microsoft.com/office/powerpoint/2010/main" val="1215952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Hierarchies on Dimensions</a:t>
            </a:r>
          </a:p>
        </p:txBody>
      </p:sp>
      <p:sp>
        <p:nvSpPr>
          <p:cNvPr id="2" name="Content Placeholder 1">
            <a:extLst>
              <a:ext uri="{FF2B5EF4-FFF2-40B4-BE49-F238E27FC236}">
                <a16:creationId xmlns:a16="http://schemas.microsoft.com/office/drawing/2014/main" id="{E832A65C-9FC2-4C12-88AE-A0D7664BF9F1}"/>
              </a:ext>
            </a:extLst>
          </p:cNvPr>
          <p:cNvSpPr>
            <a:spLocks noGrp="1"/>
          </p:cNvSpPr>
          <p:nvPr>
            <p:ph idx="1"/>
          </p:nvPr>
        </p:nvSpPr>
        <p:spPr>
          <a:xfrm>
            <a:off x="685800" y="1102497"/>
            <a:ext cx="7783497" cy="5367972"/>
          </a:xfrm>
        </p:spPr>
        <p:txBody>
          <a:bodyPr/>
          <a:lstStyle/>
          <a:p>
            <a:r>
              <a:rPr lang="en-US" b="1" dirty="0">
                <a:solidFill>
                  <a:srgbClr val="002060"/>
                </a:solidFill>
              </a:rPr>
              <a:t>Hierarchy</a:t>
            </a:r>
            <a:r>
              <a:rPr lang="en-US" dirty="0"/>
              <a:t> on dimension attributes: lets dimensions be viewed at different levels of detail</a:t>
            </a:r>
          </a:p>
          <a:p>
            <a:r>
              <a:rPr lang="en-US" dirty="0"/>
              <a:t>E.g., the dimension </a:t>
            </a:r>
            <a:r>
              <a:rPr lang="en-US" i="1" dirty="0"/>
              <a:t>datetime</a:t>
            </a:r>
            <a:r>
              <a:rPr lang="en-US" dirty="0"/>
              <a:t> can be used to aggregate by hour of day, date, day of week, month, quarter or year</a:t>
            </a:r>
          </a:p>
          <a:p>
            <a:pPr marL="0" indent="0">
              <a:buNone/>
            </a:pPr>
            <a:endParaRPr lang="en-IN" dirty="0"/>
          </a:p>
        </p:txBody>
      </p:sp>
      <p:pic>
        <p:nvPicPr>
          <p:cNvPr id="3" name="Graphic 2">
            <a:extLst>
              <a:ext uri="{FF2B5EF4-FFF2-40B4-BE49-F238E27FC236}">
                <a16:creationId xmlns:a16="http://schemas.microsoft.com/office/drawing/2014/main" id="{124AE1D9-DC79-45CF-B687-11274D1173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496996"/>
            <a:ext cx="4818807" cy="3973473"/>
          </a:xfrm>
          <a:prstGeom prst="rect">
            <a:avLst/>
          </a:prstGeom>
        </p:spPr>
      </p:pic>
      <p:pic>
        <p:nvPicPr>
          <p:cNvPr id="5" name="Content Placeholder 3">
            <a:extLst>
              <a:ext uri="{FF2B5EF4-FFF2-40B4-BE49-F238E27FC236}">
                <a16:creationId xmlns:a16="http://schemas.microsoft.com/office/drawing/2014/main" id="{DF61853C-B4FE-41AB-A6DC-21CDE601C7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bwMode="auto">
          <a:xfrm>
            <a:off x="4665763" y="3429000"/>
            <a:ext cx="4478237" cy="27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55831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780207" y="-56589"/>
            <a:ext cx="8077200" cy="609600"/>
          </a:xfrm>
        </p:spPr>
        <p:txBody>
          <a:bodyPr/>
          <a:lstStyle/>
          <a:p>
            <a:r>
              <a:rPr lang="en-US" altLang="en-US" dirty="0">
                <a:effectLst>
                  <a:outerShdw blurRad="38100" dist="38100" dir="2700000" algn="tl">
                    <a:srgbClr val="C0C0C0"/>
                  </a:outerShdw>
                </a:effectLst>
              </a:rPr>
              <a:t>Hierarchies on Dimensions</a:t>
            </a:r>
          </a:p>
        </p:txBody>
      </p:sp>
      <p:pic>
        <p:nvPicPr>
          <p:cNvPr id="3" name="Graphic 2">
            <a:extLst>
              <a:ext uri="{FF2B5EF4-FFF2-40B4-BE49-F238E27FC236}">
                <a16:creationId xmlns:a16="http://schemas.microsoft.com/office/drawing/2014/main" id="{124AE1D9-DC79-45CF-B687-11274D1173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708011"/>
            <a:ext cx="4818807" cy="3973473"/>
          </a:xfrm>
          <a:prstGeom prst="rect">
            <a:avLst/>
          </a:prstGeom>
        </p:spPr>
      </p:pic>
      <p:sp>
        <p:nvSpPr>
          <p:cNvPr id="6" name="TextBox 5">
            <a:extLst>
              <a:ext uri="{FF2B5EF4-FFF2-40B4-BE49-F238E27FC236}">
                <a16:creationId xmlns:a16="http://schemas.microsoft.com/office/drawing/2014/main" id="{FB94E6C8-57AC-40D9-9517-D82D8B03F8B0}"/>
              </a:ext>
            </a:extLst>
          </p:cNvPr>
          <p:cNvSpPr txBox="1"/>
          <p:nvPr/>
        </p:nvSpPr>
        <p:spPr>
          <a:xfrm>
            <a:off x="337625" y="587271"/>
            <a:ext cx="8679766" cy="369332"/>
          </a:xfrm>
          <a:prstGeom prst="rect">
            <a:avLst/>
          </a:prstGeom>
          <a:noFill/>
        </p:spPr>
        <p:txBody>
          <a:bodyPr wrap="square" rtlCol="0">
            <a:spAutoFit/>
          </a:bodyPr>
          <a:lstStyle/>
          <a:p>
            <a:r>
              <a:rPr lang="en-US" sz="1800" dirty="0"/>
              <a:t>How can you prepare DSS reports based on hierarchy?</a:t>
            </a:r>
          </a:p>
        </p:txBody>
      </p:sp>
      <p:sp>
        <p:nvSpPr>
          <p:cNvPr id="8" name="TextBox 7">
            <a:extLst>
              <a:ext uri="{FF2B5EF4-FFF2-40B4-BE49-F238E27FC236}">
                <a16:creationId xmlns:a16="http://schemas.microsoft.com/office/drawing/2014/main" id="{A44DBBBC-3427-4577-A5EA-3E8DBA0D0E50}"/>
              </a:ext>
            </a:extLst>
          </p:cNvPr>
          <p:cNvSpPr txBox="1"/>
          <p:nvPr/>
        </p:nvSpPr>
        <p:spPr>
          <a:xfrm>
            <a:off x="369588" y="915484"/>
            <a:ext cx="8679766" cy="1754326"/>
          </a:xfrm>
          <a:prstGeom prst="rect">
            <a:avLst/>
          </a:prstGeom>
          <a:noFill/>
        </p:spPr>
        <p:txBody>
          <a:bodyPr wrap="square" rtlCol="0">
            <a:spAutoFit/>
          </a:bodyPr>
          <a:lstStyle/>
          <a:p>
            <a:r>
              <a:rPr lang="en-US" sz="1800" dirty="0">
                <a:solidFill>
                  <a:srgbClr val="0000FF"/>
                </a:solidFill>
              </a:rPr>
              <a:t>Report on date (Year, , quarter, month, date wise report)</a:t>
            </a:r>
          </a:p>
          <a:p>
            <a:r>
              <a:rPr lang="en-US" sz="1800" dirty="0"/>
              <a:t>R1 = select year, quarter, month, date, sum(quantity) as </a:t>
            </a:r>
            <a:r>
              <a:rPr lang="en-US" sz="1800" dirty="0" err="1"/>
              <a:t>tot_d</a:t>
            </a:r>
            <a:r>
              <a:rPr lang="en-US" sz="1800" dirty="0"/>
              <a:t> from sales s, </a:t>
            </a:r>
            <a:r>
              <a:rPr lang="en-US" sz="1800" dirty="0" err="1"/>
              <a:t>date_info</a:t>
            </a:r>
            <a:r>
              <a:rPr lang="en-US" sz="1800" dirty="0"/>
              <a:t> d Where </a:t>
            </a:r>
            <a:r>
              <a:rPr lang="en-US" sz="1800" dirty="0" err="1"/>
              <a:t>s.date</a:t>
            </a:r>
            <a:r>
              <a:rPr lang="en-US" sz="1800" dirty="0"/>
              <a:t> = </a:t>
            </a:r>
            <a:r>
              <a:rPr lang="en-US" sz="1800" dirty="0" err="1"/>
              <a:t>d.date</a:t>
            </a:r>
            <a:r>
              <a:rPr lang="en-US" sz="1800" dirty="0"/>
              <a:t> Group by year, quarter, month, date</a:t>
            </a:r>
          </a:p>
          <a:p>
            <a:r>
              <a:rPr lang="en-US" sz="1800" dirty="0">
                <a:solidFill>
                  <a:srgbClr val="0000FF"/>
                </a:solidFill>
              </a:rPr>
              <a:t>Report on date (Year, , quarter, month wise report)</a:t>
            </a:r>
            <a:endParaRPr lang="en-US" sz="1800" dirty="0"/>
          </a:p>
          <a:p>
            <a:r>
              <a:rPr lang="en-US" sz="1800" dirty="0"/>
              <a:t>R2 = select year, quarter, month sum(</a:t>
            </a:r>
            <a:r>
              <a:rPr lang="en-US" sz="1800" dirty="0" err="1"/>
              <a:t>tot_d</a:t>
            </a:r>
            <a:r>
              <a:rPr lang="en-US" sz="1800" dirty="0"/>
              <a:t>) as </a:t>
            </a:r>
            <a:r>
              <a:rPr lang="en-US" sz="1800" dirty="0" err="1"/>
              <a:t>tot_m</a:t>
            </a:r>
            <a:r>
              <a:rPr lang="en-US" sz="1800" dirty="0"/>
              <a:t> from R1 Where </a:t>
            </a:r>
            <a:r>
              <a:rPr lang="en-US" sz="1800" dirty="0" err="1"/>
              <a:t>s.date</a:t>
            </a:r>
            <a:r>
              <a:rPr lang="en-US" sz="1800" dirty="0"/>
              <a:t> = </a:t>
            </a:r>
            <a:r>
              <a:rPr lang="en-US" sz="1800" dirty="0" err="1"/>
              <a:t>d.date</a:t>
            </a:r>
            <a:r>
              <a:rPr lang="en-US" sz="1800" dirty="0"/>
              <a:t> Group by year, quarter, month, date</a:t>
            </a:r>
          </a:p>
        </p:txBody>
      </p:sp>
      <p:pic>
        <p:nvPicPr>
          <p:cNvPr id="9" name="Picture 8">
            <a:extLst>
              <a:ext uri="{FF2B5EF4-FFF2-40B4-BE49-F238E27FC236}">
                <a16:creationId xmlns:a16="http://schemas.microsoft.com/office/drawing/2014/main" id="{781E898D-28C0-4AB5-9086-04DD15AE6C9C}"/>
              </a:ext>
            </a:extLst>
          </p:cNvPr>
          <p:cNvPicPr>
            <a:picLocks noChangeAspect="1"/>
          </p:cNvPicPr>
          <p:nvPr/>
        </p:nvPicPr>
        <p:blipFill>
          <a:blip r:embed="rId5"/>
          <a:stretch>
            <a:fillRect/>
          </a:stretch>
        </p:blipFill>
        <p:spPr>
          <a:xfrm>
            <a:off x="4677508" y="3196297"/>
            <a:ext cx="4591050" cy="2705100"/>
          </a:xfrm>
          <a:prstGeom prst="rect">
            <a:avLst/>
          </a:prstGeom>
        </p:spPr>
      </p:pic>
    </p:spTree>
    <p:extLst>
      <p:ext uri="{BB962C8B-B14F-4D97-AF65-F5344CB8AC3E}">
        <p14:creationId xmlns:p14="http://schemas.microsoft.com/office/powerpoint/2010/main" val="327142565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780207" y="-56589"/>
            <a:ext cx="8077200" cy="609600"/>
          </a:xfrm>
        </p:spPr>
        <p:txBody>
          <a:bodyPr/>
          <a:lstStyle/>
          <a:p>
            <a:r>
              <a:rPr lang="en-US" altLang="en-US" dirty="0">
                <a:effectLst>
                  <a:outerShdw blurRad="38100" dist="38100" dir="2700000" algn="tl">
                    <a:srgbClr val="C0C0C0"/>
                  </a:outerShdw>
                </a:effectLst>
              </a:rPr>
              <a:t>Hierarchies on Dimensions</a:t>
            </a:r>
          </a:p>
        </p:txBody>
      </p:sp>
      <p:pic>
        <p:nvPicPr>
          <p:cNvPr id="3" name="Graphic 2">
            <a:extLst>
              <a:ext uri="{FF2B5EF4-FFF2-40B4-BE49-F238E27FC236}">
                <a16:creationId xmlns:a16="http://schemas.microsoft.com/office/drawing/2014/main" id="{124AE1D9-DC79-45CF-B687-11274D1173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862756"/>
            <a:ext cx="4324863" cy="3566179"/>
          </a:xfrm>
          <a:prstGeom prst="rect">
            <a:avLst/>
          </a:prstGeom>
        </p:spPr>
      </p:pic>
      <p:sp>
        <p:nvSpPr>
          <p:cNvPr id="6" name="TextBox 5">
            <a:extLst>
              <a:ext uri="{FF2B5EF4-FFF2-40B4-BE49-F238E27FC236}">
                <a16:creationId xmlns:a16="http://schemas.microsoft.com/office/drawing/2014/main" id="{FB94E6C8-57AC-40D9-9517-D82D8B03F8B0}"/>
              </a:ext>
            </a:extLst>
          </p:cNvPr>
          <p:cNvSpPr txBox="1"/>
          <p:nvPr/>
        </p:nvSpPr>
        <p:spPr>
          <a:xfrm>
            <a:off x="337625" y="587271"/>
            <a:ext cx="8679766" cy="369332"/>
          </a:xfrm>
          <a:prstGeom prst="rect">
            <a:avLst/>
          </a:prstGeom>
          <a:noFill/>
        </p:spPr>
        <p:txBody>
          <a:bodyPr wrap="square" rtlCol="0">
            <a:spAutoFit/>
          </a:bodyPr>
          <a:lstStyle/>
          <a:p>
            <a:r>
              <a:rPr lang="en-US" sz="1800" dirty="0"/>
              <a:t>How can you prepare DSS reports based on hierarchy?</a:t>
            </a:r>
          </a:p>
        </p:txBody>
      </p:sp>
      <p:sp>
        <p:nvSpPr>
          <p:cNvPr id="2" name="TextBox 1">
            <a:extLst>
              <a:ext uri="{FF2B5EF4-FFF2-40B4-BE49-F238E27FC236}">
                <a16:creationId xmlns:a16="http://schemas.microsoft.com/office/drawing/2014/main" id="{A45B7BE6-D0DF-4BE6-A128-BA73E1ADE00B}"/>
              </a:ext>
            </a:extLst>
          </p:cNvPr>
          <p:cNvSpPr txBox="1"/>
          <p:nvPr/>
        </p:nvSpPr>
        <p:spPr>
          <a:xfrm>
            <a:off x="4252272" y="2768369"/>
            <a:ext cx="4797082" cy="1077218"/>
          </a:xfrm>
          <a:prstGeom prst="rect">
            <a:avLst/>
          </a:prstGeom>
          <a:noFill/>
        </p:spPr>
        <p:txBody>
          <a:bodyPr wrap="square" rtlCol="0">
            <a:spAutoFit/>
          </a:bodyPr>
          <a:lstStyle/>
          <a:p>
            <a:r>
              <a:rPr lang="en-US" sz="1600" dirty="0">
                <a:solidFill>
                  <a:srgbClr val="0000FF"/>
                </a:solidFill>
              </a:rPr>
              <a:t>Report on quarter (Year, quarter wise report)</a:t>
            </a:r>
            <a:endParaRPr lang="en-US" dirty="0"/>
          </a:p>
          <a:p>
            <a:r>
              <a:rPr lang="en-US" dirty="0"/>
              <a:t>R3 = </a:t>
            </a:r>
            <a:r>
              <a:rPr lang="en-US" sz="1600" dirty="0"/>
              <a:t>select year, quarter sum(</a:t>
            </a:r>
            <a:r>
              <a:rPr lang="en-US" sz="1600" dirty="0" err="1"/>
              <a:t>tot_m</a:t>
            </a:r>
            <a:r>
              <a:rPr lang="en-US" sz="1600" dirty="0"/>
              <a:t>) as </a:t>
            </a:r>
            <a:r>
              <a:rPr lang="en-US" sz="1600" dirty="0" err="1"/>
              <a:t>tot_q</a:t>
            </a:r>
            <a:r>
              <a:rPr lang="en-US" sz="1600" dirty="0"/>
              <a:t> from R2</a:t>
            </a:r>
          </a:p>
          <a:p>
            <a:r>
              <a:rPr lang="en-US" sz="1600" dirty="0"/>
              <a:t>Group by year, quarter</a:t>
            </a:r>
          </a:p>
        </p:txBody>
      </p:sp>
      <p:sp>
        <p:nvSpPr>
          <p:cNvPr id="10" name="TextBox 9">
            <a:extLst>
              <a:ext uri="{FF2B5EF4-FFF2-40B4-BE49-F238E27FC236}">
                <a16:creationId xmlns:a16="http://schemas.microsoft.com/office/drawing/2014/main" id="{E480289C-6B2F-4445-AA96-3BE008B564A5}"/>
              </a:ext>
            </a:extLst>
          </p:cNvPr>
          <p:cNvSpPr txBox="1"/>
          <p:nvPr/>
        </p:nvSpPr>
        <p:spPr>
          <a:xfrm>
            <a:off x="4149971" y="3917788"/>
            <a:ext cx="4318781" cy="1569660"/>
          </a:xfrm>
          <a:prstGeom prst="rect">
            <a:avLst/>
          </a:prstGeom>
          <a:noFill/>
        </p:spPr>
        <p:txBody>
          <a:bodyPr wrap="square" rtlCol="0">
            <a:spAutoFit/>
          </a:bodyPr>
          <a:lstStyle/>
          <a:p>
            <a:r>
              <a:rPr lang="en-US" sz="1600" dirty="0">
                <a:solidFill>
                  <a:srgbClr val="0000FF"/>
                </a:solidFill>
              </a:rPr>
              <a:t>Report on year (Year wise report)</a:t>
            </a:r>
            <a:endParaRPr lang="en-US" dirty="0"/>
          </a:p>
          <a:p>
            <a:r>
              <a:rPr lang="en-US" dirty="0"/>
              <a:t>R4 = </a:t>
            </a:r>
            <a:r>
              <a:rPr lang="en-US" sz="1600" dirty="0"/>
              <a:t>select year sum(</a:t>
            </a:r>
            <a:r>
              <a:rPr lang="en-US" sz="1600" dirty="0" err="1"/>
              <a:t>tot_q</a:t>
            </a:r>
            <a:r>
              <a:rPr lang="en-US" sz="1600" dirty="0"/>
              <a:t>) as </a:t>
            </a:r>
            <a:r>
              <a:rPr lang="en-US" sz="1600" dirty="0" err="1"/>
              <a:t>tot_y</a:t>
            </a:r>
            <a:r>
              <a:rPr lang="en-US" sz="1600" dirty="0"/>
              <a:t> from R3</a:t>
            </a:r>
          </a:p>
          <a:p>
            <a:r>
              <a:rPr lang="en-US" sz="1600" dirty="0"/>
              <a:t>Group by year</a:t>
            </a:r>
          </a:p>
          <a:p>
            <a:endParaRPr lang="en-US" dirty="0"/>
          </a:p>
          <a:p>
            <a:r>
              <a:rPr lang="en-US" sz="1600" dirty="0"/>
              <a:t>** R1, R2 R3, and R4 may be stored in the database as materialized view</a:t>
            </a:r>
          </a:p>
        </p:txBody>
      </p:sp>
      <p:sp>
        <p:nvSpPr>
          <p:cNvPr id="9" name="TextBox 8">
            <a:extLst>
              <a:ext uri="{FF2B5EF4-FFF2-40B4-BE49-F238E27FC236}">
                <a16:creationId xmlns:a16="http://schemas.microsoft.com/office/drawing/2014/main" id="{36BC24E3-71E5-4BA1-9C59-9A4BCB1C34CB}"/>
              </a:ext>
            </a:extLst>
          </p:cNvPr>
          <p:cNvSpPr txBox="1"/>
          <p:nvPr/>
        </p:nvSpPr>
        <p:spPr>
          <a:xfrm>
            <a:off x="369588" y="915484"/>
            <a:ext cx="8679766" cy="1754326"/>
          </a:xfrm>
          <a:prstGeom prst="rect">
            <a:avLst/>
          </a:prstGeom>
          <a:noFill/>
        </p:spPr>
        <p:txBody>
          <a:bodyPr wrap="square" rtlCol="0">
            <a:spAutoFit/>
          </a:bodyPr>
          <a:lstStyle/>
          <a:p>
            <a:r>
              <a:rPr lang="en-US" sz="1800" dirty="0">
                <a:solidFill>
                  <a:srgbClr val="0000FF"/>
                </a:solidFill>
              </a:rPr>
              <a:t>Report on date (Year, , quarter, month, date wise report)</a:t>
            </a:r>
          </a:p>
          <a:p>
            <a:r>
              <a:rPr lang="en-US" sz="1800" dirty="0"/>
              <a:t>R1 = select year, quarter, month, date, sum(quantity) as </a:t>
            </a:r>
            <a:r>
              <a:rPr lang="en-US" sz="1800" dirty="0" err="1"/>
              <a:t>tot_d</a:t>
            </a:r>
            <a:r>
              <a:rPr lang="en-US" sz="1800" dirty="0"/>
              <a:t> from sales s, </a:t>
            </a:r>
            <a:r>
              <a:rPr lang="en-US" sz="1800" dirty="0" err="1"/>
              <a:t>date_info</a:t>
            </a:r>
            <a:r>
              <a:rPr lang="en-US" sz="1800" dirty="0"/>
              <a:t> d Where </a:t>
            </a:r>
            <a:r>
              <a:rPr lang="en-US" sz="1800" dirty="0" err="1"/>
              <a:t>s.date</a:t>
            </a:r>
            <a:r>
              <a:rPr lang="en-US" sz="1800" dirty="0"/>
              <a:t> = </a:t>
            </a:r>
            <a:r>
              <a:rPr lang="en-US" sz="1800" dirty="0" err="1"/>
              <a:t>d.date</a:t>
            </a:r>
            <a:r>
              <a:rPr lang="en-US" sz="1800" dirty="0"/>
              <a:t> Group by year, quarter, month, date</a:t>
            </a:r>
          </a:p>
          <a:p>
            <a:r>
              <a:rPr lang="en-US" sz="1800" dirty="0">
                <a:solidFill>
                  <a:srgbClr val="0000FF"/>
                </a:solidFill>
              </a:rPr>
              <a:t>Report on month (Year, , quarter, month wise report)</a:t>
            </a:r>
            <a:endParaRPr lang="en-US" sz="1800" dirty="0"/>
          </a:p>
          <a:p>
            <a:r>
              <a:rPr lang="en-US" sz="1800" dirty="0"/>
              <a:t>R2 = select year, quarter, month sum(</a:t>
            </a:r>
            <a:r>
              <a:rPr lang="en-US" sz="1800" dirty="0" err="1"/>
              <a:t>tot_d</a:t>
            </a:r>
            <a:r>
              <a:rPr lang="en-US" sz="1800" dirty="0"/>
              <a:t>) as </a:t>
            </a:r>
            <a:r>
              <a:rPr lang="en-US" sz="1800" dirty="0" err="1"/>
              <a:t>tot_m</a:t>
            </a:r>
            <a:r>
              <a:rPr lang="en-US" sz="1800" dirty="0"/>
              <a:t> from R1 Where </a:t>
            </a:r>
            <a:r>
              <a:rPr lang="en-US" sz="1800" dirty="0" err="1"/>
              <a:t>s.date</a:t>
            </a:r>
            <a:r>
              <a:rPr lang="en-US" sz="1800" dirty="0"/>
              <a:t> = </a:t>
            </a:r>
            <a:r>
              <a:rPr lang="en-US" sz="1800" dirty="0" err="1"/>
              <a:t>d.date</a:t>
            </a:r>
            <a:r>
              <a:rPr lang="en-US" sz="1800" dirty="0"/>
              <a:t> Group by year, quarter, month, date</a:t>
            </a:r>
          </a:p>
        </p:txBody>
      </p:sp>
      <p:sp>
        <p:nvSpPr>
          <p:cNvPr id="11" name="TextBox 10">
            <a:extLst>
              <a:ext uri="{FF2B5EF4-FFF2-40B4-BE49-F238E27FC236}">
                <a16:creationId xmlns:a16="http://schemas.microsoft.com/office/drawing/2014/main" id="{1B4CB683-9A46-42B0-9FBE-061DC752EBC1}"/>
              </a:ext>
            </a:extLst>
          </p:cNvPr>
          <p:cNvSpPr txBox="1"/>
          <p:nvPr/>
        </p:nvSpPr>
        <p:spPr>
          <a:xfrm>
            <a:off x="4252272" y="5650128"/>
            <a:ext cx="4158798" cy="584775"/>
          </a:xfrm>
          <a:prstGeom prst="rect">
            <a:avLst/>
          </a:prstGeom>
          <a:noFill/>
        </p:spPr>
        <p:txBody>
          <a:bodyPr wrap="square" rtlCol="0">
            <a:spAutoFit/>
          </a:bodyPr>
          <a:lstStyle/>
          <a:p>
            <a:r>
              <a:rPr lang="en-US" b="1" dirty="0">
                <a:solidFill>
                  <a:srgbClr val="FF0000"/>
                </a:solidFill>
              </a:rPr>
              <a:t>Question 18-3:</a:t>
            </a:r>
            <a:r>
              <a:rPr lang="en-US" dirty="0"/>
              <a:t> Write SQL for all DSS reports on location hierarchy</a:t>
            </a:r>
          </a:p>
        </p:txBody>
      </p:sp>
    </p:spTree>
    <p:extLst>
      <p:ext uri="{BB962C8B-B14F-4D97-AF65-F5344CB8AC3E}">
        <p14:creationId xmlns:p14="http://schemas.microsoft.com/office/powerpoint/2010/main" val="73886320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Cross Tabulation With Hierarchy</a:t>
            </a:r>
          </a:p>
        </p:txBody>
      </p:sp>
      <p:sp>
        <p:nvSpPr>
          <p:cNvPr id="4" name="Content Placeholder 3">
            <a:extLst>
              <a:ext uri="{FF2B5EF4-FFF2-40B4-BE49-F238E27FC236}">
                <a16:creationId xmlns:a16="http://schemas.microsoft.com/office/drawing/2014/main" id="{659DB9E6-CA62-4EC9-B751-9E77587544F2}"/>
              </a:ext>
            </a:extLst>
          </p:cNvPr>
          <p:cNvSpPr>
            <a:spLocks noGrp="1"/>
          </p:cNvSpPr>
          <p:nvPr>
            <p:ph idx="1"/>
          </p:nvPr>
        </p:nvSpPr>
        <p:spPr/>
        <p:txBody>
          <a:bodyPr/>
          <a:lstStyle/>
          <a:p>
            <a:r>
              <a:rPr lang="en-US" dirty="0"/>
              <a:t>Cross-tabs can be easily extended to deal with hierarchies</a:t>
            </a:r>
          </a:p>
          <a:p>
            <a:r>
              <a:rPr lang="en-US" dirty="0"/>
              <a:t>Can drill down or roll up on a hierarchy</a:t>
            </a:r>
          </a:p>
          <a:p>
            <a:r>
              <a:rPr lang="en-US" dirty="0"/>
              <a:t>E.g. hierarchy: </a:t>
            </a:r>
            <a:r>
              <a:rPr lang="en-US" i="1" dirty="0" err="1"/>
              <a:t>item_name</a:t>
            </a:r>
            <a:r>
              <a:rPr lang="en-US" i="1" dirty="0"/>
              <a:t> </a:t>
            </a:r>
            <a:r>
              <a:rPr lang="en-US" dirty="0">
                <a:sym typeface="Wingdings" panose="05000000000000000000" pitchFamily="2" charset="2"/>
              </a:rPr>
              <a:t></a:t>
            </a:r>
            <a:r>
              <a:rPr lang="en-US" i="1" dirty="0"/>
              <a:t> category</a:t>
            </a:r>
          </a:p>
          <a:p>
            <a:endParaRPr lang="en-IN" dirty="0"/>
          </a:p>
        </p:txBody>
      </p:sp>
      <p:sp>
        <p:nvSpPr>
          <p:cNvPr id="70658" name="Rectangle 3"/>
          <p:cNvSpPr>
            <a:spLocks noChangeArrowheads="1"/>
          </p:cNvSpPr>
          <p:nvPr/>
        </p:nvSpPr>
        <p:spPr bwMode="auto">
          <a:xfrm>
            <a:off x="660400" y="1165225"/>
            <a:ext cx="7899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kumimoji="1" lang="en-US" altLang="en-US" sz="2000" i="1" dirty="0"/>
          </a:p>
        </p:txBody>
      </p:sp>
      <p:pic>
        <p:nvPicPr>
          <p:cNvPr id="3" name="Graphic 2">
            <a:extLst>
              <a:ext uri="{FF2B5EF4-FFF2-40B4-BE49-F238E27FC236}">
                <a16:creationId xmlns:a16="http://schemas.microsoft.com/office/drawing/2014/main" id="{ABA578BC-12E7-4654-8D5F-364DC9943F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0400" y="2658247"/>
            <a:ext cx="7794263" cy="3522602"/>
          </a:xfrm>
          <a:prstGeom prst="rect">
            <a:avLst/>
          </a:prstGeom>
        </p:spPr>
      </p:pic>
    </p:spTree>
    <p:extLst>
      <p:ext uri="{BB962C8B-B14F-4D97-AF65-F5344CB8AC3E}">
        <p14:creationId xmlns:p14="http://schemas.microsoft.com/office/powerpoint/2010/main" val="1589136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Cross Tabulation With Hierarchy</a:t>
            </a:r>
          </a:p>
        </p:txBody>
      </p:sp>
      <p:sp>
        <p:nvSpPr>
          <p:cNvPr id="4" name="Content Placeholder 3">
            <a:extLst>
              <a:ext uri="{FF2B5EF4-FFF2-40B4-BE49-F238E27FC236}">
                <a16:creationId xmlns:a16="http://schemas.microsoft.com/office/drawing/2014/main" id="{659DB9E6-CA62-4EC9-B751-9E77587544F2}"/>
              </a:ext>
            </a:extLst>
          </p:cNvPr>
          <p:cNvSpPr>
            <a:spLocks noGrp="1"/>
          </p:cNvSpPr>
          <p:nvPr>
            <p:ph idx="1"/>
          </p:nvPr>
        </p:nvSpPr>
        <p:spPr/>
        <p:txBody>
          <a:bodyPr/>
          <a:lstStyle/>
          <a:p>
            <a:r>
              <a:rPr lang="en-US" dirty="0"/>
              <a:t>Cross-tabs can be easily extended to deal with hierarchies</a:t>
            </a:r>
          </a:p>
          <a:p>
            <a:r>
              <a:rPr lang="en-US" dirty="0"/>
              <a:t>Can drill down or roll up on a hierarchy</a:t>
            </a:r>
          </a:p>
          <a:p>
            <a:r>
              <a:rPr lang="en-US" dirty="0"/>
              <a:t>E.g. hierarchy: </a:t>
            </a:r>
            <a:r>
              <a:rPr lang="en-US" i="1" dirty="0" err="1"/>
              <a:t>item_name</a:t>
            </a:r>
            <a:r>
              <a:rPr lang="en-US" i="1" dirty="0"/>
              <a:t> </a:t>
            </a:r>
            <a:r>
              <a:rPr lang="en-US" dirty="0">
                <a:sym typeface="Wingdings" panose="05000000000000000000" pitchFamily="2" charset="2"/>
              </a:rPr>
              <a:t></a:t>
            </a:r>
            <a:r>
              <a:rPr lang="en-US" i="1" dirty="0"/>
              <a:t> category</a:t>
            </a:r>
          </a:p>
          <a:p>
            <a:endParaRPr lang="en-IN" dirty="0"/>
          </a:p>
        </p:txBody>
      </p:sp>
      <p:sp>
        <p:nvSpPr>
          <p:cNvPr id="70658" name="Rectangle 3"/>
          <p:cNvSpPr>
            <a:spLocks noChangeArrowheads="1"/>
          </p:cNvSpPr>
          <p:nvPr/>
        </p:nvSpPr>
        <p:spPr bwMode="auto">
          <a:xfrm>
            <a:off x="660400" y="1165225"/>
            <a:ext cx="7899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kumimoji="1" lang="en-US" altLang="en-US" sz="2000" i="1" dirty="0"/>
          </a:p>
        </p:txBody>
      </p:sp>
      <p:sp>
        <p:nvSpPr>
          <p:cNvPr id="2" name="TextBox 1">
            <a:extLst>
              <a:ext uri="{FF2B5EF4-FFF2-40B4-BE49-F238E27FC236}">
                <a16:creationId xmlns:a16="http://schemas.microsoft.com/office/drawing/2014/main" id="{CE5C5D29-094A-49F5-ACE8-2FDF012A531C}"/>
              </a:ext>
            </a:extLst>
          </p:cNvPr>
          <p:cNvSpPr txBox="1"/>
          <p:nvPr/>
        </p:nvSpPr>
        <p:spPr>
          <a:xfrm>
            <a:off x="650302" y="2277031"/>
            <a:ext cx="3944327" cy="3780522"/>
          </a:xfrm>
          <a:prstGeom prst="rect">
            <a:avLst/>
          </a:prstGeom>
          <a:noFill/>
        </p:spPr>
        <p:txBody>
          <a:bodyPr wrap="square" rtlCol="0">
            <a:spAutoFit/>
          </a:bodyPr>
          <a:lstStyle/>
          <a:p>
            <a:pPr>
              <a:lnSpc>
                <a:spcPct val="150000"/>
              </a:lnSpc>
            </a:pPr>
            <a:r>
              <a:rPr lang="en-US" sz="1800" b="1" i="0" dirty="0">
                <a:solidFill>
                  <a:srgbClr val="202124"/>
                </a:solidFill>
                <a:effectLst/>
                <a:latin typeface="arial" panose="020B0604020202020204" pitchFamily="34" charset="0"/>
              </a:rPr>
              <a:t>Drill down</a:t>
            </a:r>
            <a:r>
              <a:rPr lang="en-US" sz="1800" b="0" i="0" dirty="0">
                <a:solidFill>
                  <a:srgbClr val="202124"/>
                </a:solidFill>
                <a:effectLst/>
                <a:latin typeface="arial" panose="020B0604020202020204" pitchFamily="34" charset="0"/>
              </a:rPr>
              <a:t> is a capability that takes the user from a more general view of the data to a more specific one at the click of a mouse. For example, a report that shows sales revenue by division can allow the user to select a division, click on it and see sales revenue by district within that division.</a:t>
            </a:r>
            <a:endParaRPr lang="en-US" sz="1800" dirty="0"/>
          </a:p>
        </p:txBody>
      </p:sp>
      <p:pic>
        <p:nvPicPr>
          <p:cNvPr id="1026" name="Picture 2" descr="OLAP Operations - javatpoint">
            <a:extLst>
              <a:ext uri="{FF2B5EF4-FFF2-40B4-BE49-F238E27FC236}">
                <a16:creationId xmlns:a16="http://schemas.microsoft.com/office/drawing/2014/main" id="{394AA924-27C2-426A-9176-4E49A2931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749" y="2443155"/>
            <a:ext cx="4637287" cy="3312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09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ltLang="en-US">
                <a:effectLst>
                  <a:outerShdw blurRad="38100" dist="38100" dir="2700000" algn="tl">
                    <a:srgbClr val="C0C0C0"/>
                  </a:outerShdw>
                </a:effectLst>
              </a:rPr>
              <a:t>Cross Tabulation With Hierarchy</a:t>
            </a:r>
          </a:p>
        </p:txBody>
      </p:sp>
      <p:sp>
        <p:nvSpPr>
          <p:cNvPr id="4" name="Content Placeholder 3">
            <a:extLst>
              <a:ext uri="{FF2B5EF4-FFF2-40B4-BE49-F238E27FC236}">
                <a16:creationId xmlns:a16="http://schemas.microsoft.com/office/drawing/2014/main" id="{659DB9E6-CA62-4EC9-B751-9E77587544F2}"/>
              </a:ext>
            </a:extLst>
          </p:cNvPr>
          <p:cNvSpPr>
            <a:spLocks noGrp="1"/>
          </p:cNvSpPr>
          <p:nvPr>
            <p:ph idx="1"/>
          </p:nvPr>
        </p:nvSpPr>
        <p:spPr/>
        <p:txBody>
          <a:bodyPr/>
          <a:lstStyle/>
          <a:p>
            <a:r>
              <a:rPr lang="en-US" dirty="0"/>
              <a:t>Cross-tabs can be easily extended to deal with hierarchies</a:t>
            </a:r>
          </a:p>
          <a:p>
            <a:r>
              <a:rPr lang="en-US" dirty="0"/>
              <a:t>Can drill down or roll up on a hierarchy</a:t>
            </a:r>
          </a:p>
          <a:p>
            <a:r>
              <a:rPr lang="en-US" dirty="0"/>
              <a:t>E.g. hierarchy: </a:t>
            </a:r>
            <a:r>
              <a:rPr lang="en-US" i="1" dirty="0" err="1"/>
              <a:t>item_name</a:t>
            </a:r>
            <a:r>
              <a:rPr lang="en-US" i="1" dirty="0"/>
              <a:t> </a:t>
            </a:r>
            <a:r>
              <a:rPr lang="en-US" dirty="0">
                <a:sym typeface="Wingdings" panose="05000000000000000000" pitchFamily="2" charset="2"/>
              </a:rPr>
              <a:t></a:t>
            </a:r>
            <a:r>
              <a:rPr lang="en-US" i="1" dirty="0"/>
              <a:t> category</a:t>
            </a:r>
          </a:p>
          <a:p>
            <a:endParaRPr lang="en-IN" dirty="0"/>
          </a:p>
        </p:txBody>
      </p:sp>
      <p:sp>
        <p:nvSpPr>
          <p:cNvPr id="70658" name="Rectangle 3"/>
          <p:cNvSpPr>
            <a:spLocks noChangeArrowheads="1"/>
          </p:cNvSpPr>
          <p:nvPr/>
        </p:nvSpPr>
        <p:spPr bwMode="auto">
          <a:xfrm>
            <a:off x="660400" y="1165225"/>
            <a:ext cx="7899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kumimoji="1" lang="en-US" altLang="en-US" sz="2000" i="1" dirty="0"/>
          </a:p>
        </p:txBody>
      </p:sp>
      <p:sp>
        <p:nvSpPr>
          <p:cNvPr id="2" name="TextBox 1">
            <a:extLst>
              <a:ext uri="{FF2B5EF4-FFF2-40B4-BE49-F238E27FC236}">
                <a16:creationId xmlns:a16="http://schemas.microsoft.com/office/drawing/2014/main" id="{CE5C5D29-094A-49F5-ACE8-2FDF012A531C}"/>
              </a:ext>
            </a:extLst>
          </p:cNvPr>
          <p:cNvSpPr txBox="1"/>
          <p:nvPr/>
        </p:nvSpPr>
        <p:spPr>
          <a:xfrm>
            <a:off x="281354" y="2277031"/>
            <a:ext cx="4313275" cy="2949525"/>
          </a:xfrm>
          <a:prstGeom prst="rect">
            <a:avLst/>
          </a:prstGeom>
          <a:noFill/>
        </p:spPr>
        <p:txBody>
          <a:bodyPr wrap="square" rtlCol="0">
            <a:spAutoFit/>
          </a:bodyPr>
          <a:lstStyle/>
          <a:p>
            <a:pPr>
              <a:lnSpc>
                <a:spcPct val="150000"/>
              </a:lnSpc>
            </a:pPr>
            <a:r>
              <a:rPr lang="en-US" sz="1800" b="1" i="0" dirty="0">
                <a:solidFill>
                  <a:srgbClr val="202124"/>
                </a:solidFill>
                <a:effectLst/>
                <a:latin typeface="arial" panose="020B0604020202020204" pitchFamily="34" charset="0"/>
              </a:rPr>
              <a:t>The roll-up </a:t>
            </a:r>
            <a:r>
              <a:rPr lang="en-US" sz="1800" i="0" dirty="0">
                <a:solidFill>
                  <a:srgbClr val="202124"/>
                </a:solidFill>
                <a:effectLst/>
                <a:latin typeface="arial" panose="020B0604020202020204" pitchFamily="34" charset="0"/>
              </a:rPr>
              <a:t>operation aggregates the data by ascending the location hierarchy from the level of the city to the level of the country. When a roll-up is performed by dimensions reduction, one or more dimensions are removed from the cube. For example, R1 </a:t>
            </a:r>
            <a:r>
              <a:rPr lang="en-US" sz="1800" i="0" dirty="0">
                <a:solidFill>
                  <a:srgbClr val="202124"/>
                </a:solidFill>
                <a:effectLst/>
                <a:latin typeface="arial" panose="020B0604020202020204" pitchFamily="34" charset="0"/>
                <a:sym typeface="Symbol" panose="05050102010706020507" pitchFamily="18" charset="2"/>
              </a:rPr>
              <a:t></a:t>
            </a:r>
            <a:r>
              <a:rPr lang="en-US" sz="1800" i="0" dirty="0">
                <a:solidFill>
                  <a:srgbClr val="202124"/>
                </a:solidFill>
                <a:effectLst/>
                <a:latin typeface="arial" panose="020B0604020202020204" pitchFamily="34" charset="0"/>
              </a:rPr>
              <a:t> R2 </a:t>
            </a:r>
            <a:r>
              <a:rPr lang="en-US" sz="1800" i="0" dirty="0">
                <a:solidFill>
                  <a:srgbClr val="202124"/>
                </a:solidFill>
                <a:effectLst/>
                <a:latin typeface="arial" panose="020B0604020202020204" pitchFamily="34" charset="0"/>
                <a:sym typeface="Symbol" panose="05050102010706020507" pitchFamily="18" charset="2"/>
              </a:rPr>
              <a:t></a:t>
            </a:r>
            <a:r>
              <a:rPr lang="en-US" sz="1800" i="0" dirty="0">
                <a:solidFill>
                  <a:srgbClr val="202124"/>
                </a:solidFill>
                <a:effectLst/>
                <a:latin typeface="arial" panose="020B0604020202020204" pitchFamily="34" charset="0"/>
              </a:rPr>
              <a:t> R3 </a:t>
            </a:r>
            <a:r>
              <a:rPr lang="en-US" sz="1800" i="0" dirty="0">
                <a:solidFill>
                  <a:srgbClr val="202124"/>
                </a:solidFill>
                <a:effectLst/>
                <a:latin typeface="arial" panose="020B0604020202020204" pitchFamily="34" charset="0"/>
                <a:sym typeface="Symbol" panose="05050102010706020507" pitchFamily="18" charset="2"/>
              </a:rPr>
              <a:t></a:t>
            </a:r>
            <a:r>
              <a:rPr lang="en-US" sz="1800" i="0" dirty="0">
                <a:solidFill>
                  <a:srgbClr val="202124"/>
                </a:solidFill>
                <a:effectLst/>
                <a:latin typeface="arial" panose="020B0604020202020204" pitchFamily="34" charset="0"/>
              </a:rPr>
              <a:t> R4.</a:t>
            </a:r>
            <a:endParaRPr lang="en-US" sz="1800" dirty="0"/>
          </a:p>
        </p:txBody>
      </p:sp>
      <p:pic>
        <p:nvPicPr>
          <p:cNvPr id="2050" name="Picture 2" descr="OLAP Operations - javatpoint">
            <a:extLst>
              <a:ext uri="{FF2B5EF4-FFF2-40B4-BE49-F238E27FC236}">
                <a16:creationId xmlns:a16="http://schemas.microsoft.com/office/drawing/2014/main" id="{AF7F5E93-FBC3-458E-A669-6BBE77608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915" y="2277031"/>
            <a:ext cx="4044331" cy="3370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56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5BF-5949-4E5F-80E3-1F603884552A}"/>
              </a:ext>
            </a:extLst>
          </p:cNvPr>
          <p:cNvSpPr>
            <a:spLocks noGrp="1"/>
          </p:cNvSpPr>
          <p:nvPr>
            <p:ph type="title"/>
          </p:nvPr>
        </p:nvSpPr>
        <p:spPr/>
        <p:txBody>
          <a:bodyPr/>
          <a:lstStyle/>
          <a:p>
            <a:r>
              <a:rPr lang="en-IN" dirty="0"/>
              <a:t>Overview (Cont.)</a:t>
            </a:r>
          </a:p>
        </p:txBody>
      </p:sp>
      <p:sp>
        <p:nvSpPr>
          <p:cNvPr id="3" name="Content Placeholder 2">
            <a:extLst>
              <a:ext uri="{FF2B5EF4-FFF2-40B4-BE49-F238E27FC236}">
                <a16:creationId xmlns:a16="http://schemas.microsoft.com/office/drawing/2014/main" id="{1C793067-CB1C-41CB-A8B1-A539B4C83578}"/>
              </a:ext>
            </a:extLst>
          </p:cNvPr>
          <p:cNvSpPr>
            <a:spLocks noGrp="1"/>
          </p:cNvSpPr>
          <p:nvPr>
            <p:ph idx="1"/>
          </p:nvPr>
        </p:nvSpPr>
        <p:spPr/>
        <p:txBody>
          <a:bodyPr/>
          <a:lstStyle/>
          <a:p>
            <a:r>
              <a:rPr lang="en-IN" sz="1800" dirty="0"/>
              <a:t>Common steps in data analytics</a:t>
            </a:r>
          </a:p>
          <a:p>
            <a:pPr lvl="1"/>
            <a:r>
              <a:rPr lang="en-IN" sz="1800" dirty="0"/>
              <a:t>Gather data from multiple sources into one location </a:t>
            </a:r>
          </a:p>
          <a:p>
            <a:pPr lvl="1"/>
            <a:r>
              <a:rPr lang="en-IN" sz="1800" dirty="0"/>
              <a:t>Data warehouses also integrated data into common schema</a:t>
            </a:r>
          </a:p>
          <a:p>
            <a:pPr lvl="1"/>
            <a:r>
              <a:rPr lang="en-IN" sz="1800" dirty="0"/>
              <a:t>Data often needs to be </a:t>
            </a:r>
            <a:r>
              <a:rPr lang="en-IN" sz="1800" b="1" dirty="0">
                <a:solidFill>
                  <a:srgbClr val="002060"/>
                </a:solidFill>
              </a:rPr>
              <a:t>extracted</a:t>
            </a:r>
            <a:r>
              <a:rPr lang="en-IN" sz="1800" dirty="0"/>
              <a:t> from source formats, </a:t>
            </a:r>
            <a:r>
              <a:rPr lang="en-IN" sz="1800" b="1" dirty="0">
                <a:solidFill>
                  <a:srgbClr val="002060"/>
                </a:solidFill>
              </a:rPr>
              <a:t>transformed</a:t>
            </a:r>
            <a:r>
              <a:rPr lang="en-IN" sz="1800" dirty="0"/>
              <a:t> to common schema, and </a:t>
            </a:r>
            <a:r>
              <a:rPr lang="en-IN" sz="1800" b="1" dirty="0">
                <a:solidFill>
                  <a:srgbClr val="002060"/>
                </a:solidFill>
              </a:rPr>
              <a:t>loaded</a:t>
            </a:r>
            <a:r>
              <a:rPr lang="en-IN" sz="1800" dirty="0"/>
              <a:t> into the data warehouse</a:t>
            </a:r>
          </a:p>
          <a:p>
            <a:pPr lvl="2"/>
            <a:r>
              <a:rPr lang="en-IN" sz="1800" dirty="0"/>
              <a:t>Can be done as </a:t>
            </a:r>
            <a:r>
              <a:rPr lang="en-IN" sz="1800" b="1" dirty="0">
                <a:solidFill>
                  <a:srgbClr val="002060"/>
                </a:solidFill>
              </a:rPr>
              <a:t>ETL (extract-transform-load)</a:t>
            </a:r>
            <a:r>
              <a:rPr lang="en-IN" sz="1800" dirty="0"/>
              <a:t>, or </a:t>
            </a:r>
            <a:r>
              <a:rPr lang="en-IN" sz="1800" b="1" dirty="0">
                <a:solidFill>
                  <a:srgbClr val="002060"/>
                </a:solidFill>
              </a:rPr>
              <a:t>ELT (extract-load-transform</a:t>
            </a:r>
            <a:r>
              <a:rPr lang="en-IN" b="1" dirty="0">
                <a:solidFill>
                  <a:srgbClr val="002060"/>
                </a:solidFill>
              </a:rPr>
              <a:t>)</a:t>
            </a:r>
            <a:endParaRPr lang="en-IN" dirty="0"/>
          </a:p>
        </p:txBody>
      </p:sp>
    </p:spTree>
    <p:extLst>
      <p:ext uri="{BB962C8B-B14F-4D97-AF65-F5344CB8AC3E}">
        <p14:creationId xmlns:p14="http://schemas.microsoft.com/office/powerpoint/2010/main" val="429072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5BF-5949-4E5F-80E3-1F603884552A}"/>
              </a:ext>
            </a:extLst>
          </p:cNvPr>
          <p:cNvSpPr>
            <a:spLocks noGrp="1"/>
          </p:cNvSpPr>
          <p:nvPr>
            <p:ph type="title"/>
          </p:nvPr>
        </p:nvSpPr>
        <p:spPr/>
        <p:txBody>
          <a:bodyPr/>
          <a:lstStyle/>
          <a:p>
            <a:r>
              <a:rPr lang="en-IN" dirty="0"/>
              <a:t>Overview (Cont.)</a:t>
            </a:r>
          </a:p>
        </p:txBody>
      </p:sp>
      <p:sp>
        <p:nvSpPr>
          <p:cNvPr id="3" name="Content Placeholder 2">
            <a:extLst>
              <a:ext uri="{FF2B5EF4-FFF2-40B4-BE49-F238E27FC236}">
                <a16:creationId xmlns:a16="http://schemas.microsoft.com/office/drawing/2014/main" id="{1C793067-CB1C-41CB-A8B1-A539B4C83578}"/>
              </a:ext>
            </a:extLst>
          </p:cNvPr>
          <p:cNvSpPr>
            <a:spLocks noGrp="1"/>
          </p:cNvSpPr>
          <p:nvPr>
            <p:ph idx="1"/>
          </p:nvPr>
        </p:nvSpPr>
        <p:spPr/>
        <p:txBody>
          <a:bodyPr/>
          <a:lstStyle/>
          <a:p>
            <a:pPr lvl="1"/>
            <a:r>
              <a:rPr lang="en-IN" sz="1800" dirty="0"/>
              <a:t>Generate aggregates and reports summarizing data</a:t>
            </a:r>
          </a:p>
          <a:p>
            <a:pPr lvl="2"/>
            <a:r>
              <a:rPr lang="en-IN" sz="1800" dirty="0"/>
              <a:t>Dashboards showing graphical charts/reports</a:t>
            </a:r>
          </a:p>
          <a:p>
            <a:pPr lvl="2"/>
            <a:r>
              <a:rPr lang="en-IN" sz="1800" b="1" dirty="0">
                <a:solidFill>
                  <a:srgbClr val="002060"/>
                </a:solidFill>
              </a:rPr>
              <a:t>Online analytical processing (OLAP) systems</a:t>
            </a:r>
            <a:r>
              <a:rPr lang="en-IN" sz="1800" b="1" dirty="0"/>
              <a:t> </a:t>
            </a:r>
            <a:r>
              <a:rPr lang="en-IN" sz="1800" dirty="0"/>
              <a:t>allow interactive querying</a:t>
            </a:r>
          </a:p>
          <a:p>
            <a:pPr lvl="2"/>
            <a:r>
              <a:rPr lang="en-IN" sz="1800" dirty="0"/>
              <a:t>Statistical analysis using tools such as R/SAS/SPSS</a:t>
            </a:r>
          </a:p>
          <a:p>
            <a:pPr lvl="3"/>
            <a:r>
              <a:rPr lang="en-IN" sz="1800" dirty="0"/>
              <a:t>Including extensions for parallel processing of big data</a:t>
            </a:r>
          </a:p>
          <a:p>
            <a:pPr lvl="1"/>
            <a:r>
              <a:rPr lang="en-IN" sz="1800" dirty="0"/>
              <a:t>Build </a:t>
            </a:r>
            <a:r>
              <a:rPr lang="en-IN" sz="1800" b="1" dirty="0">
                <a:solidFill>
                  <a:srgbClr val="002060"/>
                </a:solidFill>
              </a:rPr>
              <a:t>predictive models </a:t>
            </a:r>
            <a:r>
              <a:rPr lang="en-IN" sz="1800" dirty="0"/>
              <a:t>and use the models for decision making</a:t>
            </a:r>
          </a:p>
        </p:txBody>
      </p:sp>
    </p:spTree>
    <p:extLst>
      <p:ext uri="{BB962C8B-B14F-4D97-AF65-F5344CB8AC3E}">
        <p14:creationId xmlns:p14="http://schemas.microsoft.com/office/powerpoint/2010/main" val="2835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02A6-7AD9-4545-BBC7-CA6D71764CD6}"/>
              </a:ext>
            </a:extLst>
          </p:cNvPr>
          <p:cNvSpPr>
            <a:spLocks noGrp="1"/>
          </p:cNvSpPr>
          <p:nvPr>
            <p:ph type="title"/>
          </p:nvPr>
        </p:nvSpPr>
        <p:spPr/>
        <p:txBody>
          <a:bodyPr/>
          <a:lstStyle/>
          <a:p>
            <a:r>
              <a:rPr lang="en-IN" dirty="0"/>
              <a:t>Overview (Cont.)</a:t>
            </a:r>
          </a:p>
        </p:txBody>
      </p:sp>
      <p:sp>
        <p:nvSpPr>
          <p:cNvPr id="3" name="Content Placeholder 2">
            <a:extLst>
              <a:ext uri="{FF2B5EF4-FFF2-40B4-BE49-F238E27FC236}">
                <a16:creationId xmlns:a16="http://schemas.microsoft.com/office/drawing/2014/main" id="{D99D363A-05FD-4D48-9D74-7700AF25C628}"/>
              </a:ext>
            </a:extLst>
          </p:cNvPr>
          <p:cNvSpPr>
            <a:spLocks noGrp="1"/>
          </p:cNvSpPr>
          <p:nvPr>
            <p:ph idx="1"/>
          </p:nvPr>
        </p:nvSpPr>
        <p:spPr/>
        <p:txBody>
          <a:bodyPr/>
          <a:lstStyle/>
          <a:p>
            <a:r>
              <a:rPr lang="en-IN" sz="1800" dirty="0"/>
              <a:t>Predictive models are widely used today</a:t>
            </a:r>
          </a:p>
          <a:p>
            <a:pPr lvl="1"/>
            <a:r>
              <a:rPr lang="en-IN" sz="1800" dirty="0"/>
              <a:t>E.g., use  customer profile features (e.g. income, age, gender, education, employment) and past history of a customer to predict likelihood of default on loan</a:t>
            </a:r>
          </a:p>
          <a:p>
            <a:pPr lvl="2"/>
            <a:r>
              <a:rPr lang="en-IN" sz="1800" dirty="0"/>
              <a:t> and use prediction to make loan decision</a:t>
            </a:r>
          </a:p>
          <a:p>
            <a:pPr lvl="1"/>
            <a:r>
              <a:rPr lang="en-IN" sz="1800" dirty="0"/>
              <a:t>E.g., use past history of sales (by season) to predict future sales</a:t>
            </a:r>
          </a:p>
          <a:p>
            <a:pPr lvl="2"/>
            <a:r>
              <a:rPr lang="en-IN" sz="1800" dirty="0"/>
              <a:t>And use it to decide what/how much to produce/stock</a:t>
            </a:r>
          </a:p>
          <a:p>
            <a:pPr lvl="2"/>
            <a:r>
              <a:rPr lang="en-IN" sz="1800" dirty="0"/>
              <a:t>And to target customers</a:t>
            </a:r>
          </a:p>
          <a:p>
            <a:r>
              <a:rPr lang="en-US" altLang="en-US" sz="1800" dirty="0">
                <a:ea typeface="ＭＳ Ｐゴシック" panose="020B0600070205080204" pitchFamily="34" charset="-128"/>
              </a:rPr>
              <a:t>Other examples of business decisions:</a:t>
            </a:r>
          </a:p>
          <a:p>
            <a:pPr lvl="1"/>
            <a:r>
              <a:rPr lang="en-US" altLang="en-US" sz="1800" dirty="0">
                <a:ea typeface="ＭＳ Ｐゴシック" panose="020B0600070205080204" pitchFamily="34" charset="-128"/>
              </a:rPr>
              <a:t>What items to stock?</a:t>
            </a:r>
          </a:p>
          <a:p>
            <a:pPr lvl="1"/>
            <a:r>
              <a:rPr lang="en-US" altLang="en-US" sz="1800" dirty="0">
                <a:ea typeface="ＭＳ Ｐゴシック" panose="020B0600070205080204" pitchFamily="34" charset="-128"/>
              </a:rPr>
              <a:t>What insurance premium to change?</a:t>
            </a:r>
          </a:p>
          <a:p>
            <a:pPr lvl="1"/>
            <a:r>
              <a:rPr lang="en-US" altLang="en-US" sz="1800" dirty="0">
                <a:ea typeface="ＭＳ Ｐゴシック" panose="020B0600070205080204" pitchFamily="34" charset="-128"/>
              </a:rPr>
              <a:t>To whom to send advertisements?</a:t>
            </a:r>
            <a:endParaRPr lang="en-IN" sz="1800" dirty="0"/>
          </a:p>
        </p:txBody>
      </p:sp>
      <p:sp>
        <p:nvSpPr>
          <p:cNvPr id="4" name="TextBox 3">
            <a:extLst>
              <a:ext uri="{FF2B5EF4-FFF2-40B4-BE49-F238E27FC236}">
                <a16:creationId xmlns:a16="http://schemas.microsoft.com/office/drawing/2014/main" id="{6C3DAF47-603F-4931-AED1-5CF5ADC6EFD8}"/>
              </a:ext>
            </a:extLst>
          </p:cNvPr>
          <p:cNvSpPr txBox="1"/>
          <p:nvPr/>
        </p:nvSpPr>
        <p:spPr>
          <a:xfrm>
            <a:off x="-872197" y="5500468"/>
            <a:ext cx="184731" cy="338554"/>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2B628C24-70FB-4B19-9F86-268D2FE01D0F}"/>
              </a:ext>
            </a:extLst>
          </p:cNvPr>
          <p:cNvSpPr txBox="1"/>
          <p:nvPr/>
        </p:nvSpPr>
        <p:spPr>
          <a:xfrm>
            <a:off x="685800" y="5500468"/>
            <a:ext cx="7772400" cy="646331"/>
          </a:xfrm>
          <a:prstGeom prst="rect">
            <a:avLst/>
          </a:prstGeom>
          <a:noFill/>
        </p:spPr>
        <p:txBody>
          <a:bodyPr wrap="square" rtlCol="0">
            <a:spAutoFit/>
          </a:bodyPr>
          <a:lstStyle/>
          <a:p>
            <a:r>
              <a:rPr lang="en-US" sz="1800" b="1" dirty="0">
                <a:solidFill>
                  <a:srgbClr val="FF0000"/>
                </a:solidFill>
              </a:rPr>
              <a:t>Question16-1</a:t>
            </a:r>
            <a:r>
              <a:rPr lang="en-US" sz="1800" dirty="0"/>
              <a:t>: Write some objectives and applications of data analytics for a mobile phone company like </a:t>
            </a:r>
            <a:r>
              <a:rPr lang="en-US" sz="1800" dirty="0" err="1"/>
              <a:t>TeleTalk</a:t>
            </a:r>
            <a:r>
              <a:rPr lang="en-US" sz="1800" dirty="0"/>
              <a:t>, Grameen etc. </a:t>
            </a:r>
          </a:p>
        </p:txBody>
      </p:sp>
    </p:spTree>
    <p:extLst>
      <p:ext uri="{BB962C8B-B14F-4D97-AF65-F5344CB8AC3E}">
        <p14:creationId xmlns:p14="http://schemas.microsoft.com/office/powerpoint/2010/main" val="422361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02A6-7AD9-4545-BBC7-CA6D71764CD6}"/>
              </a:ext>
            </a:extLst>
          </p:cNvPr>
          <p:cNvSpPr>
            <a:spLocks noGrp="1"/>
          </p:cNvSpPr>
          <p:nvPr>
            <p:ph type="title"/>
          </p:nvPr>
        </p:nvSpPr>
        <p:spPr/>
        <p:txBody>
          <a:bodyPr/>
          <a:lstStyle/>
          <a:p>
            <a:r>
              <a:rPr lang="en-IN" dirty="0"/>
              <a:t>Overview (Cont.)</a:t>
            </a:r>
          </a:p>
        </p:txBody>
      </p:sp>
      <p:sp>
        <p:nvSpPr>
          <p:cNvPr id="3" name="Content Placeholder 2">
            <a:extLst>
              <a:ext uri="{FF2B5EF4-FFF2-40B4-BE49-F238E27FC236}">
                <a16:creationId xmlns:a16="http://schemas.microsoft.com/office/drawing/2014/main" id="{D99D363A-05FD-4D48-9D74-7700AF25C628}"/>
              </a:ext>
            </a:extLst>
          </p:cNvPr>
          <p:cNvSpPr>
            <a:spLocks noGrp="1"/>
          </p:cNvSpPr>
          <p:nvPr>
            <p:ph idx="1"/>
          </p:nvPr>
        </p:nvSpPr>
        <p:spPr/>
        <p:txBody>
          <a:bodyPr/>
          <a:lstStyle/>
          <a:p>
            <a:r>
              <a:rPr lang="en-IN" sz="1800" b="1" dirty="0">
                <a:solidFill>
                  <a:srgbClr val="002060"/>
                </a:solidFill>
              </a:rPr>
              <a:t>Machine learning </a:t>
            </a:r>
            <a:r>
              <a:rPr lang="en-IN" sz="1800" dirty="0"/>
              <a:t>techniques are key to finding patterns in data and making predictions</a:t>
            </a:r>
          </a:p>
          <a:p>
            <a:endParaRPr lang="en-IN" sz="1800" b="1" dirty="0">
              <a:solidFill>
                <a:srgbClr val="002060"/>
              </a:solidFill>
            </a:endParaRPr>
          </a:p>
          <a:p>
            <a:r>
              <a:rPr lang="en-IN" sz="1800" b="1" dirty="0">
                <a:solidFill>
                  <a:srgbClr val="002060"/>
                </a:solidFill>
              </a:rPr>
              <a:t>Data mining </a:t>
            </a:r>
            <a:r>
              <a:rPr lang="en-IN" sz="1800" dirty="0"/>
              <a:t>extends techniques developed by machine-learning communities to run them on very large datasets</a:t>
            </a:r>
          </a:p>
          <a:p>
            <a:endParaRPr lang="en-IN" sz="1800" dirty="0"/>
          </a:p>
          <a:p>
            <a:r>
              <a:rPr lang="en-IN" sz="1800" dirty="0"/>
              <a:t>The term </a:t>
            </a:r>
            <a:r>
              <a:rPr lang="en-IN" sz="1800" b="1" dirty="0">
                <a:solidFill>
                  <a:srgbClr val="002060"/>
                </a:solidFill>
              </a:rPr>
              <a:t>business intelligence (BI) </a:t>
            </a:r>
            <a:r>
              <a:rPr lang="en-IN" sz="1800" dirty="0"/>
              <a:t>is synonym for data analytics</a:t>
            </a:r>
          </a:p>
          <a:p>
            <a:endParaRPr lang="en-IN" sz="1800" dirty="0"/>
          </a:p>
          <a:p>
            <a:r>
              <a:rPr lang="en-IN" sz="1800" dirty="0"/>
              <a:t>The term </a:t>
            </a:r>
            <a:r>
              <a:rPr lang="en-IN" sz="1800" b="1" dirty="0">
                <a:solidFill>
                  <a:srgbClr val="002060"/>
                </a:solidFill>
              </a:rPr>
              <a:t>decision support </a:t>
            </a:r>
            <a:r>
              <a:rPr lang="en-IN" sz="1800" dirty="0"/>
              <a:t>focuses on reporting and aggregation </a:t>
            </a:r>
          </a:p>
        </p:txBody>
      </p:sp>
    </p:spTree>
    <p:extLst>
      <p:ext uri="{BB962C8B-B14F-4D97-AF65-F5344CB8AC3E}">
        <p14:creationId xmlns:p14="http://schemas.microsoft.com/office/powerpoint/2010/main" val="246031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768350" y="0"/>
            <a:ext cx="8077200" cy="609600"/>
          </a:xfrm>
        </p:spPr>
        <p:txBody>
          <a:bodyPr/>
          <a:lstStyle/>
          <a:p>
            <a:pPr>
              <a:defRPr/>
            </a:pPr>
            <a:r>
              <a:rPr lang="en-US" dirty="0">
                <a:latin typeface="Helvetica" charset="0"/>
              </a:rPr>
              <a:t>Data Integration From Multiple Sources</a:t>
            </a:r>
          </a:p>
        </p:txBody>
      </p:sp>
      <p:sp>
        <p:nvSpPr>
          <p:cNvPr id="2" name="TextBox 1">
            <a:extLst>
              <a:ext uri="{FF2B5EF4-FFF2-40B4-BE49-F238E27FC236}">
                <a16:creationId xmlns:a16="http://schemas.microsoft.com/office/drawing/2014/main" id="{BF0311E2-63B6-49F9-8A28-1B2D493D4F95}"/>
              </a:ext>
            </a:extLst>
          </p:cNvPr>
          <p:cNvSpPr txBox="1"/>
          <p:nvPr/>
        </p:nvSpPr>
        <p:spPr>
          <a:xfrm>
            <a:off x="0" y="609600"/>
            <a:ext cx="9144000" cy="2031325"/>
          </a:xfrm>
          <a:prstGeom prst="rect">
            <a:avLst/>
          </a:prstGeom>
          <a:noFill/>
        </p:spPr>
        <p:txBody>
          <a:bodyPr wrap="square" rtlCol="0">
            <a:spAutoFit/>
          </a:bodyPr>
          <a:lstStyle/>
          <a:p>
            <a:r>
              <a:rPr lang="en-US" sz="1800" dirty="0">
                <a:latin typeface="Helvetica" charset="0"/>
              </a:rPr>
              <a:t>Many database applications require data from multiple databases</a:t>
            </a:r>
          </a:p>
          <a:p>
            <a:endParaRPr lang="en-US" sz="1800" dirty="0">
              <a:latin typeface="Helvetica" charset="0"/>
            </a:endParaRPr>
          </a:p>
          <a:p>
            <a:r>
              <a:rPr lang="en-US" sz="1800" dirty="0">
                <a:latin typeface="Helvetica" charset="0"/>
              </a:rPr>
              <a:t>A </a:t>
            </a:r>
            <a:r>
              <a:rPr lang="en-US" sz="1800" b="1" dirty="0">
                <a:solidFill>
                  <a:srgbClr val="002060"/>
                </a:solidFill>
                <a:latin typeface="Helvetica" charset="0"/>
              </a:rPr>
              <a:t> federated database system</a:t>
            </a:r>
            <a:r>
              <a:rPr lang="en-US" sz="1800" dirty="0">
                <a:solidFill>
                  <a:srgbClr val="002060"/>
                </a:solidFill>
                <a:latin typeface="Helvetica" charset="0"/>
              </a:rPr>
              <a:t> </a:t>
            </a:r>
            <a:r>
              <a:rPr lang="en-US" sz="1800" dirty="0">
                <a:latin typeface="Helvetica" charset="0"/>
              </a:rPr>
              <a:t>is a software layer on top of existing database systems, which is designed to manipulate information in heterogeneous databases</a:t>
            </a:r>
            <a:endParaRPr lang="en-US" sz="1800" dirty="0">
              <a:latin typeface="Helvetica" charset="0"/>
              <a:ea typeface="ＭＳ Ｐゴシック" charset="0"/>
            </a:endParaRPr>
          </a:p>
          <a:p>
            <a:endParaRPr lang="en-US" sz="1800" dirty="0">
              <a:latin typeface="Helvetica" charset="0"/>
              <a:ea typeface="ＭＳ Ｐゴシック" charset="0"/>
            </a:endParaRPr>
          </a:p>
          <a:p>
            <a:r>
              <a:rPr lang="en-US" sz="1800" dirty="0">
                <a:latin typeface="Helvetica" charset="0"/>
                <a:ea typeface="ＭＳ Ｐゴシック" charset="0"/>
              </a:rPr>
              <a:t>Creates an illusion of logical database integration without any physical database integration</a:t>
            </a:r>
          </a:p>
        </p:txBody>
      </p:sp>
      <p:pic>
        <p:nvPicPr>
          <p:cNvPr id="1026" name="Picture 2" descr="1: Architecture of federated database systems. | Download Scientific Diagram">
            <a:extLst>
              <a:ext uri="{FF2B5EF4-FFF2-40B4-BE49-F238E27FC236}">
                <a16:creationId xmlns:a16="http://schemas.microsoft.com/office/drawing/2014/main" id="{53ECBAF8-3050-49C7-AD9F-0D3978476A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2655645"/>
            <a:ext cx="7779791" cy="4054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39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a:defRPr/>
            </a:pPr>
            <a:r>
              <a:rPr lang="en-US" dirty="0">
                <a:latin typeface="Helvetica" charset="0"/>
              </a:rPr>
              <a:t>Data Integration From Multiple Sources</a:t>
            </a:r>
          </a:p>
        </p:txBody>
      </p:sp>
      <p:sp>
        <p:nvSpPr>
          <p:cNvPr id="2" name="TextBox 1">
            <a:extLst>
              <a:ext uri="{FF2B5EF4-FFF2-40B4-BE49-F238E27FC236}">
                <a16:creationId xmlns:a16="http://schemas.microsoft.com/office/drawing/2014/main" id="{24AE845A-FC5B-4754-93CF-1343D99C0F76}"/>
              </a:ext>
            </a:extLst>
          </p:cNvPr>
          <p:cNvSpPr txBox="1"/>
          <p:nvPr/>
        </p:nvSpPr>
        <p:spPr>
          <a:xfrm>
            <a:off x="768350" y="1543001"/>
            <a:ext cx="7924312" cy="255454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Helvetica" charset="0"/>
              </a:rPr>
              <a:t>Each database has its </a:t>
            </a:r>
            <a:r>
              <a:rPr lang="en-US" sz="1800" b="1" dirty="0">
                <a:solidFill>
                  <a:srgbClr val="002060"/>
                </a:solidFill>
                <a:latin typeface="Helvetica" charset="0"/>
              </a:rPr>
              <a:t>local schema</a:t>
            </a:r>
          </a:p>
          <a:p>
            <a:pPr marL="285750" indent="-285750">
              <a:buFont typeface="Arial" panose="020B0604020202020204" pitchFamily="34" charset="0"/>
              <a:buChar char="•"/>
            </a:pPr>
            <a:endParaRPr lang="en-US" sz="1800" b="1" dirty="0">
              <a:solidFill>
                <a:srgbClr val="002060"/>
              </a:solidFill>
              <a:latin typeface="Helvetica" charset="0"/>
            </a:endParaRPr>
          </a:p>
          <a:p>
            <a:pPr marL="285750" indent="-285750">
              <a:buFont typeface="Arial" panose="020B0604020202020204" pitchFamily="34" charset="0"/>
              <a:buChar char="•"/>
            </a:pPr>
            <a:r>
              <a:rPr lang="en-US" sz="1800" b="1" dirty="0">
                <a:solidFill>
                  <a:srgbClr val="002060"/>
                </a:solidFill>
                <a:latin typeface="Helvetica" charset="0"/>
              </a:rPr>
              <a:t>Global schema </a:t>
            </a:r>
            <a:r>
              <a:rPr lang="en-US" sz="1800" dirty="0">
                <a:latin typeface="Helvetica" charset="0"/>
              </a:rPr>
              <a:t>integrates all the local schema</a:t>
            </a:r>
          </a:p>
          <a:p>
            <a:pPr marL="742950" lvl="1" indent="-285750">
              <a:buFont typeface="Courier New" panose="02070309020205020404" pitchFamily="49" charset="0"/>
              <a:buChar char="o"/>
            </a:pPr>
            <a:r>
              <a:rPr lang="en-US" sz="1800" b="1" dirty="0">
                <a:solidFill>
                  <a:srgbClr val="002060"/>
                </a:solidFill>
                <a:latin typeface="Helvetica" charset="0"/>
              </a:rPr>
              <a:t>Schema integration</a:t>
            </a:r>
            <a:endParaRPr lang="en-US" sz="1800" dirty="0">
              <a:latin typeface="Helvetica" charset="0"/>
            </a:endParaRPr>
          </a:p>
          <a:p>
            <a:pPr marL="285750" indent="-285750">
              <a:buFont typeface="Arial" panose="020B0604020202020204" pitchFamily="34" charset="0"/>
              <a:buChar char="•"/>
            </a:pPr>
            <a:endParaRPr lang="en-US" sz="1800" dirty="0">
              <a:latin typeface="Helvetica" charset="0"/>
            </a:endParaRPr>
          </a:p>
          <a:p>
            <a:pPr marL="285750" indent="-285750">
              <a:buFont typeface="Arial" panose="020B0604020202020204" pitchFamily="34" charset="0"/>
              <a:buChar char="•"/>
            </a:pPr>
            <a:r>
              <a:rPr lang="en-US" sz="1800" dirty="0">
                <a:latin typeface="Helvetica" charset="0"/>
              </a:rPr>
              <a:t>Queries can be issued against global schema, and translated to queries on local schemas</a:t>
            </a:r>
          </a:p>
          <a:p>
            <a:pPr marL="285750" indent="-285750">
              <a:buFont typeface="Arial" panose="020B0604020202020204" pitchFamily="34" charset="0"/>
              <a:buChar char="•"/>
            </a:pPr>
            <a:endParaRPr lang="en-US" sz="1800" dirty="0">
              <a:latin typeface="Helvetica" charset="0"/>
            </a:endParaRPr>
          </a:p>
          <a:p>
            <a:endParaRPr lang="en-US" dirty="0"/>
          </a:p>
        </p:txBody>
      </p:sp>
    </p:spTree>
    <p:extLst>
      <p:ext uri="{BB962C8B-B14F-4D97-AF65-F5344CB8AC3E}">
        <p14:creationId xmlns:p14="http://schemas.microsoft.com/office/powerpoint/2010/main" val="3244383554"/>
      </p:ext>
    </p:extLst>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18717</TotalTime>
  <Words>2669</Words>
  <Application>Microsoft Office PowerPoint</Application>
  <PresentationFormat>On-screen Show (4:3)</PresentationFormat>
  <Paragraphs>253</Paragraphs>
  <Slides>35</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vt:lpstr>
      <vt:lpstr>Courier New</vt:lpstr>
      <vt:lpstr>Helvetica</vt:lpstr>
      <vt:lpstr>Monotype Sorts</vt:lpstr>
      <vt:lpstr>Times New Roman</vt:lpstr>
      <vt:lpstr>Webdings</vt:lpstr>
      <vt:lpstr>Wingdings</vt:lpstr>
      <vt:lpstr>db</vt:lpstr>
      <vt:lpstr>Data Analytics </vt:lpstr>
      <vt:lpstr>Data Analytics </vt:lpstr>
      <vt:lpstr>Overview</vt:lpstr>
      <vt:lpstr>Overview (Cont.)</vt:lpstr>
      <vt:lpstr>Overview (Cont.)</vt:lpstr>
      <vt:lpstr>Overview (Cont.)</vt:lpstr>
      <vt:lpstr>Overview (Cont.)</vt:lpstr>
      <vt:lpstr>Data Integration From Multiple Sources</vt:lpstr>
      <vt:lpstr>Data Integration From Multiple Sources</vt:lpstr>
      <vt:lpstr>Data Integration From Multiple Sources</vt:lpstr>
      <vt:lpstr>Data Integration From Multiple Sources</vt:lpstr>
      <vt:lpstr>Data Warehouses Concepts</vt:lpstr>
      <vt:lpstr>Data Warehouse Concepts</vt:lpstr>
      <vt:lpstr>Data Warehouse Concepts</vt:lpstr>
      <vt:lpstr>Data Warehouse Concepts</vt:lpstr>
      <vt:lpstr>Data Warehouse Concepts</vt:lpstr>
      <vt:lpstr>Data Warehouse Concepts</vt:lpstr>
      <vt:lpstr>Designing Star Schema</vt:lpstr>
      <vt:lpstr>Data Warehouse Schema</vt:lpstr>
      <vt:lpstr>PowerPoint Presentation</vt:lpstr>
      <vt:lpstr>Towards Development of Health Data Warehouse: Bangladesh Perspective</vt:lpstr>
      <vt:lpstr>Towards Development of Health Data Warehouse: Bangladesh Perspective</vt:lpstr>
      <vt:lpstr>The Architecture of National DW</vt:lpstr>
      <vt:lpstr>PowerPoint Presentation</vt:lpstr>
      <vt:lpstr>Data Analysis and OLAP</vt:lpstr>
      <vt:lpstr>Example sales relation </vt:lpstr>
      <vt:lpstr>Cross Tabulation of sales by item_name and color</vt:lpstr>
      <vt:lpstr>Cross Tabulation of sales by item_name and color</vt:lpstr>
      <vt:lpstr>Data Cube</vt:lpstr>
      <vt:lpstr>Hierarchies on Dimensions</vt:lpstr>
      <vt:lpstr>Hierarchies on Dimensions</vt:lpstr>
      <vt:lpstr>Hierarchies on Dimensions</vt:lpstr>
      <vt:lpstr>Cross Tabulation With Hierarchy</vt:lpstr>
      <vt:lpstr>Cross Tabulation With Hierarchy</vt:lpstr>
      <vt:lpstr>Cross Tabulation With Hierarchy</vt:lpstr>
    </vt:vector>
  </TitlesOfParts>
  <Company>IIT Bombay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22: Advanced Querying and Information Retrieval</dc:title>
  <dc:creator>S. Sudarshan</dc:creator>
  <cp:lastModifiedBy>Dr. Abu Sayed Md. Latiful Hoque</cp:lastModifiedBy>
  <cp:revision>725</cp:revision>
  <cp:lastPrinted>2000-07-13T17:21:22Z</cp:lastPrinted>
  <dcterms:created xsi:type="dcterms:W3CDTF">2000-03-22T16:02:45Z</dcterms:created>
  <dcterms:modified xsi:type="dcterms:W3CDTF">2021-05-24T02:11:38Z</dcterms:modified>
</cp:coreProperties>
</file>