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24" r:id="rId2"/>
    <p:sldId id="364" r:id="rId3"/>
    <p:sldId id="262" r:id="rId4"/>
    <p:sldId id="266" r:id="rId5"/>
    <p:sldId id="268" r:id="rId6"/>
    <p:sldId id="269" r:id="rId7"/>
    <p:sldId id="370" r:id="rId8"/>
    <p:sldId id="371" r:id="rId9"/>
    <p:sldId id="276" r:id="rId10"/>
    <p:sldId id="277" r:id="rId11"/>
    <p:sldId id="278" r:id="rId12"/>
    <p:sldId id="313" r:id="rId13"/>
    <p:sldId id="281" r:id="rId14"/>
    <p:sldId id="282" r:id="rId15"/>
    <p:sldId id="284" r:id="rId16"/>
    <p:sldId id="285" r:id="rId17"/>
    <p:sldId id="286" r:id="rId18"/>
    <p:sldId id="322" r:id="rId19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FF"/>
    <a:srgbClr val="FF5008"/>
    <a:srgbClr val="FF0808"/>
    <a:srgbClr val="8000B0"/>
    <a:srgbClr val="800040"/>
    <a:srgbClr val="1771A9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25" autoAdjust="0"/>
  </p:normalViewPr>
  <p:slideViewPr>
    <p:cSldViewPr>
      <p:cViewPr varScale="1">
        <p:scale>
          <a:sx n="47" d="100"/>
          <a:sy n="47" d="100"/>
        </p:scale>
        <p:origin x="1476" y="5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Book Antiqu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B6858-583E-F04D-87BA-33BF7D87A4B2}" type="datetimeFigureOut">
              <a:rPr lang="en-US" smtClean="0">
                <a:latin typeface="Book Antiqua"/>
              </a:rPr>
              <a:pPr/>
              <a:t>5/25/2021</a:t>
            </a:fld>
            <a:endParaRPr lang="en-US" dirty="0">
              <a:latin typeface="Book Antiqu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Book Antiqu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8FCAA-BA79-9C45-8B8A-AE9928029AD7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0765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17AC82C3-C055-944A-848B-EB3234501512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4AB95105-031E-5A46-BC87-E7D3689E92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98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638EAC7-0765-4E3E-A0C8-87E88904F655}" type="slidenum">
              <a:rPr lang="en-US" smtClean="0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>
              <a:latin typeface="Helvetica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3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61333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27513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864832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61580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43461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74692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607919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071354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1527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17065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Animated slide</a:t>
            </a:r>
          </a:p>
        </p:txBody>
      </p:sp>
    </p:spTree>
    <p:extLst>
      <p:ext uri="{BB962C8B-B14F-4D97-AF65-F5344CB8AC3E}">
        <p14:creationId xmlns:p14="http://schemas.microsoft.com/office/powerpoint/2010/main" val="167034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52659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>
                <a:latin typeface="Book Antiqua"/>
              </a:rPr>
              <a:t>Ch.x</a:t>
            </a:r>
            <a:r>
              <a:rPr lang="en-US" dirty="0">
                <a:latin typeface="Book Antiqua"/>
              </a:rPr>
              <a:t>/</a:t>
            </a:r>
            <a:fld id="{B9BE72AF-AF1A-1E41-B881-D8119A052D1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DF4A1D1-6440-3F47-BC8E-C1E8499F2E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2F3FA9A2-5116-5544-A00E-FC7EF820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0A6F39-3935-4169-89E2-3F347BB31A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61C63-0CA2-4828-8175-F0B28C8A4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60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latin typeface="Book Antiqua"/>
              </a:rPr>
              <a:t>Ch.1/</a:t>
            </a:r>
            <a:fld id="{D01B99BC-F82C-D046-99BD-FBA1D66F1CB4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latin typeface="Book Antiqua"/>
              </a:rPr>
              <a:t>Ch.1/</a:t>
            </a:r>
            <a:fld id="{C12595A0-9662-7443-BA62-0D3B6483FF39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latin typeface="Book Antiqua"/>
              </a:rPr>
              <a:t>Ch.1/</a:t>
            </a:r>
            <a:fld id="{F0ED71BB-118A-9E4C-B08B-8FE12AFF2AE2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65069F6B-CB1A-844B-A44A-5B7ABA595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8801E1DC-9A09-2845-A773-BB78DAEA5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E37D4F0C-152B-054F-ABE3-C9D658163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97C1C413-B9D3-E347-8928-0B2F53448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B604E31D-27C9-7146-8686-2BC96041B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>
                <a:sym typeface="Palatino" charset="0"/>
              </a:rPr>
              <a:t>Second level</a:t>
            </a:r>
          </a:p>
          <a:p>
            <a:pPr lvl="2"/>
            <a:r>
              <a:rPr lang="en-CA" dirty="0">
                <a:sym typeface="Palatino" charset="0"/>
              </a:rPr>
              <a:t>Third level</a:t>
            </a:r>
          </a:p>
          <a:p>
            <a:pPr lvl="3"/>
            <a:r>
              <a:rPr lang="en-CA" dirty="0">
                <a:sym typeface="Palatino" charset="0"/>
              </a:rPr>
              <a:t>Fourth level</a:t>
            </a:r>
          </a:p>
          <a:p>
            <a:pPr lvl="4"/>
            <a:r>
              <a:rPr lang="en-CA" dirty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13" name="Rectangle 10"/>
          <p:cNvSpPr>
            <a:spLocks/>
          </p:cNvSpPr>
          <p:nvPr userDrawn="1"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Ch.1/</a:t>
            </a:r>
            <a:fld id="{5E48BB5D-946E-5F48-82DF-AC330131550D}" type="slidenum">
              <a:rPr lang="en-US" sz="1200" smtClean="0">
                <a:latin typeface="Book Antiqua"/>
                <a:cs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1760" y="844352"/>
            <a:ext cx="11054080" cy="1625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Distributed Database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6332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246293" y="2366151"/>
            <a:ext cx="10458027" cy="37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76" y="2428527"/>
            <a:ext cx="7720267" cy="677082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Transparent Access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252" y="2724968"/>
            <a:ext cx="5880100" cy="2655888"/>
          </a:xfrm>
          <a:noFill/>
          <a:ln/>
        </p:spPr>
        <p:txBody>
          <a:bodyPr/>
          <a:lstStyle/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SELECT</a:t>
            </a:r>
            <a:r>
              <a:rPr lang="en-US" sz="2600" dirty="0">
                <a:latin typeface="Courier New" charset="0"/>
              </a:rPr>
              <a:t>	ENAME,SAL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FROM</a:t>
            </a:r>
            <a:r>
              <a:rPr lang="en-US" sz="2600" dirty="0">
                <a:latin typeface="Courier New" charset="0"/>
              </a:rPr>
              <a:t>	EMP,ASG,PAY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WHERE</a:t>
            </a:r>
            <a:r>
              <a:rPr lang="en-US" sz="2600" dirty="0">
                <a:latin typeface="Courier New" charset="0"/>
              </a:rPr>
              <a:t>	DUR &gt; 12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AND</a:t>
            </a:r>
            <a:r>
              <a:rPr lang="en-US" sz="2600" dirty="0">
                <a:latin typeface="Courier New" charset="0"/>
              </a:rPr>
              <a:t>	EMP.ENO = ASG.ENO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AND</a:t>
            </a:r>
            <a:r>
              <a:rPr lang="en-US" sz="2600" dirty="0">
                <a:latin typeface="Courier New" charset="0"/>
              </a:rPr>
              <a:t>	PAY.TITLE = EMP.TITLE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0610263" y="4540392"/>
            <a:ext cx="2100071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projects</a:t>
            </a: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employees</a:t>
            </a: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assignments</a:t>
            </a:r>
          </a:p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employees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0002395" y="7445518"/>
            <a:ext cx="2649763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rgbClr val="FF5008"/>
                </a:solidFill>
                <a:latin typeface="Book Antiqua"/>
              </a:rPr>
              <a:t>Montreal projects</a:t>
            </a: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projects</a:t>
            </a: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projects </a:t>
            </a:r>
            <a:endParaRPr lang="en-US" sz="1800" b="1" dirty="0">
              <a:solidFill>
                <a:schemeClr val="accent1"/>
              </a:solidFill>
              <a:latin typeface="Book Antiqua"/>
            </a:endParaRP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Book Antiqua"/>
              </a:rPr>
              <a:t>with budget &gt; 200000</a:t>
            </a:r>
            <a:endParaRPr lang="en-US" sz="1800" b="1" dirty="0">
              <a:solidFill>
                <a:srgbClr val="FF5008"/>
              </a:solidFill>
              <a:latin typeface="Book Antiqua"/>
            </a:endParaRPr>
          </a:p>
          <a:p>
            <a:r>
              <a:rPr lang="en-US" sz="1800" b="1" dirty="0">
                <a:solidFill>
                  <a:srgbClr val="FF5008"/>
                </a:solidFill>
                <a:latin typeface="Book Antiqua"/>
              </a:rPr>
              <a:t>Montreal employees</a:t>
            </a:r>
          </a:p>
          <a:p>
            <a:r>
              <a:rPr lang="en-US" sz="1800" b="1" dirty="0">
                <a:solidFill>
                  <a:srgbClr val="FF5008"/>
                </a:solidFill>
                <a:latin typeface="Book Antiqua"/>
              </a:rPr>
              <a:t>Montreal assignments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7568076" y="4018845"/>
            <a:ext cx="2781583" cy="278158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7188769" y="7306170"/>
            <a:ext cx="939236" cy="738982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6493373" y="3937565"/>
            <a:ext cx="848925" cy="577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6520466" y="3964658"/>
            <a:ext cx="830862" cy="55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6430155" y="3964658"/>
            <a:ext cx="991165" cy="559929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>
            <a:off x="7559044" y="6637867"/>
            <a:ext cx="632178" cy="65024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H="1" flipV="1">
            <a:off x="7396484" y="4470400"/>
            <a:ext cx="379307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 flipH="1" flipV="1">
            <a:off x="7396484" y="4470400"/>
            <a:ext cx="379307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6391773" y="3998525"/>
            <a:ext cx="1119858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Boston</a:t>
            </a:r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7848040" y="5028072"/>
            <a:ext cx="2393245" cy="82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Book Antiqua"/>
              </a:rPr>
              <a:t>Communication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Book Antiqua"/>
              </a:rPr>
              <a:t>Network</a:t>
            </a: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6773338" y="7577103"/>
            <a:ext cx="39736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10030792" y="6728179"/>
            <a:ext cx="1312289" cy="559929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>
            <a:off x="10241285" y="6023752"/>
            <a:ext cx="596053" cy="6863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9967292" y="6749008"/>
            <a:ext cx="1429174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Montreal</a:t>
            </a:r>
          </a:p>
        </p:txBody>
      </p:sp>
      <p:sp>
        <p:nvSpPr>
          <p:cNvPr id="91174" name="Line 38"/>
          <p:cNvSpPr>
            <a:spLocks noChangeShapeType="1"/>
          </p:cNvSpPr>
          <p:nvPr/>
        </p:nvSpPr>
        <p:spPr bwMode="auto">
          <a:xfrm>
            <a:off x="11361143" y="7053299"/>
            <a:ext cx="55992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5" name="Oval 39"/>
          <p:cNvSpPr>
            <a:spLocks noChangeArrowheads="1"/>
          </p:cNvSpPr>
          <p:nvPr/>
        </p:nvSpPr>
        <p:spPr bwMode="auto">
          <a:xfrm>
            <a:off x="10205161" y="5969565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6" name="Oval 40"/>
          <p:cNvSpPr>
            <a:spLocks noChangeArrowheads="1"/>
          </p:cNvSpPr>
          <p:nvPr/>
        </p:nvSpPr>
        <p:spPr bwMode="auto">
          <a:xfrm>
            <a:off x="8209285" y="6574650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7" name="Line 41"/>
          <p:cNvSpPr>
            <a:spLocks noChangeShapeType="1"/>
          </p:cNvSpPr>
          <p:nvPr/>
        </p:nvSpPr>
        <p:spPr bwMode="auto">
          <a:xfrm>
            <a:off x="8940805" y="3458916"/>
            <a:ext cx="0" cy="5599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8" name="Line 42"/>
          <p:cNvSpPr>
            <a:spLocks noChangeShapeType="1"/>
          </p:cNvSpPr>
          <p:nvPr/>
        </p:nvSpPr>
        <p:spPr bwMode="auto">
          <a:xfrm>
            <a:off x="8940805" y="3458916"/>
            <a:ext cx="0" cy="5599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9" name="Oval 43"/>
          <p:cNvSpPr>
            <a:spLocks noChangeArrowheads="1"/>
          </p:cNvSpPr>
          <p:nvPr/>
        </p:nvSpPr>
        <p:spPr bwMode="auto">
          <a:xfrm>
            <a:off x="8895649" y="3991751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0" name="Oval 44"/>
          <p:cNvSpPr>
            <a:spLocks noChangeArrowheads="1"/>
          </p:cNvSpPr>
          <p:nvPr/>
        </p:nvSpPr>
        <p:spPr bwMode="auto">
          <a:xfrm>
            <a:off x="8904680" y="4000783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1" name="Oval 45"/>
          <p:cNvSpPr>
            <a:spLocks noChangeArrowheads="1"/>
          </p:cNvSpPr>
          <p:nvPr/>
        </p:nvSpPr>
        <p:spPr bwMode="auto">
          <a:xfrm>
            <a:off x="8904680" y="4000783"/>
            <a:ext cx="54187" cy="541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10051632" y="3847254"/>
            <a:ext cx="776676" cy="577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3" name="Rectangle 47"/>
          <p:cNvSpPr>
            <a:spLocks noChangeArrowheads="1"/>
          </p:cNvSpPr>
          <p:nvPr/>
        </p:nvSpPr>
        <p:spPr bwMode="auto">
          <a:xfrm>
            <a:off x="10060663" y="3856285"/>
            <a:ext cx="758614" cy="55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4" name="Rectangle 48"/>
          <p:cNvSpPr>
            <a:spLocks noChangeArrowheads="1"/>
          </p:cNvSpPr>
          <p:nvPr/>
        </p:nvSpPr>
        <p:spPr bwMode="auto">
          <a:xfrm>
            <a:off x="10060663" y="3856285"/>
            <a:ext cx="758614" cy="559929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5" name="Line 49"/>
          <p:cNvSpPr>
            <a:spLocks noChangeShapeType="1"/>
          </p:cNvSpPr>
          <p:nvPr/>
        </p:nvSpPr>
        <p:spPr bwMode="auto">
          <a:xfrm flipV="1">
            <a:off x="10132912" y="4425245"/>
            <a:ext cx="252871" cy="1986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6" name="Line 50"/>
          <p:cNvSpPr>
            <a:spLocks noChangeShapeType="1"/>
          </p:cNvSpPr>
          <p:nvPr/>
        </p:nvSpPr>
        <p:spPr bwMode="auto">
          <a:xfrm flipV="1">
            <a:off x="10132912" y="4425245"/>
            <a:ext cx="252871" cy="1986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98" name="Line 62"/>
          <p:cNvSpPr>
            <a:spLocks noChangeShapeType="1"/>
          </p:cNvSpPr>
          <p:nvPr/>
        </p:nvSpPr>
        <p:spPr bwMode="auto">
          <a:xfrm flipV="1">
            <a:off x="10837339" y="3720818"/>
            <a:ext cx="379307" cy="3251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99" name="Rectangle 63"/>
          <p:cNvSpPr>
            <a:spLocks noChangeArrowheads="1"/>
          </p:cNvSpPr>
          <p:nvPr/>
        </p:nvSpPr>
        <p:spPr bwMode="auto">
          <a:xfrm>
            <a:off x="10008734" y="3908214"/>
            <a:ext cx="864729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Paris</a:t>
            </a:r>
          </a:p>
        </p:txBody>
      </p:sp>
      <p:sp>
        <p:nvSpPr>
          <p:cNvPr id="91200" name="Oval 64"/>
          <p:cNvSpPr>
            <a:spLocks noChangeArrowheads="1"/>
          </p:cNvSpPr>
          <p:nvPr/>
        </p:nvSpPr>
        <p:spPr bwMode="auto">
          <a:xfrm>
            <a:off x="10087756" y="4605867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1" name="Oval 65"/>
          <p:cNvSpPr>
            <a:spLocks noChangeArrowheads="1"/>
          </p:cNvSpPr>
          <p:nvPr/>
        </p:nvSpPr>
        <p:spPr bwMode="auto">
          <a:xfrm>
            <a:off x="10096787" y="4614898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2" name="Oval 66"/>
          <p:cNvSpPr>
            <a:spLocks noChangeArrowheads="1"/>
          </p:cNvSpPr>
          <p:nvPr/>
        </p:nvSpPr>
        <p:spPr bwMode="auto">
          <a:xfrm>
            <a:off x="10096787" y="4614898"/>
            <a:ext cx="54187" cy="541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3" name="Oval 67"/>
          <p:cNvSpPr>
            <a:spLocks noChangeArrowheads="1"/>
          </p:cNvSpPr>
          <p:nvPr/>
        </p:nvSpPr>
        <p:spPr bwMode="auto">
          <a:xfrm>
            <a:off x="7757729" y="4569743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4" name="Oval 68"/>
          <p:cNvSpPr>
            <a:spLocks noChangeArrowheads="1"/>
          </p:cNvSpPr>
          <p:nvPr/>
        </p:nvSpPr>
        <p:spPr bwMode="auto">
          <a:xfrm>
            <a:off x="7784822" y="4596836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5" name="Oval 69"/>
          <p:cNvSpPr>
            <a:spLocks noChangeArrowheads="1"/>
          </p:cNvSpPr>
          <p:nvPr/>
        </p:nvSpPr>
        <p:spPr bwMode="auto">
          <a:xfrm>
            <a:off x="7766760" y="4614898"/>
            <a:ext cx="54187" cy="541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6" name="Rectangle 70"/>
          <p:cNvSpPr>
            <a:spLocks noChangeArrowheads="1"/>
          </p:cNvSpPr>
          <p:nvPr/>
        </p:nvSpPr>
        <p:spPr bwMode="auto">
          <a:xfrm>
            <a:off x="8446351" y="2908018"/>
            <a:ext cx="1016000" cy="559929"/>
          </a:xfrm>
          <a:prstGeom prst="rect">
            <a:avLst/>
          </a:prstGeom>
          <a:solidFill>
            <a:srgbClr val="F50B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7" name="Rectangle 71"/>
          <p:cNvSpPr>
            <a:spLocks noChangeArrowheads="1"/>
          </p:cNvSpPr>
          <p:nvPr/>
        </p:nvSpPr>
        <p:spPr bwMode="auto">
          <a:xfrm>
            <a:off x="7247471" y="7213601"/>
            <a:ext cx="842151" cy="82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New</a:t>
            </a:r>
          </a:p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York</a:t>
            </a:r>
          </a:p>
        </p:txBody>
      </p:sp>
      <p:sp>
        <p:nvSpPr>
          <p:cNvPr id="91208" name="Rectangle 72"/>
          <p:cNvSpPr>
            <a:spLocks noChangeArrowheads="1"/>
          </p:cNvSpPr>
          <p:nvPr/>
        </p:nvSpPr>
        <p:spPr bwMode="auto">
          <a:xfrm>
            <a:off x="5682352" y="5886027"/>
            <a:ext cx="2279056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projects</a:t>
            </a:r>
          </a:p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employees</a:t>
            </a:r>
          </a:p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assignments</a:t>
            </a:r>
          </a:p>
        </p:txBody>
      </p:sp>
      <p:sp>
        <p:nvSpPr>
          <p:cNvPr id="91209" name="Rectangle 73"/>
          <p:cNvSpPr>
            <a:spLocks noChangeArrowheads="1"/>
          </p:cNvSpPr>
          <p:nvPr/>
        </p:nvSpPr>
        <p:spPr bwMode="auto">
          <a:xfrm>
            <a:off x="6585492" y="7976095"/>
            <a:ext cx="2601861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projects</a:t>
            </a:r>
            <a:endParaRPr lang="en-US" sz="1800" b="1" dirty="0">
              <a:solidFill>
                <a:srgbClr val="000000"/>
              </a:solidFill>
              <a:latin typeface="Book Antiqua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employees</a:t>
            </a: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projects</a:t>
            </a: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assignments</a:t>
            </a:r>
          </a:p>
        </p:txBody>
      </p:sp>
      <p:sp>
        <p:nvSpPr>
          <p:cNvPr id="91210" name="Line 74"/>
          <p:cNvSpPr>
            <a:spLocks noChangeShapeType="1"/>
          </p:cNvSpPr>
          <p:nvPr/>
        </p:nvSpPr>
        <p:spPr bwMode="auto">
          <a:xfrm>
            <a:off x="6953960" y="4542649"/>
            <a:ext cx="0" cy="487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11" name="Rectangle 75"/>
          <p:cNvSpPr>
            <a:spLocks noChangeArrowheads="1"/>
          </p:cNvSpPr>
          <p:nvPr/>
        </p:nvSpPr>
        <p:spPr bwMode="auto">
          <a:xfrm>
            <a:off x="8426031" y="2926080"/>
            <a:ext cx="1020516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Tokyo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915700" y="6677000"/>
            <a:ext cx="689490" cy="760114"/>
            <a:chOff x="3660180" y="6219552"/>
            <a:chExt cx="689490" cy="760114"/>
          </a:xfrm>
        </p:grpSpPr>
        <p:sp>
          <p:nvSpPr>
            <p:cNvPr id="9116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116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9116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70352" y="7253064"/>
            <a:ext cx="689490" cy="760114"/>
            <a:chOff x="3660180" y="6219552"/>
            <a:chExt cx="689490" cy="760114"/>
          </a:xfrm>
        </p:grpSpPr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0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91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88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229528" y="3364632"/>
            <a:ext cx="689490" cy="760114"/>
            <a:chOff x="3660180" y="6219552"/>
            <a:chExt cx="689490" cy="760114"/>
          </a:xfrm>
        </p:grpSpPr>
        <p:sp>
          <p:nvSpPr>
            <p:cNvPr id="9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7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98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95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612508" y="5020816"/>
            <a:ext cx="689490" cy="760114"/>
            <a:chOff x="3660180" y="6219552"/>
            <a:chExt cx="689490" cy="760114"/>
          </a:xfrm>
        </p:grpSpPr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10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10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Through Distributed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9712" y="2572544"/>
            <a:ext cx="12293600" cy="6769100"/>
          </a:xfrm>
        </p:spPr>
        <p:txBody>
          <a:bodyPr/>
          <a:lstStyle/>
          <a:p>
            <a:r>
              <a:rPr lang="en-US" dirty="0"/>
              <a:t>Replicated components and data should make distributed DBMS more reliable.</a:t>
            </a:r>
          </a:p>
          <a:p>
            <a:r>
              <a:rPr lang="en-US" dirty="0"/>
              <a:t>Distributed transactions provide</a:t>
            </a:r>
          </a:p>
          <a:p>
            <a:pPr lvl="1"/>
            <a:r>
              <a:rPr lang="en-US" dirty="0"/>
              <a:t>Concurrency transparency</a:t>
            </a:r>
          </a:p>
          <a:p>
            <a:pPr lvl="1"/>
            <a:r>
              <a:rPr lang="en-US" dirty="0"/>
              <a:t>Failure atomicity</a:t>
            </a:r>
          </a:p>
          <a:p>
            <a:pPr marL="368300" lvl="1">
              <a:buSzPct val="150000"/>
              <a:buFont typeface="Palatino" charset="0"/>
              <a:buChar char="•"/>
            </a:pPr>
            <a:r>
              <a:rPr lang="en-US" dirty="0"/>
              <a:t>Distributed transaction support requires implementation of </a:t>
            </a:r>
          </a:p>
          <a:p>
            <a:pPr lvl="1"/>
            <a:r>
              <a:rPr lang="en-US" dirty="0"/>
              <a:t>Distributed concurrency control protocols</a:t>
            </a:r>
          </a:p>
          <a:p>
            <a:pPr lvl="1"/>
            <a:r>
              <a:rPr lang="en-US" dirty="0"/>
              <a:t>Commit protocols</a:t>
            </a:r>
          </a:p>
          <a:p>
            <a:r>
              <a:rPr lang="en-US" dirty="0"/>
              <a:t>Data replication</a:t>
            </a:r>
          </a:p>
          <a:p>
            <a:pPr lvl="1"/>
            <a:r>
              <a:rPr lang="en-US" dirty="0"/>
              <a:t>Great for read-intensive workloads, problematic for updates</a:t>
            </a:r>
          </a:p>
          <a:p>
            <a:pPr lvl="1"/>
            <a:r>
              <a:rPr lang="en-US" dirty="0"/>
              <a:t>Replication protocols</a:t>
            </a:r>
          </a:p>
        </p:txBody>
      </p:sp>
    </p:spTree>
    <p:extLst>
      <p:ext uri="{BB962C8B-B14F-4D97-AF65-F5344CB8AC3E}">
        <p14:creationId xmlns:p14="http://schemas.microsoft.com/office/powerpoint/2010/main" val="14724486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Potentially Improved Performance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2900" y="2489200"/>
            <a:ext cx="12293600" cy="5915992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Proximity of data to its points of use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Requires some support for fragmentation and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Parallelism in execution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Inter-query parallelism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Intra-query parallelism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Parallelism Requirements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2900" y="2489200"/>
            <a:ext cx="12293600" cy="5915992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Have as much of the data required by </a:t>
            </a:r>
            <a:r>
              <a:rPr lang="en-US" i="1" dirty="0"/>
              <a:t>each</a:t>
            </a:r>
            <a:r>
              <a:rPr lang="en-US" dirty="0"/>
              <a:t> application at the site where the application executes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Full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How about updates?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Mutual consistency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Freshness of copies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2900" y="2489200"/>
            <a:ext cx="12293600" cy="5915992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b="1" dirty="0"/>
              <a:t>Distributed Database Design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How to distribute the database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Replicated &amp; non-replicated database distribution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A related problem in directory management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b="1" dirty="0"/>
              <a:t>Query Processing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Convert user transactions to data manipulation instructions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Optimization problem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min{cost = data transmission + local processing}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General formulation is NP-hard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2900" y="2489200"/>
            <a:ext cx="12293600" cy="5915992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/>
              <a:t>Concurrency Control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Synchronization of concurrent accesses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Consistency and isolation of transactions' effects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Deadlock management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/>
              <a:t> Reliability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How to make the system resilient to failures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Atomicity and durability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0A91D-714A-4704-8B87-72B080A4A339}"/>
              </a:ext>
            </a:extLst>
          </p:cNvPr>
          <p:cNvSpPr txBox="1"/>
          <p:nvPr/>
        </p:nvSpPr>
        <p:spPr>
          <a:xfrm>
            <a:off x="403796" y="7181056"/>
            <a:ext cx="10729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Question 19-2: </a:t>
            </a:r>
            <a:r>
              <a:rPr lang="en-US" dirty="0"/>
              <a:t>Explain the challenges in data transparency and transactional reliability in DDBMS.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468338" y="2339058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Directory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Management</a:t>
            </a:r>
          </a:p>
        </p:txBody>
      </p:sp>
      <p:sp>
        <p:nvSpPr>
          <p:cNvPr id="39939" name="Arc 3"/>
          <p:cNvSpPr>
            <a:spLocks/>
          </p:cNvSpPr>
          <p:nvPr/>
        </p:nvSpPr>
        <p:spPr bwMode="auto">
          <a:xfrm>
            <a:off x="9586525" y="5120640"/>
            <a:ext cx="137725" cy="171591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8 h 21600"/>
              <a:gd name="T2" fmla="*/ 0 w 17464"/>
              <a:gd name="T3" fmla="*/ 19702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</a:path>
              <a:path w="17464" h="21600" stroke="0" extrusionOk="0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9654258" y="5274169"/>
            <a:ext cx="0" cy="54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>
              <a:lnSpc>
                <a:spcPct val="87000"/>
              </a:lnSpc>
            </a:pPr>
            <a:r>
              <a:rPr lang="en-US"/>
              <a:t>Relationship Between Issues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9437511" y="4547164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Reliability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468338" y="8272498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Deadlock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Management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499165" y="4547164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Query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Processing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468338" y="6728178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Concurrency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Control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5468338" y="4547164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Distribution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Design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6664960" y="3233138"/>
            <a:ext cx="0" cy="128241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6664960" y="5454791"/>
            <a:ext cx="0" cy="125532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6637867" y="7622258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7893191" y="4985173"/>
            <a:ext cx="14991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3937565" y="4985173"/>
            <a:ext cx="14991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2" name="Arc 16"/>
          <p:cNvSpPr>
            <a:spLocks/>
          </p:cNvSpPr>
          <p:nvPr/>
        </p:nvSpPr>
        <p:spPr bwMode="auto">
          <a:xfrm>
            <a:off x="2639343" y="2801903"/>
            <a:ext cx="2835769" cy="1724942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583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3" name="Arc 17"/>
          <p:cNvSpPr>
            <a:spLocks/>
          </p:cNvSpPr>
          <p:nvPr/>
        </p:nvSpPr>
        <p:spPr bwMode="auto">
          <a:xfrm>
            <a:off x="2639343" y="5445760"/>
            <a:ext cx="2808676" cy="1724942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4" name="Arc 18"/>
          <p:cNvSpPr>
            <a:spLocks/>
          </p:cNvSpPr>
          <p:nvPr/>
        </p:nvSpPr>
        <p:spPr bwMode="auto">
          <a:xfrm>
            <a:off x="7884160" y="5445760"/>
            <a:ext cx="2727396" cy="1752036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Mediator/Wrapper Architecture for Data Integration</a:t>
            </a:r>
          </a:p>
        </p:txBody>
      </p:sp>
      <p:pic>
        <p:nvPicPr>
          <p:cNvPr id="4" name="Picture 3" descr="Fig-1-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52" y="2428528"/>
            <a:ext cx="5400600" cy="68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515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62A7-EB52-4FF3-9A6F-6076A21A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444500"/>
            <a:ext cx="6146800" cy="16129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MS PGothic" charset="0"/>
              </a:rPr>
              <a:t>Centralized DBMS 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5DF3716-5318-49FB-AF16-11E0E45E4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en-US" sz="4551" dirty="0">
              <a:solidFill>
                <a:srgbClr val="002060"/>
              </a:solidFill>
            </a:endParaRPr>
          </a:p>
          <a:p>
            <a:pPr>
              <a:defRPr/>
            </a:pPr>
            <a:endParaRPr lang="en-US" altLang="en-US" dirty="0"/>
          </a:p>
        </p:txBody>
      </p:sp>
      <p:pic>
        <p:nvPicPr>
          <p:cNvPr id="16388" name="Picture 14">
            <a:extLst>
              <a:ext uri="{FF2B5EF4-FFF2-40B4-BE49-F238E27FC236}">
                <a16:creationId xmlns:a16="http://schemas.microsoft.com/office/drawing/2014/main" id="{0BD671A6-E743-42D4-A9CD-0F1B7FF00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52" y="1040837"/>
            <a:ext cx="5407378" cy="777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89" name="Straight Connector 3">
            <a:extLst>
              <a:ext uri="{FF2B5EF4-FFF2-40B4-BE49-F238E27FC236}">
                <a16:creationId xmlns:a16="http://schemas.microsoft.com/office/drawing/2014/main" id="{B54B8E25-AD96-40A3-B50E-0DA0224D37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41796" y="3041227"/>
            <a:ext cx="9037884" cy="0"/>
          </a:xfrm>
          <a:prstGeom prst="line">
            <a:avLst/>
          </a:prstGeom>
          <a:noFill/>
          <a:ln w="254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Straight Connector 4">
            <a:extLst>
              <a:ext uri="{FF2B5EF4-FFF2-40B4-BE49-F238E27FC236}">
                <a16:creationId xmlns:a16="http://schemas.microsoft.com/office/drawing/2014/main" id="{44A4789E-44C5-44E6-94FC-D65FFE582187}"/>
              </a:ext>
            </a:extLst>
          </p:cNvPr>
          <p:cNvCxnSpPr>
            <a:cxnSpLocks/>
          </p:cNvCxnSpPr>
          <p:nvPr/>
        </p:nvCxnSpPr>
        <p:spPr bwMode="auto">
          <a:xfrm>
            <a:off x="3756942" y="6838810"/>
            <a:ext cx="9040142" cy="0"/>
          </a:xfrm>
          <a:prstGeom prst="line">
            <a:avLst/>
          </a:prstGeom>
          <a:noFill/>
          <a:ln w="25400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3" name="TextBox 5">
            <a:extLst>
              <a:ext uri="{FF2B5EF4-FFF2-40B4-BE49-F238E27FC236}">
                <a16:creationId xmlns:a16="http://schemas.microsoft.com/office/drawing/2014/main" id="{6DCE0AFC-0E79-4938-AABF-7DD19B88B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238" y="4399555"/>
            <a:ext cx="2409048" cy="149297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4551" dirty="0"/>
              <a:t>In</a:t>
            </a:r>
          </a:p>
          <a:p>
            <a:pPr algn="ctr">
              <a:defRPr/>
            </a:pPr>
            <a:r>
              <a:rPr lang="en-US" altLang="en-US" sz="4551" dirty="0"/>
              <a:t>Memory</a:t>
            </a:r>
          </a:p>
        </p:txBody>
      </p:sp>
      <p:sp>
        <p:nvSpPr>
          <p:cNvPr id="14344" name="TextBox 7">
            <a:extLst>
              <a:ext uri="{FF2B5EF4-FFF2-40B4-BE49-F238E27FC236}">
                <a16:creationId xmlns:a16="http://schemas.microsoft.com/office/drawing/2014/main" id="{540C6F79-5752-47D5-8D51-161902CB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152" y="7340891"/>
            <a:ext cx="2411307" cy="149297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4551"/>
              <a:t>In</a:t>
            </a:r>
          </a:p>
          <a:p>
            <a:pPr algn="ctr">
              <a:defRPr/>
            </a:pPr>
            <a:r>
              <a:rPr lang="en-US" altLang="en-US" sz="4551"/>
              <a:t>Disk</a:t>
            </a:r>
          </a:p>
        </p:txBody>
      </p:sp>
      <p:sp>
        <p:nvSpPr>
          <p:cNvPr id="16393" name="TextBox 8">
            <a:extLst>
              <a:ext uri="{FF2B5EF4-FFF2-40B4-BE49-F238E27FC236}">
                <a16:creationId xmlns:a16="http://schemas.microsoft.com/office/drawing/2014/main" id="{3BABC4F7-B0D7-4EA5-B462-01F7451CF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8366" y="4578774"/>
            <a:ext cx="2533227" cy="3986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991" b="1"/>
              <a:t>Query Processor</a:t>
            </a:r>
          </a:p>
        </p:txBody>
      </p:sp>
      <p:sp>
        <p:nvSpPr>
          <p:cNvPr id="16394" name="TextBox 10">
            <a:extLst>
              <a:ext uri="{FF2B5EF4-FFF2-40B4-BE49-F238E27FC236}">
                <a16:creationId xmlns:a16="http://schemas.microsoft.com/office/drawing/2014/main" id="{D6172446-07A6-4814-86D8-965BF47A2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4552" y="6186312"/>
            <a:ext cx="2912533" cy="3986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991" b="1"/>
              <a:t>Storage manager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F62E9-FDCB-4639-B884-69D4D9FCDDF7}"/>
              </a:ext>
            </a:extLst>
          </p:cNvPr>
          <p:cNvSpPr txBox="1"/>
          <p:nvPr/>
        </p:nvSpPr>
        <p:spPr>
          <a:xfrm>
            <a:off x="182315" y="3041227"/>
            <a:ext cx="366635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FF"/>
                </a:solidFill>
              </a:rPr>
              <a:t>Main Components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Data in storage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Querying Data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Query Optimization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Indexing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Transaction processing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Application Development and Design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/>
              <a:t>Advanced Model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851378" y="2935111"/>
            <a:ext cx="3233138" cy="1065671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920284" y="2935111"/>
            <a:ext cx="3233138" cy="1065671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885831" y="5752818"/>
            <a:ext cx="3124764" cy="1715911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accent3">
                <a:lumMod val="50000"/>
                <a:alpha val="75000"/>
              </a:schemeClr>
            </a:outerShdw>
          </a:effectLst>
        </p:spPr>
        <p:txBody>
          <a:bodyPr wrap="none" lIns="130046" tIns="65023" rIns="130046" bIns="65023" anchor="ctr"/>
          <a:lstStyle/>
          <a:p>
            <a:endParaRPr lang="en-US" i="1" dirty="0">
              <a:latin typeface="Book Antiqua"/>
            </a:endParaRP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3368604" y="4018845"/>
            <a:ext cx="2257778" cy="17159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7369387" y="4018845"/>
            <a:ext cx="2275840" cy="17159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201660" y="2987041"/>
            <a:ext cx="2532574" cy="9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Technology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8433693" y="2987041"/>
            <a:ext cx="2208580" cy="9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Computer</a:t>
            </a:r>
          </a:p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Networks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123641" y="4179148"/>
            <a:ext cx="2311172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latin typeface="Book Antiqua"/>
              </a:rPr>
              <a:t>integration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9496695" y="4179148"/>
            <a:ext cx="2466788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latin typeface="Book Antiqua"/>
              </a:rPr>
              <a:t>distribution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867428" y="7647094"/>
            <a:ext cx="2311172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latin typeface="Book Antiqua"/>
              </a:rPr>
              <a:t>integration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3762187" y="8622454"/>
            <a:ext cx="5580221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>
              <a:lnSpc>
                <a:spcPct val="85000"/>
              </a:lnSpc>
            </a:pPr>
            <a:r>
              <a:rPr lang="en-US" sz="3400" b="1" dirty="0">
                <a:solidFill>
                  <a:schemeClr val="accent2"/>
                </a:solidFill>
                <a:latin typeface="Book Antiqua"/>
              </a:rPr>
              <a:t>integration ≠ centralization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5215234" y="5752818"/>
            <a:ext cx="2506600" cy="167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Distributed</a:t>
            </a:r>
          </a:p>
          <a:p>
            <a:pPr algn="ctr">
              <a:lnSpc>
                <a:spcPct val="102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102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Systems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04" y="216747"/>
            <a:ext cx="12329724" cy="1600765"/>
          </a:xfrm>
          <a:noFill/>
          <a:ln/>
        </p:spPr>
        <p:txBody>
          <a:bodyPr/>
          <a:lstStyle/>
          <a:p>
            <a:r>
              <a:rPr lang="en-US" dirty="0"/>
              <a:t>What is a Distributed Database System?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0240" y="2384214"/>
            <a:ext cx="11704320" cy="6285653"/>
          </a:xfrm>
          <a:noFill/>
          <a:ln/>
        </p:spPr>
        <p:txBody>
          <a:bodyPr/>
          <a:lstStyle/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(DDB) is a collection of multiple, </a:t>
            </a:r>
            <a:r>
              <a:rPr lang="en-US" i="1" dirty="0">
                <a:solidFill>
                  <a:srgbClr val="0000FF"/>
                </a:solidFill>
              </a:rPr>
              <a:t>logically interrelated</a:t>
            </a:r>
            <a:r>
              <a:rPr lang="en-US" i="1" dirty="0"/>
              <a:t> </a:t>
            </a:r>
            <a:r>
              <a:rPr lang="en-US" dirty="0"/>
              <a:t>databases distributed over a </a:t>
            </a:r>
            <a:r>
              <a:rPr lang="en-US" i="1" dirty="0">
                <a:solidFill>
                  <a:srgbClr val="0000FF"/>
                </a:solidFill>
              </a:rPr>
              <a:t>computer network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management system (D–DBMS) is the software that manages the DDB and provides an access mechanism that makes this distribution </a:t>
            </a:r>
            <a:r>
              <a:rPr lang="en-US" dirty="0">
                <a:solidFill>
                  <a:srgbClr val="0000FF"/>
                </a:solidFill>
              </a:rPr>
              <a:t>transparent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/>
              <a:t>to the users. </a:t>
            </a:r>
          </a:p>
          <a:p>
            <a:pPr marL="0" indent="0">
              <a:buNone/>
            </a:pPr>
            <a:r>
              <a:rPr lang="en-US" dirty="0"/>
              <a:t>Distributed database system (DDBS) = DDB + D–DBMS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DBMS on a Network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5987627" y="3781023"/>
            <a:ext cx="0" cy="1183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4172374" y="6589698"/>
            <a:ext cx="921173" cy="9663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3540196" y="4675103"/>
            <a:ext cx="1228231" cy="3273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7595164" y="4422232"/>
            <a:ext cx="650240" cy="4696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6926862" y="6589699"/>
            <a:ext cx="848924" cy="100245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7559040" y="4882818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959751" y="4322890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5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5183858" y="291403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1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7676444" y="3537183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2</a:t>
            </a: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9302045" y="3115733"/>
            <a:ext cx="1011484" cy="487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972018" y="754109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3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3178951" y="7574090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4</a:t>
            </a:r>
          </a:p>
        </p:txBody>
      </p:sp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10562664" y="2706321"/>
            <a:ext cx="690880" cy="772160"/>
            <a:chOff x="4698" y="1064"/>
            <a:chExt cx="306" cy="342"/>
          </a:xfrm>
        </p:grpSpPr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4698" y="108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4698" y="106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4700" y="136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36" name="Group 28"/>
          <p:cNvGrpSpPr>
            <a:grpSpLocks/>
          </p:cNvGrpSpPr>
          <p:nvPr/>
        </p:nvGrpSpPr>
        <p:grpSpPr bwMode="auto">
          <a:xfrm>
            <a:off x="10427197" y="2850819"/>
            <a:ext cx="690880" cy="772160"/>
            <a:chOff x="4638" y="1128"/>
            <a:chExt cx="306" cy="342"/>
          </a:xfrm>
        </p:grpSpPr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4638" y="115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4638" y="112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4640" y="143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40" name="Group 32"/>
          <p:cNvGrpSpPr>
            <a:grpSpLocks/>
          </p:cNvGrpSpPr>
          <p:nvPr/>
        </p:nvGrpSpPr>
        <p:grpSpPr bwMode="auto">
          <a:xfrm>
            <a:off x="10318824" y="3040472"/>
            <a:ext cx="690880" cy="772160"/>
            <a:chOff x="4590" y="1212"/>
            <a:chExt cx="306" cy="342"/>
          </a:xfrm>
        </p:grpSpPr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2817707" y="4422232"/>
            <a:ext cx="6285653" cy="2302933"/>
            <a:chOff x="2006" y="1098"/>
            <a:chExt cx="1944" cy="712"/>
          </a:xfrm>
        </p:grpSpPr>
        <p:sp>
          <p:nvSpPr>
            <p:cNvPr id="17442" name="Freeform 34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43" name="Freeform 35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4617317" y="5614338"/>
            <a:ext cx="2914468" cy="98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800" b="1" dirty="0">
                <a:latin typeface="Book Antiqua"/>
              </a:rPr>
              <a:t>Communication</a:t>
            </a:r>
          </a:p>
          <a:p>
            <a:pPr algn="ctr"/>
            <a:r>
              <a:rPr lang="en-US" sz="2800" b="1" dirty="0">
                <a:latin typeface="Book Antiqua"/>
              </a:rPr>
              <a:t>Network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Environment</a:t>
            </a:r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 flipH="1">
            <a:off x="6394027" y="4041423"/>
            <a:ext cx="81280" cy="94375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H="1">
            <a:off x="4660053" y="6610774"/>
            <a:ext cx="975360" cy="120565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 flipH="1" flipV="1">
            <a:off x="4027876" y="4935502"/>
            <a:ext cx="848924" cy="2257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V="1">
            <a:off x="8082845" y="4551681"/>
            <a:ext cx="912142" cy="6005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>
            <a:off x="7369387" y="6610773"/>
            <a:ext cx="866987" cy="130048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>
            <a:off x="3278293" y="8213796"/>
            <a:ext cx="4515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3251200" y="4131734"/>
            <a:ext cx="0" cy="43349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5" name="Oval 59"/>
          <p:cNvSpPr>
            <a:spLocks noChangeArrowheads="1"/>
          </p:cNvSpPr>
          <p:nvPr/>
        </p:nvSpPr>
        <p:spPr bwMode="auto">
          <a:xfrm>
            <a:off x="8046720" y="5143218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6" name="Oval 60"/>
          <p:cNvSpPr>
            <a:spLocks noChangeArrowheads="1"/>
          </p:cNvSpPr>
          <p:nvPr/>
        </p:nvSpPr>
        <p:spPr bwMode="auto">
          <a:xfrm>
            <a:off x="4885831" y="5125155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2447431" y="4603940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5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5671538" y="317443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1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8164124" y="3797582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2</a:t>
            </a: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V="1">
            <a:off x="9789725" y="3680178"/>
            <a:ext cx="1011484" cy="487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7459698" y="788867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3</a:t>
            </a: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3666631" y="7834489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4</a:t>
            </a:r>
          </a:p>
        </p:txBody>
      </p:sp>
      <p:grpSp>
        <p:nvGrpSpPr>
          <p:cNvPr id="19523" name="Group 67"/>
          <p:cNvGrpSpPr>
            <a:grpSpLocks/>
          </p:cNvGrpSpPr>
          <p:nvPr/>
        </p:nvGrpSpPr>
        <p:grpSpPr bwMode="auto">
          <a:xfrm>
            <a:off x="2885441" y="3355058"/>
            <a:ext cx="690880" cy="772160"/>
            <a:chOff x="1062" y="1236"/>
            <a:chExt cx="306" cy="342"/>
          </a:xfrm>
        </p:grpSpPr>
        <p:sp>
          <p:nvSpPr>
            <p:cNvPr id="19524" name="Rectangle 68"/>
            <p:cNvSpPr>
              <a:spLocks noChangeArrowheads="1"/>
            </p:cNvSpPr>
            <p:nvPr/>
          </p:nvSpPr>
          <p:spPr bwMode="auto">
            <a:xfrm>
              <a:off x="1062" y="1260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5" name="Oval 69"/>
            <p:cNvSpPr>
              <a:spLocks noChangeArrowheads="1"/>
            </p:cNvSpPr>
            <p:nvPr/>
          </p:nvSpPr>
          <p:spPr bwMode="auto">
            <a:xfrm>
              <a:off x="1062" y="123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6" name="Oval 70"/>
            <p:cNvSpPr>
              <a:spLocks noChangeArrowheads="1"/>
            </p:cNvSpPr>
            <p:nvPr/>
          </p:nvSpPr>
          <p:spPr bwMode="auto">
            <a:xfrm>
              <a:off x="1064" y="153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27" name="Group 71"/>
          <p:cNvGrpSpPr>
            <a:grpSpLocks/>
          </p:cNvGrpSpPr>
          <p:nvPr/>
        </p:nvGrpSpPr>
        <p:grpSpPr bwMode="auto">
          <a:xfrm>
            <a:off x="10075334" y="7924801"/>
            <a:ext cx="690880" cy="772160"/>
            <a:chOff x="4254" y="3260"/>
            <a:chExt cx="306" cy="342"/>
          </a:xfrm>
        </p:grpSpPr>
        <p:sp>
          <p:nvSpPr>
            <p:cNvPr id="19528" name="Rectangle 72"/>
            <p:cNvSpPr>
              <a:spLocks noChangeArrowheads="1"/>
            </p:cNvSpPr>
            <p:nvPr/>
          </p:nvSpPr>
          <p:spPr bwMode="auto">
            <a:xfrm>
              <a:off x="4254" y="328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9" name="Oval 73"/>
            <p:cNvSpPr>
              <a:spLocks noChangeArrowheads="1"/>
            </p:cNvSpPr>
            <p:nvPr/>
          </p:nvSpPr>
          <p:spPr bwMode="auto">
            <a:xfrm>
              <a:off x="4254" y="326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0" name="Oval 74"/>
            <p:cNvSpPr>
              <a:spLocks noChangeArrowheads="1"/>
            </p:cNvSpPr>
            <p:nvPr/>
          </p:nvSpPr>
          <p:spPr bwMode="auto">
            <a:xfrm>
              <a:off x="4256" y="356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31" name="Group 75"/>
          <p:cNvGrpSpPr>
            <a:grpSpLocks/>
          </p:cNvGrpSpPr>
          <p:nvPr/>
        </p:nvGrpSpPr>
        <p:grpSpPr bwMode="auto">
          <a:xfrm>
            <a:off x="10913432" y="3138312"/>
            <a:ext cx="690880" cy="772160"/>
            <a:chOff x="4662" y="1140"/>
            <a:chExt cx="306" cy="342"/>
          </a:xfrm>
        </p:grpSpPr>
        <p:sp>
          <p:nvSpPr>
            <p:cNvPr id="19532" name="Rectangle 76"/>
            <p:cNvSpPr>
              <a:spLocks noChangeArrowheads="1"/>
            </p:cNvSpPr>
            <p:nvPr/>
          </p:nvSpPr>
          <p:spPr bwMode="auto">
            <a:xfrm>
              <a:off x="4662" y="116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3" name="Oval 77"/>
            <p:cNvSpPr>
              <a:spLocks noChangeArrowheads="1"/>
            </p:cNvSpPr>
            <p:nvPr/>
          </p:nvSpPr>
          <p:spPr bwMode="auto">
            <a:xfrm>
              <a:off x="4662" y="114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4" name="Oval 78"/>
            <p:cNvSpPr>
              <a:spLocks noChangeArrowheads="1"/>
            </p:cNvSpPr>
            <p:nvPr/>
          </p:nvSpPr>
          <p:spPr bwMode="auto">
            <a:xfrm>
              <a:off x="4664" y="144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35" name="Group 79"/>
          <p:cNvGrpSpPr>
            <a:grpSpLocks/>
          </p:cNvGrpSpPr>
          <p:nvPr/>
        </p:nvGrpSpPr>
        <p:grpSpPr bwMode="auto">
          <a:xfrm>
            <a:off x="10750872" y="3300872"/>
            <a:ext cx="690880" cy="772160"/>
            <a:chOff x="4590" y="1212"/>
            <a:chExt cx="306" cy="342"/>
          </a:xfrm>
        </p:grpSpPr>
        <p:sp>
          <p:nvSpPr>
            <p:cNvPr id="19536" name="Rectangle 80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7" name="Oval 81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8" name="Oval 82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9539" name="Line 83"/>
          <p:cNvSpPr>
            <a:spLocks noChangeShapeType="1"/>
          </p:cNvSpPr>
          <p:nvPr/>
        </p:nvSpPr>
        <p:spPr bwMode="auto">
          <a:xfrm>
            <a:off x="9077396" y="8313138"/>
            <a:ext cx="9753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19540" name="Group 84"/>
          <p:cNvGrpSpPr>
            <a:grpSpLocks/>
          </p:cNvGrpSpPr>
          <p:nvPr/>
        </p:nvGrpSpPr>
        <p:grpSpPr bwMode="auto">
          <a:xfrm>
            <a:off x="2262294" y="7680961"/>
            <a:ext cx="690880" cy="772160"/>
            <a:chOff x="786" y="3152"/>
            <a:chExt cx="306" cy="342"/>
          </a:xfrm>
        </p:grpSpPr>
        <p:sp>
          <p:nvSpPr>
            <p:cNvPr id="19541" name="Rectangle 85"/>
            <p:cNvSpPr>
              <a:spLocks noChangeArrowheads="1"/>
            </p:cNvSpPr>
            <p:nvPr/>
          </p:nvSpPr>
          <p:spPr bwMode="auto">
            <a:xfrm>
              <a:off x="786" y="317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2" name="Oval 86"/>
            <p:cNvSpPr>
              <a:spLocks noChangeArrowheads="1"/>
            </p:cNvSpPr>
            <p:nvPr/>
          </p:nvSpPr>
          <p:spPr bwMode="auto">
            <a:xfrm>
              <a:off x="786" y="315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3" name="Oval 87"/>
            <p:cNvSpPr>
              <a:spLocks noChangeArrowheads="1"/>
            </p:cNvSpPr>
            <p:nvPr/>
          </p:nvSpPr>
          <p:spPr bwMode="auto">
            <a:xfrm>
              <a:off x="788" y="345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44" name="Group 88"/>
          <p:cNvGrpSpPr>
            <a:grpSpLocks/>
          </p:cNvGrpSpPr>
          <p:nvPr/>
        </p:nvGrpSpPr>
        <p:grpSpPr bwMode="auto">
          <a:xfrm>
            <a:off x="2479041" y="7897707"/>
            <a:ext cx="690880" cy="772160"/>
            <a:chOff x="882" y="3248"/>
            <a:chExt cx="306" cy="342"/>
          </a:xfrm>
        </p:grpSpPr>
        <p:sp>
          <p:nvSpPr>
            <p:cNvPr id="19545" name="Rectangle 89"/>
            <p:cNvSpPr>
              <a:spLocks noChangeArrowheads="1"/>
            </p:cNvSpPr>
            <p:nvPr/>
          </p:nvSpPr>
          <p:spPr bwMode="auto">
            <a:xfrm>
              <a:off x="882" y="327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6" name="Oval 90"/>
            <p:cNvSpPr>
              <a:spLocks noChangeArrowheads="1"/>
            </p:cNvSpPr>
            <p:nvPr/>
          </p:nvSpPr>
          <p:spPr bwMode="auto">
            <a:xfrm>
              <a:off x="882" y="324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7" name="Oval 91"/>
            <p:cNvSpPr>
              <a:spLocks noChangeArrowheads="1"/>
            </p:cNvSpPr>
            <p:nvPr/>
          </p:nvSpPr>
          <p:spPr bwMode="auto">
            <a:xfrm>
              <a:off x="884" y="355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48" name="Group 92"/>
          <p:cNvGrpSpPr>
            <a:grpSpLocks/>
          </p:cNvGrpSpPr>
          <p:nvPr/>
        </p:nvGrpSpPr>
        <p:grpSpPr bwMode="auto">
          <a:xfrm>
            <a:off x="2695787" y="8114454"/>
            <a:ext cx="690880" cy="772160"/>
            <a:chOff x="978" y="3344"/>
            <a:chExt cx="306" cy="342"/>
          </a:xfrm>
        </p:grpSpPr>
        <p:sp>
          <p:nvSpPr>
            <p:cNvPr id="19549" name="Rectangle 93"/>
            <p:cNvSpPr>
              <a:spLocks noChangeArrowheads="1"/>
            </p:cNvSpPr>
            <p:nvPr/>
          </p:nvSpPr>
          <p:spPr bwMode="auto">
            <a:xfrm>
              <a:off x="978" y="336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0" name="Oval 94"/>
            <p:cNvSpPr>
              <a:spLocks noChangeArrowheads="1"/>
            </p:cNvSpPr>
            <p:nvPr/>
          </p:nvSpPr>
          <p:spPr bwMode="auto">
            <a:xfrm>
              <a:off x="978" y="334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1" name="Oval 95"/>
            <p:cNvSpPr>
              <a:spLocks noChangeArrowheads="1"/>
            </p:cNvSpPr>
            <p:nvPr/>
          </p:nvSpPr>
          <p:spPr bwMode="auto">
            <a:xfrm>
              <a:off x="980" y="364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52" name="Group 96"/>
          <p:cNvGrpSpPr>
            <a:grpSpLocks/>
          </p:cNvGrpSpPr>
          <p:nvPr/>
        </p:nvGrpSpPr>
        <p:grpSpPr bwMode="auto">
          <a:xfrm>
            <a:off x="3251200" y="4443307"/>
            <a:ext cx="6285653" cy="2302933"/>
            <a:chOff x="2006" y="1098"/>
            <a:chExt cx="1944" cy="712"/>
          </a:xfrm>
        </p:grpSpPr>
        <p:sp>
          <p:nvSpPr>
            <p:cNvPr id="19553" name="Freeform 97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4" name="Freeform 98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9555" name="Rectangle 99"/>
          <p:cNvSpPr>
            <a:spLocks noChangeArrowheads="1"/>
          </p:cNvSpPr>
          <p:nvPr/>
        </p:nvSpPr>
        <p:spPr bwMode="auto">
          <a:xfrm>
            <a:off x="5050811" y="5418667"/>
            <a:ext cx="2914468" cy="98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800" b="1" dirty="0">
                <a:latin typeface="Book Antiqua"/>
              </a:rPr>
              <a:t>Communication</a:t>
            </a:r>
          </a:p>
          <a:p>
            <a:pPr algn="ctr"/>
            <a:r>
              <a:rPr lang="en-US" sz="2800" b="1" dirty="0">
                <a:latin typeface="Book Antiqua"/>
              </a:rPr>
              <a:t>Network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59BC-FE0D-41F2-9F81-D793FC7B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Distributed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56057-042A-41DC-B0DC-C8828DC3F8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Book Antiqua"/>
              </a:rPr>
              <a:t>Ch.1/</a:t>
            </a:r>
            <a:fld id="{D01B99BC-F82C-D046-99BD-FBA1D66F1CB4}" type="slidenum">
              <a:rPr lang="en-US" smtClean="0">
                <a:latin typeface="Book Antiqua"/>
              </a:rPr>
              <a:pPr/>
              <a:t>7</a:t>
            </a:fld>
            <a:endParaRPr lang="en-US" dirty="0">
              <a:latin typeface="Book Antiqua"/>
            </a:endParaRPr>
          </a:p>
        </p:txBody>
      </p:sp>
      <p:pic>
        <p:nvPicPr>
          <p:cNvPr id="2050" name="Picture 2" descr="Homogeneous distributed database environment. | Download ...">
            <a:extLst>
              <a:ext uri="{FF2B5EF4-FFF2-40B4-BE49-F238E27FC236}">
                <a16:creationId xmlns:a16="http://schemas.microsoft.com/office/drawing/2014/main" id="{28953BDD-4F24-4A01-9027-600478E2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738" y="2356520"/>
            <a:ext cx="7142462" cy="695258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BD107-3FBC-4B51-9168-7868A0143400}"/>
              </a:ext>
            </a:extLst>
          </p:cNvPr>
          <p:cNvSpPr txBox="1"/>
          <p:nvPr/>
        </p:nvSpPr>
        <p:spPr>
          <a:xfrm>
            <a:off x="597744" y="2788568"/>
            <a:ext cx="4104456" cy="240065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Homogeneous Distributed Database – </a:t>
            </a:r>
          </a:p>
          <a:p>
            <a:endParaRPr lang="en-US" dirty="0"/>
          </a:p>
          <a:p>
            <a:r>
              <a:rPr lang="en-US" dirty="0">
                <a:solidFill>
                  <a:srgbClr val="0080FF"/>
                </a:solidFill>
              </a:rPr>
              <a:t>All sites shall have same DBMS </a:t>
            </a:r>
          </a:p>
        </p:txBody>
      </p:sp>
    </p:spTree>
    <p:extLst>
      <p:ext uri="{BB962C8B-B14F-4D97-AF65-F5344CB8AC3E}">
        <p14:creationId xmlns:p14="http://schemas.microsoft.com/office/powerpoint/2010/main" val="960774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7F2F-4A85-4BE0-945A-32388577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Distributed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E019E-700C-4AE1-B6F4-80F387C5E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>
                <a:latin typeface="Book Antiqua"/>
              </a:rPr>
              <a:t>Ch.1/</a:t>
            </a:r>
            <a:fld id="{D01B99BC-F82C-D046-99BD-FBA1D66F1CB4}" type="slidenum">
              <a:rPr lang="en-US" smtClean="0">
                <a:latin typeface="Book Antiqua"/>
              </a:rPr>
              <a:pPr/>
              <a:t>8</a:t>
            </a:fld>
            <a:endParaRPr lang="en-US" dirty="0">
              <a:latin typeface="Book Antiqu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C215A-586D-48AD-BFB3-4D9BADB01A3C}"/>
              </a:ext>
            </a:extLst>
          </p:cNvPr>
          <p:cNvSpPr txBox="1"/>
          <p:nvPr/>
        </p:nvSpPr>
        <p:spPr>
          <a:xfrm>
            <a:off x="669752" y="3004592"/>
            <a:ext cx="3600400" cy="3323987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Heterogeneous Distributed Database – </a:t>
            </a:r>
          </a:p>
          <a:p>
            <a:endParaRPr lang="en-US" dirty="0"/>
          </a:p>
          <a:p>
            <a:r>
              <a:rPr lang="en-US" dirty="0">
                <a:solidFill>
                  <a:srgbClr val="0080FF"/>
                </a:solidFill>
              </a:rPr>
              <a:t>Different sites shall have different DBMS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6277AB-C2B8-4BDE-87C6-25A6D0BA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315" y="3004592"/>
            <a:ext cx="6485763" cy="4248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5E06CD-BCC6-4FE3-84CA-1E98D0E3F65F}"/>
              </a:ext>
            </a:extLst>
          </p:cNvPr>
          <p:cNvSpPr txBox="1"/>
          <p:nvPr/>
        </p:nvSpPr>
        <p:spPr>
          <a:xfrm>
            <a:off x="885776" y="7901136"/>
            <a:ext cx="9145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Question 19-1: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Compare homogeneous and heterogeneous DDBMS in terms of storage, querying and transaction.</a:t>
            </a:r>
          </a:p>
        </p:txBody>
      </p:sp>
    </p:spTree>
    <p:extLst>
      <p:ext uri="{BB962C8B-B14F-4D97-AF65-F5344CB8AC3E}">
        <p14:creationId xmlns:p14="http://schemas.microsoft.com/office/powerpoint/2010/main" val="40179573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2900" y="2489200"/>
            <a:ext cx="12293600" cy="5915992"/>
          </a:xfrm>
          <a:noFill/>
          <a:ln/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Transparency is the separation of the higher level semantics of a system from the lower level implementation issues.</a:t>
            </a:r>
          </a:p>
          <a:p>
            <a:pPr>
              <a:lnSpc>
                <a:spcPct val="80000"/>
              </a:lnSpc>
            </a:pPr>
            <a:r>
              <a:rPr lang="en-US" dirty="0"/>
              <a:t>Fundamental issue is to provide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chemeClr val="hlink"/>
                </a:solidFill>
              </a:rPr>
              <a:t>data independence</a:t>
            </a:r>
            <a:endParaRPr lang="en-US" sz="1700" dirty="0"/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dirty="0"/>
              <a:t> 	in the distributed environment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2300" dirty="0"/>
              <a:t>Network (distribution) transparency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2300" dirty="0"/>
              <a:t>Replication transparency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2300" dirty="0"/>
              <a:t>Fragmentation transparency</a:t>
            </a:r>
          </a:p>
          <a:p>
            <a:pPr lvl="2">
              <a:lnSpc>
                <a:spcPct val="80000"/>
              </a:lnSpc>
            </a:pPr>
            <a:r>
              <a:rPr lang="en-US" sz="2300" dirty="0"/>
              <a:t>horizontal fragmentation: selection</a:t>
            </a:r>
          </a:p>
          <a:p>
            <a:pPr lvl="2">
              <a:lnSpc>
                <a:spcPct val="80000"/>
              </a:lnSpc>
            </a:pPr>
            <a:r>
              <a:rPr lang="en-US" sz="2300" dirty="0"/>
              <a:t>vertical fragmentation: projection</a:t>
            </a:r>
          </a:p>
          <a:p>
            <a:pPr lvl="2">
              <a:lnSpc>
                <a:spcPct val="80000"/>
              </a:lnSpc>
            </a:pPr>
            <a:r>
              <a:rPr lang="en-US" sz="2300" dirty="0"/>
              <a:t>hybrid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>
                <a:latin typeface="Book Antiqua"/>
              </a:rPr>
              <a:t>Ch.x</a:t>
            </a:r>
            <a:r>
              <a:rPr lang="en-US" dirty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9</a:t>
            </a:fld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723</TotalTime>
  <Pages>0</Pages>
  <Words>563</Words>
  <Characters>0</Characters>
  <Application>Microsoft Office PowerPoint</Application>
  <PresentationFormat>Custom</PresentationFormat>
  <Lines>0</Lines>
  <Paragraphs>162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Book Antiqua</vt:lpstr>
      <vt:lpstr>Calibri</vt:lpstr>
      <vt:lpstr>Courier New</vt:lpstr>
      <vt:lpstr>Didot</vt:lpstr>
      <vt:lpstr>Helvetica</vt:lpstr>
      <vt:lpstr>Lucida Grande</vt:lpstr>
      <vt:lpstr>Monotype Sorts</vt:lpstr>
      <vt:lpstr>Palatino</vt:lpstr>
      <vt:lpstr>Times New Roman</vt:lpstr>
      <vt:lpstr>Zapf Dingbats</vt:lpstr>
      <vt:lpstr>Book</vt:lpstr>
      <vt:lpstr>Distributed Database  </vt:lpstr>
      <vt:lpstr>Centralized DBMS </vt:lpstr>
      <vt:lpstr>Motivation</vt:lpstr>
      <vt:lpstr>What is a Distributed Database System?</vt:lpstr>
      <vt:lpstr>Centralized DBMS on a Network</vt:lpstr>
      <vt:lpstr>Distributed DBMS Environment</vt:lpstr>
      <vt:lpstr>Homogeneous Distributed Database</vt:lpstr>
      <vt:lpstr>Heterogeneous Distributed Database</vt:lpstr>
      <vt:lpstr>Transparency</vt:lpstr>
      <vt:lpstr>Example</vt:lpstr>
      <vt:lpstr>Transparent Access</vt:lpstr>
      <vt:lpstr>Reliability Through Distributed Transactions</vt:lpstr>
      <vt:lpstr>Potentially Improved Performance</vt:lpstr>
      <vt:lpstr>Parallelism Requirements</vt:lpstr>
      <vt:lpstr>Distributed DBMS Issues</vt:lpstr>
      <vt:lpstr>Distributed DBMS Issues</vt:lpstr>
      <vt:lpstr>Relationship Between Issues</vt:lpstr>
      <vt:lpstr>Mediator/Wrapper Architecture for Data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Dr. Abu Sayed Md. Latiful Hoque</cp:lastModifiedBy>
  <cp:revision>89</cp:revision>
  <dcterms:modified xsi:type="dcterms:W3CDTF">2021-05-25T02:14:25Z</dcterms:modified>
</cp:coreProperties>
</file>