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1" r:id="rId1"/>
  </p:sldMasterIdLst>
  <p:notesMasterIdLst>
    <p:notesMasterId r:id="rId51"/>
  </p:notesMasterIdLst>
  <p:handoutMasterIdLst>
    <p:handoutMasterId r:id="rId52"/>
  </p:handoutMasterIdLst>
  <p:sldIdLst>
    <p:sldId id="304" r:id="rId2"/>
    <p:sldId id="689" r:id="rId3"/>
    <p:sldId id="690" r:id="rId4"/>
    <p:sldId id="710" r:id="rId5"/>
    <p:sldId id="691" r:id="rId6"/>
    <p:sldId id="692" r:id="rId7"/>
    <p:sldId id="711" r:id="rId8"/>
    <p:sldId id="693" r:id="rId9"/>
    <p:sldId id="694" r:id="rId10"/>
    <p:sldId id="695" r:id="rId11"/>
    <p:sldId id="612" r:id="rId12"/>
    <p:sldId id="345" r:id="rId13"/>
    <p:sldId id="611" r:id="rId14"/>
    <p:sldId id="699" r:id="rId15"/>
    <p:sldId id="347" r:id="rId16"/>
    <p:sldId id="514" r:id="rId17"/>
    <p:sldId id="700" r:id="rId18"/>
    <p:sldId id="701" r:id="rId19"/>
    <p:sldId id="702" r:id="rId20"/>
    <p:sldId id="703" r:id="rId21"/>
    <p:sldId id="704" r:id="rId22"/>
    <p:sldId id="705" r:id="rId23"/>
    <p:sldId id="706" r:id="rId24"/>
    <p:sldId id="707" r:id="rId25"/>
    <p:sldId id="533" r:id="rId26"/>
    <p:sldId id="516" r:id="rId27"/>
    <p:sldId id="728" r:id="rId28"/>
    <p:sldId id="729" r:id="rId29"/>
    <p:sldId id="730" r:id="rId30"/>
    <p:sldId id="731" r:id="rId31"/>
    <p:sldId id="709" r:id="rId32"/>
    <p:sldId id="712" r:id="rId33"/>
    <p:sldId id="713" r:id="rId34"/>
    <p:sldId id="714" r:id="rId35"/>
    <p:sldId id="732" r:id="rId36"/>
    <p:sldId id="733" r:id="rId37"/>
    <p:sldId id="715" r:id="rId38"/>
    <p:sldId id="716" r:id="rId39"/>
    <p:sldId id="717" r:id="rId40"/>
    <p:sldId id="718" r:id="rId41"/>
    <p:sldId id="719" r:id="rId42"/>
    <p:sldId id="720" r:id="rId43"/>
    <p:sldId id="721" r:id="rId44"/>
    <p:sldId id="722" r:id="rId45"/>
    <p:sldId id="723" r:id="rId46"/>
    <p:sldId id="724" r:id="rId47"/>
    <p:sldId id="725" r:id="rId48"/>
    <p:sldId id="726" r:id="rId49"/>
    <p:sldId id="727" r:id="rId50"/>
  </p:sldIdLst>
  <p:sldSz cx="9144000" cy="6858000" type="screen4x3"/>
  <p:notesSz cx="7077075" cy="9363075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64F2EC-5457-E843-8D9A-DF60D294718A}">
          <p14:sldIdLst>
            <p14:sldId id="304"/>
            <p14:sldId id="689"/>
            <p14:sldId id="690"/>
            <p14:sldId id="710"/>
            <p14:sldId id="691"/>
            <p14:sldId id="692"/>
            <p14:sldId id="711"/>
            <p14:sldId id="693"/>
            <p14:sldId id="694"/>
            <p14:sldId id="695"/>
            <p14:sldId id="612"/>
            <p14:sldId id="345"/>
            <p14:sldId id="611"/>
            <p14:sldId id="699"/>
            <p14:sldId id="347"/>
            <p14:sldId id="514"/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533"/>
            <p14:sldId id="516"/>
            <p14:sldId id="728"/>
            <p14:sldId id="729"/>
            <p14:sldId id="730"/>
            <p14:sldId id="731"/>
            <p14:sldId id="709"/>
            <p14:sldId id="712"/>
            <p14:sldId id="713"/>
            <p14:sldId id="714"/>
            <p14:sldId id="732"/>
            <p14:sldId id="733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98">
          <p15:clr>
            <a:srgbClr val="A4A3A4"/>
          </p15:clr>
        </p15:guide>
        <p15:guide id="2" pos="5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2" y="72"/>
      </p:cViewPr>
      <p:guideLst>
        <p:guide orient="horz" pos="698"/>
        <p:guide pos="525"/>
      </p:guideLst>
    </p:cSldViewPr>
  </p:slideViewPr>
  <p:outlineViewPr>
    <p:cViewPr>
      <p:scale>
        <a:sx n="44" d="100"/>
        <a:sy n="44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29" tIns="46965" rIns="93929" bIns="46965" numCol="1" anchor="t" anchorCtr="0" compatLnSpc="1">
            <a:prstTxWarp prst="textNoShape">
              <a:avLst/>
            </a:prstTxWarp>
          </a:bodyPr>
          <a:lstStyle>
            <a:lvl1pPr defTabSz="939299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0557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29" tIns="46965" rIns="93929" bIns="46965" numCol="1" anchor="t" anchorCtr="0" compatLnSpc="1">
            <a:prstTxWarp prst="textNoShape">
              <a:avLst/>
            </a:prstTxWarp>
          </a:bodyPr>
          <a:lstStyle>
            <a:lvl1pPr algn="r" defTabSz="939299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29" tIns="46965" rIns="93929" bIns="46965" numCol="1" anchor="b" anchorCtr="0" compatLnSpc="1">
            <a:prstTxWarp prst="textNoShape">
              <a:avLst/>
            </a:prstTxWarp>
          </a:bodyPr>
          <a:lstStyle>
            <a:lvl1pPr defTabSz="939299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29" tIns="46965" rIns="93929" bIns="46965" numCol="1" anchor="b" anchorCtr="0" compatLnSpc="1">
            <a:prstTxWarp prst="textNoShape">
              <a:avLst/>
            </a:prstTxWarp>
          </a:bodyPr>
          <a:lstStyle>
            <a:lvl1pPr algn="r" defTabSz="939299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FC618CE7-FF36-C343-AD76-E358C682B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37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856" tIns="44428" rIns="88856" bIns="44428" numCol="1" anchor="t" anchorCtr="0" compatLnSpc="1">
            <a:prstTxWarp prst="textNoShape">
              <a:avLst/>
            </a:prstTxWarp>
          </a:bodyPr>
          <a:lstStyle>
            <a:lvl1pPr defTabSz="888006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8952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856" tIns="44428" rIns="88856" bIns="44428" numCol="1" anchor="t" anchorCtr="0" compatLnSpc="1">
            <a:prstTxWarp prst="textNoShape">
              <a:avLst/>
            </a:prstTxWarp>
          </a:bodyPr>
          <a:lstStyle>
            <a:lvl1pPr algn="r" defTabSz="888006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703263"/>
            <a:ext cx="4683125" cy="3511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030" y="4447781"/>
            <a:ext cx="5661018" cy="421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856" tIns="44428" rIns="88856" bIns="444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93961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856" tIns="44428" rIns="88856" bIns="44428" numCol="1" anchor="b" anchorCtr="0" compatLnSpc="1">
            <a:prstTxWarp prst="textNoShape">
              <a:avLst/>
            </a:prstTxWarp>
          </a:bodyPr>
          <a:lstStyle>
            <a:lvl1pPr defTabSz="888006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8952" y="8893961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856" tIns="44428" rIns="88856" bIns="44428" numCol="1" anchor="b" anchorCtr="0" compatLnSpc="1">
            <a:prstTxWarp prst="textNoShape">
              <a:avLst/>
            </a:prstTxWarp>
          </a:bodyPr>
          <a:lstStyle>
            <a:lvl1pPr algn="r" defTabSz="888006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1088EAC6-08BD-BB46-8FDC-75AE37D8B0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71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8006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888006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888006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888006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888006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88800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88800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88800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88800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3E73BA6-24E8-8145-9F5A-4ACCA0B06F99}" type="slidenum">
              <a:rPr lang="en-US" sz="1200">
                <a:latin typeface="Times New Roman" charset="0"/>
              </a:rPr>
              <a:pPr/>
              <a:t>1</a:t>
            </a:fld>
            <a:endParaRPr lang="en-US" sz="1200">
              <a:latin typeface="Times New Roman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07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="" xmlns:a16="http://schemas.microsoft.com/office/drawing/2014/main" id="{9947DCBA-8213-4A24-9843-F29A534A1A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18CD780-458C-4242-8628-E5BD2AE6C71D}" type="slidenum">
              <a:rPr lang="en-US" altLang="en-US" sz="1300">
                <a:latin typeface="Times New Roman" panose="02020603050405020304" pitchFamily="18" charset="0"/>
              </a:rPr>
              <a:pPr/>
              <a:t>10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="" xmlns:a16="http://schemas.microsoft.com/office/drawing/2014/main" id="{B4F295F0-686F-43EF-A00F-998172B777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="" xmlns:a16="http://schemas.microsoft.com/office/drawing/2014/main" id="{41A30E2C-A555-4C08-8EB5-7A098EAAA2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2074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D0485D9-ABF0-1744-809D-590DA4BF1B08}" type="slidenum">
              <a:rPr lang="en-US" sz="1300">
                <a:latin typeface="Times New Roman" charset="0"/>
              </a:rPr>
              <a:pPr/>
              <a:t>12</a:t>
            </a:fld>
            <a:endParaRPr lang="en-US" sz="1300">
              <a:latin typeface="Times New Roman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68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D0485D9-ABF0-1744-809D-590DA4BF1B08}" type="slidenum">
              <a:rPr lang="en-US" sz="1300">
                <a:latin typeface="Times New Roman" charset="0"/>
              </a:rPr>
              <a:pPr/>
              <a:t>13</a:t>
            </a:fld>
            <a:endParaRPr lang="en-US" sz="1300">
              <a:latin typeface="Times New Roman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93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D0485D9-ABF0-1744-809D-590DA4BF1B08}" type="slidenum">
              <a:rPr lang="en-US" sz="1300">
                <a:latin typeface="Times New Roman" charset="0"/>
              </a:rPr>
              <a:pPr/>
              <a:t>14</a:t>
            </a:fld>
            <a:endParaRPr lang="en-US" sz="1300">
              <a:latin typeface="Times New Roman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43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2E13819-F923-8349-9CD7-003E8071D636}" type="slidenum">
              <a:rPr lang="en-US" sz="1300">
                <a:latin typeface="Times New Roman" charset="0"/>
              </a:rPr>
              <a:pPr/>
              <a:t>15</a:t>
            </a:fld>
            <a:endParaRPr lang="en-US" sz="1300">
              <a:latin typeface="Times New Roman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70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EB407FA-A913-894D-90C6-C1CEF60D8368}" type="slidenum">
              <a:rPr lang="en-US" sz="1300">
                <a:latin typeface="Times New Roman" charset="0"/>
              </a:rPr>
              <a:pPr/>
              <a:t>16</a:t>
            </a:fld>
            <a:endParaRPr lang="en-US" sz="130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98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EB407FA-A913-894D-90C6-C1CEF60D8368}" type="slidenum">
              <a:rPr lang="en-US" sz="1300">
                <a:latin typeface="Times New Roman" charset="0"/>
              </a:rPr>
              <a:pPr/>
              <a:t>17</a:t>
            </a:fld>
            <a:endParaRPr lang="en-US" sz="130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11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5002210-BC74-4346-826A-14B272EA6312}" type="slidenum">
              <a:rPr lang="en-US" sz="1300">
                <a:latin typeface="Times New Roman" charset="0"/>
              </a:rPr>
              <a:pPr/>
              <a:t>18</a:t>
            </a:fld>
            <a:endParaRPr lang="en-US" sz="1300"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79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7B1C7A9-F471-7641-BF31-A745DF6B1608}" type="slidenum">
              <a:rPr lang="en-US" sz="1300">
                <a:latin typeface="Times New Roman" charset="0"/>
              </a:rPr>
              <a:pPr/>
              <a:t>19</a:t>
            </a:fld>
            <a:endParaRPr lang="en-US" sz="130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80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EB407FA-A913-894D-90C6-C1CEF60D8368}" type="slidenum">
              <a:rPr lang="en-US" sz="1300">
                <a:latin typeface="Times New Roman" charset="0"/>
              </a:rPr>
              <a:pPr/>
              <a:t>20</a:t>
            </a:fld>
            <a:endParaRPr lang="en-US" sz="130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11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="" xmlns:a16="http://schemas.microsoft.com/office/drawing/2014/main" id="{E64630BB-95CB-4257-A608-77F492E046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598D152-181F-46BC-9E27-74B76CCB087A}" type="slidenum">
              <a:rPr lang="en-US" altLang="en-US" sz="130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="" xmlns:a16="http://schemas.microsoft.com/office/drawing/2014/main" id="{05FEF94D-8C42-426F-A8A9-17ABCD44BA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="" xmlns:a16="http://schemas.microsoft.com/office/drawing/2014/main" id="{37D2F07F-910C-4706-B59F-1EA56C7AEA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4455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EB407FA-A913-894D-90C6-C1CEF60D8368}" type="slidenum">
              <a:rPr lang="en-US" sz="1300">
                <a:latin typeface="Times New Roman" charset="0"/>
              </a:rPr>
              <a:pPr/>
              <a:t>21</a:t>
            </a:fld>
            <a:endParaRPr lang="en-US" sz="130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657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EB407FA-A913-894D-90C6-C1CEF60D8368}" type="slidenum">
              <a:rPr lang="en-US" sz="1300">
                <a:latin typeface="Times New Roman" charset="0"/>
              </a:rPr>
              <a:pPr/>
              <a:t>22</a:t>
            </a:fld>
            <a:endParaRPr lang="en-US" sz="130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517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EB407FA-A913-894D-90C6-C1CEF60D8368}" type="slidenum">
              <a:rPr lang="en-US" sz="1300">
                <a:latin typeface="Times New Roman" charset="0"/>
              </a:rPr>
              <a:pPr/>
              <a:t>23</a:t>
            </a:fld>
            <a:endParaRPr lang="en-US" sz="130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119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EB407FA-A913-894D-90C6-C1CEF60D8368}" type="slidenum">
              <a:rPr lang="en-US" sz="1300">
                <a:latin typeface="Times New Roman" charset="0"/>
              </a:rPr>
              <a:pPr/>
              <a:t>24</a:t>
            </a:fld>
            <a:endParaRPr lang="en-US" sz="130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657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BD58B27-5F05-E34E-BCF6-94DCC59DFE95}" type="slidenum">
              <a:rPr lang="en-US" sz="1300">
                <a:latin typeface="Times New Roman" charset="0"/>
              </a:rPr>
              <a:pPr/>
              <a:t>26</a:t>
            </a:fld>
            <a:endParaRPr lang="en-US" sz="130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285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BD58B27-5F05-E34E-BCF6-94DCC59DFE95}" type="slidenum">
              <a:rPr lang="en-US" sz="1300">
                <a:latin typeface="Times New Roman" charset="0"/>
              </a:rPr>
              <a:pPr/>
              <a:t>27</a:t>
            </a:fld>
            <a:endParaRPr lang="en-US" sz="130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218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BD58B27-5F05-E34E-BCF6-94DCC59DFE95}" type="slidenum">
              <a:rPr lang="en-US" sz="1300">
                <a:latin typeface="Times New Roman" charset="0"/>
              </a:rPr>
              <a:pPr/>
              <a:t>28</a:t>
            </a:fld>
            <a:endParaRPr lang="en-US" sz="130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262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BD58B27-5F05-E34E-BCF6-94DCC59DFE95}" type="slidenum">
              <a:rPr lang="en-US" sz="1300">
                <a:latin typeface="Times New Roman" charset="0"/>
              </a:rPr>
              <a:pPr/>
              <a:t>29</a:t>
            </a:fld>
            <a:endParaRPr lang="en-US" sz="130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251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BD58B27-5F05-E34E-BCF6-94DCC59DFE95}" type="slidenum">
              <a:rPr lang="en-US" sz="1300">
                <a:latin typeface="Times New Roman" charset="0"/>
              </a:rPr>
              <a:pPr/>
              <a:t>30</a:t>
            </a:fld>
            <a:endParaRPr lang="en-US" sz="130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319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BD58B27-5F05-E34E-BCF6-94DCC59DFE95}" type="slidenum">
              <a:rPr lang="en-US" sz="1300">
                <a:latin typeface="Times New Roman" charset="0"/>
              </a:rPr>
              <a:pPr/>
              <a:t>31</a:t>
            </a:fld>
            <a:endParaRPr lang="en-US" sz="130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16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="" xmlns:a16="http://schemas.microsoft.com/office/drawing/2014/main" id="{D8A5D2F7-6251-464B-BB2C-0B396D1D47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8E48A2C-A796-4C57-8762-9FDCA7FE41F6}" type="slidenum">
              <a:rPr lang="en-US" altLang="en-US" sz="1300">
                <a:latin typeface="Times New Roman" panose="02020603050405020304" pitchFamily="18" charset="0"/>
              </a:rPr>
              <a:pPr/>
              <a:t>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="" xmlns:a16="http://schemas.microsoft.com/office/drawing/2014/main" id="{B9F9D474-A1C3-41F9-BDE8-51BF41B57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="" xmlns:a16="http://schemas.microsoft.com/office/drawing/2014/main" id="{EB61F698-A05F-42FD-91F8-23178032D7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26473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BD58B27-5F05-E34E-BCF6-94DCC59DFE95}" type="slidenum">
              <a:rPr lang="en-US" sz="1300">
                <a:latin typeface="Times New Roman" charset="0"/>
              </a:rPr>
              <a:pPr/>
              <a:t>32</a:t>
            </a:fld>
            <a:endParaRPr lang="en-US" sz="130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34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BD58B27-5F05-E34E-BCF6-94DCC59DFE95}" type="slidenum">
              <a:rPr lang="en-US" sz="1300">
                <a:latin typeface="Times New Roman" charset="0"/>
              </a:rPr>
              <a:pPr/>
              <a:t>33</a:t>
            </a:fld>
            <a:endParaRPr lang="en-US" sz="130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699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B329BB1-1024-7B4D-AF1F-C8E940340A1C}" type="slidenum">
              <a:rPr lang="en-US" sz="1300">
                <a:latin typeface="Times New Roman" charset="0"/>
              </a:rPr>
              <a:pPr/>
              <a:t>34</a:t>
            </a:fld>
            <a:endParaRPr lang="en-US" sz="130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307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BD58B27-5F05-E34E-BCF6-94DCC59DFE95}" type="slidenum">
              <a:rPr lang="en-US" sz="1300">
                <a:latin typeface="Times New Roman" charset="0"/>
              </a:rPr>
              <a:pPr/>
              <a:t>35</a:t>
            </a:fld>
            <a:endParaRPr lang="en-US" sz="130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475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BD58B27-5F05-E34E-BCF6-94DCC59DFE95}" type="slidenum">
              <a:rPr lang="en-US" sz="1300">
                <a:latin typeface="Times New Roman" charset="0"/>
              </a:rPr>
              <a:pPr/>
              <a:t>36</a:t>
            </a:fld>
            <a:endParaRPr lang="en-US" sz="130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452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B329BB1-1024-7B4D-AF1F-C8E940340A1C}" type="slidenum">
              <a:rPr lang="en-US" sz="1300">
                <a:latin typeface="Times New Roman" charset="0"/>
              </a:rPr>
              <a:pPr/>
              <a:t>37</a:t>
            </a:fld>
            <a:endParaRPr lang="en-US" sz="130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94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64EC94A0-D4E2-6541-9125-478C82D21055}" type="slidenum">
              <a:rPr lang="en-US" sz="1300">
                <a:latin typeface="Times New Roman" charset="0"/>
              </a:rPr>
              <a:pPr/>
              <a:t>40</a:t>
            </a:fld>
            <a:endParaRPr lang="en-US" sz="1300">
              <a:latin typeface="Times New Roman" charset="0"/>
            </a:endParaRPr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554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64EC94A0-D4E2-6541-9125-478C82D21055}" type="slidenum">
              <a:rPr lang="en-US" sz="1300">
                <a:latin typeface="Times New Roman" charset="0"/>
              </a:rPr>
              <a:pPr/>
              <a:t>41</a:t>
            </a:fld>
            <a:endParaRPr lang="en-US" sz="1300">
              <a:latin typeface="Times New Roman" charset="0"/>
            </a:endParaRPr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897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64EC94A0-D4E2-6541-9125-478C82D21055}" type="slidenum">
              <a:rPr lang="en-US" sz="1300">
                <a:latin typeface="Times New Roman" charset="0"/>
              </a:rPr>
              <a:pPr/>
              <a:t>42</a:t>
            </a:fld>
            <a:endParaRPr lang="en-US" sz="1300">
              <a:latin typeface="Times New Roman" charset="0"/>
            </a:endParaRPr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478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B3A49C5-1506-7144-B352-724AF01ED88D}" type="slidenum">
              <a:rPr lang="en-US" sz="1300">
                <a:latin typeface="Times New Roman" charset="0"/>
              </a:rPr>
              <a:pPr/>
              <a:t>43</a:t>
            </a:fld>
            <a:endParaRPr lang="en-US" sz="1300"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55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="" xmlns:a16="http://schemas.microsoft.com/office/drawing/2014/main" id="{D8A5D2F7-6251-464B-BB2C-0B396D1D47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8E48A2C-A796-4C57-8762-9FDCA7FE41F6}" type="slidenum">
              <a:rPr lang="en-US" altLang="en-US" sz="1300"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="" xmlns:a16="http://schemas.microsoft.com/office/drawing/2014/main" id="{B9F9D474-A1C3-41F9-BDE8-51BF41B57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="" xmlns:a16="http://schemas.microsoft.com/office/drawing/2014/main" id="{EB61F698-A05F-42FD-91F8-23178032D7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69987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04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8668169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0ECA3E5-DAE4-2945-8A61-88DA8A364152}" type="slidenum">
              <a:rPr lang="en-US" sz="1300">
                <a:latin typeface="Times New Roman" charset="0"/>
              </a:rPr>
              <a:pPr/>
              <a:t>45</a:t>
            </a:fld>
            <a:endParaRPr lang="en-US" sz="1300">
              <a:latin typeface="Times New Roman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017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3BD6541-1C8D-1F48-AD7C-232453D722FC}" type="slidenum">
              <a:rPr lang="en-US" sz="1300">
                <a:latin typeface="Times New Roman" charset="0"/>
              </a:rPr>
              <a:pPr/>
              <a:t>46</a:t>
            </a:fld>
            <a:endParaRPr lang="en-US" sz="130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842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24A65D5-C1A6-6B45-903C-D3C1744C60A8}" type="slidenum">
              <a:rPr lang="en-US" sz="1300">
                <a:latin typeface="Times New Roman" charset="0"/>
              </a:rPr>
              <a:pPr/>
              <a:t>48</a:t>
            </a:fld>
            <a:endParaRPr lang="en-US" sz="130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831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24A65D5-C1A6-6B45-903C-D3C1744C60A8}" type="slidenum">
              <a:rPr lang="en-US" sz="1300">
                <a:latin typeface="Times New Roman" charset="0"/>
              </a:rPr>
              <a:pPr/>
              <a:t>49</a:t>
            </a:fld>
            <a:endParaRPr lang="en-US" sz="130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05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="" xmlns:a16="http://schemas.microsoft.com/office/drawing/2014/main" id="{301E3FFE-6CA5-467F-9DC8-F38C7287B9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17486AF-8114-47B1-A447-74E00477DECA}" type="slidenum">
              <a:rPr lang="en-US" altLang="en-US" sz="1300">
                <a:latin typeface="Times New Roman" panose="02020603050405020304" pitchFamily="18" charset="0"/>
              </a:rPr>
              <a:pPr/>
              <a:t>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="" xmlns:a16="http://schemas.microsoft.com/office/drawing/2014/main" id="{8A8BD38F-EB5B-4E68-A6C0-FE7ECFA796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="" xmlns:a16="http://schemas.microsoft.com/office/drawing/2014/main" id="{1CAB3056-00B0-4F13-8854-A84CB7DD4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9751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="" xmlns:a16="http://schemas.microsoft.com/office/drawing/2014/main" id="{0AD01282-941B-485B-93DB-98D4CAF5E4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2DF50FE-9ED7-4D5D-BA02-7FF1BBB8F414}" type="slidenum">
              <a:rPr lang="en-US" altLang="en-US" sz="1300">
                <a:latin typeface="Times New Roman" panose="02020603050405020304" pitchFamily="18" charset="0"/>
              </a:rPr>
              <a:pPr/>
              <a:t>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="" xmlns:a16="http://schemas.microsoft.com/office/drawing/2014/main" id="{4F061FA0-20F9-4236-8F3C-BDB66B8125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="" xmlns:a16="http://schemas.microsoft.com/office/drawing/2014/main" id="{172C0331-E895-415D-BB76-F9195412FF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4510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="" xmlns:a16="http://schemas.microsoft.com/office/drawing/2014/main" id="{0AD01282-941B-485B-93DB-98D4CAF5E4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2DF50FE-9ED7-4D5D-BA02-7FF1BBB8F414}" type="slidenum">
              <a:rPr lang="en-US" altLang="en-US" sz="1300">
                <a:latin typeface="Times New Roman" panose="02020603050405020304" pitchFamily="18" charset="0"/>
              </a:rPr>
              <a:pPr/>
              <a:t>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="" xmlns:a16="http://schemas.microsoft.com/office/drawing/2014/main" id="{4F061FA0-20F9-4236-8F3C-BDB66B8125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="" xmlns:a16="http://schemas.microsoft.com/office/drawing/2014/main" id="{172C0331-E895-415D-BB76-F9195412FF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7716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="" xmlns:a16="http://schemas.microsoft.com/office/drawing/2014/main" id="{1E0EF840-56FA-4B11-8472-6D660E3A47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316037F-C355-4189-A507-ED8F09B25839}" type="slidenum">
              <a:rPr lang="en-US" altLang="en-US" sz="1300"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="" xmlns:a16="http://schemas.microsoft.com/office/drawing/2014/main" id="{0E94292A-6068-40DD-AA66-2FA0D3532F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="" xmlns:a16="http://schemas.microsoft.com/office/drawing/2014/main" id="{79A9B816-010A-4D77-B1D8-7BC2C9ADF3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2274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="" xmlns:a16="http://schemas.microsoft.com/office/drawing/2014/main" id="{4E57179D-1274-43C0-A62D-F997E667FF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56851E4-2FA4-41F1-8A8A-EBA089E94CB7}" type="slidenum">
              <a:rPr lang="en-US" altLang="en-US" sz="1300">
                <a:latin typeface="Times New Roman" panose="02020603050405020304" pitchFamily="18" charset="0"/>
              </a:rPr>
              <a:pPr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="" xmlns:a16="http://schemas.microsoft.com/office/drawing/2014/main" id="{49936E3D-54C5-4CDE-A999-7ED7631EDD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="" xmlns:a16="http://schemas.microsoft.com/office/drawing/2014/main" id="{905A0EE0-0444-42FC-9C2C-615A258E2B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4495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18533F7-750B-4DBA-96FC-65DC7E364DF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360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145AF-6EF6-4D3F-9F5A-D9A01965DF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01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73E3-C97D-4F1E-BBB4-46F84DAEF7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6979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D80F2-B6B5-42D7-B641-5532DED8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051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=""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18533F7-750B-4DBA-96FC-65DC7E364D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530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6525" y="5726113"/>
            <a:ext cx="36893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b="1" baseline="30000" dirty="0">
                <a:solidFill>
                  <a:srgbClr val="002060"/>
                </a:solidFill>
              </a:rPr>
              <a:t>th</a:t>
            </a:r>
            <a:r>
              <a:rPr lang="en-US" b="1" dirty="0">
                <a:solidFill>
                  <a:srgbClr val="002060"/>
                </a:solidFill>
              </a:rPr>
              <a:t> Ed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002060"/>
                </a:solidFill>
              </a:rPr>
              <a:t>©</a:t>
            </a:r>
            <a:r>
              <a:rPr lang="en-US" sz="1200" b="1" dirty="0" err="1">
                <a:solidFill>
                  <a:srgbClr val="002060"/>
                </a:solidFill>
              </a:rPr>
              <a:t>Silberschatz</a:t>
            </a:r>
            <a:r>
              <a:rPr lang="en-US" sz="1200" b="1" dirty="0">
                <a:solidFill>
                  <a:srgbClr val="002060"/>
                </a:solidFill>
              </a:rPr>
              <a:t>, </a:t>
            </a:r>
            <a:r>
              <a:rPr lang="en-US" sz="1200" b="1" dirty="0" err="1">
                <a:solidFill>
                  <a:srgbClr val="002060"/>
                </a:solidFill>
              </a:rPr>
              <a:t>Korth</a:t>
            </a:r>
            <a:r>
              <a:rPr 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sz="1200" b="1" dirty="0">
                <a:solidFill>
                  <a:srgbClr val="002060"/>
                </a:solidFill>
              </a:rPr>
            </a:br>
            <a:r>
              <a:rPr lang="en-US" sz="1200" b="1" dirty="0">
                <a:solidFill>
                  <a:srgbClr val="002060"/>
                </a:solidFill>
              </a:rPr>
              <a:t>See </a:t>
            </a:r>
            <a:r>
              <a:rPr 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Cover-6E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5357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9585" y="1312261"/>
            <a:ext cx="7886217" cy="5009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10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02497"/>
            <a:ext cx="8077200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0FF13-A7A4-47FE-9669-E2EFAD58AB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8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29D90-88FA-402A-BEA8-1EF51CAB675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093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92F4-3A7D-46E7-98AB-5C544D380A1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36544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8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174875"/>
            <a:ext cx="367442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38131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C0E4B-79D4-46C0-883C-5BC043062C3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684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DF77F-67A1-48F6-8358-97C70542CB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34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=""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6F0F5-1220-4B86-AECD-B7BEE6E1BE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635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5D68A-6EDF-45EE-BBA8-637BD793E61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61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35670-FB96-4DB8-BA64-B31D7C042BD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163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86403" name="Rectangle 3">
            <a:extLst>
              <a:ext uri="{FF2B5EF4-FFF2-40B4-BE49-F238E27FC236}">
                <a16:creationId xmlns=""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3251494-9320-46DB-9561-B10814EE66F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86405" name="Text Box 5">
            <a:extLst>
              <a:ext uri="{FF2B5EF4-FFF2-40B4-BE49-F238E27FC236}">
                <a16:creationId xmlns=""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2883" y="6613525"/>
            <a:ext cx="341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=""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=""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84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20" r:id="rId14"/>
    <p:sldLayoutId id="2147483710" r:id="rId1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86000"/>
            <a:ext cx="9144000" cy="126841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Parallel and Distributed Transaction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>
            <a:extLst>
              <a:ext uri="{FF2B5EF4-FFF2-40B4-BE49-F238E27FC236}">
                <a16:creationId xmlns="" xmlns:a16="http://schemas.microsoft.com/office/drawing/2014/main" id="{1566B971-C648-439F-ABAF-69F019DCE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Transaction State (Cont.)</a:t>
            </a:r>
          </a:p>
        </p:txBody>
      </p:sp>
      <p:pic>
        <p:nvPicPr>
          <p:cNvPr id="21507" name="Picture 10">
            <a:extLst>
              <a:ext uri="{FF2B5EF4-FFF2-40B4-BE49-F238E27FC236}">
                <a16:creationId xmlns="" xmlns:a16="http://schemas.microsoft.com/office/drawing/2014/main" id="{2AF5E465-BC48-4263-97F8-63C9ADEB1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88" y="1593850"/>
            <a:ext cx="5453062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888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14C315-7D28-4542-8177-D635BE4F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Distributed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7476A6-8A95-44FB-A01F-C389172D7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133856"/>
            <a:ext cx="7563775" cy="323088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Local transactions</a:t>
            </a:r>
          </a:p>
          <a:p>
            <a:pPr lvl="1"/>
            <a:r>
              <a:rPr lang="en-IN" dirty="0"/>
              <a:t>Access/update data at only one database</a:t>
            </a:r>
          </a:p>
          <a:p>
            <a:r>
              <a:rPr lang="en-IN" b="1" dirty="0">
                <a:solidFill>
                  <a:srgbClr val="002060"/>
                </a:solidFill>
              </a:rPr>
              <a:t>Global transactions</a:t>
            </a:r>
          </a:p>
          <a:p>
            <a:pPr lvl="1"/>
            <a:r>
              <a:rPr lang="en-IN" dirty="0"/>
              <a:t>Access/update data at more than one database</a:t>
            </a:r>
          </a:p>
          <a:p>
            <a:r>
              <a:rPr lang="en-IN" dirty="0"/>
              <a:t>Key issue: how to ensure ACID properties for transactions in a system with global transactions spanning multiple database</a:t>
            </a:r>
          </a:p>
        </p:txBody>
      </p:sp>
    </p:spTree>
    <p:extLst>
      <p:ext uri="{BB962C8B-B14F-4D97-AF65-F5344CB8AC3E}">
        <p14:creationId xmlns:p14="http://schemas.microsoft.com/office/powerpoint/2010/main" val="274279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Distributed Transactions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19746" cy="5050979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</a:rPr>
              <a:t>Transaction may access data at several sites.</a:t>
            </a:r>
          </a:p>
          <a:p>
            <a:pPr lvl="1"/>
            <a:r>
              <a:rPr lang="en-US" dirty="0">
                <a:latin typeface="Helvetica" charset="0"/>
              </a:rPr>
              <a:t>Each site has a local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transaction manager </a:t>
            </a:r>
          </a:p>
          <a:p>
            <a:pPr lvl="1"/>
            <a:r>
              <a:rPr lang="en-US" dirty="0">
                <a:latin typeface="Helvetica" charset="0"/>
              </a:rPr>
              <a:t>Each site has a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transaction coordinator</a:t>
            </a:r>
          </a:p>
          <a:p>
            <a:pPr lvl="2"/>
            <a:r>
              <a:rPr lang="en-US" dirty="0">
                <a:latin typeface="Helvetica" charset="0"/>
              </a:rPr>
              <a:t>Global transactions submitted to any transaction coordinator 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="" xmlns:a16="http://schemas.microsoft.com/office/drawing/2014/main" id="{286681BA-5A7C-4E24-BC36-B1FF2E84F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3302895"/>
            <a:ext cx="5320172" cy="285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058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475"/>
            <a:ext cx="45720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Distributed Transactions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0" y="877411"/>
            <a:ext cx="3924886" cy="386340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FF0000"/>
                </a:solidFill>
                <a:latin typeface="Helvetica" charset="0"/>
              </a:rPr>
              <a:t>Each transaction coordinator is responsible for:</a:t>
            </a:r>
          </a:p>
          <a:p>
            <a:r>
              <a:rPr lang="en-US" dirty="0">
                <a:latin typeface="Helvetica" charset="0"/>
                <a:ea typeface="ＭＳ Ｐゴシック" charset="0"/>
              </a:rPr>
              <a:t>Starting the execution of transactions that originate at the site.</a:t>
            </a:r>
          </a:p>
          <a:p>
            <a:r>
              <a:rPr lang="en-US" dirty="0">
                <a:latin typeface="Helvetica" charset="0"/>
                <a:ea typeface="ＭＳ Ｐゴシック" charset="0"/>
              </a:rPr>
              <a:t>Distributing </a:t>
            </a:r>
            <a:r>
              <a:rPr lang="en-US" dirty="0" smtClean="0">
                <a:latin typeface="Helvetica" charset="0"/>
                <a:ea typeface="ＭＳ Ｐゴシック" charset="0"/>
              </a:rPr>
              <a:t>sub-transactions </a:t>
            </a:r>
            <a:r>
              <a:rPr lang="en-US" dirty="0">
                <a:latin typeface="Helvetica" charset="0"/>
                <a:ea typeface="ＭＳ Ｐゴシック" charset="0"/>
              </a:rPr>
              <a:t>at appropriate sites for execution.</a:t>
            </a:r>
          </a:p>
          <a:p>
            <a:r>
              <a:rPr lang="en-US" dirty="0">
                <a:latin typeface="Helvetica" charset="0"/>
                <a:ea typeface="ＭＳ Ｐゴシック" charset="0"/>
              </a:rPr>
              <a:t>Coordinating the termination of each transaction that originates at the site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transaction must be committed at all sites or aborted at all sites.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="" xmlns:a16="http://schemas.microsoft.com/office/drawing/2014/main" id="{E212236A-0AAF-4540-9192-7643E8AAE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19116" y="117475"/>
            <a:ext cx="4651602" cy="2492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844" name="Group 35843">
            <a:extLst>
              <a:ext uri="{FF2B5EF4-FFF2-40B4-BE49-F238E27FC236}">
                <a16:creationId xmlns="" xmlns:a16="http://schemas.microsoft.com/office/drawing/2014/main" id="{4571C82C-1B93-448A-B7BD-4308D3B15A3B}"/>
              </a:ext>
            </a:extLst>
          </p:cNvPr>
          <p:cNvGrpSpPr/>
          <p:nvPr/>
        </p:nvGrpSpPr>
        <p:grpSpPr>
          <a:xfrm>
            <a:off x="5219116" y="2780128"/>
            <a:ext cx="3050343" cy="3563729"/>
            <a:chOff x="5219116" y="2681654"/>
            <a:chExt cx="3050343" cy="3563729"/>
          </a:xfrm>
        </p:grpSpPr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DBA122F2-97DC-4F08-A374-7F1B74A9798B}"/>
                </a:ext>
              </a:extLst>
            </p:cNvPr>
            <p:cNvCxnSpPr>
              <a:stCxn id="2" idx="3"/>
              <a:endCxn id="13" idx="1"/>
            </p:cNvCxnSpPr>
            <p:nvPr/>
          </p:nvCxnSpPr>
          <p:spPr bwMode="auto">
            <a:xfrm>
              <a:off x="5809957" y="4035669"/>
              <a:ext cx="186866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5843" name="Group 35842">
              <a:extLst>
                <a:ext uri="{FF2B5EF4-FFF2-40B4-BE49-F238E27FC236}">
                  <a16:creationId xmlns="" xmlns:a16="http://schemas.microsoft.com/office/drawing/2014/main" id="{A7812C1B-4292-432D-977A-E30BEB9C51C3}"/>
                </a:ext>
              </a:extLst>
            </p:cNvPr>
            <p:cNvGrpSpPr/>
            <p:nvPr/>
          </p:nvGrpSpPr>
          <p:grpSpPr>
            <a:xfrm>
              <a:off x="5219116" y="2681654"/>
              <a:ext cx="3050343" cy="3563729"/>
              <a:chOff x="5219116" y="2681654"/>
              <a:chExt cx="3050343" cy="356372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="" xmlns:a16="http://schemas.microsoft.com/office/drawing/2014/main" id="{E56B0CB1-4D0C-4D5D-9706-52CCBF6C898C}"/>
                  </a:ext>
                </a:extLst>
              </p:cNvPr>
              <p:cNvGrpSpPr/>
              <p:nvPr/>
            </p:nvGrpSpPr>
            <p:grpSpPr>
              <a:xfrm>
                <a:off x="5219116" y="3429000"/>
                <a:ext cx="590841" cy="1213338"/>
                <a:chOff x="5219116" y="3429000"/>
                <a:chExt cx="590841" cy="1213338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="" xmlns:a16="http://schemas.microsoft.com/office/drawing/2014/main" id="{52C2BD90-60A4-4330-A6B8-4F7E4A3AB4EB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Site1</a:t>
                  </a:r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="" xmlns:a16="http://schemas.microsoft.com/office/drawing/2014/main" id="{F0CCAAA6-F4F7-47A1-B991-9A476A8ED509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TC1</a:t>
                  </a:r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="" xmlns:a16="http://schemas.microsoft.com/office/drawing/2014/main" id="{02694587-0986-417B-B41F-C7BAC0882D02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TM1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="" xmlns:a16="http://schemas.microsoft.com/office/drawing/2014/main" id="{D219A5DA-49DE-4C49-A8BC-CB05A5DC71D0}"/>
                  </a:ext>
                </a:extLst>
              </p:cNvPr>
              <p:cNvGrpSpPr/>
              <p:nvPr/>
            </p:nvGrpSpPr>
            <p:grpSpPr>
              <a:xfrm>
                <a:off x="7678618" y="3429000"/>
                <a:ext cx="590841" cy="1213338"/>
                <a:chOff x="5219116" y="3429000"/>
                <a:chExt cx="590841" cy="1213338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="" xmlns:a16="http://schemas.microsoft.com/office/drawing/2014/main" id="{4CF586DE-A239-4770-90E9-BA1F050902E0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Site3</a:t>
                  </a: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="" xmlns:a16="http://schemas.microsoft.com/office/drawing/2014/main" id="{6FFDA19B-EDCF-4655-AECF-F0AF2455E862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TC3</a:t>
                  </a: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="" xmlns:a16="http://schemas.microsoft.com/office/drawing/2014/main" id="{04DA0579-BA13-4512-92CC-2091BA278196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TM3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="" xmlns:a16="http://schemas.microsoft.com/office/drawing/2014/main" id="{390A5663-B530-428B-878A-BD7760B380DB}"/>
                  </a:ext>
                </a:extLst>
              </p:cNvPr>
              <p:cNvGrpSpPr/>
              <p:nvPr/>
            </p:nvGrpSpPr>
            <p:grpSpPr>
              <a:xfrm>
                <a:off x="6473482" y="2681654"/>
                <a:ext cx="590841" cy="1213338"/>
                <a:chOff x="5219116" y="3429000"/>
                <a:chExt cx="590841" cy="1213338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="" xmlns:a16="http://schemas.microsoft.com/office/drawing/2014/main" id="{3E78E9C6-80C9-4A3B-AF24-3D0112AE314C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Site4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="" xmlns:a16="http://schemas.microsoft.com/office/drawing/2014/main" id="{D0F87401-C505-493B-A4FB-7DDDC4F50C28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TC4</a:t>
                  </a: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="" xmlns:a16="http://schemas.microsoft.com/office/drawing/2014/main" id="{559DBB15-DE86-426B-A8D3-D0BFE808E80B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TM4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="" xmlns:a16="http://schemas.microsoft.com/office/drawing/2014/main" id="{35DFCE8E-CF6C-4DF2-A453-3CADAF7F59A9}"/>
                  </a:ext>
                </a:extLst>
              </p:cNvPr>
              <p:cNvGrpSpPr/>
              <p:nvPr/>
            </p:nvGrpSpPr>
            <p:grpSpPr>
              <a:xfrm>
                <a:off x="6500448" y="5032045"/>
                <a:ext cx="590841" cy="1213338"/>
                <a:chOff x="5219116" y="3429000"/>
                <a:chExt cx="590841" cy="1213338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="" xmlns:a16="http://schemas.microsoft.com/office/drawing/2014/main" id="{C812E185-7D20-4E7E-8362-8E5F153AD159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Site2</a:t>
                  </a: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="" xmlns:a16="http://schemas.microsoft.com/office/drawing/2014/main" id="{ECFF1B0A-379F-45AA-8223-6DBF0E9EEAC2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TC2</a:t>
                  </a: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="" xmlns:a16="http://schemas.microsoft.com/office/drawing/2014/main" id="{CBEB16FD-1800-4661-B288-A2C58423E510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TM2</a:t>
                  </a:r>
                </a:p>
              </p:txBody>
            </p:sp>
          </p:grpSp>
          <p:cxnSp>
            <p:nvCxnSpPr>
              <p:cNvPr id="11" name="Straight Connector 10">
                <a:extLst>
                  <a:ext uri="{FF2B5EF4-FFF2-40B4-BE49-F238E27FC236}">
                    <a16:creationId xmlns="" xmlns:a16="http://schemas.microsoft.com/office/drawing/2014/main" id="{7E7647F3-9CE7-416A-B12C-504A76DF5D9E}"/>
                  </a:ext>
                </a:extLst>
              </p:cNvPr>
              <p:cNvCxnSpPr>
                <a:stCxn id="2" idx="3"/>
                <a:endCxn id="17" idx="1"/>
              </p:cNvCxnSpPr>
              <p:nvPr/>
            </p:nvCxnSpPr>
            <p:spPr bwMode="auto">
              <a:xfrm flipV="1">
                <a:off x="5809957" y="3288323"/>
                <a:ext cx="663525" cy="74734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>
                <a:extLst>
                  <a:ext uri="{FF2B5EF4-FFF2-40B4-BE49-F238E27FC236}">
                    <a16:creationId xmlns="" xmlns:a16="http://schemas.microsoft.com/office/drawing/2014/main" id="{676536A8-94A7-431C-9160-74F7666B47D0}"/>
                  </a:ext>
                </a:extLst>
              </p:cNvPr>
              <p:cNvCxnSpPr>
                <a:stCxn id="2" idx="3"/>
                <a:endCxn id="21" idx="1"/>
              </p:cNvCxnSpPr>
              <p:nvPr/>
            </p:nvCxnSpPr>
            <p:spPr bwMode="auto">
              <a:xfrm>
                <a:off x="5809957" y="4035669"/>
                <a:ext cx="690491" cy="160304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="" xmlns:a16="http://schemas.microsoft.com/office/drawing/2014/main" id="{60B8F468-79B5-442C-BC50-9DC5A9EADF0B}"/>
                  </a:ext>
                </a:extLst>
              </p:cNvPr>
              <p:cNvCxnSpPr>
                <a:stCxn id="13" idx="1"/>
                <a:endCxn id="21" idx="3"/>
              </p:cNvCxnSpPr>
              <p:nvPr/>
            </p:nvCxnSpPr>
            <p:spPr bwMode="auto">
              <a:xfrm flipH="1">
                <a:off x="7091289" y="4035669"/>
                <a:ext cx="587329" cy="160304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="" xmlns:a16="http://schemas.microsoft.com/office/drawing/2014/main" id="{0010B8CE-749A-4286-B845-862F608F2ADE}"/>
                  </a:ext>
                </a:extLst>
              </p:cNvPr>
              <p:cNvCxnSpPr>
                <a:stCxn id="17" idx="3"/>
                <a:endCxn id="13" idx="1"/>
              </p:cNvCxnSpPr>
              <p:nvPr/>
            </p:nvCxnSpPr>
            <p:spPr bwMode="auto">
              <a:xfrm>
                <a:off x="7064323" y="3288323"/>
                <a:ext cx="614295" cy="74734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841" name="Straight Connector 35840">
                <a:extLst>
                  <a:ext uri="{FF2B5EF4-FFF2-40B4-BE49-F238E27FC236}">
                    <a16:creationId xmlns="" xmlns:a16="http://schemas.microsoft.com/office/drawing/2014/main" id="{E609ACF9-C8B9-4CC7-BF27-171545F9EDFE}"/>
                  </a:ext>
                </a:extLst>
              </p:cNvPr>
              <p:cNvCxnSpPr>
                <a:stCxn id="17" idx="2"/>
                <a:endCxn id="21" idx="0"/>
              </p:cNvCxnSpPr>
              <p:nvPr/>
            </p:nvCxnSpPr>
            <p:spPr bwMode="auto">
              <a:xfrm>
                <a:off x="6768903" y="3894992"/>
                <a:ext cx="26966" cy="1137053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35845" name="TextBox 35844">
            <a:extLst>
              <a:ext uri="{FF2B5EF4-FFF2-40B4-BE49-F238E27FC236}">
                <a16:creationId xmlns="" xmlns:a16="http://schemas.microsoft.com/office/drawing/2014/main" id="{ACC7065F-AC63-4301-B4CD-FC8AAEB85A05}"/>
              </a:ext>
            </a:extLst>
          </p:cNvPr>
          <p:cNvSpPr txBox="1"/>
          <p:nvPr/>
        </p:nvSpPr>
        <p:spPr>
          <a:xfrm>
            <a:off x="0" y="4867422"/>
            <a:ext cx="392488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Question-20-1</a:t>
            </a:r>
            <a:r>
              <a:rPr lang="en-US" b="1" dirty="0" smtClean="0">
                <a:solidFill>
                  <a:srgbClr val="0000FF"/>
                </a:solidFill>
                <a:latin typeface="Helvetica" charset="0"/>
                <a:ea typeface="ＭＳ Ｐゴシック" charset="0"/>
              </a:rPr>
              <a:t>:</a:t>
            </a:r>
            <a:r>
              <a:rPr lang="en-US" dirty="0" smtClean="0">
                <a:latin typeface="Helvetica" charset="0"/>
                <a:ea typeface="ＭＳ Ｐゴシック" charset="0"/>
              </a:rPr>
              <a:t>Site </a:t>
            </a:r>
            <a:r>
              <a:rPr lang="en-US" dirty="0">
                <a:latin typeface="Helvetica" charset="0"/>
                <a:ea typeface="ＭＳ Ｐゴシック" charset="0"/>
              </a:rPr>
              <a:t>3 has initiated Transaction T to transfer Tk. 1000 from account P at site 4 to account Q at site 2. Write down the tasks of TC3.</a:t>
            </a:r>
          </a:p>
        </p:txBody>
      </p:sp>
    </p:spTree>
    <p:extLst>
      <p:ext uri="{BB962C8B-B14F-4D97-AF65-F5344CB8AC3E}">
        <p14:creationId xmlns:p14="http://schemas.microsoft.com/office/powerpoint/2010/main" val="395600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45720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Distributed Transactions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0" y="1023629"/>
            <a:ext cx="3691108" cy="240537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Each local </a:t>
            </a:r>
            <a:r>
              <a:rPr lang="en-US" sz="1700" dirty="0">
                <a:solidFill>
                  <a:srgbClr val="002060"/>
                </a:solidFill>
                <a:latin typeface="Helvetica" charset="0"/>
              </a:rPr>
              <a:t>transaction manager </a:t>
            </a:r>
            <a:r>
              <a:rPr lang="en-US" sz="1700" dirty="0">
                <a:latin typeface="Helvetica" charset="0"/>
              </a:rPr>
              <a:t>responsible for: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Maintaining a log for recovery purposes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Coordinating the execution </a:t>
            </a:r>
            <a:br>
              <a:rPr lang="en-US" sz="1700" dirty="0">
                <a:latin typeface="Helvetica" charset="0"/>
                <a:ea typeface="ＭＳ Ｐゴシック" charset="0"/>
              </a:rPr>
            </a:br>
            <a:r>
              <a:rPr lang="en-US" sz="1700" dirty="0">
                <a:latin typeface="Helvetica" charset="0"/>
                <a:ea typeface="ＭＳ Ｐゴシック" charset="0"/>
              </a:rPr>
              <a:t>and commit/abort of the </a:t>
            </a:r>
            <a:br>
              <a:rPr lang="en-US" sz="1700" dirty="0">
                <a:latin typeface="Helvetica" charset="0"/>
                <a:ea typeface="ＭＳ Ｐゴシック" charset="0"/>
              </a:rPr>
            </a:br>
            <a:r>
              <a:rPr lang="en-US" sz="1700" dirty="0">
                <a:latin typeface="Helvetica" charset="0"/>
                <a:ea typeface="ＭＳ Ｐゴシック" charset="0"/>
              </a:rPr>
              <a:t>transactions exe</a:t>
            </a:r>
            <a:r>
              <a:rPr lang="en-US" sz="1600" dirty="0">
                <a:latin typeface="Helvetica" charset="0"/>
                <a:ea typeface="ＭＳ Ｐゴシック" charset="0"/>
              </a:rPr>
              <a:t>cuting </a:t>
            </a:r>
            <a:br>
              <a:rPr lang="en-US" sz="1600" dirty="0">
                <a:latin typeface="Helvetica" charset="0"/>
                <a:ea typeface="ＭＳ Ｐゴシック" charset="0"/>
              </a:rPr>
            </a:br>
            <a:r>
              <a:rPr lang="en-US" sz="1600" dirty="0">
                <a:latin typeface="Helvetica" charset="0"/>
                <a:ea typeface="ＭＳ Ｐゴシック" charset="0"/>
              </a:rPr>
              <a:t>at that site.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="" xmlns:a16="http://schemas.microsoft.com/office/drawing/2014/main" id="{E212236A-0AAF-4540-9192-7643E8AAE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2398" y="302093"/>
            <a:ext cx="4651602" cy="2492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C6896DF6-1524-417D-BE59-D7DCE09203F9}"/>
              </a:ext>
            </a:extLst>
          </p:cNvPr>
          <p:cNvGrpSpPr/>
          <p:nvPr/>
        </p:nvGrpSpPr>
        <p:grpSpPr>
          <a:xfrm>
            <a:off x="5219116" y="2780128"/>
            <a:ext cx="3050343" cy="3563729"/>
            <a:chOff x="5219116" y="2681654"/>
            <a:chExt cx="3050343" cy="3563729"/>
          </a:xfrm>
        </p:grpSpPr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FA26AE30-6AB1-4070-A343-27D5CF4AA2E2}"/>
                </a:ext>
              </a:extLst>
            </p:cNvPr>
            <p:cNvCxnSpPr>
              <a:stCxn id="26" idx="3"/>
              <a:endCxn id="23" idx="1"/>
            </p:cNvCxnSpPr>
            <p:nvPr/>
          </p:nvCxnSpPr>
          <p:spPr bwMode="auto">
            <a:xfrm>
              <a:off x="5809957" y="4035669"/>
              <a:ext cx="186866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71FB4427-C9CC-413F-BEE4-ECBF23E7CF98}"/>
                </a:ext>
              </a:extLst>
            </p:cNvPr>
            <p:cNvGrpSpPr/>
            <p:nvPr/>
          </p:nvGrpSpPr>
          <p:grpSpPr>
            <a:xfrm>
              <a:off x="5219116" y="2681654"/>
              <a:ext cx="3050343" cy="3563729"/>
              <a:chOff x="5219116" y="2681654"/>
              <a:chExt cx="3050343" cy="356372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="" xmlns:a16="http://schemas.microsoft.com/office/drawing/2014/main" id="{3113E80B-9772-441B-A8FD-3BF3839B8F85}"/>
                  </a:ext>
                </a:extLst>
              </p:cNvPr>
              <p:cNvGrpSpPr/>
              <p:nvPr/>
            </p:nvGrpSpPr>
            <p:grpSpPr>
              <a:xfrm>
                <a:off x="5219116" y="3429000"/>
                <a:ext cx="590841" cy="1213338"/>
                <a:chOff x="5219116" y="3429000"/>
                <a:chExt cx="590841" cy="1213338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="" xmlns:a16="http://schemas.microsoft.com/office/drawing/2014/main" id="{B866A712-D615-409E-B7CA-06C004A38527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Site1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="" xmlns:a16="http://schemas.microsoft.com/office/drawing/2014/main" id="{F170CD27-FF3D-487F-9A46-1ECC2D07FA38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TC1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="" xmlns:a16="http://schemas.microsoft.com/office/drawing/2014/main" id="{6F00AE2E-2C4D-4B1C-BD44-4653DB6359AC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TM1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="" xmlns:a16="http://schemas.microsoft.com/office/drawing/2014/main" id="{EAD408CA-410C-4FB0-B848-5E7779187985}"/>
                  </a:ext>
                </a:extLst>
              </p:cNvPr>
              <p:cNvGrpSpPr/>
              <p:nvPr/>
            </p:nvGrpSpPr>
            <p:grpSpPr>
              <a:xfrm>
                <a:off x="7678618" y="3429000"/>
                <a:ext cx="590841" cy="1213338"/>
                <a:chOff x="5219116" y="3429000"/>
                <a:chExt cx="590841" cy="1213338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="" xmlns:a16="http://schemas.microsoft.com/office/drawing/2014/main" id="{CA6F7E9E-6F8A-4BAF-A65F-670BBBD23594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Site3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="" xmlns:a16="http://schemas.microsoft.com/office/drawing/2014/main" id="{5F6F904F-59E1-448A-AA5B-0BBCE6AE436D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TC3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="" xmlns:a16="http://schemas.microsoft.com/office/drawing/2014/main" id="{C0CA4147-0933-4330-A9DE-217E71EB2418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TM3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="" xmlns:a16="http://schemas.microsoft.com/office/drawing/2014/main" id="{E4AEE7EA-4ED3-49B5-AFA7-202F5D126426}"/>
                  </a:ext>
                </a:extLst>
              </p:cNvPr>
              <p:cNvGrpSpPr/>
              <p:nvPr/>
            </p:nvGrpSpPr>
            <p:grpSpPr>
              <a:xfrm>
                <a:off x="6473482" y="2681654"/>
                <a:ext cx="590841" cy="1213338"/>
                <a:chOff x="5219116" y="3429000"/>
                <a:chExt cx="590841" cy="1213338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="" xmlns:a16="http://schemas.microsoft.com/office/drawing/2014/main" id="{90F0B8CC-B4BF-4BC8-93A1-5B9470C2A94F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Site4</a:t>
                  </a: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="" xmlns:a16="http://schemas.microsoft.com/office/drawing/2014/main" id="{0FCB8222-D874-471C-84E6-CBC1713DC85C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TC4</a:t>
                  </a: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="" xmlns:a16="http://schemas.microsoft.com/office/drawing/2014/main" id="{98800319-C9AC-4743-9257-089A86CCAB00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TM4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="" xmlns:a16="http://schemas.microsoft.com/office/drawing/2014/main" id="{C7A384BD-F6A4-4C91-A5CB-D54323827FF1}"/>
                  </a:ext>
                </a:extLst>
              </p:cNvPr>
              <p:cNvGrpSpPr/>
              <p:nvPr/>
            </p:nvGrpSpPr>
            <p:grpSpPr>
              <a:xfrm>
                <a:off x="6500448" y="5032045"/>
                <a:ext cx="590841" cy="1213338"/>
                <a:chOff x="5219116" y="3429000"/>
                <a:chExt cx="590841" cy="1213338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="" xmlns:a16="http://schemas.microsoft.com/office/drawing/2014/main" id="{A76CFD9C-9FB0-4220-884B-C5B541076F92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Site2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="" xmlns:a16="http://schemas.microsoft.com/office/drawing/2014/main" id="{5AE846B7-F564-404F-AA8F-645FA0DCDB26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TC2</a:t>
                  </a: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="" xmlns:a16="http://schemas.microsoft.com/office/drawing/2014/main" id="{38A7621B-4593-49B2-9D53-A0F035FEBFA2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TM2</a:t>
                  </a:r>
                </a:p>
              </p:txBody>
            </p:sp>
          </p:grpSp>
          <p:cxnSp>
            <p:nvCxnSpPr>
              <p:cNvPr id="12" name="Straight Connector 11">
                <a:extLst>
                  <a:ext uri="{FF2B5EF4-FFF2-40B4-BE49-F238E27FC236}">
                    <a16:creationId xmlns="" xmlns:a16="http://schemas.microsoft.com/office/drawing/2014/main" id="{E1764884-2895-4891-B026-B46C45B4562D}"/>
                  </a:ext>
                </a:extLst>
              </p:cNvPr>
              <p:cNvCxnSpPr>
                <a:stCxn id="26" idx="3"/>
                <a:endCxn id="20" idx="1"/>
              </p:cNvCxnSpPr>
              <p:nvPr/>
            </p:nvCxnSpPr>
            <p:spPr bwMode="auto">
              <a:xfrm flipV="1">
                <a:off x="5809957" y="3288323"/>
                <a:ext cx="663525" cy="74734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="" xmlns:a16="http://schemas.microsoft.com/office/drawing/2014/main" id="{02D89B0B-7E46-47B0-B0CB-B36C845F3E90}"/>
                  </a:ext>
                </a:extLst>
              </p:cNvPr>
              <p:cNvCxnSpPr>
                <a:stCxn id="26" idx="3"/>
                <a:endCxn id="17" idx="1"/>
              </p:cNvCxnSpPr>
              <p:nvPr/>
            </p:nvCxnSpPr>
            <p:spPr bwMode="auto">
              <a:xfrm>
                <a:off x="5809957" y="4035669"/>
                <a:ext cx="690491" cy="160304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="" xmlns:a16="http://schemas.microsoft.com/office/drawing/2014/main" id="{2BD7B72B-3335-4D87-9DF0-921E2637CF05}"/>
                  </a:ext>
                </a:extLst>
              </p:cNvPr>
              <p:cNvCxnSpPr>
                <a:stCxn id="23" idx="1"/>
                <a:endCxn id="17" idx="3"/>
              </p:cNvCxnSpPr>
              <p:nvPr/>
            </p:nvCxnSpPr>
            <p:spPr bwMode="auto">
              <a:xfrm flipH="1">
                <a:off x="7091289" y="4035669"/>
                <a:ext cx="587329" cy="160304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="" xmlns:a16="http://schemas.microsoft.com/office/drawing/2014/main" id="{A4805DFD-DE94-4621-A5E5-840F2A403B90}"/>
                  </a:ext>
                </a:extLst>
              </p:cNvPr>
              <p:cNvCxnSpPr>
                <a:stCxn id="20" idx="3"/>
                <a:endCxn id="23" idx="1"/>
              </p:cNvCxnSpPr>
              <p:nvPr/>
            </p:nvCxnSpPr>
            <p:spPr bwMode="auto">
              <a:xfrm>
                <a:off x="7064323" y="3288323"/>
                <a:ext cx="614295" cy="74734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="" xmlns:a16="http://schemas.microsoft.com/office/drawing/2014/main" id="{2794005D-BB9E-41B1-85DB-A69ABEC7970E}"/>
                  </a:ext>
                </a:extLst>
              </p:cNvPr>
              <p:cNvCxnSpPr>
                <a:stCxn id="20" idx="2"/>
                <a:endCxn id="17" idx="0"/>
              </p:cNvCxnSpPr>
              <p:nvPr/>
            </p:nvCxnSpPr>
            <p:spPr bwMode="auto">
              <a:xfrm>
                <a:off x="6768903" y="3894992"/>
                <a:ext cx="26966" cy="1137053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A2A4CC66-1B73-46B7-9156-366A47DACB60}"/>
              </a:ext>
            </a:extLst>
          </p:cNvPr>
          <p:cNvSpPr txBox="1"/>
          <p:nvPr/>
        </p:nvSpPr>
        <p:spPr>
          <a:xfrm>
            <a:off x="-8795" y="3737902"/>
            <a:ext cx="392488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Question 20-2:</a:t>
            </a:r>
            <a:endParaRPr lang="en-US" b="1" dirty="0">
              <a:solidFill>
                <a:srgbClr val="FF0000"/>
              </a:solidFill>
              <a:latin typeface="Helvetica" charset="0"/>
              <a:ea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</a:rPr>
              <a:t>Site </a:t>
            </a:r>
            <a:r>
              <a:rPr lang="en-US" dirty="0" smtClean="0">
                <a:latin typeface="Helvetica" charset="0"/>
                <a:ea typeface="ＭＳ Ｐゴシック" charset="0"/>
              </a:rPr>
              <a:t>1 </a:t>
            </a:r>
            <a:r>
              <a:rPr lang="en-US" dirty="0">
                <a:latin typeface="Helvetica" charset="0"/>
                <a:ea typeface="ＭＳ Ｐゴシック" charset="0"/>
              </a:rPr>
              <a:t>has initiated </a:t>
            </a:r>
            <a:r>
              <a:rPr lang="en-US">
                <a:latin typeface="Helvetica" charset="0"/>
                <a:ea typeface="ＭＳ Ｐゴシック" charset="0"/>
              </a:rPr>
              <a:t>Transaction </a:t>
            </a:r>
            <a:r>
              <a:rPr lang="en-US" smtClean="0">
                <a:latin typeface="Helvetica" charset="0"/>
                <a:ea typeface="ＭＳ Ｐゴシック" charset="0"/>
              </a:rPr>
              <a:t>T </a:t>
            </a:r>
            <a:r>
              <a:rPr lang="en-US" dirty="0">
                <a:latin typeface="Helvetica" charset="0"/>
                <a:ea typeface="ＭＳ Ｐゴシック" charset="0"/>
              </a:rPr>
              <a:t>to transfer Tk. 1000 from account </a:t>
            </a:r>
            <a:r>
              <a:rPr lang="en-US" dirty="0" smtClean="0">
                <a:latin typeface="Helvetica" charset="0"/>
                <a:ea typeface="ＭＳ Ｐゴシック" charset="0"/>
              </a:rPr>
              <a:t>A </a:t>
            </a:r>
            <a:r>
              <a:rPr lang="en-US" dirty="0">
                <a:latin typeface="Helvetica" charset="0"/>
                <a:ea typeface="ＭＳ Ｐゴシック" charset="0"/>
              </a:rPr>
              <a:t>at site </a:t>
            </a:r>
            <a:r>
              <a:rPr lang="en-US" dirty="0" smtClean="0">
                <a:latin typeface="Helvetica" charset="0"/>
                <a:ea typeface="ＭＳ Ｐゴシック" charset="0"/>
              </a:rPr>
              <a:t>3 </a:t>
            </a:r>
            <a:r>
              <a:rPr lang="en-US" dirty="0">
                <a:latin typeface="Helvetica" charset="0"/>
                <a:ea typeface="ＭＳ Ｐゴシック" charset="0"/>
              </a:rPr>
              <a:t>to account </a:t>
            </a:r>
            <a:r>
              <a:rPr lang="en-US" dirty="0" smtClean="0">
                <a:latin typeface="Helvetica" charset="0"/>
                <a:ea typeface="ＭＳ Ｐゴシック" charset="0"/>
              </a:rPr>
              <a:t>B </a:t>
            </a:r>
            <a:r>
              <a:rPr lang="en-US" dirty="0">
                <a:latin typeface="Helvetica" charset="0"/>
                <a:ea typeface="ＭＳ Ｐゴシック" charset="0"/>
              </a:rPr>
              <a:t>at site 2 and transaction T1 to add Tk. 5000 to account </a:t>
            </a:r>
            <a:r>
              <a:rPr lang="en-US" dirty="0" smtClean="0">
                <a:latin typeface="Helvetica" charset="0"/>
                <a:ea typeface="ＭＳ Ｐゴシック" charset="0"/>
              </a:rPr>
              <a:t>C </a:t>
            </a:r>
            <a:r>
              <a:rPr lang="en-US" dirty="0">
                <a:latin typeface="Helvetica" charset="0"/>
                <a:ea typeface="ＭＳ Ｐゴシック" charset="0"/>
              </a:rPr>
              <a:t>at site 3. </a:t>
            </a:r>
          </a:p>
          <a:p>
            <a:r>
              <a:rPr lang="en-US" dirty="0">
                <a:latin typeface="Helvetica" charset="0"/>
                <a:ea typeface="ＭＳ Ｐゴシック" charset="0"/>
              </a:rPr>
              <a:t>Write down the tasks of </a:t>
            </a:r>
            <a:r>
              <a:rPr lang="en-US" dirty="0" smtClean="0">
                <a:latin typeface="Helvetica" charset="0"/>
                <a:ea typeface="ＭＳ Ｐゴシック" charset="0"/>
              </a:rPr>
              <a:t>TM3.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14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System Failure Modes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6342"/>
            <a:ext cx="7683192" cy="492326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800" dirty="0">
                <a:latin typeface="Helvetica" charset="0"/>
              </a:rPr>
              <a:t>Failures unique to distributed systems:</a:t>
            </a:r>
          </a:p>
          <a:p>
            <a:pPr lvl="1"/>
            <a:r>
              <a:rPr lang="en-US" sz="1800" dirty="0">
                <a:latin typeface="Helvetica" charset="0"/>
                <a:ea typeface="ＭＳ Ｐゴシック" charset="0"/>
              </a:rPr>
              <a:t>Failure of a site.</a:t>
            </a:r>
          </a:p>
          <a:p>
            <a:pPr lvl="1"/>
            <a:r>
              <a:rPr lang="en-US" sz="1800" dirty="0">
                <a:latin typeface="Helvetica" charset="0"/>
                <a:ea typeface="ＭＳ Ｐゴシック" charset="0"/>
              </a:rPr>
              <a:t>Loss of massages</a:t>
            </a:r>
          </a:p>
          <a:p>
            <a:pPr lvl="2"/>
            <a:r>
              <a:rPr lang="en-US" sz="1800" dirty="0">
                <a:latin typeface="Helvetica" charset="0"/>
                <a:ea typeface="ＭＳ Ｐゴシック" charset="0"/>
              </a:rPr>
              <a:t>Handled by network transmission control protocols such as TCP-IP</a:t>
            </a:r>
          </a:p>
          <a:p>
            <a:pPr lvl="1"/>
            <a:r>
              <a:rPr lang="en-US" sz="1800" dirty="0">
                <a:latin typeface="Helvetica" charset="0"/>
                <a:ea typeface="ＭＳ Ｐゴシック" charset="0"/>
              </a:rPr>
              <a:t>Failure of a communication link</a:t>
            </a:r>
          </a:p>
          <a:p>
            <a:pPr lvl="2"/>
            <a:r>
              <a:rPr lang="en-US" sz="1800" dirty="0">
                <a:latin typeface="Helvetica" charset="0"/>
                <a:ea typeface="ＭＳ Ｐゴシック" charset="0"/>
              </a:rPr>
              <a:t>Handled by network protocols, by routing messages via alternative links</a:t>
            </a:r>
          </a:p>
          <a:p>
            <a:pPr lvl="1"/>
            <a:r>
              <a:rPr lang="en-US" sz="18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Network partition</a:t>
            </a:r>
          </a:p>
          <a:p>
            <a:pPr lvl="2"/>
            <a:r>
              <a:rPr lang="en-US" sz="1800" dirty="0">
                <a:latin typeface="Helvetica" charset="0"/>
                <a:ea typeface="ＭＳ Ｐゴシック" charset="0"/>
              </a:rPr>
              <a:t>A network is said to be </a:t>
            </a:r>
            <a:r>
              <a:rPr lang="en-US" sz="18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partitioned </a:t>
            </a:r>
            <a:r>
              <a:rPr lang="en-US" sz="1800" dirty="0">
                <a:latin typeface="Helvetica" charset="0"/>
                <a:ea typeface="ＭＳ Ｐゴシック" charset="0"/>
              </a:rPr>
              <a:t>when it has been split into two or more subsystems that lack any connection between them</a:t>
            </a:r>
          </a:p>
          <a:p>
            <a:pPr lvl="3"/>
            <a:r>
              <a:rPr lang="en-US" sz="1800" dirty="0">
                <a:latin typeface="Helvetica" charset="0"/>
                <a:ea typeface="ＭＳ Ｐゴシック" charset="0"/>
              </a:rPr>
              <a:t>Note: a subsystem may consist of a single node </a:t>
            </a:r>
          </a:p>
          <a:p>
            <a:r>
              <a:rPr lang="en-US" sz="1800" dirty="0">
                <a:latin typeface="Helvetica" charset="0"/>
              </a:rPr>
              <a:t>Network partitioning and site failures are generally indistinguishable.</a:t>
            </a:r>
          </a:p>
        </p:txBody>
      </p:sp>
    </p:spTree>
    <p:extLst>
      <p:ext uri="{BB962C8B-B14F-4D97-AF65-F5344CB8AC3E}">
        <p14:creationId xmlns:p14="http://schemas.microsoft.com/office/powerpoint/2010/main" val="31184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F2DABD31-C571-4926-8019-83C437994391}"/>
              </a:ext>
            </a:extLst>
          </p:cNvPr>
          <p:cNvGrpSpPr/>
          <p:nvPr/>
        </p:nvGrpSpPr>
        <p:grpSpPr>
          <a:xfrm>
            <a:off x="154825" y="74808"/>
            <a:ext cx="4037427" cy="4806681"/>
            <a:chOff x="295502" y="74807"/>
            <a:chExt cx="4532583" cy="5364933"/>
          </a:xfrm>
        </p:grpSpPr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36E5F81A-5A43-4BB9-816C-2BF967FD5D4E}"/>
                </a:ext>
              </a:extLst>
            </p:cNvPr>
            <p:cNvGrpSpPr/>
            <p:nvPr/>
          </p:nvGrpSpPr>
          <p:grpSpPr>
            <a:xfrm>
              <a:off x="534572" y="464479"/>
              <a:ext cx="928468" cy="2236518"/>
              <a:chOff x="576775" y="576775"/>
              <a:chExt cx="928468" cy="3010487"/>
            </a:xfrm>
          </p:grpSpPr>
          <p:sp>
            <p:nvSpPr>
              <p:cNvPr id="6" name="Flowchart: Magnetic Disk 5">
                <a:extLst>
                  <a:ext uri="{FF2B5EF4-FFF2-40B4-BE49-F238E27FC236}">
                    <a16:creationId xmlns="" xmlns:a16="http://schemas.microsoft.com/office/drawing/2014/main" id="{5CFF2FF4-FB49-41C6-97E0-D1201BFB5FA4}"/>
                  </a:ext>
                </a:extLst>
              </p:cNvPr>
              <p:cNvSpPr/>
              <p:nvPr/>
            </p:nvSpPr>
            <p:spPr bwMode="auto">
              <a:xfrm>
                <a:off x="576775" y="2602523"/>
                <a:ext cx="928468" cy="984739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LOG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="" xmlns:a16="http://schemas.microsoft.com/office/drawing/2014/main" id="{D78F2D06-6777-49CA-9844-F33EAF7674D5}"/>
                  </a:ext>
                </a:extLst>
              </p:cNvPr>
              <p:cNvGrpSpPr/>
              <p:nvPr/>
            </p:nvGrpSpPr>
            <p:grpSpPr>
              <a:xfrm>
                <a:off x="576775" y="576775"/>
                <a:ext cx="928467" cy="3010487"/>
                <a:chOff x="576774" y="576775"/>
                <a:chExt cx="928467" cy="3010487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="" xmlns:a16="http://schemas.microsoft.com/office/drawing/2014/main" id="{4F58D050-7BE9-4351-A3CE-2413449D85C0}"/>
                    </a:ext>
                  </a:extLst>
                </p:cNvPr>
                <p:cNvSpPr/>
                <p:nvPr/>
              </p:nvSpPr>
              <p:spPr bwMode="auto">
                <a:xfrm>
                  <a:off x="576775" y="576775"/>
                  <a:ext cx="928466" cy="351693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 1</a:t>
                  </a:r>
                </a:p>
              </p:txBody>
            </p:sp>
            <p:sp>
              <p:nvSpPr>
                <p:cNvPr id="3" name="Rectangle 2">
                  <a:extLst>
                    <a:ext uri="{FF2B5EF4-FFF2-40B4-BE49-F238E27FC236}">
                      <a16:creationId xmlns="" xmlns:a16="http://schemas.microsoft.com/office/drawing/2014/main" id="{5AC0E627-44FA-4B8A-9E07-7F2CF7550C3C}"/>
                    </a:ext>
                  </a:extLst>
                </p:cNvPr>
                <p:cNvSpPr/>
                <p:nvPr/>
              </p:nvSpPr>
              <p:spPr bwMode="auto">
                <a:xfrm>
                  <a:off x="576775" y="1193408"/>
                  <a:ext cx="928466" cy="35169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dirty="0">
                      <a:latin typeface="Helvetica" charset="0"/>
                    </a:rPr>
                    <a:t>TC</a:t>
                  </a: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 1</a:t>
                  </a:r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="" xmlns:a16="http://schemas.microsoft.com/office/drawing/2014/main" id="{21E9ACC7-8A19-4B84-9D50-A0D9B68FF07D}"/>
                    </a:ext>
                  </a:extLst>
                </p:cNvPr>
                <p:cNvSpPr/>
                <p:nvPr/>
              </p:nvSpPr>
              <p:spPr bwMode="auto">
                <a:xfrm>
                  <a:off x="576774" y="1882720"/>
                  <a:ext cx="928467" cy="35169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dirty="0">
                      <a:latin typeface="Helvetica" charset="0"/>
                    </a:rPr>
                    <a:t>TM1</a:t>
                  </a: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 1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="" xmlns:a16="http://schemas.microsoft.com/office/drawing/2014/main" id="{88ACA00A-3338-4A72-B453-B17F84A3E387}"/>
                    </a:ext>
                  </a:extLst>
                </p:cNvPr>
                <p:cNvSpPr/>
                <p:nvPr/>
              </p:nvSpPr>
              <p:spPr bwMode="auto">
                <a:xfrm>
                  <a:off x="576774" y="576775"/>
                  <a:ext cx="928466" cy="3010487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28A6E06E-BE1F-4A05-B6B5-5576E9E78CB2}"/>
                </a:ext>
              </a:extLst>
            </p:cNvPr>
            <p:cNvGrpSpPr/>
            <p:nvPr/>
          </p:nvGrpSpPr>
          <p:grpSpPr>
            <a:xfrm>
              <a:off x="3899617" y="418514"/>
              <a:ext cx="928468" cy="2282483"/>
              <a:chOff x="576775" y="576775"/>
              <a:chExt cx="928468" cy="3010487"/>
            </a:xfrm>
          </p:grpSpPr>
          <p:sp>
            <p:nvSpPr>
              <p:cNvPr id="14" name="Flowchart: Magnetic Disk 13">
                <a:extLst>
                  <a:ext uri="{FF2B5EF4-FFF2-40B4-BE49-F238E27FC236}">
                    <a16:creationId xmlns="" xmlns:a16="http://schemas.microsoft.com/office/drawing/2014/main" id="{8529F3A8-95FE-4044-AC59-93120F555C17}"/>
                  </a:ext>
                </a:extLst>
              </p:cNvPr>
              <p:cNvSpPr/>
              <p:nvPr/>
            </p:nvSpPr>
            <p:spPr bwMode="auto">
              <a:xfrm>
                <a:off x="576775" y="2602523"/>
                <a:ext cx="928468" cy="984739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LOG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="" xmlns:a16="http://schemas.microsoft.com/office/drawing/2014/main" id="{FC64DA7D-C761-441A-AC0A-AEF2A6D33034}"/>
                  </a:ext>
                </a:extLst>
              </p:cNvPr>
              <p:cNvGrpSpPr/>
              <p:nvPr/>
            </p:nvGrpSpPr>
            <p:grpSpPr>
              <a:xfrm>
                <a:off x="576775" y="576775"/>
                <a:ext cx="928467" cy="3010487"/>
                <a:chOff x="576774" y="576775"/>
                <a:chExt cx="928467" cy="3010487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="" xmlns:a16="http://schemas.microsoft.com/office/drawing/2014/main" id="{FEEEB38C-0420-4EC5-9666-8E6F9E5796EA}"/>
                    </a:ext>
                  </a:extLst>
                </p:cNvPr>
                <p:cNvSpPr/>
                <p:nvPr/>
              </p:nvSpPr>
              <p:spPr bwMode="auto">
                <a:xfrm>
                  <a:off x="576775" y="576775"/>
                  <a:ext cx="928466" cy="351693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 2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="" xmlns:a16="http://schemas.microsoft.com/office/drawing/2014/main" id="{0F027C1B-40AF-43C1-BA17-6481D1C77CA1}"/>
                    </a:ext>
                  </a:extLst>
                </p:cNvPr>
                <p:cNvSpPr/>
                <p:nvPr/>
              </p:nvSpPr>
              <p:spPr bwMode="auto">
                <a:xfrm>
                  <a:off x="576775" y="1193408"/>
                  <a:ext cx="928466" cy="35169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dirty="0">
                      <a:latin typeface="Helvetica" charset="0"/>
                    </a:rPr>
                    <a:t>TC</a:t>
                  </a: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 2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="" xmlns:a16="http://schemas.microsoft.com/office/drawing/2014/main" id="{FA11EDDF-B726-4F09-993E-BAEB699A8D26}"/>
                    </a:ext>
                  </a:extLst>
                </p:cNvPr>
                <p:cNvSpPr/>
                <p:nvPr/>
              </p:nvSpPr>
              <p:spPr bwMode="auto">
                <a:xfrm>
                  <a:off x="576774" y="1882720"/>
                  <a:ext cx="928467" cy="35169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dirty="0">
                      <a:latin typeface="Helvetica" charset="0"/>
                    </a:rPr>
                    <a:t>TM</a:t>
                  </a: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 2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="" xmlns:a16="http://schemas.microsoft.com/office/drawing/2014/main" id="{22654BED-535A-49FC-ABAA-19ADCADADFC0}"/>
                    </a:ext>
                  </a:extLst>
                </p:cNvPr>
                <p:cNvSpPr/>
                <p:nvPr/>
              </p:nvSpPr>
              <p:spPr bwMode="auto">
                <a:xfrm>
                  <a:off x="576774" y="576775"/>
                  <a:ext cx="928466" cy="3010487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="" xmlns:a16="http://schemas.microsoft.com/office/drawing/2014/main" id="{146DB974-1DAD-407D-9D71-1E548DE46066}"/>
                </a:ext>
              </a:extLst>
            </p:cNvPr>
            <p:cNvGrpSpPr/>
            <p:nvPr/>
          </p:nvGrpSpPr>
          <p:grpSpPr>
            <a:xfrm>
              <a:off x="2173456" y="3165470"/>
              <a:ext cx="928468" cy="2274270"/>
              <a:chOff x="576775" y="576775"/>
              <a:chExt cx="928468" cy="3010487"/>
            </a:xfrm>
          </p:grpSpPr>
          <p:sp>
            <p:nvSpPr>
              <p:cNvPr id="21" name="Flowchart: Magnetic Disk 20">
                <a:extLst>
                  <a:ext uri="{FF2B5EF4-FFF2-40B4-BE49-F238E27FC236}">
                    <a16:creationId xmlns="" xmlns:a16="http://schemas.microsoft.com/office/drawing/2014/main" id="{ED008339-9842-49C0-8A29-5E37FCEB2C9A}"/>
                  </a:ext>
                </a:extLst>
              </p:cNvPr>
              <p:cNvSpPr/>
              <p:nvPr/>
            </p:nvSpPr>
            <p:spPr bwMode="auto">
              <a:xfrm>
                <a:off x="576775" y="2602523"/>
                <a:ext cx="928468" cy="984739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LOG</a:t>
                </a: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="" xmlns:a16="http://schemas.microsoft.com/office/drawing/2014/main" id="{D31CEFC1-C092-4EA2-BA52-9D8E7D85C92F}"/>
                  </a:ext>
                </a:extLst>
              </p:cNvPr>
              <p:cNvGrpSpPr/>
              <p:nvPr/>
            </p:nvGrpSpPr>
            <p:grpSpPr>
              <a:xfrm>
                <a:off x="576775" y="576775"/>
                <a:ext cx="928467" cy="3010487"/>
                <a:chOff x="576774" y="576775"/>
                <a:chExt cx="928467" cy="3010487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="" xmlns:a16="http://schemas.microsoft.com/office/drawing/2014/main" id="{BBE1E9FF-75EA-4CF0-9F1A-5E7D9F054B3D}"/>
                    </a:ext>
                  </a:extLst>
                </p:cNvPr>
                <p:cNvSpPr/>
                <p:nvPr/>
              </p:nvSpPr>
              <p:spPr bwMode="auto">
                <a:xfrm>
                  <a:off x="576775" y="576775"/>
                  <a:ext cx="928466" cy="351693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 3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="" xmlns:a16="http://schemas.microsoft.com/office/drawing/2014/main" id="{E4F18E8F-8D16-463A-AC5B-3B9C114A0289}"/>
                    </a:ext>
                  </a:extLst>
                </p:cNvPr>
                <p:cNvSpPr/>
                <p:nvPr/>
              </p:nvSpPr>
              <p:spPr bwMode="auto">
                <a:xfrm>
                  <a:off x="576775" y="1193408"/>
                  <a:ext cx="928466" cy="35169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dirty="0">
                      <a:latin typeface="Helvetica" charset="0"/>
                    </a:rPr>
                    <a:t>TC</a:t>
                  </a: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 3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="" xmlns:a16="http://schemas.microsoft.com/office/drawing/2014/main" id="{37806B44-B99A-43D6-B1CA-E4DC8E750037}"/>
                    </a:ext>
                  </a:extLst>
                </p:cNvPr>
                <p:cNvSpPr/>
                <p:nvPr/>
              </p:nvSpPr>
              <p:spPr bwMode="auto">
                <a:xfrm>
                  <a:off x="576774" y="1882720"/>
                  <a:ext cx="928467" cy="35169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dirty="0">
                      <a:latin typeface="Helvetica" charset="0"/>
                    </a:rPr>
                    <a:t>TM</a:t>
                  </a: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 3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="" xmlns:a16="http://schemas.microsoft.com/office/drawing/2014/main" id="{186040A5-D009-46FC-8E3E-4FEE4D77D7F8}"/>
                    </a:ext>
                  </a:extLst>
                </p:cNvPr>
                <p:cNvSpPr/>
                <p:nvPr/>
              </p:nvSpPr>
              <p:spPr bwMode="auto">
                <a:xfrm>
                  <a:off x="576774" y="576775"/>
                  <a:ext cx="928466" cy="3010487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</p:grpSp>
        </p:grp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3EFECB34-1B08-4A97-9D75-94E88AB3543F}"/>
                </a:ext>
              </a:extLst>
            </p:cNvPr>
            <p:cNvSpPr txBox="1"/>
            <p:nvPr/>
          </p:nvSpPr>
          <p:spPr>
            <a:xfrm>
              <a:off x="295502" y="74807"/>
              <a:ext cx="1378553" cy="34352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Coordinator</a:t>
              </a:r>
            </a:p>
          </p:txBody>
        </p:sp>
        <p:cxnSp>
          <p:nvCxnSpPr>
            <p:cNvPr id="84996" name="Straight Connector 84995">
              <a:extLst>
                <a:ext uri="{FF2B5EF4-FFF2-40B4-BE49-F238E27FC236}">
                  <a16:creationId xmlns="" xmlns:a16="http://schemas.microsoft.com/office/drawing/2014/main" id="{B3FBA7DB-5E3E-45DA-B138-0F2D754701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55287" y="1539478"/>
              <a:ext cx="718169" cy="24261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998" name="Straight Connector 84997">
              <a:extLst>
                <a:ext uri="{FF2B5EF4-FFF2-40B4-BE49-F238E27FC236}">
                  <a16:creationId xmlns="" xmlns:a16="http://schemas.microsoft.com/office/drawing/2014/main" id="{9C4A5809-2E04-4423-A5BC-539BF28CE83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101922" y="1539478"/>
              <a:ext cx="797696" cy="24261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004" name="Straight Connector 85003">
              <a:extLst>
                <a:ext uri="{FF2B5EF4-FFF2-40B4-BE49-F238E27FC236}">
                  <a16:creationId xmlns="" xmlns:a16="http://schemas.microsoft.com/office/drawing/2014/main" id="{667844F7-EA5D-4040-8842-CE0F57C3B353}"/>
                </a:ext>
              </a:extLst>
            </p:cNvPr>
            <p:cNvCxnSpPr/>
            <p:nvPr/>
          </p:nvCxnSpPr>
          <p:spPr bwMode="auto">
            <a:xfrm>
              <a:off x="1455287" y="1539478"/>
              <a:ext cx="244433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95B495D-3D80-478F-9F34-DDC43F0AFFAA}"/>
              </a:ext>
            </a:extLst>
          </p:cNvPr>
          <p:cNvSpPr txBox="1"/>
          <p:nvPr/>
        </p:nvSpPr>
        <p:spPr>
          <a:xfrm>
            <a:off x="4389121" y="0"/>
            <a:ext cx="4754880" cy="1723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Helvetica" charset="0"/>
              </a:rPr>
              <a:t>Transaction: </a:t>
            </a:r>
            <a:r>
              <a:rPr lang="en-US" sz="1800" dirty="0">
                <a:latin typeface="Helvetica" charset="0"/>
              </a:rPr>
              <a:t>Transfer Tk. 5000 from account A to account B. A in site 2 and B in site 3. Transaction has been initiated from site 1.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Helvetica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Helvetica" charset="0"/>
              </a:rPr>
              <a:t>The </a:t>
            </a:r>
            <a:r>
              <a:rPr lang="en-US" sz="1800" dirty="0">
                <a:latin typeface="Helvetica" charset="0"/>
              </a:rPr>
              <a:t>transaction with lock</a:t>
            </a:r>
          </a:p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506CBEF-853C-4B82-B5CF-182D8B5B2272}"/>
              </a:ext>
            </a:extLst>
          </p:cNvPr>
          <p:cNvSpPr txBox="1"/>
          <p:nvPr/>
        </p:nvSpPr>
        <p:spPr>
          <a:xfrm>
            <a:off x="4192250" y="2521708"/>
            <a:ext cx="495174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&lt;Start T&gt;      by TC1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Lock (A)  request by TC1 granted by </a:t>
            </a:r>
            <a:r>
              <a:rPr lang="en-US" sz="1800" dirty="0" smtClean="0">
                <a:latin typeface="Helvetica" charset="0"/>
              </a:rPr>
              <a:t>TM2</a:t>
            </a:r>
            <a:endParaRPr lang="en-US" sz="1800" dirty="0">
              <a:latin typeface="Helvetica" charset="0"/>
            </a:endParaRP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READ (A)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A = A- 5000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Write (A)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Lock (B)  request by TC1 granted by </a:t>
            </a:r>
            <a:r>
              <a:rPr lang="en-US" sz="1800" dirty="0" smtClean="0">
                <a:latin typeface="Helvetica" charset="0"/>
              </a:rPr>
              <a:t>TM3</a:t>
            </a:r>
            <a:endParaRPr lang="en-US" sz="1800" dirty="0">
              <a:latin typeface="Helvetica" charset="0"/>
            </a:endParaRP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READ (B)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B=B+5000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WRITE (B)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Helvetica" charset="0"/>
              </a:rPr>
              <a:t>COMMIT (T)     </a:t>
            </a:r>
            <a:endParaRPr lang="en-US" sz="1800" b="1" dirty="0">
              <a:solidFill>
                <a:srgbClr val="FF0000"/>
              </a:solidFill>
              <a:latin typeface="Helvetica" charset="0"/>
            </a:endParaRP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UNLOCK (A)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UNLOCK (B)</a:t>
            </a:r>
          </a:p>
        </p:txBody>
      </p:sp>
    </p:spTree>
    <p:extLst>
      <p:ext uri="{BB962C8B-B14F-4D97-AF65-F5344CB8AC3E}">
        <p14:creationId xmlns:p14="http://schemas.microsoft.com/office/powerpoint/2010/main" val="299307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F2DABD31-C571-4926-8019-83C437994391}"/>
              </a:ext>
            </a:extLst>
          </p:cNvPr>
          <p:cNvGrpSpPr/>
          <p:nvPr/>
        </p:nvGrpSpPr>
        <p:grpSpPr>
          <a:xfrm>
            <a:off x="154825" y="74808"/>
            <a:ext cx="4037427" cy="4806681"/>
            <a:chOff x="295502" y="74807"/>
            <a:chExt cx="4532583" cy="5364933"/>
          </a:xfrm>
        </p:grpSpPr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36E5F81A-5A43-4BB9-816C-2BF967FD5D4E}"/>
                </a:ext>
              </a:extLst>
            </p:cNvPr>
            <p:cNvGrpSpPr/>
            <p:nvPr/>
          </p:nvGrpSpPr>
          <p:grpSpPr>
            <a:xfrm>
              <a:off x="534572" y="464479"/>
              <a:ext cx="928468" cy="2236518"/>
              <a:chOff x="576775" y="576775"/>
              <a:chExt cx="928468" cy="3010487"/>
            </a:xfrm>
          </p:grpSpPr>
          <p:sp>
            <p:nvSpPr>
              <p:cNvPr id="6" name="Flowchart: Magnetic Disk 5">
                <a:extLst>
                  <a:ext uri="{FF2B5EF4-FFF2-40B4-BE49-F238E27FC236}">
                    <a16:creationId xmlns="" xmlns:a16="http://schemas.microsoft.com/office/drawing/2014/main" id="{5CFF2FF4-FB49-41C6-97E0-D1201BFB5FA4}"/>
                  </a:ext>
                </a:extLst>
              </p:cNvPr>
              <p:cNvSpPr/>
              <p:nvPr/>
            </p:nvSpPr>
            <p:spPr bwMode="auto">
              <a:xfrm>
                <a:off x="576775" y="2602523"/>
                <a:ext cx="928468" cy="984739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LOG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="" xmlns:a16="http://schemas.microsoft.com/office/drawing/2014/main" id="{D78F2D06-6777-49CA-9844-F33EAF7674D5}"/>
                  </a:ext>
                </a:extLst>
              </p:cNvPr>
              <p:cNvGrpSpPr/>
              <p:nvPr/>
            </p:nvGrpSpPr>
            <p:grpSpPr>
              <a:xfrm>
                <a:off x="576775" y="576775"/>
                <a:ext cx="928467" cy="3010487"/>
                <a:chOff x="576774" y="576775"/>
                <a:chExt cx="928467" cy="3010487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="" xmlns:a16="http://schemas.microsoft.com/office/drawing/2014/main" id="{4F58D050-7BE9-4351-A3CE-2413449D85C0}"/>
                    </a:ext>
                  </a:extLst>
                </p:cNvPr>
                <p:cNvSpPr/>
                <p:nvPr/>
              </p:nvSpPr>
              <p:spPr bwMode="auto">
                <a:xfrm>
                  <a:off x="576775" y="576775"/>
                  <a:ext cx="928466" cy="351693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 1</a:t>
                  </a:r>
                </a:p>
              </p:txBody>
            </p:sp>
            <p:sp>
              <p:nvSpPr>
                <p:cNvPr id="3" name="Rectangle 2">
                  <a:extLst>
                    <a:ext uri="{FF2B5EF4-FFF2-40B4-BE49-F238E27FC236}">
                      <a16:creationId xmlns="" xmlns:a16="http://schemas.microsoft.com/office/drawing/2014/main" id="{5AC0E627-44FA-4B8A-9E07-7F2CF7550C3C}"/>
                    </a:ext>
                  </a:extLst>
                </p:cNvPr>
                <p:cNvSpPr/>
                <p:nvPr/>
              </p:nvSpPr>
              <p:spPr bwMode="auto">
                <a:xfrm>
                  <a:off x="576775" y="1193408"/>
                  <a:ext cx="928466" cy="35169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dirty="0">
                      <a:latin typeface="Helvetica" charset="0"/>
                    </a:rPr>
                    <a:t>TC</a:t>
                  </a: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 1</a:t>
                  </a:r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="" xmlns:a16="http://schemas.microsoft.com/office/drawing/2014/main" id="{21E9ACC7-8A19-4B84-9D50-A0D9B68FF07D}"/>
                    </a:ext>
                  </a:extLst>
                </p:cNvPr>
                <p:cNvSpPr/>
                <p:nvPr/>
              </p:nvSpPr>
              <p:spPr bwMode="auto">
                <a:xfrm>
                  <a:off x="576774" y="1882720"/>
                  <a:ext cx="928467" cy="35169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dirty="0">
                      <a:latin typeface="Helvetica" charset="0"/>
                    </a:rPr>
                    <a:t>TM1</a:t>
                  </a: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 1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="" xmlns:a16="http://schemas.microsoft.com/office/drawing/2014/main" id="{88ACA00A-3338-4A72-B453-B17F84A3E387}"/>
                    </a:ext>
                  </a:extLst>
                </p:cNvPr>
                <p:cNvSpPr/>
                <p:nvPr/>
              </p:nvSpPr>
              <p:spPr bwMode="auto">
                <a:xfrm>
                  <a:off x="576774" y="576775"/>
                  <a:ext cx="928466" cy="3010487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28A6E06E-BE1F-4A05-B6B5-5576E9E78CB2}"/>
                </a:ext>
              </a:extLst>
            </p:cNvPr>
            <p:cNvGrpSpPr/>
            <p:nvPr/>
          </p:nvGrpSpPr>
          <p:grpSpPr>
            <a:xfrm>
              <a:off x="3899617" y="418514"/>
              <a:ext cx="928468" cy="2282483"/>
              <a:chOff x="576775" y="576775"/>
              <a:chExt cx="928468" cy="3010487"/>
            </a:xfrm>
          </p:grpSpPr>
          <p:sp>
            <p:nvSpPr>
              <p:cNvPr id="14" name="Flowchart: Magnetic Disk 13">
                <a:extLst>
                  <a:ext uri="{FF2B5EF4-FFF2-40B4-BE49-F238E27FC236}">
                    <a16:creationId xmlns="" xmlns:a16="http://schemas.microsoft.com/office/drawing/2014/main" id="{8529F3A8-95FE-4044-AC59-93120F555C17}"/>
                  </a:ext>
                </a:extLst>
              </p:cNvPr>
              <p:cNvSpPr/>
              <p:nvPr/>
            </p:nvSpPr>
            <p:spPr bwMode="auto">
              <a:xfrm>
                <a:off x="576775" y="2602523"/>
                <a:ext cx="928468" cy="984739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LOG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="" xmlns:a16="http://schemas.microsoft.com/office/drawing/2014/main" id="{FC64DA7D-C761-441A-AC0A-AEF2A6D33034}"/>
                  </a:ext>
                </a:extLst>
              </p:cNvPr>
              <p:cNvGrpSpPr/>
              <p:nvPr/>
            </p:nvGrpSpPr>
            <p:grpSpPr>
              <a:xfrm>
                <a:off x="576775" y="576775"/>
                <a:ext cx="928467" cy="3010487"/>
                <a:chOff x="576774" y="576775"/>
                <a:chExt cx="928467" cy="3010487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="" xmlns:a16="http://schemas.microsoft.com/office/drawing/2014/main" id="{FEEEB38C-0420-4EC5-9666-8E6F9E5796EA}"/>
                    </a:ext>
                  </a:extLst>
                </p:cNvPr>
                <p:cNvSpPr/>
                <p:nvPr/>
              </p:nvSpPr>
              <p:spPr bwMode="auto">
                <a:xfrm>
                  <a:off x="576775" y="576775"/>
                  <a:ext cx="928466" cy="351693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 2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="" xmlns:a16="http://schemas.microsoft.com/office/drawing/2014/main" id="{0F027C1B-40AF-43C1-BA17-6481D1C77CA1}"/>
                    </a:ext>
                  </a:extLst>
                </p:cNvPr>
                <p:cNvSpPr/>
                <p:nvPr/>
              </p:nvSpPr>
              <p:spPr bwMode="auto">
                <a:xfrm>
                  <a:off x="576775" y="1193408"/>
                  <a:ext cx="928466" cy="35169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dirty="0">
                      <a:latin typeface="Helvetica" charset="0"/>
                    </a:rPr>
                    <a:t>TC</a:t>
                  </a: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 2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="" xmlns:a16="http://schemas.microsoft.com/office/drawing/2014/main" id="{FA11EDDF-B726-4F09-993E-BAEB699A8D26}"/>
                    </a:ext>
                  </a:extLst>
                </p:cNvPr>
                <p:cNvSpPr/>
                <p:nvPr/>
              </p:nvSpPr>
              <p:spPr bwMode="auto">
                <a:xfrm>
                  <a:off x="576774" y="1882720"/>
                  <a:ext cx="928467" cy="35169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dirty="0">
                      <a:latin typeface="Helvetica" charset="0"/>
                    </a:rPr>
                    <a:t>TM1</a:t>
                  </a: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 2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="" xmlns:a16="http://schemas.microsoft.com/office/drawing/2014/main" id="{22654BED-535A-49FC-ABAA-19ADCADADFC0}"/>
                    </a:ext>
                  </a:extLst>
                </p:cNvPr>
                <p:cNvSpPr/>
                <p:nvPr/>
              </p:nvSpPr>
              <p:spPr bwMode="auto">
                <a:xfrm>
                  <a:off x="576774" y="576775"/>
                  <a:ext cx="928466" cy="3010487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="" xmlns:a16="http://schemas.microsoft.com/office/drawing/2014/main" id="{146DB974-1DAD-407D-9D71-1E548DE46066}"/>
                </a:ext>
              </a:extLst>
            </p:cNvPr>
            <p:cNvGrpSpPr/>
            <p:nvPr/>
          </p:nvGrpSpPr>
          <p:grpSpPr>
            <a:xfrm>
              <a:off x="2173456" y="3165470"/>
              <a:ext cx="928468" cy="2274270"/>
              <a:chOff x="576775" y="576775"/>
              <a:chExt cx="928468" cy="3010487"/>
            </a:xfrm>
          </p:grpSpPr>
          <p:sp>
            <p:nvSpPr>
              <p:cNvPr id="21" name="Flowchart: Magnetic Disk 20">
                <a:extLst>
                  <a:ext uri="{FF2B5EF4-FFF2-40B4-BE49-F238E27FC236}">
                    <a16:creationId xmlns="" xmlns:a16="http://schemas.microsoft.com/office/drawing/2014/main" id="{ED008339-9842-49C0-8A29-5E37FCEB2C9A}"/>
                  </a:ext>
                </a:extLst>
              </p:cNvPr>
              <p:cNvSpPr/>
              <p:nvPr/>
            </p:nvSpPr>
            <p:spPr bwMode="auto">
              <a:xfrm>
                <a:off x="576775" y="2602523"/>
                <a:ext cx="928468" cy="984739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LOG</a:t>
                </a: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="" xmlns:a16="http://schemas.microsoft.com/office/drawing/2014/main" id="{D31CEFC1-C092-4EA2-BA52-9D8E7D85C92F}"/>
                  </a:ext>
                </a:extLst>
              </p:cNvPr>
              <p:cNvGrpSpPr/>
              <p:nvPr/>
            </p:nvGrpSpPr>
            <p:grpSpPr>
              <a:xfrm>
                <a:off x="576775" y="576775"/>
                <a:ext cx="928467" cy="3010487"/>
                <a:chOff x="576774" y="576775"/>
                <a:chExt cx="928467" cy="3010487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="" xmlns:a16="http://schemas.microsoft.com/office/drawing/2014/main" id="{BBE1E9FF-75EA-4CF0-9F1A-5E7D9F054B3D}"/>
                    </a:ext>
                  </a:extLst>
                </p:cNvPr>
                <p:cNvSpPr/>
                <p:nvPr/>
              </p:nvSpPr>
              <p:spPr bwMode="auto">
                <a:xfrm>
                  <a:off x="576775" y="576775"/>
                  <a:ext cx="928466" cy="351693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 3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="" xmlns:a16="http://schemas.microsoft.com/office/drawing/2014/main" id="{E4F18E8F-8D16-463A-AC5B-3B9C114A0289}"/>
                    </a:ext>
                  </a:extLst>
                </p:cNvPr>
                <p:cNvSpPr/>
                <p:nvPr/>
              </p:nvSpPr>
              <p:spPr bwMode="auto">
                <a:xfrm>
                  <a:off x="576775" y="1193408"/>
                  <a:ext cx="928466" cy="35169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dirty="0">
                      <a:latin typeface="Helvetica" charset="0"/>
                    </a:rPr>
                    <a:t>TC</a:t>
                  </a: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 3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="" xmlns:a16="http://schemas.microsoft.com/office/drawing/2014/main" id="{37806B44-B99A-43D6-B1CA-E4DC8E750037}"/>
                    </a:ext>
                  </a:extLst>
                </p:cNvPr>
                <p:cNvSpPr/>
                <p:nvPr/>
              </p:nvSpPr>
              <p:spPr bwMode="auto">
                <a:xfrm>
                  <a:off x="576774" y="1882720"/>
                  <a:ext cx="928467" cy="35169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dirty="0">
                      <a:latin typeface="Helvetica" charset="0"/>
                    </a:rPr>
                    <a:t>TM1</a:t>
                  </a: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 3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="" xmlns:a16="http://schemas.microsoft.com/office/drawing/2014/main" id="{186040A5-D009-46FC-8E3E-4FEE4D77D7F8}"/>
                    </a:ext>
                  </a:extLst>
                </p:cNvPr>
                <p:cNvSpPr/>
                <p:nvPr/>
              </p:nvSpPr>
              <p:spPr bwMode="auto">
                <a:xfrm>
                  <a:off x="576774" y="576775"/>
                  <a:ext cx="928466" cy="3010487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</p:grpSp>
        </p:grp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3EFECB34-1B08-4A97-9D75-94E88AB3543F}"/>
                </a:ext>
              </a:extLst>
            </p:cNvPr>
            <p:cNvSpPr txBox="1"/>
            <p:nvPr/>
          </p:nvSpPr>
          <p:spPr>
            <a:xfrm>
              <a:off x="295502" y="74807"/>
              <a:ext cx="1378553" cy="34352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Coordinator</a:t>
              </a:r>
            </a:p>
          </p:txBody>
        </p:sp>
        <p:cxnSp>
          <p:nvCxnSpPr>
            <p:cNvPr id="84996" name="Straight Connector 84995">
              <a:extLst>
                <a:ext uri="{FF2B5EF4-FFF2-40B4-BE49-F238E27FC236}">
                  <a16:creationId xmlns="" xmlns:a16="http://schemas.microsoft.com/office/drawing/2014/main" id="{B3FBA7DB-5E3E-45DA-B138-0F2D754701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55287" y="1539478"/>
              <a:ext cx="718169" cy="24261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998" name="Straight Connector 84997">
              <a:extLst>
                <a:ext uri="{FF2B5EF4-FFF2-40B4-BE49-F238E27FC236}">
                  <a16:creationId xmlns="" xmlns:a16="http://schemas.microsoft.com/office/drawing/2014/main" id="{9C4A5809-2E04-4423-A5BC-539BF28CE83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101922" y="1539478"/>
              <a:ext cx="797696" cy="24261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004" name="Straight Connector 85003">
              <a:extLst>
                <a:ext uri="{FF2B5EF4-FFF2-40B4-BE49-F238E27FC236}">
                  <a16:creationId xmlns="" xmlns:a16="http://schemas.microsoft.com/office/drawing/2014/main" id="{667844F7-EA5D-4040-8842-CE0F57C3B353}"/>
                </a:ext>
              </a:extLst>
            </p:cNvPr>
            <p:cNvCxnSpPr/>
            <p:nvPr/>
          </p:nvCxnSpPr>
          <p:spPr bwMode="auto">
            <a:xfrm>
              <a:off x="1455287" y="1539478"/>
              <a:ext cx="244433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506CBEF-853C-4B82-B5CF-182D8B5B2272}"/>
              </a:ext>
            </a:extLst>
          </p:cNvPr>
          <p:cNvSpPr txBox="1"/>
          <p:nvPr/>
        </p:nvSpPr>
        <p:spPr>
          <a:xfrm>
            <a:off x="4572000" y="-4492"/>
            <a:ext cx="4318782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&lt;Start T&gt;      by TC1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Lock (A)  request by TC1 granted by TM1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READ (A)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A = A- 5000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Write (A)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Lock (B)  request by TC1 granted by TM2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READ (B)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B=B+5000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WRITE (B)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Helvetica" charset="0"/>
              </a:rPr>
              <a:t>COMMIT (T)     </a:t>
            </a:r>
            <a:endParaRPr lang="en-US" sz="1800" b="1" dirty="0">
              <a:solidFill>
                <a:srgbClr val="FF0000"/>
              </a:solidFill>
              <a:latin typeface="Helvetica" charset="0"/>
            </a:endParaRP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UNLOCK (A)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UNLOCK (B)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4EDD800-035F-4C03-B87C-3FF26891DD94}"/>
              </a:ext>
            </a:extLst>
          </p:cNvPr>
          <p:cNvSpPr txBox="1"/>
          <p:nvPr/>
        </p:nvSpPr>
        <p:spPr>
          <a:xfrm>
            <a:off x="4332849" y="4107766"/>
            <a:ext cx="4811150" cy="1923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0000FF"/>
                </a:solidFill>
                <a:latin typeface="Helvetica" charset="0"/>
              </a:rPr>
              <a:t>Commit protocols</a:t>
            </a:r>
            <a:r>
              <a:rPr lang="en-US" sz="1700" dirty="0">
                <a:latin typeface="Helvetica" charset="0"/>
              </a:rPr>
              <a:t> are used to ensure atomicity across sites</a:t>
            </a:r>
          </a:p>
          <a:p>
            <a:r>
              <a:rPr lang="en-US" sz="1700" dirty="0">
                <a:latin typeface="Helvetica" charset="0"/>
                <a:ea typeface="ＭＳ Ｐゴシック" charset="0"/>
              </a:rPr>
              <a:t>A transaction which executes at multiple sites must either be committed at all the sites, or aborted at all the sites.</a:t>
            </a:r>
          </a:p>
          <a:p>
            <a:r>
              <a:rPr lang="en-US" sz="1700" dirty="0">
                <a:latin typeface="Helvetica" charset="0"/>
                <a:ea typeface="ＭＳ Ｐゴシック" charset="0"/>
              </a:rPr>
              <a:t>Cannot have transaction committed at one site and aborted at another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1EE907B-095E-4565-B16E-DC988DBA1282}"/>
              </a:ext>
            </a:extLst>
          </p:cNvPr>
          <p:cNvSpPr txBox="1"/>
          <p:nvPr/>
        </p:nvSpPr>
        <p:spPr>
          <a:xfrm>
            <a:off x="1" y="5014698"/>
            <a:ext cx="396708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Question 21-1:</a:t>
            </a:r>
            <a:r>
              <a:rPr lang="en-US" sz="1800" b="1" dirty="0" smtClean="0">
                <a:solidFill>
                  <a:srgbClr val="0000FF"/>
                </a:solidFill>
              </a:rPr>
              <a:t> </a:t>
            </a:r>
            <a:r>
              <a:rPr lang="en-US" sz="1800" dirty="0"/>
              <a:t>Why is COMMIT protocol needed to COMMIT the transaction T initiated by TC1? Explain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188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Commit Protocols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6342"/>
            <a:ext cx="7692069" cy="381548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1800" dirty="0">
                <a:latin typeface="Helvetica" charset="0"/>
              </a:rPr>
              <a:t>The </a:t>
            </a:r>
            <a:r>
              <a:rPr lang="en-US" sz="1800" i="1" dirty="0">
                <a:latin typeface="Helvetica" charset="0"/>
              </a:rPr>
              <a:t>two-phase commit </a:t>
            </a:r>
            <a:r>
              <a:rPr lang="en-US" sz="1800" dirty="0">
                <a:latin typeface="Helvetica" charset="0"/>
              </a:rPr>
              <a:t>(2PC) protocol is widely used </a:t>
            </a:r>
          </a:p>
          <a:p>
            <a:endParaRPr lang="en-US" sz="1800" i="1" dirty="0">
              <a:latin typeface="Helvetica" charset="0"/>
            </a:endParaRPr>
          </a:p>
          <a:p>
            <a:r>
              <a:rPr lang="en-US" sz="1800" i="1" dirty="0">
                <a:latin typeface="Helvetica" charset="0"/>
              </a:rPr>
              <a:t>Three-phase commit </a:t>
            </a:r>
            <a:r>
              <a:rPr lang="en-US" sz="1800" dirty="0">
                <a:latin typeface="Helvetica" charset="0"/>
              </a:rPr>
              <a:t>(3PC) protocol avoids some drawbacks of 2PC, but is more complex</a:t>
            </a:r>
          </a:p>
          <a:p>
            <a:endParaRPr lang="en-US" sz="1800" i="1" dirty="0">
              <a:latin typeface="Helvetica" charset="0"/>
            </a:endParaRPr>
          </a:p>
          <a:p>
            <a:r>
              <a:rPr lang="en-US" sz="1800" i="1" dirty="0">
                <a:latin typeface="Helvetica" charset="0"/>
              </a:rPr>
              <a:t>Consensus protocols </a:t>
            </a:r>
            <a:r>
              <a:rPr lang="en-US" sz="1800" dirty="0">
                <a:latin typeface="Helvetica" charset="0"/>
              </a:rPr>
              <a:t>solve a more general problem, but can be used for atomic commit</a:t>
            </a:r>
          </a:p>
          <a:p>
            <a:endParaRPr lang="en-US" sz="1800" dirty="0">
              <a:latin typeface="Helvetica" charset="0"/>
            </a:endParaRPr>
          </a:p>
          <a:p>
            <a:r>
              <a:rPr lang="en-US" sz="1800" dirty="0">
                <a:latin typeface="Helvetica" charset="0"/>
              </a:rPr>
              <a:t>The protocols we study all assume </a:t>
            </a:r>
            <a:r>
              <a:rPr lang="en-US" sz="1800" b="1" dirty="0">
                <a:solidFill>
                  <a:srgbClr val="002060"/>
                </a:solidFill>
                <a:latin typeface="Helvetica" charset="0"/>
              </a:rPr>
              <a:t>fail-stop</a:t>
            </a:r>
            <a:r>
              <a:rPr lang="en-US" sz="1800" i="1" dirty="0">
                <a:latin typeface="Helvetica" charset="0"/>
              </a:rPr>
              <a:t> </a:t>
            </a:r>
            <a:r>
              <a:rPr lang="en-US" sz="1800" dirty="0">
                <a:latin typeface="Helvetica" charset="0"/>
              </a:rPr>
              <a:t>model – failed sites simply stop working, and do not cause any other harm, such as sending incorrect messages to other sites.</a:t>
            </a: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89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Two Phase Commit Protocol (2PC)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321953"/>
            <a:ext cx="7674314" cy="378649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1800" dirty="0">
                <a:latin typeface="Helvetica" charset="0"/>
              </a:rPr>
              <a:t>Execution of the protocol is initiated by the coordinator after the last step of the transaction has been reached.</a:t>
            </a:r>
          </a:p>
          <a:p>
            <a:endParaRPr lang="en-US" sz="1800" dirty="0">
              <a:latin typeface="Helvetica" charset="0"/>
            </a:endParaRPr>
          </a:p>
          <a:p>
            <a:r>
              <a:rPr lang="en-US" sz="1800" dirty="0">
                <a:latin typeface="Helvetica" charset="0"/>
              </a:rPr>
              <a:t>The protocol involves all the local sites at which the transaction executed</a:t>
            </a:r>
          </a:p>
          <a:p>
            <a:endParaRPr lang="en-US" sz="1800" dirty="0">
              <a:latin typeface="Helvetica" charset="0"/>
            </a:endParaRPr>
          </a:p>
          <a:p>
            <a:r>
              <a:rPr lang="en-US" sz="1800" dirty="0">
                <a:latin typeface="Helvetica" charset="0"/>
              </a:rPr>
              <a:t>Protocol has two phases</a:t>
            </a:r>
          </a:p>
          <a:p>
            <a:endParaRPr lang="en-US" sz="1800" dirty="0">
              <a:latin typeface="Helvetica" charset="0"/>
            </a:endParaRPr>
          </a:p>
          <a:p>
            <a:r>
              <a:rPr lang="en-US" sz="1800" dirty="0">
                <a:latin typeface="Helvetica" charset="0"/>
              </a:rPr>
              <a:t>Let </a:t>
            </a:r>
            <a:r>
              <a:rPr lang="en-US" sz="1800" i="1" dirty="0">
                <a:latin typeface="Helvetica" charset="0"/>
              </a:rPr>
              <a:t>T</a:t>
            </a:r>
            <a:r>
              <a:rPr lang="en-US" sz="1800" dirty="0">
                <a:latin typeface="Helvetica" charset="0"/>
              </a:rPr>
              <a:t> be a transaction initiated at site </a:t>
            </a:r>
            <a:r>
              <a:rPr lang="en-US" sz="1800" i="1" dirty="0">
                <a:latin typeface="Helvetica" charset="0"/>
              </a:rPr>
              <a:t>S</a:t>
            </a:r>
            <a:r>
              <a:rPr lang="en-US" sz="1800" dirty="0">
                <a:latin typeface="Helvetica" charset="0"/>
              </a:rPr>
              <a:t>1 and let the transaction coordinator at </a:t>
            </a:r>
            <a:r>
              <a:rPr lang="en-US" sz="1800" i="1" dirty="0">
                <a:latin typeface="Helvetica" charset="0"/>
              </a:rPr>
              <a:t>S</a:t>
            </a:r>
            <a:r>
              <a:rPr lang="en-US" sz="1800" dirty="0">
                <a:latin typeface="Helvetica" charset="0"/>
              </a:rPr>
              <a:t>1</a:t>
            </a:r>
            <a:r>
              <a:rPr lang="en-US" sz="1800" i="1" dirty="0">
                <a:latin typeface="Helvetica" charset="0"/>
              </a:rPr>
              <a:t> </a:t>
            </a:r>
            <a:r>
              <a:rPr lang="en-US" sz="1800" dirty="0">
                <a:latin typeface="Helvetica" charset="0"/>
              </a:rPr>
              <a:t>be T</a:t>
            </a:r>
            <a:r>
              <a:rPr lang="en-US" sz="1800" i="1" dirty="0">
                <a:latin typeface="Helvetica" charset="0"/>
              </a:rPr>
              <a:t>C</a:t>
            </a:r>
            <a:r>
              <a:rPr lang="en-US" sz="1800" dirty="0">
                <a:latin typeface="Helvetica" charset="0"/>
              </a:rPr>
              <a:t>1</a:t>
            </a:r>
            <a:endParaRPr lang="en-US" sz="1800" i="1" baseline="-25000" dirty="0">
              <a:latin typeface="Helvetica" charset="0"/>
            </a:endParaRP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45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>
            <a:extLst>
              <a:ext uri="{FF2B5EF4-FFF2-40B4-BE49-F238E27FC236}">
                <a16:creationId xmlns="" xmlns:a16="http://schemas.microsoft.com/office/drawing/2014/main" id="{ACA21414-D954-43AA-B071-61BFEB4E8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Transaction Concept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="" xmlns:a16="http://schemas.microsoft.com/office/drawing/2014/main" id="{FDC62ED6-8084-4CAB-9BC5-7B2AAF2A7A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073900" cy="48672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en-US" sz="1800" dirty="0">
                <a:ea typeface="ＭＳ Ｐゴシック" panose="020B0600070205080204" pitchFamily="34" charset="-128"/>
              </a:rPr>
              <a:t>A </a:t>
            </a:r>
            <a:r>
              <a:rPr lang="en-US" altLang="en-US" sz="18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transaction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</a:rPr>
              <a:t>is a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unit </a:t>
            </a:r>
            <a:r>
              <a:rPr lang="en-US" altLang="en-US" sz="1800" dirty="0">
                <a:ea typeface="ＭＳ Ｐゴシック" panose="020B0600070205080204" pitchFamily="34" charset="-128"/>
              </a:rPr>
              <a:t>of program execution that accesses and  possibly updates various data items.</a:t>
            </a: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E.g., 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1.	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read</a:t>
            </a:r>
            <a:r>
              <a:rPr lang="en-US" altLang="en-US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A</a:t>
            </a:r>
            <a:r>
              <a:rPr lang="en-US" altLang="en-US" sz="1800" dirty="0">
                <a:ea typeface="ＭＳ Ｐゴシック" panose="020B0600070205080204" pitchFamily="34" charset="-128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2.	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A</a:t>
            </a:r>
            <a:r>
              <a:rPr lang="en-US" altLang="en-US" sz="1800" dirty="0">
                <a:ea typeface="ＭＳ Ｐゴシック" panose="020B0600070205080204" pitchFamily="34" charset="-128"/>
              </a:rPr>
              <a:t> :=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A – </a:t>
            </a:r>
            <a:r>
              <a:rPr lang="en-US" altLang="en-US" sz="1800" dirty="0">
                <a:ea typeface="ＭＳ Ｐゴシック" panose="020B0600070205080204" pitchFamily="34" charset="-128"/>
              </a:rPr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3.	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write</a:t>
            </a:r>
            <a:r>
              <a:rPr lang="en-US" altLang="en-US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A</a:t>
            </a:r>
            <a:r>
              <a:rPr lang="en-US" altLang="en-US" sz="1800" dirty="0">
                <a:ea typeface="ＭＳ Ｐゴシック" panose="020B0600070205080204" pitchFamily="34" charset="-128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4.	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read</a:t>
            </a:r>
            <a:r>
              <a:rPr lang="en-US" altLang="en-US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B</a:t>
            </a:r>
            <a:r>
              <a:rPr lang="en-US" altLang="en-US" sz="1800" dirty="0">
                <a:ea typeface="ＭＳ Ｐゴシック" panose="020B0600070205080204" pitchFamily="34" charset="-128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5.	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B</a:t>
            </a:r>
            <a:r>
              <a:rPr lang="en-US" altLang="en-US" sz="1800" dirty="0">
                <a:ea typeface="ＭＳ Ｐゴシック" panose="020B0600070205080204" pitchFamily="34" charset="-128"/>
              </a:rPr>
              <a:t> :=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B + </a:t>
            </a:r>
            <a:r>
              <a:rPr lang="en-US" altLang="en-US" sz="1800" dirty="0">
                <a:ea typeface="ＭＳ Ｐゴシック" panose="020B0600070205080204" pitchFamily="34" charset="-128"/>
              </a:rPr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6.	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write</a:t>
            </a:r>
            <a:r>
              <a:rPr lang="en-US" altLang="en-US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B)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Two main issues to deal with: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Failures of various kinds, such as hardware failures and system crashes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Concurrent execution of multiple transactions</a:t>
            </a:r>
          </a:p>
        </p:txBody>
      </p:sp>
    </p:spTree>
    <p:extLst>
      <p:ext uri="{BB962C8B-B14F-4D97-AF65-F5344CB8AC3E}">
        <p14:creationId xmlns:p14="http://schemas.microsoft.com/office/powerpoint/2010/main" val="354169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36E5F81A-5A43-4BB9-816C-2BF967FD5D4E}"/>
              </a:ext>
            </a:extLst>
          </p:cNvPr>
          <p:cNvGrpSpPr/>
          <p:nvPr/>
        </p:nvGrpSpPr>
        <p:grpSpPr>
          <a:xfrm>
            <a:off x="367778" y="423932"/>
            <a:ext cx="827039" cy="2003795"/>
            <a:chOff x="576775" y="576775"/>
            <a:chExt cx="928468" cy="3010487"/>
          </a:xfrm>
        </p:grpSpPr>
        <p:sp>
          <p:nvSpPr>
            <p:cNvPr id="6" name="Flowchart: Magnetic Disk 5">
              <a:extLst>
                <a:ext uri="{FF2B5EF4-FFF2-40B4-BE49-F238E27FC236}">
                  <a16:creationId xmlns="" xmlns:a16="http://schemas.microsoft.com/office/drawing/2014/main" id="{5CFF2FF4-FB49-41C6-97E0-D1201BFB5FA4}"/>
                </a:ext>
              </a:extLst>
            </p:cNvPr>
            <p:cNvSpPr/>
            <p:nvPr/>
          </p:nvSpPr>
          <p:spPr bwMode="auto">
            <a:xfrm>
              <a:off x="576775" y="2602523"/>
              <a:ext cx="928468" cy="984739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&lt;Prepare T&gt;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D78F2D06-6777-49CA-9844-F33EAF7674D5}"/>
                </a:ext>
              </a:extLst>
            </p:cNvPr>
            <p:cNvGrpSpPr/>
            <p:nvPr/>
          </p:nvGrpSpPr>
          <p:grpSpPr>
            <a:xfrm>
              <a:off x="576775" y="576775"/>
              <a:ext cx="928467" cy="3010487"/>
              <a:chOff x="576774" y="576775"/>
              <a:chExt cx="928467" cy="3010487"/>
            </a:xfrm>
          </p:grpSpPr>
          <p:sp>
            <p:nvSpPr>
              <p:cNvPr id="2" name="Rectangle 1">
                <a:extLst>
                  <a:ext uri="{FF2B5EF4-FFF2-40B4-BE49-F238E27FC236}">
                    <a16:creationId xmlns="" xmlns:a16="http://schemas.microsoft.com/office/drawing/2014/main" id="{4F58D050-7BE9-4351-A3CE-2413449D85C0}"/>
                  </a:ext>
                </a:extLst>
              </p:cNvPr>
              <p:cNvSpPr/>
              <p:nvPr/>
            </p:nvSpPr>
            <p:spPr bwMode="auto">
              <a:xfrm>
                <a:off x="576775" y="576775"/>
                <a:ext cx="928466" cy="35169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Site 1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="" xmlns:a16="http://schemas.microsoft.com/office/drawing/2014/main" id="{5AC0E627-44FA-4B8A-9E07-7F2CF7550C3C}"/>
                  </a:ext>
                </a:extLst>
              </p:cNvPr>
              <p:cNvSpPr/>
              <p:nvPr/>
            </p:nvSpPr>
            <p:spPr bwMode="auto">
              <a:xfrm>
                <a:off x="576775" y="1193408"/>
                <a:ext cx="928466" cy="35169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TC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 1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21E9ACC7-8A19-4B84-9D50-A0D9B68FF07D}"/>
                  </a:ext>
                </a:extLst>
              </p:cNvPr>
              <p:cNvSpPr/>
              <p:nvPr/>
            </p:nvSpPr>
            <p:spPr bwMode="auto">
              <a:xfrm>
                <a:off x="576774" y="1882720"/>
                <a:ext cx="928467" cy="35169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TM1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 1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88ACA00A-3338-4A72-B453-B17F84A3E387}"/>
                  </a:ext>
                </a:extLst>
              </p:cNvPr>
              <p:cNvSpPr/>
              <p:nvPr/>
            </p:nvSpPr>
            <p:spPr bwMode="auto">
              <a:xfrm>
                <a:off x="576774" y="576775"/>
                <a:ext cx="928466" cy="301048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28A6E06E-BE1F-4A05-B6B5-5576E9E78CB2}"/>
              </a:ext>
            </a:extLst>
          </p:cNvPr>
          <p:cNvGrpSpPr/>
          <p:nvPr/>
        </p:nvGrpSpPr>
        <p:grpSpPr>
          <a:xfrm>
            <a:off x="3365213" y="382750"/>
            <a:ext cx="827039" cy="2044978"/>
            <a:chOff x="576775" y="576775"/>
            <a:chExt cx="928468" cy="3010487"/>
          </a:xfrm>
        </p:grpSpPr>
        <p:sp>
          <p:nvSpPr>
            <p:cNvPr id="14" name="Flowchart: Magnetic Disk 13">
              <a:extLst>
                <a:ext uri="{FF2B5EF4-FFF2-40B4-BE49-F238E27FC236}">
                  <a16:creationId xmlns="" xmlns:a16="http://schemas.microsoft.com/office/drawing/2014/main" id="{8529F3A8-95FE-4044-AC59-93120F555C17}"/>
                </a:ext>
              </a:extLst>
            </p:cNvPr>
            <p:cNvSpPr/>
            <p:nvPr/>
          </p:nvSpPr>
          <p:spPr bwMode="auto">
            <a:xfrm>
              <a:off x="576775" y="2602523"/>
              <a:ext cx="928468" cy="984739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  <a:ea typeface="ＭＳ Ｐゴシック" charset="0"/>
                </a:rPr>
                <a:t>&lt;</a:t>
              </a:r>
              <a:r>
                <a:rPr lang="en-US" sz="1600" b="1" dirty="0">
                  <a:latin typeface="Helvetica" charset="0"/>
                  <a:ea typeface="ＭＳ Ｐゴシック" charset="0"/>
                </a:rPr>
                <a:t>ready </a:t>
              </a:r>
              <a:r>
                <a:rPr lang="en-US" sz="1600" i="1" dirty="0">
                  <a:latin typeface="Helvetica" charset="0"/>
                  <a:ea typeface="ＭＳ Ｐゴシック" charset="0"/>
                </a:rPr>
                <a:t>T</a:t>
              </a:r>
              <a:r>
                <a:rPr lang="en-US" sz="1600" dirty="0">
                  <a:latin typeface="Helvetica" charset="0"/>
                  <a:ea typeface="ＭＳ Ｐゴシック" charset="0"/>
                </a:rPr>
                <a:t>&gt;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FC64DA7D-C761-441A-AC0A-AEF2A6D33034}"/>
                </a:ext>
              </a:extLst>
            </p:cNvPr>
            <p:cNvGrpSpPr/>
            <p:nvPr/>
          </p:nvGrpSpPr>
          <p:grpSpPr>
            <a:xfrm>
              <a:off x="576775" y="576775"/>
              <a:ext cx="928467" cy="3010487"/>
              <a:chOff x="576774" y="576775"/>
              <a:chExt cx="928467" cy="3010487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FEEEB38C-0420-4EC5-9666-8E6F9E5796EA}"/>
                  </a:ext>
                </a:extLst>
              </p:cNvPr>
              <p:cNvSpPr/>
              <p:nvPr/>
            </p:nvSpPr>
            <p:spPr bwMode="auto">
              <a:xfrm>
                <a:off x="576775" y="576775"/>
                <a:ext cx="928466" cy="35169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Site 2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0F027C1B-40AF-43C1-BA17-6481D1C77CA1}"/>
                  </a:ext>
                </a:extLst>
              </p:cNvPr>
              <p:cNvSpPr/>
              <p:nvPr/>
            </p:nvSpPr>
            <p:spPr bwMode="auto">
              <a:xfrm>
                <a:off x="576775" y="1193408"/>
                <a:ext cx="928466" cy="35169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TC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 2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FA11EDDF-B726-4F09-993E-BAEB699A8D26}"/>
                  </a:ext>
                </a:extLst>
              </p:cNvPr>
              <p:cNvSpPr/>
              <p:nvPr/>
            </p:nvSpPr>
            <p:spPr bwMode="auto">
              <a:xfrm>
                <a:off x="576774" y="1882720"/>
                <a:ext cx="928467" cy="35169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TM1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 2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id="{22654BED-535A-49FC-ABAA-19ADCADADFC0}"/>
                  </a:ext>
                </a:extLst>
              </p:cNvPr>
              <p:cNvSpPr/>
              <p:nvPr/>
            </p:nvSpPr>
            <p:spPr bwMode="auto">
              <a:xfrm>
                <a:off x="576774" y="576775"/>
                <a:ext cx="928466" cy="301048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146DB974-1DAD-407D-9D71-1E548DE46066}"/>
              </a:ext>
            </a:extLst>
          </p:cNvPr>
          <p:cNvGrpSpPr/>
          <p:nvPr/>
        </p:nvGrpSpPr>
        <p:grpSpPr>
          <a:xfrm>
            <a:off x="1827624" y="2843870"/>
            <a:ext cx="827039" cy="2037619"/>
            <a:chOff x="576775" y="576775"/>
            <a:chExt cx="928468" cy="3010487"/>
          </a:xfrm>
        </p:grpSpPr>
        <p:sp>
          <p:nvSpPr>
            <p:cNvPr id="21" name="Flowchart: Magnetic Disk 20">
              <a:extLst>
                <a:ext uri="{FF2B5EF4-FFF2-40B4-BE49-F238E27FC236}">
                  <a16:creationId xmlns="" xmlns:a16="http://schemas.microsoft.com/office/drawing/2014/main" id="{ED008339-9842-49C0-8A29-5E37FCEB2C9A}"/>
                </a:ext>
              </a:extLst>
            </p:cNvPr>
            <p:cNvSpPr/>
            <p:nvPr/>
          </p:nvSpPr>
          <p:spPr bwMode="auto">
            <a:xfrm>
              <a:off x="576775" y="2602523"/>
              <a:ext cx="928468" cy="984739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  <a:ea typeface="ＭＳ Ｐゴシック" charset="0"/>
                </a:rPr>
                <a:t>&lt;</a:t>
              </a:r>
              <a:r>
                <a:rPr lang="en-US" sz="1600" b="1" dirty="0">
                  <a:latin typeface="Helvetica" charset="0"/>
                  <a:ea typeface="ＭＳ Ｐゴシック" charset="0"/>
                </a:rPr>
                <a:t>ready </a:t>
              </a:r>
              <a:r>
                <a:rPr lang="en-US" sz="1600" i="1" dirty="0">
                  <a:latin typeface="Helvetica" charset="0"/>
                  <a:ea typeface="ＭＳ Ｐゴシック" charset="0"/>
                </a:rPr>
                <a:t>T</a:t>
              </a:r>
              <a:r>
                <a:rPr lang="en-US" sz="1600" dirty="0">
                  <a:latin typeface="Helvetica" charset="0"/>
                  <a:ea typeface="ＭＳ Ｐゴシック" charset="0"/>
                </a:rPr>
                <a:t>&gt;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id="{D31CEFC1-C092-4EA2-BA52-9D8E7D85C92F}"/>
                </a:ext>
              </a:extLst>
            </p:cNvPr>
            <p:cNvGrpSpPr/>
            <p:nvPr/>
          </p:nvGrpSpPr>
          <p:grpSpPr>
            <a:xfrm>
              <a:off x="576775" y="576775"/>
              <a:ext cx="928467" cy="3010487"/>
              <a:chOff x="576774" y="576775"/>
              <a:chExt cx="928467" cy="301048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="" xmlns:a16="http://schemas.microsoft.com/office/drawing/2014/main" id="{BBE1E9FF-75EA-4CF0-9F1A-5E7D9F054B3D}"/>
                  </a:ext>
                </a:extLst>
              </p:cNvPr>
              <p:cNvSpPr/>
              <p:nvPr/>
            </p:nvSpPr>
            <p:spPr bwMode="auto">
              <a:xfrm>
                <a:off x="576775" y="576775"/>
                <a:ext cx="928466" cy="35169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Site 3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="" xmlns:a16="http://schemas.microsoft.com/office/drawing/2014/main" id="{E4F18E8F-8D16-463A-AC5B-3B9C114A0289}"/>
                  </a:ext>
                </a:extLst>
              </p:cNvPr>
              <p:cNvSpPr/>
              <p:nvPr/>
            </p:nvSpPr>
            <p:spPr bwMode="auto">
              <a:xfrm>
                <a:off x="576775" y="1193408"/>
                <a:ext cx="928466" cy="35169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TC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 3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="" xmlns:a16="http://schemas.microsoft.com/office/drawing/2014/main" id="{37806B44-B99A-43D6-B1CA-E4DC8E750037}"/>
                  </a:ext>
                </a:extLst>
              </p:cNvPr>
              <p:cNvSpPr/>
              <p:nvPr/>
            </p:nvSpPr>
            <p:spPr bwMode="auto">
              <a:xfrm>
                <a:off x="576774" y="1882720"/>
                <a:ext cx="928467" cy="35169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TM1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 3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="" xmlns:a16="http://schemas.microsoft.com/office/drawing/2014/main" id="{186040A5-D009-46FC-8E3E-4FEE4D77D7F8}"/>
                  </a:ext>
                </a:extLst>
              </p:cNvPr>
              <p:cNvSpPr/>
              <p:nvPr/>
            </p:nvSpPr>
            <p:spPr bwMode="auto">
              <a:xfrm>
                <a:off x="576774" y="576775"/>
                <a:ext cx="928466" cy="301048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EFECB34-1B08-4A97-9D75-94E88AB3543F}"/>
              </a:ext>
            </a:extLst>
          </p:cNvPr>
          <p:cNvSpPr txBox="1"/>
          <p:nvPr/>
        </p:nvSpPr>
        <p:spPr>
          <a:xfrm>
            <a:off x="154825" y="74808"/>
            <a:ext cx="1227955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Coordinator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="" xmlns:a16="http://schemas.microsoft.com/office/drawing/2014/main" id="{7FBB6182-54B7-4ABE-BEFD-B477995C7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0" y="0"/>
            <a:ext cx="4572000" cy="6096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Helvetica" charset="0"/>
              </a:rPr>
              <a:t>Phase 1: Obtaining a Decision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9F77B45-925A-4177-B18F-0C52F1A6476A}"/>
              </a:ext>
            </a:extLst>
          </p:cNvPr>
          <p:cNvSpPr txBox="1"/>
          <p:nvPr/>
        </p:nvSpPr>
        <p:spPr>
          <a:xfrm>
            <a:off x="4473526" y="801619"/>
            <a:ext cx="46704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Helvetica" charset="0"/>
              </a:rPr>
              <a:t>Coordinator asks all participants to </a:t>
            </a:r>
            <a:r>
              <a:rPr lang="en-US" sz="1800" i="1" dirty="0">
                <a:solidFill>
                  <a:srgbClr val="002060"/>
                </a:solidFill>
                <a:latin typeface="Helvetica" charset="0"/>
              </a:rPr>
              <a:t>prepare</a:t>
            </a:r>
            <a:r>
              <a:rPr lang="en-US" sz="1800" i="1" dirty="0">
                <a:latin typeface="Helvetica" charset="0"/>
              </a:rPr>
              <a:t> </a:t>
            </a:r>
            <a:r>
              <a:rPr lang="en-US" sz="1800" dirty="0">
                <a:latin typeface="Helvetica" charset="0"/>
              </a:rPr>
              <a:t>to commit transaction </a:t>
            </a:r>
            <a:r>
              <a:rPr lang="en-US" sz="1800" i="1" dirty="0">
                <a:latin typeface="Helvetica" charset="0"/>
              </a:rPr>
              <a:t>T</a:t>
            </a:r>
            <a:endParaRPr lang="en-US" sz="1800" dirty="0">
              <a:latin typeface="Helvetica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1FABFBE-F997-4F58-A5DC-B2EF9FCEC709}"/>
              </a:ext>
            </a:extLst>
          </p:cNvPr>
          <p:cNvSpPr txBox="1"/>
          <p:nvPr/>
        </p:nvSpPr>
        <p:spPr>
          <a:xfrm>
            <a:off x="4473526" y="1758810"/>
            <a:ext cx="467047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Helvetica" charset="0"/>
                <a:ea typeface="ＭＳ Ｐゴシック" charset="0"/>
              </a:rPr>
              <a:t>TC</a:t>
            </a:r>
            <a:r>
              <a:rPr lang="en-US" sz="1800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sz="1800" dirty="0">
                <a:latin typeface="Helvetica" charset="0"/>
                <a:ea typeface="ＭＳ Ｐゴシック" charset="0"/>
              </a:rPr>
              <a:t> adds the records &lt;</a:t>
            </a:r>
            <a:r>
              <a:rPr lang="en-US" sz="1800" b="1" dirty="0">
                <a:latin typeface="Helvetica" charset="0"/>
                <a:ea typeface="ＭＳ Ｐゴシック" charset="0"/>
              </a:rPr>
              <a:t>prepare </a:t>
            </a:r>
            <a:r>
              <a:rPr lang="en-US" sz="1800" i="1" dirty="0">
                <a:latin typeface="Helvetica" charset="0"/>
                <a:ea typeface="ＭＳ Ｐゴシック" charset="0"/>
              </a:rPr>
              <a:t>T</a:t>
            </a:r>
            <a:r>
              <a:rPr lang="en-US" sz="1800" dirty="0">
                <a:latin typeface="Helvetica" charset="0"/>
                <a:ea typeface="ＭＳ Ｐゴシック" charset="0"/>
              </a:rPr>
              <a:t>&gt; to the log and forces log to stable storage</a:t>
            </a:r>
          </a:p>
          <a:p>
            <a:r>
              <a:rPr lang="en-US" sz="1800" dirty="0">
                <a:latin typeface="Helvetica" charset="0"/>
                <a:ea typeface="ＭＳ Ｐゴシック" charset="0"/>
              </a:rPr>
              <a:t>sends </a:t>
            </a:r>
            <a:r>
              <a:rPr lang="en-US" sz="1800" b="1" dirty="0">
                <a:latin typeface="Helvetica" charset="0"/>
                <a:ea typeface="ＭＳ Ｐゴシック" charset="0"/>
              </a:rPr>
              <a:t>prepare </a:t>
            </a:r>
            <a:r>
              <a:rPr lang="en-US" sz="1800" i="1" dirty="0">
                <a:latin typeface="Helvetica" charset="0"/>
                <a:ea typeface="ＭＳ Ｐゴシック" charset="0"/>
              </a:rPr>
              <a:t>T</a:t>
            </a:r>
            <a:r>
              <a:rPr lang="en-US" sz="1800" dirty="0">
                <a:latin typeface="Helvetica" charset="0"/>
                <a:ea typeface="ＭＳ Ｐゴシック" charset="0"/>
              </a:rPr>
              <a:t> messages to all sites at which </a:t>
            </a:r>
            <a:r>
              <a:rPr lang="en-US" sz="1800" i="1" dirty="0">
                <a:latin typeface="Helvetica" charset="0"/>
                <a:ea typeface="ＭＳ Ｐゴシック" charset="0"/>
              </a:rPr>
              <a:t>T</a:t>
            </a:r>
            <a:r>
              <a:rPr lang="en-US" sz="1800" dirty="0">
                <a:latin typeface="Helvetica" charset="0"/>
                <a:ea typeface="ＭＳ Ｐゴシック" charset="0"/>
              </a:rPr>
              <a:t> executed</a:t>
            </a:r>
          </a:p>
        </p:txBody>
      </p:sp>
      <p:grpSp>
        <p:nvGrpSpPr>
          <p:cNvPr id="85015" name="Group 85014">
            <a:extLst>
              <a:ext uri="{FF2B5EF4-FFF2-40B4-BE49-F238E27FC236}">
                <a16:creationId xmlns="" xmlns:a16="http://schemas.microsoft.com/office/drawing/2014/main" id="{77105B47-2E5B-423D-B247-4059FB77C7DF}"/>
              </a:ext>
            </a:extLst>
          </p:cNvPr>
          <p:cNvGrpSpPr/>
          <p:nvPr/>
        </p:nvGrpSpPr>
        <p:grpSpPr>
          <a:xfrm>
            <a:off x="777949" y="1040519"/>
            <a:ext cx="1268960" cy="2822161"/>
            <a:chOff x="777949" y="1040519"/>
            <a:chExt cx="1268960" cy="2822161"/>
          </a:xfrm>
        </p:grpSpPr>
        <p:cxnSp>
          <p:nvCxnSpPr>
            <p:cNvPr id="84996" name="Straight Connector 84995">
              <a:extLst>
                <a:ext uri="{FF2B5EF4-FFF2-40B4-BE49-F238E27FC236}">
                  <a16:creationId xmlns="" xmlns:a16="http://schemas.microsoft.com/office/drawing/2014/main" id="{B3FBA7DB-5E3E-45DA-B138-0F2D75470108}"/>
                </a:ext>
              </a:extLst>
            </p:cNvPr>
            <p:cNvCxnSpPr>
              <a:cxnSpLocks/>
              <a:endCxn id="26" idx="1"/>
            </p:cNvCxnSpPr>
            <p:nvPr/>
          </p:nvCxnSpPr>
          <p:spPr bwMode="auto">
            <a:xfrm>
              <a:off x="1194815" y="1040519"/>
              <a:ext cx="632809" cy="28221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4994" name="Double Brace 84993">
              <a:extLst>
                <a:ext uri="{FF2B5EF4-FFF2-40B4-BE49-F238E27FC236}">
                  <a16:creationId xmlns="" xmlns:a16="http://schemas.microsoft.com/office/drawing/2014/main" id="{53D99997-76B5-4FDA-A915-107778BBC5FF}"/>
                </a:ext>
              </a:extLst>
            </p:cNvPr>
            <p:cNvSpPr/>
            <p:nvPr/>
          </p:nvSpPr>
          <p:spPr bwMode="auto">
            <a:xfrm>
              <a:off x="777949" y="2485289"/>
              <a:ext cx="1268960" cy="383584"/>
            </a:xfrm>
            <a:prstGeom prst="bracePai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&lt;Prepare T&gt;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grpSp>
        <p:nvGrpSpPr>
          <p:cNvPr id="85016" name="Group 85015">
            <a:extLst>
              <a:ext uri="{FF2B5EF4-FFF2-40B4-BE49-F238E27FC236}">
                <a16:creationId xmlns="" xmlns:a16="http://schemas.microsoft.com/office/drawing/2014/main" id="{C405E9D5-630E-4227-9B93-9E910FECBC31}"/>
              </a:ext>
            </a:extLst>
          </p:cNvPr>
          <p:cNvGrpSpPr/>
          <p:nvPr/>
        </p:nvGrpSpPr>
        <p:grpSpPr>
          <a:xfrm>
            <a:off x="1194815" y="894539"/>
            <a:ext cx="2170398" cy="492533"/>
            <a:chOff x="1194815" y="894539"/>
            <a:chExt cx="2170398" cy="492533"/>
          </a:xfrm>
        </p:grpSpPr>
        <p:cxnSp>
          <p:nvCxnSpPr>
            <p:cNvPr id="85004" name="Straight Connector 85003">
              <a:extLst>
                <a:ext uri="{FF2B5EF4-FFF2-40B4-BE49-F238E27FC236}">
                  <a16:creationId xmlns="" xmlns:a16="http://schemas.microsoft.com/office/drawing/2014/main" id="{667844F7-EA5D-4040-8842-CE0F57C3B35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94815" y="1040519"/>
              <a:ext cx="2170398" cy="3465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4995" name="Double Brace 84994">
              <a:extLst>
                <a:ext uri="{FF2B5EF4-FFF2-40B4-BE49-F238E27FC236}">
                  <a16:creationId xmlns="" xmlns:a16="http://schemas.microsoft.com/office/drawing/2014/main" id="{4B9BA047-09CC-49E6-99DA-34E3BD84D3B2}"/>
                </a:ext>
              </a:extLst>
            </p:cNvPr>
            <p:cNvSpPr/>
            <p:nvPr/>
          </p:nvSpPr>
          <p:spPr bwMode="auto">
            <a:xfrm>
              <a:off x="1827624" y="894539"/>
              <a:ext cx="1268960" cy="383584"/>
            </a:xfrm>
            <a:prstGeom prst="bracePai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&lt;Prepare T&gt;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sp>
        <p:nvSpPr>
          <p:cNvPr id="84997" name="Freeform: Shape 84996">
            <a:extLst>
              <a:ext uri="{FF2B5EF4-FFF2-40B4-BE49-F238E27FC236}">
                <a16:creationId xmlns="" xmlns:a16="http://schemas.microsoft.com/office/drawing/2014/main" id="{0BD44F8A-706C-4AE4-ABDC-EC2579180BB6}"/>
              </a:ext>
            </a:extLst>
          </p:cNvPr>
          <p:cNvSpPr/>
          <p:nvPr/>
        </p:nvSpPr>
        <p:spPr bwMode="auto">
          <a:xfrm>
            <a:off x="112542" y="956603"/>
            <a:ext cx="253218" cy="1181686"/>
          </a:xfrm>
          <a:custGeom>
            <a:avLst/>
            <a:gdLst>
              <a:gd name="connsiteX0" fmla="*/ 239150 w 253218"/>
              <a:gd name="connsiteY0" fmla="*/ 0 h 1181686"/>
              <a:gd name="connsiteX1" fmla="*/ 196947 w 253218"/>
              <a:gd name="connsiteY1" fmla="*/ 70339 h 1181686"/>
              <a:gd name="connsiteX2" fmla="*/ 126609 w 253218"/>
              <a:gd name="connsiteY2" fmla="*/ 154745 h 1181686"/>
              <a:gd name="connsiteX3" fmla="*/ 112541 w 253218"/>
              <a:gd name="connsiteY3" fmla="*/ 196948 h 1181686"/>
              <a:gd name="connsiteX4" fmla="*/ 56270 w 253218"/>
              <a:gd name="connsiteY4" fmla="*/ 267286 h 1181686"/>
              <a:gd name="connsiteX5" fmla="*/ 14067 w 253218"/>
              <a:gd name="connsiteY5" fmla="*/ 393895 h 1181686"/>
              <a:gd name="connsiteX6" fmla="*/ 0 w 253218"/>
              <a:gd name="connsiteY6" fmla="*/ 436099 h 1181686"/>
              <a:gd name="connsiteX7" fmla="*/ 14067 w 253218"/>
              <a:gd name="connsiteY7" fmla="*/ 773723 h 1181686"/>
              <a:gd name="connsiteX8" fmla="*/ 42203 w 253218"/>
              <a:gd name="connsiteY8" fmla="*/ 858129 h 1181686"/>
              <a:gd name="connsiteX9" fmla="*/ 98473 w 253218"/>
              <a:gd name="connsiteY9" fmla="*/ 1026942 h 1181686"/>
              <a:gd name="connsiteX10" fmla="*/ 112541 w 253218"/>
              <a:gd name="connsiteY10" fmla="*/ 1069145 h 1181686"/>
              <a:gd name="connsiteX11" fmla="*/ 154744 w 253218"/>
              <a:gd name="connsiteY11" fmla="*/ 1097280 h 1181686"/>
              <a:gd name="connsiteX12" fmla="*/ 211015 w 253218"/>
              <a:gd name="connsiteY12" fmla="*/ 1153551 h 1181686"/>
              <a:gd name="connsiteX13" fmla="*/ 253218 w 253218"/>
              <a:gd name="connsiteY13" fmla="*/ 1181686 h 118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3218" h="1181686">
                <a:moveTo>
                  <a:pt x="239150" y="0"/>
                </a:moveTo>
                <a:cubicBezTo>
                  <a:pt x="225082" y="23446"/>
                  <a:pt x="213353" y="48465"/>
                  <a:pt x="196947" y="70339"/>
                </a:cubicBezTo>
                <a:cubicBezTo>
                  <a:pt x="150277" y="132566"/>
                  <a:pt x="159416" y="89131"/>
                  <a:pt x="126609" y="154745"/>
                </a:cubicBezTo>
                <a:cubicBezTo>
                  <a:pt x="119977" y="168008"/>
                  <a:pt x="119173" y="183685"/>
                  <a:pt x="112541" y="196948"/>
                </a:cubicBezTo>
                <a:cubicBezTo>
                  <a:pt x="94794" y="232443"/>
                  <a:pt x="82441" y="241116"/>
                  <a:pt x="56270" y="267286"/>
                </a:cubicBezTo>
                <a:lnTo>
                  <a:pt x="14067" y="393895"/>
                </a:lnTo>
                <a:lnTo>
                  <a:pt x="0" y="436099"/>
                </a:lnTo>
                <a:cubicBezTo>
                  <a:pt x="4689" y="548640"/>
                  <a:pt x="2859" y="661643"/>
                  <a:pt x="14067" y="773723"/>
                </a:cubicBezTo>
                <a:cubicBezTo>
                  <a:pt x="17018" y="803233"/>
                  <a:pt x="32825" y="829994"/>
                  <a:pt x="42203" y="858129"/>
                </a:cubicBezTo>
                <a:lnTo>
                  <a:pt x="98473" y="1026942"/>
                </a:lnTo>
                <a:cubicBezTo>
                  <a:pt x="103162" y="1041010"/>
                  <a:pt x="100203" y="1060920"/>
                  <a:pt x="112541" y="1069145"/>
                </a:cubicBezTo>
                <a:lnTo>
                  <a:pt x="154744" y="1097280"/>
                </a:lnTo>
                <a:cubicBezTo>
                  <a:pt x="177253" y="1164804"/>
                  <a:pt x="150993" y="1123540"/>
                  <a:pt x="211015" y="1153551"/>
                </a:cubicBezTo>
                <a:cubicBezTo>
                  <a:pt x="226137" y="1161112"/>
                  <a:pt x="253218" y="1181686"/>
                  <a:pt x="253218" y="118168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4999" name="TextBox 84998">
            <a:extLst>
              <a:ext uri="{FF2B5EF4-FFF2-40B4-BE49-F238E27FC236}">
                <a16:creationId xmlns="" xmlns:a16="http://schemas.microsoft.com/office/drawing/2014/main" id="{D68CBC03-423B-422B-B50A-36D6EBAF2CCD}"/>
              </a:ext>
            </a:extLst>
          </p:cNvPr>
          <p:cNvSpPr txBox="1"/>
          <p:nvPr/>
        </p:nvSpPr>
        <p:spPr>
          <a:xfrm>
            <a:off x="3516923" y="3190560"/>
            <a:ext cx="56270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Helvetica" charset="0"/>
              </a:rPr>
              <a:t>Upon receiving message, transaction manager at site determines if it can commit the transaction or not</a:t>
            </a:r>
          </a:p>
        </p:txBody>
      </p:sp>
      <p:sp>
        <p:nvSpPr>
          <p:cNvPr id="85001" name="TextBox 85000">
            <a:extLst>
              <a:ext uri="{FF2B5EF4-FFF2-40B4-BE49-F238E27FC236}">
                <a16:creationId xmlns="" xmlns:a16="http://schemas.microsoft.com/office/drawing/2014/main" id="{816960B0-2B2E-461F-A342-7CDB965E2A62}"/>
              </a:ext>
            </a:extLst>
          </p:cNvPr>
          <p:cNvSpPr txBox="1"/>
          <p:nvPr/>
        </p:nvSpPr>
        <p:spPr>
          <a:xfrm>
            <a:off x="3502855" y="3951758"/>
            <a:ext cx="5627076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buSzPct val="85000"/>
            </a:pPr>
            <a:r>
              <a:rPr lang="en-US" sz="1700" b="1" dirty="0">
                <a:solidFill>
                  <a:srgbClr val="0000FF"/>
                </a:solidFill>
                <a:latin typeface="Helvetica" charset="0"/>
                <a:ea typeface="ＭＳ Ｐゴシック" charset="0"/>
              </a:rPr>
              <a:t>Decision1: All sites wants to COMMIT </a:t>
            </a:r>
          </a:p>
          <a:p>
            <a:pPr marL="228600" indent="-285750">
              <a:buSzPct val="85000"/>
              <a:buFont typeface="Arial" panose="020B0604020202020204" pitchFamily="34" charset="0"/>
              <a:buChar char="•"/>
            </a:pPr>
            <a:r>
              <a:rPr lang="en-US" sz="1700" dirty="0">
                <a:latin typeface="Helvetica" charset="0"/>
                <a:ea typeface="ＭＳ Ｐゴシック" charset="0"/>
              </a:rPr>
              <a:t>add the record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ready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to the log	</a:t>
            </a:r>
          </a:p>
          <a:p>
            <a:pPr marL="228600" indent="-285750">
              <a:buSzPct val="85000"/>
              <a:buFont typeface="Arial" panose="020B0604020202020204" pitchFamily="34" charset="0"/>
              <a:buChar char="•"/>
            </a:pPr>
            <a:r>
              <a:rPr lang="en-US" sz="1700" dirty="0">
                <a:latin typeface="Helvetica" charset="0"/>
                <a:ea typeface="ＭＳ Ｐゴシック" charset="0"/>
              </a:rPr>
              <a:t>force </a:t>
            </a:r>
            <a:r>
              <a:rPr lang="en-US" sz="1700" i="1" dirty="0">
                <a:latin typeface="Helvetica" charset="0"/>
                <a:ea typeface="ＭＳ Ｐゴシック" charset="0"/>
              </a:rPr>
              <a:t>all records </a:t>
            </a:r>
            <a:r>
              <a:rPr lang="en-US" sz="1700" dirty="0">
                <a:latin typeface="Helvetica" charset="0"/>
                <a:ea typeface="ＭＳ Ｐゴシック" charset="0"/>
              </a:rPr>
              <a:t>for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 to stable storage</a:t>
            </a:r>
          </a:p>
          <a:p>
            <a:pPr marL="228600" indent="-285750">
              <a:buSzPct val="85000"/>
              <a:buFont typeface="Arial" panose="020B0604020202020204" pitchFamily="34" charset="0"/>
              <a:buChar char="•"/>
            </a:pPr>
            <a:r>
              <a:rPr lang="en-US" sz="1700" dirty="0">
                <a:latin typeface="Helvetica" charset="0"/>
                <a:ea typeface="ＭＳ Ｐゴシック" charset="0"/>
              </a:rPr>
              <a:t>send </a:t>
            </a:r>
            <a:r>
              <a:rPr lang="en-US" sz="1700" b="1" dirty="0">
                <a:latin typeface="Helvetica" charset="0"/>
                <a:ea typeface="ＭＳ Ｐゴシック" charset="0"/>
              </a:rPr>
              <a:t>ready</a:t>
            </a:r>
            <a:r>
              <a:rPr lang="en-US" sz="1700" b="1" i="1" dirty="0">
                <a:latin typeface="Helvetica" charset="0"/>
                <a:ea typeface="ＭＳ Ｐゴシック" charset="0"/>
              </a:rPr>
              <a:t>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 message to TC1</a:t>
            </a:r>
            <a:endParaRPr lang="en-US" sz="1700" baseline="-25000" dirty="0">
              <a:latin typeface="Helvetica" charset="0"/>
              <a:ea typeface="ＭＳ Ｐゴシック" charset="0"/>
            </a:endParaRPr>
          </a:p>
        </p:txBody>
      </p:sp>
      <p:sp>
        <p:nvSpPr>
          <p:cNvPr id="85002" name="Freeform: Shape 85001">
            <a:extLst>
              <a:ext uri="{FF2B5EF4-FFF2-40B4-BE49-F238E27FC236}">
                <a16:creationId xmlns="" xmlns:a16="http://schemas.microsoft.com/office/drawing/2014/main" id="{B41EF872-8640-4C11-8F4F-9CE71C1B1D16}"/>
              </a:ext>
            </a:extLst>
          </p:cNvPr>
          <p:cNvSpPr/>
          <p:nvPr/>
        </p:nvSpPr>
        <p:spPr bwMode="auto">
          <a:xfrm>
            <a:off x="1645920" y="3910818"/>
            <a:ext cx="196948" cy="647114"/>
          </a:xfrm>
          <a:custGeom>
            <a:avLst/>
            <a:gdLst>
              <a:gd name="connsiteX0" fmla="*/ 168812 w 196948"/>
              <a:gd name="connsiteY0" fmla="*/ 0 h 647114"/>
              <a:gd name="connsiteX1" fmla="*/ 98474 w 196948"/>
              <a:gd name="connsiteY1" fmla="*/ 14068 h 647114"/>
              <a:gd name="connsiteX2" fmla="*/ 70338 w 196948"/>
              <a:gd name="connsiteY2" fmla="*/ 42204 h 647114"/>
              <a:gd name="connsiteX3" fmla="*/ 42203 w 196948"/>
              <a:gd name="connsiteY3" fmla="*/ 126610 h 647114"/>
              <a:gd name="connsiteX4" fmla="*/ 0 w 196948"/>
              <a:gd name="connsiteY4" fmla="*/ 211016 h 647114"/>
              <a:gd name="connsiteX5" fmla="*/ 14068 w 196948"/>
              <a:gd name="connsiteY5" fmla="*/ 422031 h 647114"/>
              <a:gd name="connsiteX6" fmla="*/ 28135 w 196948"/>
              <a:gd name="connsiteY6" fmla="*/ 464234 h 647114"/>
              <a:gd name="connsiteX7" fmla="*/ 56271 w 196948"/>
              <a:gd name="connsiteY7" fmla="*/ 492370 h 647114"/>
              <a:gd name="connsiteX8" fmla="*/ 126609 w 196948"/>
              <a:gd name="connsiteY8" fmla="*/ 548640 h 647114"/>
              <a:gd name="connsiteX9" fmla="*/ 168812 w 196948"/>
              <a:gd name="connsiteY9" fmla="*/ 618979 h 647114"/>
              <a:gd name="connsiteX10" fmla="*/ 196948 w 196948"/>
              <a:gd name="connsiteY10" fmla="*/ 647114 h 64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6948" h="647114">
                <a:moveTo>
                  <a:pt x="168812" y="0"/>
                </a:moveTo>
                <a:cubicBezTo>
                  <a:pt x="145366" y="4689"/>
                  <a:pt x="120451" y="4649"/>
                  <a:pt x="98474" y="14068"/>
                </a:cubicBezTo>
                <a:cubicBezTo>
                  <a:pt x="86283" y="19293"/>
                  <a:pt x="76270" y="30341"/>
                  <a:pt x="70338" y="42204"/>
                </a:cubicBezTo>
                <a:cubicBezTo>
                  <a:pt x="57075" y="68730"/>
                  <a:pt x="58654" y="101934"/>
                  <a:pt x="42203" y="126610"/>
                </a:cubicBezTo>
                <a:cubicBezTo>
                  <a:pt x="5843" y="181151"/>
                  <a:pt x="19415" y="152773"/>
                  <a:pt x="0" y="211016"/>
                </a:cubicBezTo>
                <a:cubicBezTo>
                  <a:pt x="4689" y="281354"/>
                  <a:pt x="6283" y="351968"/>
                  <a:pt x="14068" y="422031"/>
                </a:cubicBezTo>
                <a:cubicBezTo>
                  <a:pt x="15706" y="436769"/>
                  <a:pt x="20506" y="451519"/>
                  <a:pt x="28135" y="464234"/>
                </a:cubicBezTo>
                <a:cubicBezTo>
                  <a:pt x="34959" y="475607"/>
                  <a:pt x="47985" y="482013"/>
                  <a:pt x="56271" y="492370"/>
                </a:cubicBezTo>
                <a:cubicBezTo>
                  <a:pt x="102548" y="550217"/>
                  <a:pt x="59669" y="526328"/>
                  <a:pt x="126609" y="548640"/>
                </a:cubicBezTo>
                <a:cubicBezTo>
                  <a:pt x="197902" y="619933"/>
                  <a:pt x="114024" y="527666"/>
                  <a:pt x="168812" y="618979"/>
                </a:cubicBezTo>
                <a:cubicBezTo>
                  <a:pt x="175636" y="630352"/>
                  <a:pt x="196948" y="647114"/>
                  <a:pt x="196948" y="64711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5008" name="Freeform: Shape 85007">
            <a:extLst>
              <a:ext uri="{FF2B5EF4-FFF2-40B4-BE49-F238E27FC236}">
                <a16:creationId xmlns="" xmlns:a16="http://schemas.microsoft.com/office/drawing/2014/main" id="{57C2E590-36F7-4D3B-AE6E-8A0B593B6354}"/>
              </a:ext>
            </a:extLst>
          </p:cNvPr>
          <p:cNvSpPr/>
          <p:nvPr/>
        </p:nvSpPr>
        <p:spPr bwMode="auto">
          <a:xfrm>
            <a:off x="3123027" y="1378633"/>
            <a:ext cx="242183" cy="799046"/>
          </a:xfrm>
          <a:custGeom>
            <a:avLst/>
            <a:gdLst>
              <a:gd name="connsiteX0" fmla="*/ 239150 w 239150"/>
              <a:gd name="connsiteY0" fmla="*/ 0 h 773723"/>
              <a:gd name="connsiteX1" fmla="*/ 168812 w 239150"/>
              <a:gd name="connsiteY1" fmla="*/ 28135 h 773723"/>
              <a:gd name="connsiteX2" fmla="*/ 126609 w 239150"/>
              <a:gd name="connsiteY2" fmla="*/ 42203 h 773723"/>
              <a:gd name="connsiteX3" fmla="*/ 84406 w 239150"/>
              <a:gd name="connsiteY3" fmla="*/ 70338 h 773723"/>
              <a:gd name="connsiteX4" fmla="*/ 70338 w 239150"/>
              <a:gd name="connsiteY4" fmla="*/ 112541 h 773723"/>
              <a:gd name="connsiteX5" fmla="*/ 42203 w 239150"/>
              <a:gd name="connsiteY5" fmla="*/ 140677 h 773723"/>
              <a:gd name="connsiteX6" fmla="*/ 0 w 239150"/>
              <a:gd name="connsiteY6" fmla="*/ 281353 h 773723"/>
              <a:gd name="connsiteX7" fmla="*/ 14067 w 239150"/>
              <a:gd name="connsiteY7" fmla="*/ 464233 h 773723"/>
              <a:gd name="connsiteX8" fmla="*/ 42203 w 239150"/>
              <a:gd name="connsiteY8" fmla="*/ 548640 h 773723"/>
              <a:gd name="connsiteX9" fmla="*/ 56270 w 239150"/>
              <a:gd name="connsiteY9" fmla="*/ 590843 h 773723"/>
              <a:gd name="connsiteX10" fmla="*/ 70338 w 239150"/>
              <a:gd name="connsiteY10" fmla="*/ 633046 h 773723"/>
              <a:gd name="connsiteX11" fmla="*/ 84406 w 239150"/>
              <a:gd name="connsiteY11" fmla="*/ 675249 h 773723"/>
              <a:gd name="connsiteX12" fmla="*/ 112541 w 239150"/>
              <a:gd name="connsiteY12" fmla="*/ 717452 h 773723"/>
              <a:gd name="connsiteX13" fmla="*/ 140677 w 239150"/>
              <a:gd name="connsiteY13" fmla="*/ 745587 h 773723"/>
              <a:gd name="connsiteX14" fmla="*/ 196947 w 239150"/>
              <a:gd name="connsiteY14" fmla="*/ 773723 h 77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9150" h="773723">
                <a:moveTo>
                  <a:pt x="239150" y="0"/>
                </a:moveTo>
                <a:cubicBezTo>
                  <a:pt x="215704" y="9378"/>
                  <a:pt x="192456" y="19268"/>
                  <a:pt x="168812" y="28135"/>
                </a:cubicBezTo>
                <a:cubicBezTo>
                  <a:pt x="154928" y="33342"/>
                  <a:pt x="139872" y="35571"/>
                  <a:pt x="126609" y="42203"/>
                </a:cubicBezTo>
                <a:cubicBezTo>
                  <a:pt x="111487" y="49764"/>
                  <a:pt x="98474" y="60960"/>
                  <a:pt x="84406" y="70338"/>
                </a:cubicBezTo>
                <a:cubicBezTo>
                  <a:pt x="79717" y="84406"/>
                  <a:pt x="77967" y="99825"/>
                  <a:pt x="70338" y="112541"/>
                </a:cubicBezTo>
                <a:cubicBezTo>
                  <a:pt x="63514" y="123914"/>
                  <a:pt x="48134" y="128814"/>
                  <a:pt x="42203" y="140677"/>
                </a:cubicBezTo>
                <a:cubicBezTo>
                  <a:pt x="25076" y="174932"/>
                  <a:pt x="10097" y="240962"/>
                  <a:pt x="0" y="281353"/>
                </a:cubicBezTo>
                <a:cubicBezTo>
                  <a:pt x="4689" y="342313"/>
                  <a:pt x="4531" y="403841"/>
                  <a:pt x="14067" y="464233"/>
                </a:cubicBezTo>
                <a:cubicBezTo>
                  <a:pt x="18692" y="493528"/>
                  <a:pt x="32825" y="520504"/>
                  <a:pt x="42203" y="548640"/>
                </a:cubicBezTo>
                <a:lnTo>
                  <a:pt x="56270" y="590843"/>
                </a:lnTo>
                <a:lnTo>
                  <a:pt x="70338" y="633046"/>
                </a:lnTo>
                <a:cubicBezTo>
                  <a:pt x="75027" y="647114"/>
                  <a:pt x="76181" y="662911"/>
                  <a:pt x="84406" y="675249"/>
                </a:cubicBezTo>
                <a:cubicBezTo>
                  <a:pt x="93784" y="689317"/>
                  <a:pt x="101979" y="704250"/>
                  <a:pt x="112541" y="717452"/>
                </a:cubicBezTo>
                <a:cubicBezTo>
                  <a:pt x="120827" y="727809"/>
                  <a:pt x="129304" y="738763"/>
                  <a:pt x="140677" y="745587"/>
                </a:cubicBezTo>
                <a:cubicBezTo>
                  <a:pt x="221493" y="794076"/>
                  <a:pt x="157940" y="734714"/>
                  <a:pt x="196947" y="77372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grpSp>
        <p:nvGrpSpPr>
          <p:cNvPr id="85018" name="Group 85017">
            <a:extLst>
              <a:ext uri="{FF2B5EF4-FFF2-40B4-BE49-F238E27FC236}">
                <a16:creationId xmlns="" xmlns:a16="http://schemas.microsoft.com/office/drawing/2014/main" id="{C02F17E3-2F1C-4CD6-BF08-5D03FCF8EF26}"/>
              </a:ext>
            </a:extLst>
          </p:cNvPr>
          <p:cNvGrpSpPr/>
          <p:nvPr/>
        </p:nvGrpSpPr>
        <p:grpSpPr>
          <a:xfrm>
            <a:off x="1209822" y="115238"/>
            <a:ext cx="3207433" cy="1305599"/>
            <a:chOff x="1209822" y="115238"/>
            <a:chExt cx="3207433" cy="1305599"/>
          </a:xfrm>
        </p:grpSpPr>
        <p:sp>
          <p:nvSpPr>
            <p:cNvPr id="85011" name="Freeform: Shape 85010">
              <a:extLst>
                <a:ext uri="{FF2B5EF4-FFF2-40B4-BE49-F238E27FC236}">
                  <a16:creationId xmlns="" xmlns:a16="http://schemas.microsoft.com/office/drawing/2014/main" id="{A332BCC3-FD14-4EC1-A880-5C281BF5447A}"/>
                </a:ext>
              </a:extLst>
            </p:cNvPr>
            <p:cNvSpPr/>
            <p:nvPr/>
          </p:nvSpPr>
          <p:spPr bwMode="auto">
            <a:xfrm>
              <a:off x="1209822" y="211015"/>
              <a:ext cx="3207433" cy="1209822"/>
            </a:xfrm>
            <a:custGeom>
              <a:avLst/>
              <a:gdLst>
                <a:gd name="connsiteX0" fmla="*/ 2982350 w 3207433"/>
                <a:gd name="connsiteY0" fmla="*/ 1209822 h 1209822"/>
                <a:gd name="connsiteX1" fmla="*/ 3024553 w 3207433"/>
                <a:gd name="connsiteY1" fmla="*/ 1139483 h 1209822"/>
                <a:gd name="connsiteX2" fmla="*/ 3038621 w 3207433"/>
                <a:gd name="connsiteY2" fmla="*/ 1097280 h 1209822"/>
                <a:gd name="connsiteX3" fmla="*/ 3080824 w 3207433"/>
                <a:gd name="connsiteY3" fmla="*/ 1069145 h 1209822"/>
                <a:gd name="connsiteX4" fmla="*/ 3123027 w 3207433"/>
                <a:gd name="connsiteY4" fmla="*/ 984739 h 1209822"/>
                <a:gd name="connsiteX5" fmla="*/ 3151163 w 3207433"/>
                <a:gd name="connsiteY5" fmla="*/ 900333 h 1209822"/>
                <a:gd name="connsiteX6" fmla="*/ 3179298 w 3207433"/>
                <a:gd name="connsiteY6" fmla="*/ 787791 h 1209822"/>
                <a:gd name="connsiteX7" fmla="*/ 3207433 w 3207433"/>
                <a:gd name="connsiteY7" fmla="*/ 661182 h 1209822"/>
                <a:gd name="connsiteX8" fmla="*/ 3193366 w 3207433"/>
                <a:gd name="connsiteY8" fmla="*/ 239151 h 1209822"/>
                <a:gd name="connsiteX9" fmla="*/ 3151163 w 3207433"/>
                <a:gd name="connsiteY9" fmla="*/ 140677 h 1209822"/>
                <a:gd name="connsiteX10" fmla="*/ 3123027 w 3207433"/>
                <a:gd name="connsiteY10" fmla="*/ 112542 h 1209822"/>
                <a:gd name="connsiteX11" fmla="*/ 3094892 w 3207433"/>
                <a:gd name="connsiteY11" fmla="*/ 70339 h 1209822"/>
                <a:gd name="connsiteX12" fmla="*/ 3052689 w 3207433"/>
                <a:gd name="connsiteY12" fmla="*/ 56271 h 1209822"/>
                <a:gd name="connsiteX13" fmla="*/ 3010486 w 3207433"/>
                <a:gd name="connsiteY13" fmla="*/ 28136 h 1209822"/>
                <a:gd name="connsiteX14" fmla="*/ 2912012 w 3207433"/>
                <a:gd name="connsiteY14" fmla="*/ 0 h 1209822"/>
                <a:gd name="connsiteX15" fmla="*/ 2124221 w 3207433"/>
                <a:gd name="connsiteY15" fmla="*/ 14068 h 1209822"/>
                <a:gd name="connsiteX16" fmla="*/ 1969476 w 3207433"/>
                <a:gd name="connsiteY16" fmla="*/ 42203 h 1209822"/>
                <a:gd name="connsiteX17" fmla="*/ 1899138 w 3207433"/>
                <a:gd name="connsiteY17" fmla="*/ 56271 h 1209822"/>
                <a:gd name="connsiteX18" fmla="*/ 1716258 w 3207433"/>
                <a:gd name="connsiteY18" fmla="*/ 84407 h 1209822"/>
                <a:gd name="connsiteX19" fmla="*/ 1674055 w 3207433"/>
                <a:gd name="connsiteY19" fmla="*/ 98474 h 1209822"/>
                <a:gd name="connsiteX20" fmla="*/ 1561513 w 3207433"/>
                <a:gd name="connsiteY20" fmla="*/ 126610 h 1209822"/>
                <a:gd name="connsiteX21" fmla="*/ 1477107 w 3207433"/>
                <a:gd name="connsiteY21" fmla="*/ 154745 h 1209822"/>
                <a:gd name="connsiteX22" fmla="*/ 1434904 w 3207433"/>
                <a:gd name="connsiteY22" fmla="*/ 182880 h 1209822"/>
                <a:gd name="connsiteX23" fmla="*/ 1406769 w 3207433"/>
                <a:gd name="connsiteY23" fmla="*/ 211016 h 1209822"/>
                <a:gd name="connsiteX24" fmla="*/ 1294227 w 3207433"/>
                <a:gd name="connsiteY24" fmla="*/ 239151 h 1209822"/>
                <a:gd name="connsiteX25" fmla="*/ 1153550 w 3207433"/>
                <a:gd name="connsiteY25" fmla="*/ 267287 h 1209822"/>
                <a:gd name="connsiteX26" fmla="*/ 1083212 w 3207433"/>
                <a:gd name="connsiteY26" fmla="*/ 281354 h 1209822"/>
                <a:gd name="connsiteX27" fmla="*/ 872196 w 3207433"/>
                <a:gd name="connsiteY27" fmla="*/ 295422 h 1209822"/>
                <a:gd name="connsiteX28" fmla="*/ 787790 w 3207433"/>
                <a:gd name="connsiteY28" fmla="*/ 323557 h 1209822"/>
                <a:gd name="connsiteX29" fmla="*/ 703384 w 3207433"/>
                <a:gd name="connsiteY29" fmla="*/ 365760 h 1209822"/>
                <a:gd name="connsiteX30" fmla="*/ 562707 w 3207433"/>
                <a:gd name="connsiteY30" fmla="*/ 478302 h 1209822"/>
                <a:gd name="connsiteX31" fmla="*/ 393895 w 3207433"/>
                <a:gd name="connsiteY31" fmla="*/ 534573 h 1209822"/>
                <a:gd name="connsiteX32" fmla="*/ 351692 w 3207433"/>
                <a:gd name="connsiteY32" fmla="*/ 548640 h 1209822"/>
                <a:gd name="connsiteX33" fmla="*/ 309489 w 3207433"/>
                <a:gd name="connsiteY33" fmla="*/ 562708 h 1209822"/>
                <a:gd name="connsiteX34" fmla="*/ 196947 w 3207433"/>
                <a:gd name="connsiteY34" fmla="*/ 618979 h 1209822"/>
                <a:gd name="connsiteX35" fmla="*/ 196947 w 3207433"/>
                <a:gd name="connsiteY35" fmla="*/ 618979 h 1209822"/>
                <a:gd name="connsiteX36" fmla="*/ 112541 w 3207433"/>
                <a:gd name="connsiteY36" fmla="*/ 661182 h 1209822"/>
                <a:gd name="connsiteX37" fmla="*/ 70338 w 3207433"/>
                <a:gd name="connsiteY37" fmla="*/ 689317 h 1209822"/>
                <a:gd name="connsiteX38" fmla="*/ 42203 w 3207433"/>
                <a:gd name="connsiteY38" fmla="*/ 717453 h 1209822"/>
                <a:gd name="connsiteX39" fmla="*/ 0 w 3207433"/>
                <a:gd name="connsiteY39" fmla="*/ 731520 h 1209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07433" h="1209822">
                  <a:moveTo>
                    <a:pt x="2982350" y="1209822"/>
                  </a:moveTo>
                  <a:cubicBezTo>
                    <a:pt x="2996418" y="1186376"/>
                    <a:pt x="3012325" y="1163939"/>
                    <a:pt x="3024553" y="1139483"/>
                  </a:cubicBezTo>
                  <a:cubicBezTo>
                    <a:pt x="3031185" y="1126220"/>
                    <a:pt x="3029358" y="1108859"/>
                    <a:pt x="3038621" y="1097280"/>
                  </a:cubicBezTo>
                  <a:cubicBezTo>
                    <a:pt x="3049183" y="1084078"/>
                    <a:pt x="3066756" y="1078523"/>
                    <a:pt x="3080824" y="1069145"/>
                  </a:cubicBezTo>
                  <a:cubicBezTo>
                    <a:pt x="3132130" y="915230"/>
                    <a:pt x="3050305" y="1148363"/>
                    <a:pt x="3123027" y="984739"/>
                  </a:cubicBezTo>
                  <a:cubicBezTo>
                    <a:pt x="3135072" y="957638"/>
                    <a:pt x="3143970" y="929105"/>
                    <a:pt x="3151163" y="900333"/>
                  </a:cubicBezTo>
                  <a:cubicBezTo>
                    <a:pt x="3160541" y="862819"/>
                    <a:pt x="3172941" y="825933"/>
                    <a:pt x="3179298" y="787791"/>
                  </a:cubicBezTo>
                  <a:cubicBezTo>
                    <a:pt x="3195804" y="688758"/>
                    <a:pt x="3184346" y="730445"/>
                    <a:pt x="3207433" y="661182"/>
                  </a:cubicBezTo>
                  <a:cubicBezTo>
                    <a:pt x="3202744" y="520505"/>
                    <a:pt x="3201631" y="379663"/>
                    <a:pt x="3193366" y="239151"/>
                  </a:cubicBezTo>
                  <a:cubicBezTo>
                    <a:pt x="3190899" y="197216"/>
                    <a:pt x="3176292" y="172088"/>
                    <a:pt x="3151163" y="140677"/>
                  </a:cubicBezTo>
                  <a:cubicBezTo>
                    <a:pt x="3142877" y="130320"/>
                    <a:pt x="3131313" y="122899"/>
                    <a:pt x="3123027" y="112542"/>
                  </a:cubicBezTo>
                  <a:cubicBezTo>
                    <a:pt x="3112465" y="99340"/>
                    <a:pt x="3108094" y="80901"/>
                    <a:pt x="3094892" y="70339"/>
                  </a:cubicBezTo>
                  <a:cubicBezTo>
                    <a:pt x="3083313" y="61076"/>
                    <a:pt x="3065952" y="62903"/>
                    <a:pt x="3052689" y="56271"/>
                  </a:cubicBezTo>
                  <a:cubicBezTo>
                    <a:pt x="3037567" y="48710"/>
                    <a:pt x="3025608" y="35697"/>
                    <a:pt x="3010486" y="28136"/>
                  </a:cubicBezTo>
                  <a:cubicBezTo>
                    <a:pt x="2990303" y="18045"/>
                    <a:pt x="2930043" y="4508"/>
                    <a:pt x="2912012" y="0"/>
                  </a:cubicBezTo>
                  <a:lnTo>
                    <a:pt x="2124221" y="14068"/>
                  </a:lnTo>
                  <a:cubicBezTo>
                    <a:pt x="1975699" y="18709"/>
                    <a:pt x="2055887" y="20601"/>
                    <a:pt x="1969476" y="42203"/>
                  </a:cubicBezTo>
                  <a:cubicBezTo>
                    <a:pt x="1946280" y="48002"/>
                    <a:pt x="1922663" y="51994"/>
                    <a:pt x="1899138" y="56271"/>
                  </a:cubicBezTo>
                  <a:cubicBezTo>
                    <a:pt x="1827569" y="69284"/>
                    <a:pt x="1790025" y="73869"/>
                    <a:pt x="1716258" y="84407"/>
                  </a:cubicBezTo>
                  <a:cubicBezTo>
                    <a:pt x="1702190" y="89096"/>
                    <a:pt x="1688361" y="94572"/>
                    <a:pt x="1674055" y="98474"/>
                  </a:cubicBezTo>
                  <a:cubicBezTo>
                    <a:pt x="1636749" y="108648"/>
                    <a:pt x="1598197" y="114382"/>
                    <a:pt x="1561513" y="126610"/>
                  </a:cubicBezTo>
                  <a:cubicBezTo>
                    <a:pt x="1533378" y="135988"/>
                    <a:pt x="1501783" y="138294"/>
                    <a:pt x="1477107" y="154745"/>
                  </a:cubicBezTo>
                  <a:cubicBezTo>
                    <a:pt x="1463039" y="164123"/>
                    <a:pt x="1448106" y="172318"/>
                    <a:pt x="1434904" y="182880"/>
                  </a:cubicBezTo>
                  <a:cubicBezTo>
                    <a:pt x="1424547" y="191166"/>
                    <a:pt x="1419084" y="206090"/>
                    <a:pt x="1406769" y="211016"/>
                  </a:cubicBezTo>
                  <a:cubicBezTo>
                    <a:pt x="1370866" y="225377"/>
                    <a:pt x="1331741" y="229773"/>
                    <a:pt x="1294227" y="239151"/>
                  </a:cubicBezTo>
                  <a:cubicBezTo>
                    <a:pt x="1194696" y="264034"/>
                    <a:pt x="1280024" y="244292"/>
                    <a:pt x="1153550" y="267287"/>
                  </a:cubicBezTo>
                  <a:cubicBezTo>
                    <a:pt x="1130025" y="271564"/>
                    <a:pt x="1107004" y="278975"/>
                    <a:pt x="1083212" y="281354"/>
                  </a:cubicBezTo>
                  <a:cubicBezTo>
                    <a:pt x="1013067" y="288368"/>
                    <a:pt x="942535" y="290733"/>
                    <a:pt x="872196" y="295422"/>
                  </a:cubicBezTo>
                  <a:lnTo>
                    <a:pt x="787790" y="323557"/>
                  </a:lnTo>
                  <a:cubicBezTo>
                    <a:pt x="746944" y="337172"/>
                    <a:pt x="738090" y="336012"/>
                    <a:pt x="703384" y="365760"/>
                  </a:cubicBezTo>
                  <a:cubicBezTo>
                    <a:pt x="654490" y="407669"/>
                    <a:pt x="629301" y="456104"/>
                    <a:pt x="562707" y="478302"/>
                  </a:cubicBezTo>
                  <a:lnTo>
                    <a:pt x="393895" y="534573"/>
                  </a:lnTo>
                  <a:lnTo>
                    <a:pt x="351692" y="548640"/>
                  </a:lnTo>
                  <a:lnTo>
                    <a:pt x="309489" y="562708"/>
                  </a:lnTo>
                  <a:cubicBezTo>
                    <a:pt x="260382" y="611814"/>
                    <a:pt x="293936" y="586649"/>
                    <a:pt x="196947" y="618979"/>
                  </a:cubicBezTo>
                  <a:lnTo>
                    <a:pt x="196947" y="618979"/>
                  </a:lnTo>
                  <a:cubicBezTo>
                    <a:pt x="75999" y="699610"/>
                    <a:pt x="229026" y="602939"/>
                    <a:pt x="112541" y="661182"/>
                  </a:cubicBezTo>
                  <a:cubicBezTo>
                    <a:pt x="97419" y="668743"/>
                    <a:pt x="83540" y="678755"/>
                    <a:pt x="70338" y="689317"/>
                  </a:cubicBezTo>
                  <a:cubicBezTo>
                    <a:pt x="59981" y="697603"/>
                    <a:pt x="53576" y="710629"/>
                    <a:pt x="42203" y="717453"/>
                  </a:cubicBezTo>
                  <a:cubicBezTo>
                    <a:pt x="29488" y="725082"/>
                    <a:pt x="0" y="731520"/>
                    <a:pt x="0" y="73152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85012" name="Double Brace 85011">
              <a:extLst>
                <a:ext uri="{FF2B5EF4-FFF2-40B4-BE49-F238E27FC236}">
                  <a16:creationId xmlns="" xmlns:a16="http://schemas.microsoft.com/office/drawing/2014/main" id="{85FD8588-1EED-4362-B17D-6E67C9BF2252}"/>
                </a:ext>
              </a:extLst>
            </p:cNvPr>
            <p:cNvSpPr/>
            <p:nvPr/>
          </p:nvSpPr>
          <p:spPr bwMode="auto">
            <a:xfrm>
              <a:off x="2099202" y="115238"/>
              <a:ext cx="1095682" cy="383584"/>
            </a:xfrm>
            <a:prstGeom prst="bracePai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/>
                <a:t>&lt;Ready T&gt;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grpSp>
        <p:nvGrpSpPr>
          <p:cNvPr id="85017" name="Group 85016">
            <a:extLst>
              <a:ext uri="{FF2B5EF4-FFF2-40B4-BE49-F238E27FC236}">
                <a16:creationId xmlns="" xmlns:a16="http://schemas.microsoft.com/office/drawing/2014/main" id="{A78386EA-BB0A-4D9B-86E3-B3827FC60695}"/>
              </a:ext>
            </a:extLst>
          </p:cNvPr>
          <p:cNvGrpSpPr/>
          <p:nvPr/>
        </p:nvGrpSpPr>
        <p:grpSpPr>
          <a:xfrm>
            <a:off x="1237957" y="1069105"/>
            <a:ext cx="2597354" cy="2743238"/>
            <a:chOff x="1237957" y="1069105"/>
            <a:chExt cx="2597354" cy="2743238"/>
          </a:xfrm>
        </p:grpSpPr>
        <p:sp>
          <p:nvSpPr>
            <p:cNvPr id="85013" name="Freeform: Shape 85012">
              <a:extLst>
                <a:ext uri="{FF2B5EF4-FFF2-40B4-BE49-F238E27FC236}">
                  <a16:creationId xmlns="" xmlns:a16="http://schemas.microsoft.com/office/drawing/2014/main" id="{BA72FB35-27A4-4114-98F0-EE51D289F4D7}"/>
                </a:ext>
              </a:extLst>
            </p:cNvPr>
            <p:cNvSpPr/>
            <p:nvPr/>
          </p:nvSpPr>
          <p:spPr bwMode="auto">
            <a:xfrm>
              <a:off x="1237957" y="1069105"/>
              <a:ext cx="1786597" cy="2743238"/>
            </a:xfrm>
            <a:custGeom>
              <a:avLst/>
              <a:gdLst>
                <a:gd name="connsiteX0" fmla="*/ 1406769 w 1786597"/>
                <a:gd name="connsiteY0" fmla="*/ 2743238 h 2743238"/>
                <a:gd name="connsiteX1" fmla="*/ 1519311 w 1786597"/>
                <a:gd name="connsiteY1" fmla="*/ 2672900 h 2743238"/>
                <a:gd name="connsiteX2" fmla="*/ 1589649 w 1786597"/>
                <a:gd name="connsiteY2" fmla="*/ 2630697 h 2743238"/>
                <a:gd name="connsiteX3" fmla="*/ 1603717 w 1786597"/>
                <a:gd name="connsiteY3" fmla="*/ 2588493 h 2743238"/>
                <a:gd name="connsiteX4" fmla="*/ 1659988 w 1786597"/>
                <a:gd name="connsiteY4" fmla="*/ 2518155 h 2743238"/>
                <a:gd name="connsiteX5" fmla="*/ 1674055 w 1786597"/>
                <a:gd name="connsiteY5" fmla="*/ 2475952 h 2743238"/>
                <a:gd name="connsiteX6" fmla="*/ 1702191 w 1786597"/>
                <a:gd name="connsiteY6" fmla="*/ 2447817 h 2743238"/>
                <a:gd name="connsiteX7" fmla="*/ 1730326 w 1786597"/>
                <a:gd name="connsiteY7" fmla="*/ 2363410 h 2743238"/>
                <a:gd name="connsiteX8" fmla="*/ 1744394 w 1786597"/>
                <a:gd name="connsiteY8" fmla="*/ 2321207 h 2743238"/>
                <a:gd name="connsiteX9" fmla="*/ 1758461 w 1786597"/>
                <a:gd name="connsiteY9" fmla="*/ 2279004 h 2743238"/>
                <a:gd name="connsiteX10" fmla="*/ 1772529 w 1786597"/>
                <a:gd name="connsiteY10" fmla="*/ 2236801 h 2743238"/>
                <a:gd name="connsiteX11" fmla="*/ 1786597 w 1786597"/>
                <a:gd name="connsiteY11" fmla="*/ 2138327 h 2743238"/>
                <a:gd name="connsiteX12" fmla="*/ 1758461 w 1786597"/>
                <a:gd name="connsiteY12" fmla="*/ 1856973 h 2743238"/>
                <a:gd name="connsiteX13" fmla="*/ 1744394 w 1786597"/>
                <a:gd name="connsiteY13" fmla="*/ 1814770 h 2743238"/>
                <a:gd name="connsiteX14" fmla="*/ 1730326 w 1786597"/>
                <a:gd name="connsiteY14" fmla="*/ 1716297 h 2743238"/>
                <a:gd name="connsiteX15" fmla="*/ 1716258 w 1786597"/>
                <a:gd name="connsiteY15" fmla="*/ 1674093 h 2743238"/>
                <a:gd name="connsiteX16" fmla="*/ 1702191 w 1786597"/>
                <a:gd name="connsiteY16" fmla="*/ 1617823 h 2743238"/>
                <a:gd name="connsiteX17" fmla="*/ 1688123 w 1786597"/>
                <a:gd name="connsiteY17" fmla="*/ 1547484 h 2743238"/>
                <a:gd name="connsiteX18" fmla="*/ 1659988 w 1786597"/>
                <a:gd name="connsiteY18" fmla="*/ 1463078 h 2743238"/>
                <a:gd name="connsiteX19" fmla="*/ 1617785 w 1786597"/>
                <a:gd name="connsiteY19" fmla="*/ 1322401 h 2743238"/>
                <a:gd name="connsiteX20" fmla="*/ 1603717 w 1786597"/>
                <a:gd name="connsiteY20" fmla="*/ 1280198 h 2743238"/>
                <a:gd name="connsiteX21" fmla="*/ 1589649 w 1786597"/>
                <a:gd name="connsiteY21" fmla="*/ 1237995 h 2743238"/>
                <a:gd name="connsiteX22" fmla="*/ 1533378 w 1786597"/>
                <a:gd name="connsiteY22" fmla="*/ 1167657 h 2743238"/>
                <a:gd name="connsiteX23" fmla="*/ 1491175 w 1786597"/>
                <a:gd name="connsiteY23" fmla="*/ 1083250 h 2743238"/>
                <a:gd name="connsiteX24" fmla="*/ 1448972 w 1786597"/>
                <a:gd name="connsiteY24" fmla="*/ 1041047 h 2743238"/>
                <a:gd name="connsiteX25" fmla="*/ 1406769 w 1786597"/>
                <a:gd name="connsiteY25" fmla="*/ 956641 h 2743238"/>
                <a:gd name="connsiteX26" fmla="*/ 1350498 w 1786597"/>
                <a:gd name="connsiteY26" fmla="*/ 872235 h 2743238"/>
                <a:gd name="connsiteX27" fmla="*/ 1322363 w 1786597"/>
                <a:gd name="connsiteY27" fmla="*/ 830032 h 2743238"/>
                <a:gd name="connsiteX28" fmla="*/ 1280160 w 1786597"/>
                <a:gd name="connsiteY28" fmla="*/ 801897 h 2743238"/>
                <a:gd name="connsiteX29" fmla="*/ 1209821 w 1786597"/>
                <a:gd name="connsiteY29" fmla="*/ 745626 h 2743238"/>
                <a:gd name="connsiteX30" fmla="*/ 1111348 w 1786597"/>
                <a:gd name="connsiteY30" fmla="*/ 689355 h 2743238"/>
                <a:gd name="connsiteX31" fmla="*/ 1083212 w 1786597"/>
                <a:gd name="connsiteY31" fmla="*/ 661220 h 2743238"/>
                <a:gd name="connsiteX32" fmla="*/ 998806 w 1786597"/>
                <a:gd name="connsiteY32" fmla="*/ 619017 h 2743238"/>
                <a:gd name="connsiteX33" fmla="*/ 942535 w 1786597"/>
                <a:gd name="connsiteY33" fmla="*/ 562746 h 2743238"/>
                <a:gd name="connsiteX34" fmla="*/ 858129 w 1786597"/>
                <a:gd name="connsiteY34" fmla="*/ 520543 h 2743238"/>
                <a:gd name="connsiteX35" fmla="*/ 829994 w 1786597"/>
                <a:gd name="connsiteY35" fmla="*/ 492407 h 2743238"/>
                <a:gd name="connsiteX36" fmla="*/ 745588 w 1786597"/>
                <a:gd name="connsiteY36" fmla="*/ 450204 h 2743238"/>
                <a:gd name="connsiteX37" fmla="*/ 717452 w 1786597"/>
                <a:gd name="connsiteY37" fmla="*/ 422069 h 2743238"/>
                <a:gd name="connsiteX38" fmla="*/ 633046 w 1786597"/>
                <a:gd name="connsiteY38" fmla="*/ 365798 h 2743238"/>
                <a:gd name="connsiteX39" fmla="*/ 506437 w 1786597"/>
                <a:gd name="connsiteY39" fmla="*/ 267324 h 2743238"/>
                <a:gd name="connsiteX40" fmla="*/ 464234 w 1786597"/>
                <a:gd name="connsiteY40" fmla="*/ 253257 h 2743238"/>
                <a:gd name="connsiteX41" fmla="*/ 422031 w 1786597"/>
                <a:gd name="connsiteY41" fmla="*/ 225121 h 2743238"/>
                <a:gd name="connsiteX42" fmla="*/ 393895 w 1786597"/>
                <a:gd name="connsiteY42" fmla="*/ 196986 h 2743238"/>
                <a:gd name="connsiteX43" fmla="*/ 351692 w 1786597"/>
                <a:gd name="connsiteY43" fmla="*/ 182918 h 2743238"/>
                <a:gd name="connsiteX44" fmla="*/ 267286 w 1786597"/>
                <a:gd name="connsiteY44" fmla="*/ 126647 h 2743238"/>
                <a:gd name="connsiteX45" fmla="*/ 182880 w 1786597"/>
                <a:gd name="connsiteY45" fmla="*/ 84444 h 2743238"/>
                <a:gd name="connsiteX46" fmla="*/ 56271 w 1786597"/>
                <a:gd name="connsiteY46" fmla="*/ 14106 h 2743238"/>
                <a:gd name="connsiteX47" fmla="*/ 0 w 1786597"/>
                <a:gd name="connsiteY47" fmla="*/ 38 h 274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786597" h="2743238">
                  <a:moveTo>
                    <a:pt x="1406769" y="2743238"/>
                  </a:moveTo>
                  <a:cubicBezTo>
                    <a:pt x="1421572" y="2734356"/>
                    <a:pt x="1497662" y="2690219"/>
                    <a:pt x="1519311" y="2672900"/>
                  </a:cubicBezTo>
                  <a:cubicBezTo>
                    <a:pt x="1574484" y="2628761"/>
                    <a:pt x="1516357" y="2655127"/>
                    <a:pt x="1589649" y="2630697"/>
                  </a:cubicBezTo>
                  <a:cubicBezTo>
                    <a:pt x="1594338" y="2616629"/>
                    <a:pt x="1597085" y="2601756"/>
                    <a:pt x="1603717" y="2588493"/>
                  </a:cubicBezTo>
                  <a:cubicBezTo>
                    <a:pt x="1621464" y="2552999"/>
                    <a:pt x="1633817" y="2544325"/>
                    <a:pt x="1659988" y="2518155"/>
                  </a:cubicBezTo>
                  <a:cubicBezTo>
                    <a:pt x="1664677" y="2504087"/>
                    <a:pt x="1666426" y="2488667"/>
                    <a:pt x="1674055" y="2475952"/>
                  </a:cubicBezTo>
                  <a:cubicBezTo>
                    <a:pt x="1680879" y="2464579"/>
                    <a:pt x="1696260" y="2459680"/>
                    <a:pt x="1702191" y="2447817"/>
                  </a:cubicBezTo>
                  <a:cubicBezTo>
                    <a:pt x="1715454" y="2421291"/>
                    <a:pt x="1720948" y="2391546"/>
                    <a:pt x="1730326" y="2363410"/>
                  </a:cubicBezTo>
                  <a:lnTo>
                    <a:pt x="1744394" y="2321207"/>
                  </a:lnTo>
                  <a:lnTo>
                    <a:pt x="1758461" y="2279004"/>
                  </a:lnTo>
                  <a:lnTo>
                    <a:pt x="1772529" y="2236801"/>
                  </a:lnTo>
                  <a:cubicBezTo>
                    <a:pt x="1777218" y="2203976"/>
                    <a:pt x="1786597" y="2171485"/>
                    <a:pt x="1786597" y="2138327"/>
                  </a:cubicBezTo>
                  <a:cubicBezTo>
                    <a:pt x="1786597" y="2048314"/>
                    <a:pt x="1781043" y="1947303"/>
                    <a:pt x="1758461" y="1856973"/>
                  </a:cubicBezTo>
                  <a:cubicBezTo>
                    <a:pt x="1754865" y="1842587"/>
                    <a:pt x="1749083" y="1828838"/>
                    <a:pt x="1744394" y="1814770"/>
                  </a:cubicBezTo>
                  <a:cubicBezTo>
                    <a:pt x="1739705" y="1781946"/>
                    <a:pt x="1736829" y="1748811"/>
                    <a:pt x="1730326" y="1716297"/>
                  </a:cubicBezTo>
                  <a:cubicBezTo>
                    <a:pt x="1727418" y="1701756"/>
                    <a:pt x="1720332" y="1688351"/>
                    <a:pt x="1716258" y="1674093"/>
                  </a:cubicBezTo>
                  <a:cubicBezTo>
                    <a:pt x="1710947" y="1655503"/>
                    <a:pt x="1706385" y="1636697"/>
                    <a:pt x="1702191" y="1617823"/>
                  </a:cubicBezTo>
                  <a:cubicBezTo>
                    <a:pt x="1697004" y="1594482"/>
                    <a:pt x="1694414" y="1570552"/>
                    <a:pt x="1688123" y="1547484"/>
                  </a:cubicBezTo>
                  <a:cubicBezTo>
                    <a:pt x="1680320" y="1518872"/>
                    <a:pt x="1667181" y="1491850"/>
                    <a:pt x="1659988" y="1463078"/>
                  </a:cubicBezTo>
                  <a:cubicBezTo>
                    <a:pt x="1638728" y="1378038"/>
                    <a:pt x="1652033" y="1425144"/>
                    <a:pt x="1617785" y="1322401"/>
                  </a:cubicBezTo>
                  <a:lnTo>
                    <a:pt x="1603717" y="1280198"/>
                  </a:lnTo>
                  <a:cubicBezTo>
                    <a:pt x="1599028" y="1266130"/>
                    <a:pt x="1597874" y="1250333"/>
                    <a:pt x="1589649" y="1237995"/>
                  </a:cubicBezTo>
                  <a:cubicBezTo>
                    <a:pt x="1503045" y="1108088"/>
                    <a:pt x="1613565" y="1267891"/>
                    <a:pt x="1533378" y="1167657"/>
                  </a:cubicBezTo>
                  <a:cubicBezTo>
                    <a:pt x="1400567" y="1001643"/>
                    <a:pt x="1595182" y="1239259"/>
                    <a:pt x="1491175" y="1083250"/>
                  </a:cubicBezTo>
                  <a:cubicBezTo>
                    <a:pt x="1480139" y="1066697"/>
                    <a:pt x="1461708" y="1056331"/>
                    <a:pt x="1448972" y="1041047"/>
                  </a:cubicBezTo>
                  <a:cubicBezTo>
                    <a:pt x="1386522" y="966106"/>
                    <a:pt x="1449066" y="1032775"/>
                    <a:pt x="1406769" y="956641"/>
                  </a:cubicBezTo>
                  <a:cubicBezTo>
                    <a:pt x="1390347" y="927082"/>
                    <a:pt x="1369255" y="900370"/>
                    <a:pt x="1350498" y="872235"/>
                  </a:cubicBezTo>
                  <a:cubicBezTo>
                    <a:pt x="1341120" y="858167"/>
                    <a:pt x="1336431" y="839410"/>
                    <a:pt x="1322363" y="830032"/>
                  </a:cubicBezTo>
                  <a:cubicBezTo>
                    <a:pt x="1308295" y="820654"/>
                    <a:pt x="1293362" y="812459"/>
                    <a:pt x="1280160" y="801897"/>
                  </a:cubicBezTo>
                  <a:cubicBezTo>
                    <a:pt x="1222384" y="755676"/>
                    <a:pt x="1285606" y="788932"/>
                    <a:pt x="1209821" y="745626"/>
                  </a:cubicBezTo>
                  <a:cubicBezTo>
                    <a:pt x="1159283" y="716747"/>
                    <a:pt x="1154187" y="723625"/>
                    <a:pt x="1111348" y="689355"/>
                  </a:cubicBezTo>
                  <a:cubicBezTo>
                    <a:pt x="1100991" y="681070"/>
                    <a:pt x="1094585" y="668044"/>
                    <a:pt x="1083212" y="661220"/>
                  </a:cubicBezTo>
                  <a:cubicBezTo>
                    <a:pt x="1000008" y="611298"/>
                    <a:pt x="1081807" y="690161"/>
                    <a:pt x="998806" y="619017"/>
                  </a:cubicBezTo>
                  <a:cubicBezTo>
                    <a:pt x="978666" y="601754"/>
                    <a:pt x="967700" y="571135"/>
                    <a:pt x="942535" y="562746"/>
                  </a:cubicBezTo>
                  <a:cubicBezTo>
                    <a:pt x="897962" y="547888"/>
                    <a:pt x="897085" y="551708"/>
                    <a:pt x="858129" y="520543"/>
                  </a:cubicBezTo>
                  <a:cubicBezTo>
                    <a:pt x="847772" y="512257"/>
                    <a:pt x="840351" y="500693"/>
                    <a:pt x="829994" y="492407"/>
                  </a:cubicBezTo>
                  <a:cubicBezTo>
                    <a:pt x="791038" y="461242"/>
                    <a:pt x="790161" y="465062"/>
                    <a:pt x="745588" y="450204"/>
                  </a:cubicBezTo>
                  <a:cubicBezTo>
                    <a:pt x="736209" y="440826"/>
                    <a:pt x="728063" y="430027"/>
                    <a:pt x="717452" y="422069"/>
                  </a:cubicBezTo>
                  <a:cubicBezTo>
                    <a:pt x="690400" y="401780"/>
                    <a:pt x="656956" y="389708"/>
                    <a:pt x="633046" y="365798"/>
                  </a:cubicBezTo>
                  <a:cubicBezTo>
                    <a:pt x="596633" y="329385"/>
                    <a:pt x="556915" y="284149"/>
                    <a:pt x="506437" y="267324"/>
                  </a:cubicBezTo>
                  <a:lnTo>
                    <a:pt x="464234" y="253257"/>
                  </a:lnTo>
                  <a:cubicBezTo>
                    <a:pt x="450166" y="243878"/>
                    <a:pt x="435233" y="235683"/>
                    <a:pt x="422031" y="225121"/>
                  </a:cubicBezTo>
                  <a:cubicBezTo>
                    <a:pt x="411674" y="216836"/>
                    <a:pt x="405268" y="203810"/>
                    <a:pt x="393895" y="196986"/>
                  </a:cubicBezTo>
                  <a:cubicBezTo>
                    <a:pt x="381179" y="189357"/>
                    <a:pt x="365760" y="187607"/>
                    <a:pt x="351692" y="182918"/>
                  </a:cubicBezTo>
                  <a:cubicBezTo>
                    <a:pt x="271691" y="102917"/>
                    <a:pt x="348721" y="167364"/>
                    <a:pt x="267286" y="126647"/>
                  </a:cubicBezTo>
                  <a:cubicBezTo>
                    <a:pt x="158204" y="72106"/>
                    <a:pt x="288959" y="119804"/>
                    <a:pt x="182880" y="84444"/>
                  </a:cubicBezTo>
                  <a:cubicBezTo>
                    <a:pt x="119706" y="21270"/>
                    <a:pt x="159551" y="48533"/>
                    <a:pt x="56271" y="14106"/>
                  </a:cubicBezTo>
                  <a:cubicBezTo>
                    <a:pt x="9618" y="-1445"/>
                    <a:pt x="28897" y="38"/>
                    <a:pt x="0" y="38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85014" name="Double Brace 85013">
              <a:extLst>
                <a:ext uri="{FF2B5EF4-FFF2-40B4-BE49-F238E27FC236}">
                  <a16:creationId xmlns="" xmlns:a16="http://schemas.microsoft.com/office/drawing/2014/main" id="{3AD1BB62-39D3-4D1E-B7F8-1F528C48349E}"/>
                </a:ext>
              </a:extLst>
            </p:cNvPr>
            <p:cNvSpPr/>
            <p:nvPr/>
          </p:nvSpPr>
          <p:spPr bwMode="auto">
            <a:xfrm>
              <a:off x="2739629" y="2812898"/>
              <a:ext cx="1095682" cy="383584"/>
            </a:xfrm>
            <a:prstGeom prst="bracePai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/>
                <a:t>&lt;Ready T&gt;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124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5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5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5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5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5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5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5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4999" grpId="0" animBg="1"/>
      <p:bldP spid="8500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36E5F81A-5A43-4BB9-816C-2BF967FD5D4E}"/>
              </a:ext>
            </a:extLst>
          </p:cNvPr>
          <p:cNvGrpSpPr/>
          <p:nvPr/>
        </p:nvGrpSpPr>
        <p:grpSpPr>
          <a:xfrm>
            <a:off x="367778" y="423932"/>
            <a:ext cx="827039" cy="2103570"/>
            <a:chOff x="576775" y="576775"/>
            <a:chExt cx="928468" cy="3010487"/>
          </a:xfrm>
        </p:grpSpPr>
        <p:sp>
          <p:nvSpPr>
            <p:cNvPr id="6" name="Flowchart: Magnetic Disk 5">
              <a:extLst>
                <a:ext uri="{FF2B5EF4-FFF2-40B4-BE49-F238E27FC236}">
                  <a16:creationId xmlns="" xmlns:a16="http://schemas.microsoft.com/office/drawing/2014/main" id="{5CFF2FF4-FB49-41C6-97E0-D1201BFB5FA4}"/>
                </a:ext>
              </a:extLst>
            </p:cNvPr>
            <p:cNvSpPr/>
            <p:nvPr/>
          </p:nvSpPr>
          <p:spPr bwMode="auto">
            <a:xfrm>
              <a:off x="576775" y="2366598"/>
              <a:ext cx="928468" cy="122066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&lt;Prepare T&gt;</a:t>
              </a:r>
            </a:p>
            <a:p>
              <a:r>
                <a:rPr lang="en-US" dirty="0"/>
                <a:t>&lt;</a:t>
              </a:r>
              <a:r>
                <a:rPr lang="en-US" dirty="0">
                  <a:solidFill>
                    <a:srgbClr val="FF0000"/>
                  </a:solidFill>
                </a:rPr>
                <a:t>commit T</a:t>
              </a:r>
              <a:r>
                <a:rPr lang="en-US" dirty="0"/>
                <a:t>&gt;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D78F2D06-6777-49CA-9844-F33EAF7674D5}"/>
                </a:ext>
              </a:extLst>
            </p:cNvPr>
            <p:cNvGrpSpPr/>
            <p:nvPr/>
          </p:nvGrpSpPr>
          <p:grpSpPr>
            <a:xfrm>
              <a:off x="576775" y="576775"/>
              <a:ext cx="928467" cy="3010487"/>
              <a:chOff x="576774" y="576775"/>
              <a:chExt cx="928467" cy="3010487"/>
            </a:xfrm>
          </p:grpSpPr>
          <p:sp>
            <p:nvSpPr>
              <p:cNvPr id="2" name="Rectangle 1">
                <a:extLst>
                  <a:ext uri="{FF2B5EF4-FFF2-40B4-BE49-F238E27FC236}">
                    <a16:creationId xmlns="" xmlns:a16="http://schemas.microsoft.com/office/drawing/2014/main" id="{4F58D050-7BE9-4351-A3CE-2413449D85C0}"/>
                  </a:ext>
                </a:extLst>
              </p:cNvPr>
              <p:cNvSpPr/>
              <p:nvPr/>
            </p:nvSpPr>
            <p:spPr bwMode="auto">
              <a:xfrm>
                <a:off x="576775" y="576775"/>
                <a:ext cx="928466" cy="35169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Site 1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="" xmlns:a16="http://schemas.microsoft.com/office/drawing/2014/main" id="{5AC0E627-44FA-4B8A-9E07-7F2CF7550C3C}"/>
                  </a:ext>
                </a:extLst>
              </p:cNvPr>
              <p:cNvSpPr/>
              <p:nvPr/>
            </p:nvSpPr>
            <p:spPr bwMode="auto">
              <a:xfrm>
                <a:off x="576775" y="1193408"/>
                <a:ext cx="928466" cy="35169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TC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 1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21E9ACC7-8A19-4B84-9D50-A0D9B68FF07D}"/>
                  </a:ext>
                </a:extLst>
              </p:cNvPr>
              <p:cNvSpPr/>
              <p:nvPr/>
            </p:nvSpPr>
            <p:spPr bwMode="auto">
              <a:xfrm>
                <a:off x="576774" y="1882720"/>
                <a:ext cx="928467" cy="35169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TM1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 1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88ACA00A-3338-4A72-B453-B17F84A3E387}"/>
                  </a:ext>
                </a:extLst>
              </p:cNvPr>
              <p:cNvSpPr/>
              <p:nvPr/>
            </p:nvSpPr>
            <p:spPr bwMode="auto">
              <a:xfrm>
                <a:off x="576774" y="576775"/>
                <a:ext cx="928466" cy="301048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28A6E06E-BE1F-4A05-B6B5-5576E9E78CB2}"/>
              </a:ext>
            </a:extLst>
          </p:cNvPr>
          <p:cNvGrpSpPr/>
          <p:nvPr/>
        </p:nvGrpSpPr>
        <p:grpSpPr>
          <a:xfrm>
            <a:off x="3365213" y="382750"/>
            <a:ext cx="827039" cy="2044978"/>
            <a:chOff x="576775" y="576775"/>
            <a:chExt cx="928468" cy="3010487"/>
          </a:xfrm>
        </p:grpSpPr>
        <p:sp>
          <p:nvSpPr>
            <p:cNvPr id="14" name="Flowchart: Magnetic Disk 13">
              <a:extLst>
                <a:ext uri="{FF2B5EF4-FFF2-40B4-BE49-F238E27FC236}">
                  <a16:creationId xmlns="" xmlns:a16="http://schemas.microsoft.com/office/drawing/2014/main" id="{8529F3A8-95FE-4044-AC59-93120F555C17}"/>
                </a:ext>
              </a:extLst>
            </p:cNvPr>
            <p:cNvSpPr/>
            <p:nvPr/>
          </p:nvSpPr>
          <p:spPr bwMode="auto">
            <a:xfrm>
              <a:off x="576775" y="2602523"/>
              <a:ext cx="928468" cy="984739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  <a:ea typeface="ＭＳ Ｐゴシック" charset="0"/>
                </a:rPr>
                <a:t>&lt;</a:t>
              </a:r>
              <a:r>
                <a:rPr lang="en-US" sz="1600" b="1" dirty="0">
                  <a:latin typeface="Helvetica" charset="0"/>
                  <a:ea typeface="ＭＳ Ｐゴシック" charset="0"/>
                </a:rPr>
                <a:t>ready </a:t>
              </a:r>
              <a:r>
                <a:rPr lang="en-US" sz="1600" i="1" dirty="0">
                  <a:latin typeface="Helvetica" charset="0"/>
                  <a:ea typeface="ＭＳ Ｐゴシック" charset="0"/>
                </a:rPr>
                <a:t>T</a:t>
              </a:r>
              <a:r>
                <a:rPr lang="en-US" sz="1600" dirty="0">
                  <a:latin typeface="Helvetica" charset="0"/>
                  <a:ea typeface="ＭＳ Ｐゴシック" charset="0"/>
                </a:rPr>
                <a:t>&gt;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FC64DA7D-C761-441A-AC0A-AEF2A6D33034}"/>
                </a:ext>
              </a:extLst>
            </p:cNvPr>
            <p:cNvGrpSpPr/>
            <p:nvPr/>
          </p:nvGrpSpPr>
          <p:grpSpPr>
            <a:xfrm>
              <a:off x="576775" y="576775"/>
              <a:ext cx="928467" cy="3010487"/>
              <a:chOff x="576774" y="576775"/>
              <a:chExt cx="928467" cy="3010487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FEEEB38C-0420-4EC5-9666-8E6F9E5796EA}"/>
                  </a:ext>
                </a:extLst>
              </p:cNvPr>
              <p:cNvSpPr/>
              <p:nvPr/>
            </p:nvSpPr>
            <p:spPr bwMode="auto">
              <a:xfrm>
                <a:off x="576775" y="576775"/>
                <a:ext cx="928466" cy="35169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Site 2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0F027C1B-40AF-43C1-BA17-6481D1C77CA1}"/>
                  </a:ext>
                </a:extLst>
              </p:cNvPr>
              <p:cNvSpPr/>
              <p:nvPr/>
            </p:nvSpPr>
            <p:spPr bwMode="auto">
              <a:xfrm>
                <a:off x="576775" y="1193408"/>
                <a:ext cx="928466" cy="35169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TC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 2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FA11EDDF-B726-4F09-993E-BAEB699A8D26}"/>
                  </a:ext>
                </a:extLst>
              </p:cNvPr>
              <p:cNvSpPr/>
              <p:nvPr/>
            </p:nvSpPr>
            <p:spPr bwMode="auto">
              <a:xfrm>
                <a:off x="576774" y="1882720"/>
                <a:ext cx="928467" cy="35169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TM1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 2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id="{22654BED-535A-49FC-ABAA-19ADCADADFC0}"/>
                  </a:ext>
                </a:extLst>
              </p:cNvPr>
              <p:cNvSpPr/>
              <p:nvPr/>
            </p:nvSpPr>
            <p:spPr bwMode="auto">
              <a:xfrm>
                <a:off x="576774" y="576775"/>
                <a:ext cx="928466" cy="301048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146DB974-1DAD-407D-9D71-1E548DE46066}"/>
              </a:ext>
            </a:extLst>
          </p:cNvPr>
          <p:cNvGrpSpPr/>
          <p:nvPr/>
        </p:nvGrpSpPr>
        <p:grpSpPr>
          <a:xfrm>
            <a:off x="1827624" y="2843870"/>
            <a:ext cx="827039" cy="2037619"/>
            <a:chOff x="576775" y="576775"/>
            <a:chExt cx="928468" cy="3010487"/>
          </a:xfrm>
        </p:grpSpPr>
        <p:sp>
          <p:nvSpPr>
            <p:cNvPr id="21" name="Flowchart: Magnetic Disk 20">
              <a:extLst>
                <a:ext uri="{FF2B5EF4-FFF2-40B4-BE49-F238E27FC236}">
                  <a16:creationId xmlns="" xmlns:a16="http://schemas.microsoft.com/office/drawing/2014/main" id="{ED008339-9842-49C0-8A29-5E37FCEB2C9A}"/>
                </a:ext>
              </a:extLst>
            </p:cNvPr>
            <p:cNvSpPr/>
            <p:nvPr/>
          </p:nvSpPr>
          <p:spPr bwMode="auto">
            <a:xfrm>
              <a:off x="576775" y="2602523"/>
              <a:ext cx="928468" cy="984739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  <a:ea typeface="ＭＳ Ｐゴシック" charset="0"/>
                </a:rPr>
                <a:t>&lt;</a:t>
              </a:r>
              <a:r>
                <a:rPr lang="en-US" sz="1600" b="1" dirty="0">
                  <a:latin typeface="Helvetica" charset="0"/>
                  <a:ea typeface="ＭＳ Ｐゴシック" charset="0"/>
                </a:rPr>
                <a:t>ready </a:t>
              </a:r>
              <a:r>
                <a:rPr lang="en-US" sz="1600" i="1" dirty="0">
                  <a:latin typeface="Helvetica" charset="0"/>
                  <a:ea typeface="ＭＳ Ｐゴシック" charset="0"/>
                </a:rPr>
                <a:t>T</a:t>
              </a:r>
              <a:r>
                <a:rPr lang="en-US" sz="1600" dirty="0">
                  <a:latin typeface="Helvetica" charset="0"/>
                  <a:ea typeface="ＭＳ Ｐゴシック" charset="0"/>
                </a:rPr>
                <a:t>&gt;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id="{D31CEFC1-C092-4EA2-BA52-9D8E7D85C92F}"/>
                </a:ext>
              </a:extLst>
            </p:cNvPr>
            <p:cNvGrpSpPr/>
            <p:nvPr/>
          </p:nvGrpSpPr>
          <p:grpSpPr>
            <a:xfrm>
              <a:off x="576775" y="576775"/>
              <a:ext cx="928467" cy="3010487"/>
              <a:chOff x="576774" y="576775"/>
              <a:chExt cx="928467" cy="301048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="" xmlns:a16="http://schemas.microsoft.com/office/drawing/2014/main" id="{BBE1E9FF-75EA-4CF0-9F1A-5E7D9F054B3D}"/>
                  </a:ext>
                </a:extLst>
              </p:cNvPr>
              <p:cNvSpPr/>
              <p:nvPr/>
            </p:nvSpPr>
            <p:spPr bwMode="auto">
              <a:xfrm>
                <a:off x="576775" y="576775"/>
                <a:ext cx="928466" cy="35169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Site 3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="" xmlns:a16="http://schemas.microsoft.com/office/drawing/2014/main" id="{E4F18E8F-8D16-463A-AC5B-3B9C114A0289}"/>
                  </a:ext>
                </a:extLst>
              </p:cNvPr>
              <p:cNvSpPr/>
              <p:nvPr/>
            </p:nvSpPr>
            <p:spPr bwMode="auto">
              <a:xfrm>
                <a:off x="576775" y="1193408"/>
                <a:ext cx="928466" cy="35169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TC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 3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="" xmlns:a16="http://schemas.microsoft.com/office/drawing/2014/main" id="{37806B44-B99A-43D6-B1CA-E4DC8E750037}"/>
                  </a:ext>
                </a:extLst>
              </p:cNvPr>
              <p:cNvSpPr/>
              <p:nvPr/>
            </p:nvSpPr>
            <p:spPr bwMode="auto">
              <a:xfrm>
                <a:off x="576774" y="1882720"/>
                <a:ext cx="928467" cy="35169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TM1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 3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="" xmlns:a16="http://schemas.microsoft.com/office/drawing/2014/main" id="{186040A5-D009-46FC-8E3E-4FEE4D77D7F8}"/>
                  </a:ext>
                </a:extLst>
              </p:cNvPr>
              <p:cNvSpPr/>
              <p:nvPr/>
            </p:nvSpPr>
            <p:spPr bwMode="auto">
              <a:xfrm>
                <a:off x="576774" y="576775"/>
                <a:ext cx="928466" cy="301048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EFECB34-1B08-4A97-9D75-94E88AB3543F}"/>
              </a:ext>
            </a:extLst>
          </p:cNvPr>
          <p:cNvSpPr txBox="1"/>
          <p:nvPr/>
        </p:nvSpPr>
        <p:spPr>
          <a:xfrm>
            <a:off x="154825" y="74808"/>
            <a:ext cx="1227955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Coordinator</a:t>
            </a:r>
          </a:p>
        </p:txBody>
      </p:sp>
      <p:cxnSp>
        <p:nvCxnSpPr>
          <p:cNvPr id="84996" name="Straight Connector 84995">
            <a:extLst>
              <a:ext uri="{FF2B5EF4-FFF2-40B4-BE49-F238E27FC236}">
                <a16:creationId xmlns="" xmlns:a16="http://schemas.microsoft.com/office/drawing/2014/main" id="{B3FBA7DB-5E3E-45DA-B138-0F2D75470108}"/>
              </a:ext>
            </a:extLst>
          </p:cNvPr>
          <p:cNvCxnSpPr>
            <a:cxnSpLocks/>
            <a:endCxn id="26" idx="1"/>
          </p:cNvCxnSpPr>
          <p:nvPr/>
        </p:nvCxnSpPr>
        <p:spPr bwMode="auto">
          <a:xfrm>
            <a:off x="1194815" y="1040519"/>
            <a:ext cx="632809" cy="28221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5004" name="Straight Connector 85003">
            <a:extLst>
              <a:ext uri="{FF2B5EF4-FFF2-40B4-BE49-F238E27FC236}">
                <a16:creationId xmlns="" xmlns:a16="http://schemas.microsoft.com/office/drawing/2014/main" id="{667844F7-EA5D-4040-8842-CE0F57C3B353}"/>
              </a:ext>
            </a:extLst>
          </p:cNvPr>
          <p:cNvCxnSpPr>
            <a:cxnSpLocks/>
          </p:cNvCxnSpPr>
          <p:nvPr/>
        </p:nvCxnSpPr>
        <p:spPr bwMode="auto">
          <a:xfrm>
            <a:off x="1194815" y="1040519"/>
            <a:ext cx="2170398" cy="3465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1" name="Rectangle 2">
            <a:extLst>
              <a:ext uri="{FF2B5EF4-FFF2-40B4-BE49-F238E27FC236}">
                <a16:creationId xmlns="" xmlns:a16="http://schemas.microsoft.com/office/drawing/2014/main" id="{7FBB6182-54B7-4ABE-BEFD-B477995C7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0" y="237133"/>
            <a:ext cx="4572000" cy="6096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Helvetica" charset="0"/>
              </a:rPr>
              <a:t>Phase 2: Recording the Decision</a:t>
            </a:r>
          </a:p>
        </p:txBody>
      </p:sp>
      <p:sp>
        <p:nvSpPr>
          <p:cNvPr id="84994" name="Double Brace 84993">
            <a:extLst>
              <a:ext uri="{FF2B5EF4-FFF2-40B4-BE49-F238E27FC236}">
                <a16:creationId xmlns="" xmlns:a16="http://schemas.microsoft.com/office/drawing/2014/main" id="{53D99997-76B5-4FDA-A915-107778BBC5FF}"/>
              </a:ext>
            </a:extLst>
          </p:cNvPr>
          <p:cNvSpPr/>
          <p:nvPr/>
        </p:nvSpPr>
        <p:spPr bwMode="auto">
          <a:xfrm>
            <a:off x="1229159" y="2527502"/>
            <a:ext cx="1268960" cy="383584"/>
          </a:xfrm>
          <a:prstGeom prst="bracePai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&lt;Prepare T&gt;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4995" name="Double Brace 84994">
            <a:extLst>
              <a:ext uri="{FF2B5EF4-FFF2-40B4-BE49-F238E27FC236}">
                <a16:creationId xmlns="" xmlns:a16="http://schemas.microsoft.com/office/drawing/2014/main" id="{4B9BA047-09CC-49E6-99DA-34E3BD84D3B2}"/>
              </a:ext>
            </a:extLst>
          </p:cNvPr>
          <p:cNvSpPr/>
          <p:nvPr/>
        </p:nvSpPr>
        <p:spPr bwMode="auto">
          <a:xfrm>
            <a:off x="1827624" y="894539"/>
            <a:ext cx="1268960" cy="383584"/>
          </a:xfrm>
          <a:prstGeom prst="bracePai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&lt;Prepare T&gt;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4997" name="Freeform: Shape 84996">
            <a:extLst>
              <a:ext uri="{FF2B5EF4-FFF2-40B4-BE49-F238E27FC236}">
                <a16:creationId xmlns="" xmlns:a16="http://schemas.microsoft.com/office/drawing/2014/main" id="{0BD44F8A-706C-4AE4-ABDC-EC2579180BB6}"/>
              </a:ext>
            </a:extLst>
          </p:cNvPr>
          <p:cNvSpPr/>
          <p:nvPr/>
        </p:nvSpPr>
        <p:spPr bwMode="auto">
          <a:xfrm>
            <a:off x="112542" y="956603"/>
            <a:ext cx="253218" cy="1181686"/>
          </a:xfrm>
          <a:custGeom>
            <a:avLst/>
            <a:gdLst>
              <a:gd name="connsiteX0" fmla="*/ 239150 w 253218"/>
              <a:gd name="connsiteY0" fmla="*/ 0 h 1181686"/>
              <a:gd name="connsiteX1" fmla="*/ 196947 w 253218"/>
              <a:gd name="connsiteY1" fmla="*/ 70339 h 1181686"/>
              <a:gd name="connsiteX2" fmla="*/ 126609 w 253218"/>
              <a:gd name="connsiteY2" fmla="*/ 154745 h 1181686"/>
              <a:gd name="connsiteX3" fmla="*/ 112541 w 253218"/>
              <a:gd name="connsiteY3" fmla="*/ 196948 h 1181686"/>
              <a:gd name="connsiteX4" fmla="*/ 56270 w 253218"/>
              <a:gd name="connsiteY4" fmla="*/ 267286 h 1181686"/>
              <a:gd name="connsiteX5" fmla="*/ 14067 w 253218"/>
              <a:gd name="connsiteY5" fmla="*/ 393895 h 1181686"/>
              <a:gd name="connsiteX6" fmla="*/ 0 w 253218"/>
              <a:gd name="connsiteY6" fmla="*/ 436099 h 1181686"/>
              <a:gd name="connsiteX7" fmla="*/ 14067 w 253218"/>
              <a:gd name="connsiteY7" fmla="*/ 773723 h 1181686"/>
              <a:gd name="connsiteX8" fmla="*/ 42203 w 253218"/>
              <a:gd name="connsiteY8" fmla="*/ 858129 h 1181686"/>
              <a:gd name="connsiteX9" fmla="*/ 98473 w 253218"/>
              <a:gd name="connsiteY9" fmla="*/ 1026942 h 1181686"/>
              <a:gd name="connsiteX10" fmla="*/ 112541 w 253218"/>
              <a:gd name="connsiteY10" fmla="*/ 1069145 h 1181686"/>
              <a:gd name="connsiteX11" fmla="*/ 154744 w 253218"/>
              <a:gd name="connsiteY11" fmla="*/ 1097280 h 1181686"/>
              <a:gd name="connsiteX12" fmla="*/ 211015 w 253218"/>
              <a:gd name="connsiteY12" fmla="*/ 1153551 h 1181686"/>
              <a:gd name="connsiteX13" fmla="*/ 253218 w 253218"/>
              <a:gd name="connsiteY13" fmla="*/ 1181686 h 118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3218" h="1181686">
                <a:moveTo>
                  <a:pt x="239150" y="0"/>
                </a:moveTo>
                <a:cubicBezTo>
                  <a:pt x="225082" y="23446"/>
                  <a:pt x="213353" y="48465"/>
                  <a:pt x="196947" y="70339"/>
                </a:cubicBezTo>
                <a:cubicBezTo>
                  <a:pt x="150277" y="132566"/>
                  <a:pt x="159416" y="89131"/>
                  <a:pt x="126609" y="154745"/>
                </a:cubicBezTo>
                <a:cubicBezTo>
                  <a:pt x="119977" y="168008"/>
                  <a:pt x="119173" y="183685"/>
                  <a:pt x="112541" y="196948"/>
                </a:cubicBezTo>
                <a:cubicBezTo>
                  <a:pt x="94794" y="232443"/>
                  <a:pt x="82441" y="241116"/>
                  <a:pt x="56270" y="267286"/>
                </a:cubicBezTo>
                <a:lnTo>
                  <a:pt x="14067" y="393895"/>
                </a:lnTo>
                <a:lnTo>
                  <a:pt x="0" y="436099"/>
                </a:lnTo>
                <a:cubicBezTo>
                  <a:pt x="4689" y="548640"/>
                  <a:pt x="2859" y="661643"/>
                  <a:pt x="14067" y="773723"/>
                </a:cubicBezTo>
                <a:cubicBezTo>
                  <a:pt x="17018" y="803233"/>
                  <a:pt x="32825" y="829994"/>
                  <a:pt x="42203" y="858129"/>
                </a:cubicBezTo>
                <a:lnTo>
                  <a:pt x="98473" y="1026942"/>
                </a:lnTo>
                <a:cubicBezTo>
                  <a:pt x="103162" y="1041010"/>
                  <a:pt x="100203" y="1060920"/>
                  <a:pt x="112541" y="1069145"/>
                </a:cubicBezTo>
                <a:lnTo>
                  <a:pt x="154744" y="1097280"/>
                </a:lnTo>
                <a:cubicBezTo>
                  <a:pt x="177253" y="1164804"/>
                  <a:pt x="150993" y="1123540"/>
                  <a:pt x="211015" y="1153551"/>
                </a:cubicBezTo>
                <a:cubicBezTo>
                  <a:pt x="226137" y="1161112"/>
                  <a:pt x="253218" y="1181686"/>
                  <a:pt x="253218" y="118168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5002" name="Freeform: Shape 85001">
            <a:extLst>
              <a:ext uri="{FF2B5EF4-FFF2-40B4-BE49-F238E27FC236}">
                <a16:creationId xmlns="" xmlns:a16="http://schemas.microsoft.com/office/drawing/2014/main" id="{B41EF872-8640-4C11-8F4F-9CE71C1B1D16}"/>
              </a:ext>
            </a:extLst>
          </p:cNvPr>
          <p:cNvSpPr/>
          <p:nvPr/>
        </p:nvSpPr>
        <p:spPr bwMode="auto">
          <a:xfrm>
            <a:off x="1645920" y="3910818"/>
            <a:ext cx="196948" cy="647114"/>
          </a:xfrm>
          <a:custGeom>
            <a:avLst/>
            <a:gdLst>
              <a:gd name="connsiteX0" fmla="*/ 168812 w 196948"/>
              <a:gd name="connsiteY0" fmla="*/ 0 h 647114"/>
              <a:gd name="connsiteX1" fmla="*/ 98474 w 196948"/>
              <a:gd name="connsiteY1" fmla="*/ 14068 h 647114"/>
              <a:gd name="connsiteX2" fmla="*/ 70338 w 196948"/>
              <a:gd name="connsiteY2" fmla="*/ 42204 h 647114"/>
              <a:gd name="connsiteX3" fmla="*/ 42203 w 196948"/>
              <a:gd name="connsiteY3" fmla="*/ 126610 h 647114"/>
              <a:gd name="connsiteX4" fmla="*/ 0 w 196948"/>
              <a:gd name="connsiteY4" fmla="*/ 211016 h 647114"/>
              <a:gd name="connsiteX5" fmla="*/ 14068 w 196948"/>
              <a:gd name="connsiteY5" fmla="*/ 422031 h 647114"/>
              <a:gd name="connsiteX6" fmla="*/ 28135 w 196948"/>
              <a:gd name="connsiteY6" fmla="*/ 464234 h 647114"/>
              <a:gd name="connsiteX7" fmla="*/ 56271 w 196948"/>
              <a:gd name="connsiteY7" fmla="*/ 492370 h 647114"/>
              <a:gd name="connsiteX8" fmla="*/ 126609 w 196948"/>
              <a:gd name="connsiteY8" fmla="*/ 548640 h 647114"/>
              <a:gd name="connsiteX9" fmla="*/ 168812 w 196948"/>
              <a:gd name="connsiteY9" fmla="*/ 618979 h 647114"/>
              <a:gd name="connsiteX10" fmla="*/ 196948 w 196948"/>
              <a:gd name="connsiteY10" fmla="*/ 647114 h 64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6948" h="647114">
                <a:moveTo>
                  <a:pt x="168812" y="0"/>
                </a:moveTo>
                <a:cubicBezTo>
                  <a:pt x="145366" y="4689"/>
                  <a:pt x="120451" y="4649"/>
                  <a:pt x="98474" y="14068"/>
                </a:cubicBezTo>
                <a:cubicBezTo>
                  <a:pt x="86283" y="19293"/>
                  <a:pt x="76270" y="30341"/>
                  <a:pt x="70338" y="42204"/>
                </a:cubicBezTo>
                <a:cubicBezTo>
                  <a:pt x="57075" y="68730"/>
                  <a:pt x="58654" y="101934"/>
                  <a:pt x="42203" y="126610"/>
                </a:cubicBezTo>
                <a:cubicBezTo>
                  <a:pt x="5843" y="181151"/>
                  <a:pt x="19415" y="152773"/>
                  <a:pt x="0" y="211016"/>
                </a:cubicBezTo>
                <a:cubicBezTo>
                  <a:pt x="4689" y="281354"/>
                  <a:pt x="6283" y="351968"/>
                  <a:pt x="14068" y="422031"/>
                </a:cubicBezTo>
                <a:cubicBezTo>
                  <a:pt x="15706" y="436769"/>
                  <a:pt x="20506" y="451519"/>
                  <a:pt x="28135" y="464234"/>
                </a:cubicBezTo>
                <a:cubicBezTo>
                  <a:pt x="34959" y="475607"/>
                  <a:pt x="47985" y="482013"/>
                  <a:pt x="56271" y="492370"/>
                </a:cubicBezTo>
                <a:cubicBezTo>
                  <a:pt x="102548" y="550217"/>
                  <a:pt x="59669" y="526328"/>
                  <a:pt x="126609" y="548640"/>
                </a:cubicBezTo>
                <a:cubicBezTo>
                  <a:pt x="197902" y="619933"/>
                  <a:pt x="114024" y="527666"/>
                  <a:pt x="168812" y="618979"/>
                </a:cubicBezTo>
                <a:cubicBezTo>
                  <a:pt x="175636" y="630352"/>
                  <a:pt x="196948" y="647114"/>
                  <a:pt x="196948" y="64711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5008" name="Freeform: Shape 85007">
            <a:extLst>
              <a:ext uri="{FF2B5EF4-FFF2-40B4-BE49-F238E27FC236}">
                <a16:creationId xmlns="" xmlns:a16="http://schemas.microsoft.com/office/drawing/2014/main" id="{57C2E590-36F7-4D3B-AE6E-8A0B593B6354}"/>
              </a:ext>
            </a:extLst>
          </p:cNvPr>
          <p:cNvSpPr/>
          <p:nvPr/>
        </p:nvSpPr>
        <p:spPr bwMode="auto">
          <a:xfrm>
            <a:off x="3123027" y="1378633"/>
            <a:ext cx="242183" cy="799046"/>
          </a:xfrm>
          <a:custGeom>
            <a:avLst/>
            <a:gdLst>
              <a:gd name="connsiteX0" fmla="*/ 239150 w 239150"/>
              <a:gd name="connsiteY0" fmla="*/ 0 h 773723"/>
              <a:gd name="connsiteX1" fmla="*/ 168812 w 239150"/>
              <a:gd name="connsiteY1" fmla="*/ 28135 h 773723"/>
              <a:gd name="connsiteX2" fmla="*/ 126609 w 239150"/>
              <a:gd name="connsiteY2" fmla="*/ 42203 h 773723"/>
              <a:gd name="connsiteX3" fmla="*/ 84406 w 239150"/>
              <a:gd name="connsiteY3" fmla="*/ 70338 h 773723"/>
              <a:gd name="connsiteX4" fmla="*/ 70338 w 239150"/>
              <a:gd name="connsiteY4" fmla="*/ 112541 h 773723"/>
              <a:gd name="connsiteX5" fmla="*/ 42203 w 239150"/>
              <a:gd name="connsiteY5" fmla="*/ 140677 h 773723"/>
              <a:gd name="connsiteX6" fmla="*/ 0 w 239150"/>
              <a:gd name="connsiteY6" fmla="*/ 281353 h 773723"/>
              <a:gd name="connsiteX7" fmla="*/ 14067 w 239150"/>
              <a:gd name="connsiteY7" fmla="*/ 464233 h 773723"/>
              <a:gd name="connsiteX8" fmla="*/ 42203 w 239150"/>
              <a:gd name="connsiteY8" fmla="*/ 548640 h 773723"/>
              <a:gd name="connsiteX9" fmla="*/ 56270 w 239150"/>
              <a:gd name="connsiteY9" fmla="*/ 590843 h 773723"/>
              <a:gd name="connsiteX10" fmla="*/ 70338 w 239150"/>
              <a:gd name="connsiteY10" fmla="*/ 633046 h 773723"/>
              <a:gd name="connsiteX11" fmla="*/ 84406 w 239150"/>
              <a:gd name="connsiteY11" fmla="*/ 675249 h 773723"/>
              <a:gd name="connsiteX12" fmla="*/ 112541 w 239150"/>
              <a:gd name="connsiteY12" fmla="*/ 717452 h 773723"/>
              <a:gd name="connsiteX13" fmla="*/ 140677 w 239150"/>
              <a:gd name="connsiteY13" fmla="*/ 745587 h 773723"/>
              <a:gd name="connsiteX14" fmla="*/ 196947 w 239150"/>
              <a:gd name="connsiteY14" fmla="*/ 773723 h 77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9150" h="773723">
                <a:moveTo>
                  <a:pt x="239150" y="0"/>
                </a:moveTo>
                <a:cubicBezTo>
                  <a:pt x="215704" y="9378"/>
                  <a:pt x="192456" y="19268"/>
                  <a:pt x="168812" y="28135"/>
                </a:cubicBezTo>
                <a:cubicBezTo>
                  <a:pt x="154928" y="33342"/>
                  <a:pt x="139872" y="35571"/>
                  <a:pt x="126609" y="42203"/>
                </a:cubicBezTo>
                <a:cubicBezTo>
                  <a:pt x="111487" y="49764"/>
                  <a:pt x="98474" y="60960"/>
                  <a:pt x="84406" y="70338"/>
                </a:cubicBezTo>
                <a:cubicBezTo>
                  <a:pt x="79717" y="84406"/>
                  <a:pt x="77967" y="99825"/>
                  <a:pt x="70338" y="112541"/>
                </a:cubicBezTo>
                <a:cubicBezTo>
                  <a:pt x="63514" y="123914"/>
                  <a:pt x="48134" y="128814"/>
                  <a:pt x="42203" y="140677"/>
                </a:cubicBezTo>
                <a:cubicBezTo>
                  <a:pt x="25076" y="174932"/>
                  <a:pt x="10097" y="240962"/>
                  <a:pt x="0" y="281353"/>
                </a:cubicBezTo>
                <a:cubicBezTo>
                  <a:pt x="4689" y="342313"/>
                  <a:pt x="4531" y="403841"/>
                  <a:pt x="14067" y="464233"/>
                </a:cubicBezTo>
                <a:cubicBezTo>
                  <a:pt x="18692" y="493528"/>
                  <a:pt x="32825" y="520504"/>
                  <a:pt x="42203" y="548640"/>
                </a:cubicBezTo>
                <a:lnTo>
                  <a:pt x="56270" y="590843"/>
                </a:lnTo>
                <a:lnTo>
                  <a:pt x="70338" y="633046"/>
                </a:lnTo>
                <a:cubicBezTo>
                  <a:pt x="75027" y="647114"/>
                  <a:pt x="76181" y="662911"/>
                  <a:pt x="84406" y="675249"/>
                </a:cubicBezTo>
                <a:cubicBezTo>
                  <a:pt x="93784" y="689317"/>
                  <a:pt x="101979" y="704250"/>
                  <a:pt x="112541" y="717452"/>
                </a:cubicBezTo>
                <a:cubicBezTo>
                  <a:pt x="120827" y="727809"/>
                  <a:pt x="129304" y="738763"/>
                  <a:pt x="140677" y="745587"/>
                </a:cubicBezTo>
                <a:cubicBezTo>
                  <a:pt x="221493" y="794076"/>
                  <a:pt x="157940" y="734714"/>
                  <a:pt x="196947" y="77372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5011" name="Freeform: Shape 85010">
            <a:extLst>
              <a:ext uri="{FF2B5EF4-FFF2-40B4-BE49-F238E27FC236}">
                <a16:creationId xmlns="" xmlns:a16="http://schemas.microsoft.com/office/drawing/2014/main" id="{A332BCC3-FD14-4EC1-A880-5C281BF5447A}"/>
              </a:ext>
            </a:extLst>
          </p:cNvPr>
          <p:cNvSpPr/>
          <p:nvPr/>
        </p:nvSpPr>
        <p:spPr bwMode="auto">
          <a:xfrm>
            <a:off x="1209822" y="211015"/>
            <a:ext cx="3207433" cy="1209822"/>
          </a:xfrm>
          <a:custGeom>
            <a:avLst/>
            <a:gdLst>
              <a:gd name="connsiteX0" fmla="*/ 2982350 w 3207433"/>
              <a:gd name="connsiteY0" fmla="*/ 1209822 h 1209822"/>
              <a:gd name="connsiteX1" fmla="*/ 3024553 w 3207433"/>
              <a:gd name="connsiteY1" fmla="*/ 1139483 h 1209822"/>
              <a:gd name="connsiteX2" fmla="*/ 3038621 w 3207433"/>
              <a:gd name="connsiteY2" fmla="*/ 1097280 h 1209822"/>
              <a:gd name="connsiteX3" fmla="*/ 3080824 w 3207433"/>
              <a:gd name="connsiteY3" fmla="*/ 1069145 h 1209822"/>
              <a:gd name="connsiteX4" fmla="*/ 3123027 w 3207433"/>
              <a:gd name="connsiteY4" fmla="*/ 984739 h 1209822"/>
              <a:gd name="connsiteX5" fmla="*/ 3151163 w 3207433"/>
              <a:gd name="connsiteY5" fmla="*/ 900333 h 1209822"/>
              <a:gd name="connsiteX6" fmla="*/ 3179298 w 3207433"/>
              <a:gd name="connsiteY6" fmla="*/ 787791 h 1209822"/>
              <a:gd name="connsiteX7" fmla="*/ 3207433 w 3207433"/>
              <a:gd name="connsiteY7" fmla="*/ 661182 h 1209822"/>
              <a:gd name="connsiteX8" fmla="*/ 3193366 w 3207433"/>
              <a:gd name="connsiteY8" fmla="*/ 239151 h 1209822"/>
              <a:gd name="connsiteX9" fmla="*/ 3151163 w 3207433"/>
              <a:gd name="connsiteY9" fmla="*/ 140677 h 1209822"/>
              <a:gd name="connsiteX10" fmla="*/ 3123027 w 3207433"/>
              <a:gd name="connsiteY10" fmla="*/ 112542 h 1209822"/>
              <a:gd name="connsiteX11" fmla="*/ 3094892 w 3207433"/>
              <a:gd name="connsiteY11" fmla="*/ 70339 h 1209822"/>
              <a:gd name="connsiteX12" fmla="*/ 3052689 w 3207433"/>
              <a:gd name="connsiteY12" fmla="*/ 56271 h 1209822"/>
              <a:gd name="connsiteX13" fmla="*/ 3010486 w 3207433"/>
              <a:gd name="connsiteY13" fmla="*/ 28136 h 1209822"/>
              <a:gd name="connsiteX14" fmla="*/ 2912012 w 3207433"/>
              <a:gd name="connsiteY14" fmla="*/ 0 h 1209822"/>
              <a:gd name="connsiteX15" fmla="*/ 2124221 w 3207433"/>
              <a:gd name="connsiteY15" fmla="*/ 14068 h 1209822"/>
              <a:gd name="connsiteX16" fmla="*/ 1969476 w 3207433"/>
              <a:gd name="connsiteY16" fmla="*/ 42203 h 1209822"/>
              <a:gd name="connsiteX17" fmla="*/ 1899138 w 3207433"/>
              <a:gd name="connsiteY17" fmla="*/ 56271 h 1209822"/>
              <a:gd name="connsiteX18" fmla="*/ 1716258 w 3207433"/>
              <a:gd name="connsiteY18" fmla="*/ 84407 h 1209822"/>
              <a:gd name="connsiteX19" fmla="*/ 1674055 w 3207433"/>
              <a:gd name="connsiteY19" fmla="*/ 98474 h 1209822"/>
              <a:gd name="connsiteX20" fmla="*/ 1561513 w 3207433"/>
              <a:gd name="connsiteY20" fmla="*/ 126610 h 1209822"/>
              <a:gd name="connsiteX21" fmla="*/ 1477107 w 3207433"/>
              <a:gd name="connsiteY21" fmla="*/ 154745 h 1209822"/>
              <a:gd name="connsiteX22" fmla="*/ 1434904 w 3207433"/>
              <a:gd name="connsiteY22" fmla="*/ 182880 h 1209822"/>
              <a:gd name="connsiteX23" fmla="*/ 1406769 w 3207433"/>
              <a:gd name="connsiteY23" fmla="*/ 211016 h 1209822"/>
              <a:gd name="connsiteX24" fmla="*/ 1294227 w 3207433"/>
              <a:gd name="connsiteY24" fmla="*/ 239151 h 1209822"/>
              <a:gd name="connsiteX25" fmla="*/ 1153550 w 3207433"/>
              <a:gd name="connsiteY25" fmla="*/ 267287 h 1209822"/>
              <a:gd name="connsiteX26" fmla="*/ 1083212 w 3207433"/>
              <a:gd name="connsiteY26" fmla="*/ 281354 h 1209822"/>
              <a:gd name="connsiteX27" fmla="*/ 872196 w 3207433"/>
              <a:gd name="connsiteY27" fmla="*/ 295422 h 1209822"/>
              <a:gd name="connsiteX28" fmla="*/ 787790 w 3207433"/>
              <a:gd name="connsiteY28" fmla="*/ 323557 h 1209822"/>
              <a:gd name="connsiteX29" fmla="*/ 703384 w 3207433"/>
              <a:gd name="connsiteY29" fmla="*/ 365760 h 1209822"/>
              <a:gd name="connsiteX30" fmla="*/ 562707 w 3207433"/>
              <a:gd name="connsiteY30" fmla="*/ 478302 h 1209822"/>
              <a:gd name="connsiteX31" fmla="*/ 393895 w 3207433"/>
              <a:gd name="connsiteY31" fmla="*/ 534573 h 1209822"/>
              <a:gd name="connsiteX32" fmla="*/ 351692 w 3207433"/>
              <a:gd name="connsiteY32" fmla="*/ 548640 h 1209822"/>
              <a:gd name="connsiteX33" fmla="*/ 309489 w 3207433"/>
              <a:gd name="connsiteY33" fmla="*/ 562708 h 1209822"/>
              <a:gd name="connsiteX34" fmla="*/ 196947 w 3207433"/>
              <a:gd name="connsiteY34" fmla="*/ 618979 h 1209822"/>
              <a:gd name="connsiteX35" fmla="*/ 196947 w 3207433"/>
              <a:gd name="connsiteY35" fmla="*/ 618979 h 1209822"/>
              <a:gd name="connsiteX36" fmla="*/ 112541 w 3207433"/>
              <a:gd name="connsiteY36" fmla="*/ 661182 h 1209822"/>
              <a:gd name="connsiteX37" fmla="*/ 70338 w 3207433"/>
              <a:gd name="connsiteY37" fmla="*/ 689317 h 1209822"/>
              <a:gd name="connsiteX38" fmla="*/ 42203 w 3207433"/>
              <a:gd name="connsiteY38" fmla="*/ 717453 h 1209822"/>
              <a:gd name="connsiteX39" fmla="*/ 0 w 3207433"/>
              <a:gd name="connsiteY39" fmla="*/ 731520 h 1209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07433" h="1209822">
                <a:moveTo>
                  <a:pt x="2982350" y="1209822"/>
                </a:moveTo>
                <a:cubicBezTo>
                  <a:pt x="2996418" y="1186376"/>
                  <a:pt x="3012325" y="1163939"/>
                  <a:pt x="3024553" y="1139483"/>
                </a:cubicBezTo>
                <a:cubicBezTo>
                  <a:pt x="3031185" y="1126220"/>
                  <a:pt x="3029358" y="1108859"/>
                  <a:pt x="3038621" y="1097280"/>
                </a:cubicBezTo>
                <a:cubicBezTo>
                  <a:pt x="3049183" y="1084078"/>
                  <a:pt x="3066756" y="1078523"/>
                  <a:pt x="3080824" y="1069145"/>
                </a:cubicBezTo>
                <a:cubicBezTo>
                  <a:pt x="3132130" y="915230"/>
                  <a:pt x="3050305" y="1148363"/>
                  <a:pt x="3123027" y="984739"/>
                </a:cubicBezTo>
                <a:cubicBezTo>
                  <a:pt x="3135072" y="957638"/>
                  <a:pt x="3143970" y="929105"/>
                  <a:pt x="3151163" y="900333"/>
                </a:cubicBezTo>
                <a:cubicBezTo>
                  <a:pt x="3160541" y="862819"/>
                  <a:pt x="3172941" y="825933"/>
                  <a:pt x="3179298" y="787791"/>
                </a:cubicBezTo>
                <a:cubicBezTo>
                  <a:pt x="3195804" y="688758"/>
                  <a:pt x="3184346" y="730445"/>
                  <a:pt x="3207433" y="661182"/>
                </a:cubicBezTo>
                <a:cubicBezTo>
                  <a:pt x="3202744" y="520505"/>
                  <a:pt x="3201631" y="379663"/>
                  <a:pt x="3193366" y="239151"/>
                </a:cubicBezTo>
                <a:cubicBezTo>
                  <a:pt x="3190899" y="197216"/>
                  <a:pt x="3176292" y="172088"/>
                  <a:pt x="3151163" y="140677"/>
                </a:cubicBezTo>
                <a:cubicBezTo>
                  <a:pt x="3142877" y="130320"/>
                  <a:pt x="3131313" y="122899"/>
                  <a:pt x="3123027" y="112542"/>
                </a:cubicBezTo>
                <a:cubicBezTo>
                  <a:pt x="3112465" y="99340"/>
                  <a:pt x="3108094" y="80901"/>
                  <a:pt x="3094892" y="70339"/>
                </a:cubicBezTo>
                <a:cubicBezTo>
                  <a:pt x="3083313" y="61076"/>
                  <a:pt x="3065952" y="62903"/>
                  <a:pt x="3052689" y="56271"/>
                </a:cubicBezTo>
                <a:cubicBezTo>
                  <a:pt x="3037567" y="48710"/>
                  <a:pt x="3025608" y="35697"/>
                  <a:pt x="3010486" y="28136"/>
                </a:cubicBezTo>
                <a:cubicBezTo>
                  <a:pt x="2990303" y="18045"/>
                  <a:pt x="2930043" y="4508"/>
                  <a:pt x="2912012" y="0"/>
                </a:cubicBezTo>
                <a:lnTo>
                  <a:pt x="2124221" y="14068"/>
                </a:lnTo>
                <a:cubicBezTo>
                  <a:pt x="1975699" y="18709"/>
                  <a:pt x="2055887" y="20601"/>
                  <a:pt x="1969476" y="42203"/>
                </a:cubicBezTo>
                <a:cubicBezTo>
                  <a:pt x="1946280" y="48002"/>
                  <a:pt x="1922663" y="51994"/>
                  <a:pt x="1899138" y="56271"/>
                </a:cubicBezTo>
                <a:cubicBezTo>
                  <a:pt x="1827569" y="69284"/>
                  <a:pt x="1790025" y="73869"/>
                  <a:pt x="1716258" y="84407"/>
                </a:cubicBezTo>
                <a:cubicBezTo>
                  <a:pt x="1702190" y="89096"/>
                  <a:pt x="1688361" y="94572"/>
                  <a:pt x="1674055" y="98474"/>
                </a:cubicBezTo>
                <a:cubicBezTo>
                  <a:pt x="1636749" y="108648"/>
                  <a:pt x="1598197" y="114382"/>
                  <a:pt x="1561513" y="126610"/>
                </a:cubicBezTo>
                <a:cubicBezTo>
                  <a:pt x="1533378" y="135988"/>
                  <a:pt x="1501783" y="138294"/>
                  <a:pt x="1477107" y="154745"/>
                </a:cubicBezTo>
                <a:cubicBezTo>
                  <a:pt x="1463039" y="164123"/>
                  <a:pt x="1448106" y="172318"/>
                  <a:pt x="1434904" y="182880"/>
                </a:cubicBezTo>
                <a:cubicBezTo>
                  <a:pt x="1424547" y="191166"/>
                  <a:pt x="1419084" y="206090"/>
                  <a:pt x="1406769" y="211016"/>
                </a:cubicBezTo>
                <a:cubicBezTo>
                  <a:pt x="1370866" y="225377"/>
                  <a:pt x="1331741" y="229773"/>
                  <a:pt x="1294227" y="239151"/>
                </a:cubicBezTo>
                <a:cubicBezTo>
                  <a:pt x="1194696" y="264034"/>
                  <a:pt x="1280024" y="244292"/>
                  <a:pt x="1153550" y="267287"/>
                </a:cubicBezTo>
                <a:cubicBezTo>
                  <a:pt x="1130025" y="271564"/>
                  <a:pt x="1107004" y="278975"/>
                  <a:pt x="1083212" y="281354"/>
                </a:cubicBezTo>
                <a:cubicBezTo>
                  <a:pt x="1013067" y="288368"/>
                  <a:pt x="942535" y="290733"/>
                  <a:pt x="872196" y="295422"/>
                </a:cubicBezTo>
                <a:lnTo>
                  <a:pt x="787790" y="323557"/>
                </a:lnTo>
                <a:cubicBezTo>
                  <a:pt x="746944" y="337172"/>
                  <a:pt x="738090" y="336012"/>
                  <a:pt x="703384" y="365760"/>
                </a:cubicBezTo>
                <a:cubicBezTo>
                  <a:pt x="654490" y="407669"/>
                  <a:pt x="629301" y="456104"/>
                  <a:pt x="562707" y="478302"/>
                </a:cubicBezTo>
                <a:lnTo>
                  <a:pt x="393895" y="534573"/>
                </a:lnTo>
                <a:lnTo>
                  <a:pt x="351692" y="548640"/>
                </a:lnTo>
                <a:lnTo>
                  <a:pt x="309489" y="562708"/>
                </a:lnTo>
                <a:cubicBezTo>
                  <a:pt x="260382" y="611814"/>
                  <a:pt x="293936" y="586649"/>
                  <a:pt x="196947" y="618979"/>
                </a:cubicBezTo>
                <a:lnTo>
                  <a:pt x="196947" y="618979"/>
                </a:lnTo>
                <a:cubicBezTo>
                  <a:pt x="75999" y="699610"/>
                  <a:pt x="229026" y="602939"/>
                  <a:pt x="112541" y="661182"/>
                </a:cubicBezTo>
                <a:cubicBezTo>
                  <a:pt x="97419" y="668743"/>
                  <a:pt x="83540" y="678755"/>
                  <a:pt x="70338" y="689317"/>
                </a:cubicBezTo>
                <a:cubicBezTo>
                  <a:pt x="59981" y="697603"/>
                  <a:pt x="53576" y="710629"/>
                  <a:pt x="42203" y="717453"/>
                </a:cubicBezTo>
                <a:cubicBezTo>
                  <a:pt x="29488" y="725082"/>
                  <a:pt x="0" y="731520"/>
                  <a:pt x="0" y="73152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5012" name="Double Brace 85011">
            <a:extLst>
              <a:ext uri="{FF2B5EF4-FFF2-40B4-BE49-F238E27FC236}">
                <a16:creationId xmlns="" xmlns:a16="http://schemas.microsoft.com/office/drawing/2014/main" id="{85FD8588-1EED-4362-B17D-6E67C9BF2252}"/>
              </a:ext>
            </a:extLst>
          </p:cNvPr>
          <p:cNvSpPr/>
          <p:nvPr/>
        </p:nvSpPr>
        <p:spPr bwMode="auto">
          <a:xfrm>
            <a:off x="2099202" y="115238"/>
            <a:ext cx="1095682" cy="383584"/>
          </a:xfrm>
          <a:prstGeom prst="bracePai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/>
              <a:t>&lt;Ready T&gt;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5013" name="Freeform: Shape 85012">
            <a:extLst>
              <a:ext uri="{FF2B5EF4-FFF2-40B4-BE49-F238E27FC236}">
                <a16:creationId xmlns="" xmlns:a16="http://schemas.microsoft.com/office/drawing/2014/main" id="{BA72FB35-27A4-4114-98F0-EE51D289F4D7}"/>
              </a:ext>
            </a:extLst>
          </p:cNvPr>
          <p:cNvSpPr/>
          <p:nvPr/>
        </p:nvSpPr>
        <p:spPr bwMode="auto">
          <a:xfrm>
            <a:off x="1237957" y="1069105"/>
            <a:ext cx="1786597" cy="2743238"/>
          </a:xfrm>
          <a:custGeom>
            <a:avLst/>
            <a:gdLst>
              <a:gd name="connsiteX0" fmla="*/ 1406769 w 1786597"/>
              <a:gd name="connsiteY0" fmla="*/ 2743238 h 2743238"/>
              <a:gd name="connsiteX1" fmla="*/ 1519311 w 1786597"/>
              <a:gd name="connsiteY1" fmla="*/ 2672900 h 2743238"/>
              <a:gd name="connsiteX2" fmla="*/ 1589649 w 1786597"/>
              <a:gd name="connsiteY2" fmla="*/ 2630697 h 2743238"/>
              <a:gd name="connsiteX3" fmla="*/ 1603717 w 1786597"/>
              <a:gd name="connsiteY3" fmla="*/ 2588493 h 2743238"/>
              <a:gd name="connsiteX4" fmla="*/ 1659988 w 1786597"/>
              <a:gd name="connsiteY4" fmla="*/ 2518155 h 2743238"/>
              <a:gd name="connsiteX5" fmla="*/ 1674055 w 1786597"/>
              <a:gd name="connsiteY5" fmla="*/ 2475952 h 2743238"/>
              <a:gd name="connsiteX6" fmla="*/ 1702191 w 1786597"/>
              <a:gd name="connsiteY6" fmla="*/ 2447817 h 2743238"/>
              <a:gd name="connsiteX7" fmla="*/ 1730326 w 1786597"/>
              <a:gd name="connsiteY7" fmla="*/ 2363410 h 2743238"/>
              <a:gd name="connsiteX8" fmla="*/ 1744394 w 1786597"/>
              <a:gd name="connsiteY8" fmla="*/ 2321207 h 2743238"/>
              <a:gd name="connsiteX9" fmla="*/ 1758461 w 1786597"/>
              <a:gd name="connsiteY9" fmla="*/ 2279004 h 2743238"/>
              <a:gd name="connsiteX10" fmla="*/ 1772529 w 1786597"/>
              <a:gd name="connsiteY10" fmla="*/ 2236801 h 2743238"/>
              <a:gd name="connsiteX11" fmla="*/ 1786597 w 1786597"/>
              <a:gd name="connsiteY11" fmla="*/ 2138327 h 2743238"/>
              <a:gd name="connsiteX12" fmla="*/ 1758461 w 1786597"/>
              <a:gd name="connsiteY12" fmla="*/ 1856973 h 2743238"/>
              <a:gd name="connsiteX13" fmla="*/ 1744394 w 1786597"/>
              <a:gd name="connsiteY13" fmla="*/ 1814770 h 2743238"/>
              <a:gd name="connsiteX14" fmla="*/ 1730326 w 1786597"/>
              <a:gd name="connsiteY14" fmla="*/ 1716297 h 2743238"/>
              <a:gd name="connsiteX15" fmla="*/ 1716258 w 1786597"/>
              <a:gd name="connsiteY15" fmla="*/ 1674093 h 2743238"/>
              <a:gd name="connsiteX16" fmla="*/ 1702191 w 1786597"/>
              <a:gd name="connsiteY16" fmla="*/ 1617823 h 2743238"/>
              <a:gd name="connsiteX17" fmla="*/ 1688123 w 1786597"/>
              <a:gd name="connsiteY17" fmla="*/ 1547484 h 2743238"/>
              <a:gd name="connsiteX18" fmla="*/ 1659988 w 1786597"/>
              <a:gd name="connsiteY18" fmla="*/ 1463078 h 2743238"/>
              <a:gd name="connsiteX19" fmla="*/ 1617785 w 1786597"/>
              <a:gd name="connsiteY19" fmla="*/ 1322401 h 2743238"/>
              <a:gd name="connsiteX20" fmla="*/ 1603717 w 1786597"/>
              <a:gd name="connsiteY20" fmla="*/ 1280198 h 2743238"/>
              <a:gd name="connsiteX21" fmla="*/ 1589649 w 1786597"/>
              <a:gd name="connsiteY21" fmla="*/ 1237995 h 2743238"/>
              <a:gd name="connsiteX22" fmla="*/ 1533378 w 1786597"/>
              <a:gd name="connsiteY22" fmla="*/ 1167657 h 2743238"/>
              <a:gd name="connsiteX23" fmla="*/ 1491175 w 1786597"/>
              <a:gd name="connsiteY23" fmla="*/ 1083250 h 2743238"/>
              <a:gd name="connsiteX24" fmla="*/ 1448972 w 1786597"/>
              <a:gd name="connsiteY24" fmla="*/ 1041047 h 2743238"/>
              <a:gd name="connsiteX25" fmla="*/ 1406769 w 1786597"/>
              <a:gd name="connsiteY25" fmla="*/ 956641 h 2743238"/>
              <a:gd name="connsiteX26" fmla="*/ 1350498 w 1786597"/>
              <a:gd name="connsiteY26" fmla="*/ 872235 h 2743238"/>
              <a:gd name="connsiteX27" fmla="*/ 1322363 w 1786597"/>
              <a:gd name="connsiteY27" fmla="*/ 830032 h 2743238"/>
              <a:gd name="connsiteX28" fmla="*/ 1280160 w 1786597"/>
              <a:gd name="connsiteY28" fmla="*/ 801897 h 2743238"/>
              <a:gd name="connsiteX29" fmla="*/ 1209821 w 1786597"/>
              <a:gd name="connsiteY29" fmla="*/ 745626 h 2743238"/>
              <a:gd name="connsiteX30" fmla="*/ 1111348 w 1786597"/>
              <a:gd name="connsiteY30" fmla="*/ 689355 h 2743238"/>
              <a:gd name="connsiteX31" fmla="*/ 1083212 w 1786597"/>
              <a:gd name="connsiteY31" fmla="*/ 661220 h 2743238"/>
              <a:gd name="connsiteX32" fmla="*/ 998806 w 1786597"/>
              <a:gd name="connsiteY32" fmla="*/ 619017 h 2743238"/>
              <a:gd name="connsiteX33" fmla="*/ 942535 w 1786597"/>
              <a:gd name="connsiteY33" fmla="*/ 562746 h 2743238"/>
              <a:gd name="connsiteX34" fmla="*/ 858129 w 1786597"/>
              <a:gd name="connsiteY34" fmla="*/ 520543 h 2743238"/>
              <a:gd name="connsiteX35" fmla="*/ 829994 w 1786597"/>
              <a:gd name="connsiteY35" fmla="*/ 492407 h 2743238"/>
              <a:gd name="connsiteX36" fmla="*/ 745588 w 1786597"/>
              <a:gd name="connsiteY36" fmla="*/ 450204 h 2743238"/>
              <a:gd name="connsiteX37" fmla="*/ 717452 w 1786597"/>
              <a:gd name="connsiteY37" fmla="*/ 422069 h 2743238"/>
              <a:gd name="connsiteX38" fmla="*/ 633046 w 1786597"/>
              <a:gd name="connsiteY38" fmla="*/ 365798 h 2743238"/>
              <a:gd name="connsiteX39" fmla="*/ 506437 w 1786597"/>
              <a:gd name="connsiteY39" fmla="*/ 267324 h 2743238"/>
              <a:gd name="connsiteX40" fmla="*/ 464234 w 1786597"/>
              <a:gd name="connsiteY40" fmla="*/ 253257 h 2743238"/>
              <a:gd name="connsiteX41" fmla="*/ 422031 w 1786597"/>
              <a:gd name="connsiteY41" fmla="*/ 225121 h 2743238"/>
              <a:gd name="connsiteX42" fmla="*/ 393895 w 1786597"/>
              <a:gd name="connsiteY42" fmla="*/ 196986 h 2743238"/>
              <a:gd name="connsiteX43" fmla="*/ 351692 w 1786597"/>
              <a:gd name="connsiteY43" fmla="*/ 182918 h 2743238"/>
              <a:gd name="connsiteX44" fmla="*/ 267286 w 1786597"/>
              <a:gd name="connsiteY44" fmla="*/ 126647 h 2743238"/>
              <a:gd name="connsiteX45" fmla="*/ 182880 w 1786597"/>
              <a:gd name="connsiteY45" fmla="*/ 84444 h 2743238"/>
              <a:gd name="connsiteX46" fmla="*/ 56271 w 1786597"/>
              <a:gd name="connsiteY46" fmla="*/ 14106 h 2743238"/>
              <a:gd name="connsiteX47" fmla="*/ 0 w 1786597"/>
              <a:gd name="connsiteY47" fmla="*/ 38 h 274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786597" h="2743238">
                <a:moveTo>
                  <a:pt x="1406769" y="2743238"/>
                </a:moveTo>
                <a:cubicBezTo>
                  <a:pt x="1421572" y="2734356"/>
                  <a:pt x="1497662" y="2690219"/>
                  <a:pt x="1519311" y="2672900"/>
                </a:cubicBezTo>
                <a:cubicBezTo>
                  <a:pt x="1574484" y="2628761"/>
                  <a:pt x="1516357" y="2655127"/>
                  <a:pt x="1589649" y="2630697"/>
                </a:cubicBezTo>
                <a:cubicBezTo>
                  <a:pt x="1594338" y="2616629"/>
                  <a:pt x="1597085" y="2601756"/>
                  <a:pt x="1603717" y="2588493"/>
                </a:cubicBezTo>
                <a:cubicBezTo>
                  <a:pt x="1621464" y="2552999"/>
                  <a:pt x="1633817" y="2544325"/>
                  <a:pt x="1659988" y="2518155"/>
                </a:cubicBezTo>
                <a:cubicBezTo>
                  <a:pt x="1664677" y="2504087"/>
                  <a:pt x="1666426" y="2488667"/>
                  <a:pt x="1674055" y="2475952"/>
                </a:cubicBezTo>
                <a:cubicBezTo>
                  <a:pt x="1680879" y="2464579"/>
                  <a:pt x="1696260" y="2459680"/>
                  <a:pt x="1702191" y="2447817"/>
                </a:cubicBezTo>
                <a:cubicBezTo>
                  <a:pt x="1715454" y="2421291"/>
                  <a:pt x="1720948" y="2391546"/>
                  <a:pt x="1730326" y="2363410"/>
                </a:cubicBezTo>
                <a:lnTo>
                  <a:pt x="1744394" y="2321207"/>
                </a:lnTo>
                <a:lnTo>
                  <a:pt x="1758461" y="2279004"/>
                </a:lnTo>
                <a:lnTo>
                  <a:pt x="1772529" y="2236801"/>
                </a:lnTo>
                <a:cubicBezTo>
                  <a:pt x="1777218" y="2203976"/>
                  <a:pt x="1786597" y="2171485"/>
                  <a:pt x="1786597" y="2138327"/>
                </a:cubicBezTo>
                <a:cubicBezTo>
                  <a:pt x="1786597" y="2048314"/>
                  <a:pt x="1781043" y="1947303"/>
                  <a:pt x="1758461" y="1856973"/>
                </a:cubicBezTo>
                <a:cubicBezTo>
                  <a:pt x="1754865" y="1842587"/>
                  <a:pt x="1749083" y="1828838"/>
                  <a:pt x="1744394" y="1814770"/>
                </a:cubicBezTo>
                <a:cubicBezTo>
                  <a:pt x="1739705" y="1781946"/>
                  <a:pt x="1736829" y="1748811"/>
                  <a:pt x="1730326" y="1716297"/>
                </a:cubicBezTo>
                <a:cubicBezTo>
                  <a:pt x="1727418" y="1701756"/>
                  <a:pt x="1720332" y="1688351"/>
                  <a:pt x="1716258" y="1674093"/>
                </a:cubicBezTo>
                <a:cubicBezTo>
                  <a:pt x="1710947" y="1655503"/>
                  <a:pt x="1706385" y="1636697"/>
                  <a:pt x="1702191" y="1617823"/>
                </a:cubicBezTo>
                <a:cubicBezTo>
                  <a:pt x="1697004" y="1594482"/>
                  <a:pt x="1694414" y="1570552"/>
                  <a:pt x="1688123" y="1547484"/>
                </a:cubicBezTo>
                <a:cubicBezTo>
                  <a:pt x="1680320" y="1518872"/>
                  <a:pt x="1667181" y="1491850"/>
                  <a:pt x="1659988" y="1463078"/>
                </a:cubicBezTo>
                <a:cubicBezTo>
                  <a:pt x="1638728" y="1378038"/>
                  <a:pt x="1652033" y="1425144"/>
                  <a:pt x="1617785" y="1322401"/>
                </a:cubicBezTo>
                <a:lnTo>
                  <a:pt x="1603717" y="1280198"/>
                </a:lnTo>
                <a:cubicBezTo>
                  <a:pt x="1599028" y="1266130"/>
                  <a:pt x="1597874" y="1250333"/>
                  <a:pt x="1589649" y="1237995"/>
                </a:cubicBezTo>
                <a:cubicBezTo>
                  <a:pt x="1503045" y="1108088"/>
                  <a:pt x="1613565" y="1267891"/>
                  <a:pt x="1533378" y="1167657"/>
                </a:cubicBezTo>
                <a:cubicBezTo>
                  <a:pt x="1400567" y="1001643"/>
                  <a:pt x="1595182" y="1239259"/>
                  <a:pt x="1491175" y="1083250"/>
                </a:cubicBezTo>
                <a:cubicBezTo>
                  <a:pt x="1480139" y="1066697"/>
                  <a:pt x="1461708" y="1056331"/>
                  <a:pt x="1448972" y="1041047"/>
                </a:cubicBezTo>
                <a:cubicBezTo>
                  <a:pt x="1386522" y="966106"/>
                  <a:pt x="1449066" y="1032775"/>
                  <a:pt x="1406769" y="956641"/>
                </a:cubicBezTo>
                <a:cubicBezTo>
                  <a:pt x="1390347" y="927082"/>
                  <a:pt x="1369255" y="900370"/>
                  <a:pt x="1350498" y="872235"/>
                </a:cubicBezTo>
                <a:cubicBezTo>
                  <a:pt x="1341120" y="858167"/>
                  <a:pt x="1336431" y="839410"/>
                  <a:pt x="1322363" y="830032"/>
                </a:cubicBezTo>
                <a:cubicBezTo>
                  <a:pt x="1308295" y="820654"/>
                  <a:pt x="1293362" y="812459"/>
                  <a:pt x="1280160" y="801897"/>
                </a:cubicBezTo>
                <a:cubicBezTo>
                  <a:pt x="1222384" y="755676"/>
                  <a:pt x="1285606" y="788932"/>
                  <a:pt x="1209821" y="745626"/>
                </a:cubicBezTo>
                <a:cubicBezTo>
                  <a:pt x="1159283" y="716747"/>
                  <a:pt x="1154187" y="723625"/>
                  <a:pt x="1111348" y="689355"/>
                </a:cubicBezTo>
                <a:cubicBezTo>
                  <a:pt x="1100991" y="681070"/>
                  <a:pt x="1094585" y="668044"/>
                  <a:pt x="1083212" y="661220"/>
                </a:cubicBezTo>
                <a:cubicBezTo>
                  <a:pt x="1000008" y="611298"/>
                  <a:pt x="1081807" y="690161"/>
                  <a:pt x="998806" y="619017"/>
                </a:cubicBezTo>
                <a:cubicBezTo>
                  <a:pt x="978666" y="601754"/>
                  <a:pt x="967700" y="571135"/>
                  <a:pt x="942535" y="562746"/>
                </a:cubicBezTo>
                <a:cubicBezTo>
                  <a:pt x="897962" y="547888"/>
                  <a:pt x="897085" y="551708"/>
                  <a:pt x="858129" y="520543"/>
                </a:cubicBezTo>
                <a:cubicBezTo>
                  <a:pt x="847772" y="512257"/>
                  <a:pt x="840351" y="500693"/>
                  <a:pt x="829994" y="492407"/>
                </a:cubicBezTo>
                <a:cubicBezTo>
                  <a:pt x="791038" y="461242"/>
                  <a:pt x="790161" y="465062"/>
                  <a:pt x="745588" y="450204"/>
                </a:cubicBezTo>
                <a:cubicBezTo>
                  <a:pt x="736209" y="440826"/>
                  <a:pt x="728063" y="430027"/>
                  <a:pt x="717452" y="422069"/>
                </a:cubicBezTo>
                <a:cubicBezTo>
                  <a:pt x="690400" y="401780"/>
                  <a:pt x="656956" y="389708"/>
                  <a:pt x="633046" y="365798"/>
                </a:cubicBezTo>
                <a:cubicBezTo>
                  <a:pt x="596633" y="329385"/>
                  <a:pt x="556915" y="284149"/>
                  <a:pt x="506437" y="267324"/>
                </a:cubicBezTo>
                <a:lnTo>
                  <a:pt x="464234" y="253257"/>
                </a:lnTo>
                <a:cubicBezTo>
                  <a:pt x="450166" y="243878"/>
                  <a:pt x="435233" y="235683"/>
                  <a:pt x="422031" y="225121"/>
                </a:cubicBezTo>
                <a:cubicBezTo>
                  <a:pt x="411674" y="216836"/>
                  <a:pt x="405268" y="203810"/>
                  <a:pt x="393895" y="196986"/>
                </a:cubicBezTo>
                <a:cubicBezTo>
                  <a:pt x="381179" y="189357"/>
                  <a:pt x="365760" y="187607"/>
                  <a:pt x="351692" y="182918"/>
                </a:cubicBezTo>
                <a:cubicBezTo>
                  <a:pt x="271691" y="102917"/>
                  <a:pt x="348721" y="167364"/>
                  <a:pt x="267286" y="126647"/>
                </a:cubicBezTo>
                <a:cubicBezTo>
                  <a:pt x="158204" y="72106"/>
                  <a:pt x="288959" y="119804"/>
                  <a:pt x="182880" y="84444"/>
                </a:cubicBezTo>
                <a:cubicBezTo>
                  <a:pt x="119706" y="21270"/>
                  <a:pt x="159551" y="48533"/>
                  <a:pt x="56271" y="14106"/>
                </a:cubicBezTo>
                <a:cubicBezTo>
                  <a:pt x="9618" y="-1445"/>
                  <a:pt x="28897" y="38"/>
                  <a:pt x="0" y="3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5014" name="Double Brace 85013">
            <a:extLst>
              <a:ext uri="{FF2B5EF4-FFF2-40B4-BE49-F238E27FC236}">
                <a16:creationId xmlns="" xmlns:a16="http://schemas.microsoft.com/office/drawing/2014/main" id="{3AD1BB62-39D3-4D1E-B7F8-1F528C48349E}"/>
              </a:ext>
            </a:extLst>
          </p:cNvPr>
          <p:cNvSpPr/>
          <p:nvPr/>
        </p:nvSpPr>
        <p:spPr bwMode="auto">
          <a:xfrm>
            <a:off x="2739629" y="2812898"/>
            <a:ext cx="1095682" cy="383584"/>
          </a:xfrm>
          <a:prstGeom prst="bracePai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/>
              <a:t>&lt;Ready T&gt;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D1CEA47-56AE-4480-9AE8-A651D37BDB9F}"/>
              </a:ext>
            </a:extLst>
          </p:cNvPr>
          <p:cNvSpPr txBox="1"/>
          <p:nvPr/>
        </p:nvSpPr>
        <p:spPr>
          <a:xfrm>
            <a:off x="4704755" y="927465"/>
            <a:ext cx="4417255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Helvetica" charset="0"/>
              </a:rPr>
              <a:t>Transaction COMMIT by TC1</a:t>
            </a:r>
          </a:p>
          <a:p>
            <a:endParaRPr lang="en-US" sz="1800" dirty="0">
              <a:latin typeface="Helvetic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</a:rPr>
              <a:t>T can be committed of TC1 received a &lt;</a:t>
            </a:r>
            <a:r>
              <a:rPr lang="en-US" sz="1800" b="1" dirty="0">
                <a:latin typeface="Helvetica" charset="0"/>
              </a:rPr>
              <a:t>ready </a:t>
            </a:r>
            <a:r>
              <a:rPr lang="en-US" sz="1800" dirty="0">
                <a:latin typeface="Helvetica" charset="0"/>
              </a:rPr>
              <a:t>T&gt; message from all the participating sites.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</a:rPr>
              <a:t>Coordinator adds a decision record, &lt;</a:t>
            </a:r>
            <a:r>
              <a:rPr lang="en-US" sz="1800" b="1" dirty="0">
                <a:latin typeface="Helvetica" charset="0"/>
              </a:rPr>
              <a:t>commit </a:t>
            </a:r>
            <a:r>
              <a:rPr lang="en-US" sz="1800" i="1" dirty="0">
                <a:latin typeface="Helvetica" charset="0"/>
              </a:rPr>
              <a:t>T</a:t>
            </a:r>
            <a:r>
              <a:rPr lang="en-US" sz="1800" dirty="0">
                <a:latin typeface="Helvetica" charset="0"/>
              </a:rPr>
              <a:t>&gt; to the log and forces record onto stable storage.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</a:rPr>
              <a:t>Once the record stable storage it is irrevocable (even if failures occur)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</a:rPr>
              <a:t>Coordinator sends a message to </a:t>
            </a:r>
            <a:r>
              <a:rPr lang="en-US" sz="1800" b="1" dirty="0">
                <a:solidFill>
                  <a:srgbClr val="FF0000"/>
                </a:solidFill>
                <a:latin typeface="Helvetica" charset="0"/>
              </a:rPr>
              <a:t>commit  </a:t>
            </a:r>
            <a:r>
              <a:rPr lang="en-US" sz="1800" dirty="0">
                <a:latin typeface="Helvetica" charset="0"/>
              </a:rPr>
              <a:t>to each participant informing it of the decision.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</a:rPr>
              <a:t>Participants take appropriate action locally.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Helvetica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8ACF18F6-8AA7-4088-8AEE-ADAE6A64DA39}"/>
              </a:ext>
            </a:extLst>
          </p:cNvPr>
          <p:cNvGrpSpPr/>
          <p:nvPr/>
        </p:nvGrpSpPr>
        <p:grpSpPr>
          <a:xfrm>
            <a:off x="-14068" y="942535"/>
            <a:ext cx="1800665" cy="2940148"/>
            <a:chOff x="-14068" y="942535"/>
            <a:chExt cx="1800665" cy="2940148"/>
          </a:xfrm>
        </p:grpSpPr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88C1C48D-20AC-4D94-B80F-5F95FFACDE1F}"/>
                </a:ext>
              </a:extLst>
            </p:cNvPr>
            <p:cNvSpPr/>
            <p:nvPr/>
          </p:nvSpPr>
          <p:spPr bwMode="auto">
            <a:xfrm>
              <a:off x="-14068" y="942535"/>
              <a:ext cx="1800665" cy="2940148"/>
            </a:xfrm>
            <a:custGeom>
              <a:avLst/>
              <a:gdLst>
                <a:gd name="connsiteX0" fmla="*/ 379828 w 1800665"/>
                <a:gd name="connsiteY0" fmla="*/ 0 h 2940148"/>
                <a:gd name="connsiteX1" fmla="*/ 281354 w 1800665"/>
                <a:gd name="connsiteY1" fmla="*/ 14068 h 2940148"/>
                <a:gd name="connsiteX2" fmla="*/ 196948 w 1800665"/>
                <a:gd name="connsiteY2" fmla="*/ 42203 h 2940148"/>
                <a:gd name="connsiteX3" fmla="*/ 140677 w 1800665"/>
                <a:gd name="connsiteY3" fmla="*/ 98474 h 2940148"/>
                <a:gd name="connsiteX4" fmla="*/ 126610 w 1800665"/>
                <a:gd name="connsiteY4" fmla="*/ 140677 h 2940148"/>
                <a:gd name="connsiteX5" fmla="*/ 98474 w 1800665"/>
                <a:gd name="connsiteY5" fmla="*/ 168813 h 2940148"/>
                <a:gd name="connsiteX6" fmla="*/ 42203 w 1800665"/>
                <a:gd name="connsiteY6" fmla="*/ 239151 h 2940148"/>
                <a:gd name="connsiteX7" fmla="*/ 0 w 1800665"/>
                <a:gd name="connsiteY7" fmla="*/ 562708 h 2940148"/>
                <a:gd name="connsiteX8" fmla="*/ 28136 w 1800665"/>
                <a:gd name="connsiteY8" fmla="*/ 829994 h 2940148"/>
                <a:gd name="connsiteX9" fmla="*/ 42203 w 1800665"/>
                <a:gd name="connsiteY9" fmla="*/ 872197 h 2940148"/>
                <a:gd name="connsiteX10" fmla="*/ 70339 w 1800665"/>
                <a:gd name="connsiteY10" fmla="*/ 1012874 h 2940148"/>
                <a:gd name="connsiteX11" fmla="*/ 84406 w 1800665"/>
                <a:gd name="connsiteY11" fmla="*/ 1153551 h 2940148"/>
                <a:gd name="connsiteX12" fmla="*/ 126610 w 1800665"/>
                <a:gd name="connsiteY12" fmla="*/ 1280160 h 2940148"/>
                <a:gd name="connsiteX13" fmla="*/ 168813 w 1800665"/>
                <a:gd name="connsiteY13" fmla="*/ 1406770 h 2940148"/>
                <a:gd name="connsiteX14" fmla="*/ 196948 w 1800665"/>
                <a:gd name="connsiteY14" fmla="*/ 1491176 h 2940148"/>
                <a:gd name="connsiteX15" fmla="*/ 225083 w 1800665"/>
                <a:gd name="connsiteY15" fmla="*/ 1533379 h 2940148"/>
                <a:gd name="connsiteX16" fmla="*/ 253219 w 1800665"/>
                <a:gd name="connsiteY16" fmla="*/ 1631853 h 2940148"/>
                <a:gd name="connsiteX17" fmla="*/ 281354 w 1800665"/>
                <a:gd name="connsiteY17" fmla="*/ 1716259 h 2940148"/>
                <a:gd name="connsiteX18" fmla="*/ 337625 w 1800665"/>
                <a:gd name="connsiteY18" fmla="*/ 1885071 h 2940148"/>
                <a:gd name="connsiteX19" fmla="*/ 365760 w 1800665"/>
                <a:gd name="connsiteY19" fmla="*/ 1969477 h 2940148"/>
                <a:gd name="connsiteX20" fmla="*/ 379828 w 1800665"/>
                <a:gd name="connsiteY20" fmla="*/ 2011680 h 2940148"/>
                <a:gd name="connsiteX21" fmla="*/ 436099 w 1800665"/>
                <a:gd name="connsiteY21" fmla="*/ 2082019 h 2940148"/>
                <a:gd name="connsiteX22" fmla="*/ 464234 w 1800665"/>
                <a:gd name="connsiteY22" fmla="*/ 2124222 h 2940148"/>
                <a:gd name="connsiteX23" fmla="*/ 534573 w 1800665"/>
                <a:gd name="connsiteY23" fmla="*/ 2194560 h 2940148"/>
                <a:gd name="connsiteX24" fmla="*/ 562708 w 1800665"/>
                <a:gd name="connsiteY24" fmla="*/ 2222696 h 2940148"/>
                <a:gd name="connsiteX25" fmla="*/ 604911 w 1800665"/>
                <a:gd name="connsiteY25" fmla="*/ 2250831 h 2940148"/>
                <a:gd name="connsiteX26" fmla="*/ 675250 w 1800665"/>
                <a:gd name="connsiteY26" fmla="*/ 2307102 h 2940148"/>
                <a:gd name="connsiteX27" fmla="*/ 745588 w 1800665"/>
                <a:gd name="connsiteY27" fmla="*/ 2405576 h 2940148"/>
                <a:gd name="connsiteX28" fmla="*/ 787791 w 1800665"/>
                <a:gd name="connsiteY28" fmla="*/ 2447779 h 2940148"/>
                <a:gd name="connsiteX29" fmla="*/ 815926 w 1800665"/>
                <a:gd name="connsiteY29" fmla="*/ 2489982 h 2940148"/>
                <a:gd name="connsiteX30" fmla="*/ 858130 w 1800665"/>
                <a:gd name="connsiteY30" fmla="*/ 2518117 h 2940148"/>
                <a:gd name="connsiteX31" fmla="*/ 928468 w 1800665"/>
                <a:gd name="connsiteY31" fmla="*/ 2560320 h 2940148"/>
                <a:gd name="connsiteX32" fmla="*/ 956603 w 1800665"/>
                <a:gd name="connsiteY32" fmla="*/ 2602523 h 2940148"/>
                <a:gd name="connsiteX33" fmla="*/ 1041010 w 1800665"/>
                <a:gd name="connsiteY33" fmla="*/ 2630659 h 2940148"/>
                <a:gd name="connsiteX34" fmla="*/ 1083213 w 1800665"/>
                <a:gd name="connsiteY34" fmla="*/ 2658794 h 2940148"/>
                <a:gd name="connsiteX35" fmla="*/ 1181686 w 1800665"/>
                <a:gd name="connsiteY35" fmla="*/ 2686930 h 2940148"/>
                <a:gd name="connsiteX36" fmla="*/ 1252025 w 1800665"/>
                <a:gd name="connsiteY36" fmla="*/ 2729133 h 2940148"/>
                <a:gd name="connsiteX37" fmla="*/ 1294228 w 1800665"/>
                <a:gd name="connsiteY37" fmla="*/ 2757268 h 2940148"/>
                <a:gd name="connsiteX38" fmla="*/ 1378634 w 1800665"/>
                <a:gd name="connsiteY38" fmla="*/ 2785403 h 2940148"/>
                <a:gd name="connsiteX39" fmla="*/ 1406770 w 1800665"/>
                <a:gd name="connsiteY39" fmla="*/ 2813539 h 2940148"/>
                <a:gd name="connsiteX40" fmla="*/ 1491176 w 1800665"/>
                <a:gd name="connsiteY40" fmla="*/ 2841674 h 2940148"/>
                <a:gd name="connsiteX41" fmla="*/ 1533379 w 1800665"/>
                <a:gd name="connsiteY41" fmla="*/ 2855742 h 2940148"/>
                <a:gd name="connsiteX42" fmla="*/ 1575582 w 1800665"/>
                <a:gd name="connsiteY42" fmla="*/ 2883877 h 2940148"/>
                <a:gd name="connsiteX43" fmla="*/ 1674056 w 1800665"/>
                <a:gd name="connsiteY43" fmla="*/ 2912013 h 2940148"/>
                <a:gd name="connsiteX44" fmla="*/ 1800665 w 1800665"/>
                <a:gd name="connsiteY44" fmla="*/ 2940148 h 294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00665" h="2940148">
                  <a:moveTo>
                    <a:pt x="379828" y="0"/>
                  </a:moveTo>
                  <a:cubicBezTo>
                    <a:pt x="347003" y="4689"/>
                    <a:pt x="313663" y="6612"/>
                    <a:pt x="281354" y="14068"/>
                  </a:cubicBezTo>
                  <a:cubicBezTo>
                    <a:pt x="252456" y="20737"/>
                    <a:pt x="196948" y="42203"/>
                    <a:pt x="196948" y="42203"/>
                  </a:cubicBezTo>
                  <a:cubicBezTo>
                    <a:pt x="178191" y="60960"/>
                    <a:pt x="149065" y="73309"/>
                    <a:pt x="140677" y="98474"/>
                  </a:cubicBezTo>
                  <a:cubicBezTo>
                    <a:pt x="135988" y="112542"/>
                    <a:pt x="134239" y="127962"/>
                    <a:pt x="126610" y="140677"/>
                  </a:cubicBezTo>
                  <a:cubicBezTo>
                    <a:pt x="119786" y="152050"/>
                    <a:pt x="106760" y="158456"/>
                    <a:pt x="98474" y="168813"/>
                  </a:cubicBezTo>
                  <a:cubicBezTo>
                    <a:pt x="27494" y="257539"/>
                    <a:pt x="110134" y="171222"/>
                    <a:pt x="42203" y="239151"/>
                  </a:cubicBezTo>
                  <a:cubicBezTo>
                    <a:pt x="-11184" y="399314"/>
                    <a:pt x="15810" y="293951"/>
                    <a:pt x="0" y="562708"/>
                  </a:cubicBezTo>
                  <a:cubicBezTo>
                    <a:pt x="6092" y="635811"/>
                    <a:pt x="12383" y="751228"/>
                    <a:pt x="28136" y="829994"/>
                  </a:cubicBezTo>
                  <a:cubicBezTo>
                    <a:pt x="31044" y="844535"/>
                    <a:pt x="38869" y="857748"/>
                    <a:pt x="42203" y="872197"/>
                  </a:cubicBezTo>
                  <a:cubicBezTo>
                    <a:pt x="52956" y="918793"/>
                    <a:pt x="70339" y="1012874"/>
                    <a:pt x="70339" y="1012874"/>
                  </a:cubicBezTo>
                  <a:cubicBezTo>
                    <a:pt x="75028" y="1059766"/>
                    <a:pt x="75721" y="1107232"/>
                    <a:pt x="84406" y="1153551"/>
                  </a:cubicBezTo>
                  <a:lnTo>
                    <a:pt x="126610" y="1280160"/>
                  </a:lnTo>
                  <a:lnTo>
                    <a:pt x="168813" y="1406770"/>
                  </a:lnTo>
                  <a:cubicBezTo>
                    <a:pt x="168815" y="1406775"/>
                    <a:pt x="196945" y="1491172"/>
                    <a:pt x="196948" y="1491176"/>
                  </a:cubicBezTo>
                  <a:cubicBezTo>
                    <a:pt x="206326" y="1505244"/>
                    <a:pt x="217522" y="1518257"/>
                    <a:pt x="225083" y="1533379"/>
                  </a:cubicBezTo>
                  <a:cubicBezTo>
                    <a:pt x="236903" y="1557019"/>
                    <a:pt x="246458" y="1609315"/>
                    <a:pt x="253219" y="1631853"/>
                  </a:cubicBezTo>
                  <a:cubicBezTo>
                    <a:pt x="261741" y="1660259"/>
                    <a:pt x="271976" y="1688124"/>
                    <a:pt x="281354" y="1716259"/>
                  </a:cubicBezTo>
                  <a:lnTo>
                    <a:pt x="337625" y="1885071"/>
                  </a:lnTo>
                  <a:lnTo>
                    <a:pt x="365760" y="1969477"/>
                  </a:lnTo>
                  <a:cubicBezTo>
                    <a:pt x="370449" y="1983545"/>
                    <a:pt x="371603" y="1999342"/>
                    <a:pt x="379828" y="2011680"/>
                  </a:cubicBezTo>
                  <a:cubicBezTo>
                    <a:pt x="466423" y="2141575"/>
                    <a:pt x="355918" y="1981792"/>
                    <a:pt x="436099" y="2082019"/>
                  </a:cubicBezTo>
                  <a:cubicBezTo>
                    <a:pt x="446661" y="2095221"/>
                    <a:pt x="453101" y="2111498"/>
                    <a:pt x="464234" y="2124222"/>
                  </a:cubicBezTo>
                  <a:cubicBezTo>
                    <a:pt x="486069" y="2149176"/>
                    <a:pt x="511127" y="2171114"/>
                    <a:pt x="534573" y="2194560"/>
                  </a:cubicBezTo>
                  <a:cubicBezTo>
                    <a:pt x="543952" y="2203939"/>
                    <a:pt x="551672" y="2215339"/>
                    <a:pt x="562708" y="2222696"/>
                  </a:cubicBezTo>
                  <a:cubicBezTo>
                    <a:pt x="576776" y="2232074"/>
                    <a:pt x="591709" y="2240269"/>
                    <a:pt x="604911" y="2250831"/>
                  </a:cubicBezTo>
                  <a:cubicBezTo>
                    <a:pt x="705130" y="2331007"/>
                    <a:pt x="545360" y="2220512"/>
                    <a:pt x="675250" y="2307102"/>
                  </a:cubicBezTo>
                  <a:cubicBezTo>
                    <a:pt x="697705" y="2374470"/>
                    <a:pt x="678832" y="2338820"/>
                    <a:pt x="745588" y="2405576"/>
                  </a:cubicBezTo>
                  <a:cubicBezTo>
                    <a:pt x="759656" y="2419644"/>
                    <a:pt x="776756" y="2431226"/>
                    <a:pt x="787791" y="2447779"/>
                  </a:cubicBezTo>
                  <a:cubicBezTo>
                    <a:pt x="797169" y="2461847"/>
                    <a:pt x="803971" y="2478027"/>
                    <a:pt x="815926" y="2489982"/>
                  </a:cubicBezTo>
                  <a:cubicBezTo>
                    <a:pt x="827881" y="2501937"/>
                    <a:pt x="844927" y="2507555"/>
                    <a:pt x="858130" y="2518117"/>
                  </a:cubicBezTo>
                  <a:cubicBezTo>
                    <a:pt x="913304" y="2562256"/>
                    <a:pt x="855174" y="2535890"/>
                    <a:pt x="928468" y="2560320"/>
                  </a:cubicBezTo>
                  <a:cubicBezTo>
                    <a:pt x="937846" y="2574388"/>
                    <a:pt x="942266" y="2593562"/>
                    <a:pt x="956603" y="2602523"/>
                  </a:cubicBezTo>
                  <a:cubicBezTo>
                    <a:pt x="981753" y="2618242"/>
                    <a:pt x="1016333" y="2614208"/>
                    <a:pt x="1041010" y="2630659"/>
                  </a:cubicBezTo>
                  <a:cubicBezTo>
                    <a:pt x="1055078" y="2640037"/>
                    <a:pt x="1068091" y="2651233"/>
                    <a:pt x="1083213" y="2658794"/>
                  </a:cubicBezTo>
                  <a:cubicBezTo>
                    <a:pt x="1103395" y="2668885"/>
                    <a:pt x="1163656" y="2682422"/>
                    <a:pt x="1181686" y="2686930"/>
                  </a:cubicBezTo>
                  <a:cubicBezTo>
                    <a:pt x="1236642" y="2741884"/>
                    <a:pt x="1178977" y="2692609"/>
                    <a:pt x="1252025" y="2729133"/>
                  </a:cubicBezTo>
                  <a:cubicBezTo>
                    <a:pt x="1267147" y="2736694"/>
                    <a:pt x="1278778" y="2750401"/>
                    <a:pt x="1294228" y="2757268"/>
                  </a:cubicBezTo>
                  <a:cubicBezTo>
                    <a:pt x="1321329" y="2769313"/>
                    <a:pt x="1378634" y="2785403"/>
                    <a:pt x="1378634" y="2785403"/>
                  </a:cubicBezTo>
                  <a:cubicBezTo>
                    <a:pt x="1388013" y="2794782"/>
                    <a:pt x="1394907" y="2807607"/>
                    <a:pt x="1406770" y="2813539"/>
                  </a:cubicBezTo>
                  <a:cubicBezTo>
                    <a:pt x="1433296" y="2826802"/>
                    <a:pt x="1463041" y="2832296"/>
                    <a:pt x="1491176" y="2841674"/>
                  </a:cubicBezTo>
                  <a:cubicBezTo>
                    <a:pt x="1505244" y="2846363"/>
                    <a:pt x="1521041" y="2847517"/>
                    <a:pt x="1533379" y="2855742"/>
                  </a:cubicBezTo>
                  <a:cubicBezTo>
                    <a:pt x="1547447" y="2865120"/>
                    <a:pt x="1560460" y="2876316"/>
                    <a:pt x="1575582" y="2883877"/>
                  </a:cubicBezTo>
                  <a:cubicBezTo>
                    <a:pt x="1592801" y="2892487"/>
                    <a:pt x="1659889" y="2909437"/>
                    <a:pt x="1674056" y="2912013"/>
                  </a:cubicBezTo>
                  <a:cubicBezTo>
                    <a:pt x="1796240" y="2934228"/>
                    <a:pt x="1738658" y="2909143"/>
                    <a:pt x="1800665" y="2940148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29" name="Double Brace 28">
              <a:extLst>
                <a:ext uri="{FF2B5EF4-FFF2-40B4-BE49-F238E27FC236}">
                  <a16:creationId xmlns="" xmlns:a16="http://schemas.microsoft.com/office/drawing/2014/main" id="{66341BD2-484A-4227-AA69-54D0A64A3EAE}"/>
                </a:ext>
              </a:extLst>
            </p:cNvPr>
            <p:cNvSpPr/>
            <p:nvPr/>
          </p:nvSpPr>
          <p:spPr bwMode="auto">
            <a:xfrm>
              <a:off x="277081" y="3237986"/>
              <a:ext cx="1095682" cy="383584"/>
            </a:xfrm>
            <a:prstGeom prst="bracePai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/>
                <a:t>&lt;</a:t>
              </a:r>
              <a:r>
                <a:rPr lang="en-US" sz="1400" dirty="0">
                  <a:solidFill>
                    <a:srgbClr val="FF0000"/>
                  </a:solidFill>
                </a:rPr>
                <a:t>commit T</a:t>
              </a:r>
              <a:r>
                <a:rPr lang="en-US" sz="1400" dirty="0"/>
                <a:t>&gt;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8AD2DDCE-A83F-4553-BAE3-92864335E944}"/>
              </a:ext>
            </a:extLst>
          </p:cNvPr>
          <p:cNvGrpSpPr/>
          <p:nvPr/>
        </p:nvGrpSpPr>
        <p:grpSpPr>
          <a:xfrm>
            <a:off x="1111348" y="1012874"/>
            <a:ext cx="2590189" cy="1014419"/>
            <a:chOff x="1111348" y="1012874"/>
            <a:chExt cx="2590189" cy="1014419"/>
          </a:xfrm>
        </p:grpSpPr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EE451886-21FB-4053-B0D1-0DB4BAE2A7C0}"/>
                </a:ext>
              </a:extLst>
            </p:cNvPr>
            <p:cNvSpPr/>
            <p:nvPr/>
          </p:nvSpPr>
          <p:spPr bwMode="auto">
            <a:xfrm>
              <a:off x="1111348" y="1012874"/>
              <a:ext cx="2590189" cy="858129"/>
            </a:xfrm>
            <a:custGeom>
              <a:avLst/>
              <a:gdLst>
                <a:gd name="connsiteX0" fmla="*/ 0 w 2590189"/>
                <a:gd name="connsiteY0" fmla="*/ 0 h 858129"/>
                <a:gd name="connsiteX1" fmla="*/ 70338 w 2590189"/>
                <a:gd name="connsiteY1" fmla="*/ 28135 h 858129"/>
                <a:gd name="connsiteX2" fmla="*/ 84406 w 2590189"/>
                <a:gd name="connsiteY2" fmla="*/ 70338 h 858129"/>
                <a:gd name="connsiteX3" fmla="*/ 140677 w 2590189"/>
                <a:gd name="connsiteY3" fmla="*/ 126609 h 858129"/>
                <a:gd name="connsiteX4" fmla="*/ 168812 w 2590189"/>
                <a:gd name="connsiteY4" fmla="*/ 168812 h 858129"/>
                <a:gd name="connsiteX5" fmla="*/ 196947 w 2590189"/>
                <a:gd name="connsiteY5" fmla="*/ 196948 h 858129"/>
                <a:gd name="connsiteX6" fmla="*/ 253218 w 2590189"/>
                <a:gd name="connsiteY6" fmla="*/ 281354 h 858129"/>
                <a:gd name="connsiteX7" fmla="*/ 281354 w 2590189"/>
                <a:gd name="connsiteY7" fmla="*/ 309489 h 858129"/>
                <a:gd name="connsiteX8" fmla="*/ 309489 w 2590189"/>
                <a:gd name="connsiteY8" fmla="*/ 351692 h 858129"/>
                <a:gd name="connsiteX9" fmla="*/ 365760 w 2590189"/>
                <a:gd name="connsiteY9" fmla="*/ 407963 h 858129"/>
                <a:gd name="connsiteX10" fmla="*/ 393895 w 2590189"/>
                <a:gd name="connsiteY10" fmla="*/ 450166 h 858129"/>
                <a:gd name="connsiteX11" fmla="*/ 436098 w 2590189"/>
                <a:gd name="connsiteY11" fmla="*/ 478301 h 858129"/>
                <a:gd name="connsiteX12" fmla="*/ 464234 w 2590189"/>
                <a:gd name="connsiteY12" fmla="*/ 506437 h 858129"/>
                <a:gd name="connsiteX13" fmla="*/ 506437 w 2590189"/>
                <a:gd name="connsiteY13" fmla="*/ 534572 h 858129"/>
                <a:gd name="connsiteX14" fmla="*/ 534572 w 2590189"/>
                <a:gd name="connsiteY14" fmla="*/ 562708 h 858129"/>
                <a:gd name="connsiteX15" fmla="*/ 576775 w 2590189"/>
                <a:gd name="connsiteY15" fmla="*/ 576775 h 858129"/>
                <a:gd name="connsiteX16" fmla="*/ 675249 w 2590189"/>
                <a:gd name="connsiteY16" fmla="*/ 647114 h 858129"/>
                <a:gd name="connsiteX17" fmla="*/ 745587 w 2590189"/>
                <a:gd name="connsiteY17" fmla="*/ 717452 h 858129"/>
                <a:gd name="connsiteX18" fmla="*/ 815926 w 2590189"/>
                <a:gd name="connsiteY18" fmla="*/ 759655 h 858129"/>
                <a:gd name="connsiteX19" fmla="*/ 886264 w 2590189"/>
                <a:gd name="connsiteY19" fmla="*/ 815926 h 858129"/>
                <a:gd name="connsiteX20" fmla="*/ 970670 w 2590189"/>
                <a:gd name="connsiteY20" fmla="*/ 844061 h 858129"/>
                <a:gd name="connsiteX21" fmla="*/ 1012874 w 2590189"/>
                <a:gd name="connsiteY21" fmla="*/ 858129 h 858129"/>
                <a:gd name="connsiteX22" fmla="*/ 1772529 w 2590189"/>
                <a:gd name="connsiteY22" fmla="*/ 844061 h 858129"/>
                <a:gd name="connsiteX23" fmla="*/ 1899138 w 2590189"/>
                <a:gd name="connsiteY23" fmla="*/ 815926 h 858129"/>
                <a:gd name="connsiteX24" fmla="*/ 1941341 w 2590189"/>
                <a:gd name="connsiteY24" fmla="*/ 787791 h 858129"/>
                <a:gd name="connsiteX25" fmla="*/ 2025747 w 2590189"/>
                <a:gd name="connsiteY25" fmla="*/ 759655 h 858129"/>
                <a:gd name="connsiteX26" fmla="*/ 2124221 w 2590189"/>
                <a:gd name="connsiteY26" fmla="*/ 731520 h 858129"/>
                <a:gd name="connsiteX27" fmla="*/ 2208627 w 2590189"/>
                <a:gd name="connsiteY27" fmla="*/ 689317 h 858129"/>
                <a:gd name="connsiteX28" fmla="*/ 2250830 w 2590189"/>
                <a:gd name="connsiteY28" fmla="*/ 661181 h 858129"/>
                <a:gd name="connsiteX29" fmla="*/ 2377440 w 2590189"/>
                <a:gd name="connsiteY29" fmla="*/ 633046 h 858129"/>
                <a:gd name="connsiteX30" fmla="*/ 2461846 w 2590189"/>
                <a:gd name="connsiteY30" fmla="*/ 604911 h 858129"/>
                <a:gd name="connsiteX31" fmla="*/ 2504049 w 2590189"/>
                <a:gd name="connsiteY31" fmla="*/ 590843 h 858129"/>
                <a:gd name="connsiteX32" fmla="*/ 2546252 w 2590189"/>
                <a:gd name="connsiteY32" fmla="*/ 562708 h 858129"/>
                <a:gd name="connsiteX33" fmla="*/ 2588455 w 2590189"/>
                <a:gd name="connsiteY33" fmla="*/ 548640 h 858129"/>
                <a:gd name="connsiteX34" fmla="*/ 2588455 w 2590189"/>
                <a:gd name="connsiteY34" fmla="*/ 534572 h 85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590189" h="858129">
                  <a:moveTo>
                    <a:pt x="0" y="0"/>
                  </a:moveTo>
                  <a:cubicBezTo>
                    <a:pt x="23446" y="9378"/>
                    <a:pt x="50939" y="11969"/>
                    <a:pt x="70338" y="28135"/>
                  </a:cubicBezTo>
                  <a:cubicBezTo>
                    <a:pt x="81730" y="37628"/>
                    <a:pt x="75787" y="58271"/>
                    <a:pt x="84406" y="70338"/>
                  </a:cubicBezTo>
                  <a:cubicBezTo>
                    <a:pt x="99824" y="91923"/>
                    <a:pt x="125963" y="104538"/>
                    <a:pt x="140677" y="126609"/>
                  </a:cubicBezTo>
                  <a:cubicBezTo>
                    <a:pt x="150055" y="140677"/>
                    <a:pt x="158250" y="155610"/>
                    <a:pt x="168812" y="168812"/>
                  </a:cubicBezTo>
                  <a:cubicBezTo>
                    <a:pt x="177097" y="179169"/>
                    <a:pt x="188989" y="186337"/>
                    <a:pt x="196947" y="196948"/>
                  </a:cubicBezTo>
                  <a:cubicBezTo>
                    <a:pt x="217236" y="224000"/>
                    <a:pt x="229307" y="257444"/>
                    <a:pt x="253218" y="281354"/>
                  </a:cubicBezTo>
                  <a:cubicBezTo>
                    <a:pt x="262597" y="290732"/>
                    <a:pt x="273068" y="299132"/>
                    <a:pt x="281354" y="309489"/>
                  </a:cubicBezTo>
                  <a:cubicBezTo>
                    <a:pt x="291916" y="322691"/>
                    <a:pt x="298486" y="338855"/>
                    <a:pt x="309489" y="351692"/>
                  </a:cubicBezTo>
                  <a:cubicBezTo>
                    <a:pt x="326752" y="371832"/>
                    <a:pt x="351046" y="385892"/>
                    <a:pt x="365760" y="407963"/>
                  </a:cubicBezTo>
                  <a:cubicBezTo>
                    <a:pt x="375138" y="422031"/>
                    <a:pt x="381940" y="438211"/>
                    <a:pt x="393895" y="450166"/>
                  </a:cubicBezTo>
                  <a:cubicBezTo>
                    <a:pt x="405850" y="462121"/>
                    <a:pt x="422896" y="467739"/>
                    <a:pt x="436098" y="478301"/>
                  </a:cubicBezTo>
                  <a:cubicBezTo>
                    <a:pt x="446455" y="486587"/>
                    <a:pt x="453877" y="498151"/>
                    <a:pt x="464234" y="506437"/>
                  </a:cubicBezTo>
                  <a:cubicBezTo>
                    <a:pt x="477436" y="516999"/>
                    <a:pt x="493235" y="524010"/>
                    <a:pt x="506437" y="534572"/>
                  </a:cubicBezTo>
                  <a:cubicBezTo>
                    <a:pt x="516794" y="542858"/>
                    <a:pt x="523199" y="555884"/>
                    <a:pt x="534572" y="562708"/>
                  </a:cubicBezTo>
                  <a:cubicBezTo>
                    <a:pt x="547287" y="570337"/>
                    <a:pt x="562707" y="572086"/>
                    <a:pt x="576775" y="576775"/>
                  </a:cubicBezTo>
                  <a:cubicBezTo>
                    <a:pt x="643531" y="643531"/>
                    <a:pt x="607881" y="624657"/>
                    <a:pt x="675249" y="647114"/>
                  </a:cubicBezTo>
                  <a:cubicBezTo>
                    <a:pt x="723481" y="719462"/>
                    <a:pt x="678598" y="663861"/>
                    <a:pt x="745587" y="717452"/>
                  </a:cubicBezTo>
                  <a:cubicBezTo>
                    <a:pt x="800760" y="761590"/>
                    <a:pt x="742635" y="735226"/>
                    <a:pt x="815926" y="759655"/>
                  </a:cubicBezTo>
                  <a:cubicBezTo>
                    <a:pt x="839312" y="783042"/>
                    <a:pt x="854319" y="801728"/>
                    <a:pt x="886264" y="815926"/>
                  </a:cubicBezTo>
                  <a:cubicBezTo>
                    <a:pt x="913365" y="827971"/>
                    <a:pt x="942535" y="834683"/>
                    <a:pt x="970670" y="844061"/>
                  </a:cubicBezTo>
                  <a:lnTo>
                    <a:pt x="1012874" y="858129"/>
                  </a:lnTo>
                  <a:lnTo>
                    <a:pt x="1772529" y="844061"/>
                  </a:lnTo>
                  <a:cubicBezTo>
                    <a:pt x="1795689" y="843289"/>
                    <a:pt x="1869320" y="830835"/>
                    <a:pt x="1899138" y="815926"/>
                  </a:cubicBezTo>
                  <a:cubicBezTo>
                    <a:pt x="1914260" y="808365"/>
                    <a:pt x="1925891" y="794658"/>
                    <a:pt x="1941341" y="787791"/>
                  </a:cubicBezTo>
                  <a:cubicBezTo>
                    <a:pt x="1968442" y="775746"/>
                    <a:pt x="1996975" y="766848"/>
                    <a:pt x="2025747" y="759655"/>
                  </a:cubicBezTo>
                  <a:cubicBezTo>
                    <a:pt x="2043781" y="755147"/>
                    <a:pt x="2104036" y="741613"/>
                    <a:pt x="2124221" y="731520"/>
                  </a:cubicBezTo>
                  <a:cubicBezTo>
                    <a:pt x="2233295" y="676982"/>
                    <a:pt x="2102556" y="724672"/>
                    <a:pt x="2208627" y="689317"/>
                  </a:cubicBezTo>
                  <a:cubicBezTo>
                    <a:pt x="2222695" y="679938"/>
                    <a:pt x="2235708" y="668742"/>
                    <a:pt x="2250830" y="661181"/>
                  </a:cubicBezTo>
                  <a:cubicBezTo>
                    <a:pt x="2291073" y="641060"/>
                    <a:pt x="2334228" y="643849"/>
                    <a:pt x="2377440" y="633046"/>
                  </a:cubicBezTo>
                  <a:cubicBezTo>
                    <a:pt x="2406212" y="625853"/>
                    <a:pt x="2433711" y="614289"/>
                    <a:pt x="2461846" y="604911"/>
                  </a:cubicBezTo>
                  <a:cubicBezTo>
                    <a:pt x="2475914" y="600222"/>
                    <a:pt x="2491711" y="599068"/>
                    <a:pt x="2504049" y="590843"/>
                  </a:cubicBezTo>
                  <a:cubicBezTo>
                    <a:pt x="2518117" y="581465"/>
                    <a:pt x="2531130" y="570269"/>
                    <a:pt x="2546252" y="562708"/>
                  </a:cubicBezTo>
                  <a:cubicBezTo>
                    <a:pt x="2559515" y="556076"/>
                    <a:pt x="2576117" y="556866"/>
                    <a:pt x="2588455" y="548640"/>
                  </a:cubicBezTo>
                  <a:cubicBezTo>
                    <a:pt x="2592357" y="546039"/>
                    <a:pt x="2588455" y="539261"/>
                    <a:pt x="2588455" y="534572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32" name="Double Brace 31">
              <a:extLst>
                <a:ext uri="{FF2B5EF4-FFF2-40B4-BE49-F238E27FC236}">
                  <a16:creationId xmlns="" xmlns:a16="http://schemas.microsoft.com/office/drawing/2014/main" id="{CE13008A-2150-473D-9870-976AA187D7F9}"/>
                </a:ext>
              </a:extLst>
            </p:cNvPr>
            <p:cNvSpPr/>
            <p:nvPr/>
          </p:nvSpPr>
          <p:spPr bwMode="auto">
            <a:xfrm>
              <a:off x="1434484" y="1643709"/>
              <a:ext cx="1095682" cy="383584"/>
            </a:xfrm>
            <a:prstGeom prst="bracePai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/>
                <a:t>&lt;</a:t>
              </a:r>
              <a:r>
                <a:rPr lang="en-US" sz="1400" dirty="0">
                  <a:solidFill>
                    <a:srgbClr val="FF0000"/>
                  </a:solidFill>
                </a:rPr>
                <a:t>commit T</a:t>
              </a:r>
              <a:r>
                <a:rPr lang="en-US" sz="1400" dirty="0"/>
                <a:t>&gt;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C886176-97D2-4A52-BB72-376C3C48EDBA}"/>
              </a:ext>
            </a:extLst>
          </p:cNvPr>
          <p:cNvSpPr txBox="1"/>
          <p:nvPr/>
        </p:nvSpPr>
        <p:spPr>
          <a:xfrm>
            <a:off x="132835" y="5524627"/>
            <a:ext cx="89891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Question 21-2: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/>
              <a:t>Write down the activities of the coordinator </a:t>
            </a:r>
            <a:r>
              <a:rPr lang="en-US" sz="1800" dirty="0" smtClean="0"/>
              <a:t>of site 1 in </a:t>
            </a:r>
            <a:r>
              <a:rPr lang="en-US" sz="1800" dirty="0"/>
              <a:t>phase 1 and phase 2 for the case when all the sites including coordinator wants to commit</a:t>
            </a:r>
          </a:p>
        </p:txBody>
      </p:sp>
    </p:spTree>
    <p:extLst>
      <p:ext uri="{BB962C8B-B14F-4D97-AF65-F5344CB8AC3E}">
        <p14:creationId xmlns:p14="http://schemas.microsoft.com/office/powerpoint/2010/main" val="334631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36E5F81A-5A43-4BB9-816C-2BF967FD5D4E}"/>
              </a:ext>
            </a:extLst>
          </p:cNvPr>
          <p:cNvGrpSpPr/>
          <p:nvPr/>
        </p:nvGrpSpPr>
        <p:grpSpPr>
          <a:xfrm>
            <a:off x="367778" y="423932"/>
            <a:ext cx="827039" cy="2003795"/>
            <a:chOff x="576775" y="576775"/>
            <a:chExt cx="928468" cy="3010487"/>
          </a:xfrm>
        </p:grpSpPr>
        <p:sp>
          <p:nvSpPr>
            <p:cNvPr id="6" name="Flowchart: Magnetic Disk 5">
              <a:extLst>
                <a:ext uri="{FF2B5EF4-FFF2-40B4-BE49-F238E27FC236}">
                  <a16:creationId xmlns="" xmlns:a16="http://schemas.microsoft.com/office/drawing/2014/main" id="{5CFF2FF4-FB49-41C6-97E0-D1201BFB5FA4}"/>
                </a:ext>
              </a:extLst>
            </p:cNvPr>
            <p:cNvSpPr/>
            <p:nvPr/>
          </p:nvSpPr>
          <p:spPr bwMode="auto">
            <a:xfrm>
              <a:off x="576775" y="2345383"/>
              <a:ext cx="928468" cy="1241879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&lt;Prepare T&gt;</a:t>
              </a:r>
            </a:p>
            <a:p>
              <a:r>
                <a:rPr lang="en-US" dirty="0"/>
                <a:t>&lt;abort T&gt;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D78F2D06-6777-49CA-9844-F33EAF7674D5}"/>
                </a:ext>
              </a:extLst>
            </p:cNvPr>
            <p:cNvGrpSpPr/>
            <p:nvPr/>
          </p:nvGrpSpPr>
          <p:grpSpPr>
            <a:xfrm>
              <a:off x="576775" y="576775"/>
              <a:ext cx="928467" cy="3010487"/>
              <a:chOff x="576774" y="576775"/>
              <a:chExt cx="928467" cy="3010487"/>
            </a:xfrm>
          </p:grpSpPr>
          <p:sp>
            <p:nvSpPr>
              <p:cNvPr id="2" name="Rectangle 1">
                <a:extLst>
                  <a:ext uri="{FF2B5EF4-FFF2-40B4-BE49-F238E27FC236}">
                    <a16:creationId xmlns="" xmlns:a16="http://schemas.microsoft.com/office/drawing/2014/main" id="{4F58D050-7BE9-4351-A3CE-2413449D85C0}"/>
                  </a:ext>
                </a:extLst>
              </p:cNvPr>
              <p:cNvSpPr/>
              <p:nvPr/>
            </p:nvSpPr>
            <p:spPr bwMode="auto">
              <a:xfrm>
                <a:off x="576775" y="576775"/>
                <a:ext cx="928466" cy="35169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Site 1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="" xmlns:a16="http://schemas.microsoft.com/office/drawing/2014/main" id="{5AC0E627-44FA-4B8A-9E07-7F2CF7550C3C}"/>
                  </a:ext>
                </a:extLst>
              </p:cNvPr>
              <p:cNvSpPr/>
              <p:nvPr/>
            </p:nvSpPr>
            <p:spPr bwMode="auto">
              <a:xfrm>
                <a:off x="576775" y="1193408"/>
                <a:ext cx="928466" cy="35169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TC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 1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21E9ACC7-8A19-4B84-9D50-A0D9B68FF07D}"/>
                  </a:ext>
                </a:extLst>
              </p:cNvPr>
              <p:cNvSpPr/>
              <p:nvPr/>
            </p:nvSpPr>
            <p:spPr bwMode="auto">
              <a:xfrm>
                <a:off x="576774" y="1882720"/>
                <a:ext cx="928467" cy="35169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TM1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 1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88ACA00A-3338-4A72-B453-B17F84A3E387}"/>
                  </a:ext>
                </a:extLst>
              </p:cNvPr>
              <p:cNvSpPr/>
              <p:nvPr/>
            </p:nvSpPr>
            <p:spPr bwMode="auto">
              <a:xfrm>
                <a:off x="576774" y="576775"/>
                <a:ext cx="928466" cy="301048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28A6E06E-BE1F-4A05-B6B5-5576E9E78CB2}"/>
              </a:ext>
            </a:extLst>
          </p:cNvPr>
          <p:cNvGrpSpPr/>
          <p:nvPr/>
        </p:nvGrpSpPr>
        <p:grpSpPr>
          <a:xfrm>
            <a:off x="3365213" y="382750"/>
            <a:ext cx="827039" cy="2044978"/>
            <a:chOff x="576775" y="576775"/>
            <a:chExt cx="928468" cy="3010487"/>
          </a:xfrm>
        </p:grpSpPr>
        <p:sp>
          <p:nvSpPr>
            <p:cNvPr id="14" name="Flowchart: Magnetic Disk 13">
              <a:extLst>
                <a:ext uri="{FF2B5EF4-FFF2-40B4-BE49-F238E27FC236}">
                  <a16:creationId xmlns="" xmlns:a16="http://schemas.microsoft.com/office/drawing/2014/main" id="{8529F3A8-95FE-4044-AC59-93120F555C17}"/>
                </a:ext>
              </a:extLst>
            </p:cNvPr>
            <p:cNvSpPr/>
            <p:nvPr/>
          </p:nvSpPr>
          <p:spPr bwMode="auto">
            <a:xfrm>
              <a:off x="576775" y="2602523"/>
              <a:ext cx="928468" cy="984739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  <a:ea typeface="ＭＳ Ｐゴシック" charset="0"/>
                </a:rPr>
                <a:t>&lt;</a:t>
              </a:r>
              <a:r>
                <a:rPr lang="en-US" sz="1600" b="1" dirty="0">
                  <a:latin typeface="Helvetica" charset="0"/>
                  <a:ea typeface="ＭＳ Ｐゴシック" charset="0"/>
                </a:rPr>
                <a:t>ready </a:t>
              </a:r>
              <a:r>
                <a:rPr lang="en-US" sz="1600" i="1" dirty="0">
                  <a:latin typeface="Helvetica" charset="0"/>
                  <a:ea typeface="ＭＳ Ｐゴシック" charset="0"/>
                </a:rPr>
                <a:t>T</a:t>
              </a:r>
              <a:r>
                <a:rPr lang="en-US" sz="1600" dirty="0">
                  <a:latin typeface="Helvetica" charset="0"/>
                  <a:ea typeface="ＭＳ Ｐゴシック" charset="0"/>
                </a:rPr>
                <a:t>&gt;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FC64DA7D-C761-441A-AC0A-AEF2A6D33034}"/>
                </a:ext>
              </a:extLst>
            </p:cNvPr>
            <p:cNvGrpSpPr/>
            <p:nvPr/>
          </p:nvGrpSpPr>
          <p:grpSpPr>
            <a:xfrm>
              <a:off x="576775" y="576775"/>
              <a:ext cx="928467" cy="3010487"/>
              <a:chOff x="576774" y="576775"/>
              <a:chExt cx="928467" cy="3010487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FEEEB38C-0420-4EC5-9666-8E6F9E5796EA}"/>
                  </a:ext>
                </a:extLst>
              </p:cNvPr>
              <p:cNvSpPr/>
              <p:nvPr/>
            </p:nvSpPr>
            <p:spPr bwMode="auto">
              <a:xfrm>
                <a:off x="576775" y="576775"/>
                <a:ext cx="928466" cy="35169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Site 2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0F027C1B-40AF-43C1-BA17-6481D1C77CA1}"/>
                  </a:ext>
                </a:extLst>
              </p:cNvPr>
              <p:cNvSpPr/>
              <p:nvPr/>
            </p:nvSpPr>
            <p:spPr bwMode="auto">
              <a:xfrm>
                <a:off x="576775" y="1193408"/>
                <a:ext cx="928466" cy="35169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TC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 2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FA11EDDF-B726-4F09-993E-BAEB699A8D26}"/>
                  </a:ext>
                </a:extLst>
              </p:cNvPr>
              <p:cNvSpPr/>
              <p:nvPr/>
            </p:nvSpPr>
            <p:spPr bwMode="auto">
              <a:xfrm>
                <a:off x="576774" y="1882720"/>
                <a:ext cx="928467" cy="35169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TM1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 2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id="{22654BED-535A-49FC-ABAA-19ADCADADFC0}"/>
                  </a:ext>
                </a:extLst>
              </p:cNvPr>
              <p:cNvSpPr/>
              <p:nvPr/>
            </p:nvSpPr>
            <p:spPr bwMode="auto">
              <a:xfrm>
                <a:off x="576774" y="576775"/>
                <a:ext cx="928466" cy="301048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146DB974-1DAD-407D-9D71-1E548DE46066}"/>
              </a:ext>
            </a:extLst>
          </p:cNvPr>
          <p:cNvGrpSpPr/>
          <p:nvPr/>
        </p:nvGrpSpPr>
        <p:grpSpPr>
          <a:xfrm>
            <a:off x="1827624" y="2843870"/>
            <a:ext cx="827039" cy="2037619"/>
            <a:chOff x="576775" y="576775"/>
            <a:chExt cx="928468" cy="3010487"/>
          </a:xfrm>
        </p:grpSpPr>
        <p:sp>
          <p:nvSpPr>
            <p:cNvPr id="21" name="Flowchart: Magnetic Disk 20">
              <a:extLst>
                <a:ext uri="{FF2B5EF4-FFF2-40B4-BE49-F238E27FC236}">
                  <a16:creationId xmlns="" xmlns:a16="http://schemas.microsoft.com/office/drawing/2014/main" id="{ED008339-9842-49C0-8A29-5E37FCEB2C9A}"/>
                </a:ext>
              </a:extLst>
            </p:cNvPr>
            <p:cNvSpPr/>
            <p:nvPr/>
          </p:nvSpPr>
          <p:spPr bwMode="auto">
            <a:xfrm>
              <a:off x="576775" y="2602523"/>
              <a:ext cx="928468" cy="984739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  <a:ea typeface="ＭＳ Ｐゴシック" charset="0"/>
                </a:rPr>
                <a:t>&lt;</a:t>
              </a:r>
              <a:r>
                <a:rPr lang="en-US" sz="1600" b="1" dirty="0">
                  <a:latin typeface="Helvetica" charset="0"/>
                  <a:ea typeface="ＭＳ Ｐゴシック" charset="0"/>
                </a:rPr>
                <a:t>ready </a:t>
              </a:r>
              <a:r>
                <a:rPr lang="en-US" sz="1600" i="1" dirty="0">
                  <a:latin typeface="Helvetica" charset="0"/>
                  <a:ea typeface="ＭＳ Ｐゴシック" charset="0"/>
                </a:rPr>
                <a:t>T</a:t>
              </a:r>
              <a:r>
                <a:rPr lang="en-US" sz="1600" dirty="0">
                  <a:latin typeface="Helvetica" charset="0"/>
                  <a:ea typeface="ＭＳ Ｐゴシック" charset="0"/>
                </a:rPr>
                <a:t>&gt;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id="{D31CEFC1-C092-4EA2-BA52-9D8E7D85C92F}"/>
                </a:ext>
              </a:extLst>
            </p:cNvPr>
            <p:cNvGrpSpPr/>
            <p:nvPr/>
          </p:nvGrpSpPr>
          <p:grpSpPr>
            <a:xfrm>
              <a:off x="576775" y="576775"/>
              <a:ext cx="928467" cy="3010487"/>
              <a:chOff x="576774" y="576775"/>
              <a:chExt cx="928467" cy="301048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="" xmlns:a16="http://schemas.microsoft.com/office/drawing/2014/main" id="{BBE1E9FF-75EA-4CF0-9F1A-5E7D9F054B3D}"/>
                  </a:ext>
                </a:extLst>
              </p:cNvPr>
              <p:cNvSpPr/>
              <p:nvPr/>
            </p:nvSpPr>
            <p:spPr bwMode="auto">
              <a:xfrm>
                <a:off x="576775" y="576775"/>
                <a:ext cx="928466" cy="35169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Site 3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="" xmlns:a16="http://schemas.microsoft.com/office/drawing/2014/main" id="{E4F18E8F-8D16-463A-AC5B-3B9C114A0289}"/>
                  </a:ext>
                </a:extLst>
              </p:cNvPr>
              <p:cNvSpPr/>
              <p:nvPr/>
            </p:nvSpPr>
            <p:spPr bwMode="auto">
              <a:xfrm>
                <a:off x="576775" y="1193408"/>
                <a:ext cx="928466" cy="35169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TC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 3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="" xmlns:a16="http://schemas.microsoft.com/office/drawing/2014/main" id="{37806B44-B99A-43D6-B1CA-E4DC8E750037}"/>
                  </a:ext>
                </a:extLst>
              </p:cNvPr>
              <p:cNvSpPr/>
              <p:nvPr/>
            </p:nvSpPr>
            <p:spPr bwMode="auto">
              <a:xfrm>
                <a:off x="576774" y="1882720"/>
                <a:ext cx="928467" cy="35169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TM1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 3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="" xmlns:a16="http://schemas.microsoft.com/office/drawing/2014/main" id="{186040A5-D009-46FC-8E3E-4FEE4D77D7F8}"/>
                  </a:ext>
                </a:extLst>
              </p:cNvPr>
              <p:cNvSpPr/>
              <p:nvPr/>
            </p:nvSpPr>
            <p:spPr bwMode="auto">
              <a:xfrm>
                <a:off x="576774" y="576775"/>
                <a:ext cx="928466" cy="301048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EFECB34-1B08-4A97-9D75-94E88AB3543F}"/>
              </a:ext>
            </a:extLst>
          </p:cNvPr>
          <p:cNvSpPr txBox="1"/>
          <p:nvPr/>
        </p:nvSpPr>
        <p:spPr>
          <a:xfrm>
            <a:off x="154825" y="74808"/>
            <a:ext cx="1227955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Coordinator</a:t>
            </a:r>
          </a:p>
        </p:txBody>
      </p:sp>
      <p:cxnSp>
        <p:nvCxnSpPr>
          <p:cNvPr id="84996" name="Straight Connector 84995">
            <a:extLst>
              <a:ext uri="{FF2B5EF4-FFF2-40B4-BE49-F238E27FC236}">
                <a16:creationId xmlns="" xmlns:a16="http://schemas.microsoft.com/office/drawing/2014/main" id="{B3FBA7DB-5E3E-45DA-B138-0F2D75470108}"/>
              </a:ext>
            </a:extLst>
          </p:cNvPr>
          <p:cNvCxnSpPr>
            <a:cxnSpLocks/>
            <a:endCxn id="26" idx="1"/>
          </p:cNvCxnSpPr>
          <p:nvPr/>
        </p:nvCxnSpPr>
        <p:spPr bwMode="auto">
          <a:xfrm>
            <a:off x="1194815" y="1040519"/>
            <a:ext cx="632809" cy="28221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5004" name="Straight Connector 85003">
            <a:extLst>
              <a:ext uri="{FF2B5EF4-FFF2-40B4-BE49-F238E27FC236}">
                <a16:creationId xmlns="" xmlns:a16="http://schemas.microsoft.com/office/drawing/2014/main" id="{667844F7-EA5D-4040-8842-CE0F57C3B353}"/>
              </a:ext>
            </a:extLst>
          </p:cNvPr>
          <p:cNvCxnSpPr>
            <a:cxnSpLocks/>
          </p:cNvCxnSpPr>
          <p:nvPr/>
        </p:nvCxnSpPr>
        <p:spPr bwMode="auto">
          <a:xfrm>
            <a:off x="1194815" y="1040519"/>
            <a:ext cx="2170398" cy="3465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1" name="Rectangle 2">
            <a:extLst>
              <a:ext uri="{FF2B5EF4-FFF2-40B4-BE49-F238E27FC236}">
                <a16:creationId xmlns="" xmlns:a16="http://schemas.microsoft.com/office/drawing/2014/main" id="{7FBB6182-54B7-4ABE-BEFD-B477995C7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0" y="237133"/>
            <a:ext cx="4572000" cy="6096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Helvetica" charset="0"/>
              </a:rPr>
              <a:t>Phase 2: Recording the Decision</a:t>
            </a:r>
          </a:p>
        </p:txBody>
      </p:sp>
      <p:sp>
        <p:nvSpPr>
          <p:cNvPr id="84994" name="Double Brace 84993">
            <a:extLst>
              <a:ext uri="{FF2B5EF4-FFF2-40B4-BE49-F238E27FC236}">
                <a16:creationId xmlns="" xmlns:a16="http://schemas.microsoft.com/office/drawing/2014/main" id="{53D99997-76B5-4FDA-A915-107778BBC5FF}"/>
              </a:ext>
            </a:extLst>
          </p:cNvPr>
          <p:cNvSpPr/>
          <p:nvPr/>
        </p:nvSpPr>
        <p:spPr bwMode="auto">
          <a:xfrm>
            <a:off x="777949" y="2485289"/>
            <a:ext cx="1268960" cy="383584"/>
          </a:xfrm>
          <a:prstGeom prst="bracePai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&lt;Prepare T&gt;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4995" name="Double Brace 84994">
            <a:extLst>
              <a:ext uri="{FF2B5EF4-FFF2-40B4-BE49-F238E27FC236}">
                <a16:creationId xmlns="" xmlns:a16="http://schemas.microsoft.com/office/drawing/2014/main" id="{4B9BA047-09CC-49E6-99DA-34E3BD84D3B2}"/>
              </a:ext>
            </a:extLst>
          </p:cNvPr>
          <p:cNvSpPr/>
          <p:nvPr/>
        </p:nvSpPr>
        <p:spPr bwMode="auto">
          <a:xfrm>
            <a:off x="1827624" y="894539"/>
            <a:ext cx="1268960" cy="383584"/>
          </a:xfrm>
          <a:prstGeom prst="bracePai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&lt;Prepare T&gt;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4997" name="Freeform: Shape 84996">
            <a:extLst>
              <a:ext uri="{FF2B5EF4-FFF2-40B4-BE49-F238E27FC236}">
                <a16:creationId xmlns="" xmlns:a16="http://schemas.microsoft.com/office/drawing/2014/main" id="{0BD44F8A-706C-4AE4-ABDC-EC2579180BB6}"/>
              </a:ext>
            </a:extLst>
          </p:cNvPr>
          <p:cNvSpPr/>
          <p:nvPr/>
        </p:nvSpPr>
        <p:spPr bwMode="auto">
          <a:xfrm>
            <a:off x="112542" y="956603"/>
            <a:ext cx="253218" cy="1181686"/>
          </a:xfrm>
          <a:custGeom>
            <a:avLst/>
            <a:gdLst>
              <a:gd name="connsiteX0" fmla="*/ 239150 w 253218"/>
              <a:gd name="connsiteY0" fmla="*/ 0 h 1181686"/>
              <a:gd name="connsiteX1" fmla="*/ 196947 w 253218"/>
              <a:gd name="connsiteY1" fmla="*/ 70339 h 1181686"/>
              <a:gd name="connsiteX2" fmla="*/ 126609 w 253218"/>
              <a:gd name="connsiteY2" fmla="*/ 154745 h 1181686"/>
              <a:gd name="connsiteX3" fmla="*/ 112541 w 253218"/>
              <a:gd name="connsiteY3" fmla="*/ 196948 h 1181686"/>
              <a:gd name="connsiteX4" fmla="*/ 56270 w 253218"/>
              <a:gd name="connsiteY4" fmla="*/ 267286 h 1181686"/>
              <a:gd name="connsiteX5" fmla="*/ 14067 w 253218"/>
              <a:gd name="connsiteY5" fmla="*/ 393895 h 1181686"/>
              <a:gd name="connsiteX6" fmla="*/ 0 w 253218"/>
              <a:gd name="connsiteY6" fmla="*/ 436099 h 1181686"/>
              <a:gd name="connsiteX7" fmla="*/ 14067 w 253218"/>
              <a:gd name="connsiteY7" fmla="*/ 773723 h 1181686"/>
              <a:gd name="connsiteX8" fmla="*/ 42203 w 253218"/>
              <a:gd name="connsiteY8" fmla="*/ 858129 h 1181686"/>
              <a:gd name="connsiteX9" fmla="*/ 98473 w 253218"/>
              <a:gd name="connsiteY9" fmla="*/ 1026942 h 1181686"/>
              <a:gd name="connsiteX10" fmla="*/ 112541 w 253218"/>
              <a:gd name="connsiteY10" fmla="*/ 1069145 h 1181686"/>
              <a:gd name="connsiteX11" fmla="*/ 154744 w 253218"/>
              <a:gd name="connsiteY11" fmla="*/ 1097280 h 1181686"/>
              <a:gd name="connsiteX12" fmla="*/ 211015 w 253218"/>
              <a:gd name="connsiteY12" fmla="*/ 1153551 h 1181686"/>
              <a:gd name="connsiteX13" fmla="*/ 253218 w 253218"/>
              <a:gd name="connsiteY13" fmla="*/ 1181686 h 118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3218" h="1181686">
                <a:moveTo>
                  <a:pt x="239150" y="0"/>
                </a:moveTo>
                <a:cubicBezTo>
                  <a:pt x="225082" y="23446"/>
                  <a:pt x="213353" y="48465"/>
                  <a:pt x="196947" y="70339"/>
                </a:cubicBezTo>
                <a:cubicBezTo>
                  <a:pt x="150277" y="132566"/>
                  <a:pt x="159416" y="89131"/>
                  <a:pt x="126609" y="154745"/>
                </a:cubicBezTo>
                <a:cubicBezTo>
                  <a:pt x="119977" y="168008"/>
                  <a:pt x="119173" y="183685"/>
                  <a:pt x="112541" y="196948"/>
                </a:cubicBezTo>
                <a:cubicBezTo>
                  <a:pt x="94794" y="232443"/>
                  <a:pt x="82441" y="241116"/>
                  <a:pt x="56270" y="267286"/>
                </a:cubicBezTo>
                <a:lnTo>
                  <a:pt x="14067" y="393895"/>
                </a:lnTo>
                <a:lnTo>
                  <a:pt x="0" y="436099"/>
                </a:lnTo>
                <a:cubicBezTo>
                  <a:pt x="4689" y="548640"/>
                  <a:pt x="2859" y="661643"/>
                  <a:pt x="14067" y="773723"/>
                </a:cubicBezTo>
                <a:cubicBezTo>
                  <a:pt x="17018" y="803233"/>
                  <a:pt x="32825" y="829994"/>
                  <a:pt x="42203" y="858129"/>
                </a:cubicBezTo>
                <a:lnTo>
                  <a:pt x="98473" y="1026942"/>
                </a:lnTo>
                <a:cubicBezTo>
                  <a:pt x="103162" y="1041010"/>
                  <a:pt x="100203" y="1060920"/>
                  <a:pt x="112541" y="1069145"/>
                </a:cubicBezTo>
                <a:lnTo>
                  <a:pt x="154744" y="1097280"/>
                </a:lnTo>
                <a:cubicBezTo>
                  <a:pt x="177253" y="1164804"/>
                  <a:pt x="150993" y="1123540"/>
                  <a:pt x="211015" y="1153551"/>
                </a:cubicBezTo>
                <a:cubicBezTo>
                  <a:pt x="226137" y="1161112"/>
                  <a:pt x="253218" y="1181686"/>
                  <a:pt x="253218" y="118168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5002" name="Freeform: Shape 85001">
            <a:extLst>
              <a:ext uri="{FF2B5EF4-FFF2-40B4-BE49-F238E27FC236}">
                <a16:creationId xmlns="" xmlns:a16="http://schemas.microsoft.com/office/drawing/2014/main" id="{B41EF872-8640-4C11-8F4F-9CE71C1B1D16}"/>
              </a:ext>
            </a:extLst>
          </p:cNvPr>
          <p:cNvSpPr/>
          <p:nvPr/>
        </p:nvSpPr>
        <p:spPr bwMode="auto">
          <a:xfrm>
            <a:off x="1645920" y="3910818"/>
            <a:ext cx="196948" cy="647114"/>
          </a:xfrm>
          <a:custGeom>
            <a:avLst/>
            <a:gdLst>
              <a:gd name="connsiteX0" fmla="*/ 168812 w 196948"/>
              <a:gd name="connsiteY0" fmla="*/ 0 h 647114"/>
              <a:gd name="connsiteX1" fmla="*/ 98474 w 196948"/>
              <a:gd name="connsiteY1" fmla="*/ 14068 h 647114"/>
              <a:gd name="connsiteX2" fmla="*/ 70338 w 196948"/>
              <a:gd name="connsiteY2" fmla="*/ 42204 h 647114"/>
              <a:gd name="connsiteX3" fmla="*/ 42203 w 196948"/>
              <a:gd name="connsiteY3" fmla="*/ 126610 h 647114"/>
              <a:gd name="connsiteX4" fmla="*/ 0 w 196948"/>
              <a:gd name="connsiteY4" fmla="*/ 211016 h 647114"/>
              <a:gd name="connsiteX5" fmla="*/ 14068 w 196948"/>
              <a:gd name="connsiteY5" fmla="*/ 422031 h 647114"/>
              <a:gd name="connsiteX6" fmla="*/ 28135 w 196948"/>
              <a:gd name="connsiteY6" fmla="*/ 464234 h 647114"/>
              <a:gd name="connsiteX7" fmla="*/ 56271 w 196948"/>
              <a:gd name="connsiteY7" fmla="*/ 492370 h 647114"/>
              <a:gd name="connsiteX8" fmla="*/ 126609 w 196948"/>
              <a:gd name="connsiteY8" fmla="*/ 548640 h 647114"/>
              <a:gd name="connsiteX9" fmla="*/ 168812 w 196948"/>
              <a:gd name="connsiteY9" fmla="*/ 618979 h 647114"/>
              <a:gd name="connsiteX10" fmla="*/ 196948 w 196948"/>
              <a:gd name="connsiteY10" fmla="*/ 647114 h 64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6948" h="647114">
                <a:moveTo>
                  <a:pt x="168812" y="0"/>
                </a:moveTo>
                <a:cubicBezTo>
                  <a:pt x="145366" y="4689"/>
                  <a:pt x="120451" y="4649"/>
                  <a:pt x="98474" y="14068"/>
                </a:cubicBezTo>
                <a:cubicBezTo>
                  <a:pt x="86283" y="19293"/>
                  <a:pt x="76270" y="30341"/>
                  <a:pt x="70338" y="42204"/>
                </a:cubicBezTo>
                <a:cubicBezTo>
                  <a:pt x="57075" y="68730"/>
                  <a:pt x="58654" y="101934"/>
                  <a:pt x="42203" y="126610"/>
                </a:cubicBezTo>
                <a:cubicBezTo>
                  <a:pt x="5843" y="181151"/>
                  <a:pt x="19415" y="152773"/>
                  <a:pt x="0" y="211016"/>
                </a:cubicBezTo>
                <a:cubicBezTo>
                  <a:pt x="4689" y="281354"/>
                  <a:pt x="6283" y="351968"/>
                  <a:pt x="14068" y="422031"/>
                </a:cubicBezTo>
                <a:cubicBezTo>
                  <a:pt x="15706" y="436769"/>
                  <a:pt x="20506" y="451519"/>
                  <a:pt x="28135" y="464234"/>
                </a:cubicBezTo>
                <a:cubicBezTo>
                  <a:pt x="34959" y="475607"/>
                  <a:pt x="47985" y="482013"/>
                  <a:pt x="56271" y="492370"/>
                </a:cubicBezTo>
                <a:cubicBezTo>
                  <a:pt x="102548" y="550217"/>
                  <a:pt x="59669" y="526328"/>
                  <a:pt x="126609" y="548640"/>
                </a:cubicBezTo>
                <a:cubicBezTo>
                  <a:pt x="197902" y="619933"/>
                  <a:pt x="114024" y="527666"/>
                  <a:pt x="168812" y="618979"/>
                </a:cubicBezTo>
                <a:cubicBezTo>
                  <a:pt x="175636" y="630352"/>
                  <a:pt x="196948" y="647114"/>
                  <a:pt x="196948" y="64711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5008" name="Freeform: Shape 85007">
            <a:extLst>
              <a:ext uri="{FF2B5EF4-FFF2-40B4-BE49-F238E27FC236}">
                <a16:creationId xmlns="" xmlns:a16="http://schemas.microsoft.com/office/drawing/2014/main" id="{57C2E590-36F7-4D3B-AE6E-8A0B593B6354}"/>
              </a:ext>
            </a:extLst>
          </p:cNvPr>
          <p:cNvSpPr/>
          <p:nvPr/>
        </p:nvSpPr>
        <p:spPr bwMode="auto">
          <a:xfrm>
            <a:off x="3123027" y="1378633"/>
            <a:ext cx="242183" cy="799046"/>
          </a:xfrm>
          <a:custGeom>
            <a:avLst/>
            <a:gdLst>
              <a:gd name="connsiteX0" fmla="*/ 239150 w 239150"/>
              <a:gd name="connsiteY0" fmla="*/ 0 h 773723"/>
              <a:gd name="connsiteX1" fmla="*/ 168812 w 239150"/>
              <a:gd name="connsiteY1" fmla="*/ 28135 h 773723"/>
              <a:gd name="connsiteX2" fmla="*/ 126609 w 239150"/>
              <a:gd name="connsiteY2" fmla="*/ 42203 h 773723"/>
              <a:gd name="connsiteX3" fmla="*/ 84406 w 239150"/>
              <a:gd name="connsiteY3" fmla="*/ 70338 h 773723"/>
              <a:gd name="connsiteX4" fmla="*/ 70338 w 239150"/>
              <a:gd name="connsiteY4" fmla="*/ 112541 h 773723"/>
              <a:gd name="connsiteX5" fmla="*/ 42203 w 239150"/>
              <a:gd name="connsiteY5" fmla="*/ 140677 h 773723"/>
              <a:gd name="connsiteX6" fmla="*/ 0 w 239150"/>
              <a:gd name="connsiteY6" fmla="*/ 281353 h 773723"/>
              <a:gd name="connsiteX7" fmla="*/ 14067 w 239150"/>
              <a:gd name="connsiteY7" fmla="*/ 464233 h 773723"/>
              <a:gd name="connsiteX8" fmla="*/ 42203 w 239150"/>
              <a:gd name="connsiteY8" fmla="*/ 548640 h 773723"/>
              <a:gd name="connsiteX9" fmla="*/ 56270 w 239150"/>
              <a:gd name="connsiteY9" fmla="*/ 590843 h 773723"/>
              <a:gd name="connsiteX10" fmla="*/ 70338 w 239150"/>
              <a:gd name="connsiteY10" fmla="*/ 633046 h 773723"/>
              <a:gd name="connsiteX11" fmla="*/ 84406 w 239150"/>
              <a:gd name="connsiteY11" fmla="*/ 675249 h 773723"/>
              <a:gd name="connsiteX12" fmla="*/ 112541 w 239150"/>
              <a:gd name="connsiteY12" fmla="*/ 717452 h 773723"/>
              <a:gd name="connsiteX13" fmla="*/ 140677 w 239150"/>
              <a:gd name="connsiteY13" fmla="*/ 745587 h 773723"/>
              <a:gd name="connsiteX14" fmla="*/ 196947 w 239150"/>
              <a:gd name="connsiteY14" fmla="*/ 773723 h 77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9150" h="773723">
                <a:moveTo>
                  <a:pt x="239150" y="0"/>
                </a:moveTo>
                <a:cubicBezTo>
                  <a:pt x="215704" y="9378"/>
                  <a:pt x="192456" y="19268"/>
                  <a:pt x="168812" y="28135"/>
                </a:cubicBezTo>
                <a:cubicBezTo>
                  <a:pt x="154928" y="33342"/>
                  <a:pt x="139872" y="35571"/>
                  <a:pt x="126609" y="42203"/>
                </a:cubicBezTo>
                <a:cubicBezTo>
                  <a:pt x="111487" y="49764"/>
                  <a:pt x="98474" y="60960"/>
                  <a:pt x="84406" y="70338"/>
                </a:cubicBezTo>
                <a:cubicBezTo>
                  <a:pt x="79717" y="84406"/>
                  <a:pt x="77967" y="99825"/>
                  <a:pt x="70338" y="112541"/>
                </a:cubicBezTo>
                <a:cubicBezTo>
                  <a:pt x="63514" y="123914"/>
                  <a:pt x="48134" y="128814"/>
                  <a:pt x="42203" y="140677"/>
                </a:cubicBezTo>
                <a:cubicBezTo>
                  <a:pt x="25076" y="174932"/>
                  <a:pt x="10097" y="240962"/>
                  <a:pt x="0" y="281353"/>
                </a:cubicBezTo>
                <a:cubicBezTo>
                  <a:pt x="4689" y="342313"/>
                  <a:pt x="4531" y="403841"/>
                  <a:pt x="14067" y="464233"/>
                </a:cubicBezTo>
                <a:cubicBezTo>
                  <a:pt x="18692" y="493528"/>
                  <a:pt x="32825" y="520504"/>
                  <a:pt x="42203" y="548640"/>
                </a:cubicBezTo>
                <a:lnTo>
                  <a:pt x="56270" y="590843"/>
                </a:lnTo>
                <a:lnTo>
                  <a:pt x="70338" y="633046"/>
                </a:lnTo>
                <a:cubicBezTo>
                  <a:pt x="75027" y="647114"/>
                  <a:pt x="76181" y="662911"/>
                  <a:pt x="84406" y="675249"/>
                </a:cubicBezTo>
                <a:cubicBezTo>
                  <a:pt x="93784" y="689317"/>
                  <a:pt x="101979" y="704250"/>
                  <a:pt x="112541" y="717452"/>
                </a:cubicBezTo>
                <a:cubicBezTo>
                  <a:pt x="120827" y="727809"/>
                  <a:pt x="129304" y="738763"/>
                  <a:pt x="140677" y="745587"/>
                </a:cubicBezTo>
                <a:cubicBezTo>
                  <a:pt x="221493" y="794076"/>
                  <a:pt x="157940" y="734714"/>
                  <a:pt x="196947" y="77372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5011" name="Freeform: Shape 85010">
            <a:extLst>
              <a:ext uri="{FF2B5EF4-FFF2-40B4-BE49-F238E27FC236}">
                <a16:creationId xmlns="" xmlns:a16="http://schemas.microsoft.com/office/drawing/2014/main" id="{A332BCC3-FD14-4EC1-A880-5C281BF5447A}"/>
              </a:ext>
            </a:extLst>
          </p:cNvPr>
          <p:cNvSpPr/>
          <p:nvPr/>
        </p:nvSpPr>
        <p:spPr bwMode="auto">
          <a:xfrm>
            <a:off x="1209822" y="211015"/>
            <a:ext cx="3207433" cy="1209822"/>
          </a:xfrm>
          <a:custGeom>
            <a:avLst/>
            <a:gdLst>
              <a:gd name="connsiteX0" fmla="*/ 2982350 w 3207433"/>
              <a:gd name="connsiteY0" fmla="*/ 1209822 h 1209822"/>
              <a:gd name="connsiteX1" fmla="*/ 3024553 w 3207433"/>
              <a:gd name="connsiteY1" fmla="*/ 1139483 h 1209822"/>
              <a:gd name="connsiteX2" fmla="*/ 3038621 w 3207433"/>
              <a:gd name="connsiteY2" fmla="*/ 1097280 h 1209822"/>
              <a:gd name="connsiteX3" fmla="*/ 3080824 w 3207433"/>
              <a:gd name="connsiteY3" fmla="*/ 1069145 h 1209822"/>
              <a:gd name="connsiteX4" fmla="*/ 3123027 w 3207433"/>
              <a:gd name="connsiteY4" fmla="*/ 984739 h 1209822"/>
              <a:gd name="connsiteX5" fmla="*/ 3151163 w 3207433"/>
              <a:gd name="connsiteY5" fmla="*/ 900333 h 1209822"/>
              <a:gd name="connsiteX6" fmla="*/ 3179298 w 3207433"/>
              <a:gd name="connsiteY6" fmla="*/ 787791 h 1209822"/>
              <a:gd name="connsiteX7" fmla="*/ 3207433 w 3207433"/>
              <a:gd name="connsiteY7" fmla="*/ 661182 h 1209822"/>
              <a:gd name="connsiteX8" fmla="*/ 3193366 w 3207433"/>
              <a:gd name="connsiteY8" fmla="*/ 239151 h 1209822"/>
              <a:gd name="connsiteX9" fmla="*/ 3151163 w 3207433"/>
              <a:gd name="connsiteY9" fmla="*/ 140677 h 1209822"/>
              <a:gd name="connsiteX10" fmla="*/ 3123027 w 3207433"/>
              <a:gd name="connsiteY10" fmla="*/ 112542 h 1209822"/>
              <a:gd name="connsiteX11" fmla="*/ 3094892 w 3207433"/>
              <a:gd name="connsiteY11" fmla="*/ 70339 h 1209822"/>
              <a:gd name="connsiteX12" fmla="*/ 3052689 w 3207433"/>
              <a:gd name="connsiteY12" fmla="*/ 56271 h 1209822"/>
              <a:gd name="connsiteX13" fmla="*/ 3010486 w 3207433"/>
              <a:gd name="connsiteY13" fmla="*/ 28136 h 1209822"/>
              <a:gd name="connsiteX14" fmla="*/ 2912012 w 3207433"/>
              <a:gd name="connsiteY14" fmla="*/ 0 h 1209822"/>
              <a:gd name="connsiteX15" fmla="*/ 2124221 w 3207433"/>
              <a:gd name="connsiteY15" fmla="*/ 14068 h 1209822"/>
              <a:gd name="connsiteX16" fmla="*/ 1969476 w 3207433"/>
              <a:gd name="connsiteY16" fmla="*/ 42203 h 1209822"/>
              <a:gd name="connsiteX17" fmla="*/ 1899138 w 3207433"/>
              <a:gd name="connsiteY17" fmla="*/ 56271 h 1209822"/>
              <a:gd name="connsiteX18" fmla="*/ 1716258 w 3207433"/>
              <a:gd name="connsiteY18" fmla="*/ 84407 h 1209822"/>
              <a:gd name="connsiteX19" fmla="*/ 1674055 w 3207433"/>
              <a:gd name="connsiteY19" fmla="*/ 98474 h 1209822"/>
              <a:gd name="connsiteX20" fmla="*/ 1561513 w 3207433"/>
              <a:gd name="connsiteY20" fmla="*/ 126610 h 1209822"/>
              <a:gd name="connsiteX21" fmla="*/ 1477107 w 3207433"/>
              <a:gd name="connsiteY21" fmla="*/ 154745 h 1209822"/>
              <a:gd name="connsiteX22" fmla="*/ 1434904 w 3207433"/>
              <a:gd name="connsiteY22" fmla="*/ 182880 h 1209822"/>
              <a:gd name="connsiteX23" fmla="*/ 1406769 w 3207433"/>
              <a:gd name="connsiteY23" fmla="*/ 211016 h 1209822"/>
              <a:gd name="connsiteX24" fmla="*/ 1294227 w 3207433"/>
              <a:gd name="connsiteY24" fmla="*/ 239151 h 1209822"/>
              <a:gd name="connsiteX25" fmla="*/ 1153550 w 3207433"/>
              <a:gd name="connsiteY25" fmla="*/ 267287 h 1209822"/>
              <a:gd name="connsiteX26" fmla="*/ 1083212 w 3207433"/>
              <a:gd name="connsiteY26" fmla="*/ 281354 h 1209822"/>
              <a:gd name="connsiteX27" fmla="*/ 872196 w 3207433"/>
              <a:gd name="connsiteY27" fmla="*/ 295422 h 1209822"/>
              <a:gd name="connsiteX28" fmla="*/ 787790 w 3207433"/>
              <a:gd name="connsiteY28" fmla="*/ 323557 h 1209822"/>
              <a:gd name="connsiteX29" fmla="*/ 703384 w 3207433"/>
              <a:gd name="connsiteY29" fmla="*/ 365760 h 1209822"/>
              <a:gd name="connsiteX30" fmla="*/ 562707 w 3207433"/>
              <a:gd name="connsiteY30" fmla="*/ 478302 h 1209822"/>
              <a:gd name="connsiteX31" fmla="*/ 393895 w 3207433"/>
              <a:gd name="connsiteY31" fmla="*/ 534573 h 1209822"/>
              <a:gd name="connsiteX32" fmla="*/ 351692 w 3207433"/>
              <a:gd name="connsiteY32" fmla="*/ 548640 h 1209822"/>
              <a:gd name="connsiteX33" fmla="*/ 309489 w 3207433"/>
              <a:gd name="connsiteY33" fmla="*/ 562708 h 1209822"/>
              <a:gd name="connsiteX34" fmla="*/ 196947 w 3207433"/>
              <a:gd name="connsiteY34" fmla="*/ 618979 h 1209822"/>
              <a:gd name="connsiteX35" fmla="*/ 196947 w 3207433"/>
              <a:gd name="connsiteY35" fmla="*/ 618979 h 1209822"/>
              <a:gd name="connsiteX36" fmla="*/ 112541 w 3207433"/>
              <a:gd name="connsiteY36" fmla="*/ 661182 h 1209822"/>
              <a:gd name="connsiteX37" fmla="*/ 70338 w 3207433"/>
              <a:gd name="connsiteY37" fmla="*/ 689317 h 1209822"/>
              <a:gd name="connsiteX38" fmla="*/ 42203 w 3207433"/>
              <a:gd name="connsiteY38" fmla="*/ 717453 h 1209822"/>
              <a:gd name="connsiteX39" fmla="*/ 0 w 3207433"/>
              <a:gd name="connsiteY39" fmla="*/ 731520 h 1209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07433" h="1209822">
                <a:moveTo>
                  <a:pt x="2982350" y="1209822"/>
                </a:moveTo>
                <a:cubicBezTo>
                  <a:pt x="2996418" y="1186376"/>
                  <a:pt x="3012325" y="1163939"/>
                  <a:pt x="3024553" y="1139483"/>
                </a:cubicBezTo>
                <a:cubicBezTo>
                  <a:pt x="3031185" y="1126220"/>
                  <a:pt x="3029358" y="1108859"/>
                  <a:pt x="3038621" y="1097280"/>
                </a:cubicBezTo>
                <a:cubicBezTo>
                  <a:pt x="3049183" y="1084078"/>
                  <a:pt x="3066756" y="1078523"/>
                  <a:pt x="3080824" y="1069145"/>
                </a:cubicBezTo>
                <a:cubicBezTo>
                  <a:pt x="3132130" y="915230"/>
                  <a:pt x="3050305" y="1148363"/>
                  <a:pt x="3123027" y="984739"/>
                </a:cubicBezTo>
                <a:cubicBezTo>
                  <a:pt x="3135072" y="957638"/>
                  <a:pt x="3143970" y="929105"/>
                  <a:pt x="3151163" y="900333"/>
                </a:cubicBezTo>
                <a:cubicBezTo>
                  <a:pt x="3160541" y="862819"/>
                  <a:pt x="3172941" y="825933"/>
                  <a:pt x="3179298" y="787791"/>
                </a:cubicBezTo>
                <a:cubicBezTo>
                  <a:pt x="3195804" y="688758"/>
                  <a:pt x="3184346" y="730445"/>
                  <a:pt x="3207433" y="661182"/>
                </a:cubicBezTo>
                <a:cubicBezTo>
                  <a:pt x="3202744" y="520505"/>
                  <a:pt x="3201631" y="379663"/>
                  <a:pt x="3193366" y="239151"/>
                </a:cubicBezTo>
                <a:cubicBezTo>
                  <a:pt x="3190899" y="197216"/>
                  <a:pt x="3176292" y="172088"/>
                  <a:pt x="3151163" y="140677"/>
                </a:cubicBezTo>
                <a:cubicBezTo>
                  <a:pt x="3142877" y="130320"/>
                  <a:pt x="3131313" y="122899"/>
                  <a:pt x="3123027" y="112542"/>
                </a:cubicBezTo>
                <a:cubicBezTo>
                  <a:pt x="3112465" y="99340"/>
                  <a:pt x="3108094" y="80901"/>
                  <a:pt x="3094892" y="70339"/>
                </a:cubicBezTo>
                <a:cubicBezTo>
                  <a:pt x="3083313" y="61076"/>
                  <a:pt x="3065952" y="62903"/>
                  <a:pt x="3052689" y="56271"/>
                </a:cubicBezTo>
                <a:cubicBezTo>
                  <a:pt x="3037567" y="48710"/>
                  <a:pt x="3025608" y="35697"/>
                  <a:pt x="3010486" y="28136"/>
                </a:cubicBezTo>
                <a:cubicBezTo>
                  <a:pt x="2990303" y="18045"/>
                  <a:pt x="2930043" y="4508"/>
                  <a:pt x="2912012" y="0"/>
                </a:cubicBezTo>
                <a:lnTo>
                  <a:pt x="2124221" y="14068"/>
                </a:lnTo>
                <a:cubicBezTo>
                  <a:pt x="1975699" y="18709"/>
                  <a:pt x="2055887" y="20601"/>
                  <a:pt x="1969476" y="42203"/>
                </a:cubicBezTo>
                <a:cubicBezTo>
                  <a:pt x="1946280" y="48002"/>
                  <a:pt x="1922663" y="51994"/>
                  <a:pt x="1899138" y="56271"/>
                </a:cubicBezTo>
                <a:cubicBezTo>
                  <a:pt x="1827569" y="69284"/>
                  <a:pt x="1790025" y="73869"/>
                  <a:pt x="1716258" y="84407"/>
                </a:cubicBezTo>
                <a:cubicBezTo>
                  <a:pt x="1702190" y="89096"/>
                  <a:pt x="1688361" y="94572"/>
                  <a:pt x="1674055" y="98474"/>
                </a:cubicBezTo>
                <a:cubicBezTo>
                  <a:pt x="1636749" y="108648"/>
                  <a:pt x="1598197" y="114382"/>
                  <a:pt x="1561513" y="126610"/>
                </a:cubicBezTo>
                <a:cubicBezTo>
                  <a:pt x="1533378" y="135988"/>
                  <a:pt x="1501783" y="138294"/>
                  <a:pt x="1477107" y="154745"/>
                </a:cubicBezTo>
                <a:cubicBezTo>
                  <a:pt x="1463039" y="164123"/>
                  <a:pt x="1448106" y="172318"/>
                  <a:pt x="1434904" y="182880"/>
                </a:cubicBezTo>
                <a:cubicBezTo>
                  <a:pt x="1424547" y="191166"/>
                  <a:pt x="1419084" y="206090"/>
                  <a:pt x="1406769" y="211016"/>
                </a:cubicBezTo>
                <a:cubicBezTo>
                  <a:pt x="1370866" y="225377"/>
                  <a:pt x="1331741" y="229773"/>
                  <a:pt x="1294227" y="239151"/>
                </a:cubicBezTo>
                <a:cubicBezTo>
                  <a:pt x="1194696" y="264034"/>
                  <a:pt x="1280024" y="244292"/>
                  <a:pt x="1153550" y="267287"/>
                </a:cubicBezTo>
                <a:cubicBezTo>
                  <a:pt x="1130025" y="271564"/>
                  <a:pt x="1107004" y="278975"/>
                  <a:pt x="1083212" y="281354"/>
                </a:cubicBezTo>
                <a:cubicBezTo>
                  <a:pt x="1013067" y="288368"/>
                  <a:pt x="942535" y="290733"/>
                  <a:pt x="872196" y="295422"/>
                </a:cubicBezTo>
                <a:lnTo>
                  <a:pt x="787790" y="323557"/>
                </a:lnTo>
                <a:cubicBezTo>
                  <a:pt x="746944" y="337172"/>
                  <a:pt x="738090" y="336012"/>
                  <a:pt x="703384" y="365760"/>
                </a:cubicBezTo>
                <a:cubicBezTo>
                  <a:pt x="654490" y="407669"/>
                  <a:pt x="629301" y="456104"/>
                  <a:pt x="562707" y="478302"/>
                </a:cubicBezTo>
                <a:lnTo>
                  <a:pt x="393895" y="534573"/>
                </a:lnTo>
                <a:lnTo>
                  <a:pt x="351692" y="548640"/>
                </a:lnTo>
                <a:lnTo>
                  <a:pt x="309489" y="562708"/>
                </a:lnTo>
                <a:cubicBezTo>
                  <a:pt x="260382" y="611814"/>
                  <a:pt x="293936" y="586649"/>
                  <a:pt x="196947" y="618979"/>
                </a:cubicBezTo>
                <a:lnTo>
                  <a:pt x="196947" y="618979"/>
                </a:lnTo>
                <a:cubicBezTo>
                  <a:pt x="75999" y="699610"/>
                  <a:pt x="229026" y="602939"/>
                  <a:pt x="112541" y="661182"/>
                </a:cubicBezTo>
                <a:cubicBezTo>
                  <a:pt x="97419" y="668743"/>
                  <a:pt x="83540" y="678755"/>
                  <a:pt x="70338" y="689317"/>
                </a:cubicBezTo>
                <a:cubicBezTo>
                  <a:pt x="59981" y="697603"/>
                  <a:pt x="53576" y="710629"/>
                  <a:pt x="42203" y="717453"/>
                </a:cubicBezTo>
                <a:cubicBezTo>
                  <a:pt x="29488" y="725082"/>
                  <a:pt x="0" y="731520"/>
                  <a:pt x="0" y="73152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5012" name="Double Brace 85011">
            <a:extLst>
              <a:ext uri="{FF2B5EF4-FFF2-40B4-BE49-F238E27FC236}">
                <a16:creationId xmlns="" xmlns:a16="http://schemas.microsoft.com/office/drawing/2014/main" id="{85FD8588-1EED-4362-B17D-6E67C9BF2252}"/>
              </a:ext>
            </a:extLst>
          </p:cNvPr>
          <p:cNvSpPr/>
          <p:nvPr/>
        </p:nvSpPr>
        <p:spPr bwMode="auto">
          <a:xfrm>
            <a:off x="2099202" y="115238"/>
            <a:ext cx="1095682" cy="383584"/>
          </a:xfrm>
          <a:prstGeom prst="bracePai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/>
              <a:t>&lt;Ready T&gt;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5013" name="Freeform: Shape 85012">
            <a:extLst>
              <a:ext uri="{FF2B5EF4-FFF2-40B4-BE49-F238E27FC236}">
                <a16:creationId xmlns="" xmlns:a16="http://schemas.microsoft.com/office/drawing/2014/main" id="{BA72FB35-27A4-4114-98F0-EE51D289F4D7}"/>
              </a:ext>
            </a:extLst>
          </p:cNvPr>
          <p:cNvSpPr/>
          <p:nvPr/>
        </p:nvSpPr>
        <p:spPr bwMode="auto">
          <a:xfrm>
            <a:off x="1237957" y="1069105"/>
            <a:ext cx="1786597" cy="2743238"/>
          </a:xfrm>
          <a:custGeom>
            <a:avLst/>
            <a:gdLst>
              <a:gd name="connsiteX0" fmla="*/ 1406769 w 1786597"/>
              <a:gd name="connsiteY0" fmla="*/ 2743238 h 2743238"/>
              <a:gd name="connsiteX1" fmla="*/ 1519311 w 1786597"/>
              <a:gd name="connsiteY1" fmla="*/ 2672900 h 2743238"/>
              <a:gd name="connsiteX2" fmla="*/ 1589649 w 1786597"/>
              <a:gd name="connsiteY2" fmla="*/ 2630697 h 2743238"/>
              <a:gd name="connsiteX3" fmla="*/ 1603717 w 1786597"/>
              <a:gd name="connsiteY3" fmla="*/ 2588493 h 2743238"/>
              <a:gd name="connsiteX4" fmla="*/ 1659988 w 1786597"/>
              <a:gd name="connsiteY4" fmla="*/ 2518155 h 2743238"/>
              <a:gd name="connsiteX5" fmla="*/ 1674055 w 1786597"/>
              <a:gd name="connsiteY5" fmla="*/ 2475952 h 2743238"/>
              <a:gd name="connsiteX6" fmla="*/ 1702191 w 1786597"/>
              <a:gd name="connsiteY6" fmla="*/ 2447817 h 2743238"/>
              <a:gd name="connsiteX7" fmla="*/ 1730326 w 1786597"/>
              <a:gd name="connsiteY7" fmla="*/ 2363410 h 2743238"/>
              <a:gd name="connsiteX8" fmla="*/ 1744394 w 1786597"/>
              <a:gd name="connsiteY8" fmla="*/ 2321207 h 2743238"/>
              <a:gd name="connsiteX9" fmla="*/ 1758461 w 1786597"/>
              <a:gd name="connsiteY9" fmla="*/ 2279004 h 2743238"/>
              <a:gd name="connsiteX10" fmla="*/ 1772529 w 1786597"/>
              <a:gd name="connsiteY10" fmla="*/ 2236801 h 2743238"/>
              <a:gd name="connsiteX11" fmla="*/ 1786597 w 1786597"/>
              <a:gd name="connsiteY11" fmla="*/ 2138327 h 2743238"/>
              <a:gd name="connsiteX12" fmla="*/ 1758461 w 1786597"/>
              <a:gd name="connsiteY12" fmla="*/ 1856973 h 2743238"/>
              <a:gd name="connsiteX13" fmla="*/ 1744394 w 1786597"/>
              <a:gd name="connsiteY13" fmla="*/ 1814770 h 2743238"/>
              <a:gd name="connsiteX14" fmla="*/ 1730326 w 1786597"/>
              <a:gd name="connsiteY14" fmla="*/ 1716297 h 2743238"/>
              <a:gd name="connsiteX15" fmla="*/ 1716258 w 1786597"/>
              <a:gd name="connsiteY15" fmla="*/ 1674093 h 2743238"/>
              <a:gd name="connsiteX16" fmla="*/ 1702191 w 1786597"/>
              <a:gd name="connsiteY16" fmla="*/ 1617823 h 2743238"/>
              <a:gd name="connsiteX17" fmla="*/ 1688123 w 1786597"/>
              <a:gd name="connsiteY17" fmla="*/ 1547484 h 2743238"/>
              <a:gd name="connsiteX18" fmla="*/ 1659988 w 1786597"/>
              <a:gd name="connsiteY18" fmla="*/ 1463078 h 2743238"/>
              <a:gd name="connsiteX19" fmla="*/ 1617785 w 1786597"/>
              <a:gd name="connsiteY19" fmla="*/ 1322401 h 2743238"/>
              <a:gd name="connsiteX20" fmla="*/ 1603717 w 1786597"/>
              <a:gd name="connsiteY20" fmla="*/ 1280198 h 2743238"/>
              <a:gd name="connsiteX21" fmla="*/ 1589649 w 1786597"/>
              <a:gd name="connsiteY21" fmla="*/ 1237995 h 2743238"/>
              <a:gd name="connsiteX22" fmla="*/ 1533378 w 1786597"/>
              <a:gd name="connsiteY22" fmla="*/ 1167657 h 2743238"/>
              <a:gd name="connsiteX23" fmla="*/ 1491175 w 1786597"/>
              <a:gd name="connsiteY23" fmla="*/ 1083250 h 2743238"/>
              <a:gd name="connsiteX24" fmla="*/ 1448972 w 1786597"/>
              <a:gd name="connsiteY24" fmla="*/ 1041047 h 2743238"/>
              <a:gd name="connsiteX25" fmla="*/ 1406769 w 1786597"/>
              <a:gd name="connsiteY25" fmla="*/ 956641 h 2743238"/>
              <a:gd name="connsiteX26" fmla="*/ 1350498 w 1786597"/>
              <a:gd name="connsiteY26" fmla="*/ 872235 h 2743238"/>
              <a:gd name="connsiteX27" fmla="*/ 1322363 w 1786597"/>
              <a:gd name="connsiteY27" fmla="*/ 830032 h 2743238"/>
              <a:gd name="connsiteX28" fmla="*/ 1280160 w 1786597"/>
              <a:gd name="connsiteY28" fmla="*/ 801897 h 2743238"/>
              <a:gd name="connsiteX29" fmla="*/ 1209821 w 1786597"/>
              <a:gd name="connsiteY29" fmla="*/ 745626 h 2743238"/>
              <a:gd name="connsiteX30" fmla="*/ 1111348 w 1786597"/>
              <a:gd name="connsiteY30" fmla="*/ 689355 h 2743238"/>
              <a:gd name="connsiteX31" fmla="*/ 1083212 w 1786597"/>
              <a:gd name="connsiteY31" fmla="*/ 661220 h 2743238"/>
              <a:gd name="connsiteX32" fmla="*/ 998806 w 1786597"/>
              <a:gd name="connsiteY32" fmla="*/ 619017 h 2743238"/>
              <a:gd name="connsiteX33" fmla="*/ 942535 w 1786597"/>
              <a:gd name="connsiteY33" fmla="*/ 562746 h 2743238"/>
              <a:gd name="connsiteX34" fmla="*/ 858129 w 1786597"/>
              <a:gd name="connsiteY34" fmla="*/ 520543 h 2743238"/>
              <a:gd name="connsiteX35" fmla="*/ 829994 w 1786597"/>
              <a:gd name="connsiteY35" fmla="*/ 492407 h 2743238"/>
              <a:gd name="connsiteX36" fmla="*/ 745588 w 1786597"/>
              <a:gd name="connsiteY36" fmla="*/ 450204 h 2743238"/>
              <a:gd name="connsiteX37" fmla="*/ 717452 w 1786597"/>
              <a:gd name="connsiteY37" fmla="*/ 422069 h 2743238"/>
              <a:gd name="connsiteX38" fmla="*/ 633046 w 1786597"/>
              <a:gd name="connsiteY38" fmla="*/ 365798 h 2743238"/>
              <a:gd name="connsiteX39" fmla="*/ 506437 w 1786597"/>
              <a:gd name="connsiteY39" fmla="*/ 267324 h 2743238"/>
              <a:gd name="connsiteX40" fmla="*/ 464234 w 1786597"/>
              <a:gd name="connsiteY40" fmla="*/ 253257 h 2743238"/>
              <a:gd name="connsiteX41" fmla="*/ 422031 w 1786597"/>
              <a:gd name="connsiteY41" fmla="*/ 225121 h 2743238"/>
              <a:gd name="connsiteX42" fmla="*/ 393895 w 1786597"/>
              <a:gd name="connsiteY42" fmla="*/ 196986 h 2743238"/>
              <a:gd name="connsiteX43" fmla="*/ 351692 w 1786597"/>
              <a:gd name="connsiteY43" fmla="*/ 182918 h 2743238"/>
              <a:gd name="connsiteX44" fmla="*/ 267286 w 1786597"/>
              <a:gd name="connsiteY44" fmla="*/ 126647 h 2743238"/>
              <a:gd name="connsiteX45" fmla="*/ 182880 w 1786597"/>
              <a:gd name="connsiteY45" fmla="*/ 84444 h 2743238"/>
              <a:gd name="connsiteX46" fmla="*/ 56271 w 1786597"/>
              <a:gd name="connsiteY46" fmla="*/ 14106 h 2743238"/>
              <a:gd name="connsiteX47" fmla="*/ 0 w 1786597"/>
              <a:gd name="connsiteY47" fmla="*/ 38 h 274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786597" h="2743238">
                <a:moveTo>
                  <a:pt x="1406769" y="2743238"/>
                </a:moveTo>
                <a:cubicBezTo>
                  <a:pt x="1421572" y="2734356"/>
                  <a:pt x="1497662" y="2690219"/>
                  <a:pt x="1519311" y="2672900"/>
                </a:cubicBezTo>
                <a:cubicBezTo>
                  <a:pt x="1574484" y="2628761"/>
                  <a:pt x="1516357" y="2655127"/>
                  <a:pt x="1589649" y="2630697"/>
                </a:cubicBezTo>
                <a:cubicBezTo>
                  <a:pt x="1594338" y="2616629"/>
                  <a:pt x="1597085" y="2601756"/>
                  <a:pt x="1603717" y="2588493"/>
                </a:cubicBezTo>
                <a:cubicBezTo>
                  <a:pt x="1621464" y="2552999"/>
                  <a:pt x="1633817" y="2544325"/>
                  <a:pt x="1659988" y="2518155"/>
                </a:cubicBezTo>
                <a:cubicBezTo>
                  <a:pt x="1664677" y="2504087"/>
                  <a:pt x="1666426" y="2488667"/>
                  <a:pt x="1674055" y="2475952"/>
                </a:cubicBezTo>
                <a:cubicBezTo>
                  <a:pt x="1680879" y="2464579"/>
                  <a:pt x="1696260" y="2459680"/>
                  <a:pt x="1702191" y="2447817"/>
                </a:cubicBezTo>
                <a:cubicBezTo>
                  <a:pt x="1715454" y="2421291"/>
                  <a:pt x="1720948" y="2391546"/>
                  <a:pt x="1730326" y="2363410"/>
                </a:cubicBezTo>
                <a:lnTo>
                  <a:pt x="1744394" y="2321207"/>
                </a:lnTo>
                <a:lnTo>
                  <a:pt x="1758461" y="2279004"/>
                </a:lnTo>
                <a:lnTo>
                  <a:pt x="1772529" y="2236801"/>
                </a:lnTo>
                <a:cubicBezTo>
                  <a:pt x="1777218" y="2203976"/>
                  <a:pt x="1786597" y="2171485"/>
                  <a:pt x="1786597" y="2138327"/>
                </a:cubicBezTo>
                <a:cubicBezTo>
                  <a:pt x="1786597" y="2048314"/>
                  <a:pt x="1781043" y="1947303"/>
                  <a:pt x="1758461" y="1856973"/>
                </a:cubicBezTo>
                <a:cubicBezTo>
                  <a:pt x="1754865" y="1842587"/>
                  <a:pt x="1749083" y="1828838"/>
                  <a:pt x="1744394" y="1814770"/>
                </a:cubicBezTo>
                <a:cubicBezTo>
                  <a:pt x="1739705" y="1781946"/>
                  <a:pt x="1736829" y="1748811"/>
                  <a:pt x="1730326" y="1716297"/>
                </a:cubicBezTo>
                <a:cubicBezTo>
                  <a:pt x="1727418" y="1701756"/>
                  <a:pt x="1720332" y="1688351"/>
                  <a:pt x="1716258" y="1674093"/>
                </a:cubicBezTo>
                <a:cubicBezTo>
                  <a:pt x="1710947" y="1655503"/>
                  <a:pt x="1706385" y="1636697"/>
                  <a:pt x="1702191" y="1617823"/>
                </a:cubicBezTo>
                <a:cubicBezTo>
                  <a:pt x="1697004" y="1594482"/>
                  <a:pt x="1694414" y="1570552"/>
                  <a:pt x="1688123" y="1547484"/>
                </a:cubicBezTo>
                <a:cubicBezTo>
                  <a:pt x="1680320" y="1518872"/>
                  <a:pt x="1667181" y="1491850"/>
                  <a:pt x="1659988" y="1463078"/>
                </a:cubicBezTo>
                <a:cubicBezTo>
                  <a:pt x="1638728" y="1378038"/>
                  <a:pt x="1652033" y="1425144"/>
                  <a:pt x="1617785" y="1322401"/>
                </a:cubicBezTo>
                <a:lnTo>
                  <a:pt x="1603717" y="1280198"/>
                </a:lnTo>
                <a:cubicBezTo>
                  <a:pt x="1599028" y="1266130"/>
                  <a:pt x="1597874" y="1250333"/>
                  <a:pt x="1589649" y="1237995"/>
                </a:cubicBezTo>
                <a:cubicBezTo>
                  <a:pt x="1503045" y="1108088"/>
                  <a:pt x="1613565" y="1267891"/>
                  <a:pt x="1533378" y="1167657"/>
                </a:cubicBezTo>
                <a:cubicBezTo>
                  <a:pt x="1400567" y="1001643"/>
                  <a:pt x="1595182" y="1239259"/>
                  <a:pt x="1491175" y="1083250"/>
                </a:cubicBezTo>
                <a:cubicBezTo>
                  <a:pt x="1480139" y="1066697"/>
                  <a:pt x="1461708" y="1056331"/>
                  <a:pt x="1448972" y="1041047"/>
                </a:cubicBezTo>
                <a:cubicBezTo>
                  <a:pt x="1386522" y="966106"/>
                  <a:pt x="1449066" y="1032775"/>
                  <a:pt x="1406769" y="956641"/>
                </a:cubicBezTo>
                <a:cubicBezTo>
                  <a:pt x="1390347" y="927082"/>
                  <a:pt x="1369255" y="900370"/>
                  <a:pt x="1350498" y="872235"/>
                </a:cubicBezTo>
                <a:cubicBezTo>
                  <a:pt x="1341120" y="858167"/>
                  <a:pt x="1336431" y="839410"/>
                  <a:pt x="1322363" y="830032"/>
                </a:cubicBezTo>
                <a:cubicBezTo>
                  <a:pt x="1308295" y="820654"/>
                  <a:pt x="1293362" y="812459"/>
                  <a:pt x="1280160" y="801897"/>
                </a:cubicBezTo>
                <a:cubicBezTo>
                  <a:pt x="1222384" y="755676"/>
                  <a:pt x="1285606" y="788932"/>
                  <a:pt x="1209821" y="745626"/>
                </a:cubicBezTo>
                <a:cubicBezTo>
                  <a:pt x="1159283" y="716747"/>
                  <a:pt x="1154187" y="723625"/>
                  <a:pt x="1111348" y="689355"/>
                </a:cubicBezTo>
                <a:cubicBezTo>
                  <a:pt x="1100991" y="681070"/>
                  <a:pt x="1094585" y="668044"/>
                  <a:pt x="1083212" y="661220"/>
                </a:cubicBezTo>
                <a:cubicBezTo>
                  <a:pt x="1000008" y="611298"/>
                  <a:pt x="1081807" y="690161"/>
                  <a:pt x="998806" y="619017"/>
                </a:cubicBezTo>
                <a:cubicBezTo>
                  <a:pt x="978666" y="601754"/>
                  <a:pt x="967700" y="571135"/>
                  <a:pt x="942535" y="562746"/>
                </a:cubicBezTo>
                <a:cubicBezTo>
                  <a:pt x="897962" y="547888"/>
                  <a:pt x="897085" y="551708"/>
                  <a:pt x="858129" y="520543"/>
                </a:cubicBezTo>
                <a:cubicBezTo>
                  <a:pt x="847772" y="512257"/>
                  <a:pt x="840351" y="500693"/>
                  <a:pt x="829994" y="492407"/>
                </a:cubicBezTo>
                <a:cubicBezTo>
                  <a:pt x="791038" y="461242"/>
                  <a:pt x="790161" y="465062"/>
                  <a:pt x="745588" y="450204"/>
                </a:cubicBezTo>
                <a:cubicBezTo>
                  <a:pt x="736209" y="440826"/>
                  <a:pt x="728063" y="430027"/>
                  <a:pt x="717452" y="422069"/>
                </a:cubicBezTo>
                <a:cubicBezTo>
                  <a:pt x="690400" y="401780"/>
                  <a:pt x="656956" y="389708"/>
                  <a:pt x="633046" y="365798"/>
                </a:cubicBezTo>
                <a:cubicBezTo>
                  <a:pt x="596633" y="329385"/>
                  <a:pt x="556915" y="284149"/>
                  <a:pt x="506437" y="267324"/>
                </a:cubicBezTo>
                <a:lnTo>
                  <a:pt x="464234" y="253257"/>
                </a:lnTo>
                <a:cubicBezTo>
                  <a:pt x="450166" y="243878"/>
                  <a:pt x="435233" y="235683"/>
                  <a:pt x="422031" y="225121"/>
                </a:cubicBezTo>
                <a:cubicBezTo>
                  <a:pt x="411674" y="216836"/>
                  <a:pt x="405268" y="203810"/>
                  <a:pt x="393895" y="196986"/>
                </a:cubicBezTo>
                <a:cubicBezTo>
                  <a:pt x="381179" y="189357"/>
                  <a:pt x="365760" y="187607"/>
                  <a:pt x="351692" y="182918"/>
                </a:cubicBezTo>
                <a:cubicBezTo>
                  <a:pt x="271691" y="102917"/>
                  <a:pt x="348721" y="167364"/>
                  <a:pt x="267286" y="126647"/>
                </a:cubicBezTo>
                <a:cubicBezTo>
                  <a:pt x="158204" y="72106"/>
                  <a:pt x="288959" y="119804"/>
                  <a:pt x="182880" y="84444"/>
                </a:cubicBezTo>
                <a:cubicBezTo>
                  <a:pt x="119706" y="21270"/>
                  <a:pt x="159551" y="48533"/>
                  <a:pt x="56271" y="14106"/>
                </a:cubicBezTo>
                <a:cubicBezTo>
                  <a:pt x="9618" y="-1445"/>
                  <a:pt x="28897" y="38"/>
                  <a:pt x="0" y="3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5014" name="Double Brace 85013">
            <a:extLst>
              <a:ext uri="{FF2B5EF4-FFF2-40B4-BE49-F238E27FC236}">
                <a16:creationId xmlns="" xmlns:a16="http://schemas.microsoft.com/office/drawing/2014/main" id="{3AD1BB62-39D3-4D1E-B7F8-1F528C48349E}"/>
              </a:ext>
            </a:extLst>
          </p:cNvPr>
          <p:cNvSpPr/>
          <p:nvPr/>
        </p:nvSpPr>
        <p:spPr bwMode="auto">
          <a:xfrm>
            <a:off x="2739629" y="2812898"/>
            <a:ext cx="1095682" cy="383584"/>
          </a:xfrm>
          <a:prstGeom prst="bracePai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/>
              <a:t>&lt;Ready T&gt;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D6177DD-E88F-4445-86AF-89ABA043D9BA}"/>
              </a:ext>
            </a:extLst>
          </p:cNvPr>
          <p:cNvSpPr txBox="1"/>
          <p:nvPr/>
        </p:nvSpPr>
        <p:spPr>
          <a:xfrm>
            <a:off x="4561044" y="787551"/>
            <a:ext cx="457200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Helvetica" charset="0"/>
              </a:rPr>
              <a:t>Transaction </a:t>
            </a:r>
            <a:r>
              <a:rPr lang="en-US" sz="1800" b="1" dirty="0">
                <a:solidFill>
                  <a:srgbClr val="FF0000"/>
                </a:solidFill>
                <a:latin typeface="Helvetica" charset="0"/>
              </a:rPr>
              <a:t>ABORT</a:t>
            </a:r>
            <a:r>
              <a:rPr lang="en-US" sz="1800" dirty="0">
                <a:solidFill>
                  <a:srgbClr val="0000FF"/>
                </a:solidFill>
                <a:latin typeface="Helvetica" charset="0"/>
              </a:rPr>
              <a:t> by TC1</a:t>
            </a:r>
          </a:p>
          <a:p>
            <a:endParaRPr lang="en-US" sz="1800" dirty="0">
              <a:latin typeface="Helvetic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</a:rPr>
              <a:t>Even after receiving  &lt;</a:t>
            </a:r>
            <a:r>
              <a:rPr lang="en-US" sz="1800" b="1" dirty="0">
                <a:latin typeface="Helvetica" charset="0"/>
              </a:rPr>
              <a:t>ready </a:t>
            </a:r>
            <a:r>
              <a:rPr lang="en-US" sz="1800" dirty="0">
                <a:latin typeface="Helvetica" charset="0"/>
              </a:rPr>
              <a:t>T&gt; messages by TC1 from all the participating sites, TC1 has the authority to abort the transaction 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</a:rPr>
              <a:t>Coordinator adds a decision record, &lt;</a:t>
            </a:r>
            <a:r>
              <a:rPr lang="en-US" sz="1800" b="1" dirty="0">
                <a:latin typeface="Helvetica" charset="0"/>
              </a:rPr>
              <a:t>abort </a:t>
            </a:r>
            <a:r>
              <a:rPr lang="en-US" sz="1800" i="1" dirty="0">
                <a:latin typeface="Helvetica" charset="0"/>
              </a:rPr>
              <a:t>T</a:t>
            </a:r>
            <a:r>
              <a:rPr lang="en-US" sz="1800" dirty="0">
                <a:latin typeface="Helvetica" charset="0"/>
              </a:rPr>
              <a:t>&gt; to the log and forces record onto stable storage.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</a:rPr>
              <a:t>Once the record stable storage it is irrevocable.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</a:rPr>
              <a:t>Coordinator sends a message to </a:t>
            </a:r>
            <a:r>
              <a:rPr lang="en-US" sz="1800" b="1" dirty="0">
                <a:solidFill>
                  <a:srgbClr val="FF0000"/>
                </a:solidFill>
                <a:latin typeface="Helvetica" charset="0"/>
              </a:rPr>
              <a:t>abort</a:t>
            </a:r>
            <a:r>
              <a:rPr lang="en-US" sz="1800" dirty="0">
                <a:latin typeface="Helvetica" charset="0"/>
              </a:rPr>
              <a:t>  to each participant informing it of the decision.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</a:rPr>
              <a:t>Participants take appropriate action locally.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297BAC53-0C0F-47E9-82F1-5534417650D8}"/>
              </a:ext>
            </a:extLst>
          </p:cNvPr>
          <p:cNvGrpSpPr/>
          <p:nvPr/>
        </p:nvGrpSpPr>
        <p:grpSpPr>
          <a:xfrm>
            <a:off x="-14068" y="942535"/>
            <a:ext cx="1800665" cy="2940148"/>
            <a:chOff x="-14068" y="942535"/>
            <a:chExt cx="1800665" cy="2940148"/>
          </a:xfrm>
        </p:grpSpPr>
        <p:sp>
          <p:nvSpPr>
            <p:cNvPr id="39" name="Freeform: Shape 38">
              <a:extLst>
                <a:ext uri="{FF2B5EF4-FFF2-40B4-BE49-F238E27FC236}">
                  <a16:creationId xmlns="" xmlns:a16="http://schemas.microsoft.com/office/drawing/2014/main" id="{E82D0614-E16E-4F54-B03E-F76D92639C79}"/>
                </a:ext>
              </a:extLst>
            </p:cNvPr>
            <p:cNvSpPr/>
            <p:nvPr/>
          </p:nvSpPr>
          <p:spPr bwMode="auto">
            <a:xfrm>
              <a:off x="-14068" y="942535"/>
              <a:ext cx="1800665" cy="2940148"/>
            </a:xfrm>
            <a:custGeom>
              <a:avLst/>
              <a:gdLst>
                <a:gd name="connsiteX0" fmla="*/ 379828 w 1800665"/>
                <a:gd name="connsiteY0" fmla="*/ 0 h 2940148"/>
                <a:gd name="connsiteX1" fmla="*/ 281354 w 1800665"/>
                <a:gd name="connsiteY1" fmla="*/ 14068 h 2940148"/>
                <a:gd name="connsiteX2" fmla="*/ 196948 w 1800665"/>
                <a:gd name="connsiteY2" fmla="*/ 42203 h 2940148"/>
                <a:gd name="connsiteX3" fmla="*/ 140677 w 1800665"/>
                <a:gd name="connsiteY3" fmla="*/ 98474 h 2940148"/>
                <a:gd name="connsiteX4" fmla="*/ 126610 w 1800665"/>
                <a:gd name="connsiteY4" fmla="*/ 140677 h 2940148"/>
                <a:gd name="connsiteX5" fmla="*/ 98474 w 1800665"/>
                <a:gd name="connsiteY5" fmla="*/ 168813 h 2940148"/>
                <a:gd name="connsiteX6" fmla="*/ 42203 w 1800665"/>
                <a:gd name="connsiteY6" fmla="*/ 239151 h 2940148"/>
                <a:gd name="connsiteX7" fmla="*/ 0 w 1800665"/>
                <a:gd name="connsiteY7" fmla="*/ 562708 h 2940148"/>
                <a:gd name="connsiteX8" fmla="*/ 28136 w 1800665"/>
                <a:gd name="connsiteY8" fmla="*/ 829994 h 2940148"/>
                <a:gd name="connsiteX9" fmla="*/ 42203 w 1800665"/>
                <a:gd name="connsiteY9" fmla="*/ 872197 h 2940148"/>
                <a:gd name="connsiteX10" fmla="*/ 70339 w 1800665"/>
                <a:gd name="connsiteY10" fmla="*/ 1012874 h 2940148"/>
                <a:gd name="connsiteX11" fmla="*/ 84406 w 1800665"/>
                <a:gd name="connsiteY11" fmla="*/ 1153551 h 2940148"/>
                <a:gd name="connsiteX12" fmla="*/ 126610 w 1800665"/>
                <a:gd name="connsiteY12" fmla="*/ 1280160 h 2940148"/>
                <a:gd name="connsiteX13" fmla="*/ 168813 w 1800665"/>
                <a:gd name="connsiteY13" fmla="*/ 1406770 h 2940148"/>
                <a:gd name="connsiteX14" fmla="*/ 196948 w 1800665"/>
                <a:gd name="connsiteY14" fmla="*/ 1491176 h 2940148"/>
                <a:gd name="connsiteX15" fmla="*/ 225083 w 1800665"/>
                <a:gd name="connsiteY15" fmla="*/ 1533379 h 2940148"/>
                <a:gd name="connsiteX16" fmla="*/ 253219 w 1800665"/>
                <a:gd name="connsiteY16" fmla="*/ 1631853 h 2940148"/>
                <a:gd name="connsiteX17" fmla="*/ 281354 w 1800665"/>
                <a:gd name="connsiteY17" fmla="*/ 1716259 h 2940148"/>
                <a:gd name="connsiteX18" fmla="*/ 337625 w 1800665"/>
                <a:gd name="connsiteY18" fmla="*/ 1885071 h 2940148"/>
                <a:gd name="connsiteX19" fmla="*/ 365760 w 1800665"/>
                <a:gd name="connsiteY19" fmla="*/ 1969477 h 2940148"/>
                <a:gd name="connsiteX20" fmla="*/ 379828 w 1800665"/>
                <a:gd name="connsiteY20" fmla="*/ 2011680 h 2940148"/>
                <a:gd name="connsiteX21" fmla="*/ 436099 w 1800665"/>
                <a:gd name="connsiteY21" fmla="*/ 2082019 h 2940148"/>
                <a:gd name="connsiteX22" fmla="*/ 464234 w 1800665"/>
                <a:gd name="connsiteY22" fmla="*/ 2124222 h 2940148"/>
                <a:gd name="connsiteX23" fmla="*/ 534573 w 1800665"/>
                <a:gd name="connsiteY23" fmla="*/ 2194560 h 2940148"/>
                <a:gd name="connsiteX24" fmla="*/ 562708 w 1800665"/>
                <a:gd name="connsiteY24" fmla="*/ 2222696 h 2940148"/>
                <a:gd name="connsiteX25" fmla="*/ 604911 w 1800665"/>
                <a:gd name="connsiteY25" fmla="*/ 2250831 h 2940148"/>
                <a:gd name="connsiteX26" fmla="*/ 675250 w 1800665"/>
                <a:gd name="connsiteY26" fmla="*/ 2307102 h 2940148"/>
                <a:gd name="connsiteX27" fmla="*/ 745588 w 1800665"/>
                <a:gd name="connsiteY27" fmla="*/ 2405576 h 2940148"/>
                <a:gd name="connsiteX28" fmla="*/ 787791 w 1800665"/>
                <a:gd name="connsiteY28" fmla="*/ 2447779 h 2940148"/>
                <a:gd name="connsiteX29" fmla="*/ 815926 w 1800665"/>
                <a:gd name="connsiteY29" fmla="*/ 2489982 h 2940148"/>
                <a:gd name="connsiteX30" fmla="*/ 858130 w 1800665"/>
                <a:gd name="connsiteY30" fmla="*/ 2518117 h 2940148"/>
                <a:gd name="connsiteX31" fmla="*/ 928468 w 1800665"/>
                <a:gd name="connsiteY31" fmla="*/ 2560320 h 2940148"/>
                <a:gd name="connsiteX32" fmla="*/ 956603 w 1800665"/>
                <a:gd name="connsiteY32" fmla="*/ 2602523 h 2940148"/>
                <a:gd name="connsiteX33" fmla="*/ 1041010 w 1800665"/>
                <a:gd name="connsiteY33" fmla="*/ 2630659 h 2940148"/>
                <a:gd name="connsiteX34" fmla="*/ 1083213 w 1800665"/>
                <a:gd name="connsiteY34" fmla="*/ 2658794 h 2940148"/>
                <a:gd name="connsiteX35" fmla="*/ 1181686 w 1800665"/>
                <a:gd name="connsiteY35" fmla="*/ 2686930 h 2940148"/>
                <a:gd name="connsiteX36" fmla="*/ 1252025 w 1800665"/>
                <a:gd name="connsiteY36" fmla="*/ 2729133 h 2940148"/>
                <a:gd name="connsiteX37" fmla="*/ 1294228 w 1800665"/>
                <a:gd name="connsiteY37" fmla="*/ 2757268 h 2940148"/>
                <a:gd name="connsiteX38" fmla="*/ 1378634 w 1800665"/>
                <a:gd name="connsiteY38" fmla="*/ 2785403 h 2940148"/>
                <a:gd name="connsiteX39" fmla="*/ 1406770 w 1800665"/>
                <a:gd name="connsiteY39" fmla="*/ 2813539 h 2940148"/>
                <a:gd name="connsiteX40" fmla="*/ 1491176 w 1800665"/>
                <a:gd name="connsiteY40" fmla="*/ 2841674 h 2940148"/>
                <a:gd name="connsiteX41" fmla="*/ 1533379 w 1800665"/>
                <a:gd name="connsiteY41" fmla="*/ 2855742 h 2940148"/>
                <a:gd name="connsiteX42" fmla="*/ 1575582 w 1800665"/>
                <a:gd name="connsiteY42" fmla="*/ 2883877 h 2940148"/>
                <a:gd name="connsiteX43" fmla="*/ 1674056 w 1800665"/>
                <a:gd name="connsiteY43" fmla="*/ 2912013 h 2940148"/>
                <a:gd name="connsiteX44" fmla="*/ 1800665 w 1800665"/>
                <a:gd name="connsiteY44" fmla="*/ 2940148 h 294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00665" h="2940148">
                  <a:moveTo>
                    <a:pt x="379828" y="0"/>
                  </a:moveTo>
                  <a:cubicBezTo>
                    <a:pt x="347003" y="4689"/>
                    <a:pt x="313663" y="6612"/>
                    <a:pt x="281354" y="14068"/>
                  </a:cubicBezTo>
                  <a:cubicBezTo>
                    <a:pt x="252456" y="20737"/>
                    <a:pt x="196948" y="42203"/>
                    <a:pt x="196948" y="42203"/>
                  </a:cubicBezTo>
                  <a:cubicBezTo>
                    <a:pt x="178191" y="60960"/>
                    <a:pt x="149065" y="73309"/>
                    <a:pt x="140677" y="98474"/>
                  </a:cubicBezTo>
                  <a:cubicBezTo>
                    <a:pt x="135988" y="112542"/>
                    <a:pt x="134239" y="127962"/>
                    <a:pt x="126610" y="140677"/>
                  </a:cubicBezTo>
                  <a:cubicBezTo>
                    <a:pt x="119786" y="152050"/>
                    <a:pt x="106760" y="158456"/>
                    <a:pt x="98474" y="168813"/>
                  </a:cubicBezTo>
                  <a:cubicBezTo>
                    <a:pt x="27494" y="257539"/>
                    <a:pt x="110134" y="171222"/>
                    <a:pt x="42203" y="239151"/>
                  </a:cubicBezTo>
                  <a:cubicBezTo>
                    <a:pt x="-11184" y="399314"/>
                    <a:pt x="15810" y="293951"/>
                    <a:pt x="0" y="562708"/>
                  </a:cubicBezTo>
                  <a:cubicBezTo>
                    <a:pt x="6092" y="635811"/>
                    <a:pt x="12383" y="751228"/>
                    <a:pt x="28136" y="829994"/>
                  </a:cubicBezTo>
                  <a:cubicBezTo>
                    <a:pt x="31044" y="844535"/>
                    <a:pt x="38869" y="857748"/>
                    <a:pt x="42203" y="872197"/>
                  </a:cubicBezTo>
                  <a:cubicBezTo>
                    <a:pt x="52956" y="918793"/>
                    <a:pt x="70339" y="1012874"/>
                    <a:pt x="70339" y="1012874"/>
                  </a:cubicBezTo>
                  <a:cubicBezTo>
                    <a:pt x="75028" y="1059766"/>
                    <a:pt x="75721" y="1107232"/>
                    <a:pt x="84406" y="1153551"/>
                  </a:cubicBezTo>
                  <a:lnTo>
                    <a:pt x="126610" y="1280160"/>
                  </a:lnTo>
                  <a:lnTo>
                    <a:pt x="168813" y="1406770"/>
                  </a:lnTo>
                  <a:cubicBezTo>
                    <a:pt x="168815" y="1406775"/>
                    <a:pt x="196945" y="1491172"/>
                    <a:pt x="196948" y="1491176"/>
                  </a:cubicBezTo>
                  <a:cubicBezTo>
                    <a:pt x="206326" y="1505244"/>
                    <a:pt x="217522" y="1518257"/>
                    <a:pt x="225083" y="1533379"/>
                  </a:cubicBezTo>
                  <a:cubicBezTo>
                    <a:pt x="236903" y="1557019"/>
                    <a:pt x="246458" y="1609315"/>
                    <a:pt x="253219" y="1631853"/>
                  </a:cubicBezTo>
                  <a:cubicBezTo>
                    <a:pt x="261741" y="1660259"/>
                    <a:pt x="271976" y="1688124"/>
                    <a:pt x="281354" y="1716259"/>
                  </a:cubicBezTo>
                  <a:lnTo>
                    <a:pt x="337625" y="1885071"/>
                  </a:lnTo>
                  <a:lnTo>
                    <a:pt x="365760" y="1969477"/>
                  </a:lnTo>
                  <a:cubicBezTo>
                    <a:pt x="370449" y="1983545"/>
                    <a:pt x="371603" y="1999342"/>
                    <a:pt x="379828" y="2011680"/>
                  </a:cubicBezTo>
                  <a:cubicBezTo>
                    <a:pt x="466423" y="2141575"/>
                    <a:pt x="355918" y="1981792"/>
                    <a:pt x="436099" y="2082019"/>
                  </a:cubicBezTo>
                  <a:cubicBezTo>
                    <a:pt x="446661" y="2095221"/>
                    <a:pt x="453101" y="2111498"/>
                    <a:pt x="464234" y="2124222"/>
                  </a:cubicBezTo>
                  <a:cubicBezTo>
                    <a:pt x="486069" y="2149176"/>
                    <a:pt x="511127" y="2171114"/>
                    <a:pt x="534573" y="2194560"/>
                  </a:cubicBezTo>
                  <a:cubicBezTo>
                    <a:pt x="543952" y="2203939"/>
                    <a:pt x="551672" y="2215339"/>
                    <a:pt x="562708" y="2222696"/>
                  </a:cubicBezTo>
                  <a:cubicBezTo>
                    <a:pt x="576776" y="2232074"/>
                    <a:pt x="591709" y="2240269"/>
                    <a:pt x="604911" y="2250831"/>
                  </a:cubicBezTo>
                  <a:cubicBezTo>
                    <a:pt x="705130" y="2331007"/>
                    <a:pt x="545360" y="2220512"/>
                    <a:pt x="675250" y="2307102"/>
                  </a:cubicBezTo>
                  <a:cubicBezTo>
                    <a:pt x="697705" y="2374470"/>
                    <a:pt x="678832" y="2338820"/>
                    <a:pt x="745588" y="2405576"/>
                  </a:cubicBezTo>
                  <a:cubicBezTo>
                    <a:pt x="759656" y="2419644"/>
                    <a:pt x="776756" y="2431226"/>
                    <a:pt x="787791" y="2447779"/>
                  </a:cubicBezTo>
                  <a:cubicBezTo>
                    <a:pt x="797169" y="2461847"/>
                    <a:pt x="803971" y="2478027"/>
                    <a:pt x="815926" y="2489982"/>
                  </a:cubicBezTo>
                  <a:cubicBezTo>
                    <a:pt x="827881" y="2501937"/>
                    <a:pt x="844927" y="2507555"/>
                    <a:pt x="858130" y="2518117"/>
                  </a:cubicBezTo>
                  <a:cubicBezTo>
                    <a:pt x="913304" y="2562256"/>
                    <a:pt x="855174" y="2535890"/>
                    <a:pt x="928468" y="2560320"/>
                  </a:cubicBezTo>
                  <a:cubicBezTo>
                    <a:pt x="937846" y="2574388"/>
                    <a:pt x="942266" y="2593562"/>
                    <a:pt x="956603" y="2602523"/>
                  </a:cubicBezTo>
                  <a:cubicBezTo>
                    <a:pt x="981753" y="2618242"/>
                    <a:pt x="1016333" y="2614208"/>
                    <a:pt x="1041010" y="2630659"/>
                  </a:cubicBezTo>
                  <a:cubicBezTo>
                    <a:pt x="1055078" y="2640037"/>
                    <a:pt x="1068091" y="2651233"/>
                    <a:pt x="1083213" y="2658794"/>
                  </a:cubicBezTo>
                  <a:cubicBezTo>
                    <a:pt x="1103395" y="2668885"/>
                    <a:pt x="1163656" y="2682422"/>
                    <a:pt x="1181686" y="2686930"/>
                  </a:cubicBezTo>
                  <a:cubicBezTo>
                    <a:pt x="1236642" y="2741884"/>
                    <a:pt x="1178977" y="2692609"/>
                    <a:pt x="1252025" y="2729133"/>
                  </a:cubicBezTo>
                  <a:cubicBezTo>
                    <a:pt x="1267147" y="2736694"/>
                    <a:pt x="1278778" y="2750401"/>
                    <a:pt x="1294228" y="2757268"/>
                  </a:cubicBezTo>
                  <a:cubicBezTo>
                    <a:pt x="1321329" y="2769313"/>
                    <a:pt x="1378634" y="2785403"/>
                    <a:pt x="1378634" y="2785403"/>
                  </a:cubicBezTo>
                  <a:cubicBezTo>
                    <a:pt x="1388013" y="2794782"/>
                    <a:pt x="1394907" y="2807607"/>
                    <a:pt x="1406770" y="2813539"/>
                  </a:cubicBezTo>
                  <a:cubicBezTo>
                    <a:pt x="1433296" y="2826802"/>
                    <a:pt x="1463041" y="2832296"/>
                    <a:pt x="1491176" y="2841674"/>
                  </a:cubicBezTo>
                  <a:cubicBezTo>
                    <a:pt x="1505244" y="2846363"/>
                    <a:pt x="1521041" y="2847517"/>
                    <a:pt x="1533379" y="2855742"/>
                  </a:cubicBezTo>
                  <a:cubicBezTo>
                    <a:pt x="1547447" y="2865120"/>
                    <a:pt x="1560460" y="2876316"/>
                    <a:pt x="1575582" y="2883877"/>
                  </a:cubicBezTo>
                  <a:cubicBezTo>
                    <a:pt x="1592801" y="2892487"/>
                    <a:pt x="1659889" y="2909437"/>
                    <a:pt x="1674056" y="2912013"/>
                  </a:cubicBezTo>
                  <a:cubicBezTo>
                    <a:pt x="1796240" y="2934228"/>
                    <a:pt x="1738658" y="2909143"/>
                    <a:pt x="1800665" y="2940148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40" name="Double Brace 39">
              <a:extLst>
                <a:ext uri="{FF2B5EF4-FFF2-40B4-BE49-F238E27FC236}">
                  <a16:creationId xmlns="" xmlns:a16="http://schemas.microsoft.com/office/drawing/2014/main" id="{04D1C576-F41C-4502-8184-A0CE074B9291}"/>
                </a:ext>
              </a:extLst>
            </p:cNvPr>
            <p:cNvSpPr/>
            <p:nvPr/>
          </p:nvSpPr>
          <p:spPr bwMode="auto">
            <a:xfrm>
              <a:off x="277081" y="3237986"/>
              <a:ext cx="1095682" cy="383584"/>
            </a:xfrm>
            <a:prstGeom prst="bracePai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/>
                <a:t>&lt;</a:t>
              </a:r>
              <a:r>
                <a:rPr lang="en-US" sz="1400" dirty="0">
                  <a:solidFill>
                    <a:srgbClr val="FF0000"/>
                  </a:solidFill>
                </a:rPr>
                <a:t>abort T</a:t>
              </a:r>
              <a:r>
                <a:rPr lang="en-US" sz="1400" dirty="0"/>
                <a:t>&gt;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D63F434B-7D25-43C3-9F3F-7994682AFC34}"/>
              </a:ext>
            </a:extLst>
          </p:cNvPr>
          <p:cNvGrpSpPr/>
          <p:nvPr/>
        </p:nvGrpSpPr>
        <p:grpSpPr>
          <a:xfrm>
            <a:off x="1111348" y="1012874"/>
            <a:ext cx="2590189" cy="1014419"/>
            <a:chOff x="1111348" y="1012874"/>
            <a:chExt cx="2590189" cy="1014419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B1019916-0D0F-45C9-9CDF-35C7052055AA}"/>
                </a:ext>
              </a:extLst>
            </p:cNvPr>
            <p:cNvSpPr/>
            <p:nvPr/>
          </p:nvSpPr>
          <p:spPr bwMode="auto">
            <a:xfrm>
              <a:off x="1111348" y="1012874"/>
              <a:ext cx="2590189" cy="858129"/>
            </a:xfrm>
            <a:custGeom>
              <a:avLst/>
              <a:gdLst>
                <a:gd name="connsiteX0" fmla="*/ 0 w 2590189"/>
                <a:gd name="connsiteY0" fmla="*/ 0 h 858129"/>
                <a:gd name="connsiteX1" fmla="*/ 70338 w 2590189"/>
                <a:gd name="connsiteY1" fmla="*/ 28135 h 858129"/>
                <a:gd name="connsiteX2" fmla="*/ 84406 w 2590189"/>
                <a:gd name="connsiteY2" fmla="*/ 70338 h 858129"/>
                <a:gd name="connsiteX3" fmla="*/ 140677 w 2590189"/>
                <a:gd name="connsiteY3" fmla="*/ 126609 h 858129"/>
                <a:gd name="connsiteX4" fmla="*/ 168812 w 2590189"/>
                <a:gd name="connsiteY4" fmla="*/ 168812 h 858129"/>
                <a:gd name="connsiteX5" fmla="*/ 196947 w 2590189"/>
                <a:gd name="connsiteY5" fmla="*/ 196948 h 858129"/>
                <a:gd name="connsiteX6" fmla="*/ 253218 w 2590189"/>
                <a:gd name="connsiteY6" fmla="*/ 281354 h 858129"/>
                <a:gd name="connsiteX7" fmla="*/ 281354 w 2590189"/>
                <a:gd name="connsiteY7" fmla="*/ 309489 h 858129"/>
                <a:gd name="connsiteX8" fmla="*/ 309489 w 2590189"/>
                <a:gd name="connsiteY8" fmla="*/ 351692 h 858129"/>
                <a:gd name="connsiteX9" fmla="*/ 365760 w 2590189"/>
                <a:gd name="connsiteY9" fmla="*/ 407963 h 858129"/>
                <a:gd name="connsiteX10" fmla="*/ 393895 w 2590189"/>
                <a:gd name="connsiteY10" fmla="*/ 450166 h 858129"/>
                <a:gd name="connsiteX11" fmla="*/ 436098 w 2590189"/>
                <a:gd name="connsiteY11" fmla="*/ 478301 h 858129"/>
                <a:gd name="connsiteX12" fmla="*/ 464234 w 2590189"/>
                <a:gd name="connsiteY12" fmla="*/ 506437 h 858129"/>
                <a:gd name="connsiteX13" fmla="*/ 506437 w 2590189"/>
                <a:gd name="connsiteY13" fmla="*/ 534572 h 858129"/>
                <a:gd name="connsiteX14" fmla="*/ 534572 w 2590189"/>
                <a:gd name="connsiteY14" fmla="*/ 562708 h 858129"/>
                <a:gd name="connsiteX15" fmla="*/ 576775 w 2590189"/>
                <a:gd name="connsiteY15" fmla="*/ 576775 h 858129"/>
                <a:gd name="connsiteX16" fmla="*/ 675249 w 2590189"/>
                <a:gd name="connsiteY16" fmla="*/ 647114 h 858129"/>
                <a:gd name="connsiteX17" fmla="*/ 745587 w 2590189"/>
                <a:gd name="connsiteY17" fmla="*/ 717452 h 858129"/>
                <a:gd name="connsiteX18" fmla="*/ 815926 w 2590189"/>
                <a:gd name="connsiteY18" fmla="*/ 759655 h 858129"/>
                <a:gd name="connsiteX19" fmla="*/ 886264 w 2590189"/>
                <a:gd name="connsiteY19" fmla="*/ 815926 h 858129"/>
                <a:gd name="connsiteX20" fmla="*/ 970670 w 2590189"/>
                <a:gd name="connsiteY20" fmla="*/ 844061 h 858129"/>
                <a:gd name="connsiteX21" fmla="*/ 1012874 w 2590189"/>
                <a:gd name="connsiteY21" fmla="*/ 858129 h 858129"/>
                <a:gd name="connsiteX22" fmla="*/ 1772529 w 2590189"/>
                <a:gd name="connsiteY22" fmla="*/ 844061 h 858129"/>
                <a:gd name="connsiteX23" fmla="*/ 1899138 w 2590189"/>
                <a:gd name="connsiteY23" fmla="*/ 815926 h 858129"/>
                <a:gd name="connsiteX24" fmla="*/ 1941341 w 2590189"/>
                <a:gd name="connsiteY24" fmla="*/ 787791 h 858129"/>
                <a:gd name="connsiteX25" fmla="*/ 2025747 w 2590189"/>
                <a:gd name="connsiteY25" fmla="*/ 759655 h 858129"/>
                <a:gd name="connsiteX26" fmla="*/ 2124221 w 2590189"/>
                <a:gd name="connsiteY26" fmla="*/ 731520 h 858129"/>
                <a:gd name="connsiteX27" fmla="*/ 2208627 w 2590189"/>
                <a:gd name="connsiteY27" fmla="*/ 689317 h 858129"/>
                <a:gd name="connsiteX28" fmla="*/ 2250830 w 2590189"/>
                <a:gd name="connsiteY28" fmla="*/ 661181 h 858129"/>
                <a:gd name="connsiteX29" fmla="*/ 2377440 w 2590189"/>
                <a:gd name="connsiteY29" fmla="*/ 633046 h 858129"/>
                <a:gd name="connsiteX30" fmla="*/ 2461846 w 2590189"/>
                <a:gd name="connsiteY30" fmla="*/ 604911 h 858129"/>
                <a:gd name="connsiteX31" fmla="*/ 2504049 w 2590189"/>
                <a:gd name="connsiteY31" fmla="*/ 590843 h 858129"/>
                <a:gd name="connsiteX32" fmla="*/ 2546252 w 2590189"/>
                <a:gd name="connsiteY32" fmla="*/ 562708 h 858129"/>
                <a:gd name="connsiteX33" fmla="*/ 2588455 w 2590189"/>
                <a:gd name="connsiteY33" fmla="*/ 548640 h 858129"/>
                <a:gd name="connsiteX34" fmla="*/ 2588455 w 2590189"/>
                <a:gd name="connsiteY34" fmla="*/ 534572 h 85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590189" h="858129">
                  <a:moveTo>
                    <a:pt x="0" y="0"/>
                  </a:moveTo>
                  <a:cubicBezTo>
                    <a:pt x="23446" y="9378"/>
                    <a:pt x="50939" y="11969"/>
                    <a:pt x="70338" y="28135"/>
                  </a:cubicBezTo>
                  <a:cubicBezTo>
                    <a:pt x="81730" y="37628"/>
                    <a:pt x="75787" y="58271"/>
                    <a:pt x="84406" y="70338"/>
                  </a:cubicBezTo>
                  <a:cubicBezTo>
                    <a:pt x="99824" y="91923"/>
                    <a:pt x="125963" y="104538"/>
                    <a:pt x="140677" y="126609"/>
                  </a:cubicBezTo>
                  <a:cubicBezTo>
                    <a:pt x="150055" y="140677"/>
                    <a:pt x="158250" y="155610"/>
                    <a:pt x="168812" y="168812"/>
                  </a:cubicBezTo>
                  <a:cubicBezTo>
                    <a:pt x="177097" y="179169"/>
                    <a:pt x="188989" y="186337"/>
                    <a:pt x="196947" y="196948"/>
                  </a:cubicBezTo>
                  <a:cubicBezTo>
                    <a:pt x="217236" y="224000"/>
                    <a:pt x="229307" y="257444"/>
                    <a:pt x="253218" y="281354"/>
                  </a:cubicBezTo>
                  <a:cubicBezTo>
                    <a:pt x="262597" y="290732"/>
                    <a:pt x="273068" y="299132"/>
                    <a:pt x="281354" y="309489"/>
                  </a:cubicBezTo>
                  <a:cubicBezTo>
                    <a:pt x="291916" y="322691"/>
                    <a:pt x="298486" y="338855"/>
                    <a:pt x="309489" y="351692"/>
                  </a:cubicBezTo>
                  <a:cubicBezTo>
                    <a:pt x="326752" y="371832"/>
                    <a:pt x="351046" y="385892"/>
                    <a:pt x="365760" y="407963"/>
                  </a:cubicBezTo>
                  <a:cubicBezTo>
                    <a:pt x="375138" y="422031"/>
                    <a:pt x="381940" y="438211"/>
                    <a:pt x="393895" y="450166"/>
                  </a:cubicBezTo>
                  <a:cubicBezTo>
                    <a:pt x="405850" y="462121"/>
                    <a:pt x="422896" y="467739"/>
                    <a:pt x="436098" y="478301"/>
                  </a:cubicBezTo>
                  <a:cubicBezTo>
                    <a:pt x="446455" y="486587"/>
                    <a:pt x="453877" y="498151"/>
                    <a:pt x="464234" y="506437"/>
                  </a:cubicBezTo>
                  <a:cubicBezTo>
                    <a:pt x="477436" y="516999"/>
                    <a:pt x="493235" y="524010"/>
                    <a:pt x="506437" y="534572"/>
                  </a:cubicBezTo>
                  <a:cubicBezTo>
                    <a:pt x="516794" y="542858"/>
                    <a:pt x="523199" y="555884"/>
                    <a:pt x="534572" y="562708"/>
                  </a:cubicBezTo>
                  <a:cubicBezTo>
                    <a:pt x="547287" y="570337"/>
                    <a:pt x="562707" y="572086"/>
                    <a:pt x="576775" y="576775"/>
                  </a:cubicBezTo>
                  <a:cubicBezTo>
                    <a:pt x="643531" y="643531"/>
                    <a:pt x="607881" y="624657"/>
                    <a:pt x="675249" y="647114"/>
                  </a:cubicBezTo>
                  <a:cubicBezTo>
                    <a:pt x="723481" y="719462"/>
                    <a:pt x="678598" y="663861"/>
                    <a:pt x="745587" y="717452"/>
                  </a:cubicBezTo>
                  <a:cubicBezTo>
                    <a:pt x="800760" y="761590"/>
                    <a:pt x="742635" y="735226"/>
                    <a:pt x="815926" y="759655"/>
                  </a:cubicBezTo>
                  <a:cubicBezTo>
                    <a:pt x="839312" y="783042"/>
                    <a:pt x="854319" y="801728"/>
                    <a:pt x="886264" y="815926"/>
                  </a:cubicBezTo>
                  <a:cubicBezTo>
                    <a:pt x="913365" y="827971"/>
                    <a:pt x="942535" y="834683"/>
                    <a:pt x="970670" y="844061"/>
                  </a:cubicBezTo>
                  <a:lnTo>
                    <a:pt x="1012874" y="858129"/>
                  </a:lnTo>
                  <a:lnTo>
                    <a:pt x="1772529" y="844061"/>
                  </a:lnTo>
                  <a:cubicBezTo>
                    <a:pt x="1795689" y="843289"/>
                    <a:pt x="1869320" y="830835"/>
                    <a:pt x="1899138" y="815926"/>
                  </a:cubicBezTo>
                  <a:cubicBezTo>
                    <a:pt x="1914260" y="808365"/>
                    <a:pt x="1925891" y="794658"/>
                    <a:pt x="1941341" y="787791"/>
                  </a:cubicBezTo>
                  <a:cubicBezTo>
                    <a:pt x="1968442" y="775746"/>
                    <a:pt x="1996975" y="766848"/>
                    <a:pt x="2025747" y="759655"/>
                  </a:cubicBezTo>
                  <a:cubicBezTo>
                    <a:pt x="2043781" y="755147"/>
                    <a:pt x="2104036" y="741613"/>
                    <a:pt x="2124221" y="731520"/>
                  </a:cubicBezTo>
                  <a:cubicBezTo>
                    <a:pt x="2233295" y="676982"/>
                    <a:pt x="2102556" y="724672"/>
                    <a:pt x="2208627" y="689317"/>
                  </a:cubicBezTo>
                  <a:cubicBezTo>
                    <a:pt x="2222695" y="679938"/>
                    <a:pt x="2235708" y="668742"/>
                    <a:pt x="2250830" y="661181"/>
                  </a:cubicBezTo>
                  <a:cubicBezTo>
                    <a:pt x="2291073" y="641060"/>
                    <a:pt x="2334228" y="643849"/>
                    <a:pt x="2377440" y="633046"/>
                  </a:cubicBezTo>
                  <a:cubicBezTo>
                    <a:pt x="2406212" y="625853"/>
                    <a:pt x="2433711" y="614289"/>
                    <a:pt x="2461846" y="604911"/>
                  </a:cubicBezTo>
                  <a:cubicBezTo>
                    <a:pt x="2475914" y="600222"/>
                    <a:pt x="2491711" y="599068"/>
                    <a:pt x="2504049" y="590843"/>
                  </a:cubicBezTo>
                  <a:cubicBezTo>
                    <a:pt x="2518117" y="581465"/>
                    <a:pt x="2531130" y="570269"/>
                    <a:pt x="2546252" y="562708"/>
                  </a:cubicBezTo>
                  <a:cubicBezTo>
                    <a:pt x="2559515" y="556076"/>
                    <a:pt x="2576117" y="556866"/>
                    <a:pt x="2588455" y="548640"/>
                  </a:cubicBezTo>
                  <a:cubicBezTo>
                    <a:pt x="2592357" y="546039"/>
                    <a:pt x="2588455" y="539261"/>
                    <a:pt x="2588455" y="534572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43" name="Double Brace 42">
              <a:extLst>
                <a:ext uri="{FF2B5EF4-FFF2-40B4-BE49-F238E27FC236}">
                  <a16:creationId xmlns="" xmlns:a16="http://schemas.microsoft.com/office/drawing/2014/main" id="{63F2B4DA-8C51-4C12-B7C4-DE1FF99242E9}"/>
                </a:ext>
              </a:extLst>
            </p:cNvPr>
            <p:cNvSpPr/>
            <p:nvPr/>
          </p:nvSpPr>
          <p:spPr bwMode="auto">
            <a:xfrm>
              <a:off x="1434484" y="1643709"/>
              <a:ext cx="1095682" cy="383584"/>
            </a:xfrm>
            <a:prstGeom prst="bracePai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/>
                <a:t>&lt;</a:t>
              </a:r>
              <a:r>
                <a:rPr lang="en-US" sz="1400" dirty="0">
                  <a:solidFill>
                    <a:srgbClr val="FF0000"/>
                  </a:solidFill>
                </a:rPr>
                <a:t>abort T</a:t>
              </a:r>
              <a:r>
                <a:rPr lang="en-US" sz="1400" dirty="0"/>
                <a:t>&gt;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51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36E5F81A-5A43-4BB9-816C-2BF967FD5D4E}"/>
              </a:ext>
            </a:extLst>
          </p:cNvPr>
          <p:cNvGrpSpPr/>
          <p:nvPr/>
        </p:nvGrpSpPr>
        <p:grpSpPr>
          <a:xfrm>
            <a:off x="367778" y="423932"/>
            <a:ext cx="827039" cy="2003795"/>
            <a:chOff x="576775" y="576775"/>
            <a:chExt cx="928468" cy="3010487"/>
          </a:xfrm>
        </p:grpSpPr>
        <p:sp>
          <p:nvSpPr>
            <p:cNvPr id="6" name="Flowchart: Magnetic Disk 5">
              <a:extLst>
                <a:ext uri="{FF2B5EF4-FFF2-40B4-BE49-F238E27FC236}">
                  <a16:creationId xmlns="" xmlns:a16="http://schemas.microsoft.com/office/drawing/2014/main" id="{5CFF2FF4-FB49-41C6-97E0-D1201BFB5FA4}"/>
                </a:ext>
              </a:extLst>
            </p:cNvPr>
            <p:cNvSpPr/>
            <p:nvPr/>
          </p:nvSpPr>
          <p:spPr bwMode="auto">
            <a:xfrm>
              <a:off x="576775" y="2602523"/>
              <a:ext cx="928468" cy="984739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&lt;Prepare T&gt;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D78F2D06-6777-49CA-9844-F33EAF7674D5}"/>
                </a:ext>
              </a:extLst>
            </p:cNvPr>
            <p:cNvGrpSpPr/>
            <p:nvPr/>
          </p:nvGrpSpPr>
          <p:grpSpPr>
            <a:xfrm>
              <a:off x="576775" y="576775"/>
              <a:ext cx="928467" cy="3010487"/>
              <a:chOff x="576774" y="576775"/>
              <a:chExt cx="928467" cy="3010487"/>
            </a:xfrm>
          </p:grpSpPr>
          <p:sp>
            <p:nvSpPr>
              <p:cNvPr id="2" name="Rectangle 1">
                <a:extLst>
                  <a:ext uri="{FF2B5EF4-FFF2-40B4-BE49-F238E27FC236}">
                    <a16:creationId xmlns="" xmlns:a16="http://schemas.microsoft.com/office/drawing/2014/main" id="{4F58D050-7BE9-4351-A3CE-2413449D85C0}"/>
                  </a:ext>
                </a:extLst>
              </p:cNvPr>
              <p:cNvSpPr/>
              <p:nvPr/>
            </p:nvSpPr>
            <p:spPr bwMode="auto">
              <a:xfrm>
                <a:off x="576775" y="576775"/>
                <a:ext cx="928466" cy="35169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Site 1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="" xmlns:a16="http://schemas.microsoft.com/office/drawing/2014/main" id="{5AC0E627-44FA-4B8A-9E07-7F2CF7550C3C}"/>
                  </a:ext>
                </a:extLst>
              </p:cNvPr>
              <p:cNvSpPr/>
              <p:nvPr/>
            </p:nvSpPr>
            <p:spPr bwMode="auto">
              <a:xfrm>
                <a:off x="576775" y="1193408"/>
                <a:ext cx="928466" cy="35169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TC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 1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21E9ACC7-8A19-4B84-9D50-A0D9B68FF07D}"/>
                  </a:ext>
                </a:extLst>
              </p:cNvPr>
              <p:cNvSpPr/>
              <p:nvPr/>
            </p:nvSpPr>
            <p:spPr bwMode="auto">
              <a:xfrm>
                <a:off x="576774" y="1882720"/>
                <a:ext cx="928467" cy="35169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TM1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 1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88ACA00A-3338-4A72-B453-B17F84A3E387}"/>
                  </a:ext>
                </a:extLst>
              </p:cNvPr>
              <p:cNvSpPr/>
              <p:nvPr/>
            </p:nvSpPr>
            <p:spPr bwMode="auto">
              <a:xfrm>
                <a:off x="576774" y="576775"/>
                <a:ext cx="928466" cy="301048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28A6E06E-BE1F-4A05-B6B5-5576E9E78CB2}"/>
              </a:ext>
            </a:extLst>
          </p:cNvPr>
          <p:cNvGrpSpPr/>
          <p:nvPr/>
        </p:nvGrpSpPr>
        <p:grpSpPr>
          <a:xfrm>
            <a:off x="3365213" y="382750"/>
            <a:ext cx="827039" cy="2044978"/>
            <a:chOff x="576775" y="576775"/>
            <a:chExt cx="928468" cy="3010487"/>
          </a:xfrm>
        </p:grpSpPr>
        <p:sp>
          <p:nvSpPr>
            <p:cNvPr id="14" name="Flowchart: Magnetic Disk 13">
              <a:extLst>
                <a:ext uri="{FF2B5EF4-FFF2-40B4-BE49-F238E27FC236}">
                  <a16:creationId xmlns="" xmlns:a16="http://schemas.microsoft.com/office/drawing/2014/main" id="{8529F3A8-95FE-4044-AC59-93120F555C17}"/>
                </a:ext>
              </a:extLst>
            </p:cNvPr>
            <p:cNvSpPr/>
            <p:nvPr/>
          </p:nvSpPr>
          <p:spPr bwMode="auto">
            <a:xfrm>
              <a:off x="576775" y="2602523"/>
              <a:ext cx="928468" cy="984739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  <a:ea typeface="ＭＳ Ｐゴシック" charset="0"/>
                </a:rPr>
                <a:t>&lt;</a:t>
              </a:r>
              <a:r>
                <a:rPr lang="en-US" sz="1600" b="1" dirty="0">
                  <a:latin typeface="Helvetica" charset="0"/>
                  <a:ea typeface="ＭＳ Ｐゴシック" charset="0"/>
                </a:rPr>
                <a:t>ready </a:t>
              </a:r>
              <a:r>
                <a:rPr lang="en-US" sz="1600" i="1" dirty="0">
                  <a:latin typeface="Helvetica" charset="0"/>
                  <a:ea typeface="ＭＳ Ｐゴシック" charset="0"/>
                </a:rPr>
                <a:t>T</a:t>
              </a:r>
              <a:r>
                <a:rPr lang="en-US" sz="1600" dirty="0">
                  <a:latin typeface="Helvetica" charset="0"/>
                  <a:ea typeface="ＭＳ Ｐゴシック" charset="0"/>
                </a:rPr>
                <a:t>&gt;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FC64DA7D-C761-441A-AC0A-AEF2A6D33034}"/>
                </a:ext>
              </a:extLst>
            </p:cNvPr>
            <p:cNvGrpSpPr/>
            <p:nvPr/>
          </p:nvGrpSpPr>
          <p:grpSpPr>
            <a:xfrm>
              <a:off x="576775" y="576775"/>
              <a:ext cx="928467" cy="3010487"/>
              <a:chOff x="576774" y="576775"/>
              <a:chExt cx="928467" cy="3010487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FEEEB38C-0420-4EC5-9666-8E6F9E5796EA}"/>
                  </a:ext>
                </a:extLst>
              </p:cNvPr>
              <p:cNvSpPr/>
              <p:nvPr/>
            </p:nvSpPr>
            <p:spPr bwMode="auto">
              <a:xfrm>
                <a:off x="576775" y="576775"/>
                <a:ext cx="928466" cy="35169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Site 2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0F027C1B-40AF-43C1-BA17-6481D1C77CA1}"/>
                  </a:ext>
                </a:extLst>
              </p:cNvPr>
              <p:cNvSpPr/>
              <p:nvPr/>
            </p:nvSpPr>
            <p:spPr bwMode="auto">
              <a:xfrm>
                <a:off x="576775" y="1193408"/>
                <a:ext cx="928466" cy="35169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TC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 2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FA11EDDF-B726-4F09-993E-BAEB699A8D26}"/>
                  </a:ext>
                </a:extLst>
              </p:cNvPr>
              <p:cNvSpPr/>
              <p:nvPr/>
            </p:nvSpPr>
            <p:spPr bwMode="auto">
              <a:xfrm>
                <a:off x="576774" y="1882720"/>
                <a:ext cx="928467" cy="35169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TM1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 2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id="{22654BED-535A-49FC-ABAA-19ADCADADFC0}"/>
                  </a:ext>
                </a:extLst>
              </p:cNvPr>
              <p:cNvSpPr/>
              <p:nvPr/>
            </p:nvSpPr>
            <p:spPr bwMode="auto">
              <a:xfrm>
                <a:off x="576774" y="576775"/>
                <a:ext cx="928466" cy="301048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146DB974-1DAD-407D-9D71-1E548DE46066}"/>
              </a:ext>
            </a:extLst>
          </p:cNvPr>
          <p:cNvGrpSpPr/>
          <p:nvPr/>
        </p:nvGrpSpPr>
        <p:grpSpPr>
          <a:xfrm>
            <a:off x="1827624" y="2843870"/>
            <a:ext cx="827039" cy="2037619"/>
            <a:chOff x="576775" y="576775"/>
            <a:chExt cx="928468" cy="3010487"/>
          </a:xfrm>
        </p:grpSpPr>
        <p:sp>
          <p:nvSpPr>
            <p:cNvPr id="21" name="Flowchart: Magnetic Disk 20">
              <a:extLst>
                <a:ext uri="{FF2B5EF4-FFF2-40B4-BE49-F238E27FC236}">
                  <a16:creationId xmlns="" xmlns:a16="http://schemas.microsoft.com/office/drawing/2014/main" id="{ED008339-9842-49C0-8A29-5E37FCEB2C9A}"/>
                </a:ext>
              </a:extLst>
            </p:cNvPr>
            <p:cNvSpPr/>
            <p:nvPr/>
          </p:nvSpPr>
          <p:spPr bwMode="auto">
            <a:xfrm>
              <a:off x="576775" y="2602523"/>
              <a:ext cx="928468" cy="984739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  <a:ea typeface="ＭＳ Ｐゴシック" charset="0"/>
                </a:rPr>
                <a:t>&lt;</a:t>
              </a:r>
              <a:r>
                <a:rPr lang="en-US" b="1" dirty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no</a:t>
              </a:r>
              <a:r>
                <a:rPr lang="en-US" sz="1600" b="1" dirty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 </a:t>
              </a:r>
              <a:r>
                <a:rPr lang="en-US" sz="1600" i="1" dirty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T</a:t>
              </a:r>
              <a:r>
                <a:rPr lang="en-US" sz="1600" dirty="0">
                  <a:latin typeface="Helvetica" charset="0"/>
                  <a:ea typeface="ＭＳ Ｐゴシック" charset="0"/>
                </a:rPr>
                <a:t>&gt;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id="{D31CEFC1-C092-4EA2-BA52-9D8E7D85C92F}"/>
                </a:ext>
              </a:extLst>
            </p:cNvPr>
            <p:cNvGrpSpPr/>
            <p:nvPr/>
          </p:nvGrpSpPr>
          <p:grpSpPr>
            <a:xfrm>
              <a:off x="576775" y="576775"/>
              <a:ext cx="928467" cy="3010487"/>
              <a:chOff x="576774" y="576775"/>
              <a:chExt cx="928467" cy="301048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="" xmlns:a16="http://schemas.microsoft.com/office/drawing/2014/main" id="{BBE1E9FF-75EA-4CF0-9F1A-5E7D9F054B3D}"/>
                  </a:ext>
                </a:extLst>
              </p:cNvPr>
              <p:cNvSpPr/>
              <p:nvPr/>
            </p:nvSpPr>
            <p:spPr bwMode="auto">
              <a:xfrm>
                <a:off x="576775" y="576775"/>
                <a:ext cx="928466" cy="35169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Site 3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="" xmlns:a16="http://schemas.microsoft.com/office/drawing/2014/main" id="{E4F18E8F-8D16-463A-AC5B-3B9C114A0289}"/>
                  </a:ext>
                </a:extLst>
              </p:cNvPr>
              <p:cNvSpPr/>
              <p:nvPr/>
            </p:nvSpPr>
            <p:spPr bwMode="auto">
              <a:xfrm>
                <a:off x="576775" y="1193408"/>
                <a:ext cx="928466" cy="35169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TC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 3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="" xmlns:a16="http://schemas.microsoft.com/office/drawing/2014/main" id="{37806B44-B99A-43D6-B1CA-E4DC8E750037}"/>
                  </a:ext>
                </a:extLst>
              </p:cNvPr>
              <p:cNvSpPr/>
              <p:nvPr/>
            </p:nvSpPr>
            <p:spPr bwMode="auto">
              <a:xfrm>
                <a:off x="576774" y="1882720"/>
                <a:ext cx="928467" cy="35169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TM1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 3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="" xmlns:a16="http://schemas.microsoft.com/office/drawing/2014/main" id="{186040A5-D009-46FC-8E3E-4FEE4D77D7F8}"/>
                  </a:ext>
                </a:extLst>
              </p:cNvPr>
              <p:cNvSpPr/>
              <p:nvPr/>
            </p:nvSpPr>
            <p:spPr bwMode="auto">
              <a:xfrm>
                <a:off x="576774" y="576775"/>
                <a:ext cx="928466" cy="301048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EFECB34-1B08-4A97-9D75-94E88AB3543F}"/>
              </a:ext>
            </a:extLst>
          </p:cNvPr>
          <p:cNvSpPr txBox="1"/>
          <p:nvPr/>
        </p:nvSpPr>
        <p:spPr>
          <a:xfrm>
            <a:off x="154825" y="74808"/>
            <a:ext cx="1227955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Coordinator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="" xmlns:a16="http://schemas.microsoft.com/office/drawing/2014/main" id="{7FBB6182-54B7-4ABE-BEFD-B477995C7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0" y="0"/>
            <a:ext cx="4572000" cy="6096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Helvetica" charset="0"/>
              </a:rPr>
              <a:t>Phase 1: Obtaining a Decision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9F77B45-925A-4177-B18F-0C52F1A6476A}"/>
              </a:ext>
            </a:extLst>
          </p:cNvPr>
          <p:cNvSpPr txBox="1"/>
          <p:nvPr/>
        </p:nvSpPr>
        <p:spPr>
          <a:xfrm>
            <a:off x="4473526" y="801619"/>
            <a:ext cx="46704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Helvetica" charset="0"/>
              </a:rPr>
              <a:t>Coordinator asks all participants to </a:t>
            </a:r>
            <a:r>
              <a:rPr lang="en-US" sz="1800" i="1" dirty="0">
                <a:solidFill>
                  <a:srgbClr val="002060"/>
                </a:solidFill>
                <a:latin typeface="Helvetica" charset="0"/>
              </a:rPr>
              <a:t>prepare</a:t>
            </a:r>
            <a:r>
              <a:rPr lang="en-US" sz="1800" i="1" dirty="0">
                <a:latin typeface="Helvetica" charset="0"/>
              </a:rPr>
              <a:t> </a:t>
            </a:r>
            <a:r>
              <a:rPr lang="en-US" sz="1800" dirty="0">
                <a:latin typeface="Helvetica" charset="0"/>
              </a:rPr>
              <a:t>to commit transaction </a:t>
            </a:r>
            <a:r>
              <a:rPr lang="en-US" sz="1800" i="1" dirty="0">
                <a:latin typeface="Helvetica" charset="0"/>
              </a:rPr>
              <a:t>T</a:t>
            </a:r>
            <a:endParaRPr lang="en-US" sz="1800" dirty="0">
              <a:latin typeface="Helvetica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1FABFBE-F997-4F58-A5DC-B2EF9FCEC709}"/>
              </a:ext>
            </a:extLst>
          </p:cNvPr>
          <p:cNvSpPr txBox="1"/>
          <p:nvPr/>
        </p:nvSpPr>
        <p:spPr>
          <a:xfrm>
            <a:off x="4473526" y="1758810"/>
            <a:ext cx="467047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Helvetica" charset="0"/>
                <a:ea typeface="ＭＳ Ｐゴシック" charset="0"/>
              </a:rPr>
              <a:t>TC</a:t>
            </a:r>
            <a:r>
              <a:rPr lang="en-US" sz="1800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sz="1800" dirty="0">
                <a:latin typeface="Helvetica" charset="0"/>
                <a:ea typeface="ＭＳ Ｐゴシック" charset="0"/>
              </a:rPr>
              <a:t> adds the records &lt;</a:t>
            </a:r>
            <a:r>
              <a:rPr lang="en-US" sz="1800" b="1" dirty="0">
                <a:latin typeface="Helvetica" charset="0"/>
                <a:ea typeface="ＭＳ Ｐゴシック" charset="0"/>
              </a:rPr>
              <a:t>prepare </a:t>
            </a:r>
            <a:r>
              <a:rPr lang="en-US" sz="1800" i="1" dirty="0">
                <a:latin typeface="Helvetica" charset="0"/>
                <a:ea typeface="ＭＳ Ｐゴシック" charset="0"/>
              </a:rPr>
              <a:t>T</a:t>
            </a:r>
            <a:r>
              <a:rPr lang="en-US" sz="1800" dirty="0">
                <a:latin typeface="Helvetica" charset="0"/>
                <a:ea typeface="ＭＳ Ｐゴシック" charset="0"/>
              </a:rPr>
              <a:t>&gt; to the log and forces log to stable storage</a:t>
            </a:r>
          </a:p>
          <a:p>
            <a:r>
              <a:rPr lang="en-US" sz="1800" dirty="0">
                <a:latin typeface="Helvetica" charset="0"/>
                <a:ea typeface="ＭＳ Ｐゴシック" charset="0"/>
              </a:rPr>
              <a:t>sends </a:t>
            </a:r>
            <a:r>
              <a:rPr lang="en-US" sz="1800" b="1" dirty="0">
                <a:latin typeface="Helvetica" charset="0"/>
                <a:ea typeface="ＭＳ Ｐゴシック" charset="0"/>
              </a:rPr>
              <a:t>prepare </a:t>
            </a:r>
            <a:r>
              <a:rPr lang="en-US" sz="1800" i="1" dirty="0">
                <a:latin typeface="Helvetica" charset="0"/>
                <a:ea typeface="ＭＳ Ｐゴシック" charset="0"/>
              </a:rPr>
              <a:t>T</a:t>
            </a:r>
            <a:r>
              <a:rPr lang="en-US" sz="1800" dirty="0">
                <a:latin typeface="Helvetica" charset="0"/>
                <a:ea typeface="ＭＳ Ｐゴシック" charset="0"/>
              </a:rPr>
              <a:t> messages to all sites at which </a:t>
            </a:r>
            <a:r>
              <a:rPr lang="en-US" sz="1800" i="1" dirty="0">
                <a:latin typeface="Helvetica" charset="0"/>
                <a:ea typeface="ＭＳ Ｐゴシック" charset="0"/>
              </a:rPr>
              <a:t>T</a:t>
            </a:r>
            <a:r>
              <a:rPr lang="en-US" sz="1800" dirty="0">
                <a:latin typeface="Helvetica" charset="0"/>
                <a:ea typeface="ＭＳ Ｐゴシック" charset="0"/>
              </a:rPr>
              <a:t> executed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A19FCE56-933B-4C76-81C4-AC76A7C94072}"/>
              </a:ext>
            </a:extLst>
          </p:cNvPr>
          <p:cNvGrpSpPr/>
          <p:nvPr/>
        </p:nvGrpSpPr>
        <p:grpSpPr>
          <a:xfrm>
            <a:off x="777949" y="1040519"/>
            <a:ext cx="1268960" cy="2822161"/>
            <a:chOff x="777949" y="1040519"/>
            <a:chExt cx="1268960" cy="2822161"/>
          </a:xfrm>
        </p:grpSpPr>
        <p:cxnSp>
          <p:nvCxnSpPr>
            <p:cNvPr id="84996" name="Straight Connector 84995">
              <a:extLst>
                <a:ext uri="{FF2B5EF4-FFF2-40B4-BE49-F238E27FC236}">
                  <a16:creationId xmlns="" xmlns:a16="http://schemas.microsoft.com/office/drawing/2014/main" id="{B3FBA7DB-5E3E-45DA-B138-0F2D75470108}"/>
                </a:ext>
              </a:extLst>
            </p:cNvPr>
            <p:cNvCxnSpPr>
              <a:cxnSpLocks/>
              <a:endCxn id="26" idx="1"/>
            </p:cNvCxnSpPr>
            <p:nvPr/>
          </p:nvCxnSpPr>
          <p:spPr bwMode="auto">
            <a:xfrm>
              <a:off x="1194815" y="1040519"/>
              <a:ext cx="632809" cy="28221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4994" name="Double Brace 84993">
              <a:extLst>
                <a:ext uri="{FF2B5EF4-FFF2-40B4-BE49-F238E27FC236}">
                  <a16:creationId xmlns="" xmlns:a16="http://schemas.microsoft.com/office/drawing/2014/main" id="{53D99997-76B5-4FDA-A915-107778BBC5FF}"/>
                </a:ext>
              </a:extLst>
            </p:cNvPr>
            <p:cNvSpPr/>
            <p:nvPr/>
          </p:nvSpPr>
          <p:spPr bwMode="auto">
            <a:xfrm>
              <a:off x="777949" y="2485289"/>
              <a:ext cx="1268960" cy="383584"/>
            </a:xfrm>
            <a:prstGeom prst="bracePai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&lt;Prepare T&gt;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B6FD0155-FBFC-475B-BD83-7EBA3AAC828A}"/>
              </a:ext>
            </a:extLst>
          </p:cNvPr>
          <p:cNvGrpSpPr/>
          <p:nvPr/>
        </p:nvGrpSpPr>
        <p:grpSpPr>
          <a:xfrm>
            <a:off x="1194815" y="894539"/>
            <a:ext cx="2170398" cy="492533"/>
            <a:chOff x="1194815" y="894539"/>
            <a:chExt cx="2170398" cy="492533"/>
          </a:xfrm>
        </p:grpSpPr>
        <p:cxnSp>
          <p:nvCxnSpPr>
            <p:cNvPr id="85004" name="Straight Connector 85003">
              <a:extLst>
                <a:ext uri="{FF2B5EF4-FFF2-40B4-BE49-F238E27FC236}">
                  <a16:creationId xmlns="" xmlns:a16="http://schemas.microsoft.com/office/drawing/2014/main" id="{667844F7-EA5D-4040-8842-CE0F57C3B35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94815" y="1040519"/>
              <a:ext cx="2170398" cy="3465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4995" name="Double Brace 84994">
              <a:extLst>
                <a:ext uri="{FF2B5EF4-FFF2-40B4-BE49-F238E27FC236}">
                  <a16:creationId xmlns="" xmlns:a16="http://schemas.microsoft.com/office/drawing/2014/main" id="{4B9BA047-09CC-49E6-99DA-34E3BD84D3B2}"/>
                </a:ext>
              </a:extLst>
            </p:cNvPr>
            <p:cNvSpPr/>
            <p:nvPr/>
          </p:nvSpPr>
          <p:spPr bwMode="auto">
            <a:xfrm>
              <a:off x="1827624" y="894539"/>
              <a:ext cx="1268960" cy="383584"/>
            </a:xfrm>
            <a:prstGeom prst="bracePai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&lt;Prepare T&gt;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sp>
        <p:nvSpPr>
          <p:cNvPr id="84997" name="Freeform: Shape 84996">
            <a:extLst>
              <a:ext uri="{FF2B5EF4-FFF2-40B4-BE49-F238E27FC236}">
                <a16:creationId xmlns="" xmlns:a16="http://schemas.microsoft.com/office/drawing/2014/main" id="{0BD44F8A-706C-4AE4-ABDC-EC2579180BB6}"/>
              </a:ext>
            </a:extLst>
          </p:cNvPr>
          <p:cNvSpPr/>
          <p:nvPr/>
        </p:nvSpPr>
        <p:spPr bwMode="auto">
          <a:xfrm>
            <a:off x="112542" y="956603"/>
            <a:ext cx="253218" cy="1181686"/>
          </a:xfrm>
          <a:custGeom>
            <a:avLst/>
            <a:gdLst>
              <a:gd name="connsiteX0" fmla="*/ 239150 w 253218"/>
              <a:gd name="connsiteY0" fmla="*/ 0 h 1181686"/>
              <a:gd name="connsiteX1" fmla="*/ 196947 w 253218"/>
              <a:gd name="connsiteY1" fmla="*/ 70339 h 1181686"/>
              <a:gd name="connsiteX2" fmla="*/ 126609 w 253218"/>
              <a:gd name="connsiteY2" fmla="*/ 154745 h 1181686"/>
              <a:gd name="connsiteX3" fmla="*/ 112541 w 253218"/>
              <a:gd name="connsiteY3" fmla="*/ 196948 h 1181686"/>
              <a:gd name="connsiteX4" fmla="*/ 56270 w 253218"/>
              <a:gd name="connsiteY4" fmla="*/ 267286 h 1181686"/>
              <a:gd name="connsiteX5" fmla="*/ 14067 w 253218"/>
              <a:gd name="connsiteY5" fmla="*/ 393895 h 1181686"/>
              <a:gd name="connsiteX6" fmla="*/ 0 w 253218"/>
              <a:gd name="connsiteY6" fmla="*/ 436099 h 1181686"/>
              <a:gd name="connsiteX7" fmla="*/ 14067 w 253218"/>
              <a:gd name="connsiteY7" fmla="*/ 773723 h 1181686"/>
              <a:gd name="connsiteX8" fmla="*/ 42203 w 253218"/>
              <a:gd name="connsiteY8" fmla="*/ 858129 h 1181686"/>
              <a:gd name="connsiteX9" fmla="*/ 98473 w 253218"/>
              <a:gd name="connsiteY9" fmla="*/ 1026942 h 1181686"/>
              <a:gd name="connsiteX10" fmla="*/ 112541 w 253218"/>
              <a:gd name="connsiteY10" fmla="*/ 1069145 h 1181686"/>
              <a:gd name="connsiteX11" fmla="*/ 154744 w 253218"/>
              <a:gd name="connsiteY11" fmla="*/ 1097280 h 1181686"/>
              <a:gd name="connsiteX12" fmla="*/ 211015 w 253218"/>
              <a:gd name="connsiteY12" fmla="*/ 1153551 h 1181686"/>
              <a:gd name="connsiteX13" fmla="*/ 253218 w 253218"/>
              <a:gd name="connsiteY13" fmla="*/ 1181686 h 118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3218" h="1181686">
                <a:moveTo>
                  <a:pt x="239150" y="0"/>
                </a:moveTo>
                <a:cubicBezTo>
                  <a:pt x="225082" y="23446"/>
                  <a:pt x="213353" y="48465"/>
                  <a:pt x="196947" y="70339"/>
                </a:cubicBezTo>
                <a:cubicBezTo>
                  <a:pt x="150277" y="132566"/>
                  <a:pt x="159416" y="89131"/>
                  <a:pt x="126609" y="154745"/>
                </a:cubicBezTo>
                <a:cubicBezTo>
                  <a:pt x="119977" y="168008"/>
                  <a:pt x="119173" y="183685"/>
                  <a:pt x="112541" y="196948"/>
                </a:cubicBezTo>
                <a:cubicBezTo>
                  <a:pt x="94794" y="232443"/>
                  <a:pt x="82441" y="241116"/>
                  <a:pt x="56270" y="267286"/>
                </a:cubicBezTo>
                <a:lnTo>
                  <a:pt x="14067" y="393895"/>
                </a:lnTo>
                <a:lnTo>
                  <a:pt x="0" y="436099"/>
                </a:lnTo>
                <a:cubicBezTo>
                  <a:pt x="4689" y="548640"/>
                  <a:pt x="2859" y="661643"/>
                  <a:pt x="14067" y="773723"/>
                </a:cubicBezTo>
                <a:cubicBezTo>
                  <a:pt x="17018" y="803233"/>
                  <a:pt x="32825" y="829994"/>
                  <a:pt x="42203" y="858129"/>
                </a:cubicBezTo>
                <a:lnTo>
                  <a:pt x="98473" y="1026942"/>
                </a:lnTo>
                <a:cubicBezTo>
                  <a:pt x="103162" y="1041010"/>
                  <a:pt x="100203" y="1060920"/>
                  <a:pt x="112541" y="1069145"/>
                </a:cubicBezTo>
                <a:lnTo>
                  <a:pt x="154744" y="1097280"/>
                </a:lnTo>
                <a:cubicBezTo>
                  <a:pt x="177253" y="1164804"/>
                  <a:pt x="150993" y="1123540"/>
                  <a:pt x="211015" y="1153551"/>
                </a:cubicBezTo>
                <a:cubicBezTo>
                  <a:pt x="226137" y="1161112"/>
                  <a:pt x="253218" y="1181686"/>
                  <a:pt x="253218" y="118168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4999" name="TextBox 84998">
            <a:extLst>
              <a:ext uri="{FF2B5EF4-FFF2-40B4-BE49-F238E27FC236}">
                <a16:creationId xmlns="" xmlns:a16="http://schemas.microsoft.com/office/drawing/2014/main" id="{D68CBC03-423B-422B-B50A-36D6EBAF2CCD}"/>
              </a:ext>
            </a:extLst>
          </p:cNvPr>
          <p:cNvSpPr txBox="1"/>
          <p:nvPr/>
        </p:nvSpPr>
        <p:spPr>
          <a:xfrm>
            <a:off x="3516923" y="3190560"/>
            <a:ext cx="56270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Helvetica" charset="0"/>
              </a:rPr>
              <a:t>Upon receiving message, transaction manager at site determines if it can commit the transaction or not</a:t>
            </a:r>
          </a:p>
        </p:txBody>
      </p:sp>
      <p:sp>
        <p:nvSpPr>
          <p:cNvPr id="85001" name="TextBox 85000">
            <a:extLst>
              <a:ext uri="{FF2B5EF4-FFF2-40B4-BE49-F238E27FC236}">
                <a16:creationId xmlns="" xmlns:a16="http://schemas.microsoft.com/office/drawing/2014/main" id="{816960B0-2B2E-461F-A342-7CDB965E2A62}"/>
              </a:ext>
            </a:extLst>
          </p:cNvPr>
          <p:cNvSpPr txBox="1"/>
          <p:nvPr/>
        </p:nvSpPr>
        <p:spPr>
          <a:xfrm>
            <a:off x="3502855" y="3951758"/>
            <a:ext cx="5627076" cy="969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buSzPct val="85000"/>
            </a:pPr>
            <a:r>
              <a:rPr lang="en-US" sz="1700" b="1" dirty="0">
                <a:solidFill>
                  <a:srgbClr val="0000FF"/>
                </a:solidFill>
                <a:latin typeface="Helvetica" charset="0"/>
                <a:ea typeface="ＭＳ Ｐゴシック" charset="0"/>
              </a:rPr>
              <a:t>Decision2: One site </a:t>
            </a:r>
            <a:r>
              <a:rPr lang="en-US" sz="1700" b="1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don’t want</a:t>
            </a:r>
            <a:r>
              <a:rPr lang="en-US" sz="1700" b="1" dirty="0">
                <a:solidFill>
                  <a:srgbClr val="0000FF"/>
                </a:solidFill>
                <a:latin typeface="Helvetica" charset="0"/>
                <a:ea typeface="ＭＳ Ｐゴシック" charset="0"/>
              </a:rPr>
              <a:t> to COMMIT  (</a:t>
            </a:r>
            <a:r>
              <a:rPr lang="en-US" sz="1700" b="1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Site3</a:t>
            </a:r>
            <a:r>
              <a:rPr lang="en-US" sz="1700" b="1" dirty="0">
                <a:solidFill>
                  <a:srgbClr val="0000FF"/>
                </a:solidFill>
                <a:latin typeface="Helvetica" charset="0"/>
                <a:ea typeface="ＭＳ Ｐゴシック" charset="0"/>
              </a:rPr>
              <a:t>)</a:t>
            </a:r>
          </a:p>
          <a:p>
            <a:pPr marL="228600" indent="-285750">
              <a:buSzPct val="85000"/>
              <a:buFont typeface="Arial" panose="020B0604020202020204" pitchFamily="34" charset="0"/>
              <a:buChar char="•"/>
            </a:pPr>
            <a:r>
              <a:rPr lang="en-US" sz="1700" dirty="0">
                <a:latin typeface="Helvetica" charset="0"/>
                <a:ea typeface="ＭＳ Ｐゴシック" charset="0"/>
              </a:rPr>
              <a:t>add a record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no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to the log and </a:t>
            </a:r>
          </a:p>
          <a:p>
            <a:pPr marL="228600" indent="-285750">
              <a:buSzPct val="85000"/>
              <a:buFont typeface="Arial" panose="020B0604020202020204" pitchFamily="34" charset="0"/>
              <a:buChar char="•"/>
            </a:pPr>
            <a:r>
              <a:rPr lang="en-US" sz="1700" dirty="0">
                <a:latin typeface="Helvetica" charset="0"/>
                <a:ea typeface="ＭＳ Ｐゴシック" charset="0"/>
              </a:rPr>
              <a:t>send </a:t>
            </a:r>
            <a:r>
              <a:rPr lang="en-US" sz="1700" b="1" dirty="0">
                <a:latin typeface="Helvetica" charset="0"/>
                <a:ea typeface="ＭＳ Ｐゴシック" charset="0"/>
              </a:rPr>
              <a:t>abort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 </a:t>
            </a:r>
            <a:r>
              <a:rPr lang="en-US" sz="1700" dirty="0">
                <a:latin typeface="Helvetica" charset="0"/>
                <a:ea typeface="ＭＳ Ｐゴシック" charset="0"/>
              </a:rPr>
              <a:t>message to TC1</a:t>
            </a:r>
            <a:endParaRPr lang="en-US" sz="1700" baseline="-25000" dirty="0">
              <a:latin typeface="Helvetica" charset="0"/>
              <a:ea typeface="ＭＳ Ｐゴシック" charset="0"/>
            </a:endParaRPr>
          </a:p>
        </p:txBody>
      </p:sp>
      <p:sp>
        <p:nvSpPr>
          <p:cNvPr id="85002" name="Freeform: Shape 85001">
            <a:extLst>
              <a:ext uri="{FF2B5EF4-FFF2-40B4-BE49-F238E27FC236}">
                <a16:creationId xmlns="" xmlns:a16="http://schemas.microsoft.com/office/drawing/2014/main" id="{B41EF872-8640-4C11-8F4F-9CE71C1B1D16}"/>
              </a:ext>
            </a:extLst>
          </p:cNvPr>
          <p:cNvSpPr/>
          <p:nvPr/>
        </p:nvSpPr>
        <p:spPr bwMode="auto">
          <a:xfrm>
            <a:off x="1645920" y="3910818"/>
            <a:ext cx="196948" cy="647114"/>
          </a:xfrm>
          <a:custGeom>
            <a:avLst/>
            <a:gdLst>
              <a:gd name="connsiteX0" fmla="*/ 168812 w 196948"/>
              <a:gd name="connsiteY0" fmla="*/ 0 h 647114"/>
              <a:gd name="connsiteX1" fmla="*/ 98474 w 196948"/>
              <a:gd name="connsiteY1" fmla="*/ 14068 h 647114"/>
              <a:gd name="connsiteX2" fmla="*/ 70338 w 196948"/>
              <a:gd name="connsiteY2" fmla="*/ 42204 h 647114"/>
              <a:gd name="connsiteX3" fmla="*/ 42203 w 196948"/>
              <a:gd name="connsiteY3" fmla="*/ 126610 h 647114"/>
              <a:gd name="connsiteX4" fmla="*/ 0 w 196948"/>
              <a:gd name="connsiteY4" fmla="*/ 211016 h 647114"/>
              <a:gd name="connsiteX5" fmla="*/ 14068 w 196948"/>
              <a:gd name="connsiteY5" fmla="*/ 422031 h 647114"/>
              <a:gd name="connsiteX6" fmla="*/ 28135 w 196948"/>
              <a:gd name="connsiteY6" fmla="*/ 464234 h 647114"/>
              <a:gd name="connsiteX7" fmla="*/ 56271 w 196948"/>
              <a:gd name="connsiteY7" fmla="*/ 492370 h 647114"/>
              <a:gd name="connsiteX8" fmla="*/ 126609 w 196948"/>
              <a:gd name="connsiteY8" fmla="*/ 548640 h 647114"/>
              <a:gd name="connsiteX9" fmla="*/ 168812 w 196948"/>
              <a:gd name="connsiteY9" fmla="*/ 618979 h 647114"/>
              <a:gd name="connsiteX10" fmla="*/ 196948 w 196948"/>
              <a:gd name="connsiteY10" fmla="*/ 647114 h 64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6948" h="647114">
                <a:moveTo>
                  <a:pt x="168812" y="0"/>
                </a:moveTo>
                <a:cubicBezTo>
                  <a:pt x="145366" y="4689"/>
                  <a:pt x="120451" y="4649"/>
                  <a:pt x="98474" y="14068"/>
                </a:cubicBezTo>
                <a:cubicBezTo>
                  <a:pt x="86283" y="19293"/>
                  <a:pt x="76270" y="30341"/>
                  <a:pt x="70338" y="42204"/>
                </a:cubicBezTo>
                <a:cubicBezTo>
                  <a:pt x="57075" y="68730"/>
                  <a:pt x="58654" y="101934"/>
                  <a:pt x="42203" y="126610"/>
                </a:cubicBezTo>
                <a:cubicBezTo>
                  <a:pt x="5843" y="181151"/>
                  <a:pt x="19415" y="152773"/>
                  <a:pt x="0" y="211016"/>
                </a:cubicBezTo>
                <a:cubicBezTo>
                  <a:pt x="4689" y="281354"/>
                  <a:pt x="6283" y="351968"/>
                  <a:pt x="14068" y="422031"/>
                </a:cubicBezTo>
                <a:cubicBezTo>
                  <a:pt x="15706" y="436769"/>
                  <a:pt x="20506" y="451519"/>
                  <a:pt x="28135" y="464234"/>
                </a:cubicBezTo>
                <a:cubicBezTo>
                  <a:pt x="34959" y="475607"/>
                  <a:pt x="47985" y="482013"/>
                  <a:pt x="56271" y="492370"/>
                </a:cubicBezTo>
                <a:cubicBezTo>
                  <a:pt x="102548" y="550217"/>
                  <a:pt x="59669" y="526328"/>
                  <a:pt x="126609" y="548640"/>
                </a:cubicBezTo>
                <a:cubicBezTo>
                  <a:pt x="197902" y="619933"/>
                  <a:pt x="114024" y="527666"/>
                  <a:pt x="168812" y="618979"/>
                </a:cubicBezTo>
                <a:cubicBezTo>
                  <a:pt x="175636" y="630352"/>
                  <a:pt x="196948" y="647114"/>
                  <a:pt x="196948" y="64711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5008" name="Freeform: Shape 85007">
            <a:extLst>
              <a:ext uri="{FF2B5EF4-FFF2-40B4-BE49-F238E27FC236}">
                <a16:creationId xmlns="" xmlns:a16="http://schemas.microsoft.com/office/drawing/2014/main" id="{57C2E590-36F7-4D3B-AE6E-8A0B593B6354}"/>
              </a:ext>
            </a:extLst>
          </p:cNvPr>
          <p:cNvSpPr/>
          <p:nvPr/>
        </p:nvSpPr>
        <p:spPr bwMode="auto">
          <a:xfrm>
            <a:off x="3123027" y="1378633"/>
            <a:ext cx="242183" cy="799046"/>
          </a:xfrm>
          <a:custGeom>
            <a:avLst/>
            <a:gdLst>
              <a:gd name="connsiteX0" fmla="*/ 239150 w 239150"/>
              <a:gd name="connsiteY0" fmla="*/ 0 h 773723"/>
              <a:gd name="connsiteX1" fmla="*/ 168812 w 239150"/>
              <a:gd name="connsiteY1" fmla="*/ 28135 h 773723"/>
              <a:gd name="connsiteX2" fmla="*/ 126609 w 239150"/>
              <a:gd name="connsiteY2" fmla="*/ 42203 h 773723"/>
              <a:gd name="connsiteX3" fmla="*/ 84406 w 239150"/>
              <a:gd name="connsiteY3" fmla="*/ 70338 h 773723"/>
              <a:gd name="connsiteX4" fmla="*/ 70338 w 239150"/>
              <a:gd name="connsiteY4" fmla="*/ 112541 h 773723"/>
              <a:gd name="connsiteX5" fmla="*/ 42203 w 239150"/>
              <a:gd name="connsiteY5" fmla="*/ 140677 h 773723"/>
              <a:gd name="connsiteX6" fmla="*/ 0 w 239150"/>
              <a:gd name="connsiteY6" fmla="*/ 281353 h 773723"/>
              <a:gd name="connsiteX7" fmla="*/ 14067 w 239150"/>
              <a:gd name="connsiteY7" fmla="*/ 464233 h 773723"/>
              <a:gd name="connsiteX8" fmla="*/ 42203 w 239150"/>
              <a:gd name="connsiteY8" fmla="*/ 548640 h 773723"/>
              <a:gd name="connsiteX9" fmla="*/ 56270 w 239150"/>
              <a:gd name="connsiteY9" fmla="*/ 590843 h 773723"/>
              <a:gd name="connsiteX10" fmla="*/ 70338 w 239150"/>
              <a:gd name="connsiteY10" fmla="*/ 633046 h 773723"/>
              <a:gd name="connsiteX11" fmla="*/ 84406 w 239150"/>
              <a:gd name="connsiteY11" fmla="*/ 675249 h 773723"/>
              <a:gd name="connsiteX12" fmla="*/ 112541 w 239150"/>
              <a:gd name="connsiteY12" fmla="*/ 717452 h 773723"/>
              <a:gd name="connsiteX13" fmla="*/ 140677 w 239150"/>
              <a:gd name="connsiteY13" fmla="*/ 745587 h 773723"/>
              <a:gd name="connsiteX14" fmla="*/ 196947 w 239150"/>
              <a:gd name="connsiteY14" fmla="*/ 773723 h 77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9150" h="773723">
                <a:moveTo>
                  <a:pt x="239150" y="0"/>
                </a:moveTo>
                <a:cubicBezTo>
                  <a:pt x="215704" y="9378"/>
                  <a:pt x="192456" y="19268"/>
                  <a:pt x="168812" y="28135"/>
                </a:cubicBezTo>
                <a:cubicBezTo>
                  <a:pt x="154928" y="33342"/>
                  <a:pt x="139872" y="35571"/>
                  <a:pt x="126609" y="42203"/>
                </a:cubicBezTo>
                <a:cubicBezTo>
                  <a:pt x="111487" y="49764"/>
                  <a:pt x="98474" y="60960"/>
                  <a:pt x="84406" y="70338"/>
                </a:cubicBezTo>
                <a:cubicBezTo>
                  <a:pt x="79717" y="84406"/>
                  <a:pt x="77967" y="99825"/>
                  <a:pt x="70338" y="112541"/>
                </a:cubicBezTo>
                <a:cubicBezTo>
                  <a:pt x="63514" y="123914"/>
                  <a:pt x="48134" y="128814"/>
                  <a:pt x="42203" y="140677"/>
                </a:cubicBezTo>
                <a:cubicBezTo>
                  <a:pt x="25076" y="174932"/>
                  <a:pt x="10097" y="240962"/>
                  <a:pt x="0" y="281353"/>
                </a:cubicBezTo>
                <a:cubicBezTo>
                  <a:pt x="4689" y="342313"/>
                  <a:pt x="4531" y="403841"/>
                  <a:pt x="14067" y="464233"/>
                </a:cubicBezTo>
                <a:cubicBezTo>
                  <a:pt x="18692" y="493528"/>
                  <a:pt x="32825" y="520504"/>
                  <a:pt x="42203" y="548640"/>
                </a:cubicBezTo>
                <a:lnTo>
                  <a:pt x="56270" y="590843"/>
                </a:lnTo>
                <a:lnTo>
                  <a:pt x="70338" y="633046"/>
                </a:lnTo>
                <a:cubicBezTo>
                  <a:pt x="75027" y="647114"/>
                  <a:pt x="76181" y="662911"/>
                  <a:pt x="84406" y="675249"/>
                </a:cubicBezTo>
                <a:cubicBezTo>
                  <a:pt x="93784" y="689317"/>
                  <a:pt x="101979" y="704250"/>
                  <a:pt x="112541" y="717452"/>
                </a:cubicBezTo>
                <a:cubicBezTo>
                  <a:pt x="120827" y="727809"/>
                  <a:pt x="129304" y="738763"/>
                  <a:pt x="140677" y="745587"/>
                </a:cubicBezTo>
                <a:cubicBezTo>
                  <a:pt x="221493" y="794076"/>
                  <a:pt x="157940" y="734714"/>
                  <a:pt x="196947" y="77372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3B9414ED-3143-4981-80C9-20A447469A9A}"/>
              </a:ext>
            </a:extLst>
          </p:cNvPr>
          <p:cNvGrpSpPr/>
          <p:nvPr/>
        </p:nvGrpSpPr>
        <p:grpSpPr>
          <a:xfrm>
            <a:off x="1209822" y="115238"/>
            <a:ext cx="3207433" cy="1305599"/>
            <a:chOff x="1209822" y="115238"/>
            <a:chExt cx="3207433" cy="1305599"/>
          </a:xfrm>
        </p:grpSpPr>
        <p:sp>
          <p:nvSpPr>
            <p:cNvPr id="85011" name="Freeform: Shape 85010">
              <a:extLst>
                <a:ext uri="{FF2B5EF4-FFF2-40B4-BE49-F238E27FC236}">
                  <a16:creationId xmlns="" xmlns:a16="http://schemas.microsoft.com/office/drawing/2014/main" id="{A332BCC3-FD14-4EC1-A880-5C281BF5447A}"/>
                </a:ext>
              </a:extLst>
            </p:cNvPr>
            <p:cNvSpPr/>
            <p:nvPr/>
          </p:nvSpPr>
          <p:spPr bwMode="auto">
            <a:xfrm>
              <a:off x="1209822" y="211015"/>
              <a:ext cx="3207433" cy="1209822"/>
            </a:xfrm>
            <a:custGeom>
              <a:avLst/>
              <a:gdLst>
                <a:gd name="connsiteX0" fmla="*/ 2982350 w 3207433"/>
                <a:gd name="connsiteY0" fmla="*/ 1209822 h 1209822"/>
                <a:gd name="connsiteX1" fmla="*/ 3024553 w 3207433"/>
                <a:gd name="connsiteY1" fmla="*/ 1139483 h 1209822"/>
                <a:gd name="connsiteX2" fmla="*/ 3038621 w 3207433"/>
                <a:gd name="connsiteY2" fmla="*/ 1097280 h 1209822"/>
                <a:gd name="connsiteX3" fmla="*/ 3080824 w 3207433"/>
                <a:gd name="connsiteY3" fmla="*/ 1069145 h 1209822"/>
                <a:gd name="connsiteX4" fmla="*/ 3123027 w 3207433"/>
                <a:gd name="connsiteY4" fmla="*/ 984739 h 1209822"/>
                <a:gd name="connsiteX5" fmla="*/ 3151163 w 3207433"/>
                <a:gd name="connsiteY5" fmla="*/ 900333 h 1209822"/>
                <a:gd name="connsiteX6" fmla="*/ 3179298 w 3207433"/>
                <a:gd name="connsiteY6" fmla="*/ 787791 h 1209822"/>
                <a:gd name="connsiteX7" fmla="*/ 3207433 w 3207433"/>
                <a:gd name="connsiteY7" fmla="*/ 661182 h 1209822"/>
                <a:gd name="connsiteX8" fmla="*/ 3193366 w 3207433"/>
                <a:gd name="connsiteY8" fmla="*/ 239151 h 1209822"/>
                <a:gd name="connsiteX9" fmla="*/ 3151163 w 3207433"/>
                <a:gd name="connsiteY9" fmla="*/ 140677 h 1209822"/>
                <a:gd name="connsiteX10" fmla="*/ 3123027 w 3207433"/>
                <a:gd name="connsiteY10" fmla="*/ 112542 h 1209822"/>
                <a:gd name="connsiteX11" fmla="*/ 3094892 w 3207433"/>
                <a:gd name="connsiteY11" fmla="*/ 70339 h 1209822"/>
                <a:gd name="connsiteX12" fmla="*/ 3052689 w 3207433"/>
                <a:gd name="connsiteY12" fmla="*/ 56271 h 1209822"/>
                <a:gd name="connsiteX13" fmla="*/ 3010486 w 3207433"/>
                <a:gd name="connsiteY13" fmla="*/ 28136 h 1209822"/>
                <a:gd name="connsiteX14" fmla="*/ 2912012 w 3207433"/>
                <a:gd name="connsiteY14" fmla="*/ 0 h 1209822"/>
                <a:gd name="connsiteX15" fmla="*/ 2124221 w 3207433"/>
                <a:gd name="connsiteY15" fmla="*/ 14068 h 1209822"/>
                <a:gd name="connsiteX16" fmla="*/ 1969476 w 3207433"/>
                <a:gd name="connsiteY16" fmla="*/ 42203 h 1209822"/>
                <a:gd name="connsiteX17" fmla="*/ 1899138 w 3207433"/>
                <a:gd name="connsiteY17" fmla="*/ 56271 h 1209822"/>
                <a:gd name="connsiteX18" fmla="*/ 1716258 w 3207433"/>
                <a:gd name="connsiteY18" fmla="*/ 84407 h 1209822"/>
                <a:gd name="connsiteX19" fmla="*/ 1674055 w 3207433"/>
                <a:gd name="connsiteY19" fmla="*/ 98474 h 1209822"/>
                <a:gd name="connsiteX20" fmla="*/ 1561513 w 3207433"/>
                <a:gd name="connsiteY20" fmla="*/ 126610 h 1209822"/>
                <a:gd name="connsiteX21" fmla="*/ 1477107 w 3207433"/>
                <a:gd name="connsiteY21" fmla="*/ 154745 h 1209822"/>
                <a:gd name="connsiteX22" fmla="*/ 1434904 w 3207433"/>
                <a:gd name="connsiteY22" fmla="*/ 182880 h 1209822"/>
                <a:gd name="connsiteX23" fmla="*/ 1406769 w 3207433"/>
                <a:gd name="connsiteY23" fmla="*/ 211016 h 1209822"/>
                <a:gd name="connsiteX24" fmla="*/ 1294227 w 3207433"/>
                <a:gd name="connsiteY24" fmla="*/ 239151 h 1209822"/>
                <a:gd name="connsiteX25" fmla="*/ 1153550 w 3207433"/>
                <a:gd name="connsiteY25" fmla="*/ 267287 h 1209822"/>
                <a:gd name="connsiteX26" fmla="*/ 1083212 w 3207433"/>
                <a:gd name="connsiteY26" fmla="*/ 281354 h 1209822"/>
                <a:gd name="connsiteX27" fmla="*/ 872196 w 3207433"/>
                <a:gd name="connsiteY27" fmla="*/ 295422 h 1209822"/>
                <a:gd name="connsiteX28" fmla="*/ 787790 w 3207433"/>
                <a:gd name="connsiteY28" fmla="*/ 323557 h 1209822"/>
                <a:gd name="connsiteX29" fmla="*/ 703384 w 3207433"/>
                <a:gd name="connsiteY29" fmla="*/ 365760 h 1209822"/>
                <a:gd name="connsiteX30" fmla="*/ 562707 w 3207433"/>
                <a:gd name="connsiteY30" fmla="*/ 478302 h 1209822"/>
                <a:gd name="connsiteX31" fmla="*/ 393895 w 3207433"/>
                <a:gd name="connsiteY31" fmla="*/ 534573 h 1209822"/>
                <a:gd name="connsiteX32" fmla="*/ 351692 w 3207433"/>
                <a:gd name="connsiteY32" fmla="*/ 548640 h 1209822"/>
                <a:gd name="connsiteX33" fmla="*/ 309489 w 3207433"/>
                <a:gd name="connsiteY33" fmla="*/ 562708 h 1209822"/>
                <a:gd name="connsiteX34" fmla="*/ 196947 w 3207433"/>
                <a:gd name="connsiteY34" fmla="*/ 618979 h 1209822"/>
                <a:gd name="connsiteX35" fmla="*/ 196947 w 3207433"/>
                <a:gd name="connsiteY35" fmla="*/ 618979 h 1209822"/>
                <a:gd name="connsiteX36" fmla="*/ 112541 w 3207433"/>
                <a:gd name="connsiteY36" fmla="*/ 661182 h 1209822"/>
                <a:gd name="connsiteX37" fmla="*/ 70338 w 3207433"/>
                <a:gd name="connsiteY37" fmla="*/ 689317 h 1209822"/>
                <a:gd name="connsiteX38" fmla="*/ 42203 w 3207433"/>
                <a:gd name="connsiteY38" fmla="*/ 717453 h 1209822"/>
                <a:gd name="connsiteX39" fmla="*/ 0 w 3207433"/>
                <a:gd name="connsiteY39" fmla="*/ 731520 h 1209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07433" h="1209822">
                  <a:moveTo>
                    <a:pt x="2982350" y="1209822"/>
                  </a:moveTo>
                  <a:cubicBezTo>
                    <a:pt x="2996418" y="1186376"/>
                    <a:pt x="3012325" y="1163939"/>
                    <a:pt x="3024553" y="1139483"/>
                  </a:cubicBezTo>
                  <a:cubicBezTo>
                    <a:pt x="3031185" y="1126220"/>
                    <a:pt x="3029358" y="1108859"/>
                    <a:pt x="3038621" y="1097280"/>
                  </a:cubicBezTo>
                  <a:cubicBezTo>
                    <a:pt x="3049183" y="1084078"/>
                    <a:pt x="3066756" y="1078523"/>
                    <a:pt x="3080824" y="1069145"/>
                  </a:cubicBezTo>
                  <a:cubicBezTo>
                    <a:pt x="3132130" y="915230"/>
                    <a:pt x="3050305" y="1148363"/>
                    <a:pt x="3123027" y="984739"/>
                  </a:cubicBezTo>
                  <a:cubicBezTo>
                    <a:pt x="3135072" y="957638"/>
                    <a:pt x="3143970" y="929105"/>
                    <a:pt x="3151163" y="900333"/>
                  </a:cubicBezTo>
                  <a:cubicBezTo>
                    <a:pt x="3160541" y="862819"/>
                    <a:pt x="3172941" y="825933"/>
                    <a:pt x="3179298" y="787791"/>
                  </a:cubicBezTo>
                  <a:cubicBezTo>
                    <a:pt x="3195804" y="688758"/>
                    <a:pt x="3184346" y="730445"/>
                    <a:pt x="3207433" y="661182"/>
                  </a:cubicBezTo>
                  <a:cubicBezTo>
                    <a:pt x="3202744" y="520505"/>
                    <a:pt x="3201631" y="379663"/>
                    <a:pt x="3193366" y="239151"/>
                  </a:cubicBezTo>
                  <a:cubicBezTo>
                    <a:pt x="3190899" y="197216"/>
                    <a:pt x="3176292" y="172088"/>
                    <a:pt x="3151163" y="140677"/>
                  </a:cubicBezTo>
                  <a:cubicBezTo>
                    <a:pt x="3142877" y="130320"/>
                    <a:pt x="3131313" y="122899"/>
                    <a:pt x="3123027" y="112542"/>
                  </a:cubicBezTo>
                  <a:cubicBezTo>
                    <a:pt x="3112465" y="99340"/>
                    <a:pt x="3108094" y="80901"/>
                    <a:pt x="3094892" y="70339"/>
                  </a:cubicBezTo>
                  <a:cubicBezTo>
                    <a:pt x="3083313" y="61076"/>
                    <a:pt x="3065952" y="62903"/>
                    <a:pt x="3052689" y="56271"/>
                  </a:cubicBezTo>
                  <a:cubicBezTo>
                    <a:pt x="3037567" y="48710"/>
                    <a:pt x="3025608" y="35697"/>
                    <a:pt x="3010486" y="28136"/>
                  </a:cubicBezTo>
                  <a:cubicBezTo>
                    <a:pt x="2990303" y="18045"/>
                    <a:pt x="2930043" y="4508"/>
                    <a:pt x="2912012" y="0"/>
                  </a:cubicBezTo>
                  <a:lnTo>
                    <a:pt x="2124221" y="14068"/>
                  </a:lnTo>
                  <a:cubicBezTo>
                    <a:pt x="1975699" y="18709"/>
                    <a:pt x="2055887" y="20601"/>
                    <a:pt x="1969476" y="42203"/>
                  </a:cubicBezTo>
                  <a:cubicBezTo>
                    <a:pt x="1946280" y="48002"/>
                    <a:pt x="1922663" y="51994"/>
                    <a:pt x="1899138" y="56271"/>
                  </a:cubicBezTo>
                  <a:cubicBezTo>
                    <a:pt x="1827569" y="69284"/>
                    <a:pt x="1790025" y="73869"/>
                    <a:pt x="1716258" y="84407"/>
                  </a:cubicBezTo>
                  <a:cubicBezTo>
                    <a:pt x="1702190" y="89096"/>
                    <a:pt x="1688361" y="94572"/>
                    <a:pt x="1674055" y="98474"/>
                  </a:cubicBezTo>
                  <a:cubicBezTo>
                    <a:pt x="1636749" y="108648"/>
                    <a:pt x="1598197" y="114382"/>
                    <a:pt x="1561513" y="126610"/>
                  </a:cubicBezTo>
                  <a:cubicBezTo>
                    <a:pt x="1533378" y="135988"/>
                    <a:pt x="1501783" y="138294"/>
                    <a:pt x="1477107" y="154745"/>
                  </a:cubicBezTo>
                  <a:cubicBezTo>
                    <a:pt x="1463039" y="164123"/>
                    <a:pt x="1448106" y="172318"/>
                    <a:pt x="1434904" y="182880"/>
                  </a:cubicBezTo>
                  <a:cubicBezTo>
                    <a:pt x="1424547" y="191166"/>
                    <a:pt x="1419084" y="206090"/>
                    <a:pt x="1406769" y="211016"/>
                  </a:cubicBezTo>
                  <a:cubicBezTo>
                    <a:pt x="1370866" y="225377"/>
                    <a:pt x="1331741" y="229773"/>
                    <a:pt x="1294227" y="239151"/>
                  </a:cubicBezTo>
                  <a:cubicBezTo>
                    <a:pt x="1194696" y="264034"/>
                    <a:pt x="1280024" y="244292"/>
                    <a:pt x="1153550" y="267287"/>
                  </a:cubicBezTo>
                  <a:cubicBezTo>
                    <a:pt x="1130025" y="271564"/>
                    <a:pt x="1107004" y="278975"/>
                    <a:pt x="1083212" y="281354"/>
                  </a:cubicBezTo>
                  <a:cubicBezTo>
                    <a:pt x="1013067" y="288368"/>
                    <a:pt x="942535" y="290733"/>
                    <a:pt x="872196" y="295422"/>
                  </a:cubicBezTo>
                  <a:lnTo>
                    <a:pt x="787790" y="323557"/>
                  </a:lnTo>
                  <a:cubicBezTo>
                    <a:pt x="746944" y="337172"/>
                    <a:pt x="738090" y="336012"/>
                    <a:pt x="703384" y="365760"/>
                  </a:cubicBezTo>
                  <a:cubicBezTo>
                    <a:pt x="654490" y="407669"/>
                    <a:pt x="629301" y="456104"/>
                    <a:pt x="562707" y="478302"/>
                  </a:cubicBezTo>
                  <a:lnTo>
                    <a:pt x="393895" y="534573"/>
                  </a:lnTo>
                  <a:lnTo>
                    <a:pt x="351692" y="548640"/>
                  </a:lnTo>
                  <a:lnTo>
                    <a:pt x="309489" y="562708"/>
                  </a:lnTo>
                  <a:cubicBezTo>
                    <a:pt x="260382" y="611814"/>
                    <a:pt x="293936" y="586649"/>
                    <a:pt x="196947" y="618979"/>
                  </a:cubicBezTo>
                  <a:lnTo>
                    <a:pt x="196947" y="618979"/>
                  </a:lnTo>
                  <a:cubicBezTo>
                    <a:pt x="75999" y="699610"/>
                    <a:pt x="229026" y="602939"/>
                    <a:pt x="112541" y="661182"/>
                  </a:cubicBezTo>
                  <a:cubicBezTo>
                    <a:pt x="97419" y="668743"/>
                    <a:pt x="83540" y="678755"/>
                    <a:pt x="70338" y="689317"/>
                  </a:cubicBezTo>
                  <a:cubicBezTo>
                    <a:pt x="59981" y="697603"/>
                    <a:pt x="53576" y="710629"/>
                    <a:pt x="42203" y="717453"/>
                  </a:cubicBezTo>
                  <a:cubicBezTo>
                    <a:pt x="29488" y="725082"/>
                    <a:pt x="0" y="731520"/>
                    <a:pt x="0" y="73152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85012" name="Double Brace 85011">
              <a:extLst>
                <a:ext uri="{FF2B5EF4-FFF2-40B4-BE49-F238E27FC236}">
                  <a16:creationId xmlns="" xmlns:a16="http://schemas.microsoft.com/office/drawing/2014/main" id="{85FD8588-1EED-4362-B17D-6E67C9BF2252}"/>
                </a:ext>
              </a:extLst>
            </p:cNvPr>
            <p:cNvSpPr/>
            <p:nvPr/>
          </p:nvSpPr>
          <p:spPr bwMode="auto">
            <a:xfrm>
              <a:off x="2099202" y="115238"/>
              <a:ext cx="1095682" cy="383584"/>
            </a:xfrm>
            <a:prstGeom prst="bracePai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/>
                <a:t>&lt;Ready T&gt;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844B65A8-E732-4718-BC1C-6D1BAF3ECCD4}"/>
              </a:ext>
            </a:extLst>
          </p:cNvPr>
          <p:cNvGrpSpPr/>
          <p:nvPr/>
        </p:nvGrpSpPr>
        <p:grpSpPr>
          <a:xfrm>
            <a:off x="1237957" y="1069105"/>
            <a:ext cx="2597354" cy="2743238"/>
            <a:chOff x="1237957" y="1069105"/>
            <a:chExt cx="2597354" cy="2743238"/>
          </a:xfrm>
        </p:grpSpPr>
        <p:sp>
          <p:nvSpPr>
            <p:cNvPr id="85013" name="Freeform: Shape 85012">
              <a:extLst>
                <a:ext uri="{FF2B5EF4-FFF2-40B4-BE49-F238E27FC236}">
                  <a16:creationId xmlns="" xmlns:a16="http://schemas.microsoft.com/office/drawing/2014/main" id="{BA72FB35-27A4-4114-98F0-EE51D289F4D7}"/>
                </a:ext>
              </a:extLst>
            </p:cNvPr>
            <p:cNvSpPr/>
            <p:nvPr/>
          </p:nvSpPr>
          <p:spPr bwMode="auto">
            <a:xfrm>
              <a:off x="1237957" y="1069105"/>
              <a:ext cx="1786597" cy="2743238"/>
            </a:xfrm>
            <a:custGeom>
              <a:avLst/>
              <a:gdLst>
                <a:gd name="connsiteX0" fmla="*/ 1406769 w 1786597"/>
                <a:gd name="connsiteY0" fmla="*/ 2743238 h 2743238"/>
                <a:gd name="connsiteX1" fmla="*/ 1519311 w 1786597"/>
                <a:gd name="connsiteY1" fmla="*/ 2672900 h 2743238"/>
                <a:gd name="connsiteX2" fmla="*/ 1589649 w 1786597"/>
                <a:gd name="connsiteY2" fmla="*/ 2630697 h 2743238"/>
                <a:gd name="connsiteX3" fmla="*/ 1603717 w 1786597"/>
                <a:gd name="connsiteY3" fmla="*/ 2588493 h 2743238"/>
                <a:gd name="connsiteX4" fmla="*/ 1659988 w 1786597"/>
                <a:gd name="connsiteY4" fmla="*/ 2518155 h 2743238"/>
                <a:gd name="connsiteX5" fmla="*/ 1674055 w 1786597"/>
                <a:gd name="connsiteY5" fmla="*/ 2475952 h 2743238"/>
                <a:gd name="connsiteX6" fmla="*/ 1702191 w 1786597"/>
                <a:gd name="connsiteY6" fmla="*/ 2447817 h 2743238"/>
                <a:gd name="connsiteX7" fmla="*/ 1730326 w 1786597"/>
                <a:gd name="connsiteY7" fmla="*/ 2363410 h 2743238"/>
                <a:gd name="connsiteX8" fmla="*/ 1744394 w 1786597"/>
                <a:gd name="connsiteY8" fmla="*/ 2321207 h 2743238"/>
                <a:gd name="connsiteX9" fmla="*/ 1758461 w 1786597"/>
                <a:gd name="connsiteY9" fmla="*/ 2279004 h 2743238"/>
                <a:gd name="connsiteX10" fmla="*/ 1772529 w 1786597"/>
                <a:gd name="connsiteY10" fmla="*/ 2236801 h 2743238"/>
                <a:gd name="connsiteX11" fmla="*/ 1786597 w 1786597"/>
                <a:gd name="connsiteY11" fmla="*/ 2138327 h 2743238"/>
                <a:gd name="connsiteX12" fmla="*/ 1758461 w 1786597"/>
                <a:gd name="connsiteY12" fmla="*/ 1856973 h 2743238"/>
                <a:gd name="connsiteX13" fmla="*/ 1744394 w 1786597"/>
                <a:gd name="connsiteY13" fmla="*/ 1814770 h 2743238"/>
                <a:gd name="connsiteX14" fmla="*/ 1730326 w 1786597"/>
                <a:gd name="connsiteY14" fmla="*/ 1716297 h 2743238"/>
                <a:gd name="connsiteX15" fmla="*/ 1716258 w 1786597"/>
                <a:gd name="connsiteY15" fmla="*/ 1674093 h 2743238"/>
                <a:gd name="connsiteX16" fmla="*/ 1702191 w 1786597"/>
                <a:gd name="connsiteY16" fmla="*/ 1617823 h 2743238"/>
                <a:gd name="connsiteX17" fmla="*/ 1688123 w 1786597"/>
                <a:gd name="connsiteY17" fmla="*/ 1547484 h 2743238"/>
                <a:gd name="connsiteX18" fmla="*/ 1659988 w 1786597"/>
                <a:gd name="connsiteY18" fmla="*/ 1463078 h 2743238"/>
                <a:gd name="connsiteX19" fmla="*/ 1617785 w 1786597"/>
                <a:gd name="connsiteY19" fmla="*/ 1322401 h 2743238"/>
                <a:gd name="connsiteX20" fmla="*/ 1603717 w 1786597"/>
                <a:gd name="connsiteY20" fmla="*/ 1280198 h 2743238"/>
                <a:gd name="connsiteX21" fmla="*/ 1589649 w 1786597"/>
                <a:gd name="connsiteY21" fmla="*/ 1237995 h 2743238"/>
                <a:gd name="connsiteX22" fmla="*/ 1533378 w 1786597"/>
                <a:gd name="connsiteY22" fmla="*/ 1167657 h 2743238"/>
                <a:gd name="connsiteX23" fmla="*/ 1491175 w 1786597"/>
                <a:gd name="connsiteY23" fmla="*/ 1083250 h 2743238"/>
                <a:gd name="connsiteX24" fmla="*/ 1448972 w 1786597"/>
                <a:gd name="connsiteY24" fmla="*/ 1041047 h 2743238"/>
                <a:gd name="connsiteX25" fmla="*/ 1406769 w 1786597"/>
                <a:gd name="connsiteY25" fmla="*/ 956641 h 2743238"/>
                <a:gd name="connsiteX26" fmla="*/ 1350498 w 1786597"/>
                <a:gd name="connsiteY26" fmla="*/ 872235 h 2743238"/>
                <a:gd name="connsiteX27" fmla="*/ 1322363 w 1786597"/>
                <a:gd name="connsiteY27" fmla="*/ 830032 h 2743238"/>
                <a:gd name="connsiteX28" fmla="*/ 1280160 w 1786597"/>
                <a:gd name="connsiteY28" fmla="*/ 801897 h 2743238"/>
                <a:gd name="connsiteX29" fmla="*/ 1209821 w 1786597"/>
                <a:gd name="connsiteY29" fmla="*/ 745626 h 2743238"/>
                <a:gd name="connsiteX30" fmla="*/ 1111348 w 1786597"/>
                <a:gd name="connsiteY30" fmla="*/ 689355 h 2743238"/>
                <a:gd name="connsiteX31" fmla="*/ 1083212 w 1786597"/>
                <a:gd name="connsiteY31" fmla="*/ 661220 h 2743238"/>
                <a:gd name="connsiteX32" fmla="*/ 998806 w 1786597"/>
                <a:gd name="connsiteY32" fmla="*/ 619017 h 2743238"/>
                <a:gd name="connsiteX33" fmla="*/ 942535 w 1786597"/>
                <a:gd name="connsiteY33" fmla="*/ 562746 h 2743238"/>
                <a:gd name="connsiteX34" fmla="*/ 858129 w 1786597"/>
                <a:gd name="connsiteY34" fmla="*/ 520543 h 2743238"/>
                <a:gd name="connsiteX35" fmla="*/ 829994 w 1786597"/>
                <a:gd name="connsiteY35" fmla="*/ 492407 h 2743238"/>
                <a:gd name="connsiteX36" fmla="*/ 745588 w 1786597"/>
                <a:gd name="connsiteY36" fmla="*/ 450204 h 2743238"/>
                <a:gd name="connsiteX37" fmla="*/ 717452 w 1786597"/>
                <a:gd name="connsiteY37" fmla="*/ 422069 h 2743238"/>
                <a:gd name="connsiteX38" fmla="*/ 633046 w 1786597"/>
                <a:gd name="connsiteY38" fmla="*/ 365798 h 2743238"/>
                <a:gd name="connsiteX39" fmla="*/ 506437 w 1786597"/>
                <a:gd name="connsiteY39" fmla="*/ 267324 h 2743238"/>
                <a:gd name="connsiteX40" fmla="*/ 464234 w 1786597"/>
                <a:gd name="connsiteY40" fmla="*/ 253257 h 2743238"/>
                <a:gd name="connsiteX41" fmla="*/ 422031 w 1786597"/>
                <a:gd name="connsiteY41" fmla="*/ 225121 h 2743238"/>
                <a:gd name="connsiteX42" fmla="*/ 393895 w 1786597"/>
                <a:gd name="connsiteY42" fmla="*/ 196986 h 2743238"/>
                <a:gd name="connsiteX43" fmla="*/ 351692 w 1786597"/>
                <a:gd name="connsiteY43" fmla="*/ 182918 h 2743238"/>
                <a:gd name="connsiteX44" fmla="*/ 267286 w 1786597"/>
                <a:gd name="connsiteY44" fmla="*/ 126647 h 2743238"/>
                <a:gd name="connsiteX45" fmla="*/ 182880 w 1786597"/>
                <a:gd name="connsiteY45" fmla="*/ 84444 h 2743238"/>
                <a:gd name="connsiteX46" fmla="*/ 56271 w 1786597"/>
                <a:gd name="connsiteY46" fmla="*/ 14106 h 2743238"/>
                <a:gd name="connsiteX47" fmla="*/ 0 w 1786597"/>
                <a:gd name="connsiteY47" fmla="*/ 38 h 274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786597" h="2743238">
                  <a:moveTo>
                    <a:pt x="1406769" y="2743238"/>
                  </a:moveTo>
                  <a:cubicBezTo>
                    <a:pt x="1421572" y="2734356"/>
                    <a:pt x="1497662" y="2690219"/>
                    <a:pt x="1519311" y="2672900"/>
                  </a:cubicBezTo>
                  <a:cubicBezTo>
                    <a:pt x="1574484" y="2628761"/>
                    <a:pt x="1516357" y="2655127"/>
                    <a:pt x="1589649" y="2630697"/>
                  </a:cubicBezTo>
                  <a:cubicBezTo>
                    <a:pt x="1594338" y="2616629"/>
                    <a:pt x="1597085" y="2601756"/>
                    <a:pt x="1603717" y="2588493"/>
                  </a:cubicBezTo>
                  <a:cubicBezTo>
                    <a:pt x="1621464" y="2552999"/>
                    <a:pt x="1633817" y="2544325"/>
                    <a:pt x="1659988" y="2518155"/>
                  </a:cubicBezTo>
                  <a:cubicBezTo>
                    <a:pt x="1664677" y="2504087"/>
                    <a:pt x="1666426" y="2488667"/>
                    <a:pt x="1674055" y="2475952"/>
                  </a:cubicBezTo>
                  <a:cubicBezTo>
                    <a:pt x="1680879" y="2464579"/>
                    <a:pt x="1696260" y="2459680"/>
                    <a:pt x="1702191" y="2447817"/>
                  </a:cubicBezTo>
                  <a:cubicBezTo>
                    <a:pt x="1715454" y="2421291"/>
                    <a:pt x="1720948" y="2391546"/>
                    <a:pt x="1730326" y="2363410"/>
                  </a:cubicBezTo>
                  <a:lnTo>
                    <a:pt x="1744394" y="2321207"/>
                  </a:lnTo>
                  <a:lnTo>
                    <a:pt x="1758461" y="2279004"/>
                  </a:lnTo>
                  <a:lnTo>
                    <a:pt x="1772529" y="2236801"/>
                  </a:lnTo>
                  <a:cubicBezTo>
                    <a:pt x="1777218" y="2203976"/>
                    <a:pt x="1786597" y="2171485"/>
                    <a:pt x="1786597" y="2138327"/>
                  </a:cubicBezTo>
                  <a:cubicBezTo>
                    <a:pt x="1786597" y="2048314"/>
                    <a:pt x="1781043" y="1947303"/>
                    <a:pt x="1758461" y="1856973"/>
                  </a:cubicBezTo>
                  <a:cubicBezTo>
                    <a:pt x="1754865" y="1842587"/>
                    <a:pt x="1749083" y="1828838"/>
                    <a:pt x="1744394" y="1814770"/>
                  </a:cubicBezTo>
                  <a:cubicBezTo>
                    <a:pt x="1739705" y="1781946"/>
                    <a:pt x="1736829" y="1748811"/>
                    <a:pt x="1730326" y="1716297"/>
                  </a:cubicBezTo>
                  <a:cubicBezTo>
                    <a:pt x="1727418" y="1701756"/>
                    <a:pt x="1720332" y="1688351"/>
                    <a:pt x="1716258" y="1674093"/>
                  </a:cubicBezTo>
                  <a:cubicBezTo>
                    <a:pt x="1710947" y="1655503"/>
                    <a:pt x="1706385" y="1636697"/>
                    <a:pt x="1702191" y="1617823"/>
                  </a:cubicBezTo>
                  <a:cubicBezTo>
                    <a:pt x="1697004" y="1594482"/>
                    <a:pt x="1694414" y="1570552"/>
                    <a:pt x="1688123" y="1547484"/>
                  </a:cubicBezTo>
                  <a:cubicBezTo>
                    <a:pt x="1680320" y="1518872"/>
                    <a:pt x="1667181" y="1491850"/>
                    <a:pt x="1659988" y="1463078"/>
                  </a:cubicBezTo>
                  <a:cubicBezTo>
                    <a:pt x="1638728" y="1378038"/>
                    <a:pt x="1652033" y="1425144"/>
                    <a:pt x="1617785" y="1322401"/>
                  </a:cubicBezTo>
                  <a:lnTo>
                    <a:pt x="1603717" y="1280198"/>
                  </a:lnTo>
                  <a:cubicBezTo>
                    <a:pt x="1599028" y="1266130"/>
                    <a:pt x="1597874" y="1250333"/>
                    <a:pt x="1589649" y="1237995"/>
                  </a:cubicBezTo>
                  <a:cubicBezTo>
                    <a:pt x="1503045" y="1108088"/>
                    <a:pt x="1613565" y="1267891"/>
                    <a:pt x="1533378" y="1167657"/>
                  </a:cubicBezTo>
                  <a:cubicBezTo>
                    <a:pt x="1400567" y="1001643"/>
                    <a:pt x="1595182" y="1239259"/>
                    <a:pt x="1491175" y="1083250"/>
                  </a:cubicBezTo>
                  <a:cubicBezTo>
                    <a:pt x="1480139" y="1066697"/>
                    <a:pt x="1461708" y="1056331"/>
                    <a:pt x="1448972" y="1041047"/>
                  </a:cubicBezTo>
                  <a:cubicBezTo>
                    <a:pt x="1386522" y="966106"/>
                    <a:pt x="1449066" y="1032775"/>
                    <a:pt x="1406769" y="956641"/>
                  </a:cubicBezTo>
                  <a:cubicBezTo>
                    <a:pt x="1390347" y="927082"/>
                    <a:pt x="1369255" y="900370"/>
                    <a:pt x="1350498" y="872235"/>
                  </a:cubicBezTo>
                  <a:cubicBezTo>
                    <a:pt x="1341120" y="858167"/>
                    <a:pt x="1336431" y="839410"/>
                    <a:pt x="1322363" y="830032"/>
                  </a:cubicBezTo>
                  <a:cubicBezTo>
                    <a:pt x="1308295" y="820654"/>
                    <a:pt x="1293362" y="812459"/>
                    <a:pt x="1280160" y="801897"/>
                  </a:cubicBezTo>
                  <a:cubicBezTo>
                    <a:pt x="1222384" y="755676"/>
                    <a:pt x="1285606" y="788932"/>
                    <a:pt x="1209821" y="745626"/>
                  </a:cubicBezTo>
                  <a:cubicBezTo>
                    <a:pt x="1159283" y="716747"/>
                    <a:pt x="1154187" y="723625"/>
                    <a:pt x="1111348" y="689355"/>
                  </a:cubicBezTo>
                  <a:cubicBezTo>
                    <a:pt x="1100991" y="681070"/>
                    <a:pt x="1094585" y="668044"/>
                    <a:pt x="1083212" y="661220"/>
                  </a:cubicBezTo>
                  <a:cubicBezTo>
                    <a:pt x="1000008" y="611298"/>
                    <a:pt x="1081807" y="690161"/>
                    <a:pt x="998806" y="619017"/>
                  </a:cubicBezTo>
                  <a:cubicBezTo>
                    <a:pt x="978666" y="601754"/>
                    <a:pt x="967700" y="571135"/>
                    <a:pt x="942535" y="562746"/>
                  </a:cubicBezTo>
                  <a:cubicBezTo>
                    <a:pt x="897962" y="547888"/>
                    <a:pt x="897085" y="551708"/>
                    <a:pt x="858129" y="520543"/>
                  </a:cubicBezTo>
                  <a:cubicBezTo>
                    <a:pt x="847772" y="512257"/>
                    <a:pt x="840351" y="500693"/>
                    <a:pt x="829994" y="492407"/>
                  </a:cubicBezTo>
                  <a:cubicBezTo>
                    <a:pt x="791038" y="461242"/>
                    <a:pt x="790161" y="465062"/>
                    <a:pt x="745588" y="450204"/>
                  </a:cubicBezTo>
                  <a:cubicBezTo>
                    <a:pt x="736209" y="440826"/>
                    <a:pt x="728063" y="430027"/>
                    <a:pt x="717452" y="422069"/>
                  </a:cubicBezTo>
                  <a:cubicBezTo>
                    <a:pt x="690400" y="401780"/>
                    <a:pt x="656956" y="389708"/>
                    <a:pt x="633046" y="365798"/>
                  </a:cubicBezTo>
                  <a:cubicBezTo>
                    <a:pt x="596633" y="329385"/>
                    <a:pt x="556915" y="284149"/>
                    <a:pt x="506437" y="267324"/>
                  </a:cubicBezTo>
                  <a:lnTo>
                    <a:pt x="464234" y="253257"/>
                  </a:lnTo>
                  <a:cubicBezTo>
                    <a:pt x="450166" y="243878"/>
                    <a:pt x="435233" y="235683"/>
                    <a:pt x="422031" y="225121"/>
                  </a:cubicBezTo>
                  <a:cubicBezTo>
                    <a:pt x="411674" y="216836"/>
                    <a:pt x="405268" y="203810"/>
                    <a:pt x="393895" y="196986"/>
                  </a:cubicBezTo>
                  <a:cubicBezTo>
                    <a:pt x="381179" y="189357"/>
                    <a:pt x="365760" y="187607"/>
                    <a:pt x="351692" y="182918"/>
                  </a:cubicBezTo>
                  <a:cubicBezTo>
                    <a:pt x="271691" y="102917"/>
                    <a:pt x="348721" y="167364"/>
                    <a:pt x="267286" y="126647"/>
                  </a:cubicBezTo>
                  <a:cubicBezTo>
                    <a:pt x="158204" y="72106"/>
                    <a:pt x="288959" y="119804"/>
                    <a:pt x="182880" y="84444"/>
                  </a:cubicBezTo>
                  <a:cubicBezTo>
                    <a:pt x="119706" y="21270"/>
                    <a:pt x="159551" y="48533"/>
                    <a:pt x="56271" y="14106"/>
                  </a:cubicBezTo>
                  <a:cubicBezTo>
                    <a:pt x="9618" y="-1445"/>
                    <a:pt x="28897" y="38"/>
                    <a:pt x="0" y="38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85014" name="Double Brace 85013">
              <a:extLst>
                <a:ext uri="{FF2B5EF4-FFF2-40B4-BE49-F238E27FC236}">
                  <a16:creationId xmlns="" xmlns:a16="http://schemas.microsoft.com/office/drawing/2014/main" id="{3AD1BB62-39D3-4D1E-B7F8-1F528C48349E}"/>
                </a:ext>
              </a:extLst>
            </p:cNvPr>
            <p:cNvSpPr/>
            <p:nvPr/>
          </p:nvSpPr>
          <p:spPr bwMode="auto">
            <a:xfrm>
              <a:off x="2739629" y="2812898"/>
              <a:ext cx="1095682" cy="383584"/>
            </a:xfrm>
            <a:prstGeom prst="bracePai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/>
                <a:t>&lt;</a:t>
              </a:r>
              <a:r>
                <a:rPr lang="en-US" sz="1400" dirty="0">
                  <a:solidFill>
                    <a:srgbClr val="FF0000"/>
                  </a:solidFill>
                </a:rPr>
                <a:t>abort T</a:t>
              </a:r>
              <a:r>
                <a:rPr lang="en-US" sz="1400" dirty="0"/>
                <a:t>&gt;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56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4999" grpId="0" animBg="1"/>
      <p:bldP spid="8500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36E5F81A-5A43-4BB9-816C-2BF967FD5D4E}"/>
              </a:ext>
            </a:extLst>
          </p:cNvPr>
          <p:cNvGrpSpPr/>
          <p:nvPr/>
        </p:nvGrpSpPr>
        <p:grpSpPr>
          <a:xfrm>
            <a:off x="367778" y="423932"/>
            <a:ext cx="827039" cy="2103570"/>
            <a:chOff x="576775" y="576775"/>
            <a:chExt cx="928468" cy="3010487"/>
          </a:xfrm>
        </p:grpSpPr>
        <p:sp>
          <p:nvSpPr>
            <p:cNvPr id="6" name="Flowchart: Magnetic Disk 5">
              <a:extLst>
                <a:ext uri="{FF2B5EF4-FFF2-40B4-BE49-F238E27FC236}">
                  <a16:creationId xmlns="" xmlns:a16="http://schemas.microsoft.com/office/drawing/2014/main" id="{5CFF2FF4-FB49-41C6-97E0-D1201BFB5FA4}"/>
                </a:ext>
              </a:extLst>
            </p:cNvPr>
            <p:cNvSpPr/>
            <p:nvPr/>
          </p:nvSpPr>
          <p:spPr bwMode="auto">
            <a:xfrm>
              <a:off x="576775" y="2366598"/>
              <a:ext cx="928468" cy="122066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&lt;Prepare T&gt;</a:t>
              </a:r>
            </a:p>
            <a:p>
              <a:r>
                <a:rPr lang="en-US" dirty="0"/>
                <a:t>&lt;</a:t>
              </a:r>
              <a:r>
                <a:rPr lang="en-US" dirty="0">
                  <a:solidFill>
                    <a:srgbClr val="FF0000"/>
                  </a:solidFill>
                </a:rPr>
                <a:t>abort T</a:t>
              </a:r>
              <a:r>
                <a:rPr lang="en-US" dirty="0"/>
                <a:t>&gt;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D78F2D06-6777-49CA-9844-F33EAF7674D5}"/>
                </a:ext>
              </a:extLst>
            </p:cNvPr>
            <p:cNvGrpSpPr/>
            <p:nvPr/>
          </p:nvGrpSpPr>
          <p:grpSpPr>
            <a:xfrm>
              <a:off x="576775" y="576775"/>
              <a:ext cx="928467" cy="3010487"/>
              <a:chOff x="576774" y="576775"/>
              <a:chExt cx="928467" cy="3010487"/>
            </a:xfrm>
          </p:grpSpPr>
          <p:sp>
            <p:nvSpPr>
              <p:cNvPr id="2" name="Rectangle 1">
                <a:extLst>
                  <a:ext uri="{FF2B5EF4-FFF2-40B4-BE49-F238E27FC236}">
                    <a16:creationId xmlns="" xmlns:a16="http://schemas.microsoft.com/office/drawing/2014/main" id="{4F58D050-7BE9-4351-A3CE-2413449D85C0}"/>
                  </a:ext>
                </a:extLst>
              </p:cNvPr>
              <p:cNvSpPr/>
              <p:nvPr/>
            </p:nvSpPr>
            <p:spPr bwMode="auto">
              <a:xfrm>
                <a:off x="576775" y="576775"/>
                <a:ext cx="928466" cy="35169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Site 1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="" xmlns:a16="http://schemas.microsoft.com/office/drawing/2014/main" id="{5AC0E627-44FA-4B8A-9E07-7F2CF7550C3C}"/>
                  </a:ext>
                </a:extLst>
              </p:cNvPr>
              <p:cNvSpPr/>
              <p:nvPr/>
            </p:nvSpPr>
            <p:spPr bwMode="auto">
              <a:xfrm>
                <a:off x="576775" y="1193408"/>
                <a:ext cx="928466" cy="35169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TC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 1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21E9ACC7-8A19-4B84-9D50-A0D9B68FF07D}"/>
                  </a:ext>
                </a:extLst>
              </p:cNvPr>
              <p:cNvSpPr/>
              <p:nvPr/>
            </p:nvSpPr>
            <p:spPr bwMode="auto">
              <a:xfrm>
                <a:off x="576774" y="1882720"/>
                <a:ext cx="928467" cy="35169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TM1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 1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88ACA00A-3338-4A72-B453-B17F84A3E387}"/>
                  </a:ext>
                </a:extLst>
              </p:cNvPr>
              <p:cNvSpPr/>
              <p:nvPr/>
            </p:nvSpPr>
            <p:spPr bwMode="auto">
              <a:xfrm>
                <a:off x="576774" y="576775"/>
                <a:ext cx="928466" cy="301048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28A6E06E-BE1F-4A05-B6B5-5576E9E78CB2}"/>
              </a:ext>
            </a:extLst>
          </p:cNvPr>
          <p:cNvGrpSpPr/>
          <p:nvPr/>
        </p:nvGrpSpPr>
        <p:grpSpPr>
          <a:xfrm>
            <a:off x="3365213" y="382750"/>
            <a:ext cx="827039" cy="2044978"/>
            <a:chOff x="576775" y="576775"/>
            <a:chExt cx="928468" cy="3010487"/>
          </a:xfrm>
        </p:grpSpPr>
        <p:sp>
          <p:nvSpPr>
            <p:cNvPr id="14" name="Flowchart: Magnetic Disk 13">
              <a:extLst>
                <a:ext uri="{FF2B5EF4-FFF2-40B4-BE49-F238E27FC236}">
                  <a16:creationId xmlns="" xmlns:a16="http://schemas.microsoft.com/office/drawing/2014/main" id="{8529F3A8-95FE-4044-AC59-93120F555C17}"/>
                </a:ext>
              </a:extLst>
            </p:cNvPr>
            <p:cNvSpPr/>
            <p:nvPr/>
          </p:nvSpPr>
          <p:spPr bwMode="auto">
            <a:xfrm>
              <a:off x="576775" y="2602523"/>
              <a:ext cx="928468" cy="984739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  <a:ea typeface="ＭＳ Ｐゴシック" charset="0"/>
                </a:rPr>
                <a:t>&lt;</a:t>
              </a:r>
              <a:r>
                <a:rPr lang="en-US" sz="1600" b="1" dirty="0">
                  <a:latin typeface="Helvetica" charset="0"/>
                  <a:ea typeface="ＭＳ Ｐゴシック" charset="0"/>
                </a:rPr>
                <a:t>ready </a:t>
              </a:r>
              <a:r>
                <a:rPr lang="en-US" sz="1600" i="1" dirty="0">
                  <a:latin typeface="Helvetica" charset="0"/>
                  <a:ea typeface="ＭＳ Ｐゴシック" charset="0"/>
                </a:rPr>
                <a:t>T</a:t>
              </a:r>
              <a:r>
                <a:rPr lang="en-US" sz="1600" dirty="0">
                  <a:latin typeface="Helvetica" charset="0"/>
                  <a:ea typeface="ＭＳ Ｐゴシック" charset="0"/>
                </a:rPr>
                <a:t>&gt;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FC64DA7D-C761-441A-AC0A-AEF2A6D33034}"/>
                </a:ext>
              </a:extLst>
            </p:cNvPr>
            <p:cNvGrpSpPr/>
            <p:nvPr/>
          </p:nvGrpSpPr>
          <p:grpSpPr>
            <a:xfrm>
              <a:off x="576775" y="576775"/>
              <a:ext cx="928467" cy="3010487"/>
              <a:chOff x="576774" y="576775"/>
              <a:chExt cx="928467" cy="3010487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FEEEB38C-0420-4EC5-9666-8E6F9E5796EA}"/>
                  </a:ext>
                </a:extLst>
              </p:cNvPr>
              <p:cNvSpPr/>
              <p:nvPr/>
            </p:nvSpPr>
            <p:spPr bwMode="auto">
              <a:xfrm>
                <a:off x="576775" y="576775"/>
                <a:ext cx="928466" cy="35169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Site 2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0F027C1B-40AF-43C1-BA17-6481D1C77CA1}"/>
                  </a:ext>
                </a:extLst>
              </p:cNvPr>
              <p:cNvSpPr/>
              <p:nvPr/>
            </p:nvSpPr>
            <p:spPr bwMode="auto">
              <a:xfrm>
                <a:off x="576775" y="1193408"/>
                <a:ext cx="928466" cy="35169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TC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 2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FA11EDDF-B726-4F09-993E-BAEB699A8D26}"/>
                  </a:ext>
                </a:extLst>
              </p:cNvPr>
              <p:cNvSpPr/>
              <p:nvPr/>
            </p:nvSpPr>
            <p:spPr bwMode="auto">
              <a:xfrm>
                <a:off x="576774" y="1882720"/>
                <a:ext cx="928467" cy="35169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TM1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 2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id="{22654BED-535A-49FC-ABAA-19ADCADADFC0}"/>
                  </a:ext>
                </a:extLst>
              </p:cNvPr>
              <p:cNvSpPr/>
              <p:nvPr/>
            </p:nvSpPr>
            <p:spPr bwMode="auto">
              <a:xfrm>
                <a:off x="576774" y="576775"/>
                <a:ext cx="928466" cy="301048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146DB974-1DAD-407D-9D71-1E548DE46066}"/>
              </a:ext>
            </a:extLst>
          </p:cNvPr>
          <p:cNvGrpSpPr/>
          <p:nvPr/>
        </p:nvGrpSpPr>
        <p:grpSpPr>
          <a:xfrm>
            <a:off x="1827624" y="2843870"/>
            <a:ext cx="827039" cy="2037619"/>
            <a:chOff x="576775" y="576775"/>
            <a:chExt cx="928468" cy="3010487"/>
          </a:xfrm>
        </p:grpSpPr>
        <p:sp>
          <p:nvSpPr>
            <p:cNvPr id="21" name="Flowchart: Magnetic Disk 20">
              <a:extLst>
                <a:ext uri="{FF2B5EF4-FFF2-40B4-BE49-F238E27FC236}">
                  <a16:creationId xmlns="" xmlns:a16="http://schemas.microsoft.com/office/drawing/2014/main" id="{ED008339-9842-49C0-8A29-5E37FCEB2C9A}"/>
                </a:ext>
              </a:extLst>
            </p:cNvPr>
            <p:cNvSpPr/>
            <p:nvPr/>
          </p:nvSpPr>
          <p:spPr bwMode="auto">
            <a:xfrm>
              <a:off x="576775" y="2602523"/>
              <a:ext cx="928468" cy="984739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  <a:ea typeface="ＭＳ Ｐゴシック" charset="0"/>
                </a:rPr>
                <a:t>&lt;</a:t>
              </a:r>
              <a:r>
                <a:rPr lang="en-US" b="1" dirty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No T</a:t>
              </a:r>
              <a:r>
                <a:rPr lang="en-US" sz="1600" dirty="0">
                  <a:latin typeface="Helvetica" charset="0"/>
                  <a:ea typeface="ＭＳ Ｐゴシック" charset="0"/>
                </a:rPr>
                <a:t>&gt;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id="{D31CEFC1-C092-4EA2-BA52-9D8E7D85C92F}"/>
                </a:ext>
              </a:extLst>
            </p:cNvPr>
            <p:cNvGrpSpPr/>
            <p:nvPr/>
          </p:nvGrpSpPr>
          <p:grpSpPr>
            <a:xfrm>
              <a:off x="576775" y="576775"/>
              <a:ext cx="928467" cy="3010487"/>
              <a:chOff x="576774" y="576775"/>
              <a:chExt cx="928467" cy="301048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="" xmlns:a16="http://schemas.microsoft.com/office/drawing/2014/main" id="{BBE1E9FF-75EA-4CF0-9F1A-5E7D9F054B3D}"/>
                  </a:ext>
                </a:extLst>
              </p:cNvPr>
              <p:cNvSpPr/>
              <p:nvPr/>
            </p:nvSpPr>
            <p:spPr bwMode="auto">
              <a:xfrm>
                <a:off x="576775" y="576775"/>
                <a:ext cx="928466" cy="35169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Site 3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="" xmlns:a16="http://schemas.microsoft.com/office/drawing/2014/main" id="{E4F18E8F-8D16-463A-AC5B-3B9C114A0289}"/>
                  </a:ext>
                </a:extLst>
              </p:cNvPr>
              <p:cNvSpPr/>
              <p:nvPr/>
            </p:nvSpPr>
            <p:spPr bwMode="auto">
              <a:xfrm>
                <a:off x="576775" y="1193408"/>
                <a:ext cx="928466" cy="35169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TC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 3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="" xmlns:a16="http://schemas.microsoft.com/office/drawing/2014/main" id="{37806B44-B99A-43D6-B1CA-E4DC8E750037}"/>
                  </a:ext>
                </a:extLst>
              </p:cNvPr>
              <p:cNvSpPr/>
              <p:nvPr/>
            </p:nvSpPr>
            <p:spPr bwMode="auto">
              <a:xfrm>
                <a:off x="576774" y="1882720"/>
                <a:ext cx="928467" cy="35169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TM1</a:t>
                </a: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 3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="" xmlns:a16="http://schemas.microsoft.com/office/drawing/2014/main" id="{186040A5-D009-46FC-8E3E-4FEE4D77D7F8}"/>
                  </a:ext>
                </a:extLst>
              </p:cNvPr>
              <p:cNvSpPr/>
              <p:nvPr/>
            </p:nvSpPr>
            <p:spPr bwMode="auto">
              <a:xfrm>
                <a:off x="576774" y="576775"/>
                <a:ext cx="928466" cy="301048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EFECB34-1B08-4A97-9D75-94E88AB3543F}"/>
              </a:ext>
            </a:extLst>
          </p:cNvPr>
          <p:cNvSpPr txBox="1"/>
          <p:nvPr/>
        </p:nvSpPr>
        <p:spPr>
          <a:xfrm>
            <a:off x="154825" y="74808"/>
            <a:ext cx="1227955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Coordinator</a:t>
            </a:r>
          </a:p>
        </p:txBody>
      </p:sp>
      <p:cxnSp>
        <p:nvCxnSpPr>
          <p:cNvPr id="84996" name="Straight Connector 84995">
            <a:extLst>
              <a:ext uri="{FF2B5EF4-FFF2-40B4-BE49-F238E27FC236}">
                <a16:creationId xmlns="" xmlns:a16="http://schemas.microsoft.com/office/drawing/2014/main" id="{B3FBA7DB-5E3E-45DA-B138-0F2D75470108}"/>
              </a:ext>
            </a:extLst>
          </p:cNvPr>
          <p:cNvCxnSpPr>
            <a:cxnSpLocks/>
            <a:endCxn id="26" idx="1"/>
          </p:cNvCxnSpPr>
          <p:nvPr/>
        </p:nvCxnSpPr>
        <p:spPr bwMode="auto">
          <a:xfrm>
            <a:off x="1194815" y="1040519"/>
            <a:ext cx="632809" cy="28221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5004" name="Straight Connector 85003">
            <a:extLst>
              <a:ext uri="{FF2B5EF4-FFF2-40B4-BE49-F238E27FC236}">
                <a16:creationId xmlns="" xmlns:a16="http://schemas.microsoft.com/office/drawing/2014/main" id="{667844F7-EA5D-4040-8842-CE0F57C3B353}"/>
              </a:ext>
            </a:extLst>
          </p:cNvPr>
          <p:cNvCxnSpPr>
            <a:cxnSpLocks/>
          </p:cNvCxnSpPr>
          <p:nvPr/>
        </p:nvCxnSpPr>
        <p:spPr bwMode="auto">
          <a:xfrm>
            <a:off x="1194815" y="1040519"/>
            <a:ext cx="2170398" cy="3465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1" name="Rectangle 2">
            <a:extLst>
              <a:ext uri="{FF2B5EF4-FFF2-40B4-BE49-F238E27FC236}">
                <a16:creationId xmlns="" xmlns:a16="http://schemas.microsoft.com/office/drawing/2014/main" id="{7FBB6182-54B7-4ABE-BEFD-B477995C7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0" y="237133"/>
            <a:ext cx="4572000" cy="6096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Helvetica" charset="0"/>
              </a:rPr>
              <a:t>Phase 2: Recording the Decision</a:t>
            </a:r>
          </a:p>
        </p:txBody>
      </p:sp>
      <p:sp>
        <p:nvSpPr>
          <p:cNvPr id="84994" name="Double Brace 84993">
            <a:extLst>
              <a:ext uri="{FF2B5EF4-FFF2-40B4-BE49-F238E27FC236}">
                <a16:creationId xmlns="" xmlns:a16="http://schemas.microsoft.com/office/drawing/2014/main" id="{53D99997-76B5-4FDA-A915-107778BBC5FF}"/>
              </a:ext>
            </a:extLst>
          </p:cNvPr>
          <p:cNvSpPr/>
          <p:nvPr/>
        </p:nvSpPr>
        <p:spPr bwMode="auto">
          <a:xfrm>
            <a:off x="1229159" y="2527502"/>
            <a:ext cx="1268960" cy="383584"/>
          </a:xfrm>
          <a:prstGeom prst="bracePai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&lt;Prepare T&gt;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4995" name="Double Brace 84994">
            <a:extLst>
              <a:ext uri="{FF2B5EF4-FFF2-40B4-BE49-F238E27FC236}">
                <a16:creationId xmlns="" xmlns:a16="http://schemas.microsoft.com/office/drawing/2014/main" id="{4B9BA047-09CC-49E6-99DA-34E3BD84D3B2}"/>
              </a:ext>
            </a:extLst>
          </p:cNvPr>
          <p:cNvSpPr/>
          <p:nvPr/>
        </p:nvSpPr>
        <p:spPr bwMode="auto">
          <a:xfrm>
            <a:off x="1827624" y="894539"/>
            <a:ext cx="1268960" cy="383584"/>
          </a:xfrm>
          <a:prstGeom prst="bracePai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&lt;Prepare T&gt;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4997" name="Freeform: Shape 84996">
            <a:extLst>
              <a:ext uri="{FF2B5EF4-FFF2-40B4-BE49-F238E27FC236}">
                <a16:creationId xmlns="" xmlns:a16="http://schemas.microsoft.com/office/drawing/2014/main" id="{0BD44F8A-706C-4AE4-ABDC-EC2579180BB6}"/>
              </a:ext>
            </a:extLst>
          </p:cNvPr>
          <p:cNvSpPr/>
          <p:nvPr/>
        </p:nvSpPr>
        <p:spPr bwMode="auto">
          <a:xfrm>
            <a:off x="112542" y="956603"/>
            <a:ext cx="253218" cy="1181686"/>
          </a:xfrm>
          <a:custGeom>
            <a:avLst/>
            <a:gdLst>
              <a:gd name="connsiteX0" fmla="*/ 239150 w 253218"/>
              <a:gd name="connsiteY0" fmla="*/ 0 h 1181686"/>
              <a:gd name="connsiteX1" fmla="*/ 196947 w 253218"/>
              <a:gd name="connsiteY1" fmla="*/ 70339 h 1181686"/>
              <a:gd name="connsiteX2" fmla="*/ 126609 w 253218"/>
              <a:gd name="connsiteY2" fmla="*/ 154745 h 1181686"/>
              <a:gd name="connsiteX3" fmla="*/ 112541 w 253218"/>
              <a:gd name="connsiteY3" fmla="*/ 196948 h 1181686"/>
              <a:gd name="connsiteX4" fmla="*/ 56270 w 253218"/>
              <a:gd name="connsiteY4" fmla="*/ 267286 h 1181686"/>
              <a:gd name="connsiteX5" fmla="*/ 14067 w 253218"/>
              <a:gd name="connsiteY5" fmla="*/ 393895 h 1181686"/>
              <a:gd name="connsiteX6" fmla="*/ 0 w 253218"/>
              <a:gd name="connsiteY6" fmla="*/ 436099 h 1181686"/>
              <a:gd name="connsiteX7" fmla="*/ 14067 w 253218"/>
              <a:gd name="connsiteY7" fmla="*/ 773723 h 1181686"/>
              <a:gd name="connsiteX8" fmla="*/ 42203 w 253218"/>
              <a:gd name="connsiteY8" fmla="*/ 858129 h 1181686"/>
              <a:gd name="connsiteX9" fmla="*/ 98473 w 253218"/>
              <a:gd name="connsiteY9" fmla="*/ 1026942 h 1181686"/>
              <a:gd name="connsiteX10" fmla="*/ 112541 w 253218"/>
              <a:gd name="connsiteY10" fmla="*/ 1069145 h 1181686"/>
              <a:gd name="connsiteX11" fmla="*/ 154744 w 253218"/>
              <a:gd name="connsiteY11" fmla="*/ 1097280 h 1181686"/>
              <a:gd name="connsiteX12" fmla="*/ 211015 w 253218"/>
              <a:gd name="connsiteY12" fmla="*/ 1153551 h 1181686"/>
              <a:gd name="connsiteX13" fmla="*/ 253218 w 253218"/>
              <a:gd name="connsiteY13" fmla="*/ 1181686 h 118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3218" h="1181686">
                <a:moveTo>
                  <a:pt x="239150" y="0"/>
                </a:moveTo>
                <a:cubicBezTo>
                  <a:pt x="225082" y="23446"/>
                  <a:pt x="213353" y="48465"/>
                  <a:pt x="196947" y="70339"/>
                </a:cubicBezTo>
                <a:cubicBezTo>
                  <a:pt x="150277" y="132566"/>
                  <a:pt x="159416" y="89131"/>
                  <a:pt x="126609" y="154745"/>
                </a:cubicBezTo>
                <a:cubicBezTo>
                  <a:pt x="119977" y="168008"/>
                  <a:pt x="119173" y="183685"/>
                  <a:pt x="112541" y="196948"/>
                </a:cubicBezTo>
                <a:cubicBezTo>
                  <a:pt x="94794" y="232443"/>
                  <a:pt x="82441" y="241116"/>
                  <a:pt x="56270" y="267286"/>
                </a:cubicBezTo>
                <a:lnTo>
                  <a:pt x="14067" y="393895"/>
                </a:lnTo>
                <a:lnTo>
                  <a:pt x="0" y="436099"/>
                </a:lnTo>
                <a:cubicBezTo>
                  <a:pt x="4689" y="548640"/>
                  <a:pt x="2859" y="661643"/>
                  <a:pt x="14067" y="773723"/>
                </a:cubicBezTo>
                <a:cubicBezTo>
                  <a:pt x="17018" y="803233"/>
                  <a:pt x="32825" y="829994"/>
                  <a:pt x="42203" y="858129"/>
                </a:cubicBezTo>
                <a:lnTo>
                  <a:pt x="98473" y="1026942"/>
                </a:lnTo>
                <a:cubicBezTo>
                  <a:pt x="103162" y="1041010"/>
                  <a:pt x="100203" y="1060920"/>
                  <a:pt x="112541" y="1069145"/>
                </a:cubicBezTo>
                <a:lnTo>
                  <a:pt x="154744" y="1097280"/>
                </a:lnTo>
                <a:cubicBezTo>
                  <a:pt x="177253" y="1164804"/>
                  <a:pt x="150993" y="1123540"/>
                  <a:pt x="211015" y="1153551"/>
                </a:cubicBezTo>
                <a:cubicBezTo>
                  <a:pt x="226137" y="1161112"/>
                  <a:pt x="253218" y="1181686"/>
                  <a:pt x="253218" y="118168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5002" name="Freeform: Shape 85001">
            <a:extLst>
              <a:ext uri="{FF2B5EF4-FFF2-40B4-BE49-F238E27FC236}">
                <a16:creationId xmlns="" xmlns:a16="http://schemas.microsoft.com/office/drawing/2014/main" id="{B41EF872-8640-4C11-8F4F-9CE71C1B1D16}"/>
              </a:ext>
            </a:extLst>
          </p:cNvPr>
          <p:cNvSpPr/>
          <p:nvPr/>
        </p:nvSpPr>
        <p:spPr bwMode="auto">
          <a:xfrm>
            <a:off x="1645920" y="3910818"/>
            <a:ext cx="196948" cy="647114"/>
          </a:xfrm>
          <a:custGeom>
            <a:avLst/>
            <a:gdLst>
              <a:gd name="connsiteX0" fmla="*/ 168812 w 196948"/>
              <a:gd name="connsiteY0" fmla="*/ 0 h 647114"/>
              <a:gd name="connsiteX1" fmla="*/ 98474 w 196948"/>
              <a:gd name="connsiteY1" fmla="*/ 14068 h 647114"/>
              <a:gd name="connsiteX2" fmla="*/ 70338 w 196948"/>
              <a:gd name="connsiteY2" fmla="*/ 42204 h 647114"/>
              <a:gd name="connsiteX3" fmla="*/ 42203 w 196948"/>
              <a:gd name="connsiteY3" fmla="*/ 126610 h 647114"/>
              <a:gd name="connsiteX4" fmla="*/ 0 w 196948"/>
              <a:gd name="connsiteY4" fmla="*/ 211016 h 647114"/>
              <a:gd name="connsiteX5" fmla="*/ 14068 w 196948"/>
              <a:gd name="connsiteY5" fmla="*/ 422031 h 647114"/>
              <a:gd name="connsiteX6" fmla="*/ 28135 w 196948"/>
              <a:gd name="connsiteY6" fmla="*/ 464234 h 647114"/>
              <a:gd name="connsiteX7" fmla="*/ 56271 w 196948"/>
              <a:gd name="connsiteY7" fmla="*/ 492370 h 647114"/>
              <a:gd name="connsiteX8" fmla="*/ 126609 w 196948"/>
              <a:gd name="connsiteY8" fmla="*/ 548640 h 647114"/>
              <a:gd name="connsiteX9" fmla="*/ 168812 w 196948"/>
              <a:gd name="connsiteY9" fmla="*/ 618979 h 647114"/>
              <a:gd name="connsiteX10" fmla="*/ 196948 w 196948"/>
              <a:gd name="connsiteY10" fmla="*/ 647114 h 64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6948" h="647114">
                <a:moveTo>
                  <a:pt x="168812" y="0"/>
                </a:moveTo>
                <a:cubicBezTo>
                  <a:pt x="145366" y="4689"/>
                  <a:pt x="120451" y="4649"/>
                  <a:pt x="98474" y="14068"/>
                </a:cubicBezTo>
                <a:cubicBezTo>
                  <a:pt x="86283" y="19293"/>
                  <a:pt x="76270" y="30341"/>
                  <a:pt x="70338" y="42204"/>
                </a:cubicBezTo>
                <a:cubicBezTo>
                  <a:pt x="57075" y="68730"/>
                  <a:pt x="58654" y="101934"/>
                  <a:pt x="42203" y="126610"/>
                </a:cubicBezTo>
                <a:cubicBezTo>
                  <a:pt x="5843" y="181151"/>
                  <a:pt x="19415" y="152773"/>
                  <a:pt x="0" y="211016"/>
                </a:cubicBezTo>
                <a:cubicBezTo>
                  <a:pt x="4689" y="281354"/>
                  <a:pt x="6283" y="351968"/>
                  <a:pt x="14068" y="422031"/>
                </a:cubicBezTo>
                <a:cubicBezTo>
                  <a:pt x="15706" y="436769"/>
                  <a:pt x="20506" y="451519"/>
                  <a:pt x="28135" y="464234"/>
                </a:cubicBezTo>
                <a:cubicBezTo>
                  <a:pt x="34959" y="475607"/>
                  <a:pt x="47985" y="482013"/>
                  <a:pt x="56271" y="492370"/>
                </a:cubicBezTo>
                <a:cubicBezTo>
                  <a:pt x="102548" y="550217"/>
                  <a:pt x="59669" y="526328"/>
                  <a:pt x="126609" y="548640"/>
                </a:cubicBezTo>
                <a:cubicBezTo>
                  <a:pt x="197902" y="619933"/>
                  <a:pt x="114024" y="527666"/>
                  <a:pt x="168812" y="618979"/>
                </a:cubicBezTo>
                <a:cubicBezTo>
                  <a:pt x="175636" y="630352"/>
                  <a:pt x="196948" y="647114"/>
                  <a:pt x="196948" y="64711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5008" name="Freeform: Shape 85007">
            <a:extLst>
              <a:ext uri="{FF2B5EF4-FFF2-40B4-BE49-F238E27FC236}">
                <a16:creationId xmlns="" xmlns:a16="http://schemas.microsoft.com/office/drawing/2014/main" id="{57C2E590-36F7-4D3B-AE6E-8A0B593B6354}"/>
              </a:ext>
            </a:extLst>
          </p:cNvPr>
          <p:cNvSpPr/>
          <p:nvPr/>
        </p:nvSpPr>
        <p:spPr bwMode="auto">
          <a:xfrm>
            <a:off x="3123027" y="1378633"/>
            <a:ext cx="242183" cy="799046"/>
          </a:xfrm>
          <a:custGeom>
            <a:avLst/>
            <a:gdLst>
              <a:gd name="connsiteX0" fmla="*/ 239150 w 239150"/>
              <a:gd name="connsiteY0" fmla="*/ 0 h 773723"/>
              <a:gd name="connsiteX1" fmla="*/ 168812 w 239150"/>
              <a:gd name="connsiteY1" fmla="*/ 28135 h 773723"/>
              <a:gd name="connsiteX2" fmla="*/ 126609 w 239150"/>
              <a:gd name="connsiteY2" fmla="*/ 42203 h 773723"/>
              <a:gd name="connsiteX3" fmla="*/ 84406 w 239150"/>
              <a:gd name="connsiteY3" fmla="*/ 70338 h 773723"/>
              <a:gd name="connsiteX4" fmla="*/ 70338 w 239150"/>
              <a:gd name="connsiteY4" fmla="*/ 112541 h 773723"/>
              <a:gd name="connsiteX5" fmla="*/ 42203 w 239150"/>
              <a:gd name="connsiteY5" fmla="*/ 140677 h 773723"/>
              <a:gd name="connsiteX6" fmla="*/ 0 w 239150"/>
              <a:gd name="connsiteY6" fmla="*/ 281353 h 773723"/>
              <a:gd name="connsiteX7" fmla="*/ 14067 w 239150"/>
              <a:gd name="connsiteY7" fmla="*/ 464233 h 773723"/>
              <a:gd name="connsiteX8" fmla="*/ 42203 w 239150"/>
              <a:gd name="connsiteY8" fmla="*/ 548640 h 773723"/>
              <a:gd name="connsiteX9" fmla="*/ 56270 w 239150"/>
              <a:gd name="connsiteY9" fmla="*/ 590843 h 773723"/>
              <a:gd name="connsiteX10" fmla="*/ 70338 w 239150"/>
              <a:gd name="connsiteY10" fmla="*/ 633046 h 773723"/>
              <a:gd name="connsiteX11" fmla="*/ 84406 w 239150"/>
              <a:gd name="connsiteY11" fmla="*/ 675249 h 773723"/>
              <a:gd name="connsiteX12" fmla="*/ 112541 w 239150"/>
              <a:gd name="connsiteY12" fmla="*/ 717452 h 773723"/>
              <a:gd name="connsiteX13" fmla="*/ 140677 w 239150"/>
              <a:gd name="connsiteY13" fmla="*/ 745587 h 773723"/>
              <a:gd name="connsiteX14" fmla="*/ 196947 w 239150"/>
              <a:gd name="connsiteY14" fmla="*/ 773723 h 77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9150" h="773723">
                <a:moveTo>
                  <a:pt x="239150" y="0"/>
                </a:moveTo>
                <a:cubicBezTo>
                  <a:pt x="215704" y="9378"/>
                  <a:pt x="192456" y="19268"/>
                  <a:pt x="168812" y="28135"/>
                </a:cubicBezTo>
                <a:cubicBezTo>
                  <a:pt x="154928" y="33342"/>
                  <a:pt x="139872" y="35571"/>
                  <a:pt x="126609" y="42203"/>
                </a:cubicBezTo>
                <a:cubicBezTo>
                  <a:pt x="111487" y="49764"/>
                  <a:pt x="98474" y="60960"/>
                  <a:pt x="84406" y="70338"/>
                </a:cubicBezTo>
                <a:cubicBezTo>
                  <a:pt x="79717" y="84406"/>
                  <a:pt x="77967" y="99825"/>
                  <a:pt x="70338" y="112541"/>
                </a:cubicBezTo>
                <a:cubicBezTo>
                  <a:pt x="63514" y="123914"/>
                  <a:pt x="48134" y="128814"/>
                  <a:pt x="42203" y="140677"/>
                </a:cubicBezTo>
                <a:cubicBezTo>
                  <a:pt x="25076" y="174932"/>
                  <a:pt x="10097" y="240962"/>
                  <a:pt x="0" y="281353"/>
                </a:cubicBezTo>
                <a:cubicBezTo>
                  <a:pt x="4689" y="342313"/>
                  <a:pt x="4531" y="403841"/>
                  <a:pt x="14067" y="464233"/>
                </a:cubicBezTo>
                <a:cubicBezTo>
                  <a:pt x="18692" y="493528"/>
                  <a:pt x="32825" y="520504"/>
                  <a:pt x="42203" y="548640"/>
                </a:cubicBezTo>
                <a:lnTo>
                  <a:pt x="56270" y="590843"/>
                </a:lnTo>
                <a:lnTo>
                  <a:pt x="70338" y="633046"/>
                </a:lnTo>
                <a:cubicBezTo>
                  <a:pt x="75027" y="647114"/>
                  <a:pt x="76181" y="662911"/>
                  <a:pt x="84406" y="675249"/>
                </a:cubicBezTo>
                <a:cubicBezTo>
                  <a:pt x="93784" y="689317"/>
                  <a:pt x="101979" y="704250"/>
                  <a:pt x="112541" y="717452"/>
                </a:cubicBezTo>
                <a:cubicBezTo>
                  <a:pt x="120827" y="727809"/>
                  <a:pt x="129304" y="738763"/>
                  <a:pt x="140677" y="745587"/>
                </a:cubicBezTo>
                <a:cubicBezTo>
                  <a:pt x="221493" y="794076"/>
                  <a:pt x="157940" y="734714"/>
                  <a:pt x="196947" y="77372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5011" name="Freeform: Shape 85010">
            <a:extLst>
              <a:ext uri="{FF2B5EF4-FFF2-40B4-BE49-F238E27FC236}">
                <a16:creationId xmlns="" xmlns:a16="http://schemas.microsoft.com/office/drawing/2014/main" id="{A332BCC3-FD14-4EC1-A880-5C281BF5447A}"/>
              </a:ext>
            </a:extLst>
          </p:cNvPr>
          <p:cNvSpPr/>
          <p:nvPr/>
        </p:nvSpPr>
        <p:spPr bwMode="auto">
          <a:xfrm>
            <a:off x="1209822" y="211015"/>
            <a:ext cx="3207433" cy="1209822"/>
          </a:xfrm>
          <a:custGeom>
            <a:avLst/>
            <a:gdLst>
              <a:gd name="connsiteX0" fmla="*/ 2982350 w 3207433"/>
              <a:gd name="connsiteY0" fmla="*/ 1209822 h 1209822"/>
              <a:gd name="connsiteX1" fmla="*/ 3024553 w 3207433"/>
              <a:gd name="connsiteY1" fmla="*/ 1139483 h 1209822"/>
              <a:gd name="connsiteX2" fmla="*/ 3038621 w 3207433"/>
              <a:gd name="connsiteY2" fmla="*/ 1097280 h 1209822"/>
              <a:gd name="connsiteX3" fmla="*/ 3080824 w 3207433"/>
              <a:gd name="connsiteY3" fmla="*/ 1069145 h 1209822"/>
              <a:gd name="connsiteX4" fmla="*/ 3123027 w 3207433"/>
              <a:gd name="connsiteY4" fmla="*/ 984739 h 1209822"/>
              <a:gd name="connsiteX5" fmla="*/ 3151163 w 3207433"/>
              <a:gd name="connsiteY5" fmla="*/ 900333 h 1209822"/>
              <a:gd name="connsiteX6" fmla="*/ 3179298 w 3207433"/>
              <a:gd name="connsiteY6" fmla="*/ 787791 h 1209822"/>
              <a:gd name="connsiteX7" fmla="*/ 3207433 w 3207433"/>
              <a:gd name="connsiteY7" fmla="*/ 661182 h 1209822"/>
              <a:gd name="connsiteX8" fmla="*/ 3193366 w 3207433"/>
              <a:gd name="connsiteY8" fmla="*/ 239151 h 1209822"/>
              <a:gd name="connsiteX9" fmla="*/ 3151163 w 3207433"/>
              <a:gd name="connsiteY9" fmla="*/ 140677 h 1209822"/>
              <a:gd name="connsiteX10" fmla="*/ 3123027 w 3207433"/>
              <a:gd name="connsiteY10" fmla="*/ 112542 h 1209822"/>
              <a:gd name="connsiteX11" fmla="*/ 3094892 w 3207433"/>
              <a:gd name="connsiteY11" fmla="*/ 70339 h 1209822"/>
              <a:gd name="connsiteX12" fmla="*/ 3052689 w 3207433"/>
              <a:gd name="connsiteY12" fmla="*/ 56271 h 1209822"/>
              <a:gd name="connsiteX13" fmla="*/ 3010486 w 3207433"/>
              <a:gd name="connsiteY13" fmla="*/ 28136 h 1209822"/>
              <a:gd name="connsiteX14" fmla="*/ 2912012 w 3207433"/>
              <a:gd name="connsiteY14" fmla="*/ 0 h 1209822"/>
              <a:gd name="connsiteX15" fmla="*/ 2124221 w 3207433"/>
              <a:gd name="connsiteY15" fmla="*/ 14068 h 1209822"/>
              <a:gd name="connsiteX16" fmla="*/ 1969476 w 3207433"/>
              <a:gd name="connsiteY16" fmla="*/ 42203 h 1209822"/>
              <a:gd name="connsiteX17" fmla="*/ 1899138 w 3207433"/>
              <a:gd name="connsiteY17" fmla="*/ 56271 h 1209822"/>
              <a:gd name="connsiteX18" fmla="*/ 1716258 w 3207433"/>
              <a:gd name="connsiteY18" fmla="*/ 84407 h 1209822"/>
              <a:gd name="connsiteX19" fmla="*/ 1674055 w 3207433"/>
              <a:gd name="connsiteY19" fmla="*/ 98474 h 1209822"/>
              <a:gd name="connsiteX20" fmla="*/ 1561513 w 3207433"/>
              <a:gd name="connsiteY20" fmla="*/ 126610 h 1209822"/>
              <a:gd name="connsiteX21" fmla="*/ 1477107 w 3207433"/>
              <a:gd name="connsiteY21" fmla="*/ 154745 h 1209822"/>
              <a:gd name="connsiteX22" fmla="*/ 1434904 w 3207433"/>
              <a:gd name="connsiteY22" fmla="*/ 182880 h 1209822"/>
              <a:gd name="connsiteX23" fmla="*/ 1406769 w 3207433"/>
              <a:gd name="connsiteY23" fmla="*/ 211016 h 1209822"/>
              <a:gd name="connsiteX24" fmla="*/ 1294227 w 3207433"/>
              <a:gd name="connsiteY24" fmla="*/ 239151 h 1209822"/>
              <a:gd name="connsiteX25" fmla="*/ 1153550 w 3207433"/>
              <a:gd name="connsiteY25" fmla="*/ 267287 h 1209822"/>
              <a:gd name="connsiteX26" fmla="*/ 1083212 w 3207433"/>
              <a:gd name="connsiteY26" fmla="*/ 281354 h 1209822"/>
              <a:gd name="connsiteX27" fmla="*/ 872196 w 3207433"/>
              <a:gd name="connsiteY27" fmla="*/ 295422 h 1209822"/>
              <a:gd name="connsiteX28" fmla="*/ 787790 w 3207433"/>
              <a:gd name="connsiteY28" fmla="*/ 323557 h 1209822"/>
              <a:gd name="connsiteX29" fmla="*/ 703384 w 3207433"/>
              <a:gd name="connsiteY29" fmla="*/ 365760 h 1209822"/>
              <a:gd name="connsiteX30" fmla="*/ 562707 w 3207433"/>
              <a:gd name="connsiteY30" fmla="*/ 478302 h 1209822"/>
              <a:gd name="connsiteX31" fmla="*/ 393895 w 3207433"/>
              <a:gd name="connsiteY31" fmla="*/ 534573 h 1209822"/>
              <a:gd name="connsiteX32" fmla="*/ 351692 w 3207433"/>
              <a:gd name="connsiteY32" fmla="*/ 548640 h 1209822"/>
              <a:gd name="connsiteX33" fmla="*/ 309489 w 3207433"/>
              <a:gd name="connsiteY33" fmla="*/ 562708 h 1209822"/>
              <a:gd name="connsiteX34" fmla="*/ 196947 w 3207433"/>
              <a:gd name="connsiteY34" fmla="*/ 618979 h 1209822"/>
              <a:gd name="connsiteX35" fmla="*/ 196947 w 3207433"/>
              <a:gd name="connsiteY35" fmla="*/ 618979 h 1209822"/>
              <a:gd name="connsiteX36" fmla="*/ 112541 w 3207433"/>
              <a:gd name="connsiteY36" fmla="*/ 661182 h 1209822"/>
              <a:gd name="connsiteX37" fmla="*/ 70338 w 3207433"/>
              <a:gd name="connsiteY37" fmla="*/ 689317 h 1209822"/>
              <a:gd name="connsiteX38" fmla="*/ 42203 w 3207433"/>
              <a:gd name="connsiteY38" fmla="*/ 717453 h 1209822"/>
              <a:gd name="connsiteX39" fmla="*/ 0 w 3207433"/>
              <a:gd name="connsiteY39" fmla="*/ 731520 h 1209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07433" h="1209822">
                <a:moveTo>
                  <a:pt x="2982350" y="1209822"/>
                </a:moveTo>
                <a:cubicBezTo>
                  <a:pt x="2996418" y="1186376"/>
                  <a:pt x="3012325" y="1163939"/>
                  <a:pt x="3024553" y="1139483"/>
                </a:cubicBezTo>
                <a:cubicBezTo>
                  <a:pt x="3031185" y="1126220"/>
                  <a:pt x="3029358" y="1108859"/>
                  <a:pt x="3038621" y="1097280"/>
                </a:cubicBezTo>
                <a:cubicBezTo>
                  <a:pt x="3049183" y="1084078"/>
                  <a:pt x="3066756" y="1078523"/>
                  <a:pt x="3080824" y="1069145"/>
                </a:cubicBezTo>
                <a:cubicBezTo>
                  <a:pt x="3132130" y="915230"/>
                  <a:pt x="3050305" y="1148363"/>
                  <a:pt x="3123027" y="984739"/>
                </a:cubicBezTo>
                <a:cubicBezTo>
                  <a:pt x="3135072" y="957638"/>
                  <a:pt x="3143970" y="929105"/>
                  <a:pt x="3151163" y="900333"/>
                </a:cubicBezTo>
                <a:cubicBezTo>
                  <a:pt x="3160541" y="862819"/>
                  <a:pt x="3172941" y="825933"/>
                  <a:pt x="3179298" y="787791"/>
                </a:cubicBezTo>
                <a:cubicBezTo>
                  <a:pt x="3195804" y="688758"/>
                  <a:pt x="3184346" y="730445"/>
                  <a:pt x="3207433" y="661182"/>
                </a:cubicBezTo>
                <a:cubicBezTo>
                  <a:pt x="3202744" y="520505"/>
                  <a:pt x="3201631" y="379663"/>
                  <a:pt x="3193366" y="239151"/>
                </a:cubicBezTo>
                <a:cubicBezTo>
                  <a:pt x="3190899" y="197216"/>
                  <a:pt x="3176292" y="172088"/>
                  <a:pt x="3151163" y="140677"/>
                </a:cubicBezTo>
                <a:cubicBezTo>
                  <a:pt x="3142877" y="130320"/>
                  <a:pt x="3131313" y="122899"/>
                  <a:pt x="3123027" y="112542"/>
                </a:cubicBezTo>
                <a:cubicBezTo>
                  <a:pt x="3112465" y="99340"/>
                  <a:pt x="3108094" y="80901"/>
                  <a:pt x="3094892" y="70339"/>
                </a:cubicBezTo>
                <a:cubicBezTo>
                  <a:pt x="3083313" y="61076"/>
                  <a:pt x="3065952" y="62903"/>
                  <a:pt x="3052689" y="56271"/>
                </a:cubicBezTo>
                <a:cubicBezTo>
                  <a:pt x="3037567" y="48710"/>
                  <a:pt x="3025608" y="35697"/>
                  <a:pt x="3010486" y="28136"/>
                </a:cubicBezTo>
                <a:cubicBezTo>
                  <a:pt x="2990303" y="18045"/>
                  <a:pt x="2930043" y="4508"/>
                  <a:pt x="2912012" y="0"/>
                </a:cubicBezTo>
                <a:lnTo>
                  <a:pt x="2124221" y="14068"/>
                </a:lnTo>
                <a:cubicBezTo>
                  <a:pt x="1975699" y="18709"/>
                  <a:pt x="2055887" y="20601"/>
                  <a:pt x="1969476" y="42203"/>
                </a:cubicBezTo>
                <a:cubicBezTo>
                  <a:pt x="1946280" y="48002"/>
                  <a:pt x="1922663" y="51994"/>
                  <a:pt x="1899138" y="56271"/>
                </a:cubicBezTo>
                <a:cubicBezTo>
                  <a:pt x="1827569" y="69284"/>
                  <a:pt x="1790025" y="73869"/>
                  <a:pt x="1716258" y="84407"/>
                </a:cubicBezTo>
                <a:cubicBezTo>
                  <a:pt x="1702190" y="89096"/>
                  <a:pt x="1688361" y="94572"/>
                  <a:pt x="1674055" y="98474"/>
                </a:cubicBezTo>
                <a:cubicBezTo>
                  <a:pt x="1636749" y="108648"/>
                  <a:pt x="1598197" y="114382"/>
                  <a:pt x="1561513" y="126610"/>
                </a:cubicBezTo>
                <a:cubicBezTo>
                  <a:pt x="1533378" y="135988"/>
                  <a:pt x="1501783" y="138294"/>
                  <a:pt x="1477107" y="154745"/>
                </a:cubicBezTo>
                <a:cubicBezTo>
                  <a:pt x="1463039" y="164123"/>
                  <a:pt x="1448106" y="172318"/>
                  <a:pt x="1434904" y="182880"/>
                </a:cubicBezTo>
                <a:cubicBezTo>
                  <a:pt x="1424547" y="191166"/>
                  <a:pt x="1419084" y="206090"/>
                  <a:pt x="1406769" y="211016"/>
                </a:cubicBezTo>
                <a:cubicBezTo>
                  <a:pt x="1370866" y="225377"/>
                  <a:pt x="1331741" y="229773"/>
                  <a:pt x="1294227" y="239151"/>
                </a:cubicBezTo>
                <a:cubicBezTo>
                  <a:pt x="1194696" y="264034"/>
                  <a:pt x="1280024" y="244292"/>
                  <a:pt x="1153550" y="267287"/>
                </a:cubicBezTo>
                <a:cubicBezTo>
                  <a:pt x="1130025" y="271564"/>
                  <a:pt x="1107004" y="278975"/>
                  <a:pt x="1083212" y="281354"/>
                </a:cubicBezTo>
                <a:cubicBezTo>
                  <a:pt x="1013067" y="288368"/>
                  <a:pt x="942535" y="290733"/>
                  <a:pt x="872196" y="295422"/>
                </a:cubicBezTo>
                <a:lnTo>
                  <a:pt x="787790" y="323557"/>
                </a:lnTo>
                <a:cubicBezTo>
                  <a:pt x="746944" y="337172"/>
                  <a:pt x="738090" y="336012"/>
                  <a:pt x="703384" y="365760"/>
                </a:cubicBezTo>
                <a:cubicBezTo>
                  <a:pt x="654490" y="407669"/>
                  <a:pt x="629301" y="456104"/>
                  <a:pt x="562707" y="478302"/>
                </a:cubicBezTo>
                <a:lnTo>
                  <a:pt x="393895" y="534573"/>
                </a:lnTo>
                <a:lnTo>
                  <a:pt x="351692" y="548640"/>
                </a:lnTo>
                <a:lnTo>
                  <a:pt x="309489" y="562708"/>
                </a:lnTo>
                <a:cubicBezTo>
                  <a:pt x="260382" y="611814"/>
                  <a:pt x="293936" y="586649"/>
                  <a:pt x="196947" y="618979"/>
                </a:cubicBezTo>
                <a:lnTo>
                  <a:pt x="196947" y="618979"/>
                </a:lnTo>
                <a:cubicBezTo>
                  <a:pt x="75999" y="699610"/>
                  <a:pt x="229026" y="602939"/>
                  <a:pt x="112541" y="661182"/>
                </a:cubicBezTo>
                <a:cubicBezTo>
                  <a:pt x="97419" y="668743"/>
                  <a:pt x="83540" y="678755"/>
                  <a:pt x="70338" y="689317"/>
                </a:cubicBezTo>
                <a:cubicBezTo>
                  <a:pt x="59981" y="697603"/>
                  <a:pt x="53576" y="710629"/>
                  <a:pt x="42203" y="717453"/>
                </a:cubicBezTo>
                <a:cubicBezTo>
                  <a:pt x="29488" y="725082"/>
                  <a:pt x="0" y="731520"/>
                  <a:pt x="0" y="73152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5012" name="Double Brace 85011">
            <a:extLst>
              <a:ext uri="{FF2B5EF4-FFF2-40B4-BE49-F238E27FC236}">
                <a16:creationId xmlns="" xmlns:a16="http://schemas.microsoft.com/office/drawing/2014/main" id="{85FD8588-1EED-4362-B17D-6E67C9BF2252}"/>
              </a:ext>
            </a:extLst>
          </p:cNvPr>
          <p:cNvSpPr/>
          <p:nvPr/>
        </p:nvSpPr>
        <p:spPr bwMode="auto">
          <a:xfrm>
            <a:off x="2099202" y="115238"/>
            <a:ext cx="1095682" cy="383584"/>
          </a:xfrm>
          <a:prstGeom prst="bracePai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/>
              <a:t>&lt;Ready T&gt;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5013" name="Freeform: Shape 85012">
            <a:extLst>
              <a:ext uri="{FF2B5EF4-FFF2-40B4-BE49-F238E27FC236}">
                <a16:creationId xmlns="" xmlns:a16="http://schemas.microsoft.com/office/drawing/2014/main" id="{BA72FB35-27A4-4114-98F0-EE51D289F4D7}"/>
              </a:ext>
            </a:extLst>
          </p:cNvPr>
          <p:cNvSpPr/>
          <p:nvPr/>
        </p:nvSpPr>
        <p:spPr bwMode="auto">
          <a:xfrm>
            <a:off x="1237957" y="1069105"/>
            <a:ext cx="1786597" cy="2743238"/>
          </a:xfrm>
          <a:custGeom>
            <a:avLst/>
            <a:gdLst>
              <a:gd name="connsiteX0" fmla="*/ 1406769 w 1786597"/>
              <a:gd name="connsiteY0" fmla="*/ 2743238 h 2743238"/>
              <a:gd name="connsiteX1" fmla="*/ 1519311 w 1786597"/>
              <a:gd name="connsiteY1" fmla="*/ 2672900 h 2743238"/>
              <a:gd name="connsiteX2" fmla="*/ 1589649 w 1786597"/>
              <a:gd name="connsiteY2" fmla="*/ 2630697 h 2743238"/>
              <a:gd name="connsiteX3" fmla="*/ 1603717 w 1786597"/>
              <a:gd name="connsiteY3" fmla="*/ 2588493 h 2743238"/>
              <a:gd name="connsiteX4" fmla="*/ 1659988 w 1786597"/>
              <a:gd name="connsiteY4" fmla="*/ 2518155 h 2743238"/>
              <a:gd name="connsiteX5" fmla="*/ 1674055 w 1786597"/>
              <a:gd name="connsiteY5" fmla="*/ 2475952 h 2743238"/>
              <a:gd name="connsiteX6" fmla="*/ 1702191 w 1786597"/>
              <a:gd name="connsiteY6" fmla="*/ 2447817 h 2743238"/>
              <a:gd name="connsiteX7" fmla="*/ 1730326 w 1786597"/>
              <a:gd name="connsiteY7" fmla="*/ 2363410 h 2743238"/>
              <a:gd name="connsiteX8" fmla="*/ 1744394 w 1786597"/>
              <a:gd name="connsiteY8" fmla="*/ 2321207 h 2743238"/>
              <a:gd name="connsiteX9" fmla="*/ 1758461 w 1786597"/>
              <a:gd name="connsiteY9" fmla="*/ 2279004 h 2743238"/>
              <a:gd name="connsiteX10" fmla="*/ 1772529 w 1786597"/>
              <a:gd name="connsiteY10" fmla="*/ 2236801 h 2743238"/>
              <a:gd name="connsiteX11" fmla="*/ 1786597 w 1786597"/>
              <a:gd name="connsiteY11" fmla="*/ 2138327 h 2743238"/>
              <a:gd name="connsiteX12" fmla="*/ 1758461 w 1786597"/>
              <a:gd name="connsiteY12" fmla="*/ 1856973 h 2743238"/>
              <a:gd name="connsiteX13" fmla="*/ 1744394 w 1786597"/>
              <a:gd name="connsiteY13" fmla="*/ 1814770 h 2743238"/>
              <a:gd name="connsiteX14" fmla="*/ 1730326 w 1786597"/>
              <a:gd name="connsiteY14" fmla="*/ 1716297 h 2743238"/>
              <a:gd name="connsiteX15" fmla="*/ 1716258 w 1786597"/>
              <a:gd name="connsiteY15" fmla="*/ 1674093 h 2743238"/>
              <a:gd name="connsiteX16" fmla="*/ 1702191 w 1786597"/>
              <a:gd name="connsiteY16" fmla="*/ 1617823 h 2743238"/>
              <a:gd name="connsiteX17" fmla="*/ 1688123 w 1786597"/>
              <a:gd name="connsiteY17" fmla="*/ 1547484 h 2743238"/>
              <a:gd name="connsiteX18" fmla="*/ 1659988 w 1786597"/>
              <a:gd name="connsiteY18" fmla="*/ 1463078 h 2743238"/>
              <a:gd name="connsiteX19" fmla="*/ 1617785 w 1786597"/>
              <a:gd name="connsiteY19" fmla="*/ 1322401 h 2743238"/>
              <a:gd name="connsiteX20" fmla="*/ 1603717 w 1786597"/>
              <a:gd name="connsiteY20" fmla="*/ 1280198 h 2743238"/>
              <a:gd name="connsiteX21" fmla="*/ 1589649 w 1786597"/>
              <a:gd name="connsiteY21" fmla="*/ 1237995 h 2743238"/>
              <a:gd name="connsiteX22" fmla="*/ 1533378 w 1786597"/>
              <a:gd name="connsiteY22" fmla="*/ 1167657 h 2743238"/>
              <a:gd name="connsiteX23" fmla="*/ 1491175 w 1786597"/>
              <a:gd name="connsiteY23" fmla="*/ 1083250 h 2743238"/>
              <a:gd name="connsiteX24" fmla="*/ 1448972 w 1786597"/>
              <a:gd name="connsiteY24" fmla="*/ 1041047 h 2743238"/>
              <a:gd name="connsiteX25" fmla="*/ 1406769 w 1786597"/>
              <a:gd name="connsiteY25" fmla="*/ 956641 h 2743238"/>
              <a:gd name="connsiteX26" fmla="*/ 1350498 w 1786597"/>
              <a:gd name="connsiteY26" fmla="*/ 872235 h 2743238"/>
              <a:gd name="connsiteX27" fmla="*/ 1322363 w 1786597"/>
              <a:gd name="connsiteY27" fmla="*/ 830032 h 2743238"/>
              <a:gd name="connsiteX28" fmla="*/ 1280160 w 1786597"/>
              <a:gd name="connsiteY28" fmla="*/ 801897 h 2743238"/>
              <a:gd name="connsiteX29" fmla="*/ 1209821 w 1786597"/>
              <a:gd name="connsiteY29" fmla="*/ 745626 h 2743238"/>
              <a:gd name="connsiteX30" fmla="*/ 1111348 w 1786597"/>
              <a:gd name="connsiteY30" fmla="*/ 689355 h 2743238"/>
              <a:gd name="connsiteX31" fmla="*/ 1083212 w 1786597"/>
              <a:gd name="connsiteY31" fmla="*/ 661220 h 2743238"/>
              <a:gd name="connsiteX32" fmla="*/ 998806 w 1786597"/>
              <a:gd name="connsiteY32" fmla="*/ 619017 h 2743238"/>
              <a:gd name="connsiteX33" fmla="*/ 942535 w 1786597"/>
              <a:gd name="connsiteY33" fmla="*/ 562746 h 2743238"/>
              <a:gd name="connsiteX34" fmla="*/ 858129 w 1786597"/>
              <a:gd name="connsiteY34" fmla="*/ 520543 h 2743238"/>
              <a:gd name="connsiteX35" fmla="*/ 829994 w 1786597"/>
              <a:gd name="connsiteY35" fmla="*/ 492407 h 2743238"/>
              <a:gd name="connsiteX36" fmla="*/ 745588 w 1786597"/>
              <a:gd name="connsiteY36" fmla="*/ 450204 h 2743238"/>
              <a:gd name="connsiteX37" fmla="*/ 717452 w 1786597"/>
              <a:gd name="connsiteY37" fmla="*/ 422069 h 2743238"/>
              <a:gd name="connsiteX38" fmla="*/ 633046 w 1786597"/>
              <a:gd name="connsiteY38" fmla="*/ 365798 h 2743238"/>
              <a:gd name="connsiteX39" fmla="*/ 506437 w 1786597"/>
              <a:gd name="connsiteY39" fmla="*/ 267324 h 2743238"/>
              <a:gd name="connsiteX40" fmla="*/ 464234 w 1786597"/>
              <a:gd name="connsiteY40" fmla="*/ 253257 h 2743238"/>
              <a:gd name="connsiteX41" fmla="*/ 422031 w 1786597"/>
              <a:gd name="connsiteY41" fmla="*/ 225121 h 2743238"/>
              <a:gd name="connsiteX42" fmla="*/ 393895 w 1786597"/>
              <a:gd name="connsiteY42" fmla="*/ 196986 h 2743238"/>
              <a:gd name="connsiteX43" fmla="*/ 351692 w 1786597"/>
              <a:gd name="connsiteY43" fmla="*/ 182918 h 2743238"/>
              <a:gd name="connsiteX44" fmla="*/ 267286 w 1786597"/>
              <a:gd name="connsiteY44" fmla="*/ 126647 h 2743238"/>
              <a:gd name="connsiteX45" fmla="*/ 182880 w 1786597"/>
              <a:gd name="connsiteY45" fmla="*/ 84444 h 2743238"/>
              <a:gd name="connsiteX46" fmla="*/ 56271 w 1786597"/>
              <a:gd name="connsiteY46" fmla="*/ 14106 h 2743238"/>
              <a:gd name="connsiteX47" fmla="*/ 0 w 1786597"/>
              <a:gd name="connsiteY47" fmla="*/ 38 h 274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786597" h="2743238">
                <a:moveTo>
                  <a:pt x="1406769" y="2743238"/>
                </a:moveTo>
                <a:cubicBezTo>
                  <a:pt x="1421572" y="2734356"/>
                  <a:pt x="1497662" y="2690219"/>
                  <a:pt x="1519311" y="2672900"/>
                </a:cubicBezTo>
                <a:cubicBezTo>
                  <a:pt x="1574484" y="2628761"/>
                  <a:pt x="1516357" y="2655127"/>
                  <a:pt x="1589649" y="2630697"/>
                </a:cubicBezTo>
                <a:cubicBezTo>
                  <a:pt x="1594338" y="2616629"/>
                  <a:pt x="1597085" y="2601756"/>
                  <a:pt x="1603717" y="2588493"/>
                </a:cubicBezTo>
                <a:cubicBezTo>
                  <a:pt x="1621464" y="2552999"/>
                  <a:pt x="1633817" y="2544325"/>
                  <a:pt x="1659988" y="2518155"/>
                </a:cubicBezTo>
                <a:cubicBezTo>
                  <a:pt x="1664677" y="2504087"/>
                  <a:pt x="1666426" y="2488667"/>
                  <a:pt x="1674055" y="2475952"/>
                </a:cubicBezTo>
                <a:cubicBezTo>
                  <a:pt x="1680879" y="2464579"/>
                  <a:pt x="1696260" y="2459680"/>
                  <a:pt x="1702191" y="2447817"/>
                </a:cubicBezTo>
                <a:cubicBezTo>
                  <a:pt x="1715454" y="2421291"/>
                  <a:pt x="1720948" y="2391546"/>
                  <a:pt x="1730326" y="2363410"/>
                </a:cubicBezTo>
                <a:lnTo>
                  <a:pt x="1744394" y="2321207"/>
                </a:lnTo>
                <a:lnTo>
                  <a:pt x="1758461" y="2279004"/>
                </a:lnTo>
                <a:lnTo>
                  <a:pt x="1772529" y="2236801"/>
                </a:lnTo>
                <a:cubicBezTo>
                  <a:pt x="1777218" y="2203976"/>
                  <a:pt x="1786597" y="2171485"/>
                  <a:pt x="1786597" y="2138327"/>
                </a:cubicBezTo>
                <a:cubicBezTo>
                  <a:pt x="1786597" y="2048314"/>
                  <a:pt x="1781043" y="1947303"/>
                  <a:pt x="1758461" y="1856973"/>
                </a:cubicBezTo>
                <a:cubicBezTo>
                  <a:pt x="1754865" y="1842587"/>
                  <a:pt x="1749083" y="1828838"/>
                  <a:pt x="1744394" y="1814770"/>
                </a:cubicBezTo>
                <a:cubicBezTo>
                  <a:pt x="1739705" y="1781946"/>
                  <a:pt x="1736829" y="1748811"/>
                  <a:pt x="1730326" y="1716297"/>
                </a:cubicBezTo>
                <a:cubicBezTo>
                  <a:pt x="1727418" y="1701756"/>
                  <a:pt x="1720332" y="1688351"/>
                  <a:pt x="1716258" y="1674093"/>
                </a:cubicBezTo>
                <a:cubicBezTo>
                  <a:pt x="1710947" y="1655503"/>
                  <a:pt x="1706385" y="1636697"/>
                  <a:pt x="1702191" y="1617823"/>
                </a:cubicBezTo>
                <a:cubicBezTo>
                  <a:pt x="1697004" y="1594482"/>
                  <a:pt x="1694414" y="1570552"/>
                  <a:pt x="1688123" y="1547484"/>
                </a:cubicBezTo>
                <a:cubicBezTo>
                  <a:pt x="1680320" y="1518872"/>
                  <a:pt x="1667181" y="1491850"/>
                  <a:pt x="1659988" y="1463078"/>
                </a:cubicBezTo>
                <a:cubicBezTo>
                  <a:pt x="1638728" y="1378038"/>
                  <a:pt x="1652033" y="1425144"/>
                  <a:pt x="1617785" y="1322401"/>
                </a:cubicBezTo>
                <a:lnTo>
                  <a:pt x="1603717" y="1280198"/>
                </a:lnTo>
                <a:cubicBezTo>
                  <a:pt x="1599028" y="1266130"/>
                  <a:pt x="1597874" y="1250333"/>
                  <a:pt x="1589649" y="1237995"/>
                </a:cubicBezTo>
                <a:cubicBezTo>
                  <a:pt x="1503045" y="1108088"/>
                  <a:pt x="1613565" y="1267891"/>
                  <a:pt x="1533378" y="1167657"/>
                </a:cubicBezTo>
                <a:cubicBezTo>
                  <a:pt x="1400567" y="1001643"/>
                  <a:pt x="1595182" y="1239259"/>
                  <a:pt x="1491175" y="1083250"/>
                </a:cubicBezTo>
                <a:cubicBezTo>
                  <a:pt x="1480139" y="1066697"/>
                  <a:pt x="1461708" y="1056331"/>
                  <a:pt x="1448972" y="1041047"/>
                </a:cubicBezTo>
                <a:cubicBezTo>
                  <a:pt x="1386522" y="966106"/>
                  <a:pt x="1449066" y="1032775"/>
                  <a:pt x="1406769" y="956641"/>
                </a:cubicBezTo>
                <a:cubicBezTo>
                  <a:pt x="1390347" y="927082"/>
                  <a:pt x="1369255" y="900370"/>
                  <a:pt x="1350498" y="872235"/>
                </a:cubicBezTo>
                <a:cubicBezTo>
                  <a:pt x="1341120" y="858167"/>
                  <a:pt x="1336431" y="839410"/>
                  <a:pt x="1322363" y="830032"/>
                </a:cubicBezTo>
                <a:cubicBezTo>
                  <a:pt x="1308295" y="820654"/>
                  <a:pt x="1293362" y="812459"/>
                  <a:pt x="1280160" y="801897"/>
                </a:cubicBezTo>
                <a:cubicBezTo>
                  <a:pt x="1222384" y="755676"/>
                  <a:pt x="1285606" y="788932"/>
                  <a:pt x="1209821" y="745626"/>
                </a:cubicBezTo>
                <a:cubicBezTo>
                  <a:pt x="1159283" y="716747"/>
                  <a:pt x="1154187" y="723625"/>
                  <a:pt x="1111348" y="689355"/>
                </a:cubicBezTo>
                <a:cubicBezTo>
                  <a:pt x="1100991" y="681070"/>
                  <a:pt x="1094585" y="668044"/>
                  <a:pt x="1083212" y="661220"/>
                </a:cubicBezTo>
                <a:cubicBezTo>
                  <a:pt x="1000008" y="611298"/>
                  <a:pt x="1081807" y="690161"/>
                  <a:pt x="998806" y="619017"/>
                </a:cubicBezTo>
                <a:cubicBezTo>
                  <a:pt x="978666" y="601754"/>
                  <a:pt x="967700" y="571135"/>
                  <a:pt x="942535" y="562746"/>
                </a:cubicBezTo>
                <a:cubicBezTo>
                  <a:pt x="897962" y="547888"/>
                  <a:pt x="897085" y="551708"/>
                  <a:pt x="858129" y="520543"/>
                </a:cubicBezTo>
                <a:cubicBezTo>
                  <a:pt x="847772" y="512257"/>
                  <a:pt x="840351" y="500693"/>
                  <a:pt x="829994" y="492407"/>
                </a:cubicBezTo>
                <a:cubicBezTo>
                  <a:pt x="791038" y="461242"/>
                  <a:pt x="790161" y="465062"/>
                  <a:pt x="745588" y="450204"/>
                </a:cubicBezTo>
                <a:cubicBezTo>
                  <a:pt x="736209" y="440826"/>
                  <a:pt x="728063" y="430027"/>
                  <a:pt x="717452" y="422069"/>
                </a:cubicBezTo>
                <a:cubicBezTo>
                  <a:pt x="690400" y="401780"/>
                  <a:pt x="656956" y="389708"/>
                  <a:pt x="633046" y="365798"/>
                </a:cubicBezTo>
                <a:cubicBezTo>
                  <a:pt x="596633" y="329385"/>
                  <a:pt x="556915" y="284149"/>
                  <a:pt x="506437" y="267324"/>
                </a:cubicBezTo>
                <a:lnTo>
                  <a:pt x="464234" y="253257"/>
                </a:lnTo>
                <a:cubicBezTo>
                  <a:pt x="450166" y="243878"/>
                  <a:pt x="435233" y="235683"/>
                  <a:pt x="422031" y="225121"/>
                </a:cubicBezTo>
                <a:cubicBezTo>
                  <a:pt x="411674" y="216836"/>
                  <a:pt x="405268" y="203810"/>
                  <a:pt x="393895" y="196986"/>
                </a:cubicBezTo>
                <a:cubicBezTo>
                  <a:pt x="381179" y="189357"/>
                  <a:pt x="365760" y="187607"/>
                  <a:pt x="351692" y="182918"/>
                </a:cubicBezTo>
                <a:cubicBezTo>
                  <a:pt x="271691" y="102917"/>
                  <a:pt x="348721" y="167364"/>
                  <a:pt x="267286" y="126647"/>
                </a:cubicBezTo>
                <a:cubicBezTo>
                  <a:pt x="158204" y="72106"/>
                  <a:pt x="288959" y="119804"/>
                  <a:pt x="182880" y="84444"/>
                </a:cubicBezTo>
                <a:cubicBezTo>
                  <a:pt x="119706" y="21270"/>
                  <a:pt x="159551" y="48533"/>
                  <a:pt x="56271" y="14106"/>
                </a:cubicBezTo>
                <a:cubicBezTo>
                  <a:pt x="9618" y="-1445"/>
                  <a:pt x="28897" y="38"/>
                  <a:pt x="0" y="3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5014" name="Double Brace 85013">
            <a:extLst>
              <a:ext uri="{FF2B5EF4-FFF2-40B4-BE49-F238E27FC236}">
                <a16:creationId xmlns="" xmlns:a16="http://schemas.microsoft.com/office/drawing/2014/main" id="{3AD1BB62-39D3-4D1E-B7F8-1F528C48349E}"/>
              </a:ext>
            </a:extLst>
          </p:cNvPr>
          <p:cNvSpPr/>
          <p:nvPr/>
        </p:nvSpPr>
        <p:spPr bwMode="auto">
          <a:xfrm>
            <a:off x="2739629" y="2812898"/>
            <a:ext cx="1095682" cy="383584"/>
          </a:xfrm>
          <a:prstGeom prst="bracePai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/>
              <a:t>&lt;</a:t>
            </a:r>
            <a:r>
              <a:rPr lang="en-US" sz="1400" dirty="0">
                <a:solidFill>
                  <a:srgbClr val="FF0000"/>
                </a:solidFill>
              </a:rPr>
              <a:t>abort T</a:t>
            </a:r>
            <a:r>
              <a:rPr lang="en-US" sz="1400" dirty="0"/>
              <a:t>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D1CEA47-56AE-4480-9AE8-A651D37BDB9F}"/>
              </a:ext>
            </a:extLst>
          </p:cNvPr>
          <p:cNvSpPr txBox="1"/>
          <p:nvPr/>
        </p:nvSpPr>
        <p:spPr>
          <a:xfrm>
            <a:off x="4704755" y="927465"/>
            <a:ext cx="4417255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Helvetica" charset="0"/>
              </a:rPr>
              <a:t>Transaction must be </a:t>
            </a:r>
            <a:r>
              <a:rPr lang="en-US" sz="1800" b="1" dirty="0">
                <a:solidFill>
                  <a:srgbClr val="FF0000"/>
                </a:solidFill>
                <a:latin typeface="Helvetica" charset="0"/>
              </a:rPr>
              <a:t>aborted </a:t>
            </a:r>
            <a:r>
              <a:rPr lang="en-US" sz="1800" dirty="0">
                <a:solidFill>
                  <a:srgbClr val="0000FF"/>
                </a:solidFill>
                <a:latin typeface="Helvetica" charset="0"/>
              </a:rPr>
              <a:t>by TC1</a:t>
            </a:r>
          </a:p>
          <a:p>
            <a:endParaRPr lang="en-US" sz="1800" dirty="0">
              <a:latin typeface="Helvetic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</a:rPr>
              <a:t>T must be aborted by TC1 if it received a </a:t>
            </a:r>
            <a:r>
              <a:rPr lang="en-US" sz="1800" smtClean="0">
                <a:latin typeface="Helvetica" charset="0"/>
              </a:rPr>
              <a:t>&lt;</a:t>
            </a:r>
            <a:r>
              <a:rPr lang="en-US" sz="1800" b="1" smtClean="0">
                <a:latin typeface="Helvetica" charset="0"/>
              </a:rPr>
              <a:t>abort </a:t>
            </a:r>
            <a:r>
              <a:rPr lang="en-US" sz="1800" dirty="0">
                <a:latin typeface="Helvetica" charset="0"/>
              </a:rPr>
              <a:t>T&gt; message from </a:t>
            </a:r>
            <a:r>
              <a:rPr lang="en-US" sz="1800" b="1" dirty="0">
                <a:solidFill>
                  <a:srgbClr val="0000FF"/>
                </a:solidFill>
                <a:latin typeface="Helvetica" charset="0"/>
              </a:rPr>
              <a:t>any of </a:t>
            </a:r>
            <a:r>
              <a:rPr lang="en-US" sz="1800" dirty="0">
                <a:latin typeface="Helvetica" charset="0"/>
              </a:rPr>
              <a:t>the participating sites.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</a:rPr>
              <a:t>Coordinator adds a decision record, &lt;</a:t>
            </a:r>
            <a:r>
              <a:rPr lang="en-US" sz="1800" b="1" dirty="0" err="1">
                <a:latin typeface="Helvetica" charset="0"/>
              </a:rPr>
              <a:t>abort</a:t>
            </a:r>
            <a:r>
              <a:rPr lang="en-US" sz="1800" i="1" dirty="0" err="1">
                <a:latin typeface="Helvetica" charset="0"/>
              </a:rPr>
              <a:t>T</a:t>
            </a:r>
            <a:r>
              <a:rPr lang="en-US" sz="1800" dirty="0">
                <a:latin typeface="Helvetica" charset="0"/>
              </a:rPr>
              <a:t>&gt; to the log and forces record onto stable storage.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</a:rPr>
              <a:t>Once the record stable storage it is irrevocable (even if failures occur)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</a:rPr>
              <a:t>Coordinator sends a message to </a:t>
            </a:r>
            <a:r>
              <a:rPr lang="en-US" sz="1800" b="1" dirty="0">
                <a:solidFill>
                  <a:srgbClr val="FF0000"/>
                </a:solidFill>
                <a:latin typeface="Helvetica" charset="0"/>
              </a:rPr>
              <a:t>abort</a:t>
            </a:r>
            <a:r>
              <a:rPr lang="en-US" sz="1800" dirty="0">
                <a:latin typeface="Helvetica" charset="0"/>
              </a:rPr>
              <a:t>  to each participant informing it of the decision.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</a:rPr>
              <a:t>Participants take appropriate action locally.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B490F9F-5174-423D-BBB1-75AA635998C8}"/>
              </a:ext>
            </a:extLst>
          </p:cNvPr>
          <p:cNvSpPr txBox="1"/>
          <p:nvPr/>
        </p:nvSpPr>
        <p:spPr>
          <a:xfrm>
            <a:off x="140756" y="5231787"/>
            <a:ext cx="89891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Question 21-3: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/>
              <a:t>Write down the activities of the site 3 in phase 1 and coordinator in phase 2 in the case when site 3 do not want to commit.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50387549-3E8E-4286-91D2-CE8D53A1CBA3}"/>
              </a:ext>
            </a:extLst>
          </p:cNvPr>
          <p:cNvGrpSpPr/>
          <p:nvPr/>
        </p:nvGrpSpPr>
        <p:grpSpPr>
          <a:xfrm>
            <a:off x="-14068" y="942535"/>
            <a:ext cx="1800665" cy="2940148"/>
            <a:chOff x="-14068" y="942535"/>
            <a:chExt cx="1800665" cy="2940148"/>
          </a:xfrm>
        </p:grpSpPr>
        <p:sp>
          <p:nvSpPr>
            <p:cNvPr id="39" name="Freeform: Shape 38">
              <a:extLst>
                <a:ext uri="{FF2B5EF4-FFF2-40B4-BE49-F238E27FC236}">
                  <a16:creationId xmlns="" xmlns:a16="http://schemas.microsoft.com/office/drawing/2014/main" id="{AB58F057-4373-4EBC-AD97-B1F8FF76EC45}"/>
                </a:ext>
              </a:extLst>
            </p:cNvPr>
            <p:cNvSpPr/>
            <p:nvPr/>
          </p:nvSpPr>
          <p:spPr bwMode="auto">
            <a:xfrm>
              <a:off x="-14068" y="942535"/>
              <a:ext cx="1800665" cy="2940148"/>
            </a:xfrm>
            <a:custGeom>
              <a:avLst/>
              <a:gdLst>
                <a:gd name="connsiteX0" fmla="*/ 379828 w 1800665"/>
                <a:gd name="connsiteY0" fmla="*/ 0 h 2940148"/>
                <a:gd name="connsiteX1" fmla="*/ 281354 w 1800665"/>
                <a:gd name="connsiteY1" fmla="*/ 14068 h 2940148"/>
                <a:gd name="connsiteX2" fmla="*/ 196948 w 1800665"/>
                <a:gd name="connsiteY2" fmla="*/ 42203 h 2940148"/>
                <a:gd name="connsiteX3" fmla="*/ 140677 w 1800665"/>
                <a:gd name="connsiteY3" fmla="*/ 98474 h 2940148"/>
                <a:gd name="connsiteX4" fmla="*/ 126610 w 1800665"/>
                <a:gd name="connsiteY4" fmla="*/ 140677 h 2940148"/>
                <a:gd name="connsiteX5" fmla="*/ 98474 w 1800665"/>
                <a:gd name="connsiteY5" fmla="*/ 168813 h 2940148"/>
                <a:gd name="connsiteX6" fmla="*/ 42203 w 1800665"/>
                <a:gd name="connsiteY6" fmla="*/ 239151 h 2940148"/>
                <a:gd name="connsiteX7" fmla="*/ 0 w 1800665"/>
                <a:gd name="connsiteY7" fmla="*/ 562708 h 2940148"/>
                <a:gd name="connsiteX8" fmla="*/ 28136 w 1800665"/>
                <a:gd name="connsiteY8" fmla="*/ 829994 h 2940148"/>
                <a:gd name="connsiteX9" fmla="*/ 42203 w 1800665"/>
                <a:gd name="connsiteY9" fmla="*/ 872197 h 2940148"/>
                <a:gd name="connsiteX10" fmla="*/ 70339 w 1800665"/>
                <a:gd name="connsiteY10" fmla="*/ 1012874 h 2940148"/>
                <a:gd name="connsiteX11" fmla="*/ 84406 w 1800665"/>
                <a:gd name="connsiteY11" fmla="*/ 1153551 h 2940148"/>
                <a:gd name="connsiteX12" fmla="*/ 126610 w 1800665"/>
                <a:gd name="connsiteY12" fmla="*/ 1280160 h 2940148"/>
                <a:gd name="connsiteX13" fmla="*/ 168813 w 1800665"/>
                <a:gd name="connsiteY13" fmla="*/ 1406770 h 2940148"/>
                <a:gd name="connsiteX14" fmla="*/ 196948 w 1800665"/>
                <a:gd name="connsiteY14" fmla="*/ 1491176 h 2940148"/>
                <a:gd name="connsiteX15" fmla="*/ 225083 w 1800665"/>
                <a:gd name="connsiteY15" fmla="*/ 1533379 h 2940148"/>
                <a:gd name="connsiteX16" fmla="*/ 253219 w 1800665"/>
                <a:gd name="connsiteY16" fmla="*/ 1631853 h 2940148"/>
                <a:gd name="connsiteX17" fmla="*/ 281354 w 1800665"/>
                <a:gd name="connsiteY17" fmla="*/ 1716259 h 2940148"/>
                <a:gd name="connsiteX18" fmla="*/ 337625 w 1800665"/>
                <a:gd name="connsiteY18" fmla="*/ 1885071 h 2940148"/>
                <a:gd name="connsiteX19" fmla="*/ 365760 w 1800665"/>
                <a:gd name="connsiteY19" fmla="*/ 1969477 h 2940148"/>
                <a:gd name="connsiteX20" fmla="*/ 379828 w 1800665"/>
                <a:gd name="connsiteY20" fmla="*/ 2011680 h 2940148"/>
                <a:gd name="connsiteX21" fmla="*/ 436099 w 1800665"/>
                <a:gd name="connsiteY21" fmla="*/ 2082019 h 2940148"/>
                <a:gd name="connsiteX22" fmla="*/ 464234 w 1800665"/>
                <a:gd name="connsiteY22" fmla="*/ 2124222 h 2940148"/>
                <a:gd name="connsiteX23" fmla="*/ 534573 w 1800665"/>
                <a:gd name="connsiteY23" fmla="*/ 2194560 h 2940148"/>
                <a:gd name="connsiteX24" fmla="*/ 562708 w 1800665"/>
                <a:gd name="connsiteY24" fmla="*/ 2222696 h 2940148"/>
                <a:gd name="connsiteX25" fmla="*/ 604911 w 1800665"/>
                <a:gd name="connsiteY25" fmla="*/ 2250831 h 2940148"/>
                <a:gd name="connsiteX26" fmla="*/ 675250 w 1800665"/>
                <a:gd name="connsiteY26" fmla="*/ 2307102 h 2940148"/>
                <a:gd name="connsiteX27" fmla="*/ 745588 w 1800665"/>
                <a:gd name="connsiteY27" fmla="*/ 2405576 h 2940148"/>
                <a:gd name="connsiteX28" fmla="*/ 787791 w 1800665"/>
                <a:gd name="connsiteY28" fmla="*/ 2447779 h 2940148"/>
                <a:gd name="connsiteX29" fmla="*/ 815926 w 1800665"/>
                <a:gd name="connsiteY29" fmla="*/ 2489982 h 2940148"/>
                <a:gd name="connsiteX30" fmla="*/ 858130 w 1800665"/>
                <a:gd name="connsiteY30" fmla="*/ 2518117 h 2940148"/>
                <a:gd name="connsiteX31" fmla="*/ 928468 w 1800665"/>
                <a:gd name="connsiteY31" fmla="*/ 2560320 h 2940148"/>
                <a:gd name="connsiteX32" fmla="*/ 956603 w 1800665"/>
                <a:gd name="connsiteY32" fmla="*/ 2602523 h 2940148"/>
                <a:gd name="connsiteX33" fmla="*/ 1041010 w 1800665"/>
                <a:gd name="connsiteY33" fmla="*/ 2630659 h 2940148"/>
                <a:gd name="connsiteX34" fmla="*/ 1083213 w 1800665"/>
                <a:gd name="connsiteY34" fmla="*/ 2658794 h 2940148"/>
                <a:gd name="connsiteX35" fmla="*/ 1181686 w 1800665"/>
                <a:gd name="connsiteY35" fmla="*/ 2686930 h 2940148"/>
                <a:gd name="connsiteX36" fmla="*/ 1252025 w 1800665"/>
                <a:gd name="connsiteY36" fmla="*/ 2729133 h 2940148"/>
                <a:gd name="connsiteX37" fmla="*/ 1294228 w 1800665"/>
                <a:gd name="connsiteY37" fmla="*/ 2757268 h 2940148"/>
                <a:gd name="connsiteX38" fmla="*/ 1378634 w 1800665"/>
                <a:gd name="connsiteY38" fmla="*/ 2785403 h 2940148"/>
                <a:gd name="connsiteX39" fmla="*/ 1406770 w 1800665"/>
                <a:gd name="connsiteY39" fmla="*/ 2813539 h 2940148"/>
                <a:gd name="connsiteX40" fmla="*/ 1491176 w 1800665"/>
                <a:gd name="connsiteY40" fmla="*/ 2841674 h 2940148"/>
                <a:gd name="connsiteX41" fmla="*/ 1533379 w 1800665"/>
                <a:gd name="connsiteY41" fmla="*/ 2855742 h 2940148"/>
                <a:gd name="connsiteX42" fmla="*/ 1575582 w 1800665"/>
                <a:gd name="connsiteY42" fmla="*/ 2883877 h 2940148"/>
                <a:gd name="connsiteX43" fmla="*/ 1674056 w 1800665"/>
                <a:gd name="connsiteY43" fmla="*/ 2912013 h 2940148"/>
                <a:gd name="connsiteX44" fmla="*/ 1800665 w 1800665"/>
                <a:gd name="connsiteY44" fmla="*/ 2940148 h 294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00665" h="2940148">
                  <a:moveTo>
                    <a:pt x="379828" y="0"/>
                  </a:moveTo>
                  <a:cubicBezTo>
                    <a:pt x="347003" y="4689"/>
                    <a:pt x="313663" y="6612"/>
                    <a:pt x="281354" y="14068"/>
                  </a:cubicBezTo>
                  <a:cubicBezTo>
                    <a:pt x="252456" y="20737"/>
                    <a:pt x="196948" y="42203"/>
                    <a:pt x="196948" y="42203"/>
                  </a:cubicBezTo>
                  <a:cubicBezTo>
                    <a:pt x="178191" y="60960"/>
                    <a:pt x="149065" y="73309"/>
                    <a:pt x="140677" y="98474"/>
                  </a:cubicBezTo>
                  <a:cubicBezTo>
                    <a:pt x="135988" y="112542"/>
                    <a:pt x="134239" y="127962"/>
                    <a:pt x="126610" y="140677"/>
                  </a:cubicBezTo>
                  <a:cubicBezTo>
                    <a:pt x="119786" y="152050"/>
                    <a:pt x="106760" y="158456"/>
                    <a:pt x="98474" y="168813"/>
                  </a:cubicBezTo>
                  <a:cubicBezTo>
                    <a:pt x="27494" y="257539"/>
                    <a:pt x="110134" y="171222"/>
                    <a:pt x="42203" y="239151"/>
                  </a:cubicBezTo>
                  <a:cubicBezTo>
                    <a:pt x="-11184" y="399314"/>
                    <a:pt x="15810" y="293951"/>
                    <a:pt x="0" y="562708"/>
                  </a:cubicBezTo>
                  <a:cubicBezTo>
                    <a:pt x="6092" y="635811"/>
                    <a:pt x="12383" y="751228"/>
                    <a:pt x="28136" y="829994"/>
                  </a:cubicBezTo>
                  <a:cubicBezTo>
                    <a:pt x="31044" y="844535"/>
                    <a:pt x="38869" y="857748"/>
                    <a:pt x="42203" y="872197"/>
                  </a:cubicBezTo>
                  <a:cubicBezTo>
                    <a:pt x="52956" y="918793"/>
                    <a:pt x="70339" y="1012874"/>
                    <a:pt x="70339" y="1012874"/>
                  </a:cubicBezTo>
                  <a:cubicBezTo>
                    <a:pt x="75028" y="1059766"/>
                    <a:pt x="75721" y="1107232"/>
                    <a:pt x="84406" y="1153551"/>
                  </a:cubicBezTo>
                  <a:lnTo>
                    <a:pt x="126610" y="1280160"/>
                  </a:lnTo>
                  <a:lnTo>
                    <a:pt x="168813" y="1406770"/>
                  </a:lnTo>
                  <a:cubicBezTo>
                    <a:pt x="168815" y="1406775"/>
                    <a:pt x="196945" y="1491172"/>
                    <a:pt x="196948" y="1491176"/>
                  </a:cubicBezTo>
                  <a:cubicBezTo>
                    <a:pt x="206326" y="1505244"/>
                    <a:pt x="217522" y="1518257"/>
                    <a:pt x="225083" y="1533379"/>
                  </a:cubicBezTo>
                  <a:cubicBezTo>
                    <a:pt x="236903" y="1557019"/>
                    <a:pt x="246458" y="1609315"/>
                    <a:pt x="253219" y="1631853"/>
                  </a:cubicBezTo>
                  <a:cubicBezTo>
                    <a:pt x="261741" y="1660259"/>
                    <a:pt x="271976" y="1688124"/>
                    <a:pt x="281354" y="1716259"/>
                  </a:cubicBezTo>
                  <a:lnTo>
                    <a:pt x="337625" y="1885071"/>
                  </a:lnTo>
                  <a:lnTo>
                    <a:pt x="365760" y="1969477"/>
                  </a:lnTo>
                  <a:cubicBezTo>
                    <a:pt x="370449" y="1983545"/>
                    <a:pt x="371603" y="1999342"/>
                    <a:pt x="379828" y="2011680"/>
                  </a:cubicBezTo>
                  <a:cubicBezTo>
                    <a:pt x="466423" y="2141575"/>
                    <a:pt x="355918" y="1981792"/>
                    <a:pt x="436099" y="2082019"/>
                  </a:cubicBezTo>
                  <a:cubicBezTo>
                    <a:pt x="446661" y="2095221"/>
                    <a:pt x="453101" y="2111498"/>
                    <a:pt x="464234" y="2124222"/>
                  </a:cubicBezTo>
                  <a:cubicBezTo>
                    <a:pt x="486069" y="2149176"/>
                    <a:pt x="511127" y="2171114"/>
                    <a:pt x="534573" y="2194560"/>
                  </a:cubicBezTo>
                  <a:cubicBezTo>
                    <a:pt x="543952" y="2203939"/>
                    <a:pt x="551672" y="2215339"/>
                    <a:pt x="562708" y="2222696"/>
                  </a:cubicBezTo>
                  <a:cubicBezTo>
                    <a:pt x="576776" y="2232074"/>
                    <a:pt x="591709" y="2240269"/>
                    <a:pt x="604911" y="2250831"/>
                  </a:cubicBezTo>
                  <a:cubicBezTo>
                    <a:pt x="705130" y="2331007"/>
                    <a:pt x="545360" y="2220512"/>
                    <a:pt x="675250" y="2307102"/>
                  </a:cubicBezTo>
                  <a:cubicBezTo>
                    <a:pt x="697705" y="2374470"/>
                    <a:pt x="678832" y="2338820"/>
                    <a:pt x="745588" y="2405576"/>
                  </a:cubicBezTo>
                  <a:cubicBezTo>
                    <a:pt x="759656" y="2419644"/>
                    <a:pt x="776756" y="2431226"/>
                    <a:pt x="787791" y="2447779"/>
                  </a:cubicBezTo>
                  <a:cubicBezTo>
                    <a:pt x="797169" y="2461847"/>
                    <a:pt x="803971" y="2478027"/>
                    <a:pt x="815926" y="2489982"/>
                  </a:cubicBezTo>
                  <a:cubicBezTo>
                    <a:pt x="827881" y="2501937"/>
                    <a:pt x="844927" y="2507555"/>
                    <a:pt x="858130" y="2518117"/>
                  </a:cubicBezTo>
                  <a:cubicBezTo>
                    <a:pt x="913304" y="2562256"/>
                    <a:pt x="855174" y="2535890"/>
                    <a:pt x="928468" y="2560320"/>
                  </a:cubicBezTo>
                  <a:cubicBezTo>
                    <a:pt x="937846" y="2574388"/>
                    <a:pt x="942266" y="2593562"/>
                    <a:pt x="956603" y="2602523"/>
                  </a:cubicBezTo>
                  <a:cubicBezTo>
                    <a:pt x="981753" y="2618242"/>
                    <a:pt x="1016333" y="2614208"/>
                    <a:pt x="1041010" y="2630659"/>
                  </a:cubicBezTo>
                  <a:cubicBezTo>
                    <a:pt x="1055078" y="2640037"/>
                    <a:pt x="1068091" y="2651233"/>
                    <a:pt x="1083213" y="2658794"/>
                  </a:cubicBezTo>
                  <a:cubicBezTo>
                    <a:pt x="1103395" y="2668885"/>
                    <a:pt x="1163656" y="2682422"/>
                    <a:pt x="1181686" y="2686930"/>
                  </a:cubicBezTo>
                  <a:cubicBezTo>
                    <a:pt x="1236642" y="2741884"/>
                    <a:pt x="1178977" y="2692609"/>
                    <a:pt x="1252025" y="2729133"/>
                  </a:cubicBezTo>
                  <a:cubicBezTo>
                    <a:pt x="1267147" y="2736694"/>
                    <a:pt x="1278778" y="2750401"/>
                    <a:pt x="1294228" y="2757268"/>
                  </a:cubicBezTo>
                  <a:cubicBezTo>
                    <a:pt x="1321329" y="2769313"/>
                    <a:pt x="1378634" y="2785403"/>
                    <a:pt x="1378634" y="2785403"/>
                  </a:cubicBezTo>
                  <a:cubicBezTo>
                    <a:pt x="1388013" y="2794782"/>
                    <a:pt x="1394907" y="2807607"/>
                    <a:pt x="1406770" y="2813539"/>
                  </a:cubicBezTo>
                  <a:cubicBezTo>
                    <a:pt x="1433296" y="2826802"/>
                    <a:pt x="1463041" y="2832296"/>
                    <a:pt x="1491176" y="2841674"/>
                  </a:cubicBezTo>
                  <a:cubicBezTo>
                    <a:pt x="1505244" y="2846363"/>
                    <a:pt x="1521041" y="2847517"/>
                    <a:pt x="1533379" y="2855742"/>
                  </a:cubicBezTo>
                  <a:cubicBezTo>
                    <a:pt x="1547447" y="2865120"/>
                    <a:pt x="1560460" y="2876316"/>
                    <a:pt x="1575582" y="2883877"/>
                  </a:cubicBezTo>
                  <a:cubicBezTo>
                    <a:pt x="1592801" y="2892487"/>
                    <a:pt x="1659889" y="2909437"/>
                    <a:pt x="1674056" y="2912013"/>
                  </a:cubicBezTo>
                  <a:cubicBezTo>
                    <a:pt x="1796240" y="2934228"/>
                    <a:pt x="1738658" y="2909143"/>
                    <a:pt x="1800665" y="2940148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40" name="Double Brace 39">
              <a:extLst>
                <a:ext uri="{FF2B5EF4-FFF2-40B4-BE49-F238E27FC236}">
                  <a16:creationId xmlns="" xmlns:a16="http://schemas.microsoft.com/office/drawing/2014/main" id="{8ECE2F8F-CABF-40FB-9426-17FD88717861}"/>
                </a:ext>
              </a:extLst>
            </p:cNvPr>
            <p:cNvSpPr/>
            <p:nvPr/>
          </p:nvSpPr>
          <p:spPr bwMode="auto">
            <a:xfrm>
              <a:off x="277081" y="3237986"/>
              <a:ext cx="1095682" cy="383584"/>
            </a:xfrm>
            <a:prstGeom prst="bracePai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/>
                <a:t>&lt;</a:t>
              </a:r>
              <a:r>
                <a:rPr lang="en-US" sz="1400" dirty="0">
                  <a:solidFill>
                    <a:srgbClr val="FF0000"/>
                  </a:solidFill>
                </a:rPr>
                <a:t>abort T</a:t>
              </a:r>
              <a:r>
                <a:rPr lang="en-US" sz="1400" dirty="0"/>
                <a:t>&gt;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2030DCDB-ACBB-4D50-AEB5-C844DF27010A}"/>
              </a:ext>
            </a:extLst>
          </p:cNvPr>
          <p:cNvGrpSpPr/>
          <p:nvPr/>
        </p:nvGrpSpPr>
        <p:grpSpPr>
          <a:xfrm>
            <a:off x="1111348" y="1012874"/>
            <a:ext cx="2590189" cy="1014419"/>
            <a:chOff x="1111348" y="1012874"/>
            <a:chExt cx="2590189" cy="1014419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3B19FD6-8AA3-4F00-B676-20170585EBCF}"/>
                </a:ext>
              </a:extLst>
            </p:cNvPr>
            <p:cNvSpPr/>
            <p:nvPr/>
          </p:nvSpPr>
          <p:spPr bwMode="auto">
            <a:xfrm>
              <a:off x="1111348" y="1012874"/>
              <a:ext cx="2590189" cy="858129"/>
            </a:xfrm>
            <a:custGeom>
              <a:avLst/>
              <a:gdLst>
                <a:gd name="connsiteX0" fmla="*/ 0 w 2590189"/>
                <a:gd name="connsiteY0" fmla="*/ 0 h 858129"/>
                <a:gd name="connsiteX1" fmla="*/ 70338 w 2590189"/>
                <a:gd name="connsiteY1" fmla="*/ 28135 h 858129"/>
                <a:gd name="connsiteX2" fmla="*/ 84406 w 2590189"/>
                <a:gd name="connsiteY2" fmla="*/ 70338 h 858129"/>
                <a:gd name="connsiteX3" fmla="*/ 140677 w 2590189"/>
                <a:gd name="connsiteY3" fmla="*/ 126609 h 858129"/>
                <a:gd name="connsiteX4" fmla="*/ 168812 w 2590189"/>
                <a:gd name="connsiteY4" fmla="*/ 168812 h 858129"/>
                <a:gd name="connsiteX5" fmla="*/ 196947 w 2590189"/>
                <a:gd name="connsiteY5" fmla="*/ 196948 h 858129"/>
                <a:gd name="connsiteX6" fmla="*/ 253218 w 2590189"/>
                <a:gd name="connsiteY6" fmla="*/ 281354 h 858129"/>
                <a:gd name="connsiteX7" fmla="*/ 281354 w 2590189"/>
                <a:gd name="connsiteY7" fmla="*/ 309489 h 858129"/>
                <a:gd name="connsiteX8" fmla="*/ 309489 w 2590189"/>
                <a:gd name="connsiteY8" fmla="*/ 351692 h 858129"/>
                <a:gd name="connsiteX9" fmla="*/ 365760 w 2590189"/>
                <a:gd name="connsiteY9" fmla="*/ 407963 h 858129"/>
                <a:gd name="connsiteX10" fmla="*/ 393895 w 2590189"/>
                <a:gd name="connsiteY10" fmla="*/ 450166 h 858129"/>
                <a:gd name="connsiteX11" fmla="*/ 436098 w 2590189"/>
                <a:gd name="connsiteY11" fmla="*/ 478301 h 858129"/>
                <a:gd name="connsiteX12" fmla="*/ 464234 w 2590189"/>
                <a:gd name="connsiteY12" fmla="*/ 506437 h 858129"/>
                <a:gd name="connsiteX13" fmla="*/ 506437 w 2590189"/>
                <a:gd name="connsiteY13" fmla="*/ 534572 h 858129"/>
                <a:gd name="connsiteX14" fmla="*/ 534572 w 2590189"/>
                <a:gd name="connsiteY14" fmla="*/ 562708 h 858129"/>
                <a:gd name="connsiteX15" fmla="*/ 576775 w 2590189"/>
                <a:gd name="connsiteY15" fmla="*/ 576775 h 858129"/>
                <a:gd name="connsiteX16" fmla="*/ 675249 w 2590189"/>
                <a:gd name="connsiteY16" fmla="*/ 647114 h 858129"/>
                <a:gd name="connsiteX17" fmla="*/ 745587 w 2590189"/>
                <a:gd name="connsiteY17" fmla="*/ 717452 h 858129"/>
                <a:gd name="connsiteX18" fmla="*/ 815926 w 2590189"/>
                <a:gd name="connsiteY18" fmla="*/ 759655 h 858129"/>
                <a:gd name="connsiteX19" fmla="*/ 886264 w 2590189"/>
                <a:gd name="connsiteY19" fmla="*/ 815926 h 858129"/>
                <a:gd name="connsiteX20" fmla="*/ 970670 w 2590189"/>
                <a:gd name="connsiteY20" fmla="*/ 844061 h 858129"/>
                <a:gd name="connsiteX21" fmla="*/ 1012874 w 2590189"/>
                <a:gd name="connsiteY21" fmla="*/ 858129 h 858129"/>
                <a:gd name="connsiteX22" fmla="*/ 1772529 w 2590189"/>
                <a:gd name="connsiteY22" fmla="*/ 844061 h 858129"/>
                <a:gd name="connsiteX23" fmla="*/ 1899138 w 2590189"/>
                <a:gd name="connsiteY23" fmla="*/ 815926 h 858129"/>
                <a:gd name="connsiteX24" fmla="*/ 1941341 w 2590189"/>
                <a:gd name="connsiteY24" fmla="*/ 787791 h 858129"/>
                <a:gd name="connsiteX25" fmla="*/ 2025747 w 2590189"/>
                <a:gd name="connsiteY25" fmla="*/ 759655 h 858129"/>
                <a:gd name="connsiteX26" fmla="*/ 2124221 w 2590189"/>
                <a:gd name="connsiteY26" fmla="*/ 731520 h 858129"/>
                <a:gd name="connsiteX27" fmla="*/ 2208627 w 2590189"/>
                <a:gd name="connsiteY27" fmla="*/ 689317 h 858129"/>
                <a:gd name="connsiteX28" fmla="*/ 2250830 w 2590189"/>
                <a:gd name="connsiteY28" fmla="*/ 661181 h 858129"/>
                <a:gd name="connsiteX29" fmla="*/ 2377440 w 2590189"/>
                <a:gd name="connsiteY29" fmla="*/ 633046 h 858129"/>
                <a:gd name="connsiteX30" fmla="*/ 2461846 w 2590189"/>
                <a:gd name="connsiteY30" fmla="*/ 604911 h 858129"/>
                <a:gd name="connsiteX31" fmla="*/ 2504049 w 2590189"/>
                <a:gd name="connsiteY31" fmla="*/ 590843 h 858129"/>
                <a:gd name="connsiteX32" fmla="*/ 2546252 w 2590189"/>
                <a:gd name="connsiteY32" fmla="*/ 562708 h 858129"/>
                <a:gd name="connsiteX33" fmla="*/ 2588455 w 2590189"/>
                <a:gd name="connsiteY33" fmla="*/ 548640 h 858129"/>
                <a:gd name="connsiteX34" fmla="*/ 2588455 w 2590189"/>
                <a:gd name="connsiteY34" fmla="*/ 534572 h 85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590189" h="858129">
                  <a:moveTo>
                    <a:pt x="0" y="0"/>
                  </a:moveTo>
                  <a:cubicBezTo>
                    <a:pt x="23446" y="9378"/>
                    <a:pt x="50939" y="11969"/>
                    <a:pt x="70338" y="28135"/>
                  </a:cubicBezTo>
                  <a:cubicBezTo>
                    <a:pt x="81730" y="37628"/>
                    <a:pt x="75787" y="58271"/>
                    <a:pt x="84406" y="70338"/>
                  </a:cubicBezTo>
                  <a:cubicBezTo>
                    <a:pt x="99824" y="91923"/>
                    <a:pt x="125963" y="104538"/>
                    <a:pt x="140677" y="126609"/>
                  </a:cubicBezTo>
                  <a:cubicBezTo>
                    <a:pt x="150055" y="140677"/>
                    <a:pt x="158250" y="155610"/>
                    <a:pt x="168812" y="168812"/>
                  </a:cubicBezTo>
                  <a:cubicBezTo>
                    <a:pt x="177097" y="179169"/>
                    <a:pt x="188989" y="186337"/>
                    <a:pt x="196947" y="196948"/>
                  </a:cubicBezTo>
                  <a:cubicBezTo>
                    <a:pt x="217236" y="224000"/>
                    <a:pt x="229307" y="257444"/>
                    <a:pt x="253218" y="281354"/>
                  </a:cubicBezTo>
                  <a:cubicBezTo>
                    <a:pt x="262597" y="290732"/>
                    <a:pt x="273068" y="299132"/>
                    <a:pt x="281354" y="309489"/>
                  </a:cubicBezTo>
                  <a:cubicBezTo>
                    <a:pt x="291916" y="322691"/>
                    <a:pt x="298486" y="338855"/>
                    <a:pt x="309489" y="351692"/>
                  </a:cubicBezTo>
                  <a:cubicBezTo>
                    <a:pt x="326752" y="371832"/>
                    <a:pt x="351046" y="385892"/>
                    <a:pt x="365760" y="407963"/>
                  </a:cubicBezTo>
                  <a:cubicBezTo>
                    <a:pt x="375138" y="422031"/>
                    <a:pt x="381940" y="438211"/>
                    <a:pt x="393895" y="450166"/>
                  </a:cubicBezTo>
                  <a:cubicBezTo>
                    <a:pt x="405850" y="462121"/>
                    <a:pt x="422896" y="467739"/>
                    <a:pt x="436098" y="478301"/>
                  </a:cubicBezTo>
                  <a:cubicBezTo>
                    <a:pt x="446455" y="486587"/>
                    <a:pt x="453877" y="498151"/>
                    <a:pt x="464234" y="506437"/>
                  </a:cubicBezTo>
                  <a:cubicBezTo>
                    <a:pt x="477436" y="516999"/>
                    <a:pt x="493235" y="524010"/>
                    <a:pt x="506437" y="534572"/>
                  </a:cubicBezTo>
                  <a:cubicBezTo>
                    <a:pt x="516794" y="542858"/>
                    <a:pt x="523199" y="555884"/>
                    <a:pt x="534572" y="562708"/>
                  </a:cubicBezTo>
                  <a:cubicBezTo>
                    <a:pt x="547287" y="570337"/>
                    <a:pt x="562707" y="572086"/>
                    <a:pt x="576775" y="576775"/>
                  </a:cubicBezTo>
                  <a:cubicBezTo>
                    <a:pt x="643531" y="643531"/>
                    <a:pt x="607881" y="624657"/>
                    <a:pt x="675249" y="647114"/>
                  </a:cubicBezTo>
                  <a:cubicBezTo>
                    <a:pt x="723481" y="719462"/>
                    <a:pt x="678598" y="663861"/>
                    <a:pt x="745587" y="717452"/>
                  </a:cubicBezTo>
                  <a:cubicBezTo>
                    <a:pt x="800760" y="761590"/>
                    <a:pt x="742635" y="735226"/>
                    <a:pt x="815926" y="759655"/>
                  </a:cubicBezTo>
                  <a:cubicBezTo>
                    <a:pt x="839312" y="783042"/>
                    <a:pt x="854319" y="801728"/>
                    <a:pt x="886264" y="815926"/>
                  </a:cubicBezTo>
                  <a:cubicBezTo>
                    <a:pt x="913365" y="827971"/>
                    <a:pt x="942535" y="834683"/>
                    <a:pt x="970670" y="844061"/>
                  </a:cubicBezTo>
                  <a:lnTo>
                    <a:pt x="1012874" y="858129"/>
                  </a:lnTo>
                  <a:lnTo>
                    <a:pt x="1772529" y="844061"/>
                  </a:lnTo>
                  <a:cubicBezTo>
                    <a:pt x="1795689" y="843289"/>
                    <a:pt x="1869320" y="830835"/>
                    <a:pt x="1899138" y="815926"/>
                  </a:cubicBezTo>
                  <a:cubicBezTo>
                    <a:pt x="1914260" y="808365"/>
                    <a:pt x="1925891" y="794658"/>
                    <a:pt x="1941341" y="787791"/>
                  </a:cubicBezTo>
                  <a:cubicBezTo>
                    <a:pt x="1968442" y="775746"/>
                    <a:pt x="1996975" y="766848"/>
                    <a:pt x="2025747" y="759655"/>
                  </a:cubicBezTo>
                  <a:cubicBezTo>
                    <a:pt x="2043781" y="755147"/>
                    <a:pt x="2104036" y="741613"/>
                    <a:pt x="2124221" y="731520"/>
                  </a:cubicBezTo>
                  <a:cubicBezTo>
                    <a:pt x="2233295" y="676982"/>
                    <a:pt x="2102556" y="724672"/>
                    <a:pt x="2208627" y="689317"/>
                  </a:cubicBezTo>
                  <a:cubicBezTo>
                    <a:pt x="2222695" y="679938"/>
                    <a:pt x="2235708" y="668742"/>
                    <a:pt x="2250830" y="661181"/>
                  </a:cubicBezTo>
                  <a:cubicBezTo>
                    <a:pt x="2291073" y="641060"/>
                    <a:pt x="2334228" y="643849"/>
                    <a:pt x="2377440" y="633046"/>
                  </a:cubicBezTo>
                  <a:cubicBezTo>
                    <a:pt x="2406212" y="625853"/>
                    <a:pt x="2433711" y="614289"/>
                    <a:pt x="2461846" y="604911"/>
                  </a:cubicBezTo>
                  <a:cubicBezTo>
                    <a:pt x="2475914" y="600222"/>
                    <a:pt x="2491711" y="599068"/>
                    <a:pt x="2504049" y="590843"/>
                  </a:cubicBezTo>
                  <a:cubicBezTo>
                    <a:pt x="2518117" y="581465"/>
                    <a:pt x="2531130" y="570269"/>
                    <a:pt x="2546252" y="562708"/>
                  </a:cubicBezTo>
                  <a:cubicBezTo>
                    <a:pt x="2559515" y="556076"/>
                    <a:pt x="2576117" y="556866"/>
                    <a:pt x="2588455" y="548640"/>
                  </a:cubicBezTo>
                  <a:cubicBezTo>
                    <a:pt x="2592357" y="546039"/>
                    <a:pt x="2588455" y="539261"/>
                    <a:pt x="2588455" y="534572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43" name="Double Brace 42">
              <a:extLst>
                <a:ext uri="{FF2B5EF4-FFF2-40B4-BE49-F238E27FC236}">
                  <a16:creationId xmlns="" xmlns:a16="http://schemas.microsoft.com/office/drawing/2014/main" id="{849730D9-8B3B-44FC-A272-43B20AB3C224}"/>
                </a:ext>
              </a:extLst>
            </p:cNvPr>
            <p:cNvSpPr/>
            <p:nvPr/>
          </p:nvSpPr>
          <p:spPr bwMode="auto">
            <a:xfrm>
              <a:off x="1434484" y="1643709"/>
              <a:ext cx="1095682" cy="383584"/>
            </a:xfrm>
            <a:prstGeom prst="bracePai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/>
                <a:t>&lt;</a:t>
              </a:r>
              <a:r>
                <a:rPr lang="en-US" sz="1400" dirty="0">
                  <a:solidFill>
                    <a:srgbClr val="FF0000"/>
                  </a:solidFill>
                </a:rPr>
                <a:t>abort T</a:t>
              </a:r>
              <a:r>
                <a:rPr lang="en-US" sz="1400" dirty="0"/>
                <a:t>&gt;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32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78E9B8-CFBA-47AE-BABA-C29D1889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Two-Phase Commit Protocol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02D28673-0023-4DCE-8EEC-CB544F7E7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9904" y="1337291"/>
            <a:ext cx="5036712" cy="497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6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Handling of Failures - Site Failure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FD617902-5C73-44F4-8E57-23F0CC88C4BF}"/>
              </a:ext>
            </a:extLst>
          </p:cNvPr>
          <p:cNvGrpSpPr/>
          <p:nvPr/>
        </p:nvGrpSpPr>
        <p:grpSpPr>
          <a:xfrm>
            <a:off x="5190981" y="1793936"/>
            <a:ext cx="3050343" cy="3563729"/>
            <a:chOff x="5219116" y="2681654"/>
            <a:chExt cx="3050343" cy="3563729"/>
          </a:xfrm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D3155394-19A0-46C3-B656-660D023AD9FB}"/>
                </a:ext>
              </a:extLst>
            </p:cNvPr>
            <p:cNvCxnSpPr>
              <a:stCxn id="25" idx="3"/>
              <a:endCxn id="22" idx="1"/>
            </p:cNvCxnSpPr>
            <p:nvPr/>
          </p:nvCxnSpPr>
          <p:spPr bwMode="auto">
            <a:xfrm>
              <a:off x="5809957" y="4035669"/>
              <a:ext cx="186866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101C4F91-D1BA-4F4D-8E42-B7E5A5966228}"/>
                </a:ext>
              </a:extLst>
            </p:cNvPr>
            <p:cNvGrpSpPr/>
            <p:nvPr/>
          </p:nvGrpSpPr>
          <p:grpSpPr>
            <a:xfrm>
              <a:off x="5219116" y="2681654"/>
              <a:ext cx="3050343" cy="3563729"/>
              <a:chOff x="5219116" y="2681654"/>
              <a:chExt cx="3050343" cy="356372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="" xmlns:a16="http://schemas.microsoft.com/office/drawing/2014/main" id="{E5D69F88-B696-42A1-A134-1025518D4E17}"/>
                  </a:ext>
                </a:extLst>
              </p:cNvPr>
              <p:cNvGrpSpPr/>
              <p:nvPr/>
            </p:nvGrpSpPr>
            <p:grpSpPr>
              <a:xfrm>
                <a:off x="5219116" y="3429000"/>
                <a:ext cx="590841" cy="1213338"/>
                <a:chOff x="5219116" y="3429000"/>
                <a:chExt cx="590841" cy="1213338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="" xmlns:a16="http://schemas.microsoft.com/office/drawing/2014/main" id="{F18B8548-2EF5-4A73-BC54-F31919D30052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Site1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="" xmlns:a16="http://schemas.microsoft.com/office/drawing/2014/main" id="{D43A9E2B-841B-48E4-97A2-D38394EBB413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TC1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="" xmlns:a16="http://schemas.microsoft.com/office/drawing/2014/main" id="{56427099-29B5-42ED-B15A-FEE0C5ED3673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TM1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="" xmlns:a16="http://schemas.microsoft.com/office/drawing/2014/main" id="{5D0E76FE-2E9A-4C83-857F-104F003C3EAF}"/>
                  </a:ext>
                </a:extLst>
              </p:cNvPr>
              <p:cNvGrpSpPr/>
              <p:nvPr/>
            </p:nvGrpSpPr>
            <p:grpSpPr>
              <a:xfrm>
                <a:off x="7678618" y="3429000"/>
                <a:ext cx="590841" cy="1213338"/>
                <a:chOff x="5219116" y="3429000"/>
                <a:chExt cx="590841" cy="1213338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="" xmlns:a16="http://schemas.microsoft.com/office/drawing/2014/main" id="{AC5D590B-626B-4049-8745-E31DBDF79720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Site3</a:t>
                  </a: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="" xmlns:a16="http://schemas.microsoft.com/office/drawing/2014/main" id="{9AE350F9-56B0-4891-955A-5F298EF166A9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TC3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="" xmlns:a16="http://schemas.microsoft.com/office/drawing/2014/main" id="{D73A01EE-515B-43E2-9CD6-ABAA4D511BC8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TM3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="" xmlns:a16="http://schemas.microsoft.com/office/drawing/2014/main" id="{7F29625F-4939-4802-A213-1B60569CAA38}"/>
                  </a:ext>
                </a:extLst>
              </p:cNvPr>
              <p:cNvGrpSpPr/>
              <p:nvPr/>
            </p:nvGrpSpPr>
            <p:grpSpPr>
              <a:xfrm>
                <a:off x="6473482" y="2681654"/>
                <a:ext cx="590841" cy="1213338"/>
                <a:chOff x="5219116" y="3429000"/>
                <a:chExt cx="590841" cy="1213338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="" xmlns:a16="http://schemas.microsoft.com/office/drawing/2014/main" id="{2B3A5460-E190-446A-90DA-1E3D1C439175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Site4</a:t>
                  </a: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="" xmlns:a16="http://schemas.microsoft.com/office/drawing/2014/main" id="{53CE3AC8-41AF-482F-A627-0D7B8C62D555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TC4</a:t>
                  </a: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="" xmlns:a16="http://schemas.microsoft.com/office/drawing/2014/main" id="{04DC7004-D3EF-475F-834B-881F79EFB0C5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TM4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="" xmlns:a16="http://schemas.microsoft.com/office/drawing/2014/main" id="{D1A07CC7-254C-4664-A3E2-39E498C818B6}"/>
                  </a:ext>
                </a:extLst>
              </p:cNvPr>
              <p:cNvGrpSpPr/>
              <p:nvPr/>
            </p:nvGrpSpPr>
            <p:grpSpPr>
              <a:xfrm>
                <a:off x="6500448" y="5032045"/>
                <a:ext cx="590841" cy="1213338"/>
                <a:chOff x="5219116" y="3429000"/>
                <a:chExt cx="590841" cy="1213338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="" xmlns:a16="http://schemas.microsoft.com/office/drawing/2014/main" id="{2C2D4ECF-292C-4BEE-9F85-12790F964DFD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Site2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="" xmlns:a16="http://schemas.microsoft.com/office/drawing/2014/main" id="{820AD74A-EBC6-4B17-954C-A33260D4392F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TC2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="" xmlns:a16="http://schemas.microsoft.com/office/drawing/2014/main" id="{25114105-6F2C-4161-A5B4-24AD49A02F40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TM2</a:t>
                  </a:r>
                </a:p>
              </p:txBody>
            </p:sp>
          </p:grpSp>
          <p:cxnSp>
            <p:nvCxnSpPr>
              <p:cNvPr id="11" name="Straight Connector 10">
                <a:extLst>
                  <a:ext uri="{FF2B5EF4-FFF2-40B4-BE49-F238E27FC236}">
                    <a16:creationId xmlns="" xmlns:a16="http://schemas.microsoft.com/office/drawing/2014/main" id="{D10ECF37-68B9-4185-A75A-B85A02890B4F}"/>
                  </a:ext>
                </a:extLst>
              </p:cNvPr>
              <p:cNvCxnSpPr>
                <a:stCxn id="25" idx="3"/>
                <a:endCxn id="19" idx="1"/>
              </p:cNvCxnSpPr>
              <p:nvPr/>
            </p:nvCxnSpPr>
            <p:spPr bwMode="auto">
              <a:xfrm flipV="1">
                <a:off x="5809957" y="3288323"/>
                <a:ext cx="663525" cy="74734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="" xmlns:a16="http://schemas.microsoft.com/office/drawing/2014/main" id="{B4E1754D-6C3B-4A13-9FDE-710DE10687D0}"/>
                  </a:ext>
                </a:extLst>
              </p:cNvPr>
              <p:cNvCxnSpPr>
                <a:stCxn id="25" idx="3"/>
                <a:endCxn id="16" idx="1"/>
              </p:cNvCxnSpPr>
              <p:nvPr/>
            </p:nvCxnSpPr>
            <p:spPr bwMode="auto">
              <a:xfrm>
                <a:off x="5809957" y="4035669"/>
                <a:ext cx="690491" cy="160304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="" xmlns:a16="http://schemas.microsoft.com/office/drawing/2014/main" id="{48FFF792-17F7-40DC-999A-0A6BD222E0CF}"/>
                  </a:ext>
                </a:extLst>
              </p:cNvPr>
              <p:cNvCxnSpPr>
                <a:stCxn id="22" idx="1"/>
                <a:endCxn id="16" idx="3"/>
              </p:cNvCxnSpPr>
              <p:nvPr/>
            </p:nvCxnSpPr>
            <p:spPr bwMode="auto">
              <a:xfrm flipH="1">
                <a:off x="7091289" y="4035669"/>
                <a:ext cx="587329" cy="160304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="" xmlns:a16="http://schemas.microsoft.com/office/drawing/2014/main" id="{24DE5EF3-9D2B-4486-A03F-AF891D88C5B5}"/>
                  </a:ext>
                </a:extLst>
              </p:cNvPr>
              <p:cNvCxnSpPr>
                <a:stCxn id="19" idx="3"/>
                <a:endCxn id="22" idx="1"/>
              </p:cNvCxnSpPr>
              <p:nvPr/>
            </p:nvCxnSpPr>
            <p:spPr bwMode="auto">
              <a:xfrm>
                <a:off x="7064323" y="3288323"/>
                <a:ext cx="614295" cy="74734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="" xmlns:a16="http://schemas.microsoft.com/office/drawing/2014/main" id="{9F59E646-438E-4A63-A912-BAFD1D713AEB}"/>
                  </a:ext>
                </a:extLst>
              </p:cNvPr>
              <p:cNvCxnSpPr>
                <a:stCxn id="19" idx="2"/>
                <a:endCxn id="16" idx="0"/>
              </p:cNvCxnSpPr>
              <p:nvPr/>
            </p:nvCxnSpPr>
            <p:spPr bwMode="auto">
              <a:xfrm>
                <a:off x="6768903" y="3894992"/>
                <a:ext cx="26966" cy="1137053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5D9A88C-448E-4785-991C-13B215C07841}"/>
              </a:ext>
            </a:extLst>
          </p:cNvPr>
          <p:cNvSpPr txBox="1"/>
          <p:nvPr/>
        </p:nvSpPr>
        <p:spPr>
          <a:xfrm>
            <a:off x="52070" y="1063556"/>
            <a:ext cx="47548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Helvetica" charset="0"/>
              </a:rPr>
              <a:t>Site 2 was failed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When site </a:t>
            </a:r>
            <a:r>
              <a:rPr lang="en-US" sz="1800" i="1" dirty="0">
                <a:latin typeface="Helvetica" charset="0"/>
              </a:rPr>
              <a:t>S2 </a:t>
            </a:r>
            <a:r>
              <a:rPr lang="en-US" sz="1800" dirty="0">
                <a:latin typeface="Helvetica" charset="0"/>
              </a:rPr>
              <a:t>recovers, it examines its log to determine the fate of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transactions active at the time of the failure.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90E3B76-CF79-4EEF-9425-F5346A96DC26}"/>
              </a:ext>
            </a:extLst>
          </p:cNvPr>
          <p:cNvSpPr txBox="1"/>
          <p:nvPr/>
        </p:nvSpPr>
        <p:spPr>
          <a:xfrm>
            <a:off x="52070" y="2487729"/>
            <a:ext cx="475488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Helvetica" charset="0"/>
              </a:rPr>
              <a:t>Case 1:</a:t>
            </a:r>
            <a:r>
              <a:rPr lang="en-US" sz="1800" dirty="0">
                <a:latin typeface="Helvetica" charset="0"/>
              </a:rPr>
              <a:t> Log contain &lt;</a:t>
            </a:r>
            <a:r>
              <a:rPr lang="en-US" sz="1800" b="1" dirty="0">
                <a:latin typeface="Helvetica" charset="0"/>
              </a:rPr>
              <a:t>commit </a:t>
            </a:r>
            <a:r>
              <a:rPr lang="en-US" sz="1800" i="1" dirty="0">
                <a:latin typeface="Helvetica" charset="0"/>
              </a:rPr>
              <a:t>T</a:t>
            </a:r>
            <a:r>
              <a:rPr lang="en-US" sz="1800" dirty="0">
                <a:latin typeface="Helvetica" charset="0"/>
              </a:rPr>
              <a:t>&gt; record: 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site 2 executes </a:t>
            </a:r>
            <a:r>
              <a:rPr lang="en-US" sz="1800" b="1" dirty="0">
                <a:latin typeface="Helvetica" charset="0"/>
              </a:rPr>
              <a:t>redo </a:t>
            </a:r>
            <a:r>
              <a:rPr lang="en-US" sz="1800" dirty="0">
                <a:latin typeface="Helvetica" charset="0"/>
              </a:rPr>
              <a:t>(</a:t>
            </a:r>
            <a:r>
              <a:rPr lang="en-US" sz="1800" i="1" dirty="0">
                <a:latin typeface="Helvetica" charset="0"/>
              </a:rPr>
              <a:t>T</a:t>
            </a:r>
            <a:r>
              <a:rPr lang="en-US" sz="1800" dirty="0" smtClean="0">
                <a:latin typeface="Helvetica" charset="0"/>
              </a:rPr>
              <a:t>)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Helvetica" charset="0"/>
              </a:rPr>
              <a:t>Question 4-1</a:t>
            </a:r>
            <a:r>
              <a:rPr lang="en-US" sz="1800" b="1" dirty="0" smtClean="0">
                <a:latin typeface="Helvetica" charset="0"/>
              </a:rPr>
              <a:t>: Why redo (T)?</a:t>
            </a:r>
            <a:endParaRPr lang="en-US" sz="1800" b="1" dirty="0">
              <a:latin typeface="Helvetica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CC55898-1FFC-4326-BE58-551C08EF3F66}"/>
              </a:ext>
            </a:extLst>
          </p:cNvPr>
          <p:cNvSpPr txBox="1"/>
          <p:nvPr/>
        </p:nvSpPr>
        <p:spPr>
          <a:xfrm>
            <a:off x="44792" y="3567422"/>
            <a:ext cx="475488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Helvetica" charset="0"/>
              </a:rPr>
              <a:t>Case 2:</a:t>
            </a:r>
            <a:r>
              <a:rPr lang="en-US" sz="1800" dirty="0">
                <a:latin typeface="Helvetica" charset="0"/>
              </a:rPr>
              <a:t> Log contains &lt;</a:t>
            </a:r>
            <a:r>
              <a:rPr lang="en-US" sz="1800" b="1" dirty="0">
                <a:latin typeface="Helvetica" charset="0"/>
              </a:rPr>
              <a:t>abort </a:t>
            </a:r>
            <a:r>
              <a:rPr lang="en-US" sz="1800" i="1" dirty="0">
                <a:latin typeface="Helvetica" charset="0"/>
              </a:rPr>
              <a:t>T</a:t>
            </a:r>
            <a:r>
              <a:rPr lang="en-US" sz="1800" dirty="0">
                <a:latin typeface="Helvetica" charset="0"/>
              </a:rPr>
              <a:t>&gt; record: 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site 2 executes </a:t>
            </a:r>
            <a:r>
              <a:rPr lang="en-US" sz="1800" b="1" dirty="0">
                <a:latin typeface="Helvetica" charset="0"/>
              </a:rPr>
              <a:t>undo </a:t>
            </a:r>
            <a:r>
              <a:rPr lang="en-US" sz="1800" dirty="0">
                <a:latin typeface="Helvetica" charset="0"/>
              </a:rPr>
              <a:t>(</a:t>
            </a:r>
            <a:r>
              <a:rPr lang="en-US" sz="1800" i="1" dirty="0">
                <a:latin typeface="Helvetica" charset="0"/>
              </a:rPr>
              <a:t>T</a:t>
            </a:r>
            <a:r>
              <a:rPr lang="en-US" sz="1800" dirty="0" smtClean="0">
                <a:latin typeface="Helvetica" charset="0"/>
              </a:rPr>
              <a:t>)</a:t>
            </a:r>
          </a:p>
          <a:p>
            <a:r>
              <a:rPr lang="en-US" sz="1800" b="1" dirty="0">
                <a:solidFill>
                  <a:srgbClr val="FF0000"/>
                </a:solidFill>
                <a:latin typeface="Helvetica" charset="0"/>
              </a:rPr>
              <a:t>Question </a:t>
            </a:r>
            <a:r>
              <a:rPr lang="en-US" sz="1800" b="1" dirty="0" smtClean="0">
                <a:solidFill>
                  <a:srgbClr val="FF0000"/>
                </a:solidFill>
                <a:latin typeface="Helvetica" charset="0"/>
              </a:rPr>
              <a:t>4-2</a:t>
            </a:r>
            <a:r>
              <a:rPr lang="en-US" sz="1800" b="1" dirty="0" smtClean="0">
                <a:latin typeface="Helvetica" charset="0"/>
              </a:rPr>
              <a:t>: </a:t>
            </a:r>
            <a:r>
              <a:rPr lang="en-US" sz="1800" b="1" dirty="0">
                <a:latin typeface="Helvetica" charset="0"/>
              </a:rPr>
              <a:t>Why </a:t>
            </a:r>
            <a:r>
              <a:rPr lang="en-US" sz="1800" b="1" dirty="0" smtClean="0">
                <a:latin typeface="Helvetica" charset="0"/>
              </a:rPr>
              <a:t>undo </a:t>
            </a:r>
            <a:r>
              <a:rPr lang="en-US" sz="1800" b="1" dirty="0">
                <a:latin typeface="Helvetica" charset="0"/>
              </a:rPr>
              <a:t>(T</a:t>
            </a:r>
            <a:r>
              <a:rPr lang="en-US" sz="1800" b="1" dirty="0" smtClean="0">
                <a:latin typeface="Helvetica" charset="0"/>
              </a:rPr>
              <a:t>)?</a:t>
            </a:r>
            <a:endParaRPr lang="en-US" sz="1800" b="1" dirty="0">
              <a:latin typeface="Helvetica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708C9234-5E49-4C1B-BE2F-272C90B1003F}"/>
              </a:ext>
            </a:extLst>
          </p:cNvPr>
          <p:cNvSpPr txBox="1"/>
          <p:nvPr/>
        </p:nvSpPr>
        <p:spPr>
          <a:xfrm>
            <a:off x="2938" y="4714596"/>
            <a:ext cx="47548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Helvetica" charset="0"/>
              </a:rPr>
              <a:t>Case 3: </a:t>
            </a:r>
            <a:r>
              <a:rPr lang="en-US" sz="1800" dirty="0">
                <a:latin typeface="Helvetica" charset="0"/>
              </a:rPr>
              <a:t>Log contains &lt;</a:t>
            </a:r>
            <a:r>
              <a:rPr lang="en-US" sz="1800" b="1" dirty="0">
                <a:latin typeface="Helvetica" charset="0"/>
              </a:rPr>
              <a:t>ready </a:t>
            </a:r>
            <a:r>
              <a:rPr lang="en-US" sz="1800" i="1" dirty="0">
                <a:latin typeface="Helvetica" charset="0"/>
              </a:rPr>
              <a:t>T</a:t>
            </a:r>
            <a:r>
              <a:rPr lang="en-US" sz="1800" dirty="0">
                <a:latin typeface="Helvetica" charset="0"/>
              </a:rPr>
              <a:t>&gt; record: 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site must consult TC1 to determine the fate of </a:t>
            </a:r>
            <a:r>
              <a:rPr lang="en-US" sz="1800" i="1" dirty="0">
                <a:latin typeface="Helvetica" charset="0"/>
              </a:rPr>
              <a:t>T</a:t>
            </a:r>
            <a:r>
              <a:rPr lang="en-US" sz="1800" dirty="0">
                <a:latin typeface="Helvetica" charset="0"/>
              </a:rPr>
              <a:t>.</a:t>
            </a:r>
          </a:p>
          <a:p>
            <a:pPr marL="457200" lvl="1" indent="0">
              <a:buNone/>
            </a:pPr>
            <a:r>
              <a:rPr lang="en-US" sz="1800" dirty="0">
                <a:latin typeface="Helvetica" charset="0"/>
                <a:ea typeface="ＭＳ Ｐゴシック" charset="0"/>
              </a:rPr>
              <a:t>If </a:t>
            </a:r>
            <a:r>
              <a:rPr lang="en-US" sz="1800" i="1" dirty="0">
                <a:latin typeface="Helvetica" charset="0"/>
                <a:ea typeface="ＭＳ Ｐゴシック" charset="0"/>
              </a:rPr>
              <a:t>T</a:t>
            </a:r>
            <a:r>
              <a:rPr lang="en-US" sz="1800" dirty="0">
                <a:latin typeface="Helvetica" charset="0"/>
                <a:ea typeface="ＭＳ Ｐゴシック" charset="0"/>
              </a:rPr>
              <a:t> committed, </a:t>
            </a:r>
            <a:r>
              <a:rPr lang="en-US" sz="1800" b="1" dirty="0">
                <a:latin typeface="Helvetica" charset="0"/>
                <a:ea typeface="ＭＳ Ｐゴシック" charset="0"/>
              </a:rPr>
              <a:t>redo </a:t>
            </a:r>
            <a:r>
              <a:rPr lang="en-US" sz="1800" dirty="0">
                <a:latin typeface="Helvetica" charset="0"/>
                <a:ea typeface="ＭＳ Ｐゴシック" charset="0"/>
              </a:rPr>
              <a:t>(</a:t>
            </a:r>
            <a:r>
              <a:rPr lang="en-US" sz="1800" i="1" dirty="0">
                <a:latin typeface="Helvetica" charset="0"/>
                <a:ea typeface="ＭＳ Ｐゴシック" charset="0"/>
              </a:rPr>
              <a:t>T</a:t>
            </a:r>
            <a:r>
              <a:rPr lang="en-US" sz="1800" dirty="0">
                <a:latin typeface="Helvetica" charset="0"/>
                <a:ea typeface="ＭＳ Ｐゴシック" charset="0"/>
              </a:rPr>
              <a:t>)</a:t>
            </a:r>
          </a:p>
          <a:p>
            <a:pPr marL="457200" lvl="1" indent="0">
              <a:buNone/>
            </a:pPr>
            <a:r>
              <a:rPr lang="en-US" sz="1800" dirty="0">
                <a:latin typeface="Helvetica" charset="0"/>
                <a:ea typeface="ＭＳ Ｐゴシック" charset="0"/>
              </a:rPr>
              <a:t>If </a:t>
            </a:r>
            <a:r>
              <a:rPr lang="en-US" sz="1800" i="1" dirty="0">
                <a:latin typeface="Helvetica" charset="0"/>
                <a:ea typeface="ＭＳ Ｐゴシック" charset="0"/>
              </a:rPr>
              <a:t>T </a:t>
            </a:r>
            <a:r>
              <a:rPr lang="en-US" sz="1800" dirty="0">
                <a:latin typeface="Helvetica" charset="0"/>
                <a:ea typeface="ＭＳ Ｐゴシック" charset="0"/>
              </a:rPr>
              <a:t>aborted, </a:t>
            </a:r>
            <a:r>
              <a:rPr lang="en-US" sz="1800" b="1" dirty="0">
                <a:latin typeface="Helvetica" charset="0"/>
                <a:ea typeface="ＭＳ Ｐゴシック" charset="0"/>
              </a:rPr>
              <a:t>undo </a:t>
            </a:r>
            <a:r>
              <a:rPr lang="en-US" sz="1800" dirty="0">
                <a:latin typeface="Helvetica" charset="0"/>
                <a:ea typeface="ＭＳ Ｐゴシック" charset="0"/>
              </a:rPr>
              <a:t>(</a:t>
            </a:r>
            <a:r>
              <a:rPr lang="en-US" sz="1800" i="1" dirty="0">
                <a:latin typeface="Helvetica" charset="0"/>
                <a:ea typeface="ＭＳ Ｐゴシック" charset="0"/>
              </a:rPr>
              <a:t>T</a:t>
            </a:r>
            <a:r>
              <a:rPr lang="en-US" sz="1800" dirty="0">
                <a:latin typeface="Helvetica" charset="0"/>
                <a:ea typeface="ＭＳ Ｐゴシック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21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8" grpId="0" animBg="1"/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Handling of Failures - Site Failure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5D9A88C-448E-4785-991C-13B215C07841}"/>
              </a:ext>
            </a:extLst>
          </p:cNvPr>
          <p:cNvSpPr txBox="1"/>
          <p:nvPr/>
        </p:nvSpPr>
        <p:spPr>
          <a:xfrm>
            <a:off x="52070" y="1063556"/>
            <a:ext cx="367234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Helvetica" charset="0"/>
              </a:rPr>
              <a:t>Site 2 was failed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When site </a:t>
            </a:r>
            <a:r>
              <a:rPr lang="en-US" sz="1800" i="1" dirty="0">
                <a:latin typeface="Helvetica" charset="0"/>
              </a:rPr>
              <a:t>S2 </a:t>
            </a:r>
            <a:r>
              <a:rPr lang="en-US" sz="1800" dirty="0">
                <a:latin typeface="Helvetica" charset="0"/>
              </a:rPr>
              <a:t>recovers, it examines its log to determine the fate of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transactions active at the time of the failure.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5506CBEF-853C-4B82-B5CF-182D8B5B2272}"/>
              </a:ext>
            </a:extLst>
          </p:cNvPr>
          <p:cNvSpPr txBox="1"/>
          <p:nvPr/>
        </p:nvSpPr>
        <p:spPr>
          <a:xfrm>
            <a:off x="28212" y="3155242"/>
            <a:ext cx="495174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&lt;Start T&gt;      by TC1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Lock (A)  request by TC1 granted by </a:t>
            </a:r>
            <a:r>
              <a:rPr lang="en-US" sz="1800" dirty="0" smtClean="0">
                <a:latin typeface="Helvetica" charset="0"/>
              </a:rPr>
              <a:t>TM2</a:t>
            </a:r>
            <a:endParaRPr lang="en-US" sz="1800" dirty="0">
              <a:latin typeface="Helvetica" charset="0"/>
            </a:endParaRP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READ (A)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A = A- 5000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Write (A)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Lock (B)  request by TC1 granted by </a:t>
            </a:r>
            <a:r>
              <a:rPr lang="en-US" sz="1800" dirty="0" smtClean="0">
                <a:latin typeface="Helvetica" charset="0"/>
              </a:rPr>
              <a:t>TM3</a:t>
            </a:r>
            <a:endParaRPr lang="en-US" sz="1800" dirty="0">
              <a:latin typeface="Helvetica" charset="0"/>
            </a:endParaRP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READ (B)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B=B+5000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WRITE (B)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Helvetica" charset="0"/>
              </a:rPr>
              <a:t>COMMIT (T)     </a:t>
            </a:r>
            <a:endParaRPr lang="en-US" sz="1800" b="1" dirty="0">
              <a:solidFill>
                <a:srgbClr val="FF0000"/>
              </a:solidFill>
              <a:latin typeface="Helvetica" charset="0"/>
            </a:endParaRP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UNLOCK (A)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UNLOCK (B)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E90E3B76-CF79-4EEF-9425-F5346A96DC26}"/>
              </a:ext>
            </a:extLst>
          </p:cNvPr>
          <p:cNvSpPr txBox="1"/>
          <p:nvPr/>
        </p:nvSpPr>
        <p:spPr>
          <a:xfrm>
            <a:off x="4191001" y="869861"/>
            <a:ext cx="475488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Helvetica" charset="0"/>
              </a:rPr>
              <a:t>Case 1:</a:t>
            </a:r>
            <a:r>
              <a:rPr lang="en-US" sz="1800" dirty="0">
                <a:latin typeface="Helvetica" charset="0"/>
              </a:rPr>
              <a:t> Log contain &lt;</a:t>
            </a:r>
            <a:r>
              <a:rPr lang="en-US" sz="1800" b="1" dirty="0">
                <a:latin typeface="Helvetica" charset="0"/>
              </a:rPr>
              <a:t>commit </a:t>
            </a:r>
            <a:r>
              <a:rPr lang="en-US" sz="1800" i="1" dirty="0">
                <a:latin typeface="Helvetica" charset="0"/>
              </a:rPr>
              <a:t>T</a:t>
            </a:r>
            <a:r>
              <a:rPr lang="en-US" sz="1800" dirty="0">
                <a:latin typeface="Helvetica" charset="0"/>
              </a:rPr>
              <a:t>&gt; record: 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site 2 executes </a:t>
            </a:r>
            <a:r>
              <a:rPr lang="en-US" sz="1800" b="1" dirty="0">
                <a:latin typeface="Helvetica" charset="0"/>
              </a:rPr>
              <a:t>redo </a:t>
            </a:r>
            <a:r>
              <a:rPr lang="en-US" sz="1800" dirty="0">
                <a:latin typeface="Helvetica" charset="0"/>
              </a:rPr>
              <a:t>(</a:t>
            </a:r>
            <a:r>
              <a:rPr lang="en-US" sz="1800" i="1" dirty="0">
                <a:latin typeface="Helvetica" charset="0"/>
              </a:rPr>
              <a:t>T</a:t>
            </a:r>
            <a:r>
              <a:rPr lang="en-US" sz="1800" dirty="0" smtClean="0">
                <a:latin typeface="Helvetica" charset="0"/>
              </a:rPr>
              <a:t>)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Helvetica" charset="0"/>
              </a:rPr>
              <a:t>Question 4-1</a:t>
            </a:r>
            <a:r>
              <a:rPr lang="en-US" sz="1800" b="1" dirty="0" smtClean="0">
                <a:latin typeface="Helvetica" charset="0"/>
              </a:rPr>
              <a:t>: Why redo (T)?</a:t>
            </a:r>
            <a:endParaRPr lang="en-US" sz="1800" b="1" dirty="0">
              <a:latin typeface="Helvetica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536194" y="2040914"/>
            <a:ext cx="3409688" cy="2203539"/>
            <a:chOff x="5536194" y="2040914"/>
            <a:chExt cx="3409688" cy="2203539"/>
          </a:xfrm>
        </p:grpSpPr>
        <p:sp>
          <p:nvSpPr>
            <p:cNvPr id="29" name="TextBox 28"/>
            <p:cNvSpPr txBox="1"/>
            <p:nvPr/>
          </p:nvSpPr>
          <p:spPr>
            <a:xfrm>
              <a:off x="5536194" y="2040914"/>
              <a:ext cx="330935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Site 2 log records</a:t>
              </a:r>
            </a:p>
            <a:p>
              <a:endParaRPr lang="en-US" dirty="0" smtClean="0"/>
            </a:p>
            <a:p>
              <a:r>
                <a:rPr lang="en-US" dirty="0">
                  <a:latin typeface="Helvetica" charset="0"/>
                </a:rPr>
                <a:t>&lt;Start T</a:t>
              </a:r>
              <a:r>
                <a:rPr lang="en-US" dirty="0" smtClean="0">
                  <a:latin typeface="Helvetica" charset="0"/>
                </a:rPr>
                <a:t>&gt;</a:t>
              </a:r>
            </a:p>
            <a:p>
              <a:r>
                <a:rPr lang="en-US" dirty="0" smtClean="0">
                  <a:latin typeface="Helvetica" charset="0"/>
                </a:rPr>
                <a:t>&lt;T, A, 20000, 15000&gt;</a:t>
              </a:r>
            </a:p>
            <a:p>
              <a:r>
                <a:rPr lang="en-US" dirty="0" smtClean="0">
                  <a:latin typeface="Helvetica" charset="0"/>
                </a:rPr>
                <a:t>&lt;Ready T&gt;</a:t>
              </a:r>
            </a:p>
            <a:p>
              <a:r>
                <a:rPr lang="en-US" dirty="0" smtClean="0">
                  <a:latin typeface="Helvetica" charset="0"/>
                </a:rPr>
                <a:t>&lt;T COMMIT&gt;</a:t>
              </a: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30" name="Explosion 1 29"/>
            <p:cNvSpPr/>
            <p:nvPr/>
          </p:nvSpPr>
          <p:spPr bwMode="auto">
            <a:xfrm>
              <a:off x="7356144" y="3469140"/>
              <a:ext cx="1589738" cy="775313"/>
            </a:xfrm>
            <a:prstGeom prst="irregularSeal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Helvetica" charset="0"/>
                </a:rPr>
                <a:t>Failed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cxnSp>
          <p:nvCxnSpPr>
            <p:cNvPr id="35" name="Straight Arrow Connector 34"/>
            <p:cNvCxnSpPr>
              <a:stCxn id="30" idx="1"/>
            </p:cNvCxnSpPr>
            <p:nvPr/>
          </p:nvCxnSpPr>
          <p:spPr bwMode="auto">
            <a:xfrm flipH="1">
              <a:off x="6100549" y="3778368"/>
              <a:ext cx="1255595" cy="566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199796" y="4445229"/>
            <a:ext cx="2210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Site 2 log</a:t>
            </a:r>
          </a:p>
          <a:p>
            <a:endParaRPr lang="en-US" dirty="0" smtClean="0"/>
          </a:p>
          <a:p>
            <a:r>
              <a:rPr lang="en-US" dirty="0">
                <a:latin typeface="Helvetica" charset="0"/>
              </a:rPr>
              <a:t>&lt;Start T</a:t>
            </a:r>
            <a:r>
              <a:rPr lang="en-US" dirty="0" smtClean="0">
                <a:latin typeface="Helvetica" charset="0"/>
              </a:rPr>
              <a:t>&gt;</a:t>
            </a:r>
          </a:p>
          <a:p>
            <a:r>
              <a:rPr lang="en-US" dirty="0" smtClean="0">
                <a:latin typeface="Helvetica" charset="0"/>
              </a:rPr>
              <a:t>&lt;T, A, 20000, 15000&gt;</a:t>
            </a:r>
          </a:p>
          <a:p>
            <a:r>
              <a:rPr lang="en-US" dirty="0">
                <a:latin typeface="Helvetica" charset="0"/>
              </a:rPr>
              <a:t>&lt;Ready T</a:t>
            </a:r>
            <a:r>
              <a:rPr lang="en-US" dirty="0" smtClean="0">
                <a:latin typeface="Helvetica" charset="0"/>
              </a:rPr>
              <a:t>&gt;</a:t>
            </a:r>
          </a:p>
          <a:p>
            <a:r>
              <a:rPr lang="en-US" dirty="0" smtClean="0">
                <a:latin typeface="Helvetica" charset="0"/>
              </a:rPr>
              <a:t>&lt;T COMMIT&gt;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56144" y="4445229"/>
            <a:ext cx="22109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Site 2 recovery</a:t>
            </a:r>
          </a:p>
          <a:p>
            <a:endParaRPr lang="en-US" dirty="0" smtClean="0"/>
          </a:p>
          <a:p>
            <a:endParaRPr lang="en-US" dirty="0" smtClean="0">
              <a:latin typeface="Helvetica" charset="0"/>
            </a:endParaRPr>
          </a:p>
          <a:p>
            <a:endParaRPr lang="en-US" dirty="0">
              <a:latin typeface="Helvetica" charset="0"/>
            </a:endParaRPr>
          </a:p>
          <a:p>
            <a:endParaRPr lang="en-US" dirty="0" smtClean="0">
              <a:latin typeface="Helvetica" charset="0"/>
            </a:endParaRPr>
          </a:p>
          <a:p>
            <a:endParaRPr lang="en-US" dirty="0" smtClean="0">
              <a:latin typeface="Helvetica" charset="0"/>
            </a:endParaRPr>
          </a:p>
          <a:p>
            <a:r>
              <a:rPr lang="en-US" dirty="0" smtClean="0">
                <a:latin typeface="Helvetica" charset="0"/>
              </a:rPr>
              <a:t>Set A = 15000</a:t>
            </a:r>
          </a:p>
        </p:txBody>
      </p:sp>
    </p:spTree>
    <p:extLst>
      <p:ext uri="{BB962C8B-B14F-4D97-AF65-F5344CB8AC3E}">
        <p14:creationId xmlns:p14="http://schemas.microsoft.com/office/powerpoint/2010/main" val="34730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Handling of Failures - Site Failure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5D9A88C-448E-4785-991C-13B215C07841}"/>
              </a:ext>
            </a:extLst>
          </p:cNvPr>
          <p:cNvSpPr txBox="1"/>
          <p:nvPr/>
        </p:nvSpPr>
        <p:spPr>
          <a:xfrm>
            <a:off x="52070" y="1063556"/>
            <a:ext cx="367234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Helvetica" charset="0"/>
              </a:rPr>
              <a:t>Site 2 was failed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When site </a:t>
            </a:r>
            <a:r>
              <a:rPr lang="en-US" sz="1800" i="1" dirty="0">
                <a:latin typeface="Helvetica" charset="0"/>
              </a:rPr>
              <a:t>S2 </a:t>
            </a:r>
            <a:r>
              <a:rPr lang="en-US" sz="1800" dirty="0">
                <a:latin typeface="Helvetica" charset="0"/>
              </a:rPr>
              <a:t>recovers, it examines its log to determine the fate of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transactions active at the time of the failure.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5506CBEF-853C-4B82-B5CF-182D8B5B2272}"/>
              </a:ext>
            </a:extLst>
          </p:cNvPr>
          <p:cNvSpPr txBox="1"/>
          <p:nvPr/>
        </p:nvSpPr>
        <p:spPr>
          <a:xfrm>
            <a:off x="28212" y="3155242"/>
            <a:ext cx="495174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&lt;Start T&gt;      by TC1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Lock (A)  request by TC1 granted by </a:t>
            </a:r>
            <a:r>
              <a:rPr lang="en-US" sz="1800" dirty="0" smtClean="0">
                <a:latin typeface="Helvetica" charset="0"/>
              </a:rPr>
              <a:t>TM2</a:t>
            </a:r>
            <a:endParaRPr lang="en-US" sz="1800" dirty="0">
              <a:latin typeface="Helvetica" charset="0"/>
            </a:endParaRP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READ (A)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A = A- 5000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Write (A)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Lock (B)  request by TC1 granted by </a:t>
            </a:r>
            <a:r>
              <a:rPr lang="en-US" sz="1800" dirty="0" smtClean="0">
                <a:latin typeface="Helvetica" charset="0"/>
              </a:rPr>
              <a:t>TM3</a:t>
            </a:r>
            <a:endParaRPr lang="en-US" sz="1800" dirty="0">
              <a:latin typeface="Helvetica" charset="0"/>
            </a:endParaRP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READ (B)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B=B+5000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WRITE (B)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Helvetica" charset="0"/>
              </a:rPr>
              <a:t>COMMIT (T)     </a:t>
            </a:r>
            <a:endParaRPr lang="en-US" sz="1800" b="1" dirty="0">
              <a:solidFill>
                <a:srgbClr val="FF0000"/>
              </a:solidFill>
              <a:latin typeface="Helvetica" charset="0"/>
            </a:endParaRP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UNLOCK (A)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UNLOCK (B)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636525" y="2320119"/>
            <a:ext cx="3309357" cy="2062103"/>
            <a:chOff x="5636525" y="2320119"/>
            <a:chExt cx="3309357" cy="2062103"/>
          </a:xfrm>
        </p:grpSpPr>
        <p:sp>
          <p:nvSpPr>
            <p:cNvPr id="29" name="TextBox 28"/>
            <p:cNvSpPr txBox="1"/>
            <p:nvPr/>
          </p:nvSpPr>
          <p:spPr>
            <a:xfrm>
              <a:off x="5636525" y="2320119"/>
              <a:ext cx="330935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Site 2 log records</a:t>
              </a:r>
            </a:p>
            <a:p>
              <a:endParaRPr lang="en-US" dirty="0" smtClean="0"/>
            </a:p>
            <a:p>
              <a:r>
                <a:rPr lang="en-US" dirty="0">
                  <a:latin typeface="Helvetica" charset="0"/>
                </a:rPr>
                <a:t>&lt;Start T</a:t>
              </a:r>
              <a:r>
                <a:rPr lang="en-US" dirty="0" smtClean="0">
                  <a:latin typeface="Helvetica" charset="0"/>
                </a:rPr>
                <a:t>&gt;</a:t>
              </a:r>
            </a:p>
            <a:p>
              <a:r>
                <a:rPr lang="en-US" dirty="0" smtClean="0">
                  <a:latin typeface="Helvetica" charset="0"/>
                </a:rPr>
                <a:t>&lt;T, A, 20000, 15000&gt;</a:t>
              </a:r>
            </a:p>
            <a:p>
              <a:r>
                <a:rPr lang="en-US" dirty="0" smtClean="0">
                  <a:latin typeface="Helvetica" charset="0"/>
                </a:rPr>
                <a:t>&lt;Ready T&gt;</a:t>
              </a:r>
            </a:p>
            <a:p>
              <a:r>
                <a:rPr lang="en-US" dirty="0" smtClean="0">
                  <a:latin typeface="Helvetica" charset="0"/>
                </a:rPr>
                <a:t>&lt;T Abort&gt;</a:t>
              </a: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30" name="Explosion 1 29"/>
            <p:cNvSpPr/>
            <p:nvPr/>
          </p:nvSpPr>
          <p:spPr bwMode="auto">
            <a:xfrm>
              <a:off x="7356144" y="3469140"/>
              <a:ext cx="1589738" cy="775313"/>
            </a:xfrm>
            <a:prstGeom prst="irregularSeal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Helvetica" charset="0"/>
                </a:rPr>
                <a:t>Failed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cxnSp>
          <p:nvCxnSpPr>
            <p:cNvPr id="35" name="Straight Arrow Connector 34"/>
            <p:cNvCxnSpPr>
              <a:stCxn id="30" idx="1"/>
            </p:cNvCxnSpPr>
            <p:nvPr/>
          </p:nvCxnSpPr>
          <p:spPr bwMode="auto">
            <a:xfrm flipH="1">
              <a:off x="6100549" y="3778368"/>
              <a:ext cx="1255595" cy="566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199796" y="4445229"/>
            <a:ext cx="2210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Site 2 log</a:t>
            </a:r>
          </a:p>
          <a:p>
            <a:endParaRPr lang="en-US" dirty="0" smtClean="0"/>
          </a:p>
          <a:p>
            <a:r>
              <a:rPr lang="en-US" dirty="0">
                <a:latin typeface="Helvetica" charset="0"/>
              </a:rPr>
              <a:t>&lt;Start T</a:t>
            </a:r>
            <a:r>
              <a:rPr lang="en-US" dirty="0" smtClean="0">
                <a:latin typeface="Helvetica" charset="0"/>
              </a:rPr>
              <a:t>&gt;</a:t>
            </a:r>
          </a:p>
          <a:p>
            <a:r>
              <a:rPr lang="en-US" dirty="0" smtClean="0">
                <a:latin typeface="Helvetica" charset="0"/>
              </a:rPr>
              <a:t>&lt;T, A, 20000, 15000&gt;</a:t>
            </a:r>
          </a:p>
          <a:p>
            <a:r>
              <a:rPr lang="en-US" dirty="0">
                <a:latin typeface="Helvetica" charset="0"/>
              </a:rPr>
              <a:t>&lt;Ready T</a:t>
            </a:r>
            <a:r>
              <a:rPr lang="en-US" dirty="0" smtClean="0">
                <a:latin typeface="Helvetica" charset="0"/>
              </a:rPr>
              <a:t>&gt;</a:t>
            </a:r>
          </a:p>
          <a:p>
            <a:r>
              <a:rPr lang="en-US" dirty="0" smtClean="0">
                <a:latin typeface="Helvetica" charset="0"/>
              </a:rPr>
              <a:t>&lt;T Abort&gt;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56144" y="4445229"/>
            <a:ext cx="22109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Site 2 recovery</a:t>
            </a:r>
          </a:p>
          <a:p>
            <a:endParaRPr lang="en-US" dirty="0" smtClean="0"/>
          </a:p>
          <a:p>
            <a:endParaRPr lang="en-US" dirty="0" smtClean="0">
              <a:latin typeface="Helvetica" charset="0"/>
            </a:endParaRPr>
          </a:p>
          <a:p>
            <a:endParaRPr lang="en-US" dirty="0">
              <a:latin typeface="Helvetica" charset="0"/>
            </a:endParaRPr>
          </a:p>
          <a:p>
            <a:endParaRPr lang="en-US" dirty="0" smtClean="0">
              <a:latin typeface="Helvetica" charset="0"/>
            </a:endParaRPr>
          </a:p>
          <a:p>
            <a:endParaRPr lang="en-US" dirty="0" smtClean="0">
              <a:latin typeface="Helvetica" charset="0"/>
            </a:endParaRPr>
          </a:p>
          <a:p>
            <a:r>
              <a:rPr lang="en-US" dirty="0" smtClean="0">
                <a:latin typeface="Helvetica" charset="0"/>
              </a:rPr>
              <a:t>Set A = 20000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CC55898-1FFC-4326-BE58-551C08EF3F66}"/>
              </a:ext>
            </a:extLst>
          </p:cNvPr>
          <p:cNvSpPr txBox="1"/>
          <p:nvPr/>
        </p:nvSpPr>
        <p:spPr>
          <a:xfrm>
            <a:off x="4191001" y="986152"/>
            <a:ext cx="475488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Helvetica" charset="0"/>
              </a:rPr>
              <a:t>Case 2:</a:t>
            </a:r>
            <a:r>
              <a:rPr lang="en-US" sz="1800" dirty="0">
                <a:latin typeface="Helvetica" charset="0"/>
              </a:rPr>
              <a:t> Log contains &lt;</a:t>
            </a:r>
            <a:r>
              <a:rPr lang="en-US" sz="1800" b="1" dirty="0">
                <a:latin typeface="Helvetica" charset="0"/>
              </a:rPr>
              <a:t>abort </a:t>
            </a:r>
            <a:r>
              <a:rPr lang="en-US" sz="1800" i="1" dirty="0">
                <a:latin typeface="Helvetica" charset="0"/>
              </a:rPr>
              <a:t>T</a:t>
            </a:r>
            <a:r>
              <a:rPr lang="en-US" sz="1800" dirty="0">
                <a:latin typeface="Helvetica" charset="0"/>
              </a:rPr>
              <a:t>&gt; record: 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site 2 executes </a:t>
            </a:r>
            <a:r>
              <a:rPr lang="en-US" sz="1800" b="1" dirty="0">
                <a:latin typeface="Helvetica" charset="0"/>
              </a:rPr>
              <a:t>undo </a:t>
            </a:r>
            <a:r>
              <a:rPr lang="en-US" sz="1800" dirty="0">
                <a:latin typeface="Helvetica" charset="0"/>
              </a:rPr>
              <a:t>(</a:t>
            </a:r>
            <a:r>
              <a:rPr lang="en-US" sz="1800" i="1" dirty="0">
                <a:latin typeface="Helvetica" charset="0"/>
              </a:rPr>
              <a:t>T</a:t>
            </a:r>
            <a:r>
              <a:rPr lang="en-US" sz="1800" dirty="0" smtClean="0">
                <a:latin typeface="Helvetica" charset="0"/>
              </a:rPr>
              <a:t>)</a:t>
            </a:r>
          </a:p>
          <a:p>
            <a:r>
              <a:rPr lang="en-US" sz="1800" b="1" dirty="0">
                <a:solidFill>
                  <a:srgbClr val="FF0000"/>
                </a:solidFill>
                <a:latin typeface="Helvetica" charset="0"/>
              </a:rPr>
              <a:t>Question </a:t>
            </a:r>
            <a:r>
              <a:rPr lang="en-US" sz="1800" b="1" dirty="0" smtClean="0">
                <a:solidFill>
                  <a:srgbClr val="FF0000"/>
                </a:solidFill>
                <a:latin typeface="Helvetica" charset="0"/>
              </a:rPr>
              <a:t>4-2</a:t>
            </a:r>
            <a:r>
              <a:rPr lang="en-US" sz="1800" b="1" dirty="0" smtClean="0">
                <a:latin typeface="Helvetica" charset="0"/>
              </a:rPr>
              <a:t>: </a:t>
            </a:r>
            <a:r>
              <a:rPr lang="en-US" sz="1800" b="1" dirty="0">
                <a:latin typeface="Helvetica" charset="0"/>
              </a:rPr>
              <a:t>Why </a:t>
            </a:r>
            <a:r>
              <a:rPr lang="en-US" sz="1800" b="1" dirty="0" smtClean="0">
                <a:latin typeface="Helvetica" charset="0"/>
              </a:rPr>
              <a:t>undo </a:t>
            </a:r>
            <a:r>
              <a:rPr lang="en-US" sz="1800" b="1" dirty="0">
                <a:latin typeface="Helvetica" charset="0"/>
              </a:rPr>
              <a:t>(T</a:t>
            </a:r>
            <a:r>
              <a:rPr lang="en-US" sz="1800" b="1" dirty="0" smtClean="0">
                <a:latin typeface="Helvetica" charset="0"/>
              </a:rPr>
              <a:t>)?</a:t>
            </a:r>
            <a:endParaRPr lang="en-US" sz="1800" b="1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67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Handling of Failures - Site Failure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5D9A88C-448E-4785-991C-13B215C07841}"/>
              </a:ext>
            </a:extLst>
          </p:cNvPr>
          <p:cNvSpPr txBox="1"/>
          <p:nvPr/>
        </p:nvSpPr>
        <p:spPr>
          <a:xfrm>
            <a:off x="52070" y="1063556"/>
            <a:ext cx="367234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Helvetica" charset="0"/>
              </a:rPr>
              <a:t>Site 2 was failed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When site </a:t>
            </a:r>
            <a:r>
              <a:rPr lang="en-US" sz="1800" i="1" dirty="0">
                <a:latin typeface="Helvetica" charset="0"/>
              </a:rPr>
              <a:t>S2 </a:t>
            </a:r>
            <a:r>
              <a:rPr lang="en-US" sz="1800" dirty="0">
                <a:latin typeface="Helvetica" charset="0"/>
              </a:rPr>
              <a:t>recovers, it examines its log to determine the fate of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transactions active at the time of the failure.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5506CBEF-853C-4B82-B5CF-182D8B5B2272}"/>
              </a:ext>
            </a:extLst>
          </p:cNvPr>
          <p:cNvSpPr txBox="1"/>
          <p:nvPr/>
        </p:nvSpPr>
        <p:spPr>
          <a:xfrm>
            <a:off x="28212" y="3155242"/>
            <a:ext cx="495174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&lt;Start T&gt;      by TC1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Lock (A)  request by TC1 granted by </a:t>
            </a:r>
            <a:r>
              <a:rPr lang="en-US" sz="1800" dirty="0" smtClean="0">
                <a:latin typeface="Helvetica" charset="0"/>
              </a:rPr>
              <a:t>TM2</a:t>
            </a:r>
            <a:endParaRPr lang="en-US" sz="1800" dirty="0">
              <a:latin typeface="Helvetica" charset="0"/>
            </a:endParaRP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READ (A)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A = A- 5000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Write (A)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Lock (B)  request by TC1 granted by </a:t>
            </a:r>
            <a:r>
              <a:rPr lang="en-US" sz="1800" dirty="0" smtClean="0">
                <a:latin typeface="Helvetica" charset="0"/>
              </a:rPr>
              <a:t>TM3</a:t>
            </a:r>
            <a:endParaRPr lang="en-US" sz="1800" dirty="0">
              <a:latin typeface="Helvetica" charset="0"/>
            </a:endParaRP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READ (B)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B=B+5000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WRITE (B)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Helvetica" charset="0"/>
              </a:rPr>
              <a:t>COMMIT (T)     </a:t>
            </a:r>
            <a:endParaRPr lang="en-US" sz="1800" b="1" dirty="0">
              <a:solidFill>
                <a:srgbClr val="FF0000"/>
              </a:solidFill>
              <a:latin typeface="Helvetica" charset="0"/>
            </a:endParaRP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UNLOCK (A)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UNLOCK (B)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636525" y="2320119"/>
            <a:ext cx="3309357" cy="2308324"/>
            <a:chOff x="5636525" y="2320119"/>
            <a:chExt cx="3309357" cy="2308324"/>
          </a:xfrm>
        </p:grpSpPr>
        <p:sp>
          <p:nvSpPr>
            <p:cNvPr id="29" name="TextBox 28"/>
            <p:cNvSpPr txBox="1"/>
            <p:nvPr/>
          </p:nvSpPr>
          <p:spPr>
            <a:xfrm>
              <a:off x="5636525" y="2320119"/>
              <a:ext cx="330935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Site 2 log records</a:t>
              </a:r>
            </a:p>
            <a:p>
              <a:endParaRPr lang="en-US" dirty="0" smtClean="0"/>
            </a:p>
            <a:p>
              <a:r>
                <a:rPr lang="en-US" dirty="0">
                  <a:latin typeface="Helvetica" charset="0"/>
                </a:rPr>
                <a:t>&lt;Start T</a:t>
              </a:r>
              <a:r>
                <a:rPr lang="en-US" dirty="0" smtClean="0">
                  <a:latin typeface="Helvetica" charset="0"/>
                </a:rPr>
                <a:t>&gt;</a:t>
              </a:r>
            </a:p>
            <a:p>
              <a:r>
                <a:rPr lang="en-US" dirty="0" smtClean="0">
                  <a:latin typeface="Helvetica" charset="0"/>
                </a:rPr>
                <a:t>&lt;T, A, 20000, 15000&gt;</a:t>
              </a:r>
            </a:p>
            <a:p>
              <a:r>
                <a:rPr lang="en-US" dirty="0" smtClean="0">
                  <a:latin typeface="Helvetica" charset="0"/>
                </a:rPr>
                <a:t>&lt;Ready T&gt;</a:t>
              </a:r>
            </a:p>
            <a:p>
              <a:endParaRPr lang="en-US" dirty="0" smtClean="0">
                <a:latin typeface="Helvetica" charset="0"/>
              </a:endParaRPr>
            </a:p>
            <a:p>
              <a:endParaRPr lang="en-US" dirty="0" smtClean="0">
                <a:latin typeface="Helvetica" charset="0"/>
              </a:endParaRP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30" name="Explosion 1 29"/>
            <p:cNvSpPr/>
            <p:nvPr/>
          </p:nvSpPr>
          <p:spPr bwMode="auto">
            <a:xfrm>
              <a:off x="7356144" y="3469140"/>
              <a:ext cx="1589738" cy="775313"/>
            </a:xfrm>
            <a:prstGeom prst="irregularSeal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Helvetica" charset="0"/>
                </a:rPr>
                <a:t>Failed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cxnSp>
          <p:nvCxnSpPr>
            <p:cNvPr id="35" name="Straight Arrow Connector 34"/>
            <p:cNvCxnSpPr>
              <a:stCxn id="30" idx="1"/>
            </p:cNvCxnSpPr>
            <p:nvPr/>
          </p:nvCxnSpPr>
          <p:spPr bwMode="auto">
            <a:xfrm flipH="1">
              <a:off x="6100549" y="3778368"/>
              <a:ext cx="1255595" cy="566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199796" y="4445229"/>
            <a:ext cx="2210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Site 2 log</a:t>
            </a:r>
          </a:p>
          <a:p>
            <a:endParaRPr lang="en-US" dirty="0" smtClean="0"/>
          </a:p>
          <a:p>
            <a:r>
              <a:rPr lang="en-US" dirty="0">
                <a:latin typeface="Helvetica" charset="0"/>
              </a:rPr>
              <a:t>&lt;Start T</a:t>
            </a:r>
            <a:r>
              <a:rPr lang="en-US" dirty="0" smtClean="0">
                <a:latin typeface="Helvetica" charset="0"/>
              </a:rPr>
              <a:t>&gt;</a:t>
            </a:r>
          </a:p>
          <a:p>
            <a:r>
              <a:rPr lang="en-US" dirty="0" smtClean="0">
                <a:latin typeface="Helvetica" charset="0"/>
              </a:rPr>
              <a:t>&lt;T, A, 20000, 15000&gt;</a:t>
            </a:r>
          </a:p>
          <a:p>
            <a:r>
              <a:rPr lang="en-US" dirty="0" smtClean="0">
                <a:latin typeface="Helvetica" charset="0"/>
              </a:rPr>
              <a:t>&lt;Ready T&gt;</a:t>
            </a:r>
          </a:p>
          <a:p>
            <a:r>
              <a:rPr lang="en-US" dirty="0" smtClean="0">
                <a:latin typeface="Helvetica" charset="0"/>
              </a:rPr>
              <a:t>&lt;T COMMIT&gt;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56144" y="4445229"/>
            <a:ext cx="22109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Site 2 recovery</a:t>
            </a:r>
          </a:p>
          <a:p>
            <a:endParaRPr lang="en-US" dirty="0" smtClean="0"/>
          </a:p>
          <a:p>
            <a:endParaRPr lang="en-US" dirty="0" smtClean="0">
              <a:latin typeface="Helvetica" charset="0"/>
            </a:endParaRPr>
          </a:p>
          <a:p>
            <a:endParaRPr lang="en-US" dirty="0">
              <a:latin typeface="Helvetica" charset="0"/>
            </a:endParaRPr>
          </a:p>
          <a:p>
            <a:endParaRPr lang="en-US" dirty="0" smtClean="0">
              <a:latin typeface="Helvetica" charset="0"/>
            </a:endParaRPr>
          </a:p>
          <a:p>
            <a:endParaRPr lang="en-US" dirty="0" smtClean="0">
              <a:latin typeface="Helvetica" charset="0"/>
            </a:endParaRPr>
          </a:p>
          <a:p>
            <a:r>
              <a:rPr lang="en-US" dirty="0" smtClean="0">
                <a:latin typeface="Helvetica" charset="0"/>
              </a:rPr>
              <a:t>Set A = 20000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08C9234-5E49-4C1B-BE2F-272C90B1003F}"/>
              </a:ext>
            </a:extLst>
          </p:cNvPr>
          <p:cNvSpPr txBox="1"/>
          <p:nvPr/>
        </p:nvSpPr>
        <p:spPr>
          <a:xfrm>
            <a:off x="3927826" y="784933"/>
            <a:ext cx="47548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Helvetica" charset="0"/>
              </a:rPr>
              <a:t>Case 3: </a:t>
            </a:r>
            <a:r>
              <a:rPr lang="en-US" sz="1800" dirty="0">
                <a:latin typeface="Helvetica" charset="0"/>
              </a:rPr>
              <a:t>Log contains &lt;</a:t>
            </a:r>
            <a:r>
              <a:rPr lang="en-US" sz="1800" b="1" dirty="0">
                <a:latin typeface="Helvetica" charset="0"/>
              </a:rPr>
              <a:t>ready </a:t>
            </a:r>
            <a:r>
              <a:rPr lang="en-US" sz="1800" i="1" dirty="0">
                <a:latin typeface="Helvetica" charset="0"/>
              </a:rPr>
              <a:t>T</a:t>
            </a:r>
            <a:r>
              <a:rPr lang="en-US" sz="1800" dirty="0">
                <a:latin typeface="Helvetica" charset="0"/>
              </a:rPr>
              <a:t>&gt; record: 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site must consult TC1 to determine the fate of </a:t>
            </a:r>
            <a:r>
              <a:rPr lang="en-US" sz="1800" i="1" dirty="0">
                <a:latin typeface="Helvetica" charset="0"/>
              </a:rPr>
              <a:t>T</a:t>
            </a:r>
            <a:r>
              <a:rPr lang="en-US" sz="1800" dirty="0">
                <a:latin typeface="Helvetica" charset="0"/>
              </a:rPr>
              <a:t>.</a:t>
            </a:r>
          </a:p>
          <a:p>
            <a:pPr marL="457200" lvl="1" indent="0">
              <a:buNone/>
            </a:pPr>
            <a:r>
              <a:rPr lang="en-US" sz="1800" dirty="0">
                <a:latin typeface="Helvetica" charset="0"/>
                <a:ea typeface="ＭＳ Ｐゴシック" charset="0"/>
              </a:rPr>
              <a:t>If </a:t>
            </a:r>
            <a:r>
              <a:rPr lang="en-US" sz="1800" i="1" dirty="0">
                <a:latin typeface="Helvetica" charset="0"/>
                <a:ea typeface="ＭＳ Ｐゴシック" charset="0"/>
              </a:rPr>
              <a:t>T</a:t>
            </a:r>
            <a:r>
              <a:rPr lang="en-US" sz="1800" dirty="0">
                <a:latin typeface="Helvetica" charset="0"/>
                <a:ea typeface="ＭＳ Ｐゴシック" charset="0"/>
              </a:rPr>
              <a:t> committed, </a:t>
            </a:r>
            <a:r>
              <a:rPr lang="en-US" sz="1800" b="1" dirty="0">
                <a:latin typeface="Helvetica" charset="0"/>
                <a:ea typeface="ＭＳ Ｐゴシック" charset="0"/>
              </a:rPr>
              <a:t>redo </a:t>
            </a:r>
            <a:r>
              <a:rPr lang="en-US" sz="1800" dirty="0">
                <a:latin typeface="Helvetica" charset="0"/>
                <a:ea typeface="ＭＳ Ｐゴシック" charset="0"/>
              </a:rPr>
              <a:t>(</a:t>
            </a:r>
            <a:r>
              <a:rPr lang="en-US" sz="1800" i="1" dirty="0">
                <a:latin typeface="Helvetica" charset="0"/>
                <a:ea typeface="ＭＳ Ｐゴシック" charset="0"/>
              </a:rPr>
              <a:t>T</a:t>
            </a:r>
            <a:r>
              <a:rPr lang="en-US" sz="1800" dirty="0">
                <a:latin typeface="Helvetica" charset="0"/>
                <a:ea typeface="ＭＳ Ｐゴシック" charset="0"/>
              </a:rPr>
              <a:t>)</a:t>
            </a:r>
          </a:p>
          <a:p>
            <a:pPr marL="457200" lvl="1" indent="0">
              <a:buNone/>
            </a:pPr>
            <a:endParaRPr lang="en-US" sz="1800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939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>
            <a:extLst>
              <a:ext uri="{FF2B5EF4-FFF2-40B4-BE49-F238E27FC236}">
                <a16:creationId xmlns="" xmlns:a16="http://schemas.microsoft.com/office/drawing/2014/main" id="{1659596D-9B79-48B2-A8E5-B2B531A1D6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Required  Properties of a Transaction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="" xmlns:a16="http://schemas.microsoft.com/office/drawing/2014/main" id="{A888E9F6-8707-4656-98D6-81B5A8D81C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389813" cy="500062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en-US" sz="1800" dirty="0">
                <a:ea typeface="ＭＳ Ｐゴシック" panose="020B0600070205080204" pitchFamily="34" charset="-128"/>
              </a:rPr>
              <a:t>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1.	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read</a:t>
            </a:r>
            <a:r>
              <a:rPr lang="en-US" altLang="en-US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A</a:t>
            </a:r>
            <a:r>
              <a:rPr lang="en-US" altLang="en-US" sz="1800" dirty="0">
                <a:ea typeface="ＭＳ Ｐゴシック" panose="020B0600070205080204" pitchFamily="34" charset="-128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2.	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A</a:t>
            </a:r>
            <a:r>
              <a:rPr lang="en-US" altLang="en-US" sz="1800" dirty="0">
                <a:ea typeface="ＭＳ Ｐゴシック" panose="020B0600070205080204" pitchFamily="34" charset="-128"/>
              </a:rPr>
              <a:t> :=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A – </a:t>
            </a:r>
            <a:r>
              <a:rPr lang="en-US" altLang="en-US" sz="1800" dirty="0">
                <a:ea typeface="ＭＳ Ｐゴシック" panose="020B0600070205080204" pitchFamily="34" charset="-128"/>
              </a:rPr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3.	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write</a:t>
            </a:r>
            <a:r>
              <a:rPr lang="en-US" altLang="en-US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A</a:t>
            </a:r>
            <a:r>
              <a:rPr lang="en-US" altLang="en-US" sz="1800" dirty="0">
                <a:ea typeface="ＭＳ Ｐゴシック" panose="020B0600070205080204" pitchFamily="34" charset="-128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4.	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read</a:t>
            </a:r>
            <a:r>
              <a:rPr lang="en-US" altLang="en-US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B</a:t>
            </a:r>
            <a:r>
              <a:rPr lang="en-US" altLang="en-US" sz="1800" dirty="0">
                <a:ea typeface="ＭＳ Ｐゴシック" panose="020B0600070205080204" pitchFamily="34" charset="-128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5.	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B</a:t>
            </a:r>
            <a:r>
              <a:rPr lang="en-US" altLang="en-US" sz="1800" dirty="0">
                <a:ea typeface="ＭＳ Ｐゴシック" panose="020B0600070205080204" pitchFamily="34" charset="-128"/>
              </a:rPr>
              <a:t> :=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B + </a:t>
            </a:r>
            <a:r>
              <a:rPr lang="en-US" altLang="en-US" sz="1800" dirty="0">
                <a:ea typeface="ＭＳ Ｐゴシック" panose="020B0600070205080204" pitchFamily="34" charset="-128"/>
              </a:rPr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6.	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write</a:t>
            </a:r>
            <a:r>
              <a:rPr lang="en-US" altLang="en-US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B)</a:t>
            </a:r>
          </a:p>
          <a:p>
            <a:r>
              <a:rPr lang="en-US" altLang="en-US" sz="18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Atomicity requirement</a:t>
            </a:r>
            <a:r>
              <a:rPr lang="en-US" altLang="en-US" sz="1800" dirty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If the transaction fails after step 3 and before step 6, money will be “lost” leading to an inconsistent database state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Failure could be due to software or hardware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The system should ensure that updates of a partially executed transaction are not reflected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128351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Handling of Failures - Site Failure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5D9A88C-448E-4785-991C-13B215C07841}"/>
              </a:ext>
            </a:extLst>
          </p:cNvPr>
          <p:cNvSpPr txBox="1"/>
          <p:nvPr/>
        </p:nvSpPr>
        <p:spPr>
          <a:xfrm>
            <a:off x="52070" y="1063556"/>
            <a:ext cx="367234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Helvetica" charset="0"/>
              </a:rPr>
              <a:t>Site 2 was failed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When site </a:t>
            </a:r>
            <a:r>
              <a:rPr lang="en-US" sz="1800" i="1" dirty="0">
                <a:latin typeface="Helvetica" charset="0"/>
              </a:rPr>
              <a:t>S2 </a:t>
            </a:r>
            <a:r>
              <a:rPr lang="en-US" sz="1800" dirty="0">
                <a:latin typeface="Helvetica" charset="0"/>
              </a:rPr>
              <a:t>recovers, it examines its log to determine the fate of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transactions active at the time of the failure.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5506CBEF-853C-4B82-B5CF-182D8B5B2272}"/>
              </a:ext>
            </a:extLst>
          </p:cNvPr>
          <p:cNvSpPr txBox="1"/>
          <p:nvPr/>
        </p:nvSpPr>
        <p:spPr>
          <a:xfrm>
            <a:off x="28212" y="3155242"/>
            <a:ext cx="495174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&lt;Start T&gt;      by TC1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Lock (A)  request by TC1 granted by </a:t>
            </a:r>
            <a:r>
              <a:rPr lang="en-US" sz="1800" dirty="0" smtClean="0">
                <a:latin typeface="Helvetica" charset="0"/>
              </a:rPr>
              <a:t>TM2</a:t>
            </a:r>
            <a:endParaRPr lang="en-US" sz="1800" dirty="0">
              <a:latin typeface="Helvetica" charset="0"/>
            </a:endParaRP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READ (A)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A = A- 5000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Write (A)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Lock (B)  request by TC1 granted by </a:t>
            </a:r>
            <a:r>
              <a:rPr lang="en-US" sz="1800" dirty="0" smtClean="0">
                <a:latin typeface="Helvetica" charset="0"/>
              </a:rPr>
              <a:t>TM3</a:t>
            </a:r>
            <a:endParaRPr lang="en-US" sz="1800" dirty="0">
              <a:latin typeface="Helvetica" charset="0"/>
            </a:endParaRP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READ (B)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B=B+5000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WRITE (B)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Helvetica" charset="0"/>
              </a:rPr>
              <a:t>COMMIT (T)     </a:t>
            </a:r>
            <a:endParaRPr lang="en-US" sz="1800" b="1" dirty="0">
              <a:solidFill>
                <a:srgbClr val="FF0000"/>
              </a:solidFill>
              <a:latin typeface="Helvetica" charset="0"/>
            </a:endParaRP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UNLOCK (A)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UNLOCK (B)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636525" y="2320119"/>
            <a:ext cx="3309357" cy="2308324"/>
            <a:chOff x="5636525" y="2320119"/>
            <a:chExt cx="3309357" cy="2308324"/>
          </a:xfrm>
        </p:grpSpPr>
        <p:sp>
          <p:nvSpPr>
            <p:cNvPr id="29" name="TextBox 28"/>
            <p:cNvSpPr txBox="1"/>
            <p:nvPr/>
          </p:nvSpPr>
          <p:spPr>
            <a:xfrm>
              <a:off x="5636525" y="2320119"/>
              <a:ext cx="330935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Site 2 log records</a:t>
              </a:r>
            </a:p>
            <a:p>
              <a:endParaRPr lang="en-US" dirty="0" smtClean="0"/>
            </a:p>
            <a:p>
              <a:r>
                <a:rPr lang="en-US" dirty="0">
                  <a:latin typeface="Helvetica" charset="0"/>
                </a:rPr>
                <a:t>&lt;Start T</a:t>
              </a:r>
              <a:r>
                <a:rPr lang="en-US" dirty="0" smtClean="0">
                  <a:latin typeface="Helvetica" charset="0"/>
                </a:rPr>
                <a:t>&gt;</a:t>
              </a:r>
            </a:p>
            <a:p>
              <a:r>
                <a:rPr lang="en-US" dirty="0" smtClean="0">
                  <a:latin typeface="Helvetica" charset="0"/>
                </a:rPr>
                <a:t>&lt;T, A, 20000, 15000&gt;</a:t>
              </a:r>
            </a:p>
            <a:p>
              <a:r>
                <a:rPr lang="en-US" dirty="0" smtClean="0">
                  <a:latin typeface="Helvetica" charset="0"/>
                </a:rPr>
                <a:t>&lt;Ready T&gt;</a:t>
              </a:r>
            </a:p>
            <a:p>
              <a:endParaRPr lang="en-US" dirty="0" smtClean="0">
                <a:latin typeface="Helvetica" charset="0"/>
              </a:endParaRPr>
            </a:p>
            <a:p>
              <a:endParaRPr lang="en-US" dirty="0" smtClean="0">
                <a:latin typeface="Helvetica" charset="0"/>
              </a:endParaRP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30" name="Explosion 1 29"/>
            <p:cNvSpPr/>
            <p:nvPr/>
          </p:nvSpPr>
          <p:spPr bwMode="auto">
            <a:xfrm>
              <a:off x="7356144" y="3469140"/>
              <a:ext cx="1589738" cy="775313"/>
            </a:xfrm>
            <a:prstGeom prst="irregularSeal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Helvetica" charset="0"/>
                </a:rPr>
                <a:t>Failed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cxnSp>
          <p:nvCxnSpPr>
            <p:cNvPr id="35" name="Straight Arrow Connector 34"/>
            <p:cNvCxnSpPr>
              <a:stCxn id="30" idx="1"/>
            </p:cNvCxnSpPr>
            <p:nvPr/>
          </p:nvCxnSpPr>
          <p:spPr bwMode="auto">
            <a:xfrm flipH="1">
              <a:off x="6100549" y="3778368"/>
              <a:ext cx="1255595" cy="566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199796" y="4445229"/>
            <a:ext cx="2210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Site 2 log</a:t>
            </a:r>
          </a:p>
          <a:p>
            <a:endParaRPr lang="en-US" dirty="0" smtClean="0"/>
          </a:p>
          <a:p>
            <a:r>
              <a:rPr lang="en-US" dirty="0">
                <a:latin typeface="Helvetica" charset="0"/>
              </a:rPr>
              <a:t>&lt;Start T</a:t>
            </a:r>
            <a:r>
              <a:rPr lang="en-US" dirty="0" smtClean="0">
                <a:latin typeface="Helvetica" charset="0"/>
              </a:rPr>
              <a:t>&gt;</a:t>
            </a:r>
          </a:p>
          <a:p>
            <a:r>
              <a:rPr lang="en-US" dirty="0">
                <a:latin typeface="Helvetica" charset="0"/>
              </a:rPr>
              <a:t>&lt;T, A, 20000, 15000</a:t>
            </a:r>
            <a:r>
              <a:rPr lang="en-US" dirty="0" smtClean="0">
                <a:latin typeface="Helvetica" charset="0"/>
              </a:rPr>
              <a:t>&gt;</a:t>
            </a:r>
          </a:p>
          <a:p>
            <a:r>
              <a:rPr lang="en-US" dirty="0">
                <a:latin typeface="Helvetica" charset="0"/>
              </a:rPr>
              <a:t>&lt;Ready T&gt;</a:t>
            </a:r>
          </a:p>
          <a:p>
            <a:r>
              <a:rPr lang="en-US" dirty="0">
                <a:latin typeface="Helvetica" charset="0"/>
              </a:rPr>
              <a:t>&lt;T Abort&gt;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56144" y="4445229"/>
            <a:ext cx="2210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Site 2 recovery</a:t>
            </a:r>
          </a:p>
          <a:p>
            <a:endParaRPr lang="en-US" dirty="0" smtClean="0"/>
          </a:p>
          <a:p>
            <a:endParaRPr lang="en-US" dirty="0" smtClean="0">
              <a:latin typeface="Helvetica" charset="0"/>
            </a:endParaRPr>
          </a:p>
          <a:p>
            <a:endParaRPr lang="en-US" dirty="0">
              <a:latin typeface="Helvetica" charset="0"/>
            </a:endParaRPr>
          </a:p>
          <a:p>
            <a:endParaRPr lang="en-US" dirty="0" smtClean="0">
              <a:latin typeface="Helvetica" charset="0"/>
            </a:endParaRPr>
          </a:p>
          <a:p>
            <a:r>
              <a:rPr lang="en-US" dirty="0" smtClean="0">
                <a:latin typeface="Helvetica" charset="0"/>
              </a:rPr>
              <a:t>Set A = 20000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08C9234-5E49-4C1B-BE2F-272C90B1003F}"/>
              </a:ext>
            </a:extLst>
          </p:cNvPr>
          <p:cNvSpPr txBox="1"/>
          <p:nvPr/>
        </p:nvSpPr>
        <p:spPr>
          <a:xfrm>
            <a:off x="3927826" y="784933"/>
            <a:ext cx="475487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Helvetica" charset="0"/>
              </a:rPr>
              <a:t>Case 3: </a:t>
            </a:r>
            <a:r>
              <a:rPr lang="en-US" sz="1800" dirty="0">
                <a:latin typeface="Helvetica" charset="0"/>
              </a:rPr>
              <a:t>Log contains &lt;</a:t>
            </a:r>
            <a:r>
              <a:rPr lang="en-US" sz="1800" b="1" dirty="0">
                <a:latin typeface="Helvetica" charset="0"/>
              </a:rPr>
              <a:t>ready </a:t>
            </a:r>
            <a:r>
              <a:rPr lang="en-US" sz="1800" i="1" dirty="0">
                <a:latin typeface="Helvetica" charset="0"/>
              </a:rPr>
              <a:t>T</a:t>
            </a:r>
            <a:r>
              <a:rPr lang="en-US" sz="1800" dirty="0">
                <a:latin typeface="Helvetica" charset="0"/>
              </a:rPr>
              <a:t>&gt; record: 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site must consult TC1 to determine the fate of </a:t>
            </a:r>
            <a:r>
              <a:rPr lang="en-US" sz="1800" i="1" dirty="0">
                <a:latin typeface="Helvetica" charset="0"/>
              </a:rPr>
              <a:t>T</a:t>
            </a:r>
            <a:r>
              <a:rPr lang="en-US" sz="1800" dirty="0">
                <a:latin typeface="Helvetica" charset="0"/>
              </a:rPr>
              <a:t>.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Helvetica" charset="0"/>
                <a:ea typeface="ＭＳ Ｐゴシック" charset="0"/>
              </a:rPr>
              <a:t>If </a:t>
            </a:r>
            <a:r>
              <a:rPr lang="en-US" sz="1800" i="1" dirty="0">
                <a:latin typeface="Helvetica" charset="0"/>
                <a:ea typeface="ＭＳ Ｐゴシック" charset="0"/>
              </a:rPr>
              <a:t>T </a:t>
            </a:r>
            <a:r>
              <a:rPr lang="en-US" sz="1800" dirty="0">
                <a:latin typeface="Helvetica" charset="0"/>
                <a:ea typeface="ＭＳ Ｐゴシック" charset="0"/>
              </a:rPr>
              <a:t>aborted, </a:t>
            </a:r>
            <a:r>
              <a:rPr lang="en-US" sz="1800" b="1" dirty="0">
                <a:latin typeface="Helvetica" charset="0"/>
                <a:ea typeface="ＭＳ Ｐゴシック" charset="0"/>
              </a:rPr>
              <a:t>undo </a:t>
            </a:r>
            <a:r>
              <a:rPr lang="en-US" sz="1800" dirty="0">
                <a:latin typeface="Helvetica" charset="0"/>
                <a:ea typeface="ＭＳ Ｐゴシック" charset="0"/>
              </a:rPr>
              <a:t>(</a:t>
            </a:r>
            <a:r>
              <a:rPr lang="en-US" sz="1800" i="1" dirty="0">
                <a:latin typeface="Helvetica" charset="0"/>
                <a:ea typeface="ＭＳ Ｐゴシック" charset="0"/>
              </a:rPr>
              <a:t>T</a:t>
            </a:r>
            <a:r>
              <a:rPr lang="en-US" sz="1800" dirty="0">
                <a:latin typeface="Helvetica" charset="0"/>
                <a:ea typeface="ＭＳ Ｐゴシック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033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Handling of Failures - Site Failure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FD617902-5C73-44F4-8E57-23F0CC88C4BF}"/>
              </a:ext>
            </a:extLst>
          </p:cNvPr>
          <p:cNvGrpSpPr/>
          <p:nvPr/>
        </p:nvGrpSpPr>
        <p:grpSpPr>
          <a:xfrm>
            <a:off x="5190981" y="1414107"/>
            <a:ext cx="3050343" cy="3563729"/>
            <a:chOff x="5219116" y="2681654"/>
            <a:chExt cx="3050343" cy="3563729"/>
          </a:xfrm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D3155394-19A0-46C3-B656-660D023AD9FB}"/>
                </a:ext>
              </a:extLst>
            </p:cNvPr>
            <p:cNvCxnSpPr>
              <a:stCxn id="25" idx="3"/>
              <a:endCxn id="22" idx="1"/>
            </p:cNvCxnSpPr>
            <p:nvPr/>
          </p:nvCxnSpPr>
          <p:spPr bwMode="auto">
            <a:xfrm>
              <a:off x="5809957" y="4035669"/>
              <a:ext cx="186866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101C4F91-D1BA-4F4D-8E42-B7E5A5966228}"/>
                </a:ext>
              </a:extLst>
            </p:cNvPr>
            <p:cNvGrpSpPr/>
            <p:nvPr/>
          </p:nvGrpSpPr>
          <p:grpSpPr>
            <a:xfrm>
              <a:off x="5219116" y="2681654"/>
              <a:ext cx="3050343" cy="3563729"/>
              <a:chOff x="5219116" y="2681654"/>
              <a:chExt cx="3050343" cy="356372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="" xmlns:a16="http://schemas.microsoft.com/office/drawing/2014/main" id="{E5D69F88-B696-42A1-A134-1025518D4E17}"/>
                  </a:ext>
                </a:extLst>
              </p:cNvPr>
              <p:cNvGrpSpPr/>
              <p:nvPr/>
            </p:nvGrpSpPr>
            <p:grpSpPr>
              <a:xfrm>
                <a:off x="5219116" y="3429000"/>
                <a:ext cx="590841" cy="1213338"/>
                <a:chOff x="5219116" y="3429000"/>
                <a:chExt cx="590841" cy="1213338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="" xmlns:a16="http://schemas.microsoft.com/office/drawing/2014/main" id="{F18B8548-2EF5-4A73-BC54-F31919D30052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Site1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="" xmlns:a16="http://schemas.microsoft.com/office/drawing/2014/main" id="{D43A9E2B-841B-48E4-97A2-D38394EBB413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TC1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="" xmlns:a16="http://schemas.microsoft.com/office/drawing/2014/main" id="{56427099-29B5-42ED-B15A-FEE0C5ED3673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TM1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="" xmlns:a16="http://schemas.microsoft.com/office/drawing/2014/main" id="{5D0E76FE-2E9A-4C83-857F-104F003C3EAF}"/>
                  </a:ext>
                </a:extLst>
              </p:cNvPr>
              <p:cNvGrpSpPr/>
              <p:nvPr/>
            </p:nvGrpSpPr>
            <p:grpSpPr>
              <a:xfrm>
                <a:off x="7678618" y="3429000"/>
                <a:ext cx="590841" cy="1213338"/>
                <a:chOff x="5219116" y="3429000"/>
                <a:chExt cx="590841" cy="1213338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="" xmlns:a16="http://schemas.microsoft.com/office/drawing/2014/main" id="{AC5D590B-626B-4049-8745-E31DBDF79720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Site3</a:t>
                  </a: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="" xmlns:a16="http://schemas.microsoft.com/office/drawing/2014/main" id="{9AE350F9-56B0-4891-955A-5F298EF166A9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TC3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="" xmlns:a16="http://schemas.microsoft.com/office/drawing/2014/main" id="{D73A01EE-515B-43E2-9CD6-ABAA4D511BC8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TM3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="" xmlns:a16="http://schemas.microsoft.com/office/drawing/2014/main" id="{7F29625F-4939-4802-A213-1B60569CAA38}"/>
                  </a:ext>
                </a:extLst>
              </p:cNvPr>
              <p:cNvGrpSpPr/>
              <p:nvPr/>
            </p:nvGrpSpPr>
            <p:grpSpPr>
              <a:xfrm>
                <a:off x="6473482" y="2681654"/>
                <a:ext cx="590841" cy="1213338"/>
                <a:chOff x="5219116" y="3429000"/>
                <a:chExt cx="590841" cy="1213338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="" xmlns:a16="http://schemas.microsoft.com/office/drawing/2014/main" id="{2B3A5460-E190-446A-90DA-1E3D1C439175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Site4</a:t>
                  </a: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="" xmlns:a16="http://schemas.microsoft.com/office/drawing/2014/main" id="{53CE3AC8-41AF-482F-A627-0D7B8C62D555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TC4</a:t>
                  </a: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="" xmlns:a16="http://schemas.microsoft.com/office/drawing/2014/main" id="{04DC7004-D3EF-475F-834B-881F79EFB0C5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TM4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="" xmlns:a16="http://schemas.microsoft.com/office/drawing/2014/main" id="{D1A07CC7-254C-4664-A3E2-39E498C818B6}"/>
                  </a:ext>
                </a:extLst>
              </p:cNvPr>
              <p:cNvGrpSpPr/>
              <p:nvPr/>
            </p:nvGrpSpPr>
            <p:grpSpPr>
              <a:xfrm>
                <a:off x="6500448" y="5032045"/>
                <a:ext cx="590841" cy="1213338"/>
                <a:chOff x="5219116" y="3429000"/>
                <a:chExt cx="590841" cy="1213338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="" xmlns:a16="http://schemas.microsoft.com/office/drawing/2014/main" id="{2C2D4ECF-292C-4BEE-9F85-12790F964DFD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Site2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="" xmlns:a16="http://schemas.microsoft.com/office/drawing/2014/main" id="{820AD74A-EBC6-4B17-954C-A33260D4392F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TC2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="" xmlns:a16="http://schemas.microsoft.com/office/drawing/2014/main" id="{25114105-6F2C-4161-A5B4-24AD49A02F40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TM2</a:t>
                  </a:r>
                </a:p>
              </p:txBody>
            </p:sp>
          </p:grpSp>
          <p:cxnSp>
            <p:nvCxnSpPr>
              <p:cNvPr id="11" name="Straight Connector 10">
                <a:extLst>
                  <a:ext uri="{FF2B5EF4-FFF2-40B4-BE49-F238E27FC236}">
                    <a16:creationId xmlns="" xmlns:a16="http://schemas.microsoft.com/office/drawing/2014/main" id="{D10ECF37-68B9-4185-A75A-B85A02890B4F}"/>
                  </a:ext>
                </a:extLst>
              </p:cNvPr>
              <p:cNvCxnSpPr>
                <a:stCxn id="25" idx="3"/>
                <a:endCxn id="19" idx="1"/>
              </p:cNvCxnSpPr>
              <p:nvPr/>
            </p:nvCxnSpPr>
            <p:spPr bwMode="auto">
              <a:xfrm flipV="1">
                <a:off x="5809957" y="3288323"/>
                <a:ext cx="663525" cy="74734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="" xmlns:a16="http://schemas.microsoft.com/office/drawing/2014/main" id="{B4E1754D-6C3B-4A13-9FDE-710DE10687D0}"/>
                  </a:ext>
                </a:extLst>
              </p:cNvPr>
              <p:cNvCxnSpPr>
                <a:stCxn id="25" idx="3"/>
                <a:endCxn id="16" idx="1"/>
              </p:cNvCxnSpPr>
              <p:nvPr/>
            </p:nvCxnSpPr>
            <p:spPr bwMode="auto">
              <a:xfrm>
                <a:off x="5809957" y="4035669"/>
                <a:ext cx="690491" cy="160304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="" xmlns:a16="http://schemas.microsoft.com/office/drawing/2014/main" id="{48FFF792-17F7-40DC-999A-0A6BD222E0CF}"/>
                  </a:ext>
                </a:extLst>
              </p:cNvPr>
              <p:cNvCxnSpPr>
                <a:stCxn id="22" idx="1"/>
                <a:endCxn id="16" idx="3"/>
              </p:cNvCxnSpPr>
              <p:nvPr/>
            </p:nvCxnSpPr>
            <p:spPr bwMode="auto">
              <a:xfrm flipH="1">
                <a:off x="7091289" y="4035669"/>
                <a:ext cx="587329" cy="160304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="" xmlns:a16="http://schemas.microsoft.com/office/drawing/2014/main" id="{24DE5EF3-9D2B-4486-A03F-AF891D88C5B5}"/>
                  </a:ext>
                </a:extLst>
              </p:cNvPr>
              <p:cNvCxnSpPr>
                <a:stCxn id="19" idx="3"/>
                <a:endCxn id="22" idx="1"/>
              </p:cNvCxnSpPr>
              <p:nvPr/>
            </p:nvCxnSpPr>
            <p:spPr bwMode="auto">
              <a:xfrm>
                <a:off x="7064323" y="3288323"/>
                <a:ext cx="614295" cy="74734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="" xmlns:a16="http://schemas.microsoft.com/office/drawing/2014/main" id="{9F59E646-438E-4A63-A912-BAFD1D713AEB}"/>
                  </a:ext>
                </a:extLst>
              </p:cNvPr>
              <p:cNvCxnSpPr>
                <a:stCxn id="19" idx="2"/>
                <a:endCxn id="16" idx="0"/>
              </p:cNvCxnSpPr>
              <p:nvPr/>
            </p:nvCxnSpPr>
            <p:spPr bwMode="auto">
              <a:xfrm>
                <a:off x="6768903" y="3894992"/>
                <a:ext cx="26966" cy="1137053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5D9A88C-448E-4785-991C-13B215C07841}"/>
              </a:ext>
            </a:extLst>
          </p:cNvPr>
          <p:cNvSpPr txBox="1"/>
          <p:nvPr/>
        </p:nvSpPr>
        <p:spPr>
          <a:xfrm>
            <a:off x="93783" y="1687258"/>
            <a:ext cx="4754880" cy="2723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Helvetica" charset="0"/>
              </a:rPr>
              <a:t>Site 2 was failed</a:t>
            </a:r>
          </a:p>
          <a:p>
            <a:r>
              <a:rPr lang="en-US" sz="1700" dirty="0">
                <a:solidFill>
                  <a:srgbClr val="0000FF"/>
                </a:solidFill>
                <a:latin typeface="Helvetica" charset="0"/>
              </a:rPr>
              <a:t>Case 4:</a:t>
            </a:r>
            <a:r>
              <a:rPr lang="en-US" sz="1700" dirty="0">
                <a:latin typeface="Helvetica" charset="0"/>
              </a:rPr>
              <a:t> The log contains no control records concerning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 implies that S2 failed before responding to the  </a:t>
            </a:r>
            <a:r>
              <a:rPr lang="en-US" sz="1700" b="1" dirty="0">
                <a:latin typeface="Helvetica" charset="0"/>
              </a:rPr>
              <a:t>prepare </a:t>
            </a:r>
            <a:r>
              <a:rPr lang="en-US" sz="1700" i="1" dirty="0">
                <a:latin typeface="Helvetica" charset="0"/>
              </a:rPr>
              <a:t>T </a:t>
            </a:r>
            <a:r>
              <a:rPr lang="en-US" sz="1700" dirty="0">
                <a:latin typeface="Helvetica" charset="0"/>
              </a:rPr>
              <a:t>message from TC1. </a:t>
            </a:r>
          </a:p>
          <a:p>
            <a:endParaRPr lang="en-US" sz="1700" dirty="0">
              <a:latin typeface="Helvetica" charset="0"/>
              <a:ea typeface="ＭＳ Ｐゴシック" charset="0"/>
            </a:endParaRPr>
          </a:p>
          <a:p>
            <a:r>
              <a:rPr lang="en-US" sz="1700" dirty="0">
                <a:latin typeface="Helvetica" charset="0"/>
                <a:ea typeface="ＭＳ Ｐゴシック" charset="0"/>
              </a:rPr>
              <a:t>Since the failure of </a:t>
            </a:r>
            <a:r>
              <a:rPr lang="en-US" sz="1700" i="1" dirty="0">
                <a:latin typeface="Helvetica" charset="0"/>
                <a:ea typeface="ＭＳ Ｐゴシック" charset="0"/>
              </a:rPr>
              <a:t>S2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dirty="0">
                <a:latin typeface="Helvetica" charset="0"/>
                <a:ea typeface="ＭＳ Ｐゴシック" charset="0"/>
              </a:rPr>
              <a:t>precludes the sending of such a response </a:t>
            </a:r>
            <a:r>
              <a:rPr lang="en-US" sz="1700" i="1" dirty="0">
                <a:latin typeface="Helvetica" charset="0"/>
                <a:ea typeface="ＭＳ Ｐゴシック" charset="0"/>
              </a:rPr>
              <a:t>TC1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dirty="0">
                <a:latin typeface="Helvetica" charset="0"/>
                <a:ea typeface="ＭＳ Ｐゴシック" charset="0"/>
              </a:rPr>
              <a:t>must abort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</a:p>
          <a:p>
            <a:endParaRPr lang="en-US" sz="1700" i="1" dirty="0">
              <a:latin typeface="Helvetica" charset="0"/>
              <a:ea typeface="ＭＳ Ｐゴシック" charset="0"/>
            </a:endParaRPr>
          </a:p>
          <a:p>
            <a:r>
              <a:rPr lang="en-US" sz="1700" dirty="0">
                <a:latin typeface="Helvetica" charset="0"/>
                <a:ea typeface="ＭＳ Ｐゴシック" charset="0"/>
              </a:rPr>
              <a:t>S2 must execute </a:t>
            </a:r>
            <a:r>
              <a:rPr lang="en-US" sz="1700" b="1" dirty="0">
                <a:latin typeface="Helvetica" charset="0"/>
                <a:ea typeface="ＭＳ Ｐゴシック" charset="0"/>
              </a:rPr>
              <a:t>undo </a:t>
            </a:r>
            <a:r>
              <a:rPr lang="en-US" sz="1700" dirty="0">
                <a:latin typeface="Helvetica" charset="0"/>
                <a:ea typeface="ＭＳ Ｐゴシック" charset="0"/>
              </a:rPr>
              <a:t>(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86E26C7-BF50-486A-A9FF-95DF4DAA671C}"/>
              </a:ext>
            </a:extLst>
          </p:cNvPr>
          <p:cNvSpPr txBox="1"/>
          <p:nvPr/>
        </p:nvSpPr>
        <p:spPr>
          <a:xfrm>
            <a:off x="253218" y="5134708"/>
            <a:ext cx="85923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Discuss </a:t>
            </a:r>
            <a:r>
              <a:rPr lang="en-US" sz="1800" dirty="0"/>
              <a:t>when the transaction will be undo(T) and when it will be redo(T)</a:t>
            </a:r>
          </a:p>
        </p:txBody>
      </p:sp>
    </p:spTree>
    <p:extLst>
      <p:ext uri="{BB962C8B-B14F-4D97-AF65-F5344CB8AC3E}">
        <p14:creationId xmlns:p14="http://schemas.microsoft.com/office/powerpoint/2010/main" val="4755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Handling of Failures - </a:t>
            </a:r>
            <a:r>
              <a:rPr lang="en-US" sz="2800" dirty="0">
                <a:latin typeface="Helvetica" charset="0"/>
              </a:rPr>
              <a:t>Coordinator Failure</a:t>
            </a:r>
            <a:endParaRPr lang="en-US" dirty="0">
              <a:latin typeface="Helvetica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FD617902-5C73-44F4-8E57-23F0CC88C4BF}"/>
              </a:ext>
            </a:extLst>
          </p:cNvPr>
          <p:cNvGrpSpPr/>
          <p:nvPr/>
        </p:nvGrpSpPr>
        <p:grpSpPr>
          <a:xfrm>
            <a:off x="5190981" y="1793936"/>
            <a:ext cx="3050343" cy="3563729"/>
            <a:chOff x="5219116" y="2681654"/>
            <a:chExt cx="3050343" cy="3563729"/>
          </a:xfrm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D3155394-19A0-46C3-B656-660D023AD9FB}"/>
                </a:ext>
              </a:extLst>
            </p:cNvPr>
            <p:cNvCxnSpPr>
              <a:stCxn id="25" idx="3"/>
              <a:endCxn id="22" idx="1"/>
            </p:cNvCxnSpPr>
            <p:nvPr/>
          </p:nvCxnSpPr>
          <p:spPr bwMode="auto">
            <a:xfrm>
              <a:off x="5809957" y="4035669"/>
              <a:ext cx="186866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101C4F91-D1BA-4F4D-8E42-B7E5A5966228}"/>
                </a:ext>
              </a:extLst>
            </p:cNvPr>
            <p:cNvGrpSpPr/>
            <p:nvPr/>
          </p:nvGrpSpPr>
          <p:grpSpPr>
            <a:xfrm>
              <a:off x="5219116" y="2681654"/>
              <a:ext cx="3050343" cy="3563729"/>
              <a:chOff x="5219116" y="2681654"/>
              <a:chExt cx="3050343" cy="356372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="" xmlns:a16="http://schemas.microsoft.com/office/drawing/2014/main" id="{E5D69F88-B696-42A1-A134-1025518D4E17}"/>
                  </a:ext>
                </a:extLst>
              </p:cNvPr>
              <p:cNvGrpSpPr/>
              <p:nvPr/>
            </p:nvGrpSpPr>
            <p:grpSpPr>
              <a:xfrm>
                <a:off x="5219116" y="3429000"/>
                <a:ext cx="590841" cy="1213338"/>
                <a:chOff x="5219116" y="3429000"/>
                <a:chExt cx="590841" cy="1213338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="" xmlns:a16="http://schemas.microsoft.com/office/drawing/2014/main" id="{F18B8548-2EF5-4A73-BC54-F31919D30052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Site1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="" xmlns:a16="http://schemas.microsoft.com/office/drawing/2014/main" id="{D43A9E2B-841B-48E4-97A2-D38394EBB413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TC1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="" xmlns:a16="http://schemas.microsoft.com/office/drawing/2014/main" id="{56427099-29B5-42ED-B15A-FEE0C5ED3673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TM1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="" xmlns:a16="http://schemas.microsoft.com/office/drawing/2014/main" id="{5D0E76FE-2E9A-4C83-857F-104F003C3EAF}"/>
                  </a:ext>
                </a:extLst>
              </p:cNvPr>
              <p:cNvGrpSpPr/>
              <p:nvPr/>
            </p:nvGrpSpPr>
            <p:grpSpPr>
              <a:xfrm>
                <a:off x="7678618" y="3429000"/>
                <a:ext cx="590841" cy="1213338"/>
                <a:chOff x="5219116" y="3429000"/>
                <a:chExt cx="590841" cy="1213338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="" xmlns:a16="http://schemas.microsoft.com/office/drawing/2014/main" id="{AC5D590B-626B-4049-8745-E31DBDF79720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Site3</a:t>
                  </a: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="" xmlns:a16="http://schemas.microsoft.com/office/drawing/2014/main" id="{9AE350F9-56B0-4891-955A-5F298EF166A9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TC3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="" xmlns:a16="http://schemas.microsoft.com/office/drawing/2014/main" id="{D73A01EE-515B-43E2-9CD6-ABAA4D511BC8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TM3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="" xmlns:a16="http://schemas.microsoft.com/office/drawing/2014/main" id="{7F29625F-4939-4802-A213-1B60569CAA38}"/>
                  </a:ext>
                </a:extLst>
              </p:cNvPr>
              <p:cNvGrpSpPr/>
              <p:nvPr/>
            </p:nvGrpSpPr>
            <p:grpSpPr>
              <a:xfrm>
                <a:off x="6473482" y="2681654"/>
                <a:ext cx="590841" cy="1213338"/>
                <a:chOff x="5219116" y="3429000"/>
                <a:chExt cx="590841" cy="1213338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="" xmlns:a16="http://schemas.microsoft.com/office/drawing/2014/main" id="{2B3A5460-E190-446A-90DA-1E3D1C439175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Site4</a:t>
                  </a: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="" xmlns:a16="http://schemas.microsoft.com/office/drawing/2014/main" id="{53CE3AC8-41AF-482F-A627-0D7B8C62D555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TC4</a:t>
                  </a: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="" xmlns:a16="http://schemas.microsoft.com/office/drawing/2014/main" id="{04DC7004-D3EF-475F-834B-881F79EFB0C5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TM4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="" xmlns:a16="http://schemas.microsoft.com/office/drawing/2014/main" id="{D1A07CC7-254C-4664-A3E2-39E498C818B6}"/>
                  </a:ext>
                </a:extLst>
              </p:cNvPr>
              <p:cNvGrpSpPr/>
              <p:nvPr/>
            </p:nvGrpSpPr>
            <p:grpSpPr>
              <a:xfrm>
                <a:off x="6500448" y="5032045"/>
                <a:ext cx="590841" cy="1213338"/>
                <a:chOff x="5219116" y="3429000"/>
                <a:chExt cx="590841" cy="1213338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="" xmlns:a16="http://schemas.microsoft.com/office/drawing/2014/main" id="{2C2D4ECF-292C-4BEE-9F85-12790F964DFD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Site2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="" xmlns:a16="http://schemas.microsoft.com/office/drawing/2014/main" id="{820AD74A-EBC6-4B17-954C-A33260D4392F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TC2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="" xmlns:a16="http://schemas.microsoft.com/office/drawing/2014/main" id="{25114105-6F2C-4161-A5B4-24AD49A02F40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TM2</a:t>
                  </a:r>
                </a:p>
              </p:txBody>
            </p:sp>
          </p:grpSp>
          <p:cxnSp>
            <p:nvCxnSpPr>
              <p:cNvPr id="11" name="Straight Connector 10">
                <a:extLst>
                  <a:ext uri="{FF2B5EF4-FFF2-40B4-BE49-F238E27FC236}">
                    <a16:creationId xmlns="" xmlns:a16="http://schemas.microsoft.com/office/drawing/2014/main" id="{D10ECF37-68B9-4185-A75A-B85A02890B4F}"/>
                  </a:ext>
                </a:extLst>
              </p:cNvPr>
              <p:cNvCxnSpPr>
                <a:stCxn id="25" idx="3"/>
                <a:endCxn id="19" idx="1"/>
              </p:cNvCxnSpPr>
              <p:nvPr/>
            </p:nvCxnSpPr>
            <p:spPr bwMode="auto">
              <a:xfrm flipV="1">
                <a:off x="5809957" y="3288323"/>
                <a:ext cx="663525" cy="74734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="" xmlns:a16="http://schemas.microsoft.com/office/drawing/2014/main" id="{B4E1754D-6C3B-4A13-9FDE-710DE10687D0}"/>
                  </a:ext>
                </a:extLst>
              </p:cNvPr>
              <p:cNvCxnSpPr>
                <a:stCxn id="25" idx="3"/>
                <a:endCxn id="16" idx="1"/>
              </p:cNvCxnSpPr>
              <p:nvPr/>
            </p:nvCxnSpPr>
            <p:spPr bwMode="auto">
              <a:xfrm>
                <a:off x="5809957" y="4035669"/>
                <a:ext cx="690491" cy="160304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="" xmlns:a16="http://schemas.microsoft.com/office/drawing/2014/main" id="{48FFF792-17F7-40DC-999A-0A6BD222E0CF}"/>
                  </a:ext>
                </a:extLst>
              </p:cNvPr>
              <p:cNvCxnSpPr>
                <a:stCxn id="22" idx="1"/>
                <a:endCxn id="16" idx="3"/>
              </p:cNvCxnSpPr>
              <p:nvPr/>
            </p:nvCxnSpPr>
            <p:spPr bwMode="auto">
              <a:xfrm flipH="1">
                <a:off x="7091289" y="4035669"/>
                <a:ext cx="587329" cy="160304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="" xmlns:a16="http://schemas.microsoft.com/office/drawing/2014/main" id="{24DE5EF3-9D2B-4486-A03F-AF891D88C5B5}"/>
                  </a:ext>
                </a:extLst>
              </p:cNvPr>
              <p:cNvCxnSpPr>
                <a:stCxn id="19" idx="3"/>
                <a:endCxn id="22" idx="1"/>
              </p:cNvCxnSpPr>
              <p:nvPr/>
            </p:nvCxnSpPr>
            <p:spPr bwMode="auto">
              <a:xfrm>
                <a:off x="7064323" y="3288323"/>
                <a:ext cx="614295" cy="74734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="" xmlns:a16="http://schemas.microsoft.com/office/drawing/2014/main" id="{9F59E646-438E-4A63-A912-BAFD1D713AEB}"/>
                  </a:ext>
                </a:extLst>
              </p:cNvPr>
              <p:cNvCxnSpPr>
                <a:stCxn id="19" idx="2"/>
                <a:endCxn id="16" idx="0"/>
              </p:cNvCxnSpPr>
              <p:nvPr/>
            </p:nvCxnSpPr>
            <p:spPr bwMode="auto">
              <a:xfrm>
                <a:off x="6768903" y="3894992"/>
                <a:ext cx="26966" cy="1137053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90E3B76-CF79-4EEF-9425-F5346A96DC26}"/>
              </a:ext>
            </a:extLst>
          </p:cNvPr>
          <p:cNvSpPr txBox="1"/>
          <p:nvPr/>
        </p:nvSpPr>
        <p:spPr>
          <a:xfrm>
            <a:off x="52070" y="1039903"/>
            <a:ext cx="475488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Helvetica" charset="0"/>
              </a:rPr>
              <a:t>If coordinator fails while the commit protocol for </a:t>
            </a:r>
            <a:r>
              <a:rPr lang="en-US" sz="1800" i="1" dirty="0">
                <a:latin typeface="Helvetica" charset="0"/>
              </a:rPr>
              <a:t>T</a:t>
            </a:r>
            <a:r>
              <a:rPr lang="en-US" sz="1800" dirty="0">
                <a:latin typeface="Helvetica" charset="0"/>
              </a:rPr>
              <a:t> is executing then participating sites must decide on </a:t>
            </a:r>
            <a:r>
              <a:rPr lang="en-US" sz="1800" i="1" dirty="0">
                <a:latin typeface="Helvetica" charset="0"/>
              </a:rPr>
              <a:t>T</a:t>
            </a:r>
            <a:r>
              <a:rPr lang="ja-JP" altLang="en-US" sz="1800" dirty="0">
                <a:latin typeface="Helvetica" charset="0"/>
              </a:rPr>
              <a:t>’</a:t>
            </a:r>
            <a:r>
              <a:rPr lang="en-US" altLang="ja-JP" sz="1800" dirty="0">
                <a:latin typeface="Helvetica" charset="0"/>
              </a:rPr>
              <a:t>s fate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CC55898-1FFC-4326-BE58-551C08EF3F66}"/>
              </a:ext>
            </a:extLst>
          </p:cNvPr>
          <p:cNvSpPr txBox="1"/>
          <p:nvPr/>
        </p:nvSpPr>
        <p:spPr>
          <a:xfrm>
            <a:off x="52068" y="2220266"/>
            <a:ext cx="4754880" cy="630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Helvetica" charset="0"/>
              </a:rPr>
              <a:t>Case 1:</a:t>
            </a:r>
            <a:r>
              <a:rPr lang="en-US" sz="1800" dirty="0">
                <a:latin typeface="Helvetica" charset="0"/>
              </a:rPr>
              <a:t> </a:t>
            </a:r>
            <a:r>
              <a:rPr lang="en-US" sz="1700" dirty="0">
                <a:latin typeface="Helvetica" charset="0"/>
                <a:ea typeface="ＭＳ Ｐゴシック" charset="0"/>
              </a:rPr>
              <a:t>If an active site contains a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commit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record in its log, then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 must be committed.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708C9234-5E49-4C1B-BE2F-272C90B1003F}"/>
              </a:ext>
            </a:extLst>
          </p:cNvPr>
          <p:cNvSpPr txBox="1"/>
          <p:nvPr/>
        </p:nvSpPr>
        <p:spPr>
          <a:xfrm>
            <a:off x="44794" y="3147951"/>
            <a:ext cx="4754878" cy="630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Helvetica" charset="0"/>
              </a:rPr>
              <a:t>Case 2: </a:t>
            </a:r>
            <a:r>
              <a:rPr lang="en-US" sz="1700" dirty="0">
                <a:latin typeface="Helvetica" charset="0"/>
                <a:ea typeface="ＭＳ Ｐゴシック" charset="0"/>
              </a:rPr>
              <a:t>If an active site contains an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abort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record in its log, then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 must be aborted.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53C2A521-E008-49CD-857C-E651383344FB}"/>
              </a:ext>
            </a:extLst>
          </p:cNvPr>
          <p:cNvSpPr txBox="1"/>
          <p:nvPr/>
        </p:nvSpPr>
        <p:spPr>
          <a:xfrm>
            <a:off x="52068" y="3979377"/>
            <a:ext cx="4754878" cy="1154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Helvetica" charset="0"/>
              </a:rPr>
              <a:t>Case 3:</a:t>
            </a:r>
            <a:r>
              <a:rPr lang="en-US" sz="1700" dirty="0">
                <a:latin typeface="Helvetica" charset="0"/>
                <a:ea typeface="ＭＳ Ｐゴシック" charset="0"/>
              </a:rPr>
              <a:t> If some active participating site does not contain a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ready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record in its log, then the failed coordinator </a:t>
            </a:r>
            <a:r>
              <a:rPr lang="en-US" sz="1700" i="1" dirty="0">
                <a:latin typeface="Helvetica" charset="0"/>
                <a:ea typeface="ＭＳ Ｐゴシック" charset="0"/>
              </a:rPr>
              <a:t>C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sz="1700" dirty="0">
                <a:latin typeface="Helvetica" charset="0"/>
                <a:ea typeface="ＭＳ Ｐゴシック" charset="0"/>
              </a:rPr>
              <a:t> cannot have decided to commit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. Can therefore abort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 smtClean="0">
                <a:latin typeface="Helvetica" charset="0"/>
                <a:ea typeface="ＭＳ Ｐゴシック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692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Handling of Failures - </a:t>
            </a:r>
            <a:r>
              <a:rPr lang="en-US" sz="2800" dirty="0">
                <a:latin typeface="Helvetica" charset="0"/>
              </a:rPr>
              <a:t>Coordinator Failure</a:t>
            </a:r>
            <a:endParaRPr lang="en-US" dirty="0">
              <a:latin typeface="Helvetica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FD617902-5C73-44F4-8E57-23F0CC88C4BF}"/>
              </a:ext>
            </a:extLst>
          </p:cNvPr>
          <p:cNvGrpSpPr/>
          <p:nvPr/>
        </p:nvGrpSpPr>
        <p:grpSpPr>
          <a:xfrm>
            <a:off x="5190981" y="1793936"/>
            <a:ext cx="3050343" cy="3563729"/>
            <a:chOff x="5219116" y="2681654"/>
            <a:chExt cx="3050343" cy="3563729"/>
          </a:xfrm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D3155394-19A0-46C3-B656-660D023AD9FB}"/>
                </a:ext>
              </a:extLst>
            </p:cNvPr>
            <p:cNvCxnSpPr>
              <a:stCxn id="25" idx="3"/>
              <a:endCxn id="22" idx="1"/>
            </p:cNvCxnSpPr>
            <p:nvPr/>
          </p:nvCxnSpPr>
          <p:spPr bwMode="auto">
            <a:xfrm>
              <a:off x="5809957" y="4035669"/>
              <a:ext cx="186866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101C4F91-D1BA-4F4D-8E42-B7E5A5966228}"/>
                </a:ext>
              </a:extLst>
            </p:cNvPr>
            <p:cNvGrpSpPr/>
            <p:nvPr/>
          </p:nvGrpSpPr>
          <p:grpSpPr>
            <a:xfrm>
              <a:off x="5219116" y="2681654"/>
              <a:ext cx="3050343" cy="3563729"/>
              <a:chOff x="5219116" y="2681654"/>
              <a:chExt cx="3050343" cy="356372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="" xmlns:a16="http://schemas.microsoft.com/office/drawing/2014/main" id="{E5D69F88-B696-42A1-A134-1025518D4E17}"/>
                  </a:ext>
                </a:extLst>
              </p:cNvPr>
              <p:cNvGrpSpPr/>
              <p:nvPr/>
            </p:nvGrpSpPr>
            <p:grpSpPr>
              <a:xfrm>
                <a:off x="5219116" y="3429000"/>
                <a:ext cx="590841" cy="1213338"/>
                <a:chOff x="5219116" y="3429000"/>
                <a:chExt cx="590841" cy="1213338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="" xmlns:a16="http://schemas.microsoft.com/office/drawing/2014/main" id="{F18B8548-2EF5-4A73-BC54-F31919D30052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Site1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="" xmlns:a16="http://schemas.microsoft.com/office/drawing/2014/main" id="{D43A9E2B-841B-48E4-97A2-D38394EBB413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TC1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="" xmlns:a16="http://schemas.microsoft.com/office/drawing/2014/main" id="{56427099-29B5-42ED-B15A-FEE0C5ED3673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TM1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="" xmlns:a16="http://schemas.microsoft.com/office/drawing/2014/main" id="{5D0E76FE-2E9A-4C83-857F-104F003C3EAF}"/>
                  </a:ext>
                </a:extLst>
              </p:cNvPr>
              <p:cNvGrpSpPr/>
              <p:nvPr/>
            </p:nvGrpSpPr>
            <p:grpSpPr>
              <a:xfrm>
                <a:off x="7678618" y="3429000"/>
                <a:ext cx="590841" cy="1213338"/>
                <a:chOff x="5219116" y="3429000"/>
                <a:chExt cx="590841" cy="1213338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="" xmlns:a16="http://schemas.microsoft.com/office/drawing/2014/main" id="{AC5D590B-626B-4049-8745-E31DBDF79720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Site3</a:t>
                  </a: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="" xmlns:a16="http://schemas.microsoft.com/office/drawing/2014/main" id="{9AE350F9-56B0-4891-955A-5F298EF166A9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TC3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="" xmlns:a16="http://schemas.microsoft.com/office/drawing/2014/main" id="{D73A01EE-515B-43E2-9CD6-ABAA4D511BC8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TM3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="" xmlns:a16="http://schemas.microsoft.com/office/drawing/2014/main" id="{7F29625F-4939-4802-A213-1B60569CAA38}"/>
                  </a:ext>
                </a:extLst>
              </p:cNvPr>
              <p:cNvGrpSpPr/>
              <p:nvPr/>
            </p:nvGrpSpPr>
            <p:grpSpPr>
              <a:xfrm>
                <a:off x="6473482" y="2681654"/>
                <a:ext cx="590841" cy="1213338"/>
                <a:chOff x="5219116" y="3429000"/>
                <a:chExt cx="590841" cy="1213338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="" xmlns:a16="http://schemas.microsoft.com/office/drawing/2014/main" id="{2B3A5460-E190-446A-90DA-1E3D1C439175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Site4</a:t>
                  </a: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="" xmlns:a16="http://schemas.microsoft.com/office/drawing/2014/main" id="{53CE3AC8-41AF-482F-A627-0D7B8C62D555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TC4</a:t>
                  </a: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="" xmlns:a16="http://schemas.microsoft.com/office/drawing/2014/main" id="{04DC7004-D3EF-475F-834B-881F79EFB0C5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TM4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="" xmlns:a16="http://schemas.microsoft.com/office/drawing/2014/main" id="{D1A07CC7-254C-4664-A3E2-39E498C818B6}"/>
                  </a:ext>
                </a:extLst>
              </p:cNvPr>
              <p:cNvGrpSpPr/>
              <p:nvPr/>
            </p:nvGrpSpPr>
            <p:grpSpPr>
              <a:xfrm>
                <a:off x="6500448" y="5032045"/>
                <a:ext cx="590841" cy="1213338"/>
                <a:chOff x="5219116" y="3429000"/>
                <a:chExt cx="590841" cy="1213338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="" xmlns:a16="http://schemas.microsoft.com/office/drawing/2014/main" id="{2C2D4ECF-292C-4BEE-9F85-12790F964DFD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Site2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="" xmlns:a16="http://schemas.microsoft.com/office/drawing/2014/main" id="{820AD74A-EBC6-4B17-954C-A33260D4392F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TC2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="" xmlns:a16="http://schemas.microsoft.com/office/drawing/2014/main" id="{25114105-6F2C-4161-A5B4-24AD49A02F40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TM2</a:t>
                  </a:r>
                </a:p>
              </p:txBody>
            </p:sp>
          </p:grpSp>
          <p:cxnSp>
            <p:nvCxnSpPr>
              <p:cNvPr id="11" name="Straight Connector 10">
                <a:extLst>
                  <a:ext uri="{FF2B5EF4-FFF2-40B4-BE49-F238E27FC236}">
                    <a16:creationId xmlns="" xmlns:a16="http://schemas.microsoft.com/office/drawing/2014/main" id="{D10ECF37-68B9-4185-A75A-B85A02890B4F}"/>
                  </a:ext>
                </a:extLst>
              </p:cNvPr>
              <p:cNvCxnSpPr>
                <a:stCxn id="25" idx="3"/>
                <a:endCxn id="19" idx="1"/>
              </p:cNvCxnSpPr>
              <p:nvPr/>
            </p:nvCxnSpPr>
            <p:spPr bwMode="auto">
              <a:xfrm flipV="1">
                <a:off x="5809957" y="3288323"/>
                <a:ext cx="663525" cy="74734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="" xmlns:a16="http://schemas.microsoft.com/office/drawing/2014/main" id="{B4E1754D-6C3B-4A13-9FDE-710DE10687D0}"/>
                  </a:ext>
                </a:extLst>
              </p:cNvPr>
              <p:cNvCxnSpPr>
                <a:stCxn id="25" idx="3"/>
                <a:endCxn id="16" idx="1"/>
              </p:cNvCxnSpPr>
              <p:nvPr/>
            </p:nvCxnSpPr>
            <p:spPr bwMode="auto">
              <a:xfrm>
                <a:off x="5809957" y="4035669"/>
                <a:ext cx="690491" cy="160304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="" xmlns:a16="http://schemas.microsoft.com/office/drawing/2014/main" id="{48FFF792-17F7-40DC-999A-0A6BD222E0CF}"/>
                  </a:ext>
                </a:extLst>
              </p:cNvPr>
              <p:cNvCxnSpPr>
                <a:stCxn id="22" idx="1"/>
                <a:endCxn id="16" idx="3"/>
              </p:cNvCxnSpPr>
              <p:nvPr/>
            </p:nvCxnSpPr>
            <p:spPr bwMode="auto">
              <a:xfrm flipH="1">
                <a:off x="7091289" y="4035669"/>
                <a:ext cx="587329" cy="160304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="" xmlns:a16="http://schemas.microsoft.com/office/drawing/2014/main" id="{24DE5EF3-9D2B-4486-A03F-AF891D88C5B5}"/>
                  </a:ext>
                </a:extLst>
              </p:cNvPr>
              <p:cNvCxnSpPr>
                <a:stCxn id="19" idx="3"/>
                <a:endCxn id="22" idx="1"/>
              </p:cNvCxnSpPr>
              <p:nvPr/>
            </p:nvCxnSpPr>
            <p:spPr bwMode="auto">
              <a:xfrm>
                <a:off x="7064323" y="3288323"/>
                <a:ext cx="614295" cy="74734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="" xmlns:a16="http://schemas.microsoft.com/office/drawing/2014/main" id="{9F59E646-438E-4A63-A912-BAFD1D713AEB}"/>
                  </a:ext>
                </a:extLst>
              </p:cNvPr>
              <p:cNvCxnSpPr>
                <a:stCxn id="19" idx="2"/>
                <a:endCxn id="16" idx="0"/>
              </p:cNvCxnSpPr>
              <p:nvPr/>
            </p:nvCxnSpPr>
            <p:spPr bwMode="auto">
              <a:xfrm>
                <a:off x="6768903" y="3894992"/>
                <a:ext cx="26966" cy="1137053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90E3B76-CF79-4EEF-9425-F5346A96DC26}"/>
              </a:ext>
            </a:extLst>
          </p:cNvPr>
          <p:cNvSpPr txBox="1"/>
          <p:nvPr/>
        </p:nvSpPr>
        <p:spPr>
          <a:xfrm>
            <a:off x="52070" y="1039903"/>
            <a:ext cx="475488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Helvetica" charset="0"/>
              </a:rPr>
              <a:t>If coordinator fails while the commit protocol for </a:t>
            </a:r>
            <a:r>
              <a:rPr lang="en-US" sz="1800" i="1" dirty="0">
                <a:latin typeface="Helvetica" charset="0"/>
              </a:rPr>
              <a:t>T</a:t>
            </a:r>
            <a:r>
              <a:rPr lang="en-US" sz="1800" dirty="0">
                <a:latin typeface="Helvetica" charset="0"/>
              </a:rPr>
              <a:t> is executing then participating sites must decide on </a:t>
            </a:r>
            <a:r>
              <a:rPr lang="en-US" sz="1800" i="1" dirty="0">
                <a:latin typeface="Helvetica" charset="0"/>
              </a:rPr>
              <a:t>T</a:t>
            </a:r>
            <a:r>
              <a:rPr lang="ja-JP" altLang="en-US" sz="1800" dirty="0">
                <a:latin typeface="Helvetica" charset="0"/>
              </a:rPr>
              <a:t>’</a:t>
            </a:r>
            <a:r>
              <a:rPr lang="en-US" altLang="ja-JP" sz="1800" dirty="0">
                <a:latin typeface="Helvetica" charset="0"/>
              </a:rPr>
              <a:t>s fate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53C2A521-E008-49CD-857C-E651383344FB}"/>
              </a:ext>
            </a:extLst>
          </p:cNvPr>
          <p:cNvSpPr txBox="1"/>
          <p:nvPr/>
        </p:nvSpPr>
        <p:spPr>
          <a:xfrm>
            <a:off x="38098" y="2186938"/>
            <a:ext cx="4754878" cy="167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Helvetica" charset="0"/>
              </a:rPr>
              <a:t>Case 4: </a:t>
            </a:r>
            <a:r>
              <a:rPr lang="en-US" sz="1700" dirty="0">
                <a:latin typeface="Helvetica" charset="0"/>
                <a:ea typeface="ＭＳ Ｐゴシック" charset="0"/>
              </a:rPr>
              <a:t>If none of the above cases holds, then all active sites must have a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ready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record in their logs, but no additional control records (such as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abort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or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commit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&gt;). In this case active sites must wait for </a:t>
            </a:r>
            <a:r>
              <a:rPr lang="en-US" sz="1700" i="1" dirty="0">
                <a:latin typeface="Helvetica" charset="0"/>
                <a:ea typeface="ＭＳ Ｐゴシック" charset="0"/>
              </a:rPr>
              <a:t>C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dirty="0">
                <a:latin typeface="Helvetica" charset="0"/>
                <a:ea typeface="ＭＳ Ｐゴシック" charset="0"/>
              </a:rPr>
              <a:t>to recover, to find decision.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EB3A620F-D59B-4AA7-B8CC-6D934C2CAF97}"/>
              </a:ext>
            </a:extLst>
          </p:cNvPr>
          <p:cNvSpPr txBox="1"/>
          <p:nvPr/>
        </p:nvSpPr>
        <p:spPr>
          <a:xfrm>
            <a:off x="52070" y="4070398"/>
            <a:ext cx="47548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rgbClr val="002060"/>
                </a:solidFill>
                <a:latin typeface="Helvetica" charset="0"/>
              </a:rPr>
              <a:t>Blocking </a:t>
            </a:r>
            <a:r>
              <a:rPr lang="en-US" sz="1800" b="1" dirty="0">
                <a:solidFill>
                  <a:srgbClr val="002060"/>
                </a:solidFill>
                <a:latin typeface="Helvetica" charset="0"/>
              </a:rPr>
              <a:t>problem</a:t>
            </a:r>
            <a:r>
              <a:rPr lang="en-US" sz="1800" dirty="0">
                <a:latin typeface="Helvetica" charset="0"/>
              </a:rPr>
              <a:t>: active sites may have to wait for failed coordinator to recover.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ACC7065F-AC63-4301-B4CD-FC8AAEB85A05}"/>
              </a:ext>
            </a:extLst>
          </p:cNvPr>
          <p:cNvSpPr txBox="1"/>
          <p:nvPr/>
        </p:nvSpPr>
        <p:spPr>
          <a:xfrm>
            <a:off x="52069" y="4973733"/>
            <a:ext cx="523503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Question-22-1</a:t>
            </a:r>
            <a:r>
              <a:rPr lang="en-US" b="1" dirty="0" smtClean="0">
                <a:solidFill>
                  <a:srgbClr val="0000FF"/>
                </a:solidFill>
                <a:latin typeface="Helvetica" charset="0"/>
                <a:ea typeface="ＭＳ Ｐゴシック" charset="0"/>
              </a:rPr>
              <a:t>:</a:t>
            </a:r>
            <a:r>
              <a:rPr lang="en-US" dirty="0" smtClean="0">
                <a:latin typeface="Helvetica" charset="0"/>
                <a:ea typeface="ＭＳ Ｐゴシック" charset="0"/>
              </a:rPr>
              <a:t>Site </a:t>
            </a:r>
            <a:r>
              <a:rPr lang="en-US" dirty="0">
                <a:latin typeface="Helvetica" charset="0"/>
                <a:ea typeface="ＭＳ Ｐゴシック" charset="0"/>
              </a:rPr>
              <a:t>3 has initiated Transaction </a:t>
            </a:r>
            <a:r>
              <a:rPr lang="en-US" dirty="0" smtClean="0">
                <a:latin typeface="Helvetica" charset="0"/>
                <a:ea typeface="ＭＳ Ｐゴシック" charset="0"/>
              </a:rPr>
              <a:t>T3 </a:t>
            </a:r>
            <a:r>
              <a:rPr lang="en-US" dirty="0">
                <a:latin typeface="Helvetica" charset="0"/>
                <a:ea typeface="ＭＳ Ｐゴシック" charset="0"/>
              </a:rPr>
              <a:t>to transfer Tk. 1000 from account P at site 4 to account Q at site 2. </a:t>
            </a:r>
          </a:p>
          <a:p>
            <a:r>
              <a:rPr lang="en-US" dirty="0" smtClean="0">
                <a:latin typeface="Helvetica" charset="0"/>
                <a:ea typeface="ＭＳ Ｐゴシック" charset="0"/>
              </a:rPr>
              <a:t>Explain the atomicity of T3 for different types </a:t>
            </a:r>
            <a:r>
              <a:rPr lang="en-US" smtClean="0">
                <a:latin typeface="Helvetica" charset="0"/>
                <a:ea typeface="ＭＳ Ｐゴシック" charset="0"/>
              </a:rPr>
              <a:t>of site </a:t>
            </a:r>
            <a:r>
              <a:rPr lang="en-US" dirty="0" smtClean="0">
                <a:latin typeface="Helvetica" charset="0"/>
                <a:ea typeface="ＭＳ Ｐゴシック" charset="0"/>
              </a:rPr>
              <a:t>and coordinator failures.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98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5511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Recovery and Concurrency Control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A5B2A47-DA35-4235-8A3B-4F4F81862B53}"/>
              </a:ext>
            </a:extLst>
          </p:cNvPr>
          <p:cNvSpPr txBox="1"/>
          <p:nvPr/>
        </p:nvSpPr>
        <p:spPr>
          <a:xfrm>
            <a:off x="768350" y="1275008"/>
            <a:ext cx="7654433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Helvetica" charset="0"/>
              </a:rPr>
              <a:t>In-doubt</a:t>
            </a:r>
            <a:r>
              <a:rPr lang="en-US" sz="1600" dirty="0">
                <a:solidFill>
                  <a:srgbClr val="002060"/>
                </a:solidFill>
                <a:latin typeface="Helvetica" charset="0"/>
              </a:rPr>
              <a:t> </a:t>
            </a:r>
            <a:r>
              <a:rPr lang="en-US" sz="1600" b="1" dirty="0">
                <a:solidFill>
                  <a:srgbClr val="002060"/>
                </a:solidFill>
                <a:latin typeface="Helvetica" charset="0"/>
              </a:rPr>
              <a:t>transactions: </a:t>
            </a:r>
            <a:r>
              <a:rPr lang="en-US" sz="1600" dirty="0">
                <a:latin typeface="Helvetica" charset="0"/>
              </a:rPr>
              <a:t>When a fai</a:t>
            </a:r>
            <a:r>
              <a:rPr lang="en-US" dirty="0">
                <a:latin typeface="Helvetica" charset="0"/>
              </a:rPr>
              <a:t>led site is recovered, the transactions those</a:t>
            </a:r>
            <a:r>
              <a:rPr lang="en-US" sz="1600" dirty="0">
                <a:latin typeface="Helvetica" charset="0"/>
              </a:rPr>
              <a:t> have a &lt;</a:t>
            </a:r>
            <a:r>
              <a:rPr lang="en-US" sz="1600" b="1" dirty="0">
                <a:latin typeface="Helvetica" charset="0"/>
              </a:rPr>
              <a:t>ready </a:t>
            </a:r>
            <a:r>
              <a:rPr lang="en-US" sz="1600" i="1" dirty="0">
                <a:latin typeface="Helvetica" charset="0"/>
              </a:rPr>
              <a:t>T</a:t>
            </a:r>
            <a:r>
              <a:rPr lang="en-US" sz="1600" dirty="0">
                <a:latin typeface="Helvetica" charset="0"/>
              </a:rPr>
              <a:t>&gt;, but neither a  &lt;</a:t>
            </a:r>
            <a:r>
              <a:rPr lang="en-US" sz="1600" b="1" dirty="0">
                <a:latin typeface="Helvetica" charset="0"/>
              </a:rPr>
              <a:t>commit</a:t>
            </a:r>
            <a:r>
              <a:rPr lang="en-US" sz="1600" dirty="0">
                <a:latin typeface="Helvetica" charset="0"/>
              </a:rPr>
              <a:t> </a:t>
            </a:r>
            <a:r>
              <a:rPr lang="en-US" sz="1600" i="1" dirty="0">
                <a:latin typeface="Helvetica" charset="0"/>
              </a:rPr>
              <a:t>T</a:t>
            </a:r>
            <a:r>
              <a:rPr lang="en-US" sz="1600" dirty="0">
                <a:latin typeface="Helvetica" charset="0"/>
              </a:rPr>
              <a:t>&gt;, nor an &lt;</a:t>
            </a:r>
            <a:r>
              <a:rPr lang="en-US" sz="1600" b="1" dirty="0">
                <a:latin typeface="Helvetica" charset="0"/>
              </a:rPr>
              <a:t>abort</a:t>
            </a:r>
            <a:r>
              <a:rPr lang="en-US" sz="1600" dirty="0">
                <a:latin typeface="Helvetica" charset="0"/>
              </a:rPr>
              <a:t> </a:t>
            </a:r>
            <a:r>
              <a:rPr lang="en-US" sz="1600" i="1" dirty="0">
                <a:latin typeface="Helvetica" charset="0"/>
              </a:rPr>
              <a:t>T</a:t>
            </a:r>
            <a:r>
              <a:rPr lang="en-US" sz="1600" dirty="0">
                <a:latin typeface="Helvetica" charset="0"/>
              </a:rPr>
              <a:t>&gt; log record.</a:t>
            </a:r>
          </a:p>
          <a:p>
            <a:endParaRPr lang="en-US" sz="1600" dirty="0">
              <a:latin typeface="Helvetica" charset="0"/>
            </a:endParaRPr>
          </a:p>
          <a:p>
            <a:r>
              <a:rPr lang="en-US" dirty="0">
                <a:latin typeface="Helvetica" charset="0"/>
              </a:rPr>
              <a:t>The recovering site must determine the </a:t>
            </a:r>
            <a:r>
              <a:rPr lang="en-US" b="1" dirty="0">
                <a:solidFill>
                  <a:srgbClr val="0000FF"/>
                </a:solidFill>
                <a:latin typeface="Helvetica" charset="0"/>
              </a:rPr>
              <a:t>commit / abort </a:t>
            </a:r>
            <a:r>
              <a:rPr lang="en-US" dirty="0">
                <a:latin typeface="Helvetica" charset="0"/>
              </a:rPr>
              <a:t>status of </a:t>
            </a:r>
            <a:r>
              <a:rPr lang="en-US" b="1" dirty="0">
                <a:solidFill>
                  <a:srgbClr val="0000FF"/>
                </a:solidFill>
                <a:latin typeface="Helvetica" charset="0"/>
              </a:rPr>
              <a:t>In-doubt transactions</a:t>
            </a:r>
            <a:r>
              <a:rPr lang="en-US" dirty="0">
                <a:latin typeface="Helvetica" charset="0"/>
              </a:rPr>
              <a:t> by contacting other sites; </a:t>
            </a:r>
          </a:p>
          <a:p>
            <a:endParaRPr lang="en-US" dirty="0">
              <a:latin typeface="Helvetica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 charset="0"/>
              </a:rPr>
              <a:t>this can slow the recovery (</a:t>
            </a:r>
            <a:r>
              <a:rPr lang="en-US" b="1" dirty="0">
                <a:solidFill>
                  <a:srgbClr val="FF0000"/>
                </a:solidFill>
                <a:latin typeface="Helvetica" charset="0"/>
              </a:rPr>
              <a:t>How?</a:t>
            </a:r>
            <a:r>
              <a:rPr lang="en-US" dirty="0">
                <a:latin typeface="Helvetica" charset="0"/>
              </a:rPr>
              <a:t>)</a:t>
            </a:r>
          </a:p>
          <a:p>
            <a:endParaRPr lang="en-US" dirty="0">
              <a:latin typeface="Helvetica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Helvetica" charset="0"/>
              </a:rPr>
              <a:t>Because after recovery, all active transactions must have redo or undo based on Commit / abort status</a:t>
            </a:r>
          </a:p>
          <a:p>
            <a:endParaRPr lang="en-US" dirty="0">
              <a:latin typeface="Helvetica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dirty="0">
                <a:latin typeface="Helvetica" charset="0"/>
              </a:rPr>
              <a:t>Or can block the recovery (</a:t>
            </a:r>
            <a:r>
              <a:rPr lang="en-US" b="1" dirty="0">
                <a:solidFill>
                  <a:srgbClr val="FF0000"/>
                </a:solidFill>
                <a:latin typeface="Helvetica" charset="0"/>
              </a:rPr>
              <a:t>How?</a:t>
            </a:r>
            <a:r>
              <a:rPr lang="en-US" dirty="0">
                <a:latin typeface="Helvetica" charset="0"/>
              </a:rPr>
              <a:t>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>
              <a:latin typeface="Helvetica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Helvetica" charset="0"/>
              </a:rPr>
              <a:t>In case of coordinator failure, site cannot decide commit/abort and indefinite wait for coordinator</a:t>
            </a:r>
          </a:p>
          <a:p>
            <a:endParaRPr lang="en-US" sz="16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1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Helvetica" charset="0"/>
              </a:rPr>
              <a:t>Delay in Recovery (Example)</a:t>
            </a:r>
            <a:endParaRPr lang="en-US" dirty="0">
              <a:latin typeface="Helvetica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5D9A88C-448E-4785-991C-13B215C07841}"/>
              </a:ext>
            </a:extLst>
          </p:cNvPr>
          <p:cNvSpPr txBox="1"/>
          <p:nvPr/>
        </p:nvSpPr>
        <p:spPr>
          <a:xfrm>
            <a:off x="52070" y="1063556"/>
            <a:ext cx="367234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Helvetica" charset="0"/>
              </a:rPr>
              <a:t>Site 2 was failed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When site </a:t>
            </a:r>
            <a:r>
              <a:rPr lang="en-US" sz="1800" i="1" dirty="0">
                <a:latin typeface="Helvetica" charset="0"/>
              </a:rPr>
              <a:t>S2 </a:t>
            </a:r>
            <a:r>
              <a:rPr lang="en-US" sz="1800" dirty="0">
                <a:latin typeface="Helvetica" charset="0"/>
              </a:rPr>
              <a:t>recovers, it examines its log to determine the fate of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transactions active at the time of the failure.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5506CBEF-853C-4B82-B5CF-182D8B5B2272}"/>
              </a:ext>
            </a:extLst>
          </p:cNvPr>
          <p:cNvSpPr txBox="1"/>
          <p:nvPr/>
        </p:nvSpPr>
        <p:spPr>
          <a:xfrm>
            <a:off x="28212" y="3155242"/>
            <a:ext cx="495174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&lt;Start T&gt;      by TC1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Lock (A)  request by TC1 granted by </a:t>
            </a:r>
            <a:r>
              <a:rPr lang="en-US" sz="1800" dirty="0" smtClean="0">
                <a:latin typeface="Helvetica" charset="0"/>
              </a:rPr>
              <a:t>TM2</a:t>
            </a:r>
            <a:endParaRPr lang="en-US" sz="1800" dirty="0">
              <a:latin typeface="Helvetica" charset="0"/>
            </a:endParaRP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READ (A)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A = A- 5000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Write (A)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Lock (B)  request by TC1 granted by </a:t>
            </a:r>
            <a:r>
              <a:rPr lang="en-US" sz="1800" dirty="0" smtClean="0">
                <a:latin typeface="Helvetica" charset="0"/>
              </a:rPr>
              <a:t>TM3</a:t>
            </a:r>
            <a:endParaRPr lang="en-US" sz="1800" dirty="0">
              <a:latin typeface="Helvetica" charset="0"/>
            </a:endParaRP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READ (B)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B=B+5000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WRITE (B)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Helvetica" charset="0"/>
              </a:rPr>
              <a:t>COMMIT (T)     </a:t>
            </a:r>
            <a:endParaRPr lang="en-US" sz="1800" b="1" dirty="0">
              <a:solidFill>
                <a:srgbClr val="FF0000"/>
              </a:solidFill>
              <a:latin typeface="Helvetica" charset="0"/>
            </a:endParaRP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UNLOCK (A)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UNLOCK (B)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636525" y="2320119"/>
            <a:ext cx="3309357" cy="2308324"/>
            <a:chOff x="5636525" y="2320119"/>
            <a:chExt cx="3309357" cy="2308324"/>
          </a:xfrm>
        </p:grpSpPr>
        <p:sp>
          <p:nvSpPr>
            <p:cNvPr id="29" name="TextBox 28"/>
            <p:cNvSpPr txBox="1"/>
            <p:nvPr/>
          </p:nvSpPr>
          <p:spPr>
            <a:xfrm>
              <a:off x="5636525" y="2320119"/>
              <a:ext cx="330935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Site 2 log records</a:t>
              </a:r>
            </a:p>
            <a:p>
              <a:endParaRPr lang="en-US" dirty="0" smtClean="0"/>
            </a:p>
            <a:p>
              <a:r>
                <a:rPr lang="en-US" dirty="0">
                  <a:latin typeface="Helvetica" charset="0"/>
                </a:rPr>
                <a:t>&lt;Start T</a:t>
              </a:r>
              <a:r>
                <a:rPr lang="en-US" dirty="0" smtClean="0">
                  <a:latin typeface="Helvetica" charset="0"/>
                </a:rPr>
                <a:t>&gt;</a:t>
              </a:r>
            </a:p>
            <a:p>
              <a:r>
                <a:rPr lang="en-US" dirty="0" smtClean="0">
                  <a:latin typeface="Helvetica" charset="0"/>
                </a:rPr>
                <a:t>&lt;T, A, 20000, 15000&gt;</a:t>
              </a:r>
            </a:p>
            <a:p>
              <a:r>
                <a:rPr lang="en-US" dirty="0" smtClean="0">
                  <a:latin typeface="Helvetica" charset="0"/>
                </a:rPr>
                <a:t>&lt;Ready T&gt;</a:t>
              </a:r>
            </a:p>
            <a:p>
              <a:endParaRPr lang="en-US" dirty="0" smtClean="0">
                <a:latin typeface="Helvetica" charset="0"/>
              </a:endParaRPr>
            </a:p>
            <a:p>
              <a:endParaRPr lang="en-US" dirty="0" smtClean="0">
                <a:latin typeface="Helvetica" charset="0"/>
              </a:endParaRP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30" name="Explosion 1 29"/>
            <p:cNvSpPr/>
            <p:nvPr/>
          </p:nvSpPr>
          <p:spPr bwMode="auto">
            <a:xfrm>
              <a:off x="7356144" y="3469140"/>
              <a:ext cx="1589738" cy="775313"/>
            </a:xfrm>
            <a:prstGeom prst="irregularSeal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Helvetica" charset="0"/>
                </a:rPr>
                <a:t>Failed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cxnSp>
          <p:nvCxnSpPr>
            <p:cNvPr id="35" name="Straight Arrow Connector 34"/>
            <p:cNvCxnSpPr>
              <a:stCxn id="30" idx="1"/>
            </p:cNvCxnSpPr>
            <p:nvPr/>
          </p:nvCxnSpPr>
          <p:spPr bwMode="auto">
            <a:xfrm flipH="1">
              <a:off x="6100549" y="3778368"/>
              <a:ext cx="1255595" cy="566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199796" y="4445229"/>
            <a:ext cx="2210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Site 2 log</a:t>
            </a:r>
          </a:p>
          <a:p>
            <a:endParaRPr lang="en-US" dirty="0" smtClean="0"/>
          </a:p>
          <a:p>
            <a:r>
              <a:rPr lang="en-US" dirty="0">
                <a:latin typeface="Helvetica" charset="0"/>
              </a:rPr>
              <a:t>&lt;Start T</a:t>
            </a:r>
            <a:r>
              <a:rPr lang="en-US" dirty="0" smtClean="0">
                <a:latin typeface="Helvetica" charset="0"/>
              </a:rPr>
              <a:t>&gt;</a:t>
            </a:r>
          </a:p>
          <a:p>
            <a:r>
              <a:rPr lang="en-US" dirty="0" smtClean="0">
                <a:latin typeface="Helvetica" charset="0"/>
              </a:rPr>
              <a:t>&lt;T, A, 20000, 15000&gt;</a:t>
            </a:r>
          </a:p>
          <a:p>
            <a:r>
              <a:rPr lang="en-US" dirty="0" smtClean="0">
                <a:latin typeface="Helvetica" charset="0"/>
              </a:rPr>
              <a:t>&lt;Ready T&gt;</a:t>
            </a:r>
          </a:p>
          <a:p>
            <a:r>
              <a:rPr lang="en-US" dirty="0" smtClean="0">
                <a:latin typeface="Helvetica" charset="0"/>
              </a:rPr>
              <a:t>&lt;T COMMIT&gt;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56144" y="4445229"/>
            <a:ext cx="22109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Site 2 recovery</a:t>
            </a:r>
          </a:p>
          <a:p>
            <a:endParaRPr lang="en-US" dirty="0" smtClean="0"/>
          </a:p>
          <a:p>
            <a:endParaRPr lang="en-US" dirty="0" smtClean="0">
              <a:latin typeface="Helvetica" charset="0"/>
            </a:endParaRPr>
          </a:p>
          <a:p>
            <a:endParaRPr lang="en-US" dirty="0">
              <a:latin typeface="Helvetica" charset="0"/>
            </a:endParaRPr>
          </a:p>
          <a:p>
            <a:endParaRPr lang="en-US" dirty="0" smtClean="0">
              <a:latin typeface="Helvetica" charset="0"/>
            </a:endParaRPr>
          </a:p>
          <a:p>
            <a:endParaRPr lang="en-US" dirty="0" smtClean="0">
              <a:latin typeface="Helvetica" charset="0"/>
            </a:endParaRPr>
          </a:p>
          <a:p>
            <a:r>
              <a:rPr lang="en-US" dirty="0" smtClean="0">
                <a:latin typeface="Helvetica" charset="0"/>
              </a:rPr>
              <a:t>Set A = 20000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08C9234-5E49-4C1B-BE2F-272C90B1003F}"/>
              </a:ext>
            </a:extLst>
          </p:cNvPr>
          <p:cNvSpPr txBox="1"/>
          <p:nvPr/>
        </p:nvSpPr>
        <p:spPr>
          <a:xfrm>
            <a:off x="3927826" y="784933"/>
            <a:ext cx="47548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Helvetica" charset="0"/>
              </a:rPr>
              <a:t>Case 3: </a:t>
            </a:r>
            <a:r>
              <a:rPr lang="en-US" sz="1800" dirty="0">
                <a:latin typeface="Helvetica" charset="0"/>
              </a:rPr>
              <a:t>Log contains &lt;</a:t>
            </a:r>
            <a:r>
              <a:rPr lang="en-US" sz="1800" b="1" dirty="0">
                <a:latin typeface="Helvetica" charset="0"/>
              </a:rPr>
              <a:t>ready </a:t>
            </a:r>
            <a:r>
              <a:rPr lang="en-US" sz="1800" i="1" dirty="0">
                <a:latin typeface="Helvetica" charset="0"/>
              </a:rPr>
              <a:t>T</a:t>
            </a:r>
            <a:r>
              <a:rPr lang="en-US" sz="1800" dirty="0">
                <a:latin typeface="Helvetica" charset="0"/>
              </a:rPr>
              <a:t>&gt; record: 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site must consult TC1 to determine the fate of </a:t>
            </a:r>
            <a:r>
              <a:rPr lang="en-US" sz="1800" i="1" dirty="0">
                <a:latin typeface="Helvetica" charset="0"/>
              </a:rPr>
              <a:t>T</a:t>
            </a:r>
            <a:r>
              <a:rPr lang="en-US" sz="1800" dirty="0">
                <a:latin typeface="Helvetica" charset="0"/>
              </a:rPr>
              <a:t>.</a:t>
            </a:r>
          </a:p>
          <a:p>
            <a:pPr marL="457200" lvl="1" indent="0">
              <a:buNone/>
            </a:pPr>
            <a:r>
              <a:rPr lang="en-US" sz="1800" dirty="0">
                <a:latin typeface="Helvetica" charset="0"/>
                <a:ea typeface="ＭＳ Ｐゴシック" charset="0"/>
              </a:rPr>
              <a:t>If </a:t>
            </a:r>
            <a:r>
              <a:rPr lang="en-US" sz="1800" i="1" dirty="0">
                <a:latin typeface="Helvetica" charset="0"/>
                <a:ea typeface="ＭＳ Ｐゴシック" charset="0"/>
              </a:rPr>
              <a:t>T</a:t>
            </a:r>
            <a:r>
              <a:rPr lang="en-US" sz="1800" dirty="0">
                <a:latin typeface="Helvetica" charset="0"/>
                <a:ea typeface="ＭＳ Ｐゴシック" charset="0"/>
              </a:rPr>
              <a:t> committed, </a:t>
            </a:r>
            <a:r>
              <a:rPr lang="en-US" sz="1800" b="1" dirty="0">
                <a:latin typeface="Helvetica" charset="0"/>
                <a:ea typeface="ＭＳ Ｐゴシック" charset="0"/>
              </a:rPr>
              <a:t>redo </a:t>
            </a:r>
            <a:r>
              <a:rPr lang="en-US" sz="1800" dirty="0">
                <a:latin typeface="Helvetica" charset="0"/>
                <a:ea typeface="ＭＳ Ｐゴシック" charset="0"/>
              </a:rPr>
              <a:t>(</a:t>
            </a:r>
            <a:r>
              <a:rPr lang="en-US" sz="1800" i="1" dirty="0">
                <a:latin typeface="Helvetica" charset="0"/>
                <a:ea typeface="ＭＳ Ｐゴシック" charset="0"/>
              </a:rPr>
              <a:t>T</a:t>
            </a:r>
            <a:r>
              <a:rPr lang="en-US" sz="1800" dirty="0">
                <a:latin typeface="Helvetica" charset="0"/>
                <a:ea typeface="ＭＳ Ｐゴシック" charset="0"/>
              </a:rPr>
              <a:t>)</a:t>
            </a:r>
          </a:p>
          <a:p>
            <a:pPr marL="457200" lvl="1" indent="0">
              <a:buNone/>
            </a:pPr>
            <a:endParaRPr lang="en-US" sz="1800" dirty="0">
              <a:latin typeface="Helvetica" charset="0"/>
              <a:ea typeface="ＭＳ Ｐゴシック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6359857" y="3657600"/>
            <a:ext cx="1037230" cy="2156346"/>
          </a:xfrm>
          <a:custGeom>
            <a:avLst/>
            <a:gdLst>
              <a:gd name="connsiteX0" fmla="*/ 40943 w 1037230"/>
              <a:gd name="connsiteY0" fmla="*/ 0 h 2156346"/>
              <a:gd name="connsiteX1" fmla="*/ 1037230 w 1037230"/>
              <a:gd name="connsiteY1" fmla="*/ 1296537 h 2156346"/>
              <a:gd name="connsiteX2" fmla="*/ 1037230 w 1037230"/>
              <a:gd name="connsiteY2" fmla="*/ 1296537 h 2156346"/>
              <a:gd name="connsiteX3" fmla="*/ 0 w 1037230"/>
              <a:gd name="connsiteY3" fmla="*/ 2156346 h 215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7230" h="2156346">
                <a:moveTo>
                  <a:pt x="40943" y="0"/>
                </a:moveTo>
                <a:lnTo>
                  <a:pt x="1037230" y="1296537"/>
                </a:lnTo>
                <a:lnTo>
                  <a:pt x="1037230" y="1296537"/>
                </a:lnTo>
                <a:lnTo>
                  <a:pt x="0" y="2156346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Helvetic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Helvetic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   Delay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162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Delay in Recovery (Example)</a:t>
            </a:r>
            <a:endParaRPr lang="en-US" dirty="0">
              <a:latin typeface="Helvetica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5D9A88C-448E-4785-991C-13B215C07841}"/>
              </a:ext>
            </a:extLst>
          </p:cNvPr>
          <p:cNvSpPr txBox="1"/>
          <p:nvPr/>
        </p:nvSpPr>
        <p:spPr>
          <a:xfrm>
            <a:off x="52070" y="1063556"/>
            <a:ext cx="367234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Helvetica" charset="0"/>
              </a:rPr>
              <a:t>Site 2 was failed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When site </a:t>
            </a:r>
            <a:r>
              <a:rPr lang="en-US" sz="1800" i="1" dirty="0">
                <a:latin typeface="Helvetica" charset="0"/>
              </a:rPr>
              <a:t>S2 </a:t>
            </a:r>
            <a:r>
              <a:rPr lang="en-US" sz="1800" dirty="0">
                <a:latin typeface="Helvetica" charset="0"/>
              </a:rPr>
              <a:t>recovers, it examines its log to determine the fate of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transactions active at the time of the failure.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5506CBEF-853C-4B82-B5CF-182D8B5B2272}"/>
              </a:ext>
            </a:extLst>
          </p:cNvPr>
          <p:cNvSpPr txBox="1"/>
          <p:nvPr/>
        </p:nvSpPr>
        <p:spPr>
          <a:xfrm>
            <a:off x="28212" y="3155242"/>
            <a:ext cx="495174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&lt;Start T&gt;      by TC1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Lock (A)  request by TC1 granted by </a:t>
            </a:r>
            <a:r>
              <a:rPr lang="en-US" sz="1800" dirty="0" smtClean="0">
                <a:latin typeface="Helvetica" charset="0"/>
              </a:rPr>
              <a:t>TM2</a:t>
            </a:r>
            <a:endParaRPr lang="en-US" sz="1800" dirty="0">
              <a:latin typeface="Helvetica" charset="0"/>
            </a:endParaRP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READ (A)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A = A- 5000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Write (A)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Lock (B)  request by TC1 granted by </a:t>
            </a:r>
            <a:r>
              <a:rPr lang="en-US" sz="1800" dirty="0" smtClean="0">
                <a:latin typeface="Helvetica" charset="0"/>
              </a:rPr>
              <a:t>TM3</a:t>
            </a:r>
            <a:endParaRPr lang="en-US" sz="1800" dirty="0">
              <a:latin typeface="Helvetica" charset="0"/>
            </a:endParaRP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READ (B)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B=B+5000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WRITE (B)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Helvetica" charset="0"/>
              </a:rPr>
              <a:t>COMMIT (T)     </a:t>
            </a:r>
            <a:endParaRPr lang="en-US" sz="1800" b="1" dirty="0">
              <a:solidFill>
                <a:srgbClr val="FF0000"/>
              </a:solidFill>
              <a:latin typeface="Helvetica" charset="0"/>
            </a:endParaRP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UNLOCK (A)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UNLOCK (B)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636525" y="2320119"/>
            <a:ext cx="3309357" cy="2308324"/>
            <a:chOff x="5636525" y="2320119"/>
            <a:chExt cx="3309357" cy="2308324"/>
          </a:xfrm>
        </p:grpSpPr>
        <p:sp>
          <p:nvSpPr>
            <p:cNvPr id="29" name="TextBox 28"/>
            <p:cNvSpPr txBox="1"/>
            <p:nvPr/>
          </p:nvSpPr>
          <p:spPr>
            <a:xfrm>
              <a:off x="5636525" y="2320119"/>
              <a:ext cx="330935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Site 2 log records</a:t>
              </a:r>
            </a:p>
            <a:p>
              <a:endParaRPr lang="en-US" dirty="0" smtClean="0"/>
            </a:p>
            <a:p>
              <a:r>
                <a:rPr lang="en-US" dirty="0">
                  <a:latin typeface="Helvetica" charset="0"/>
                </a:rPr>
                <a:t>&lt;Start T</a:t>
              </a:r>
              <a:r>
                <a:rPr lang="en-US" dirty="0" smtClean="0">
                  <a:latin typeface="Helvetica" charset="0"/>
                </a:rPr>
                <a:t>&gt;</a:t>
              </a:r>
            </a:p>
            <a:p>
              <a:r>
                <a:rPr lang="en-US" dirty="0" smtClean="0">
                  <a:latin typeface="Helvetica" charset="0"/>
                </a:rPr>
                <a:t>&lt;T, A, 20000, 15000&gt;</a:t>
              </a:r>
            </a:p>
            <a:p>
              <a:r>
                <a:rPr lang="en-US" dirty="0" smtClean="0">
                  <a:latin typeface="Helvetica" charset="0"/>
                </a:rPr>
                <a:t>&lt;Ready T&gt;</a:t>
              </a:r>
            </a:p>
            <a:p>
              <a:endParaRPr lang="en-US" dirty="0" smtClean="0">
                <a:latin typeface="Helvetica" charset="0"/>
              </a:endParaRPr>
            </a:p>
            <a:p>
              <a:endParaRPr lang="en-US" dirty="0" smtClean="0">
                <a:latin typeface="Helvetica" charset="0"/>
              </a:endParaRP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30" name="Explosion 1 29"/>
            <p:cNvSpPr/>
            <p:nvPr/>
          </p:nvSpPr>
          <p:spPr bwMode="auto">
            <a:xfrm>
              <a:off x="7356144" y="3469140"/>
              <a:ext cx="1589738" cy="775313"/>
            </a:xfrm>
            <a:prstGeom prst="irregularSeal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Helvetica" charset="0"/>
                </a:rPr>
                <a:t>Failed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cxnSp>
          <p:nvCxnSpPr>
            <p:cNvPr id="35" name="Straight Arrow Connector 34"/>
            <p:cNvCxnSpPr>
              <a:stCxn id="30" idx="1"/>
            </p:cNvCxnSpPr>
            <p:nvPr/>
          </p:nvCxnSpPr>
          <p:spPr bwMode="auto">
            <a:xfrm flipH="1">
              <a:off x="6100549" y="3778368"/>
              <a:ext cx="1255595" cy="566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199796" y="4445229"/>
            <a:ext cx="2210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Site 2 log</a:t>
            </a:r>
          </a:p>
          <a:p>
            <a:endParaRPr lang="en-US" dirty="0" smtClean="0"/>
          </a:p>
          <a:p>
            <a:r>
              <a:rPr lang="en-US" dirty="0">
                <a:latin typeface="Helvetica" charset="0"/>
              </a:rPr>
              <a:t>&lt;Start T</a:t>
            </a:r>
            <a:r>
              <a:rPr lang="en-US" dirty="0" smtClean="0">
                <a:latin typeface="Helvetica" charset="0"/>
              </a:rPr>
              <a:t>&gt;</a:t>
            </a:r>
          </a:p>
          <a:p>
            <a:r>
              <a:rPr lang="en-US" dirty="0">
                <a:latin typeface="Helvetica" charset="0"/>
              </a:rPr>
              <a:t>&lt;T, A, 20000, 15000</a:t>
            </a:r>
            <a:r>
              <a:rPr lang="en-US" dirty="0" smtClean="0">
                <a:latin typeface="Helvetica" charset="0"/>
              </a:rPr>
              <a:t>&gt;</a:t>
            </a:r>
          </a:p>
          <a:p>
            <a:r>
              <a:rPr lang="en-US" dirty="0">
                <a:latin typeface="Helvetica" charset="0"/>
              </a:rPr>
              <a:t>&lt;Ready T&gt;</a:t>
            </a:r>
          </a:p>
          <a:p>
            <a:r>
              <a:rPr lang="en-US" dirty="0">
                <a:latin typeface="Helvetica" charset="0"/>
              </a:rPr>
              <a:t>&lt;T Abort&gt;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56144" y="4445229"/>
            <a:ext cx="2210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Site 2 recovery</a:t>
            </a:r>
          </a:p>
          <a:p>
            <a:endParaRPr lang="en-US" dirty="0" smtClean="0"/>
          </a:p>
          <a:p>
            <a:endParaRPr lang="en-US" dirty="0" smtClean="0">
              <a:latin typeface="Helvetica" charset="0"/>
            </a:endParaRPr>
          </a:p>
          <a:p>
            <a:endParaRPr lang="en-US" dirty="0">
              <a:latin typeface="Helvetica" charset="0"/>
            </a:endParaRPr>
          </a:p>
          <a:p>
            <a:endParaRPr lang="en-US" dirty="0" smtClean="0">
              <a:latin typeface="Helvetica" charset="0"/>
            </a:endParaRPr>
          </a:p>
          <a:p>
            <a:r>
              <a:rPr lang="en-US" dirty="0" smtClean="0">
                <a:latin typeface="Helvetica" charset="0"/>
              </a:rPr>
              <a:t>Set A = 20000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08C9234-5E49-4C1B-BE2F-272C90B1003F}"/>
              </a:ext>
            </a:extLst>
          </p:cNvPr>
          <p:cNvSpPr txBox="1"/>
          <p:nvPr/>
        </p:nvSpPr>
        <p:spPr>
          <a:xfrm>
            <a:off x="3927826" y="784933"/>
            <a:ext cx="475487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Helvetica" charset="0"/>
              </a:rPr>
              <a:t>Case 3: </a:t>
            </a:r>
            <a:r>
              <a:rPr lang="en-US" sz="1800" dirty="0">
                <a:latin typeface="Helvetica" charset="0"/>
              </a:rPr>
              <a:t>Log contains &lt;</a:t>
            </a:r>
            <a:r>
              <a:rPr lang="en-US" sz="1800" b="1" dirty="0">
                <a:latin typeface="Helvetica" charset="0"/>
              </a:rPr>
              <a:t>ready </a:t>
            </a:r>
            <a:r>
              <a:rPr lang="en-US" sz="1800" i="1" dirty="0">
                <a:latin typeface="Helvetica" charset="0"/>
              </a:rPr>
              <a:t>T</a:t>
            </a:r>
            <a:r>
              <a:rPr lang="en-US" sz="1800" dirty="0">
                <a:latin typeface="Helvetica" charset="0"/>
              </a:rPr>
              <a:t>&gt; record: </a:t>
            </a:r>
          </a:p>
          <a:p>
            <a:pPr marL="0" indent="0">
              <a:buNone/>
            </a:pPr>
            <a:r>
              <a:rPr lang="en-US" sz="1800" dirty="0">
                <a:latin typeface="Helvetica" charset="0"/>
              </a:rPr>
              <a:t>site must consult TC1 to determine the fate of </a:t>
            </a:r>
            <a:r>
              <a:rPr lang="en-US" sz="1800" i="1" dirty="0">
                <a:latin typeface="Helvetica" charset="0"/>
              </a:rPr>
              <a:t>T</a:t>
            </a:r>
            <a:r>
              <a:rPr lang="en-US" sz="1800" dirty="0">
                <a:latin typeface="Helvetica" charset="0"/>
              </a:rPr>
              <a:t>.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Helvetica" charset="0"/>
                <a:ea typeface="ＭＳ Ｐゴシック" charset="0"/>
              </a:rPr>
              <a:t>If </a:t>
            </a:r>
            <a:r>
              <a:rPr lang="en-US" sz="1800" i="1" dirty="0">
                <a:latin typeface="Helvetica" charset="0"/>
                <a:ea typeface="ＭＳ Ｐゴシック" charset="0"/>
              </a:rPr>
              <a:t>T </a:t>
            </a:r>
            <a:r>
              <a:rPr lang="en-US" sz="1800" dirty="0">
                <a:latin typeface="Helvetica" charset="0"/>
                <a:ea typeface="ＭＳ Ｐゴシック" charset="0"/>
              </a:rPr>
              <a:t>aborted, </a:t>
            </a:r>
            <a:r>
              <a:rPr lang="en-US" sz="1800" b="1" dirty="0">
                <a:latin typeface="Helvetica" charset="0"/>
                <a:ea typeface="ＭＳ Ｐゴシック" charset="0"/>
              </a:rPr>
              <a:t>undo </a:t>
            </a:r>
            <a:r>
              <a:rPr lang="en-US" sz="1800" dirty="0">
                <a:latin typeface="Helvetica" charset="0"/>
                <a:ea typeface="ＭＳ Ｐゴシック" charset="0"/>
              </a:rPr>
              <a:t>(</a:t>
            </a:r>
            <a:r>
              <a:rPr lang="en-US" sz="1800" i="1" dirty="0">
                <a:latin typeface="Helvetica" charset="0"/>
                <a:ea typeface="ＭＳ Ｐゴシック" charset="0"/>
              </a:rPr>
              <a:t>T</a:t>
            </a:r>
            <a:r>
              <a:rPr lang="en-US" sz="1800" dirty="0">
                <a:latin typeface="Helvetica" charset="0"/>
                <a:ea typeface="ＭＳ Ｐゴシック" charset="0"/>
              </a:rPr>
              <a:t>)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6359857" y="3657600"/>
            <a:ext cx="1037230" cy="2156346"/>
          </a:xfrm>
          <a:custGeom>
            <a:avLst/>
            <a:gdLst>
              <a:gd name="connsiteX0" fmla="*/ 40943 w 1037230"/>
              <a:gd name="connsiteY0" fmla="*/ 0 h 2156346"/>
              <a:gd name="connsiteX1" fmla="*/ 1037230 w 1037230"/>
              <a:gd name="connsiteY1" fmla="*/ 1296537 h 2156346"/>
              <a:gd name="connsiteX2" fmla="*/ 1037230 w 1037230"/>
              <a:gd name="connsiteY2" fmla="*/ 1296537 h 2156346"/>
              <a:gd name="connsiteX3" fmla="*/ 0 w 1037230"/>
              <a:gd name="connsiteY3" fmla="*/ 2156346 h 215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7230" h="2156346">
                <a:moveTo>
                  <a:pt x="40943" y="0"/>
                </a:moveTo>
                <a:lnTo>
                  <a:pt x="1037230" y="1296537"/>
                </a:lnTo>
                <a:lnTo>
                  <a:pt x="1037230" y="1296537"/>
                </a:lnTo>
                <a:lnTo>
                  <a:pt x="0" y="2156346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Helvetic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Helvetic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   Delay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6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5511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Recovery and Concurrency Control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309761"/>
            <a:ext cx="7766050" cy="470467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Helvetica" charset="0"/>
              </a:rPr>
              <a:t>For faster recovery,</a:t>
            </a:r>
            <a:r>
              <a:rPr lang="en-US" sz="1800" dirty="0">
                <a:latin typeface="Helvetica" charset="0"/>
              </a:rPr>
              <a:t> Recovery algorithms can note lock information in the log.</a:t>
            </a:r>
          </a:p>
          <a:p>
            <a:pPr lvl="1"/>
            <a:r>
              <a:rPr lang="en-US" sz="1800" dirty="0">
                <a:latin typeface="Helvetica" charset="0"/>
                <a:ea typeface="ＭＳ Ｐゴシック" charset="0"/>
              </a:rPr>
              <a:t>Instead of &lt;</a:t>
            </a:r>
            <a:r>
              <a:rPr lang="en-US" sz="1800" b="1" dirty="0">
                <a:latin typeface="Helvetica" charset="0"/>
                <a:ea typeface="ＭＳ Ｐゴシック" charset="0"/>
              </a:rPr>
              <a:t>ready </a:t>
            </a:r>
            <a:r>
              <a:rPr lang="en-US" sz="1800" i="1" dirty="0">
                <a:latin typeface="Helvetica" charset="0"/>
                <a:ea typeface="ＭＳ Ｐゴシック" charset="0"/>
              </a:rPr>
              <a:t>T</a:t>
            </a:r>
            <a:r>
              <a:rPr lang="en-US" sz="1800" dirty="0">
                <a:latin typeface="Helvetica" charset="0"/>
                <a:ea typeface="ＭＳ Ｐゴシック" charset="0"/>
              </a:rPr>
              <a:t>&gt;, write out &lt;</a:t>
            </a:r>
            <a:r>
              <a:rPr lang="en-US" sz="1800" b="1" dirty="0">
                <a:latin typeface="Helvetica" charset="0"/>
                <a:ea typeface="ＭＳ Ｐゴシック" charset="0"/>
              </a:rPr>
              <a:t>ready</a:t>
            </a:r>
            <a:r>
              <a:rPr lang="en-US" sz="1800" dirty="0">
                <a:latin typeface="Helvetica" charset="0"/>
                <a:ea typeface="ＭＳ Ｐゴシック" charset="0"/>
              </a:rPr>
              <a:t> </a:t>
            </a:r>
            <a:r>
              <a:rPr lang="en-US" sz="1800" i="1" dirty="0">
                <a:latin typeface="Helvetica" charset="0"/>
                <a:ea typeface="ＭＳ Ｐゴシック" charset="0"/>
              </a:rPr>
              <a:t>T</a:t>
            </a:r>
            <a:r>
              <a:rPr lang="en-US" sz="1800" dirty="0">
                <a:latin typeface="Helvetica" charset="0"/>
                <a:ea typeface="ＭＳ Ｐゴシック" charset="0"/>
              </a:rPr>
              <a:t>,</a:t>
            </a:r>
            <a:r>
              <a:rPr lang="en-US" sz="1800" i="1" dirty="0">
                <a:latin typeface="Helvetica" charset="0"/>
                <a:ea typeface="ＭＳ Ｐゴシック" charset="0"/>
              </a:rPr>
              <a:t> L</a:t>
            </a:r>
            <a:r>
              <a:rPr lang="en-US" sz="1800" dirty="0">
                <a:latin typeface="Helvetica" charset="0"/>
                <a:ea typeface="ＭＳ Ｐゴシック" charset="0"/>
              </a:rPr>
              <a:t>&gt; </a:t>
            </a:r>
            <a:r>
              <a:rPr lang="en-US" sz="1800" i="1" dirty="0">
                <a:latin typeface="Helvetica" charset="0"/>
                <a:ea typeface="ＭＳ Ｐゴシック" charset="0"/>
              </a:rPr>
              <a:t>L</a:t>
            </a:r>
            <a:r>
              <a:rPr lang="en-US" sz="1800" dirty="0">
                <a:latin typeface="Helvetica" charset="0"/>
                <a:ea typeface="ＭＳ Ｐゴシック" charset="0"/>
              </a:rPr>
              <a:t> = list of locks held by </a:t>
            </a:r>
            <a:r>
              <a:rPr lang="en-US" sz="1800" i="1" dirty="0">
                <a:latin typeface="Helvetica" charset="0"/>
                <a:ea typeface="ＭＳ Ｐゴシック" charset="0"/>
              </a:rPr>
              <a:t>T</a:t>
            </a:r>
            <a:r>
              <a:rPr lang="en-US" sz="1800" dirty="0">
                <a:latin typeface="Helvetica" charset="0"/>
                <a:ea typeface="ＭＳ Ｐゴシック" charset="0"/>
              </a:rPr>
              <a:t> when the log is written (read locks can be omitted).</a:t>
            </a:r>
          </a:p>
          <a:p>
            <a:pPr lvl="2"/>
            <a:r>
              <a:rPr lang="en-US" sz="18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Question: </a:t>
            </a:r>
            <a:r>
              <a:rPr lang="en-US" sz="1800" dirty="0">
                <a:latin typeface="Helvetica" charset="0"/>
                <a:ea typeface="ＭＳ Ｐゴシック" charset="0"/>
              </a:rPr>
              <a:t>A Transaction T5 has Read lock (A), Write Lock (D) and Write Lock ( E) at site 3. T5 has Write Lock ( G) at site 2. T5 is initiated by site 1. The data item A, D and E are in site 3. Site 3 wants to commit T5. What log record will be written by site 3? How will it be used for recovery?</a:t>
            </a:r>
          </a:p>
          <a:p>
            <a:pPr lvl="2"/>
            <a:r>
              <a:rPr lang="en-US" sz="1800" dirty="0">
                <a:latin typeface="Helvetica" charset="0"/>
                <a:ea typeface="ＭＳ Ｐゴシック" charset="0"/>
              </a:rPr>
              <a:t>&lt;</a:t>
            </a:r>
            <a:r>
              <a:rPr lang="en-US" sz="1800" b="1" dirty="0">
                <a:latin typeface="Helvetica" charset="0"/>
                <a:ea typeface="ＭＳ Ｐゴシック" charset="0"/>
              </a:rPr>
              <a:t>ready</a:t>
            </a:r>
            <a:r>
              <a:rPr lang="en-US" sz="1800" dirty="0">
                <a:latin typeface="Helvetica" charset="0"/>
                <a:ea typeface="ＭＳ Ｐゴシック" charset="0"/>
              </a:rPr>
              <a:t> </a:t>
            </a:r>
            <a:r>
              <a:rPr lang="en-US" sz="1800" i="1" dirty="0">
                <a:latin typeface="Helvetica" charset="0"/>
                <a:ea typeface="ＭＳ Ｐゴシック" charset="0"/>
              </a:rPr>
              <a:t>T5</a:t>
            </a:r>
            <a:r>
              <a:rPr lang="en-US" sz="1800" dirty="0">
                <a:latin typeface="Helvetica" charset="0"/>
                <a:ea typeface="ＭＳ Ｐゴシック" charset="0"/>
              </a:rPr>
              <a:t>,</a:t>
            </a:r>
            <a:r>
              <a:rPr lang="en-US" sz="1800" i="1" dirty="0">
                <a:latin typeface="Helvetica" charset="0"/>
                <a:ea typeface="ＭＳ Ｐゴシック" charset="0"/>
              </a:rPr>
              <a:t> {D,E}</a:t>
            </a:r>
            <a:r>
              <a:rPr lang="en-US" sz="1800" dirty="0">
                <a:latin typeface="Helvetica" charset="0"/>
                <a:ea typeface="ＭＳ Ｐゴシック" charset="0"/>
              </a:rPr>
              <a:t>&gt;</a:t>
            </a:r>
          </a:p>
          <a:p>
            <a:pPr lvl="1"/>
            <a:r>
              <a:rPr lang="en-US" sz="1800" dirty="0">
                <a:latin typeface="Helvetica" charset="0"/>
                <a:ea typeface="ＭＳ Ｐゴシック" charset="0"/>
              </a:rPr>
              <a:t>For every in-doubt transaction </a:t>
            </a:r>
            <a:r>
              <a:rPr lang="en-US" sz="1800" i="1" dirty="0">
                <a:latin typeface="Helvetica" charset="0"/>
                <a:ea typeface="ＭＳ Ｐゴシック" charset="0"/>
              </a:rPr>
              <a:t>T</a:t>
            </a:r>
            <a:r>
              <a:rPr lang="en-US" sz="1800" dirty="0">
                <a:latin typeface="Helvetica" charset="0"/>
                <a:ea typeface="ＭＳ Ｐゴシック" charset="0"/>
              </a:rPr>
              <a:t>, all the locks noted in the </a:t>
            </a:r>
            <a:br>
              <a:rPr lang="en-US" sz="1800" dirty="0">
                <a:latin typeface="Helvetica" charset="0"/>
                <a:ea typeface="ＭＳ Ｐゴシック" charset="0"/>
              </a:rPr>
            </a:br>
            <a:r>
              <a:rPr lang="en-US" sz="1800" dirty="0">
                <a:latin typeface="Helvetica" charset="0"/>
                <a:ea typeface="ＭＳ Ｐゴシック" charset="0"/>
              </a:rPr>
              <a:t>&lt;</a:t>
            </a:r>
            <a:r>
              <a:rPr lang="en-US" sz="1800" b="1" dirty="0">
                <a:latin typeface="Helvetica" charset="0"/>
                <a:ea typeface="ＭＳ Ｐゴシック" charset="0"/>
              </a:rPr>
              <a:t>ready</a:t>
            </a:r>
            <a:r>
              <a:rPr lang="en-US" sz="1800" dirty="0">
                <a:latin typeface="Helvetica" charset="0"/>
                <a:ea typeface="ＭＳ Ｐゴシック" charset="0"/>
              </a:rPr>
              <a:t> </a:t>
            </a:r>
            <a:r>
              <a:rPr lang="en-US" sz="1800" i="1" dirty="0">
                <a:latin typeface="Helvetica" charset="0"/>
                <a:ea typeface="ＭＳ Ｐゴシック" charset="0"/>
              </a:rPr>
              <a:t>T</a:t>
            </a:r>
            <a:r>
              <a:rPr lang="en-US" sz="1800" dirty="0">
                <a:latin typeface="Helvetica" charset="0"/>
                <a:ea typeface="ＭＳ Ｐゴシック" charset="0"/>
              </a:rPr>
              <a:t>, </a:t>
            </a:r>
            <a:r>
              <a:rPr lang="en-US" sz="1800" i="1" dirty="0">
                <a:latin typeface="Helvetica" charset="0"/>
                <a:ea typeface="ＭＳ Ｐゴシック" charset="0"/>
              </a:rPr>
              <a:t>L</a:t>
            </a:r>
            <a:r>
              <a:rPr lang="en-US" sz="1800" dirty="0">
                <a:latin typeface="Helvetica" charset="0"/>
                <a:ea typeface="ＭＳ Ｐゴシック" charset="0"/>
              </a:rPr>
              <a:t>&gt; log record are reacquired.</a:t>
            </a:r>
            <a:endParaRPr lang="en-US" sz="1800" dirty="0">
              <a:latin typeface="Helvetica" charset="0"/>
            </a:endParaRPr>
          </a:p>
          <a:p>
            <a:r>
              <a:rPr lang="en-US" sz="1800" dirty="0">
                <a:latin typeface="Helvetica" charset="0"/>
              </a:rPr>
              <a:t>After lock reacquisition, transaction processing can resume; the commit or rollback of in-doubt transactions is performed concurrently with the execution of new transactions.</a:t>
            </a:r>
          </a:p>
        </p:txBody>
      </p:sp>
    </p:spTree>
    <p:extLst>
      <p:ext uri="{BB962C8B-B14F-4D97-AF65-F5344CB8AC3E}">
        <p14:creationId xmlns:p14="http://schemas.microsoft.com/office/powerpoint/2010/main" val="226460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612D5E-17DB-4A8C-AE20-3A91B839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Avoiding Blocking Using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6197ED-2FB9-46BA-A44B-BA6EA62CC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04" y="1175649"/>
            <a:ext cx="4771528" cy="495786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1800" dirty="0"/>
              <a:t>Blocking problem of 2PC is a serious concern</a:t>
            </a:r>
          </a:p>
          <a:p>
            <a:r>
              <a:rPr lang="en-IN" sz="1800" b="1" dirty="0">
                <a:solidFill>
                  <a:srgbClr val="FF0000"/>
                </a:solidFill>
              </a:rPr>
              <a:t>How it arises?</a:t>
            </a:r>
          </a:p>
          <a:p>
            <a:r>
              <a:rPr lang="en-IN" sz="1800" dirty="0"/>
              <a:t>T1 is initiated by site 1 (coordinator)</a:t>
            </a:r>
          </a:p>
          <a:p>
            <a:r>
              <a:rPr lang="en-IN" sz="1800" dirty="0"/>
              <a:t>T1 has data from site 2, 3 and 4. Site 2, 3 and 4 are ready to commit and has written &lt;ready T1&gt; to their log.</a:t>
            </a:r>
          </a:p>
          <a:p>
            <a:endParaRPr lang="en-IN" sz="1800" dirty="0"/>
          </a:p>
          <a:p>
            <a:endParaRPr lang="en-IN" sz="1800" dirty="0"/>
          </a:p>
          <a:p>
            <a:r>
              <a:rPr lang="en-IN" sz="1800" dirty="0"/>
              <a:t>Site 2, 3 and 4 are </a:t>
            </a:r>
            <a:r>
              <a:rPr lang="en-IN" sz="1800" b="1" dirty="0">
                <a:solidFill>
                  <a:srgbClr val="0000FF"/>
                </a:solidFill>
              </a:rPr>
              <a:t>blocked</a:t>
            </a:r>
            <a:r>
              <a:rPr lang="en-IN" sz="1800" dirty="0"/>
              <a:t> for T1 and wait until site 1 is restored.</a:t>
            </a:r>
          </a:p>
          <a:p>
            <a:r>
              <a:rPr lang="en-IN" sz="1800" dirty="0"/>
              <a:t>Idea: involve multiple nodes in decision process, so failure of a few nodes does not cause blocking as long as majority don’t fail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4CF36CEE-0177-4D88-9F50-921D77E4C86B}"/>
              </a:ext>
            </a:extLst>
          </p:cNvPr>
          <p:cNvGrpSpPr/>
          <p:nvPr/>
        </p:nvGrpSpPr>
        <p:grpSpPr>
          <a:xfrm>
            <a:off x="5190981" y="1793936"/>
            <a:ext cx="3050343" cy="3563729"/>
            <a:chOff x="5219116" y="2681654"/>
            <a:chExt cx="3050343" cy="3563729"/>
          </a:xfrm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CB11B70B-ABCC-46E9-A4AF-E4A5F764ADA5}"/>
                </a:ext>
              </a:extLst>
            </p:cNvPr>
            <p:cNvCxnSpPr>
              <a:stCxn id="25" idx="3"/>
              <a:endCxn id="22" idx="1"/>
            </p:cNvCxnSpPr>
            <p:nvPr/>
          </p:nvCxnSpPr>
          <p:spPr bwMode="auto">
            <a:xfrm>
              <a:off x="5809957" y="4035669"/>
              <a:ext cx="186866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E22167F4-DDFC-4462-A363-39D6592277FF}"/>
                </a:ext>
              </a:extLst>
            </p:cNvPr>
            <p:cNvGrpSpPr/>
            <p:nvPr/>
          </p:nvGrpSpPr>
          <p:grpSpPr>
            <a:xfrm>
              <a:off x="5219116" y="2681654"/>
              <a:ext cx="3050343" cy="3563729"/>
              <a:chOff x="5219116" y="2681654"/>
              <a:chExt cx="3050343" cy="356372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="" xmlns:a16="http://schemas.microsoft.com/office/drawing/2014/main" id="{00AF9E89-7723-45A4-A506-B59A3F97226F}"/>
                  </a:ext>
                </a:extLst>
              </p:cNvPr>
              <p:cNvGrpSpPr/>
              <p:nvPr/>
            </p:nvGrpSpPr>
            <p:grpSpPr>
              <a:xfrm>
                <a:off x="5219116" y="3429000"/>
                <a:ext cx="590841" cy="1213338"/>
                <a:chOff x="5219116" y="3429000"/>
                <a:chExt cx="590841" cy="1213338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="" xmlns:a16="http://schemas.microsoft.com/office/drawing/2014/main" id="{4FA9A2BC-BAE1-4B1A-91B8-5020CBC07616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Site1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="" xmlns:a16="http://schemas.microsoft.com/office/drawing/2014/main" id="{D633127C-EEBD-4E03-AF86-7B26E0194E3B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TC1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="" xmlns:a16="http://schemas.microsoft.com/office/drawing/2014/main" id="{C4ABC737-CE40-425A-AA0B-5669B85C50C1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TM1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="" xmlns:a16="http://schemas.microsoft.com/office/drawing/2014/main" id="{1A328E4A-DEE4-4547-B10C-96B5389F62EE}"/>
                  </a:ext>
                </a:extLst>
              </p:cNvPr>
              <p:cNvGrpSpPr/>
              <p:nvPr/>
            </p:nvGrpSpPr>
            <p:grpSpPr>
              <a:xfrm>
                <a:off x="7678618" y="3429000"/>
                <a:ext cx="590841" cy="1213338"/>
                <a:chOff x="5219116" y="3429000"/>
                <a:chExt cx="590841" cy="1213338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="" xmlns:a16="http://schemas.microsoft.com/office/drawing/2014/main" id="{7CF86231-F17C-4741-9636-58405195CFBE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Site3</a:t>
                  </a: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="" xmlns:a16="http://schemas.microsoft.com/office/drawing/2014/main" id="{0A2ED637-6688-44D7-AF6A-7DFFD4A834D6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TC3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="" xmlns:a16="http://schemas.microsoft.com/office/drawing/2014/main" id="{052E5F32-1C17-4542-8A90-C79A5BD6D271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TM3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="" xmlns:a16="http://schemas.microsoft.com/office/drawing/2014/main" id="{D7A3CE10-4835-4FDE-9BED-F2D281DCA1E7}"/>
                  </a:ext>
                </a:extLst>
              </p:cNvPr>
              <p:cNvGrpSpPr/>
              <p:nvPr/>
            </p:nvGrpSpPr>
            <p:grpSpPr>
              <a:xfrm>
                <a:off x="6473482" y="2681654"/>
                <a:ext cx="590841" cy="1213338"/>
                <a:chOff x="5219116" y="3429000"/>
                <a:chExt cx="590841" cy="1213338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="" xmlns:a16="http://schemas.microsoft.com/office/drawing/2014/main" id="{7BD363FA-9569-4F4B-9D50-8566A32F1806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Site4</a:t>
                  </a: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="" xmlns:a16="http://schemas.microsoft.com/office/drawing/2014/main" id="{79A71410-00B6-4171-AFE6-FFFC56DACF83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TC4</a:t>
                  </a: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="" xmlns:a16="http://schemas.microsoft.com/office/drawing/2014/main" id="{144B76A3-0F6A-4A35-B0A1-3ADC8C8BE1C5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TM4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="" xmlns:a16="http://schemas.microsoft.com/office/drawing/2014/main" id="{3E7C8AD1-8B18-4E44-88D0-9D8A9403A5E9}"/>
                  </a:ext>
                </a:extLst>
              </p:cNvPr>
              <p:cNvGrpSpPr/>
              <p:nvPr/>
            </p:nvGrpSpPr>
            <p:grpSpPr>
              <a:xfrm>
                <a:off x="6500448" y="5032045"/>
                <a:ext cx="590841" cy="1213338"/>
                <a:chOff x="5219116" y="3429000"/>
                <a:chExt cx="590841" cy="1213338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="" xmlns:a16="http://schemas.microsoft.com/office/drawing/2014/main" id="{FBC9293D-0647-4AC5-8FE0-F04B1F70699C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Site2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="" xmlns:a16="http://schemas.microsoft.com/office/drawing/2014/main" id="{866E92FC-6796-4F95-88E9-E85C5C61F6FC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TC2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="" xmlns:a16="http://schemas.microsoft.com/office/drawing/2014/main" id="{4AACDFDB-A2B0-441C-B421-94CFD053D302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TM2</a:t>
                  </a:r>
                </a:p>
              </p:txBody>
            </p:sp>
          </p:grpSp>
          <p:cxnSp>
            <p:nvCxnSpPr>
              <p:cNvPr id="11" name="Straight Connector 10">
                <a:extLst>
                  <a:ext uri="{FF2B5EF4-FFF2-40B4-BE49-F238E27FC236}">
                    <a16:creationId xmlns="" xmlns:a16="http://schemas.microsoft.com/office/drawing/2014/main" id="{4EBD6044-7ACF-4BC4-92CF-0D5D729687CF}"/>
                  </a:ext>
                </a:extLst>
              </p:cNvPr>
              <p:cNvCxnSpPr>
                <a:stCxn id="25" idx="3"/>
                <a:endCxn id="19" idx="1"/>
              </p:cNvCxnSpPr>
              <p:nvPr/>
            </p:nvCxnSpPr>
            <p:spPr bwMode="auto">
              <a:xfrm flipV="1">
                <a:off x="5809957" y="3288323"/>
                <a:ext cx="663525" cy="74734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="" xmlns:a16="http://schemas.microsoft.com/office/drawing/2014/main" id="{0C600CFE-6EF9-473B-8AB3-3B646BF7A3AC}"/>
                  </a:ext>
                </a:extLst>
              </p:cNvPr>
              <p:cNvCxnSpPr>
                <a:stCxn id="25" idx="3"/>
                <a:endCxn id="16" idx="1"/>
              </p:cNvCxnSpPr>
              <p:nvPr/>
            </p:nvCxnSpPr>
            <p:spPr bwMode="auto">
              <a:xfrm>
                <a:off x="5809957" y="4035669"/>
                <a:ext cx="690491" cy="160304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="" xmlns:a16="http://schemas.microsoft.com/office/drawing/2014/main" id="{82408927-F087-4332-957D-6C0F63E93A0F}"/>
                  </a:ext>
                </a:extLst>
              </p:cNvPr>
              <p:cNvCxnSpPr>
                <a:stCxn id="22" idx="1"/>
                <a:endCxn id="16" idx="3"/>
              </p:cNvCxnSpPr>
              <p:nvPr/>
            </p:nvCxnSpPr>
            <p:spPr bwMode="auto">
              <a:xfrm flipH="1">
                <a:off x="7091289" y="4035669"/>
                <a:ext cx="587329" cy="160304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="" xmlns:a16="http://schemas.microsoft.com/office/drawing/2014/main" id="{98E9BDDC-7516-4671-B09C-834100CA3B16}"/>
                  </a:ext>
                </a:extLst>
              </p:cNvPr>
              <p:cNvCxnSpPr>
                <a:stCxn id="19" idx="3"/>
                <a:endCxn id="22" idx="1"/>
              </p:cNvCxnSpPr>
              <p:nvPr/>
            </p:nvCxnSpPr>
            <p:spPr bwMode="auto">
              <a:xfrm>
                <a:off x="7064323" y="3288323"/>
                <a:ext cx="614295" cy="74734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="" xmlns:a16="http://schemas.microsoft.com/office/drawing/2014/main" id="{696EFF68-7414-42C8-A7BF-16CA7DD74DD3}"/>
                  </a:ext>
                </a:extLst>
              </p:cNvPr>
              <p:cNvCxnSpPr>
                <a:stCxn id="19" idx="2"/>
                <a:endCxn id="16" idx="0"/>
              </p:cNvCxnSpPr>
              <p:nvPr/>
            </p:nvCxnSpPr>
            <p:spPr bwMode="auto">
              <a:xfrm>
                <a:off x="6768903" y="3894992"/>
                <a:ext cx="26966" cy="1137053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8" name="Arrow: Left 27">
            <a:extLst>
              <a:ext uri="{FF2B5EF4-FFF2-40B4-BE49-F238E27FC236}">
                <a16:creationId xmlns="" xmlns:a16="http://schemas.microsoft.com/office/drawing/2014/main" id="{0F10804D-DB29-4F7A-AFC3-0548A9069E11}"/>
              </a:ext>
            </a:extLst>
          </p:cNvPr>
          <p:cNvSpPr/>
          <p:nvPr/>
        </p:nvSpPr>
        <p:spPr bwMode="auto">
          <a:xfrm>
            <a:off x="348720" y="3432270"/>
            <a:ext cx="3026535" cy="661429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IN" sz="1800" dirty="0"/>
              <a:t>Just after that, site 1 failed.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Helvetic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6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612D5E-17DB-4A8C-AE20-3A91B839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Avoiding Blocking Using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6197ED-2FB9-46BA-A44B-BA6EA62CC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04" y="1175649"/>
            <a:ext cx="4771528" cy="495786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0000FF"/>
                </a:solidFill>
              </a:rPr>
              <a:t>Solution of Blocking Problem</a:t>
            </a:r>
          </a:p>
          <a:p>
            <a:r>
              <a:rPr lang="en-US" sz="1800" b="1" dirty="0"/>
              <a:t>Distributed consensus protocol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r>
              <a:rPr lang="en-US" sz="1800" dirty="0"/>
              <a:t>A set of </a:t>
            </a:r>
            <a:r>
              <a:rPr lang="en-US" sz="1800" i="1" dirty="0"/>
              <a:t>n </a:t>
            </a:r>
            <a:r>
              <a:rPr lang="en-US" sz="1800" dirty="0"/>
              <a:t>nodes need to agree on a decision</a:t>
            </a:r>
          </a:p>
          <a:p>
            <a:r>
              <a:rPr lang="en-US" sz="1800" dirty="0"/>
              <a:t>Inputs to make the decision are provided to all the nodes, and then each node votes on the decision</a:t>
            </a:r>
          </a:p>
          <a:p>
            <a:r>
              <a:rPr lang="en-US" sz="1800" dirty="0"/>
              <a:t>The decision should be made in such a way that all nodes will “learn” the same value for the transaction even if some nodes fail during the execution of the protocol.</a:t>
            </a:r>
            <a:endParaRPr lang="en-IN" sz="1800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4CF36CEE-0177-4D88-9F50-921D77E4C86B}"/>
              </a:ext>
            </a:extLst>
          </p:cNvPr>
          <p:cNvGrpSpPr/>
          <p:nvPr/>
        </p:nvGrpSpPr>
        <p:grpSpPr>
          <a:xfrm>
            <a:off x="5190981" y="1793936"/>
            <a:ext cx="3050343" cy="3563729"/>
            <a:chOff x="5219116" y="2681654"/>
            <a:chExt cx="3050343" cy="3563729"/>
          </a:xfrm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CB11B70B-ABCC-46E9-A4AF-E4A5F764ADA5}"/>
                </a:ext>
              </a:extLst>
            </p:cNvPr>
            <p:cNvCxnSpPr>
              <a:stCxn id="25" idx="3"/>
              <a:endCxn id="22" idx="1"/>
            </p:cNvCxnSpPr>
            <p:nvPr/>
          </p:nvCxnSpPr>
          <p:spPr bwMode="auto">
            <a:xfrm>
              <a:off x="5809957" y="4035669"/>
              <a:ext cx="186866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E22167F4-DDFC-4462-A363-39D6592277FF}"/>
                </a:ext>
              </a:extLst>
            </p:cNvPr>
            <p:cNvGrpSpPr/>
            <p:nvPr/>
          </p:nvGrpSpPr>
          <p:grpSpPr>
            <a:xfrm>
              <a:off x="5219116" y="2681654"/>
              <a:ext cx="3050343" cy="3563729"/>
              <a:chOff x="5219116" y="2681654"/>
              <a:chExt cx="3050343" cy="356372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="" xmlns:a16="http://schemas.microsoft.com/office/drawing/2014/main" id="{00AF9E89-7723-45A4-A506-B59A3F97226F}"/>
                  </a:ext>
                </a:extLst>
              </p:cNvPr>
              <p:cNvGrpSpPr/>
              <p:nvPr/>
            </p:nvGrpSpPr>
            <p:grpSpPr>
              <a:xfrm>
                <a:off x="5219116" y="3429000"/>
                <a:ext cx="590841" cy="1213338"/>
                <a:chOff x="5219116" y="3429000"/>
                <a:chExt cx="590841" cy="1213338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="" xmlns:a16="http://schemas.microsoft.com/office/drawing/2014/main" id="{4FA9A2BC-BAE1-4B1A-91B8-5020CBC07616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Site1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="" xmlns:a16="http://schemas.microsoft.com/office/drawing/2014/main" id="{D633127C-EEBD-4E03-AF86-7B26E0194E3B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TC1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="" xmlns:a16="http://schemas.microsoft.com/office/drawing/2014/main" id="{C4ABC737-CE40-425A-AA0B-5669B85C50C1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TM1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="" xmlns:a16="http://schemas.microsoft.com/office/drawing/2014/main" id="{1A328E4A-DEE4-4547-B10C-96B5389F62EE}"/>
                  </a:ext>
                </a:extLst>
              </p:cNvPr>
              <p:cNvGrpSpPr/>
              <p:nvPr/>
            </p:nvGrpSpPr>
            <p:grpSpPr>
              <a:xfrm>
                <a:off x="7678618" y="3429000"/>
                <a:ext cx="590841" cy="1213338"/>
                <a:chOff x="5219116" y="3429000"/>
                <a:chExt cx="590841" cy="1213338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="" xmlns:a16="http://schemas.microsoft.com/office/drawing/2014/main" id="{7CF86231-F17C-4741-9636-58405195CFBE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Site3</a:t>
                  </a: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="" xmlns:a16="http://schemas.microsoft.com/office/drawing/2014/main" id="{0A2ED637-6688-44D7-AF6A-7DFFD4A834D6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TC3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="" xmlns:a16="http://schemas.microsoft.com/office/drawing/2014/main" id="{052E5F32-1C17-4542-8A90-C79A5BD6D271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TM3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="" xmlns:a16="http://schemas.microsoft.com/office/drawing/2014/main" id="{D7A3CE10-4835-4FDE-9BED-F2D281DCA1E7}"/>
                  </a:ext>
                </a:extLst>
              </p:cNvPr>
              <p:cNvGrpSpPr/>
              <p:nvPr/>
            </p:nvGrpSpPr>
            <p:grpSpPr>
              <a:xfrm>
                <a:off x="6473482" y="2681654"/>
                <a:ext cx="590841" cy="1213338"/>
                <a:chOff x="5219116" y="3429000"/>
                <a:chExt cx="590841" cy="1213338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="" xmlns:a16="http://schemas.microsoft.com/office/drawing/2014/main" id="{7BD363FA-9569-4F4B-9D50-8566A32F1806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Site4</a:t>
                  </a: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="" xmlns:a16="http://schemas.microsoft.com/office/drawing/2014/main" id="{79A71410-00B6-4171-AFE6-FFFC56DACF83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TC4</a:t>
                  </a: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="" xmlns:a16="http://schemas.microsoft.com/office/drawing/2014/main" id="{144B76A3-0F6A-4A35-B0A1-3ADC8C8BE1C5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TM4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="" xmlns:a16="http://schemas.microsoft.com/office/drawing/2014/main" id="{3E7C8AD1-8B18-4E44-88D0-9D8A9403A5E9}"/>
                  </a:ext>
                </a:extLst>
              </p:cNvPr>
              <p:cNvGrpSpPr/>
              <p:nvPr/>
            </p:nvGrpSpPr>
            <p:grpSpPr>
              <a:xfrm>
                <a:off x="6500448" y="5032045"/>
                <a:ext cx="590841" cy="1213338"/>
                <a:chOff x="5219116" y="3429000"/>
                <a:chExt cx="590841" cy="1213338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="" xmlns:a16="http://schemas.microsoft.com/office/drawing/2014/main" id="{FBC9293D-0647-4AC5-8FE0-F04B1F70699C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Site2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="" xmlns:a16="http://schemas.microsoft.com/office/drawing/2014/main" id="{866E92FC-6796-4F95-88E9-E85C5C61F6FC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TC2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="" xmlns:a16="http://schemas.microsoft.com/office/drawing/2014/main" id="{4AACDFDB-A2B0-441C-B421-94CFD053D302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TM2</a:t>
                  </a:r>
                </a:p>
              </p:txBody>
            </p:sp>
          </p:grpSp>
          <p:cxnSp>
            <p:nvCxnSpPr>
              <p:cNvPr id="11" name="Straight Connector 10">
                <a:extLst>
                  <a:ext uri="{FF2B5EF4-FFF2-40B4-BE49-F238E27FC236}">
                    <a16:creationId xmlns="" xmlns:a16="http://schemas.microsoft.com/office/drawing/2014/main" id="{4EBD6044-7ACF-4BC4-92CF-0D5D729687CF}"/>
                  </a:ext>
                </a:extLst>
              </p:cNvPr>
              <p:cNvCxnSpPr>
                <a:stCxn id="25" idx="3"/>
                <a:endCxn id="19" idx="1"/>
              </p:cNvCxnSpPr>
              <p:nvPr/>
            </p:nvCxnSpPr>
            <p:spPr bwMode="auto">
              <a:xfrm flipV="1">
                <a:off x="5809957" y="3288323"/>
                <a:ext cx="663525" cy="74734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="" xmlns:a16="http://schemas.microsoft.com/office/drawing/2014/main" id="{0C600CFE-6EF9-473B-8AB3-3B646BF7A3AC}"/>
                  </a:ext>
                </a:extLst>
              </p:cNvPr>
              <p:cNvCxnSpPr>
                <a:stCxn id="25" idx="3"/>
                <a:endCxn id="16" idx="1"/>
              </p:cNvCxnSpPr>
              <p:nvPr/>
            </p:nvCxnSpPr>
            <p:spPr bwMode="auto">
              <a:xfrm>
                <a:off x="5809957" y="4035669"/>
                <a:ext cx="690491" cy="160304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="" xmlns:a16="http://schemas.microsoft.com/office/drawing/2014/main" id="{82408927-F087-4332-957D-6C0F63E93A0F}"/>
                  </a:ext>
                </a:extLst>
              </p:cNvPr>
              <p:cNvCxnSpPr>
                <a:stCxn id="22" idx="1"/>
                <a:endCxn id="16" idx="3"/>
              </p:cNvCxnSpPr>
              <p:nvPr/>
            </p:nvCxnSpPr>
            <p:spPr bwMode="auto">
              <a:xfrm flipH="1">
                <a:off x="7091289" y="4035669"/>
                <a:ext cx="587329" cy="160304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="" xmlns:a16="http://schemas.microsoft.com/office/drawing/2014/main" id="{98E9BDDC-7516-4671-B09C-834100CA3B16}"/>
                  </a:ext>
                </a:extLst>
              </p:cNvPr>
              <p:cNvCxnSpPr>
                <a:stCxn id="19" idx="3"/>
                <a:endCxn id="22" idx="1"/>
              </p:cNvCxnSpPr>
              <p:nvPr/>
            </p:nvCxnSpPr>
            <p:spPr bwMode="auto">
              <a:xfrm>
                <a:off x="7064323" y="3288323"/>
                <a:ext cx="614295" cy="74734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="" xmlns:a16="http://schemas.microsoft.com/office/drawing/2014/main" id="{696EFF68-7414-42C8-A7BF-16CA7DD74DD3}"/>
                  </a:ext>
                </a:extLst>
              </p:cNvPr>
              <p:cNvCxnSpPr>
                <a:stCxn id="19" idx="2"/>
                <a:endCxn id="16" idx="0"/>
              </p:cNvCxnSpPr>
              <p:nvPr/>
            </p:nvCxnSpPr>
            <p:spPr bwMode="auto">
              <a:xfrm>
                <a:off x="6768903" y="3894992"/>
                <a:ext cx="26966" cy="1137053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89201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>
            <a:extLst>
              <a:ext uri="{FF2B5EF4-FFF2-40B4-BE49-F238E27FC236}">
                <a16:creationId xmlns="" xmlns:a16="http://schemas.microsoft.com/office/drawing/2014/main" id="{1659596D-9B79-48B2-A8E5-B2B531A1D6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Required  Properties of a Transaction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="" xmlns:a16="http://schemas.microsoft.com/office/drawing/2014/main" id="{A888E9F6-8707-4656-98D6-81B5A8D81C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389813" cy="500062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en-US" sz="1800" dirty="0">
                <a:ea typeface="ＭＳ Ｐゴシック" panose="020B0600070205080204" pitchFamily="34" charset="-128"/>
              </a:rPr>
              <a:t>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1.	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read</a:t>
            </a:r>
            <a:r>
              <a:rPr lang="en-US" altLang="en-US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A</a:t>
            </a:r>
            <a:r>
              <a:rPr lang="en-US" altLang="en-US" sz="1800" dirty="0">
                <a:ea typeface="ＭＳ Ｐゴシック" panose="020B0600070205080204" pitchFamily="34" charset="-128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2.	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A</a:t>
            </a:r>
            <a:r>
              <a:rPr lang="en-US" altLang="en-US" sz="1800" dirty="0">
                <a:ea typeface="ＭＳ Ｐゴシック" panose="020B0600070205080204" pitchFamily="34" charset="-128"/>
              </a:rPr>
              <a:t> :=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A – </a:t>
            </a:r>
            <a:r>
              <a:rPr lang="en-US" altLang="en-US" sz="1800" dirty="0">
                <a:ea typeface="ＭＳ Ｐゴシック" panose="020B0600070205080204" pitchFamily="34" charset="-128"/>
              </a:rPr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3.	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write</a:t>
            </a:r>
            <a:r>
              <a:rPr lang="en-US" altLang="en-US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A</a:t>
            </a:r>
            <a:r>
              <a:rPr lang="en-US" altLang="en-US" sz="1800" dirty="0">
                <a:ea typeface="ＭＳ Ｐゴシック" panose="020B0600070205080204" pitchFamily="34" charset="-128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4.	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read</a:t>
            </a:r>
            <a:r>
              <a:rPr lang="en-US" altLang="en-US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B</a:t>
            </a:r>
            <a:r>
              <a:rPr lang="en-US" altLang="en-US" sz="1800" dirty="0">
                <a:ea typeface="ＭＳ Ｐゴシック" panose="020B0600070205080204" pitchFamily="34" charset="-128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5.	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B</a:t>
            </a:r>
            <a:r>
              <a:rPr lang="en-US" altLang="en-US" sz="1800" dirty="0">
                <a:ea typeface="ＭＳ Ｐゴシック" panose="020B0600070205080204" pitchFamily="34" charset="-128"/>
              </a:rPr>
              <a:t> :=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B + </a:t>
            </a:r>
            <a:r>
              <a:rPr lang="en-US" altLang="en-US" sz="1800" dirty="0">
                <a:ea typeface="ＭＳ Ｐゴシック" panose="020B0600070205080204" pitchFamily="34" charset="-128"/>
              </a:rPr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6.	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write</a:t>
            </a:r>
            <a:r>
              <a:rPr lang="en-US" altLang="en-US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B)</a:t>
            </a:r>
          </a:p>
          <a:p>
            <a:endParaRPr lang="en-US" altLang="en-US" sz="1800" b="1" dirty="0">
              <a:solidFill>
                <a:srgbClr val="000099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18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Durability requirement</a:t>
            </a:r>
            <a:r>
              <a:rPr lang="en-US" altLang="en-US" sz="1800" dirty="0">
                <a:ea typeface="ＭＳ Ｐゴシック" panose="020B0600070205080204" pitchFamily="34" charset="-128"/>
              </a:rPr>
              <a:t> — once the user has been notified that the transaction has completed (i.e., the transfer of the $50 has taken place), the 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updates to the database </a:t>
            </a:r>
            <a:r>
              <a:rPr lang="en-US" altLang="en-US" sz="1800" dirty="0">
                <a:ea typeface="ＭＳ Ｐゴシック" panose="020B0600070205080204" pitchFamily="34" charset="-128"/>
              </a:rPr>
              <a:t>by the transaction must persist even if there are software or hardware failures.</a:t>
            </a:r>
          </a:p>
        </p:txBody>
      </p:sp>
    </p:spTree>
    <p:extLst>
      <p:ext uri="{BB962C8B-B14F-4D97-AF65-F5344CB8AC3E}">
        <p14:creationId xmlns:p14="http://schemas.microsoft.com/office/powerpoint/2010/main" val="160612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Using Consensus to Avoid Blocking</a:t>
            </a:r>
          </a:p>
        </p:txBody>
      </p:sp>
      <p:sp>
        <p:nvSpPr>
          <p:cNvPr id="185346" name="Rectangle 3"/>
          <p:cNvSpPr>
            <a:spLocks noGrp="1" noChangeArrowheads="1"/>
          </p:cNvSpPr>
          <p:nvPr>
            <p:ph idx="1"/>
          </p:nvPr>
        </p:nvSpPr>
        <p:spPr>
          <a:xfrm>
            <a:off x="163440" y="1060294"/>
            <a:ext cx="4900930" cy="5367972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0000FF"/>
                </a:solidFill>
              </a:rPr>
              <a:t>Solution of Blocking Problem</a:t>
            </a:r>
          </a:p>
          <a:p>
            <a:r>
              <a:rPr lang="en-US" sz="1800" b="1" dirty="0"/>
              <a:t>Distributed consensus protocol</a:t>
            </a:r>
          </a:p>
          <a:p>
            <a:pPr marL="0" indent="0">
              <a:buNone/>
            </a:pP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/>
              <a:t>After getting response from 2PC participants, coordinator can initiate distributed consensus protocol by sending its decision to a set of participants who then use consensus protocol to commit the decision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If coordinator fails before informing all consensus participants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Choose a new coordinator, which follows 2PC protocol for failed coordinator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If a commit/abort decision was made as long as a majority of consensus participants are accessible, decision can be found without blocking</a:t>
            </a: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E0F47941-B6AE-4348-877F-C315A1A4E0BA}"/>
              </a:ext>
            </a:extLst>
          </p:cNvPr>
          <p:cNvGrpSpPr/>
          <p:nvPr/>
        </p:nvGrpSpPr>
        <p:grpSpPr>
          <a:xfrm>
            <a:off x="5190981" y="1793936"/>
            <a:ext cx="3050343" cy="3563729"/>
            <a:chOff x="5219116" y="2681654"/>
            <a:chExt cx="3050343" cy="3563729"/>
          </a:xfrm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F0DE0BAA-475A-4E01-B569-2B06CAEB922A}"/>
                </a:ext>
              </a:extLst>
            </p:cNvPr>
            <p:cNvCxnSpPr>
              <a:stCxn id="25" idx="3"/>
              <a:endCxn id="22" idx="1"/>
            </p:cNvCxnSpPr>
            <p:nvPr/>
          </p:nvCxnSpPr>
          <p:spPr bwMode="auto">
            <a:xfrm>
              <a:off x="5809957" y="4035669"/>
              <a:ext cx="186866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C5F534E8-66BE-413A-833D-7743B79E00F0}"/>
                </a:ext>
              </a:extLst>
            </p:cNvPr>
            <p:cNvGrpSpPr/>
            <p:nvPr/>
          </p:nvGrpSpPr>
          <p:grpSpPr>
            <a:xfrm>
              <a:off x="5219116" y="2681654"/>
              <a:ext cx="3050343" cy="3563729"/>
              <a:chOff x="5219116" y="2681654"/>
              <a:chExt cx="3050343" cy="356372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="" xmlns:a16="http://schemas.microsoft.com/office/drawing/2014/main" id="{18DFD637-2AB5-4C45-8969-44AAFC448E7D}"/>
                  </a:ext>
                </a:extLst>
              </p:cNvPr>
              <p:cNvGrpSpPr/>
              <p:nvPr/>
            </p:nvGrpSpPr>
            <p:grpSpPr>
              <a:xfrm>
                <a:off x="5219116" y="3429000"/>
                <a:ext cx="590841" cy="1213338"/>
                <a:chOff x="5219116" y="3429000"/>
                <a:chExt cx="590841" cy="1213338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="" xmlns:a16="http://schemas.microsoft.com/office/drawing/2014/main" id="{F55FA1FA-D13A-49E1-8C2C-CD02122F318F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Site1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="" xmlns:a16="http://schemas.microsoft.com/office/drawing/2014/main" id="{C647BE2E-6201-44D7-BDF5-87C91BD7178A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TC1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="" xmlns:a16="http://schemas.microsoft.com/office/drawing/2014/main" id="{22B2AFA5-C9DA-4D01-9810-CDAB352A18A5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TM1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="" xmlns:a16="http://schemas.microsoft.com/office/drawing/2014/main" id="{E7D59062-1BA9-4EDC-A3B3-8AB80878711B}"/>
                  </a:ext>
                </a:extLst>
              </p:cNvPr>
              <p:cNvGrpSpPr/>
              <p:nvPr/>
            </p:nvGrpSpPr>
            <p:grpSpPr>
              <a:xfrm>
                <a:off x="7678618" y="3429000"/>
                <a:ext cx="590841" cy="1213338"/>
                <a:chOff x="5219116" y="3429000"/>
                <a:chExt cx="590841" cy="1213338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="" xmlns:a16="http://schemas.microsoft.com/office/drawing/2014/main" id="{5A02AB85-BE56-4C42-9773-C08C2AA5331B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Site3</a:t>
                  </a: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="" xmlns:a16="http://schemas.microsoft.com/office/drawing/2014/main" id="{2825EFCF-1B12-4FC6-B586-4A0255AB4C7A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TC3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="" xmlns:a16="http://schemas.microsoft.com/office/drawing/2014/main" id="{CC1598BB-C466-4A5A-966B-0385ED1DF14A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TM3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="" xmlns:a16="http://schemas.microsoft.com/office/drawing/2014/main" id="{8D14213D-0A82-4F9F-85CD-68E0B8AD40E1}"/>
                  </a:ext>
                </a:extLst>
              </p:cNvPr>
              <p:cNvGrpSpPr/>
              <p:nvPr/>
            </p:nvGrpSpPr>
            <p:grpSpPr>
              <a:xfrm>
                <a:off x="6473482" y="2681654"/>
                <a:ext cx="590841" cy="1213338"/>
                <a:chOff x="5219116" y="3429000"/>
                <a:chExt cx="590841" cy="1213338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="" xmlns:a16="http://schemas.microsoft.com/office/drawing/2014/main" id="{171EB295-C017-44F0-8D2F-606E93333289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Site4</a:t>
                  </a: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="" xmlns:a16="http://schemas.microsoft.com/office/drawing/2014/main" id="{337E2322-CF4F-4D3A-9E1D-8A9A87C2ECB0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TC4</a:t>
                  </a: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="" xmlns:a16="http://schemas.microsoft.com/office/drawing/2014/main" id="{02B7B6B5-9E5F-45F6-A2D6-85230A116886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TM4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="" xmlns:a16="http://schemas.microsoft.com/office/drawing/2014/main" id="{892FD42C-FF8C-4D48-81EC-2B8776D50154}"/>
                  </a:ext>
                </a:extLst>
              </p:cNvPr>
              <p:cNvGrpSpPr/>
              <p:nvPr/>
            </p:nvGrpSpPr>
            <p:grpSpPr>
              <a:xfrm>
                <a:off x="6500448" y="5032045"/>
                <a:ext cx="590841" cy="1213338"/>
                <a:chOff x="5219116" y="3429000"/>
                <a:chExt cx="590841" cy="1213338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="" xmlns:a16="http://schemas.microsoft.com/office/drawing/2014/main" id="{1E92AED1-E9BB-4734-AD20-BC7DEC662322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Site2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="" xmlns:a16="http://schemas.microsoft.com/office/drawing/2014/main" id="{89B6EEAA-D65E-4B64-B71E-6E1101EBB4F8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TC2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="" xmlns:a16="http://schemas.microsoft.com/office/drawing/2014/main" id="{0C02BB53-21AE-4637-97CD-37CE8379FD71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TM2</a:t>
                  </a:r>
                </a:p>
              </p:txBody>
            </p:sp>
          </p:grpSp>
          <p:cxnSp>
            <p:nvCxnSpPr>
              <p:cNvPr id="11" name="Straight Connector 10">
                <a:extLst>
                  <a:ext uri="{FF2B5EF4-FFF2-40B4-BE49-F238E27FC236}">
                    <a16:creationId xmlns="" xmlns:a16="http://schemas.microsoft.com/office/drawing/2014/main" id="{AFC59FCC-1207-425A-97B7-FDF604971654}"/>
                  </a:ext>
                </a:extLst>
              </p:cNvPr>
              <p:cNvCxnSpPr>
                <a:stCxn id="25" idx="3"/>
                <a:endCxn id="19" idx="1"/>
              </p:cNvCxnSpPr>
              <p:nvPr/>
            </p:nvCxnSpPr>
            <p:spPr bwMode="auto">
              <a:xfrm flipV="1">
                <a:off x="5809957" y="3288323"/>
                <a:ext cx="663525" cy="74734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="" xmlns:a16="http://schemas.microsoft.com/office/drawing/2014/main" id="{B3E75561-A26F-45AF-AE82-1AA4EC14D60C}"/>
                  </a:ext>
                </a:extLst>
              </p:cNvPr>
              <p:cNvCxnSpPr>
                <a:stCxn id="25" idx="3"/>
                <a:endCxn id="16" idx="1"/>
              </p:cNvCxnSpPr>
              <p:nvPr/>
            </p:nvCxnSpPr>
            <p:spPr bwMode="auto">
              <a:xfrm>
                <a:off x="5809957" y="4035669"/>
                <a:ext cx="690491" cy="160304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="" xmlns:a16="http://schemas.microsoft.com/office/drawing/2014/main" id="{E34D5F23-05F8-467C-95C0-6DCA492E2243}"/>
                  </a:ext>
                </a:extLst>
              </p:cNvPr>
              <p:cNvCxnSpPr>
                <a:stCxn id="22" idx="1"/>
                <a:endCxn id="16" idx="3"/>
              </p:cNvCxnSpPr>
              <p:nvPr/>
            </p:nvCxnSpPr>
            <p:spPr bwMode="auto">
              <a:xfrm flipH="1">
                <a:off x="7091289" y="4035669"/>
                <a:ext cx="587329" cy="160304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="" xmlns:a16="http://schemas.microsoft.com/office/drawing/2014/main" id="{1F3125E2-5120-49B7-B82C-5C035FCC764E}"/>
                  </a:ext>
                </a:extLst>
              </p:cNvPr>
              <p:cNvCxnSpPr>
                <a:stCxn id="19" idx="3"/>
                <a:endCxn id="22" idx="1"/>
              </p:cNvCxnSpPr>
              <p:nvPr/>
            </p:nvCxnSpPr>
            <p:spPr bwMode="auto">
              <a:xfrm>
                <a:off x="7064323" y="3288323"/>
                <a:ext cx="614295" cy="74734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="" xmlns:a16="http://schemas.microsoft.com/office/drawing/2014/main" id="{C887198C-0C6E-49C2-B141-9E1AC45E70AD}"/>
                  </a:ext>
                </a:extLst>
              </p:cNvPr>
              <p:cNvCxnSpPr>
                <a:stCxn id="19" idx="2"/>
                <a:endCxn id="16" idx="0"/>
              </p:cNvCxnSpPr>
              <p:nvPr/>
            </p:nvCxnSpPr>
            <p:spPr bwMode="auto">
              <a:xfrm>
                <a:off x="6768903" y="3894992"/>
                <a:ext cx="26966" cy="1137053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85976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5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5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5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5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Using Consensus to Avoid Blocking</a:t>
            </a:r>
          </a:p>
        </p:txBody>
      </p:sp>
      <p:sp>
        <p:nvSpPr>
          <p:cNvPr id="185346" name="Rectangle 3"/>
          <p:cNvSpPr>
            <a:spLocks noGrp="1" noChangeArrowheads="1"/>
          </p:cNvSpPr>
          <p:nvPr>
            <p:ph idx="1"/>
          </p:nvPr>
        </p:nvSpPr>
        <p:spPr>
          <a:xfrm>
            <a:off x="163440" y="1060294"/>
            <a:ext cx="4900930" cy="536797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0000FF"/>
                </a:solidFill>
              </a:rPr>
              <a:t>Solution of Blocking Problem</a:t>
            </a:r>
          </a:p>
          <a:p>
            <a:r>
              <a:rPr lang="en-US" sz="1800" b="1" dirty="0"/>
              <a:t>Distributed consensus protocol</a:t>
            </a:r>
          </a:p>
          <a:p>
            <a:pPr marL="0" indent="0"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Case 1: Coordinator (Site 1) failed before sending commit proposal to site 2, 3 and 4.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Steps: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800" dirty="0"/>
              <a:t>A new coordinator will be selected (e.g., site 3).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800" dirty="0"/>
              <a:t>Site 3 will initiate 2PC on behalf of site 1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800" dirty="0"/>
              <a:t>Commit/abort will be performed as per consensus protocol.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No blocking of site 2, 3 and 4 for T1.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E0F47941-B6AE-4348-877F-C315A1A4E0BA}"/>
              </a:ext>
            </a:extLst>
          </p:cNvPr>
          <p:cNvGrpSpPr/>
          <p:nvPr/>
        </p:nvGrpSpPr>
        <p:grpSpPr>
          <a:xfrm>
            <a:off x="5190981" y="1793936"/>
            <a:ext cx="3050343" cy="3563729"/>
            <a:chOff x="5219116" y="2681654"/>
            <a:chExt cx="3050343" cy="3563729"/>
          </a:xfrm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F0DE0BAA-475A-4E01-B569-2B06CAEB922A}"/>
                </a:ext>
              </a:extLst>
            </p:cNvPr>
            <p:cNvCxnSpPr>
              <a:stCxn id="25" idx="3"/>
              <a:endCxn id="22" idx="1"/>
            </p:cNvCxnSpPr>
            <p:nvPr/>
          </p:nvCxnSpPr>
          <p:spPr bwMode="auto">
            <a:xfrm>
              <a:off x="5809957" y="4035669"/>
              <a:ext cx="186866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C5F534E8-66BE-413A-833D-7743B79E00F0}"/>
                </a:ext>
              </a:extLst>
            </p:cNvPr>
            <p:cNvGrpSpPr/>
            <p:nvPr/>
          </p:nvGrpSpPr>
          <p:grpSpPr>
            <a:xfrm>
              <a:off x="5219116" y="2681654"/>
              <a:ext cx="3050343" cy="3563729"/>
              <a:chOff x="5219116" y="2681654"/>
              <a:chExt cx="3050343" cy="356372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="" xmlns:a16="http://schemas.microsoft.com/office/drawing/2014/main" id="{18DFD637-2AB5-4C45-8969-44AAFC448E7D}"/>
                  </a:ext>
                </a:extLst>
              </p:cNvPr>
              <p:cNvGrpSpPr/>
              <p:nvPr/>
            </p:nvGrpSpPr>
            <p:grpSpPr>
              <a:xfrm>
                <a:off x="5219116" y="3429000"/>
                <a:ext cx="590841" cy="1213338"/>
                <a:chOff x="5219116" y="3429000"/>
                <a:chExt cx="590841" cy="1213338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="" xmlns:a16="http://schemas.microsoft.com/office/drawing/2014/main" id="{F55FA1FA-D13A-49E1-8C2C-CD02122F318F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Site1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="" xmlns:a16="http://schemas.microsoft.com/office/drawing/2014/main" id="{C647BE2E-6201-44D7-BDF5-87C91BD7178A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TC1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="" xmlns:a16="http://schemas.microsoft.com/office/drawing/2014/main" id="{22B2AFA5-C9DA-4D01-9810-CDAB352A18A5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TM1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="" xmlns:a16="http://schemas.microsoft.com/office/drawing/2014/main" id="{E7D59062-1BA9-4EDC-A3B3-8AB80878711B}"/>
                  </a:ext>
                </a:extLst>
              </p:cNvPr>
              <p:cNvGrpSpPr/>
              <p:nvPr/>
            </p:nvGrpSpPr>
            <p:grpSpPr>
              <a:xfrm>
                <a:off x="7678618" y="3429000"/>
                <a:ext cx="590841" cy="1213338"/>
                <a:chOff x="5219116" y="3429000"/>
                <a:chExt cx="590841" cy="1213338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="" xmlns:a16="http://schemas.microsoft.com/office/drawing/2014/main" id="{5A02AB85-BE56-4C42-9773-C08C2AA5331B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Site3</a:t>
                  </a: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="" xmlns:a16="http://schemas.microsoft.com/office/drawing/2014/main" id="{2825EFCF-1B12-4FC6-B586-4A0255AB4C7A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TC3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="" xmlns:a16="http://schemas.microsoft.com/office/drawing/2014/main" id="{CC1598BB-C466-4A5A-966B-0385ED1DF14A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TM3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="" xmlns:a16="http://schemas.microsoft.com/office/drawing/2014/main" id="{8D14213D-0A82-4F9F-85CD-68E0B8AD40E1}"/>
                  </a:ext>
                </a:extLst>
              </p:cNvPr>
              <p:cNvGrpSpPr/>
              <p:nvPr/>
            </p:nvGrpSpPr>
            <p:grpSpPr>
              <a:xfrm>
                <a:off x="6473482" y="2681654"/>
                <a:ext cx="590841" cy="1213338"/>
                <a:chOff x="5219116" y="3429000"/>
                <a:chExt cx="590841" cy="1213338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="" xmlns:a16="http://schemas.microsoft.com/office/drawing/2014/main" id="{171EB295-C017-44F0-8D2F-606E93333289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Site4</a:t>
                  </a: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="" xmlns:a16="http://schemas.microsoft.com/office/drawing/2014/main" id="{337E2322-CF4F-4D3A-9E1D-8A9A87C2ECB0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TC4</a:t>
                  </a: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="" xmlns:a16="http://schemas.microsoft.com/office/drawing/2014/main" id="{02B7B6B5-9E5F-45F6-A2D6-85230A116886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TM4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="" xmlns:a16="http://schemas.microsoft.com/office/drawing/2014/main" id="{892FD42C-FF8C-4D48-81EC-2B8776D50154}"/>
                  </a:ext>
                </a:extLst>
              </p:cNvPr>
              <p:cNvGrpSpPr/>
              <p:nvPr/>
            </p:nvGrpSpPr>
            <p:grpSpPr>
              <a:xfrm>
                <a:off x="6500448" y="5032045"/>
                <a:ext cx="590841" cy="1213338"/>
                <a:chOff x="5219116" y="3429000"/>
                <a:chExt cx="590841" cy="1213338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="" xmlns:a16="http://schemas.microsoft.com/office/drawing/2014/main" id="{1E92AED1-E9BB-4734-AD20-BC7DEC662322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Site2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="" xmlns:a16="http://schemas.microsoft.com/office/drawing/2014/main" id="{89B6EEAA-D65E-4B64-B71E-6E1101EBB4F8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TC2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="" xmlns:a16="http://schemas.microsoft.com/office/drawing/2014/main" id="{0C02BB53-21AE-4637-97CD-37CE8379FD71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TM2</a:t>
                  </a:r>
                </a:p>
              </p:txBody>
            </p:sp>
          </p:grpSp>
          <p:cxnSp>
            <p:nvCxnSpPr>
              <p:cNvPr id="11" name="Straight Connector 10">
                <a:extLst>
                  <a:ext uri="{FF2B5EF4-FFF2-40B4-BE49-F238E27FC236}">
                    <a16:creationId xmlns="" xmlns:a16="http://schemas.microsoft.com/office/drawing/2014/main" id="{AFC59FCC-1207-425A-97B7-FDF604971654}"/>
                  </a:ext>
                </a:extLst>
              </p:cNvPr>
              <p:cNvCxnSpPr>
                <a:stCxn id="25" idx="3"/>
                <a:endCxn id="19" idx="1"/>
              </p:cNvCxnSpPr>
              <p:nvPr/>
            </p:nvCxnSpPr>
            <p:spPr bwMode="auto">
              <a:xfrm flipV="1">
                <a:off x="5809957" y="3288323"/>
                <a:ext cx="663525" cy="74734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="" xmlns:a16="http://schemas.microsoft.com/office/drawing/2014/main" id="{B3E75561-A26F-45AF-AE82-1AA4EC14D60C}"/>
                  </a:ext>
                </a:extLst>
              </p:cNvPr>
              <p:cNvCxnSpPr>
                <a:stCxn id="25" idx="3"/>
                <a:endCxn id="16" idx="1"/>
              </p:cNvCxnSpPr>
              <p:nvPr/>
            </p:nvCxnSpPr>
            <p:spPr bwMode="auto">
              <a:xfrm>
                <a:off x="5809957" y="4035669"/>
                <a:ext cx="690491" cy="160304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="" xmlns:a16="http://schemas.microsoft.com/office/drawing/2014/main" id="{E34D5F23-05F8-467C-95C0-6DCA492E2243}"/>
                  </a:ext>
                </a:extLst>
              </p:cNvPr>
              <p:cNvCxnSpPr>
                <a:stCxn id="22" idx="1"/>
                <a:endCxn id="16" idx="3"/>
              </p:cNvCxnSpPr>
              <p:nvPr/>
            </p:nvCxnSpPr>
            <p:spPr bwMode="auto">
              <a:xfrm flipH="1">
                <a:off x="7091289" y="4035669"/>
                <a:ext cx="587329" cy="160304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="" xmlns:a16="http://schemas.microsoft.com/office/drawing/2014/main" id="{1F3125E2-5120-49B7-B82C-5C035FCC764E}"/>
                  </a:ext>
                </a:extLst>
              </p:cNvPr>
              <p:cNvCxnSpPr>
                <a:stCxn id="19" idx="3"/>
                <a:endCxn id="22" idx="1"/>
              </p:cNvCxnSpPr>
              <p:nvPr/>
            </p:nvCxnSpPr>
            <p:spPr bwMode="auto">
              <a:xfrm>
                <a:off x="7064323" y="3288323"/>
                <a:ext cx="614295" cy="74734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="" xmlns:a16="http://schemas.microsoft.com/office/drawing/2014/main" id="{C887198C-0C6E-49C2-B141-9E1AC45E70AD}"/>
                  </a:ext>
                </a:extLst>
              </p:cNvPr>
              <p:cNvCxnSpPr>
                <a:stCxn id="19" idx="2"/>
                <a:endCxn id="16" idx="0"/>
              </p:cNvCxnSpPr>
              <p:nvPr/>
            </p:nvCxnSpPr>
            <p:spPr bwMode="auto">
              <a:xfrm>
                <a:off x="6768903" y="3894992"/>
                <a:ext cx="26966" cy="1137053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48673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Using Consensus to Avoid Blocking</a:t>
            </a:r>
          </a:p>
        </p:txBody>
      </p:sp>
      <p:sp>
        <p:nvSpPr>
          <p:cNvPr id="185346" name="Rectangle 3"/>
          <p:cNvSpPr>
            <a:spLocks noGrp="1" noChangeArrowheads="1"/>
          </p:cNvSpPr>
          <p:nvPr>
            <p:ph idx="1"/>
          </p:nvPr>
        </p:nvSpPr>
        <p:spPr>
          <a:xfrm>
            <a:off x="163440" y="1060294"/>
            <a:ext cx="4900930" cy="419479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0000FF"/>
                </a:solidFill>
              </a:rPr>
              <a:t>Solution of Blocking Problem</a:t>
            </a:r>
          </a:p>
          <a:p>
            <a:r>
              <a:rPr lang="en-US" sz="1800" b="1" dirty="0"/>
              <a:t>Distributed consensus protocol</a:t>
            </a:r>
          </a:p>
          <a:p>
            <a:pPr marL="0" indent="0"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Case 2: Coordinator (Site 1) failed after sending commit proposal to site 2, 3 and 4.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Commit/abort will be performed as per consensus protocol.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No blocking of site 2, 3 and 4 for T1.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E0F47941-B6AE-4348-877F-C315A1A4E0BA}"/>
              </a:ext>
            </a:extLst>
          </p:cNvPr>
          <p:cNvGrpSpPr/>
          <p:nvPr/>
        </p:nvGrpSpPr>
        <p:grpSpPr>
          <a:xfrm>
            <a:off x="5190981" y="1793936"/>
            <a:ext cx="3050343" cy="3563729"/>
            <a:chOff x="5219116" y="2681654"/>
            <a:chExt cx="3050343" cy="3563729"/>
          </a:xfrm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F0DE0BAA-475A-4E01-B569-2B06CAEB922A}"/>
                </a:ext>
              </a:extLst>
            </p:cNvPr>
            <p:cNvCxnSpPr>
              <a:stCxn id="25" idx="3"/>
              <a:endCxn id="22" idx="1"/>
            </p:cNvCxnSpPr>
            <p:nvPr/>
          </p:nvCxnSpPr>
          <p:spPr bwMode="auto">
            <a:xfrm>
              <a:off x="5809957" y="4035669"/>
              <a:ext cx="186866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C5F534E8-66BE-413A-833D-7743B79E00F0}"/>
                </a:ext>
              </a:extLst>
            </p:cNvPr>
            <p:cNvGrpSpPr/>
            <p:nvPr/>
          </p:nvGrpSpPr>
          <p:grpSpPr>
            <a:xfrm>
              <a:off x="5219116" y="2681654"/>
              <a:ext cx="3050343" cy="3563729"/>
              <a:chOff x="5219116" y="2681654"/>
              <a:chExt cx="3050343" cy="356372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="" xmlns:a16="http://schemas.microsoft.com/office/drawing/2014/main" id="{18DFD637-2AB5-4C45-8969-44AAFC448E7D}"/>
                  </a:ext>
                </a:extLst>
              </p:cNvPr>
              <p:cNvGrpSpPr/>
              <p:nvPr/>
            </p:nvGrpSpPr>
            <p:grpSpPr>
              <a:xfrm>
                <a:off x="5219116" y="3429000"/>
                <a:ext cx="590841" cy="1213338"/>
                <a:chOff x="5219116" y="3429000"/>
                <a:chExt cx="590841" cy="1213338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="" xmlns:a16="http://schemas.microsoft.com/office/drawing/2014/main" id="{F55FA1FA-D13A-49E1-8C2C-CD02122F318F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Site1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="" xmlns:a16="http://schemas.microsoft.com/office/drawing/2014/main" id="{C647BE2E-6201-44D7-BDF5-87C91BD7178A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TC1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="" xmlns:a16="http://schemas.microsoft.com/office/drawing/2014/main" id="{22B2AFA5-C9DA-4D01-9810-CDAB352A18A5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TM1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="" xmlns:a16="http://schemas.microsoft.com/office/drawing/2014/main" id="{E7D59062-1BA9-4EDC-A3B3-8AB80878711B}"/>
                  </a:ext>
                </a:extLst>
              </p:cNvPr>
              <p:cNvGrpSpPr/>
              <p:nvPr/>
            </p:nvGrpSpPr>
            <p:grpSpPr>
              <a:xfrm>
                <a:off x="7678618" y="3429000"/>
                <a:ext cx="590841" cy="1213338"/>
                <a:chOff x="5219116" y="3429000"/>
                <a:chExt cx="590841" cy="1213338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="" xmlns:a16="http://schemas.microsoft.com/office/drawing/2014/main" id="{5A02AB85-BE56-4C42-9773-C08C2AA5331B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Site3</a:t>
                  </a: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="" xmlns:a16="http://schemas.microsoft.com/office/drawing/2014/main" id="{2825EFCF-1B12-4FC6-B586-4A0255AB4C7A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TC3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="" xmlns:a16="http://schemas.microsoft.com/office/drawing/2014/main" id="{CC1598BB-C466-4A5A-966B-0385ED1DF14A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TM3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="" xmlns:a16="http://schemas.microsoft.com/office/drawing/2014/main" id="{8D14213D-0A82-4F9F-85CD-68E0B8AD40E1}"/>
                  </a:ext>
                </a:extLst>
              </p:cNvPr>
              <p:cNvGrpSpPr/>
              <p:nvPr/>
            </p:nvGrpSpPr>
            <p:grpSpPr>
              <a:xfrm>
                <a:off x="6473482" y="2681654"/>
                <a:ext cx="590841" cy="1213338"/>
                <a:chOff x="5219116" y="3429000"/>
                <a:chExt cx="590841" cy="1213338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="" xmlns:a16="http://schemas.microsoft.com/office/drawing/2014/main" id="{171EB295-C017-44F0-8D2F-606E93333289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Site4</a:t>
                  </a: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="" xmlns:a16="http://schemas.microsoft.com/office/drawing/2014/main" id="{337E2322-CF4F-4D3A-9E1D-8A9A87C2ECB0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TC4</a:t>
                  </a: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="" xmlns:a16="http://schemas.microsoft.com/office/drawing/2014/main" id="{02B7B6B5-9E5F-45F6-A2D6-85230A116886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TM4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="" xmlns:a16="http://schemas.microsoft.com/office/drawing/2014/main" id="{892FD42C-FF8C-4D48-81EC-2B8776D50154}"/>
                  </a:ext>
                </a:extLst>
              </p:cNvPr>
              <p:cNvGrpSpPr/>
              <p:nvPr/>
            </p:nvGrpSpPr>
            <p:grpSpPr>
              <a:xfrm>
                <a:off x="6500448" y="5032045"/>
                <a:ext cx="590841" cy="1213338"/>
                <a:chOff x="5219116" y="3429000"/>
                <a:chExt cx="590841" cy="1213338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="" xmlns:a16="http://schemas.microsoft.com/office/drawing/2014/main" id="{1E92AED1-E9BB-4734-AD20-BC7DEC662322}"/>
                    </a:ext>
                  </a:extLst>
                </p:cNvPr>
                <p:cNvSpPr/>
                <p:nvPr/>
              </p:nvSpPr>
              <p:spPr bwMode="auto"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Site2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="" xmlns:a16="http://schemas.microsoft.com/office/drawing/2014/main" id="{89B6EEAA-D65E-4B64-B71E-6E1101EBB4F8}"/>
                    </a:ext>
                  </a:extLst>
                </p:cNvPr>
                <p:cNvSpPr/>
                <p:nvPr/>
              </p:nvSpPr>
              <p:spPr bwMode="auto"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TC2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="" xmlns:a16="http://schemas.microsoft.com/office/drawing/2014/main" id="{0C02BB53-21AE-4637-97CD-37CE8379FD71}"/>
                    </a:ext>
                  </a:extLst>
                </p:cNvPr>
                <p:cNvSpPr/>
                <p:nvPr/>
              </p:nvSpPr>
              <p:spPr bwMode="auto"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charset="0"/>
                    </a:rPr>
                    <a:t>TM2</a:t>
                  </a:r>
                </a:p>
              </p:txBody>
            </p:sp>
          </p:grpSp>
          <p:cxnSp>
            <p:nvCxnSpPr>
              <p:cNvPr id="11" name="Straight Connector 10">
                <a:extLst>
                  <a:ext uri="{FF2B5EF4-FFF2-40B4-BE49-F238E27FC236}">
                    <a16:creationId xmlns="" xmlns:a16="http://schemas.microsoft.com/office/drawing/2014/main" id="{AFC59FCC-1207-425A-97B7-FDF604971654}"/>
                  </a:ext>
                </a:extLst>
              </p:cNvPr>
              <p:cNvCxnSpPr>
                <a:stCxn id="25" idx="3"/>
                <a:endCxn id="19" idx="1"/>
              </p:cNvCxnSpPr>
              <p:nvPr/>
            </p:nvCxnSpPr>
            <p:spPr bwMode="auto">
              <a:xfrm flipV="1">
                <a:off x="5809957" y="3288323"/>
                <a:ext cx="663525" cy="74734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="" xmlns:a16="http://schemas.microsoft.com/office/drawing/2014/main" id="{B3E75561-A26F-45AF-AE82-1AA4EC14D60C}"/>
                  </a:ext>
                </a:extLst>
              </p:cNvPr>
              <p:cNvCxnSpPr>
                <a:stCxn id="25" idx="3"/>
                <a:endCxn id="16" idx="1"/>
              </p:cNvCxnSpPr>
              <p:nvPr/>
            </p:nvCxnSpPr>
            <p:spPr bwMode="auto">
              <a:xfrm>
                <a:off x="5809957" y="4035669"/>
                <a:ext cx="690491" cy="160304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="" xmlns:a16="http://schemas.microsoft.com/office/drawing/2014/main" id="{E34D5F23-05F8-467C-95C0-6DCA492E2243}"/>
                  </a:ext>
                </a:extLst>
              </p:cNvPr>
              <p:cNvCxnSpPr>
                <a:stCxn id="22" idx="1"/>
                <a:endCxn id="16" idx="3"/>
              </p:cNvCxnSpPr>
              <p:nvPr/>
            </p:nvCxnSpPr>
            <p:spPr bwMode="auto">
              <a:xfrm flipH="1">
                <a:off x="7091289" y="4035669"/>
                <a:ext cx="587329" cy="160304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="" xmlns:a16="http://schemas.microsoft.com/office/drawing/2014/main" id="{1F3125E2-5120-49B7-B82C-5C035FCC764E}"/>
                  </a:ext>
                </a:extLst>
              </p:cNvPr>
              <p:cNvCxnSpPr>
                <a:stCxn id="19" idx="3"/>
                <a:endCxn id="22" idx="1"/>
              </p:cNvCxnSpPr>
              <p:nvPr/>
            </p:nvCxnSpPr>
            <p:spPr bwMode="auto">
              <a:xfrm>
                <a:off x="7064323" y="3288323"/>
                <a:ext cx="614295" cy="74734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="" xmlns:a16="http://schemas.microsoft.com/office/drawing/2014/main" id="{C887198C-0C6E-49C2-B141-9E1AC45E70AD}"/>
                  </a:ext>
                </a:extLst>
              </p:cNvPr>
              <p:cNvCxnSpPr>
                <a:stCxn id="19" idx="2"/>
                <a:endCxn id="16" idx="0"/>
              </p:cNvCxnSpPr>
              <p:nvPr/>
            </p:nvCxnSpPr>
            <p:spPr bwMode="auto">
              <a:xfrm>
                <a:off x="6768903" y="3894992"/>
                <a:ext cx="26966" cy="1137053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76435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790113" y="85344"/>
            <a:ext cx="8262701" cy="644667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latin typeface="Helvetica" charset="0"/>
              </a:rPr>
              <a:t>Distributed Transactions via Persistent Messaging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213338" y="1110303"/>
            <a:ext cx="4358662" cy="502816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Notion of a single transaction spanning multiple sites is inappropriate for many applications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E.g., transaction crossing an organizational boundary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Latency of waiting for commit from remote site</a:t>
            </a: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sz="1700" b="1" dirty="0" smtClean="0">
                <a:solidFill>
                  <a:srgbClr val="FF0000"/>
                </a:solidFill>
                <a:latin typeface="Helvetica" charset="0"/>
              </a:rPr>
              <a:t>Question:</a:t>
            </a:r>
            <a:r>
              <a:rPr lang="en-US" sz="1700" dirty="0" smtClean="0">
                <a:latin typeface="Helvetica" charset="0"/>
              </a:rPr>
              <a:t> </a:t>
            </a:r>
            <a:r>
              <a:rPr lang="en-US" sz="1700" dirty="0">
                <a:latin typeface="Helvetica" charset="0"/>
              </a:rPr>
              <a:t>There is an account A under organization 1 and an account B under organization 2.  Transfer Tk. 5000 from account A to account B using persistent messaging protocol.</a:t>
            </a:r>
          </a:p>
          <a:p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A5B032A-403E-41E3-9C20-A0D728DDD95C}"/>
              </a:ext>
            </a:extLst>
          </p:cNvPr>
          <p:cNvSpPr txBox="1"/>
          <p:nvPr/>
        </p:nvSpPr>
        <p:spPr>
          <a:xfrm>
            <a:off x="5022166" y="1252025"/>
            <a:ext cx="390849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Persistent messaging systems </a:t>
            </a:r>
            <a:r>
              <a:rPr lang="en-US" sz="1800" dirty="0">
                <a:latin typeface="Helvetica" charset="0"/>
                <a:ea typeface="ＭＳ Ｐゴシック" charset="0"/>
              </a:rPr>
              <a:t>are systems that provide transactional properties to messages </a:t>
            </a:r>
          </a:p>
          <a:p>
            <a:endParaRPr lang="en-US" sz="1800" b="1" dirty="0">
              <a:solidFill>
                <a:srgbClr val="002060"/>
              </a:solidFill>
              <a:latin typeface="Helvetica" charset="0"/>
              <a:ea typeface="ＭＳ Ｐゴシック" charset="0"/>
            </a:endParaRPr>
          </a:p>
          <a:p>
            <a:r>
              <a:rPr lang="en-US" sz="18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Persistent messages</a:t>
            </a:r>
            <a:r>
              <a:rPr lang="en-US" sz="1800" dirty="0">
                <a:latin typeface="Helvetica" charset="0"/>
                <a:ea typeface="ＭＳ Ｐゴシック" charset="0"/>
              </a:rPr>
              <a:t> are guaranteed to be delivered exactly once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A4111D1-BD27-4215-A274-9F8B489F8276}"/>
              </a:ext>
            </a:extLst>
          </p:cNvPr>
          <p:cNvSpPr txBox="1"/>
          <p:nvPr/>
        </p:nvSpPr>
        <p:spPr>
          <a:xfrm>
            <a:off x="5022166" y="3685735"/>
            <a:ext cx="390849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Debit Tk. 5000 from account A and send a message to organization 2</a:t>
            </a:r>
          </a:p>
          <a:p>
            <a:pPr>
              <a:lnSpc>
                <a:spcPct val="90000"/>
              </a:lnSpc>
            </a:pPr>
            <a:endParaRPr lang="en-US" dirty="0">
              <a:latin typeface="Helvetica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Organization 2 receives message and credits Tk. 5000 to account B</a:t>
            </a:r>
          </a:p>
        </p:txBody>
      </p:sp>
    </p:spTree>
    <p:extLst>
      <p:ext uri="{BB962C8B-B14F-4D97-AF65-F5344CB8AC3E}">
        <p14:creationId xmlns:p14="http://schemas.microsoft.com/office/powerpoint/2010/main" val="416186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DBMS Environment</a:t>
            </a:r>
          </a:p>
        </p:txBody>
      </p:sp>
      <p:sp>
        <p:nvSpPr>
          <p:cNvPr id="19508" name="Line 52"/>
          <p:cNvSpPr>
            <a:spLocks noChangeShapeType="1"/>
          </p:cNvSpPr>
          <p:nvPr/>
        </p:nvSpPr>
        <p:spPr bwMode="auto">
          <a:xfrm flipH="1">
            <a:off x="4495800" y="2050052"/>
            <a:ext cx="57150" cy="663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125" dirty="0">
              <a:latin typeface="Book Antiqua"/>
            </a:endParaRPr>
          </a:p>
        </p:txBody>
      </p:sp>
      <p:sp>
        <p:nvSpPr>
          <p:cNvPr id="19509" name="Line 53"/>
          <p:cNvSpPr>
            <a:spLocks noChangeShapeType="1"/>
          </p:cNvSpPr>
          <p:nvPr/>
        </p:nvSpPr>
        <p:spPr bwMode="auto">
          <a:xfrm flipH="1">
            <a:off x="3276600" y="3856627"/>
            <a:ext cx="685800" cy="847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125" dirty="0">
              <a:latin typeface="Book Antiqua"/>
            </a:endParaRPr>
          </a:p>
        </p:txBody>
      </p:sp>
      <p:sp>
        <p:nvSpPr>
          <p:cNvPr id="19510" name="Line 54"/>
          <p:cNvSpPr>
            <a:spLocks noChangeShapeType="1"/>
          </p:cNvSpPr>
          <p:nvPr/>
        </p:nvSpPr>
        <p:spPr bwMode="auto">
          <a:xfrm flipH="1" flipV="1">
            <a:off x="2832100" y="2678701"/>
            <a:ext cx="596900" cy="158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125" dirty="0">
              <a:latin typeface="Book Antiqua"/>
            </a:endParaRPr>
          </a:p>
        </p:txBody>
      </p:sp>
      <p:sp>
        <p:nvSpPr>
          <p:cNvPr id="19511" name="Line 55"/>
          <p:cNvSpPr>
            <a:spLocks noChangeShapeType="1"/>
          </p:cNvSpPr>
          <p:nvPr/>
        </p:nvSpPr>
        <p:spPr bwMode="auto">
          <a:xfrm flipV="1">
            <a:off x="5683250" y="2408827"/>
            <a:ext cx="641350" cy="4222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125" dirty="0">
              <a:latin typeface="Book Antiqua"/>
            </a:endParaRPr>
          </a:p>
        </p:txBody>
      </p:sp>
      <p:sp>
        <p:nvSpPr>
          <p:cNvPr id="19512" name="Line 56"/>
          <p:cNvSpPr>
            <a:spLocks noChangeShapeType="1"/>
          </p:cNvSpPr>
          <p:nvPr/>
        </p:nvSpPr>
        <p:spPr bwMode="auto">
          <a:xfrm>
            <a:off x="5181601" y="3856626"/>
            <a:ext cx="60960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125" dirty="0">
              <a:latin typeface="Book Antiqua"/>
            </a:endParaRPr>
          </a:p>
        </p:txBody>
      </p:sp>
      <p:sp>
        <p:nvSpPr>
          <p:cNvPr id="19513" name="Line 57"/>
          <p:cNvSpPr>
            <a:spLocks noChangeShapeType="1"/>
          </p:cNvSpPr>
          <p:nvPr/>
        </p:nvSpPr>
        <p:spPr bwMode="auto">
          <a:xfrm>
            <a:off x="2305050" y="4983751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125" dirty="0">
              <a:latin typeface="Book Antiqua"/>
            </a:endParaRPr>
          </a:p>
        </p:txBody>
      </p:sp>
      <p:sp>
        <p:nvSpPr>
          <p:cNvPr id="19514" name="Line 58"/>
          <p:cNvSpPr>
            <a:spLocks noChangeShapeType="1"/>
          </p:cNvSpPr>
          <p:nvPr/>
        </p:nvSpPr>
        <p:spPr bwMode="auto">
          <a:xfrm>
            <a:off x="2286000" y="2113552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125" dirty="0">
              <a:latin typeface="Book Antiqua"/>
            </a:endParaRPr>
          </a:p>
        </p:txBody>
      </p:sp>
      <p:sp>
        <p:nvSpPr>
          <p:cNvPr id="19515" name="Oval 59"/>
          <p:cNvSpPr>
            <a:spLocks noChangeArrowheads="1"/>
          </p:cNvSpPr>
          <p:nvPr/>
        </p:nvSpPr>
        <p:spPr bwMode="auto">
          <a:xfrm>
            <a:off x="5657850" y="2824752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125" dirty="0">
              <a:latin typeface="Book Antiqua"/>
            </a:endParaRPr>
          </a:p>
        </p:txBody>
      </p:sp>
      <p:sp>
        <p:nvSpPr>
          <p:cNvPr id="19516" name="Oval 60"/>
          <p:cNvSpPr>
            <a:spLocks noChangeArrowheads="1"/>
          </p:cNvSpPr>
          <p:nvPr/>
        </p:nvSpPr>
        <p:spPr bwMode="auto">
          <a:xfrm>
            <a:off x="3435350" y="2812051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125" dirty="0">
              <a:latin typeface="Book Antiqua"/>
            </a:endParaRPr>
          </a:p>
        </p:txBody>
      </p:sp>
      <p:sp>
        <p:nvSpPr>
          <p:cNvPr id="19517" name="Rectangle 61"/>
          <p:cNvSpPr>
            <a:spLocks noChangeArrowheads="1"/>
          </p:cNvSpPr>
          <p:nvPr/>
        </p:nvSpPr>
        <p:spPr bwMode="auto">
          <a:xfrm>
            <a:off x="1720850" y="2445571"/>
            <a:ext cx="1130300" cy="596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0486" tIns="44449" rIns="90486" bIns="44449" anchor="ctr"/>
          <a:lstStyle/>
          <a:p>
            <a:pPr algn="ctr"/>
            <a:r>
              <a:rPr lang="en-US" sz="1969" b="1" dirty="0">
                <a:latin typeface="Book Antiqua"/>
              </a:rPr>
              <a:t>Site 5</a:t>
            </a:r>
          </a:p>
        </p:txBody>
      </p:sp>
      <p:sp>
        <p:nvSpPr>
          <p:cNvPr id="19518" name="Rectangle 62"/>
          <p:cNvSpPr>
            <a:spLocks noChangeArrowheads="1"/>
          </p:cNvSpPr>
          <p:nvPr/>
        </p:nvSpPr>
        <p:spPr bwMode="auto">
          <a:xfrm>
            <a:off x="3987800" y="1440451"/>
            <a:ext cx="1130300" cy="596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0486" tIns="44449" rIns="90486" bIns="44449" anchor="ctr"/>
          <a:lstStyle/>
          <a:p>
            <a:pPr algn="ctr"/>
            <a:r>
              <a:rPr lang="en-US" sz="1969" b="1" dirty="0">
                <a:latin typeface="Book Antiqua"/>
              </a:rPr>
              <a:t>Site 1</a:t>
            </a:r>
          </a:p>
        </p:txBody>
      </p:sp>
      <p:sp>
        <p:nvSpPr>
          <p:cNvPr id="19519" name="Rectangle 63"/>
          <p:cNvSpPr>
            <a:spLocks noChangeArrowheads="1"/>
          </p:cNvSpPr>
          <p:nvPr/>
        </p:nvSpPr>
        <p:spPr bwMode="auto">
          <a:xfrm>
            <a:off x="5740400" y="1878601"/>
            <a:ext cx="1130300" cy="596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0486" tIns="44449" rIns="90486" bIns="44449" anchor="ctr"/>
          <a:lstStyle/>
          <a:p>
            <a:pPr algn="ctr"/>
            <a:r>
              <a:rPr lang="en-US" sz="1969" b="1" dirty="0">
                <a:latin typeface="Book Antiqua"/>
              </a:rPr>
              <a:t>Site 2</a:t>
            </a:r>
          </a:p>
        </p:txBody>
      </p:sp>
      <p:sp>
        <p:nvSpPr>
          <p:cNvPr id="19520" name="Line 64"/>
          <p:cNvSpPr>
            <a:spLocks noChangeShapeType="1"/>
          </p:cNvSpPr>
          <p:nvPr/>
        </p:nvSpPr>
        <p:spPr bwMode="auto">
          <a:xfrm flipV="1">
            <a:off x="6883400" y="1796051"/>
            <a:ext cx="71120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125" dirty="0">
              <a:latin typeface="Book Antiqua"/>
            </a:endParaRPr>
          </a:p>
        </p:txBody>
      </p:sp>
      <p:sp>
        <p:nvSpPr>
          <p:cNvPr id="19521" name="Rectangle 65"/>
          <p:cNvSpPr>
            <a:spLocks noChangeArrowheads="1"/>
          </p:cNvSpPr>
          <p:nvPr/>
        </p:nvSpPr>
        <p:spPr bwMode="auto">
          <a:xfrm>
            <a:off x="5245100" y="4755151"/>
            <a:ext cx="1130300" cy="596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0486" tIns="44449" rIns="90486" bIns="44449" anchor="ctr"/>
          <a:lstStyle/>
          <a:p>
            <a:pPr algn="ctr"/>
            <a:r>
              <a:rPr lang="en-US" sz="1969" b="1" dirty="0">
                <a:latin typeface="Book Antiqua"/>
              </a:rPr>
              <a:t>Site 3</a:t>
            </a:r>
          </a:p>
        </p:txBody>
      </p:sp>
      <p:sp>
        <p:nvSpPr>
          <p:cNvPr id="19522" name="Rectangle 66"/>
          <p:cNvSpPr>
            <a:spLocks noChangeArrowheads="1"/>
          </p:cNvSpPr>
          <p:nvPr/>
        </p:nvSpPr>
        <p:spPr bwMode="auto">
          <a:xfrm>
            <a:off x="2578100" y="4717051"/>
            <a:ext cx="1130300" cy="596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0486" tIns="44449" rIns="90486" bIns="44449" anchor="ctr"/>
          <a:lstStyle/>
          <a:p>
            <a:pPr algn="ctr"/>
            <a:r>
              <a:rPr lang="en-US" sz="1969" b="1" dirty="0">
                <a:latin typeface="Book Antiqua"/>
              </a:rPr>
              <a:t>Site 4</a:t>
            </a:r>
          </a:p>
        </p:txBody>
      </p:sp>
      <p:grpSp>
        <p:nvGrpSpPr>
          <p:cNvPr id="19523" name="Group 67"/>
          <p:cNvGrpSpPr>
            <a:grpSpLocks/>
          </p:cNvGrpSpPr>
          <p:nvPr/>
        </p:nvGrpSpPr>
        <p:grpSpPr bwMode="auto">
          <a:xfrm>
            <a:off x="2028826" y="1567451"/>
            <a:ext cx="485775" cy="542925"/>
            <a:chOff x="1062" y="1236"/>
            <a:chExt cx="306" cy="342"/>
          </a:xfrm>
        </p:grpSpPr>
        <p:sp>
          <p:nvSpPr>
            <p:cNvPr id="19524" name="Rectangle 68"/>
            <p:cNvSpPr>
              <a:spLocks noChangeArrowheads="1"/>
            </p:cNvSpPr>
            <p:nvPr/>
          </p:nvSpPr>
          <p:spPr bwMode="auto">
            <a:xfrm>
              <a:off x="1062" y="1260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25" dirty="0">
                <a:latin typeface="Book Antiqua"/>
              </a:endParaRPr>
            </a:p>
          </p:txBody>
        </p:sp>
        <p:sp>
          <p:nvSpPr>
            <p:cNvPr id="19525" name="Oval 69"/>
            <p:cNvSpPr>
              <a:spLocks noChangeArrowheads="1"/>
            </p:cNvSpPr>
            <p:nvPr/>
          </p:nvSpPr>
          <p:spPr bwMode="auto">
            <a:xfrm>
              <a:off x="1062" y="1236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25" dirty="0">
                <a:latin typeface="Book Antiqua"/>
              </a:endParaRPr>
            </a:p>
          </p:txBody>
        </p:sp>
        <p:sp>
          <p:nvSpPr>
            <p:cNvPr id="19526" name="Oval 70"/>
            <p:cNvSpPr>
              <a:spLocks noChangeArrowheads="1"/>
            </p:cNvSpPr>
            <p:nvPr/>
          </p:nvSpPr>
          <p:spPr bwMode="auto">
            <a:xfrm>
              <a:off x="1064" y="1538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25" dirty="0">
                <a:latin typeface="Book Antiqua"/>
              </a:endParaRPr>
            </a:p>
          </p:txBody>
        </p:sp>
      </p:grpSp>
      <p:grpSp>
        <p:nvGrpSpPr>
          <p:cNvPr id="19527" name="Group 71"/>
          <p:cNvGrpSpPr>
            <a:grpSpLocks/>
          </p:cNvGrpSpPr>
          <p:nvPr/>
        </p:nvGrpSpPr>
        <p:grpSpPr bwMode="auto">
          <a:xfrm>
            <a:off x="7084219" y="4780552"/>
            <a:ext cx="485775" cy="542925"/>
            <a:chOff x="4254" y="3260"/>
            <a:chExt cx="306" cy="342"/>
          </a:xfrm>
        </p:grpSpPr>
        <p:sp>
          <p:nvSpPr>
            <p:cNvPr id="19528" name="Rectangle 72"/>
            <p:cNvSpPr>
              <a:spLocks noChangeArrowheads="1"/>
            </p:cNvSpPr>
            <p:nvPr/>
          </p:nvSpPr>
          <p:spPr bwMode="auto">
            <a:xfrm>
              <a:off x="4254" y="3284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25" dirty="0">
                <a:latin typeface="Book Antiqua"/>
              </a:endParaRPr>
            </a:p>
          </p:txBody>
        </p:sp>
        <p:sp>
          <p:nvSpPr>
            <p:cNvPr id="19529" name="Oval 73"/>
            <p:cNvSpPr>
              <a:spLocks noChangeArrowheads="1"/>
            </p:cNvSpPr>
            <p:nvPr/>
          </p:nvSpPr>
          <p:spPr bwMode="auto">
            <a:xfrm>
              <a:off x="4254" y="3260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25" dirty="0">
                <a:latin typeface="Book Antiqua"/>
              </a:endParaRPr>
            </a:p>
          </p:txBody>
        </p:sp>
        <p:sp>
          <p:nvSpPr>
            <p:cNvPr id="19530" name="Oval 74"/>
            <p:cNvSpPr>
              <a:spLocks noChangeArrowheads="1"/>
            </p:cNvSpPr>
            <p:nvPr/>
          </p:nvSpPr>
          <p:spPr bwMode="auto">
            <a:xfrm>
              <a:off x="4256" y="356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25" dirty="0">
                <a:latin typeface="Book Antiqua"/>
              </a:endParaRPr>
            </a:p>
          </p:txBody>
        </p:sp>
      </p:grpSp>
      <p:grpSp>
        <p:nvGrpSpPr>
          <p:cNvPr id="19531" name="Group 75"/>
          <p:cNvGrpSpPr>
            <a:grpSpLocks/>
          </p:cNvGrpSpPr>
          <p:nvPr/>
        </p:nvGrpSpPr>
        <p:grpSpPr bwMode="auto">
          <a:xfrm>
            <a:off x="7673507" y="1415052"/>
            <a:ext cx="485775" cy="542925"/>
            <a:chOff x="4662" y="1140"/>
            <a:chExt cx="306" cy="342"/>
          </a:xfrm>
        </p:grpSpPr>
        <p:sp>
          <p:nvSpPr>
            <p:cNvPr id="19532" name="Rectangle 76"/>
            <p:cNvSpPr>
              <a:spLocks noChangeArrowheads="1"/>
            </p:cNvSpPr>
            <p:nvPr/>
          </p:nvSpPr>
          <p:spPr bwMode="auto">
            <a:xfrm>
              <a:off x="4662" y="1164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25" dirty="0">
                <a:latin typeface="Book Antiqua"/>
              </a:endParaRPr>
            </a:p>
          </p:txBody>
        </p:sp>
        <p:sp>
          <p:nvSpPr>
            <p:cNvPr id="19533" name="Oval 77"/>
            <p:cNvSpPr>
              <a:spLocks noChangeArrowheads="1"/>
            </p:cNvSpPr>
            <p:nvPr/>
          </p:nvSpPr>
          <p:spPr bwMode="auto">
            <a:xfrm>
              <a:off x="4662" y="1140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25" dirty="0">
                <a:latin typeface="Book Antiqua"/>
              </a:endParaRPr>
            </a:p>
          </p:txBody>
        </p:sp>
        <p:sp>
          <p:nvSpPr>
            <p:cNvPr id="19534" name="Oval 78"/>
            <p:cNvSpPr>
              <a:spLocks noChangeArrowheads="1"/>
            </p:cNvSpPr>
            <p:nvPr/>
          </p:nvSpPr>
          <p:spPr bwMode="auto">
            <a:xfrm>
              <a:off x="4664" y="144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25" dirty="0">
                <a:latin typeface="Book Antiqua"/>
              </a:endParaRPr>
            </a:p>
          </p:txBody>
        </p:sp>
      </p:grpSp>
      <p:grpSp>
        <p:nvGrpSpPr>
          <p:cNvPr id="19535" name="Group 79"/>
          <p:cNvGrpSpPr>
            <a:grpSpLocks/>
          </p:cNvGrpSpPr>
          <p:nvPr/>
        </p:nvGrpSpPr>
        <p:grpSpPr bwMode="auto">
          <a:xfrm>
            <a:off x="7559207" y="1529352"/>
            <a:ext cx="485775" cy="542925"/>
            <a:chOff x="4590" y="1212"/>
            <a:chExt cx="306" cy="342"/>
          </a:xfrm>
        </p:grpSpPr>
        <p:sp>
          <p:nvSpPr>
            <p:cNvPr id="19536" name="Rectangle 80"/>
            <p:cNvSpPr>
              <a:spLocks noChangeArrowheads="1"/>
            </p:cNvSpPr>
            <p:nvPr/>
          </p:nvSpPr>
          <p:spPr bwMode="auto">
            <a:xfrm>
              <a:off x="4590" y="1236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25" dirty="0">
                <a:latin typeface="Book Antiqua"/>
              </a:endParaRPr>
            </a:p>
          </p:txBody>
        </p:sp>
        <p:sp>
          <p:nvSpPr>
            <p:cNvPr id="19537" name="Oval 81"/>
            <p:cNvSpPr>
              <a:spLocks noChangeArrowheads="1"/>
            </p:cNvSpPr>
            <p:nvPr/>
          </p:nvSpPr>
          <p:spPr bwMode="auto">
            <a:xfrm>
              <a:off x="4590" y="121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25" dirty="0">
                <a:latin typeface="Book Antiqua"/>
              </a:endParaRPr>
            </a:p>
          </p:txBody>
        </p:sp>
        <p:sp>
          <p:nvSpPr>
            <p:cNvPr id="19538" name="Oval 82"/>
            <p:cNvSpPr>
              <a:spLocks noChangeArrowheads="1"/>
            </p:cNvSpPr>
            <p:nvPr/>
          </p:nvSpPr>
          <p:spPr bwMode="auto">
            <a:xfrm>
              <a:off x="4592" y="151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25" dirty="0">
                <a:latin typeface="Book Antiqua"/>
              </a:endParaRPr>
            </a:p>
          </p:txBody>
        </p:sp>
      </p:grpSp>
      <p:sp>
        <p:nvSpPr>
          <p:cNvPr id="19539" name="Line 83"/>
          <p:cNvSpPr>
            <a:spLocks noChangeShapeType="1"/>
          </p:cNvSpPr>
          <p:nvPr/>
        </p:nvSpPr>
        <p:spPr bwMode="auto">
          <a:xfrm>
            <a:off x="6382544" y="5053601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125" dirty="0">
              <a:latin typeface="Book Antiqua"/>
            </a:endParaRPr>
          </a:p>
        </p:txBody>
      </p:sp>
      <p:grpSp>
        <p:nvGrpSpPr>
          <p:cNvPr id="19540" name="Group 84"/>
          <p:cNvGrpSpPr>
            <a:grpSpLocks/>
          </p:cNvGrpSpPr>
          <p:nvPr/>
        </p:nvGrpSpPr>
        <p:grpSpPr bwMode="auto">
          <a:xfrm>
            <a:off x="1590675" y="4609102"/>
            <a:ext cx="485775" cy="542925"/>
            <a:chOff x="786" y="3152"/>
            <a:chExt cx="306" cy="342"/>
          </a:xfrm>
        </p:grpSpPr>
        <p:sp>
          <p:nvSpPr>
            <p:cNvPr id="19541" name="Rectangle 85"/>
            <p:cNvSpPr>
              <a:spLocks noChangeArrowheads="1"/>
            </p:cNvSpPr>
            <p:nvPr/>
          </p:nvSpPr>
          <p:spPr bwMode="auto">
            <a:xfrm>
              <a:off x="786" y="3176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25" dirty="0">
                <a:latin typeface="Book Antiqua"/>
              </a:endParaRPr>
            </a:p>
          </p:txBody>
        </p:sp>
        <p:sp>
          <p:nvSpPr>
            <p:cNvPr id="19542" name="Oval 86"/>
            <p:cNvSpPr>
              <a:spLocks noChangeArrowheads="1"/>
            </p:cNvSpPr>
            <p:nvPr/>
          </p:nvSpPr>
          <p:spPr bwMode="auto">
            <a:xfrm>
              <a:off x="786" y="315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25" dirty="0">
                <a:latin typeface="Book Antiqua"/>
              </a:endParaRPr>
            </a:p>
          </p:txBody>
        </p:sp>
        <p:sp>
          <p:nvSpPr>
            <p:cNvPr id="19543" name="Oval 87"/>
            <p:cNvSpPr>
              <a:spLocks noChangeArrowheads="1"/>
            </p:cNvSpPr>
            <p:nvPr/>
          </p:nvSpPr>
          <p:spPr bwMode="auto">
            <a:xfrm>
              <a:off x="788" y="345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25" dirty="0">
                <a:latin typeface="Book Antiqua"/>
              </a:endParaRPr>
            </a:p>
          </p:txBody>
        </p:sp>
      </p:grpSp>
      <p:grpSp>
        <p:nvGrpSpPr>
          <p:cNvPr id="19544" name="Group 88"/>
          <p:cNvGrpSpPr>
            <a:grpSpLocks/>
          </p:cNvGrpSpPr>
          <p:nvPr/>
        </p:nvGrpSpPr>
        <p:grpSpPr bwMode="auto">
          <a:xfrm>
            <a:off x="1743076" y="4761501"/>
            <a:ext cx="485775" cy="542925"/>
            <a:chOff x="882" y="3248"/>
            <a:chExt cx="306" cy="342"/>
          </a:xfrm>
        </p:grpSpPr>
        <p:sp>
          <p:nvSpPr>
            <p:cNvPr id="19545" name="Rectangle 89"/>
            <p:cNvSpPr>
              <a:spLocks noChangeArrowheads="1"/>
            </p:cNvSpPr>
            <p:nvPr/>
          </p:nvSpPr>
          <p:spPr bwMode="auto">
            <a:xfrm>
              <a:off x="882" y="3272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25" dirty="0">
                <a:latin typeface="Book Antiqua"/>
              </a:endParaRPr>
            </a:p>
          </p:txBody>
        </p:sp>
        <p:sp>
          <p:nvSpPr>
            <p:cNvPr id="19546" name="Oval 90"/>
            <p:cNvSpPr>
              <a:spLocks noChangeArrowheads="1"/>
            </p:cNvSpPr>
            <p:nvPr/>
          </p:nvSpPr>
          <p:spPr bwMode="auto">
            <a:xfrm>
              <a:off x="882" y="3248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25" dirty="0">
                <a:latin typeface="Book Antiqua"/>
              </a:endParaRPr>
            </a:p>
          </p:txBody>
        </p:sp>
        <p:sp>
          <p:nvSpPr>
            <p:cNvPr id="19547" name="Oval 91"/>
            <p:cNvSpPr>
              <a:spLocks noChangeArrowheads="1"/>
            </p:cNvSpPr>
            <p:nvPr/>
          </p:nvSpPr>
          <p:spPr bwMode="auto">
            <a:xfrm>
              <a:off x="884" y="3550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25" dirty="0">
                <a:latin typeface="Book Antiqua"/>
              </a:endParaRPr>
            </a:p>
          </p:txBody>
        </p:sp>
      </p:grpSp>
      <p:grpSp>
        <p:nvGrpSpPr>
          <p:cNvPr id="19548" name="Group 92"/>
          <p:cNvGrpSpPr>
            <a:grpSpLocks/>
          </p:cNvGrpSpPr>
          <p:nvPr/>
        </p:nvGrpSpPr>
        <p:grpSpPr bwMode="auto">
          <a:xfrm>
            <a:off x="1895475" y="4913901"/>
            <a:ext cx="485775" cy="542925"/>
            <a:chOff x="978" y="3344"/>
            <a:chExt cx="306" cy="342"/>
          </a:xfrm>
        </p:grpSpPr>
        <p:sp>
          <p:nvSpPr>
            <p:cNvPr id="19549" name="Rectangle 93"/>
            <p:cNvSpPr>
              <a:spLocks noChangeArrowheads="1"/>
            </p:cNvSpPr>
            <p:nvPr/>
          </p:nvSpPr>
          <p:spPr bwMode="auto">
            <a:xfrm>
              <a:off x="978" y="3368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25" dirty="0">
                <a:latin typeface="Book Antiqua"/>
              </a:endParaRPr>
            </a:p>
          </p:txBody>
        </p:sp>
        <p:sp>
          <p:nvSpPr>
            <p:cNvPr id="19550" name="Oval 94"/>
            <p:cNvSpPr>
              <a:spLocks noChangeArrowheads="1"/>
            </p:cNvSpPr>
            <p:nvPr/>
          </p:nvSpPr>
          <p:spPr bwMode="auto">
            <a:xfrm>
              <a:off x="978" y="334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25" dirty="0">
                <a:latin typeface="Book Antiqua"/>
              </a:endParaRPr>
            </a:p>
          </p:txBody>
        </p:sp>
        <p:sp>
          <p:nvSpPr>
            <p:cNvPr id="19551" name="Oval 95"/>
            <p:cNvSpPr>
              <a:spLocks noChangeArrowheads="1"/>
            </p:cNvSpPr>
            <p:nvPr/>
          </p:nvSpPr>
          <p:spPr bwMode="auto">
            <a:xfrm>
              <a:off x="980" y="3646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25" dirty="0">
                <a:latin typeface="Book Antiqua"/>
              </a:endParaRPr>
            </a:p>
          </p:txBody>
        </p:sp>
      </p:grpSp>
      <p:grpSp>
        <p:nvGrpSpPr>
          <p:cNvPr id="19552" name="Group 96"/>
          <p:cNvGrpSpPr>
            <a:grpSpLocks/>
          </p:cNvGrpSpPr>
          <p:nvPr/>
        </p:nvGrpSpPr>
        <p:grpSpPr bwMode="auto">
          <a:xfrm>
            <a:off x="2286000" y="2332626"/>
            <a:ext cx="4419600" cy="1619250"/>
            <a:chOff x="2006" y="1098"/>
            <a:chExt cx="1944" cy="712"/>
          </a:xfrm>
        </p:grpSpPr>
        <p:sp>
          <p:nvSpPr>
            <p:cNvPr id="19553" name="Freeform 97"/>
            <p:cNvSpPr>
              <a:spLocks/>
            </p:cNvSpPr>
            <p:nvPr/>
          </p:nvSpPr>
          <p:spPr bwMode="auto">
            <a:xfrm>
              <a:off x="2006" y="1098"/>
              <a:ext cx="1944" cy="710"/>
            </a:xfrm>
            <a:custGeom>
              <a:avLst/>
              <a:gdLst>
                <a:gd name="T0" fmla="*/ 1914 w 3888"/>
                <a:gd name="T1" fmla="*/ 365 h 1420"/>
                <a:gd name="T2" fmla="*/ 1977 w 3888"/>
                <a:gd name="T3" fmla="*/ 165 h 1420"/>
                <a:gd name="T4" fmla="*/ 2230 w 3888"/>
                <a:gd name="T5" fmla="*/ 80 h 1420"/>
                <a:gd name="T6" fmla="*/ 2432 w 3888"/>
                <a:gd name="T7" fmla="*/ 84 h 1420"/>
                <a:gd name="T8" fmla="*/ 2511 w 3888"/>
                <a:gd name="T9" fmla="*/ 42 h 1420"/>
                <a:gd name="T10" fmla="*/ 2715 w 3888"/>
                <a:gd name="T11" fmla="*/ 2 h 1420"/>
                <a:gd name="T12" fmla="*/ 2930 w 3888"/>
                <a:gd name="T13" fmla="*/ 108 h 1420"/>
                <a:gd name="T14" fmla="*/ 3063 w 3888"/>
                <a:gd name="T15" fmla="*/ 321 h 1420"/>
                <a:gd name="T16" fmla="*/ 3061 w 3888"/>
                <a:gd name="T17" fmla="*/ 519 h 1420"/>
                <a:gd name="T18" fmla="*/ 3015 w 3888"/>
                <a:gd name="T19" fmla="*/ 616 h 1420"/>
                <a:gd name="T20" fmla="*/ 3059 w 3888"/>
                <a:gd name="T21" fmla="*/ 614 h 1420"/>
                <a:gd name="T22" fmla="*/ 3135 w 3888"/>
                <a:gd name="T23" fmla="*/ 633 h 1420"/>
                <a:gd name="T24" fmla="*/ 3213 w 3888"/>
                <a:gd name="T25" fmla="*/ 709 h 1420"/>
                <a:gd name="T26" fmla="*/ 3278 w 3888"/>
                <a:gd name="T27" fmla="*/ 688 h 1420"/>
                <a:gd name="T28" fmla="*/ 3394 w 3888"/>
                <a:gd name="T29" fmla="*/ 703 h 1420"/>
                <a:gd name="T30" fmla="*/ 3504 w 3888"/>
                <a:gd name="T31" fmla="*/ 810 h 1420"/>
                <a:gd name="T32" fmla="*/ 3574 w 3888"/>
                <a:gd name="T33" fmla="*/ 931 h 1420"/>
                <a:gd name="T34" fmla="*/ 3599 w 3888"/>
                <a:gd name="T35" fmla="*/ 996 h 1420"/>
                <a:gd name="T36" fmla="*/ 3650 w 3888"/>
                <a:gd name="T37" fmla="*/ 1023 h 1420"/>
                <a:gd name="T38" fmla="*/ 3833 w 3888"/>
                <a:gd name="T39" fmla="*/ 1102 h 1420"/>
                <a:gd name="T40" fmla="*/ 3877 w 3888"/>
                <a:gd name="T41" fmla="*/ 1173 h 1420"/>
                <a:gd name="T42" fmla="*/ 3743 w 3888"/>
                <a:gd name="T43" fmla="*/ 1222 h 1420"/>
                <a:gd name="T44" fmla="*/ 3544 w 3888"/>
                <a:gd name="T45" fmla="*/ 1249 h 1420"/>
                <a:gd name="T46" fmla="*/ 3403 w 3888"/>
                <a:gd name="T47" fmla="*/ 1268 h 1420"/>
                <a:gd name="T48" fmla="*/ 3356 w 3888"/>
                <a:gd name="T49" fmla="*/ 1292 h 1420"/>
                <a:gd name="T50" fmla="*/ 3219 w 3888"/>
                <a:gd name="T51" fmla="*/ 1355 h 1420"/>
                <a:gd name="T52" fmla="*/ 2964 w 3888"/>
                <a:gd name="T53" fmla="*/ 1405 h 1420"/>
                <a:gd name="T54" fmla="*/ 2703 w 3888"/>
                <a:gd name="T55" fmla="*/ 1420 h 1420"/>
                <a:gd name="T56" fmla="*/ 2559 w 3888"/>
                <a:gd name="T57" fmla="*/ 1393 h 1420"/>
                <a:gd name="T58" fmla="*/ 2519 w 3888"/>
                <a:gd name="T59" fmla="*/ 1365 h 1420"/>
                <a:gd name="T60" fmla="*/ 2411 w 3888"/>
                <a:gd name="T61" fmla="*/ 1374 h 1420"/>
                <a:gd name="T62" fmla="*/ 2226 w 3888"/>
                <a:gd name="T63" fmla="*/ 1372 h 1420"/>
                <a:gd name="T64" fmla="*/ 2066 w 3888"/>
                <a:gd name="T65" fmla="*/ 1334 h 1420"/>
                <a:gd name="T66" fmla="*/ 2004 w 3888"/>
                <a:gd name="T67" fmla="*/ 1317 h 1420"/>
                <a:gd name="T68" fmla="*/ 1804 w 3888"/>
                <a:gd name="T69" fmla="*/ 1367 h 1420"/>
                <a:gd name="T70" fmla="*/ 1542 w 3888"/>
                <a:gd name="T71" fmla="*/ 1399 h 1420"/>
                <a:gd name="T72" fmla="*/ 1384 w 3888"/>
                <a:gd name="T73" fmla="*/ 1368 h 1420"/>
                <a:gd name="T74" fmla="*/ 1302 w 3888"/>
                <a:gd name="T75" fmla="*/ 1361 h 1420"/>
                <a:gd name="T76" fmla="*/ 1023 w 3888"/>
                <a:gd name="T77" fmla="*/ 1382 h 1420"/>
                <a:gd name="T78" fmla="*/ 696 w 3888"/>
                <a:gd name="T79" fmla="*/ 1330 h 1420"/>
                <a:gd name="T80" fmla="*/ 488 w 3888"/>
                <a:gd name="T81" fmla="*/ 1232 h 1420"/>
                <a:gd name="T82" fmla="*/ 410 w 3888"/>
                <a:gd name="T83" fmla="*/ 1207 h 1420"/>
                <a:gd name="T84" fmla="*/ 161 w 3888"/>
                <a:gd name="T85" fmla="*/ 1165 h 1420"/>
                <a:gd name="T86" fmla="*/ 3 w 3888"/>
                <a:gd name="T87" fmla="*/ 1097 h 1420"/>
                <a:gd name="T88" fmla="*/ 55 w 3888"/>
                <a:gd name="T89" fmla="*/ 1013 h 1420"/>
                <a:gd name="T90" fmla="*/ 197 w 3888"/>
                <a:gd name="T91" fmla="*/ 945 h 1420"/>
                <a:gd name="T92" fmla="*/ 311 w 3888"/>
                <a:gd name="T93" fmla="*/ 910 h 1420"/>
                <a:gd name="T94" fmla="*/ 336 w 3888"/>
                <a:gd name="T95" fmla="*/ 884 h 1420"/>
                <a:gd name="T96" fmla="*/ 389 w 3888"/>
                <a:gd name="T97" fmla="*/ 779 h 1420"/>
                <a:gd name="T98" fmla="*/ 498 w 3888"/>
                <a:gd name="T99" fmla="*/ 720 h 1420"/>
                <a:gd name="T100" fmla="*/ 606 w 3888"/>
                <a:gd name="T101" fmla="*/ 741 h 1420"/>
                <a:gd name="T102" fmla="*/ 629 w 3888"/>
                <a:gd name="T103" fmla="*/ 724 h 1420"/>
                <a:gd name="T104" fmla="*/ 671 w 3888"/>
                <a:gd name="T105" fmla="*/ 595 h 1420"/>
                <a:gd name="T106" fmla="*/ 775 w 3888"/>
                <a:gd name="T107" fmla="*/ 498 h 1420"/>
                <a:gd name="T108" fmla="*/ 888 w 3888"/>
                <a:gd name="T109" fmla="*/ 481 h 1420"/>
                <a:gd name="T110" fmla="*/ 929 w 3888"/>
                <a:gd name="T111" fmla="*/ 456 h 1420"/>
                <a:gd name="T112" fmla="*/ 1089 w 3888"/>
                <a:gd name="T113" fmla="*/ 308 h 1420"/>
                <a:gd name="T114" fmla="*/ 1340 w 3888"/>
                <a:gd name="T115" fmla="*/ 203 h 1420"/>
                <a:gd name="T116" fmla="*/ 1599 w 3888"/>
                <a:gd name="T117" fmla="*/ 215 h 1420"/>
                <a:gd name="T118" fmla="*/ 1776 w 3888"/>
                <a:gd name="T119" fmla="*/ 308 h 1420"/>
                <a:gd name="T120" fmla="*/ 1844 w 3888"/>
                <a:gd name="T121" fmla="*/ 409 h 1420"/>
                <a:gd name="T122" fmla="*/ 1880 w 3888"/>
                <a:gd name="T123" fmla="*/ 481 h 1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88" h="1420">
                  <a:moveTo>
                    <a:pt x="1928" y="462"/>
                  </a:moveTo>
                  <a:lnTo>
                    <a:pt x="1928" y="460"/>
                  </a:lnTo>
                  <a:lnTo>
                    <a:pt x="1926" y="452"/>
                  </a:lnTo>
                  <a:lnTo>
                    <a:pt x="1922" y="439"/>
                  </a:lnTo>
                  <a:lnTo>
                    <a:pt x="1922" y="426"/>
                  </a:lnTo>
                  <a:lnTo>
                    <a:pt x="1918" y="407"/>
                  </a:lnTo>
                  <a:lnTo>
                    <a:pt x="1916" y="388"/>
                  </a:lnTo>
                  <a:lnTo>
                    <a:pt x="1914" y="365"/>
                  </a:lnTo>
                  <a:lnTo>
                    <a:pt x="1916" y="340"/>
                  </a:lnTo>
                  <a:lnTo>
                    <a:pt x="1916" y="316"/>
                  </a:lnTo>
                  <a:lnTo>
                    <a:pt x="1922" y="289"/>
                  </a:lnTo>
                  <a:lnTo>
                    <a:pt x="1926" y="262"/>
                  </a:lnTo>
                  <a:lnTo>
                    <a:pt x="1935" y="238"/>
                  </a:lnTo>
                  <a:lnTo>
                    <a:pt x="1947" y="211"/>
                  </a:lnTo>
                  <a:lnTo>
                    <a:pt x="1960" y="188"/>
                  </a:lnTo>
                  <a:lnTo>
                    <a:pt x="1977" y="165"/>
                  </a:lnTo>
                  <a:lnTo>
                    <a:pt x="2002" y="148"/>
                  </a:lnTo>
                  <a:lnTo>
                    <a:pt x="2027" y="131"/>
                  </a:lnTo>
                  <a:lnTo>
                    <a:pt x="2055" y="118"/>
                  </a:lnTo>
                  <a:lnTo>
                    <a:pt x="2087" y="106"/>
                  </a:lnTo>
                  <a:lnTo>
                    <a:pt x="2123" y="99"/>
                  </a:lnTo>
                  <a:lnTo>
                    <a:pt x="2158" y="89"/>
                  </a:lnTo>
                  <a:lnTo>
                    <a:pt x="2194" y="86"/>
                  </a:lnTo>
                  <a:lnTo>
                    <a:pt x="2230" y="80"/>
                  </a:lnTo>
                  <a:lnTo>
                    <a:pt x="2268" y="80"/>
                  </a:lnTo>
                  <a:lnTo>
                    <a:pt x="2300" y="78"/>
                  </a:lnTo>
                  <a:lnTo>
                    <a:pt x="2331" y="78"/>
                  </a:lnTo>
                  <a:lnTo>
                    <a:pt x="2359" y="80"/>
                  </a:lnTo>
                  <a:lnTo>
                    <a:pt x="2386" y="80"/>
                  </a:lnTo>
                  <a:lnTo>
                    <a:pt x="2407" y="80"/>
                  </a:lnTo>
                  <a:lnTo>
                    <a:pt x="2422" y="82"/>
                  </a:lnTo>
                  <a:lnTo>
                    <a:pt x="2432" y="84"/>
                  </a:lnTo>
                  <a:lnTo>
                    <a:pt x="2437" y="86"/>
                  </a:lnTo>
                  <a:lnTo>
                    <a:pt x="2437" y="82"/>
                  </a:lnTo>
                  <a:lnTo>
                    <a:pt x="2443" y="80"/>
                  </a:lnTo>
                  <a:lnTo>
                    <a:pt x="2451" y="74"/>
                  </a:lnTo>
                  <a:lnTo>
                    <a:pt x="2464" y="68"/>
                  </a:lnTo>
                  <a:lnTo>
                    <a:pt x="2475" y="59"/>
                  </a:lnTo>
                  <a:lnTo>
                    <a:pt x="2492" y="49"/>
                  </a:lnTo>
                  <a:lnTo>
                    <a:pt x="2511" y="42"/>
                  </a:lnTo>
                  <a:lnTo>
                    <a:pt x="2532" y="34"/>
                  </a:lnTo>
                  <a:lnTo>
                    <a:pt x="2553" y="25"/>
                  </a:lnTo>
                  <a:lnTo>
                    <a:pt x="2578" y="17"/>
                  </a:lnTo>
                  <a:lnTo>
                    <a:pt x="2603" y="10"/>
                  </a:lnTo>
                  <a:lnTo>
                    <a:pt x="2631" y="6"/>
                  </a:lnTo>
                  <a:lnTo>
                    <a:pt x="2658" y="0"/>
                  </a:lnTo>
                  <a:lnTo>
                    <a:pt x="2686" y="0"/>
                  </a:lnTo>
                  <a:lnTo>
                    <a:pt x="2715" y="2"/>
                  </a:lnTo>
                  <a:lnTo>
                    <a:pt x="2745" y="8"/>
                  </a:lnTo>
                  <a:lnTo>
                    <a:pt x="2772" y="11"/>
                  </a:lnTo>
                  <a:lnTo>
                    <a:pt x="2798" y="23"/>
                  </a:lnTo>
                  <a:lnTo>
                    <a:pt x="2827" y="34"/>
                  </a:lnTo>
                  <a:lnTo>
                    <a:pt x="2856" y="49"/>
                  </a:lnTo>
                  <a:lnTo>
                    <a:pt x="2880" y="67"/>
                  </a:lnTo>
                  <a:lnTo>
                    <a:pt x="2905" y="87"/>
                  </a:lnTo>
                  <a:lnTo>
                    <a:pt x="2930" y="108"/>
                  </a:lnTo>
                  <a:lnTo>
                    <a:pt x="2952" y="133"/>
                  </a:lnTo>
                  <a:lnTo>
                    <a:pt x="2973" y="156"/>
                  </a:lnTo>
                  <a:lnTo>
                    <a:pt x="2992" y="182"/>
                  </a:lnTo>
                  <a:lnTo>
                    <a:pt x="3010" y="207"/>
                  </a:lnTo>
                  <a:lnTo>
                    <a:pt x="3027" y="238"/>
                  </a:lnTo>
                  <a:lnTo>
                    <a:pt x="3040" y="264"/>
                  </a:lnTo>
                  <a:lnTo>
                    <a:pt x="3053" y="293"/>
                  </a:lnTo>
                  <a:lnTo>
                    <a:pt x="3063" y="321"/>
                  </a:lnTo>
                  <a:lnTo>
                    <a:pt x="3070" y="350"/>
                  </a:lnTo>
                  <a:lnTo>
                    <a:pt x="3074" y="376"/>
                  </a:lnTo>
                  <a:lnTo>
                    <a:pt x="3076" y="403"/>
                  </a:lnTo>
                  <a:lnTo>
                    <a:pt x="3076" y="428"/>
                  </a:lnTo>
                  <a:lnTo>
                    <a:pt x="3076" y="452"/>
                  </a:lnTo>
                  <a:lnTo>
                    <a:pt x="3070" y="473"/>
                  </a:lnTo>
                  <a:lnTo>
                    <a:pt x="3067" y="498"/>
                  </a:lnTo>
                  <a:lnTo>
                    <a:pt x="3061" y="519"/>
                  </a:lnTo>
                  <a:lnTo>
                    <a:pt x="3055" y="538"/>
                  </a:lnTo>
                  <a:lnTo>
                    <a:pt x="3048" y="555"/>
                  </a:lnTo>
                  <a:lnTo>
                    <a:pt x="3040" y="570"/>
                  </a:lnTo>
                  <a:lnTo>
                    <a:pt x="3032" y="584"/>
                  </a:lnTo>
                  <a:lnTo>
                    <a:pt x="3029" y="597"/>
                  </a:lnTo>
                  <a:lnTo>
                    <a:pt x="3021" y="604"/>
                  </a:lnTo>
                  <a:lnTo>
                    <a:pt x="3019" y="612"/>
                  </a:lnTo>
                  <a:lnTo>
                    <a:pt x="3015" y="616"/>
                  </a:lnTo>
                  <a:lnTo>
                    <a:pt x="3015" y="620"/>
                  </a:lnTo>
                  <a:lnTo>
                    <a:pt x="3017" y="618"/>
                  </a:lnTo>
                  <a:lnTo>
                    <a:pt x="3025" y="616"/>
                  </a:lnTo>
                  <a:lnTo>
                    <a:pt x="3029" y="614"/>
                  </a:lnTo>
                  <a:lnTo>
                    <a:pt x="3036" y="614"/>
                  </a:lnTo>
                  <a:lnTo>
                    <a:pt x="3044" y="614"/>
                  </a:lnTo>
                  <a:lnTo>
                    <a:pt x="3051" y="614"/>
                  </a:lnTo>
                  <a:lnTo>
                    <a:pt x="3059" y="614"/>
                  </a:lnTo>
                  <a:lnTo>
                    <a:pt x="3068" y="614"/>
                  </a:lnTo>
                  <a:lnTo>
                    <a:pt x="3078" y="614"/>
                  </a:lnTo>
                  <a:lnTo>
                    <a:pt x="3089" y="616"/>
                  </a:lnTo>
                  <a:lnTo>
                    <a:pt x="3097" y="616"/>
                  </a:lnTo>
                  <a:lnTo>
                    <a:pt x="3108" y="620"/>
                  </a:lnTo>
                  <a:lnTo>
                    <a:pt x="3118" y="623"/>
                  </a:lnTo>
                  <a:lnTo>
                    <a:pt x="3127" y="629"/>
                  </a:lnTo>
                  <a:lnTo>
                    <a:pt x="3135" y="633"/>
                  </a:lnTo>
                  <a:lnTo>
                    <a:pt x="3145" y="639"/>
                  </a:lnTo>
                  <a:lnTo>
                    <a:pt x="3152" y="644"/>
                  </a:lnTo>
                  <a:lnTo>
                    <a:pt x="3162" y="652"/>
                  </a:lnTo>
                  <a:lnTo>
                    <a:pt x="3177" y="663"/>
                  </a:lnTo>
                  <a:lnTo>
                    <a:pt x="3188" y="679"/>
                  </a:lnTo>
                  <a:lnTo>
                    <a:pt x="3200" y="690"/>
                  </a:lnTo>
                  <a:lnTo>
                    <a:pt x="3207" y="701"/>
                  </a:lnTo>
                  <a:lnTo>
                    <a:pt x="3213" y="709"/>
                  </a:lnTo>
                  <a:lnTo>
                    <a:pt x="3215" y="715"/>
                  </a:lnTo>
                  <a:lnTo>
                    <a:pt x="3219" y="711"/>
                  </a:lnTo>
                  <a:lnTo>
                    <a:pt x="3228" y="705"/>
                  </a:lnTo>
                  <a:lnTo>
                    <a:pt x="3234" y="701"/>
                  </a:lnTo>
                  <a:lnTo>
                    <a:pt x="3245" y="698"/>
                  </a:lnTo>
                  <a:lnTo>
                    <a:pt x="3253" y="696"/>
                  </a:lnTo>
                  <a:lnTo>
                    <a:pt x="3266" y="692"/>
                  </a:lnTo>
                  <a:lnTo>
                    <a:pt x="3278" y="688"/>
                  </a:lnTo>
                  <a:lnTo>
                    <a:pt x="3291" y="686"/>
                  </a:lnTo>
                  <a:lnTo>
                    <a:pt x="3304" y="684"/>
                  </a:lnTo>
                  <a:lnTo>
                    <a:pt x="3318" y="684"/>
                  </a:lnTo>
                  <a:lnTo>
                    <a:pt x="3333" y="684"/>
                  </a:lnTo>
                  <a:lnTo>
                    <a:pt x="3348" y="688"/>
                  </a:lnTo>
                  <a:lnTo>
                    <a:pt x="3363" y="690"/>
                  </a:lnTo>
                  <a:lnTo>
                    <a:pt x="3378" y="698"/>
                  </a:lnTo>
                  <a:lnTo>
                    <a:pt x="3394" y="703"/>
                  </a:lnTo>
                  <a:lnTo>
                    <a:pt x="3409" y="715"/>
                  </a:lnTo>
                  <a:lnTo>
                    <a:pt x="3422" y="724"/>
                  </a:lnTo>
                  <a:lnTo>
                    <a:pt x="3437" y="737"/>
                  </a:lnTo>
                  <a:lnTo>
                    <a:pt x="3451" y="749"/>
                  </a:lnTo>
                  <a:lnTo>
                    <a:pt x="3464" y="764"/>
                  </a:lnTo>
                  <a:lnTo>
                    <a:pt x="3477" y="779"/>
                  </a:lnTo>
                  <a:lnTo>
                    <a:pt x="3492" y="796"/>
                  </a:lnTo>
                  <a:lnTo>
                    <a:pt x="3504" y="810"/>
                  </a:lnTo>
                  <a:lnTo>
                    <a:pt x="3515" y="829"/>
                  </a:lnTo>
                  <a:lnTo>
                    <a:pt x="3525" y="844"/>
                  </a:lnTo>
                  <a:lnTo>
                    <a:pt x="3536" y="861"/>
                  </a:lnTo>
                  <a:lnTo>
                    <a:pt x="3546" y="876"/>
                  </a:lnTo>
                  <a:lnTo>
                    <a:pt x="3555" y="893"/>
                  </a:lnTo>
                  <a:lnTo>
                    <a:pt x="3561" y="907"/>
                  </a:lnTo>
                  <a:lnTo>
                    <a:pt x="3570" y="922"/>
                  </a:lnTo>
                  <a:lnTo>
                    <a:pt x="3574" y="931"/>
                  </a:lnTo>
                  <a:lnTo>
                    <a:pt x="3580" y="943"/>
                  </a:lnTo>
                  <a:lnTo>
                    <a:pt x="3586" y="952"/>
                  </a:lnTo>
                  <a:lnTo>
                    <a:pt x="3589" y="962"/>
                  </a:lnTo>
                  <a:lnTo>
                    <a:pt x="3591" y="969"/>
                  </a:lnTo>
                  <a:lnTo>
                    <a:pt x="3593" y="977"/>
                  </a:lnTo>
                  <a:lnTo>
                    <a:pt x="3595" y="983"/>
                  </a:lnTo>
                  <a:lnTo>
                    <a:pt x="3599" y="988"/>
                  </a:lnTo>
                  <a:lnTo>
                    <a:pt x="3599" y="996"/>
                  </a:lnTo>
                  <a:lnTo>
                    <a:pt x="3599" y="1002"/>
                  </a:lnTo>
                  <a:lnTo>
                    <a:pt x="3599" y="1005"/>
                  </a:lnTo>
                  <a:lnTo>
                    <a:pt x="3599" y="1007"/>
                  </a:lnTo>
                  <a:lnTo>
                    <a:pt x="3599" y="1007"/>
                  </a:lnTo>
                  <a:lnTo>
                    <a:pt x="3607" y="1009"/>
                  </a:lnTo>
                  <a:lnTo>
                    <a:pt x="3618" y="1013"/>
                  </a:lnTo>
                  <a:lnTo>
                    <a:pt x="3633" y="1019"/>
                  </a:lnTo>
                  <a:lnTo>
                    <a:pt x="3650" y="1023"/>
                  </a:lnTo>
                  <a:lnTo>
                    <a:pt x="3671" y="1032"/>
                  </a:lnTo>
                  <a:lnTo>
                    <a:pt x="3694" y="1040"/>
                  </a:lnTo>
                  <a:lnTo>
                    <a:pt x="3719" y="1051"/>
                  </a:lnTo>
                  <a:lnTo>
                    <a:pt x="3742" y="1059"/>
                  </a:lnTo>
                  <a:lnTo>
                    <a:pt x="3766" y="1070"/>
                  </a:lnTo>
                  <a:lnTo>
                    <a:pt x="3789" y="1080"/>
                  </a:lnTo>
                  <a:lnTo>
                    <a:pt x="3812" y="1091"/>
                  </a:lnTo>
                  <a:lnTo>
                    <a:pt x="3833" y="1102"/>
                  </a:lnTo>
                  <a:lnTo>
                    <a:pt x="3850" y="1114"/>
                  </a:lnTo>
                  <a:lnTo>
                    <a:pt x="3865" y="1123"/>
                  </a:lnTo>
                  <a:lnTo>
                    <a:pt x="3877" y="1135"/>
                  </a:lnTo>
                  <a:lnTo>
                    <a:pt x="3884" y="1142"/>
                  </a:lnTo>
                  <a:lnTo>
                    <a:pt x="3888" y="1152"/>
                  </a:lnTo>
                  <a:lnTo>
                    <a:pt x="3888" y="1159"/>
                  </a:lnTo>
                  <a:lnTo>
                    <a:pt x="3886" y="1167"/>
                  </a:lnTo>
                  <a:lnTo>
                    <a:pt x="3877" y="1173"/>
                  </a:lnTo>
                  <a:lnTo>
                    <a:pt x="3869" y="1180"/>
                  </a:lnTo>
                  <a:lnTo>
                    <a:pt x="3858" y="1188"/>
                  </a:lnTo>
                  <a:lnTo>
                    <a:pt x="3844" y="1196"/>
                  </a:lnTo>
                  <a:lnTo>
                    <a:pt x="3827" y="1199"/>
                  </a:lnTo>
                  <a:lnTo>
                    <a:pt x="3808" y="1205"/>
                  </a:lnTo>
                  <a:lnTo>
                    <a:pt x="3787" y="1211"/>
                  </a:lnTo>
                  <a:lnTo>
                    <a:pt x="3766" y="1216"/>
                  </a:lnTo>
                  <a:lnTo>
                    <a:pt x="3743" y="1222"/>
                  </a:lnTo>
                  <a:lnTo>
                    <a:pt x="3719" y="1226"/>
                  </a:lnTo>
                  <a:lnTo>
                    <a:pt x="3694" y="1230"/>
                  </a:lnTo>
                  <a:lnTo>
                    <a:pt x="3671" y="1235"/>
                  </a:lnTo>
                  <a:lnTo>
                    <a:pt x="3645" y="1237"/>
                  </a:lnTo>
                  <a:lnTo>
                    <a:pt x="3618" y="1241"/>
                  </a:lnTo>
                  <a:lnTo>
                    <a:pt x="3593" y="1243"/>
                  </a:lnTo>
                  <a:lnTo>
                    <a:pt x="3569" y="1247"/>
                  </a:lnTo>
                  <a:lnTo>
                    <a:pt x="3544" y="1249"/>
                  </a:lnTo>
                  <a:lnTo>
                    <a:pt x="3523" y="1254"/>
                  </a:lnTo>
                  <a:lnTo>
                    <a:pt x="3498" y="1254"/>
                  </a:lnTo>
                  <a:lnTo>
                    <a:pt x="3481" y="1260"/>
                  </a:lnTo>
                  <a:lnTo>
                    <a:pt x="3460" y="1260"/>
                  </a:lnTo>
                  <a:lnTo>
                    <a:pt x="3441" y="1262"/>
                  </a:lnTo>
                  <a:lnTo>
                    <a:pt x="3426" y="1264"/>
                  </a:lnTo>
                  <a:lnTo>
                    <a:pt x="3415" y="1268"/>
                  </a:lnTo>
                  <a:lnTo>
                    <a:pt x="3403" y="1268"/>
                  </a:lnTo>
                  <a:lnTo>
                    <a:pt x="3397" y="1268"/>
                  </a:lnTo>
                  <a:lnTo>
                    <a:pt x="3392" y="1268"/>
                  </a:lnTo>
                  <a:lnTo>
                    <a:pt x="3392" y="1270"/>
                  </a:lnTo>
                  <a:lnTo>
                    <a:pt x="3386" y="1272"/>
                  </a:lnTo>
                  <a:lnTo>
                    <a:pt x="3378" y="1279"/>
                  </a:lnTo>
                  <a:lnTo>
                    <a:pt x="3373" y="1283"/>
                  </a:lnTo>
                  <a:lnTo>
                    <a:pt x="3365" y="1287"/>
                  </a:lnTo>
                  <a:lnTo>
                    <a:pt x="3356" y="1292"/>
                  </a:lnTo>
                  <a:lnTo>
                    <a:pt x="3346" y="1302"/>
                  </a:lnTo>
                  <a:lnTo>
                    <a:pt x="3331" y="1308"/>
                  </a:lnTo>
                  <a:lnTo>
                    <a:pt x="3318" y="1315"/>
                  </a:lnTo>
                  <a:lnTo>
                    <a:pt x="3300" y="1323"/>
                  </a:lnTo>
                  <a:lnTo>
                    <a:pt x="3285" y="1330"/>
                  </a:lnTo>
                  <a:lnTo>
                    <a:pt x="3264" y="1338"/>
                  </a:lnTo>
                  <a:lnTo>
                    <a:pt x="3241" y="1348"/>
                  </a:lnTo>
                  <a:lnTo>
                    <a:pt x="3219" y="1355"/>
                  </a:lnTo>
                  <a:lnTo>
                    <a:pt x="3194" y="1365"/>
                  </a:lnTo>
                  <a:lnTo>
                    <a:pt x="3164" y="1370"/>
                  </a:lnTo>
                  <a:lnTo>
                    <a:pt x="3133" y="1376"/>
                  </a:lnTo>
                  <a:lnTo>
                    <a:pt x="3101" y="1382"/>
                  </a:lnTo>
                  <a:lnTo>
                    <a:pt x="3068" y="1389"/>
                  </a:lnTo>
                  <a:lnTo>
                    <a:pt x="3032" y="1393"/>
                  </a:lnTo>
                  <a:lnTo>
                    <a:pt x="3000" y="1401"/>
                  </a:lnTo>
                  <a:lnTo>
                    <a:pt x="2964" y="1405"/>
                  </a:lnTo>
                  <a:lnTo>
                    <a:pt x="2930" y="1410"/>
                  </a:lnTo>
                  <a:lnTo>
                    <a:pt x="2894" y="1412"/>
                  </a:lnTo>
                  <a:lnTo>
                    <a:pt x="2859" y="1416"/>
                  </a:lnTo>
                  <a:lnTo>
                    <a:pt x="2823" y="1418"/>
                  </a:lnTo>
                  <a:lnTo>
                    <a:pt x="2793" y="1420"/>
                  </a:lnTo>
                  <a:lnTo>
                    <a:pt x="2760" y="1420"/>
                  </a:lnTo>
                  <a:lnTo>
                    <a:pt x="2732" y="1420"/>
                  </a:lnTo>
                  <a:lnTo>
                    <a:pt x="2703" y="1420"/>
                  </a:lnTo>
                  <a:lnTo>
                    <a:pt x="2679" y="1420"/>
                  </a:lnTo>
                  <a:lnTo>
                    <a:pt x="2654" y="1418"/>
                  </a:lnTo>
                  <a:lnTo>
                    <a:pt x="2633" y="1414"/>
                  </a:lnTo>
                  <a:lnTo>
                    <a:pt x="2614" y="1410"/>
                  </a:lnTo>
                  <a:lnTo>
                    <a:pt x="2597" y="1407"/>
                  </a:lnTo>
                  <a:lnTo>
                    <a:pt x="2582" y="1401"/>
                  </a:lnTo>
                  <a:lnTo>
                    <a:pt x="2568" y="1397"/>
                  </a:lnTo>
                  <a:lnTo>
                    <a:pt x="2559" y="1393"/>
                  </a:lnTo>
                  <a:lnTo>
                    <a:pt x="2549" y="1387"/>
                  </a:lnTo>
                  <a:lnTo>
                    <a:pt x="2540" y="1384"/>
                  </a:lnTo>
                  <a:lnTo>
                    <a:pt x="2534" y="1380"/>
                  </a:lnTo>
                  <a:lnTo>
                    <a:pt x="2528" y="1374"/>
                  </a:lnTo>
                  <a:lnTo>
                    <a:pt x="2527" y="1372"/>
                  </a:lnTo>
                  <a:lnTo>
                    <a:pt x="2521" y="1367"/>
                  </a:lnTo>
                  <a:lnTo>
                    <a:pt x="2521" y="1365"/>
                  </a:lnTo>
                  <a:lnTo>
                    <a:pt x="2519" y="1365"/>
                  </a:lnTo>
                  <a:lnTo>
                    <a:pt x="2513" y="1365"/>
                  </a:lnTo>
                  <a:lnTo>
                    <a:pt x="2506" y="1367"/>
                  </a:lnTo>
                  <a:lnTo>
                    <a:pt x="2496" y="1368"/>
                  </a:lnTo>
                  <a:lnTo>
                    <a:pt x="2483" y="1368"/>
                  </a:lnTo>
                  <a:lnTo>
                    <a:pt x="2468" y="1370"/>
                  </a:lnTo>
                  <a:lnTo>
                    <a:pt x="2451" y="1372"/>
                  </a:lnTo>
                  <a:lnTo>
                    <a:pt x="2432" y="1374"/>
                  </a:lnTo>
                  <a:lnTo>
                    <a:pt x="2411" y="1374"/>
                  </a:lnTo>
                  <a:lnTo>
                    <a:pt x="2390" y="1376"/>
                  </a:lnTo>
                  <a:lnTo>
                    <a:pt x="2369" y="1378"/>
                  </a:lnTo>
                  <a:lnTo>
                    <a:pt x="2346" y="1380"/>
                  </a:lnTo>
                  <a:lnTo>
                    <a:pt x="2321" y="1378"/>
                  </a:lnTo>
                  <a:lnTo>
                    <a:pt x="2300" y="1378"/>
                  </a:lnTo>
                  <a:lnTo>
                    <a:pt x="2274" y="1376"/>
                  </a:lnTo>
                  <a:lnTo>
                    <a:pt x="2253" y="1376"/>
                  </a:lnTo>
                  <a:lnTo>
                    <a:pt x="2226" y="1372"/>
                  </a:lnTo>
                  <a:lnTo>
                    <a:pt x="2203" y="1368"/>
                  </a:lnTo>
                  <a:lnTo>
                    <a:pt x="2181" y="1365"/>
                  </a:lnTo>
                  <a:lnTo>
                    <a:pt x="2160" y="1361"/>
                  </a:lnTo>
                  <a:lnTo>
                    <a:pt x="2137" y="1355"/>
                  </a:lnTo>
                  <a:lnTo>
                    <a:pt x="2120" y="1349"/>
                  </a:lnTo>
                  <a:lnTo>
                    <a:pt x="2101" y="1344"/>
                  </a:lnTo>
                  <a:lnTo>
                    <a:pt x="2085" y="1340"/>
                  </a:lnTo>
                  <a:lnTo>
                    <a:pt x="2066" y="1334"/>
                  </a:lnTo>
                  <a:lnTo>
                    <a:pt x="2053" y="1329"/>
                  </a:lnTo>
                  <a:lnTo>
                    <a:pt x="2042" y="1323"/>
                  </a:lnTo>
                  <a:lnTo>
                    <a:pt x="2034" y="1321"/>
                  </a:lnTo>
                  <a:lnTo>
                    <a:pt x="2025" y="1317"/>
                  </a:lnTo>
                  <a:lnTo>
                    <a:pt x="2021" y="1315"/>
                  </a:lnTo>
                  <a:lnTo>
                    <a:pt x="2015" y="1313"/>
                  </a:lnTo>
                  <a:lnTo>
                    <a:pt x="2011" y="1313"/>
                  </a:lnTo>
                  <a:lnTo>
                    <a:pt x="2004" y="1317"/>
                  </a:lnTo>
                  <a:lnTo>
                    <a:pt x="1990" y="1319"/>
                  </a:lnTo>
                  <a:lnTo>
                    <a:pt x="1973" y="1325"/>
                  </a:lnTo>
                  <a:lnTo>
                    <a:pt x="1952" y="1330"/>
                  </a:lnTo>
                  <a:lnTo>
                    <a:pt x="1928" y="1336"/>
                  </a:lnTo>
                  <a:lnTo>
                    <a:pt x="1901" y="1342"/>
                  </a:lnTo>
                  <a:lnTo>
                    <a:pt x="1871" y="1351"/>
                  </a:lnTo>
                  <a:lnTo>
                    <a:pt x="1838" y="1359"/>
                  </a:lnTo>
                  <a:lnTo>
                    <a:pt x="1804" y="1367"/>
                  </a:lnTo>
                  <a:lnTo>
                    <a:pt x="1770" y="1374"/>
                  </a:lnTo>
                  <a:lnTo>
                    <a:pt x="1737" y="1382"/>
                  </a:lnTo>
                  <a:lnTo>
                    <a:pt x="1701" y="1386"/>
                  </a:lnTo>
                  <a:lnTo>
                    <a:pt x="1667" y="1391"/>
                  </a:lnTo>
                  <a:lnTo>
                    <a:pt x="1633" y="1393"/>
                  </a:lnTo>
                  <a:lnTo>
                    <a:pt x="1602" y="1399"/>
                  </a:lnTo>
                  <a:lnTo>
                    <a:pt x="1570" y="1399"/>
                  </a:lnTo>
                  <a:lnTo>
                    <a:pt x="1542" y="1399"/>
                  </a:lnTo>
                  <a:lnTo>
                    <a:pt x="1517" y="1397"/>
                  </a:lnTo>
                  <a:lnTo>
                    <a:pt x="1492" y="1395"/>
                  </a:lnTo>
                  <a:lnTo>
                    <a:pt x="1469" y="1391"/>
                  </a:lnTo>
                  <a:lnTo>
                    <a:pt x="1448" y="1387"/>
                  </a:lnTo>
                  <a:lnTo>
                    <a:pt x="1429" y="1382"/>
                  </a:lnTo>
                  <a:lnTo>
                    <a:pt x="1414" y="1380"/>
                  </a:lnTo>
                  <a:lnTo>
                    <a:pt x="1397" y="1374"/>
                  </a:lnTo>
                  <a:lnTo>
                    <a:pt x="1384" y="1368"/>
                  </a:lnTo>
                  <a:lnTo>
                    <a:pt x="1372" y="1365"/>
                  </a:lnTo>
                  <a:lnTo>
                    <a:pt x="1365" y="1361"/>
                  </a:lnTo>
                  <a:lnTo>
                    <a:pt x="1353" y="1355"/>
                  </a:lnTo>
                  <a:lnTo>
                    <a:pt x="1352" y="1355"/>
                  </a:lnTo>
                  <a:lnTo>
                    <a:pt x="1346" y="1355"/>
                  </a:lnTo>
                  <a:lnTo>
                    <a:pt x="1338" y="1355"/>
                  </a:lnTo>
                  <a:lnTo>
                    <a:pt x="1321" y="1357"/>
                  </a:lnTo>
                  <a:lnTo>
                    <a:pt x="1302" y="1361"/>
                  </a:lnTo>
                  <a:lnTo>
                    <a:pt x="1277" y="1363"/>
                  </a:lnTo>
                  <a:lnTo>
                    <a:pt x="1251" y="1368"/>
                  </a:lnTo>
                  <a:lnTo>
                    <a:pt x="1218" y="1370"/>
                  </a:lnTo>
                  <a:lnTo>
                    <a:pt x="1184" y="1374"/>
                  </a:lnTo>
                  <a:lnTo>
                    <a:pt x="1144" y="1376"/>
                  </a:lnTo>
                  <a:lnTo>
                    <a:pt x="1106" y="1380"/>
                  </a:lnTo>
                  <a:lnTo>
                    <a:pt x="1064" y="1382"/>
                  </a:lnTo>
                  <a:lnTo>
                    <a:pt x="1023" y="1382"/>
                  </a:lnTo>
                  <a:lnTo>
                    <a:pt x="979" y="1382"/>
                  </a:lnTo>
                  <a:lnTo>
                    <a:pt x="937" y="1380"/>
                  </a:lnTo>
                  <a:lnTo>
                    <a:pt x="891" y="1374"/>
                  </a:lnTo>
                  <a:lnTo>
                    <a:pt x="851" y="1370"/>
                  </a:lnTo>
                  <a:lnTo>
                    <a:pt x="810" y="1361"/>
                  </a:lnTo>
                  <a:lnTo>
                    <a:pt x="770" y="1351"/>
                  </a:lnTo>
                  <a:lnTo>
                    <a:pt x="732" y="1340"/>
                  </a:lnTo>
                  <a:lnTo>
                    <a:pt x="696" y="1330"/>
                  </a:lnTo>
                  <a:lnTo>
                    <a:pt x="659" y="1317"/>
                  </a:lnTo>
                  <a:lnTo>
                    <a:pt x="629" y="1304"/>
                  </a:lnTo>
                  <a:lnTo>
                    <a:pt x="599" y="1291"/>
                  </a:lnTo>
                  <a:lnTo>
                    <a:pt x="572" y="1277"/>
                  </a:lnTo>
                  <a:lnTo>
                    <a:pt x="545" y="1264"/>
                  </a:lnTo>
                  <a:lnTo>
                    <a:pt x="524" y="1253"/>
                  </a:lnTo>
                  <a:lnTo>
                    <a:pt x="503" y="1241"/>
                  </a:lnTo>
                  <a:lnTo>
                    <a:pt x="488" y="1232"/>
                  </a:lnTo>
                  <a:lnTo>
                    <a:pt x="475" y="1222"/>
                  </a:lnTo>
                  <a:lnTo>
                    <a:pt x="467" y="1218"/>
                  </a:lnTo>
                  <a:lnTo>
                    <a:pt x="462" y="1215"/>
                  </a:lnTo>
                  <a:lnTo>
                    <a:pt x="460" y="1215"/>
                  </a:lnTo>
                  <a:lnTo>
                    <a:pt x="456" y="1213"/>
                  </a:lnTo>
                  <a:lnTo>
                    <a:pt x="445" y="1211"/>
                  </a:lnTo>
                  <a:lnTo>
                    <a:pt x="429" y="1209"/>
                  </a:lnTo>
                  <a:lnTo>
                    <a:pt x="410" y="1207"/>
                  </a:lnTo>
                  <a:lnTo>
                    <a:pt x="386" y="1203"/>
                  </a:lnTo>
                  <a:lnTo>
                    <a:pt x="357" y="1199"/>
                  </a:lnTo>
                  <a:lnTo>
                    <a:pt x="327" y="1196"/>
                  </a:lnTo>
                  <a:lnTo>
                    <a:pt x="296" y="1192"/>
                  </a:lnTo>
                  <a:lnTo>
                    <a:pt x="262" y="1184"/>
                  </a:lnTo>
                  <a:lnTo>
                    <a:pt x="228" y="1178"/>
                  </a:lnTo>
                  <a:lnTo>
                    <a:pt x="194" y="1173"/>
                  </a:lnTo>
                  <a:lnTo>
                    <a:pt x="161" y="1165"/>
                  </a:lnTo>
                  <a:lnTo>
                    <a:pt x="129" y="1159"/>
                  </a:lnTo>
                  <a:lnTo>
                    <a:pt x="102" y="1152"/>
                  </a:lnTo>
                  <a:lnTo>
                    <a:pt x="76" y="1142"/>
                  </a:lnTo>
                  <a:lnTo>
                    <a:pt x="55" y="1135"/>
                  </a:lnTo>
                  <a:lnTo>
                    <a:pt x="36" y="1125"/>
                  </a:lnTo>
                  <a:lnTo>
                    <a:pt x="21" y="1116"/>
                  </a:lnTo>
                  <a:lnTo>
                    <a:pt x="9" y="1106"/>
                  </a:lnTo>
                  <a:lnTo>
                    <a:pt x="3" y="1097"/>
                  </a:lnTo>
                  <a:lnTo>
                    <a:pt x="0" y="1085"/>
                  </a:lnTo>
                  <a:lnTo>
                    <a:pt x="2" y="1076"/>
                  </a:lnTo>
                  <a:lnTo>
                    <a:pt x="3" y="1064"/>
                  </a:lnTo>
                  <a:lnTo>
                    <a:pt x="9" y="1057"/>
                  </a:lnTo>
                  <a:lnTo>
                    <a:pt x="17" y="1045"/>
                  </a:lnTo>
                  <a:lnTo>
                    <a:pt x="28" y="1034"/>
                  </a:lnTo>
                  <a:lnTo>
                    <a:pt x="40" y="1024"/>
                  </a:lnTo>
                  <a:lnTo>
                    <a:pt x="55" y="1013"/>
                  </a:lnTo>
                  <a:lnTo>
                    <a:pt x="70" y="1004"/>
                  </a:lnTo>
                  <a:lnTo>
                    <a:pt x="87" y="994"/>
                  </a:lnTo>
                  <a:lnTo>
                    <a:pt x="104" y="986"/>
                  </a:lnTo>
                  <a:lnTo>
                    <a:pt x="123" y="977"/>
                  </a:lnTo>
                  <a:lnTo>
                    <a:pt x="140" y="969"/>
                  </a:lnTo>
                  <a:lnTo>
                    <a:pt x="159" y="960"/>
                  </a:lnTo>
                  <a:lnTo>
                    <a:pt x="178" y="950"/>
                  </a:lnTo>
                  <a:lnTo>
                    <a:pt x="197" y="945"/>
                  </a:lnTo>
                  <a:lnTo>
                    <a:pt x="213" y="937"/>
                  </a:lnTo>
                  <a:lnTo>
                    <a:pt x="230" y="931"/>
                  </a:lnTo>
                  <a:lnTo>
                    <a:pt x="247" y="928"/>
                  </a:lnTo>
                  <a:lnTo>
                    <a:pt x="264" y="924"/>
                  </a:lnTo>
                  <a:lnTo>
                    <a:pt x="277" y="918"/>
                  </a:lnTo>
                  <a:lnTo>
                    <a:pt x="291" y="914"/>
                  </a:lnTo>
                  <a:lnTo>
                    <a:pt x="302" y="912"/>
                  </a:lnTo>
                  <a:lnTo>
                    <a:pt x="311" y="910"/>
                  </a:lnTo>
                  <a:lnTo>
                    <a:pt x="319" y="907"/>
                  </a:lnTo>
                  <a:lnTo>
                    <a:pt x="325" y="905"/>
                  </a:lnTo>
                  <a:lnTo>
                    <a:pt x="329" y="905"/>
                  </a:lnTo>
                  <a:lnTo>
                    <a:pt x="330" y="905"/>
                  </a:lnTo>
                  <a:lnTo>
                    <a:pt x="330" y="903"/>
                  </a:lnTo>
                  <a:lnTo>
                    <a:pt x="330" y="899"/>
                  </a:lnTo>
                  <a:lnTo>
                    <a:pt x="332" y="891"/>
                  </a:lnTo>
                  <a:lnTo>
                    <a:pt x="336" y="884"/>
                  </a:lnTo>
                  <a:lnTo>
                    <a:pt x="338" y="872"/>
                  </a:lnTo>
                  <a:lnTo>
                    <a:pt x="344" y="861"/>
                  </a:lnTo>
                  <a:lnTo>
                    <a:pt x="349" y="848"/>
                  </a:lnTo>
                  <a:lnTo>
                    <a:pt x="355" y="834"/>
                  </a:lnTo>
                  <a:lnTo>
                    <a:pt x="363" y="819"/>
                  </a:lnTo>
                  <a:lnTo>
                    <a:pt x="370" y="804"/>
                  </a:lnTo>
                  <a:lnTo>
                    <a:pt x="378" y="791"/>
                  </a:lnTo>
                  <a:lnTo>
                    <a:pt x="389" y="779"/>
                  </a:lnTo>
                  <a:lnTo>
                    <a:pt x="399" y="766"/>
                  </a:lnTo>
                  <a:lnTo>
                    <a:pt x="412" y="753"/>
                  </a:lnTo>
                  <a:lnTo>
                    <a:pt x="424" y="743"/>
                  </a:lnTo>
                  <a:lnTo>
                    <a:pt x="437" y="736"/>
                  </a:lnTo>
                  <a:lnTo>
                    <a:pt x="450" y="728"/>
                  </a:lnTo>
                  <a:lnTo>
                    <a:pt x="465" y="724"/>
                  </a:lnTo>
                  <a:lnTo>
                    <a:pt x="481" y="720"/>
                  </a:lnTo>
                  <a:lnTo>
                    <a:pt x="498" y="720"/>
                  </a:lnTo>
                  <a:lnTo>
                    <a:pt x="513" y="720"/>
                  </a:lnTo>
                  <a:lnTo>
                    <a:pt x="528" y="720"/>
                  </a:lnTo>
                  <a:lnTo>
                    <a:pt x="543" y="722"/>
                  </a:lnTo>
                  <a:lnTo>
                    <a:pt x="559" y="728"/>
                  </a:lnTo>
                  <a:lnTo>
                    <a:pt x="570" y="728"/>
                  </a:lnTo>
                  <a:lnTo>
                    <a:pt x="583" y="734"/>
                  </a:lnTo>
                  <a:lnTo>
                    <a:pt x="597" y="736"/>
                  </a:lnTo>
                  <a:lnTo>
                    <a:pt x="606" y="741"/>
                  </a:lnTo>
                  <a:lnTo>
                    <a:pt x="614" y="743"/>
                  </a:lnTo>
                  <a:lnTo>
                    <a:pt x="621" y="747"/>
                  </a:lnTo>
                  <a:lnTo>
                    <a:pt x="623" y="747"/>
                  </a:lnTo>
                  <a:lnTo>
                    <a:pt x="627" y="749"/>
                  </a:lnTo>
                  <a:lnTo>
                    <a:pt x="627" y="747"/>
                  </a:lnTo>
                  <a:lnTo>
                    <a:pt x="627" y="741"/>
                  </a:lnTo>
                  <a:lnTo>
                    <a:pt x="627" y="734"/>
                  </a:lnTo>
                  <a:lnTo>
                    <a:pt x="629" y="724"/>
                  </a:lnTo>
                  <a:lnTo>
                    <a:pt x="631" y="709"/>
                  </a:lnTo>
                  <a:lnTo>
                    <a:pt x="633" y="696"/>
                  </a:lnTo>
                  <a:lnTo>
                    <a:pt x="638" y="680"/>
                  </a:lnTo>
                  <a:lnTo>
                    <a:pt x="644" y="665"/>
                  </a:lnTo>
                  <a:lnTo>
                    <a:pt x="648" y="646"/>
                  </a:lnTo>
                  <a:lnTo>
                    <a:pt x="656" y="629"/>
                  </a:lnTo>
                  <a:lnTo>
                    <a:pt x="663" y="612"/>
                  </a:lnTo>
                  <a:lnTo>
                    <a:pt x="671" y="595"/>
                  </a:lnTo>
                  <a:lnTo>
                    <a:pt x="680" y="578"/>
                  </a:lnTo>
                  <a:lnTo>
                    <a:pt x="690" y="563"/>
                  </a:lnTo>
                  <a:lnTo>
                    <a:pt x="703" y="546"/>
                  </a:lnTo>
                  <a:lnTo>
                    <a:pt x="716" y="534"/>
                  </a:lnTo>
                  <a:lnTo>
                    <a:pt x="730" y="521"/>
                  </a:lnTo>
                  <a:lnTo>
                    <a:pt x="745" y="511"/>
                  </a:lnTo>
                  <a:lnTo>
                    <a:pt x="760" y="502"/>
                  </a:lnTo>
                  <a:lnTo>
                    <a:pt x="775" y="498"/>
                  </a:lnTo>
                  <a:lnTo>
                    <a:pt x="791" y="492"/>
                  </a:lnTo>
                  <a:lnTo>
                    <a:pt x="808" y="488"/>
                  </a:lnTo>
                  <a:lnTo>
                    <a:pt x="823" y="485"/>
                  </a:lnTo>
                  <a:lnTo>
                    <a:pt x="838" y="485"/>
                  </a:lnTo>
                  <a:lnTo>
                    <a:pt x="851" y="481"/>
                  </a:lnTo>
                  <a:lnTo>
                    <a:pt x="865" y="481"/>
                  </a:lnTo>
                  <a:lnTo>
                    <a:pt x="876" y="481"/>
                  </a:lnTo>
                  <a:lnTo>
                    <a:pt x="888" y="481"/>
                  </a:lnTo>
                  <a:lnTo>
                    <a:pt x="895" y="481"/>
                  </a:lnTo>
                  <a:lnTo>
                    <a:pt x="903" y="483"/>
                  </a:lnTo>
                  <a:lnTo>
                    <a:pt x="905" y="483"/>
                  </a:lnTo>
                  <a:lnTo>
                    <a:pt x="908" y="485"/>
                  </a:lnTo>
                  <a:lnTo>
                    <a:pt x="908" y="481"/>
                  </a:lnTo>
                  <a:lnTo>
                    <a:pt x="912" y="475"/>
                  </a:lnTo>
                  <a:lnTo>
                    <a:pt x="920" y="468"/>
                  </a:lnTo>
                  <a:lnTo>
                    <a:pt x="929" y="456"/>
                  </a:lnTo>
                  <a:lnTo>
                    <a:pt x="943" y="443"/>
                  </a:lnTo>
                  <a:lnTo>
                    <a:pt x="956" y="426"/>
                  </a:lnTo>
                  <a:lnTo>
                    <a:pt x="973" y="407"/>
                  </a:lnTo>
                  <a:lnTo>
                    <a:pt x="994" y="390"/>
                  </a:lnTo>
                  <a:lnTo>
                    <a:pt x="1015" y="369"/>
                  </a:lnTo>
                  <a:lnTo>
                    <a:pt x="1038" y="348"/>
                  </a:lnTo>
                  <a:lnTo>
                    <a:pt x="1062" y="329"/>
                  </a:lnTo>
                  <a:lnTo>
                    <a:pt x="1089" y="308"/>
                  </a:lnTo>
                  <a:lnTo>
                    <a:pt x="1116" y="289"/>
                  </a:lnTo>
                  <a:lnTo>
                    <a:pt x="1146" y="272"/>
                  </a:lnTo>
                  <a:lnTo>
                    <a:pt x="1177" y="257"/>
                  </a:lnTo>
                  <a:lnTo>
                    <a:pt x="1209" y="243"/>
                  </a:lnTo>
                  <a:lnTo>
                    <a:pt x="1239" y="228"/>
                  </a:lnTo>
                  <a:lnTo>
                    <a:pt x="1272" y="219"/>
                  </a:lnTo>
                  <a:lnTo>
                    <a:pt x="1304" y="209"/>
                  </a:lnTo>
                  <a:lnTo>
                    <a:pt x="1340" y="203"/>
                  </a:lnTo>
                  <a:lnTo>
                    <a:pt x="1372" y="198"/>
                  </a:lnTo>
                  <a:lnTo>
                    <a:pt x="1407" y="194"/>
                  </a:lnTo>
                  <a:lnTo>
                    <a:pt x="1441" y="194"/>
                  </a:lnTo>
                  <a:lnTo>
                    <a:pt x="1473" y="196"/>
                  </a:lnTo>
                  <a:lnTo>
                    <a:pt x="1506" y="198"/>
                  </a:lnTo>
                  <a:lnTo>
                    <a:pt x="1538" y="201"/>
                  </a:lnTo>
                  <a:lnTo>
                    <a:pt x="1568" y="207"/>
                  </a:lnTo>
                  <a:lnTo>
                    <a:pt x="1599" y="215"/>
                  </a:lnTo>
                  <a:lnTo>
                    <a:pt x="1625" y="220"/>
                  </a:lnTo>
                  <a:lnTo>
                    <a:pt x="1654" y="232"/>
                  </a:lnTo>
                  <a:lnTo>
                    <a:pt x="1679" y="241"/>
                  </a:lnTo>
                  <a:lnTo>
                    <a:pt x="1703" y="255"/>
                  </a:lnTo>
                  <a:lnTo>
                    <a:pt x="1724" y="266"/>
                  </a:lnTo>
                  <a:lnTo>
                    <a:pt x="1743" y="279"/>
                  </a:lnTo>
                  <a:lnTo>
                    <a:pt x="1758" y="295"/>
                  </a:lnTo>
                  <a:lnTo>
                    <a:pt x="1776" y="308"/>
                  </a:lnTo>
                  <a:lnTo>
                    <a:pt x="1787" y="321"/>
                  </a:lnTo>
                  <a:lnTo>
                    <a:pt x="1800" y="336"/>
                  </a:lnTo>
                  <a:lnTo>
                    <a:pt x="1810" y="350"/>
                  </a:lnTo>
                  <a:lnTo>
                    <a:pt x="1819" y="365"/>
                  </a:lnTo>
                  <a:lnTo>
                    <a:pt x="1827" y="376"/>
                  </a:lnTo>
                  <a:lnTo>
                    <a:pt x="1833" y="388"/>
                  </a:lnTo>
                  <a:lnTo>
                    <a:pt x="1838" y="397"/>
                  </a:lnTo>
                  <a:lnTo>
                    <a:pt x="1844" y="409"/>
                  </a:lnTo>
                  <a:lnTo>
                    <a:pt x="1844" y="416"/>
                  </a:lnTo>
                  <a:lnTo>
                    <a:pt x="1848" y="422"/>
                  </a:lnTo>
                  <a:lnTo>
                    <a:pt x="1850" y="424"/>
                  </a:lnTo>
                  <a:lnTo>
                    <a:pt x="1852" y="428"/>
                  </a:lnTo>
                  <a:lnTo>
                    <a:pt x="1859" y="513"/>
                  </a:lnTo>
                  <a:lnTo>
                    <a:pt x="1861" y="506"/>
                  </a:lnTo>
                  <a:lnTo>
                    <a:pt x="1871" y="494"/>
                  </a:lnTo>
                  <a:lnTo>
                    <a:pt x="1880" y="481"/>
                  </a:lnTo>
                  <a:lnTo>
                    <a:pt x="1895" y="473"/>
                  </a:lnTo>
                  <a:lnTo>
                    <a:pt x="1907" y="464"/>
                  </a:lnTo>
                  <a:lnTo>
                    <a:pt x="1918" y="462"/>
                  </a:lnTo>
                  <a:lnTo>
                    <a:pt x="1926" y="462"/>
                  </a:lnTo>
                  <a:lnTo>
                    <a:pt x="1928" y="462"/>
                  </a:lnTo>
                  <a:lnTo>
                    <a:pt x="1928" y="462"/>
                  </a:lnTo>
                  <a:close/>
                </a:path>
              </a:pathLst>
            </a:custGeom>
            <a:solidFill>
              <a:srgbClr val="E8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125" dirty="0">
                <a:latin typeface="Book Antiqua"/>
              </a:endParaRPr>
            </a:p>
          </p:txBody>
        </p:sp>
        <p:sp>
          <p:nvSpPr>
            <p:cNvPr id="19554" name="Freeform 98"/>
            <p:cNvSpPr>
              <a:spLocks/>
            </p:cNvSpPr>
            <p:nvPr/>
          </p:nvSpPr>
          <p:spPr bwMode="auto">
            <a:xfrm>
              <a:off x="2020" y="1310"/>
              <a:ext cx="1785" cy="500"/>
            </a:xfrm>
            <a:custGeom>
              <a:avLst/>
              <a:gdLst>
                <a:gd name="T0" fmla="*/ 38 w 3569"/>
                <a:gd name="T1" fmla="*/ 638 h 1000"/>
                <a:gd name="T2" fmla="*/ 190 w 3569"/>
                <a:gd name="T3" fmla="*/ 564 h 1000"/>
                <a:gd name="T4" fmla="*/ 251 w 3569"/>
                <a:gd name="T5" fmla="*/ 597 h 1000"/>
                <a:gd name="T6" fmla="*/ 323 w 3569"/>
                <a:gd name="T7" fmla="*/ 625 h 1000"/>
                <a:gd name="T8" fmla="*/ 327 w 3569"/>
                <a:gd name="T9" fmla="*/ 519 h 1000"/>
                <a:gd name="T10" fmla="*/ 420 w 3569"/>
                <a:gd name="T11" fmla="*/ 426 h 1000"/>
                <a:gd name="T12" fmla="*/ 485 w 3569"/>
                <a:gd name="T13" fmla="*/ 500 h 1000"/>
                <a:gd name="T14" fmla="*/ 601 w 3569"/>
                <a:gd name="T15" fmla="*/ 528 h 1000"/>
                <a:gd name="T16" fmla="*/ 593 w 3569"/>
                <a:gd name="T17" fmla="*/ 464 h 1000"/>
                <a:gd name="T18" fmla="*/ 580 w 3569"/>
                <a:gd name="T19" fmla="*/ 346 h 1000"/>
                <a:gd name="T20" fmla="*/ 649 w 3569"/>
                <a:gd name="T21" fmla="*/ 262 h 1000"/>
                <a:gd name="T22" fmla="*/ 785 w 3569"/>
                <a:gd name="T23" fmla="*/ 245 h 1000"/>
                <a:gd name="T24" fmla="*/ 804 w 3569"/>
                <a:gd name="T25" fmla="*/ 310 h 1000"/>
                <a:gd name="T26" fmla="*/ 915 w 3569"/>
                <a:gd name="T27" fmla="*/ 416 h 1000"/>
                <a:gd name="T28" fmla="*/ 970 w 3569"/>
                <a:gd name="T29" fmla="*/ 437 h 1000"/>
                <a:gd name="T30" fmla="*/ 991 w 3569"/>
                <a:gd name="T31" fmla="*/ 228 h 1000"/>
                <a:gd name="T32" fmla="*/ 1223 w 3569"/>
                <a:gd name="T33" fmla="*/ 131 h 1000"/>
                <a:gd name="T34" fmla="*/ 1502 w 3569"/>
                <a:gd name="T35" fmla="*/ 196 h 1000"/>
                <a:gd name="T36" fmla="*/ 1613 w 3569"/>
                <a:gd name="T37" fmla="*/ 285 h 1000"/>
                <a:gd name="T38" fmla="*/ 1580 w 3569"/>
                <a:gd name="T39" fmla="*/ 391 h 1000"/>
                <a:gd name="T40" fmla="*/ 1630 w 3569"/>
                <a:gd name="T41" fmla="*/ 471 h 1000"/>
                <a:gd name="T42" fmla="*/ 1770 w 3569"/>
                <a:gd name="T43" fmla="*/ 488 h 1000"/>
                <a:gd name="T44" fmla="*/ 1848 w 3569"/>
                <a:gd name="T45" fmla="*/ 458 h 1000"/>
                <a:gd name="T46" fmla="*/ 1787 w 3569"/>
                <a:gd name="T47" fmla="*/ 260 h 1000"/>
                <a:gd name="T48" fmla="*/ 1909 w 3569"/>
                <a:gd name="T49" fmla="*/ 192 h 1000"/>
                <a:gd name="T50" fmla="*/ 1957 w 3569"/>
                <a:gd name="T51" fmla="*/ 175 h 1000"/>
                <a:gd name="T52" fmla="*/ 2044 w 3569"/>
                <a:gd name="T53" fmla="*/ 61 h 1000"/>
                <a:gd name="T54" fmla="*/ 2327 w 3569"/>
                <a:gd name="T55" fmla="*/ 9 h 1000"/>
                <a:gd name="T56" fmla="*/ 2544 w 3569"/>
                <a:gd name="T57" fmla="*/ 241 h 1000"/>
                <a:gd name="T58" fmla="*/ 2761 w 3569"/>
                <a:gd name="T59" fmla="*/ 112 h 1000"/>
                <a:gd name="T60" fmla="*/ 2866 w 3569"/>
                <a:gd name="T61" fmla="*/ 264 h 1000"/>
                <a:gd name="T62" fmla="*/ 2852 w 3569"/>
                <a:gd name="T63" fmla="*/ 454 h 1000"/>
                <a:gd name="T64" fmla="*/ 2873 w 3569"/>
                <a:gd name="T65" fmla="*/ 500 h 1000"/>
                <a:gd name="T66" fmla="*/ 2999 w 3569"/>
                <a:gd name="T67" fmla="*/ 488 h 1000"/>
                <a:gd name="T68" fmla="*/ 3092 w 3569"/>
                <a:gd name="T69" fmla="*/ 426 h 1000"/>
                <a:gd name="T70" fmla="*/ 3200 w 3569"/>
                <a:gd name="T71" fmla="*/ 475 h 1000"/>
                <a:gd name="T72" fmla="*/ 3217 w 3569"/>
                <a:gd name="T73" fmla="*/ 581 h 1000"/>
                <a:gd name="T74" fmla="*/ 3301 w 3569"/>
                <a:gd name="T75" fmla="*/ 637 h 1000"/>
                <a:gd name="T76" fmla="*/ 3493 w 3569"/>
                <a:gd name="T77" fmla="*/ 705 h 1000"/>
                <a:gd name="T78" fmla="*/ 3546 w 3569"/>
                <a:gd name="T79" fmla="*/ 785 h 1000"/>
                <a:gd name="T80" fmla="*/ 3324 w 3569"/>
                <a:gd name="T81" fmla="*/ 829 h 1000"/>
                <a:gd name="T82" fmla="*/ 3130 w 3569"/>
                <a:gd name="T83" fmla="*/ 887 h 1000"/>
                <a:gd name="T84" fmla="*/ 2968 w 3569"/>
                <a:gd name="T85" fmla="*/ 956 h 1000"/>
                <a:gd name="T86" fmla="*/ 2702 w 3569"/>
                <a:gd name="T87" fmla="*/ 983 h 1000"/>
                <a:gd name="T88" fmla="*/ 2510 w 3569"/>
                <a:gd name="T89" fmla="*/ 950 h 1000"/>
                <a:gd name="T90" fmla="*/ 2434 w 3569"/>
                <a:gd name="T91" fmla="*/ 943 h 1000"/>
                <a:gd name="T92" fmla="*/ 2215 w 3569"/>
                <a:gd name="T93" fmla="*/ 983 h 1000"/>
                <a:gd name="T94" fmla="*/ 1957 w 3569"/>
                <a:gd name="T95" fmla="*/ 918 h 1000"/>
                <a:gd name="T96" fmla="*/ 1856 w 3569"/>
                <a:gd name="T97" fmla="*/ 925 h 1000"/>
                <a:gd name="T98" fmla="*/ 1637 w 3569"/>
                <a:gd name="T99" fmla="*/ 988 h 1000"/>
                <a:gd name="T100" fmla="*/ 1396 w 3569"/>
                <a:gd name="T101" fmla="*/ 992 h 1000"/>
                <a:gd name="T102" fmla="*/ 1154 w 3569"/>
                <a:gd name="T103" fmla="*/ 937 h 1000"/>
                <a:gd name="T104" fmla="*/ 1042 w 3569"/>
                <a:gd name="T105" fmla="*/ 914 h 1000"/>
                <a:gd name="T106" fmla="*/ 755 w 3569"/>
                <a:gd name="T107" fmla="*/ 924 h 1000"/>
                <a:gd name="T108" fmla="*/ 458 w 3569"/>
                <a:gd name="T109" fmla="*/ 792 h 1000"/>
                <a:gd name="T110" fmla="*/ 356 w 3569"/>
                <a:gd name="T111" fmla="*/ 758 h 1000"/>
                <a:gd name="T112" fmla="*/ 154 w 3569"/>
                <a:gd name="T113" fmla="*/ 764 h 1000"/>
                <a:gd name="T114" fmla="*/ 17 w 3569"/>
                <a:gd name="T115" fmla="*/ 722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69" h="1000">
                  <a:moveTo>
                    <a:pt x="6" y="716"/>
                  </a:moveTo>
                  <a:lnTo>
                    <a:pt x="4" y="715"/>
                  </a:lnTo>
                  <a:lnTo>
                    <a:pt x="2" y="709"/>
                  </a:lnTo>
                  <a:lnTo>
                    <a:pt x="0" y="701"/>
                  </a:lnTo>
                  <a:lnTo>
                    <a:pt x="2" y="692"/>
                  </a:lnTo>
                  <a:lnTo>
                    <a:pt x="4" y="678"/>
                  </a:lnTo>
                  <a:lnTo>
                    <a:pt x="12" y="667"/>
                  </a:lnTo>
                  <a:lnTo>
                    <a:pt x="15" y="659"/>
                  </a:lnTo>
                  <a:lnTo>
                    <a:pt x="21" y="652"/>
                  </a:lnTo>
                  <a:lnTo>
                    <a:pt x="29" y="644"/>
                  </a:lnTo>
                  <a:lnTo>
                    <a:pt x="38" y="638"/>
                  </a:lnTo>
                  <a:lnTo>
                    <a:pt x="50" y="629"/>
                  </a:lnTo>
                  <a:lnTo>
                    <a:pt x="63" y="621"/>
                  </a:lnTo>
                  <a:lnTo>
                    <a:pt x="74" y="614"/>
                  </a:lnTo>
                  <a:lnTo>
                    <a:pt x="91" y="606"/>
                  </a:lnTo>
                  <a:lnTo>
                    <a:pt x="105" y="599"/>
                  </a:lnTo>
                  <a:lnTo>
                    <a:pt x="120" y="591"/>
                  </a:lnTo>
                  <a:lnTo>
                    <a:pt x="137" y="583"/>
                  </a:lnTo>
                  <a:lnTo>
                    <a:pt x="152" y="580"/>
                  </a:lnTo>
                  <a:lnTo>
                    <a:pt x="166" y="572"/>
                  </a:lnTo>
                  <a:lnTo>
                    <a:pt x="179" y="568"/>
                  </a:lnTo>
                  <a:lnTo>
                    <a:pt x="190" y="564"/>
                  </a:lnTo>
                  <a:lnTo>
                    <a:pt x="202" y="559"/>
                  </a:lnTo>
                  <a:lnTo>
                    <a:pt x="209" y="555"/>
                  </a:lnTo>
                  <a:lnTo>
                    <a:pt x="217" y="553"/>
                  </a:lnTo>
                  <a:lnTo>
                    <a:pt x="221" y="553"/>
                  </a:lnTo>
                  <a:lnTo>
                    <a:pt x="225" y="553"/>
                  </a:lnTo>
                  <a:lnTo>
                    <a:pt x="225" y="557"/>
                  </a:lnTo>
                  <a:lnTo>
                    <a:pt x="226" y="564"/>
                  </a:lnTo>
                  <a:lnTo>
                    <a:pt x="228" y="570"/>
                  </a:lnTo>
                  <a:lnTo>
                    <a:pt x="234" y="578"/>
                  </a:lnTo>
                  <a:lnTo>
                    <a:pt x="242" y="587"/>
                  </a:lnTo>
                  <a:lnTo>
                    <a:pt x="251" y="597"/>
                  </a:lnTo>
                  <a:lnTo>
                    <a:pt x="264" y="604"/>
                  </a:lnTo>
                  <a:lnTo>
                    <a:pt x="278" y="614"/>
                  </a:lnTo>
                  <a:lnTo>
                    <a:pt x="289" y="621"/>
                  </a:lnTo>
                  <a:lnTo>
                    <a:pt x="304" y="629"/>
                  </a:lnTo>
                  <a:lnTo>
                    <a:pt x="316" y="633"/>
                  </a:lnTo>
                  <a:lnTo>
                    <a:pt x="327" y="640"/>
                  </a:lnTo>
                  <a:lnTo>
                    <a:pt x="335" y="642"/>
                  </a:lnTo>
                  <a:lnTo>
                    <a:pt x="337" y="646"/>
                  </a:lnTo>
                  <a:lnTo>
                    <a:pt x="335" y="642"/>
                  </a:lnTo>
                  <a:lnTo>
                    <a:pt x="329" y="635"/>
                  </a:lnTo>
                  <a:lnTo>
                    <a:pt x="323" y="625"/>
                  </a:lnTo>
                  <a:lnTo>
                    <a:pt x="318" y="614"/>
                  </a:lnTo>
                  <a:lnTo>
                    <a:pt x="314" y="604"/>
                  </a:lnTo>
                  <a:lnTo>
                    <a:pt x="312" y="595"/>
                  </a:lnTo>
                  <a:lnTo>
                    <a:pt x="310" y="587"/>
                  </a:lnTo>
                  <a:lnTo>
                    <a:pt x="310" y="580"/>
                  </a:lnTo>
                  <a:lnTo>
                    <a:pt x="308" y="570"/>
                  </a:lnTo>
                  <a:lnTo>
                    <a:pt x="310" y="561"/>
                  </a:lnTo>
                  <a:lnTo>
                    <a:pt x="314" y="551"/>
                  </a:lnTo>
                  <a:lnTo>
                    <a:pt x="318" y="542"/>
                  </a:lnTo>
                  <a:lnTo>
                    <a:pt x="321" y="530"/>
                  </a:lnTo>
                  <a:lnTo>
                    <a:pt x="327" y="519"/>
                  </a:lnTo>
                  <a:lnTo>
                    <a:pt x="333" y="507"/>
                  </a:lnTo>
                  <a:lnTo>
                    <a:pt x="340" y="498"/>
                  </a:lnTo>
                  <a:lnTo>
                    <a:pt x="348" y="488"/>
                  </a:lnTo>
                  <a:lnTo>
                    <a:pt x="358" y="477"/>
                  </a:lnTo>
                  <a:lnTo>
                    <a:pt x="367" y="469"/>
                  </a:lnTo>
                  <a:lnTo>
                    <a:pt x="379" y="462"/>
                  </a:lnTo>
                  <a:lnTo>
                    <a:pt x="384" y="452"/>
                  </a:lnTo>
                  <a:lnTo>
                    <a:pt x="394" y="445"/>
                  </a:lnTo>
                  <a:lnTo>
                    <a:pt x="401" y="437"/>
                  </a:lnTo>
                  <a:lnTo>
                    <a:pt x="409" y="433"/>
                  </a:lnTo>
                  <a:lnTo>
                    <a:pt x="420" y="426"/>
                  </a:lnTo>
                  <a:lnTo>
                    <a:pt x="424" y="424"/>
                  </a:lnTo>
                  <a:lnTo>
                    <a:pt x="424" y="431"/>
                  </a:lnTo>
                  <a:lnTo>
                    <a:pt x="426" y="437"/>
                  </a:lnTo>
                  <a:lnTo>
                    <a:pt x="430" y="450"/>
                  </a:lnTo>
                  <a:lnTo>
                    <a:pt x="434" y="460"/>
                  </a:lnTo>
                  <a:lnTo>
                    <a:pt x="445" y="473"/>
                  </a:lnTo>
                  <a:lnTo>
                    <a:pt x="449" y="479"/>
                  </a:lnTo>
                  <a:lnTo>
                    <a:pt x="458" y="485"/>
                  </a:lnTo>
                  <a:lnTo>
                    <a:pt x="466" y="490"/>
                  </a:lnTo>
                  <a:lnTo>
                    <a:pt x="475" y="498"/>
                  </a:lnTo>
                  <a:lnTo>
                    <a:pt x="485" y="500"/>
                  </a:lnTo>
                  <a:lnTo>
                    <a:pt x="495" y="505"/>
                  </a:lnTo>
                  <a:lnTo>
                    <a:pt x="504" y="507"/>
                  </a:lnTo>
                  <a:lnTo>
                    <a:pt x="517" y="513"/>
                  </a:lnTo>
                  <a:lnTo>
                    <a:pt x="529" y="513"/>
                  </a:lnTo>
                  <a:lnTo>
                    <a:pt x="540" y="517"/>
                  </a:lnTo>
                  <a:lnTo>
                    <a:pt x="552" y="519"/>
                  </a:lnTo>
                  <a:lnTo>
                    <a:pt x="563" y="523"/>
                  </a:lnTo>
                  <a:lnTo>
                    <a:pt x="574" y="524"/>
                  </a:lnTo>
                  <a:lnTo>
                    <a:pt x="584" y="524"/>
                  </a:lnTo>
                  <a:lnTo>
                    <a:pt x="593" y="526"/>
                  </a:lnTo>
                  <a:lnTo>
                    <a:pt x="601" y="528"/>
                  </a:lnTo>
                  <a:lnTo>
                    <a:pt x="610" y="530"/>
                  </a:lnTo>
                  <a:lnTo>
                    <a:pt x="618" y="532"/>
                  </a:lnTo>
                  <a:lnTo>
                    <a:pt x="614" y="528"/>
                  </a:lnTo>
                  <a:lnTo>
                    <a:pt x="610" y="521"/>
                  </a:lnTo>
                  <a:lnTo>
                    <a:pt x="609" y="513"/>
                  </a:lnTo>
                  <a:lnTo>
                    <a:pt x="607" y="507"/>
                  </a:lnTo>
                  <a:lnTo>
                    <a:pt x="605" y="500"/>
                  </a:lnTo>
                  <a:lnTo>
                    <a:pt x="603" y="494"/>
                  </a:lnTo>
                  <a:lnTo>
                    <a:pt x="599" y="483"/>
                  </a:lnTo>
                  <a:lnTo>
                    <a:pt x="595" y="475"/>
                  </a:lnTo>
                  <a:lnTo>
                    <a:pt x="593" y="464"/>
                  </a:lnTo>
                  <a:lnTo>
                    <a:pt x="591" y="456"/>
                  </a:lnTo>
                  <a:lnTo>
                    <a:pt x="586" y="443"/>
                  </a:lnTo>
                  <a:lnTo>
                    <a:pt x="586" y="433"/>
                  </a:lnTo>
                  <a:lnTo>
                    <a:pt x="582" y="424"/>
                  </a:lnTo>
                  <a:lnTo>
                    <a:pt x="582" y="412"/>
                  </a:lnTo>
                  <a:lnTo>
                    <a:pt x="580" y="399"/>
                  </a:lnTo>
                  <a:lnTo>
                    <a:pt x="578" y="389"/>
                  </a:lnTo>
                  <a:lnTo>
                    <a:pt x="578" y="378"/>
                  </a:lnTo>
                  <a:lnTo>
                    <a:pt x="578" y="367"/>
                  </a:lnTo>
                  <a:lnTo>
                    <a:pt x="578" y="355"/>
                  </a:lnTo>
                  <a:lnTo>
                    <a:pt x="580" y="346"/>
                  </a:lnTo>
                  <a:lnTo>
                    <a:pt x="580" y="336"/>
                  </a:lnTo>
                  <a:lnTo>
                    <a:pt x="586" y="327"/>
                  </a:lnTo>
                  <a:lnTo>
                    <a:pt x="588" y="317"/>
                  </a:lnTo>
                  <a:lnTo>
                    <a:pt x="593" y="308"/>
                  </a:lnTo>
                  <a:lnTo>
                    <a:pt x="597" y="298"/>
                  </a:lnTo>
                  <a:lnTo>
                    <a:pt x="605" y="291"/>
                  </a:lnTo>
                  <a:lnTo>
                    <a:pt x="610" y="283"/>
                  </a:lnTo>
                  <a:lnTo>
                    <a:pt x="618" y="277"/>
                  </a:lnTo>
                  <a:lnTo>
                    <a:pt x="628" y="272"/>
                  </a:lnTo>
                  <a:lnTo>
                    <a:pt x="639" y="268"/>
                  </a:lnTo>
                  <a:lnTo>
                    <a:pt x="649" y="262"/>
                  </a:lnTo>
                  <a:lnTo>
                    <a:pt x="662" y="258"/>
                  </a:lnTo>
                  <a:lnTo>
                    <a:pt x="675" y="255"/>
                  </a:lnTo>
                  <a:lnTo>
                    <a:pt x="688" y="253"/>
                  </a:lnTo>
                  <a:lnTo>
                    <a:pt x="702" y="249"/>
                  </a:lnTo>
                  <a:lnTo>
                    <a:pt x="715" y="247"/>
                  </a:lnTo>
                  <a:lnTo>
                    <a:pt x="728" y="247"/>
                  </a:lnTo>
                  <a:lnTo>
                    <a:pt x="744" y="247"/>
                  </a:lnTo>
                  <a:lnTo>
                    <a:pt x="755" y="247"/>
                  </a:lnTo>
                  <a:lnTo>
                    <a:pt x="766" y="245"/>
                  </a:lnTo>
                  <a:lnTo>
                    <a:pt x="776" y="245"/>
                  </a:lnTo>
                  <a:lnTo>
                    <a:pt x="785" y="245"/>
                  </a:lnTo>
                  <a:lnTo>
                    <a:pt x="793" y="245"/>
                  </a:lnTo>
                  <a:lnTo>
                    <a:pt x="799" y="245"/>
                  </a:lnTo>
                  <a:lnTo>
                    <a:pt x="801" y="245"/>
                  </a:lnTo>
                  <a:lnTo>
                    <a:pt x="804" y="247"/>
                  </a:lnTo>
                  <a:lnTo>
                    <a:pt x="803" y="247"/>
                  </a:lnTo>
                  <a:lnTo>
                    <a:pt x="801" y="253"/>
                  </a:lnTo>
                  <a:lnTo>
                    <a:pt x="799" y="260"/>
                  </a:lnTo>
                  <a:lnTo>
                    <a:pt x="799" y="272"/>
                  </a:lnTo>
                  <a:lnTo>
                    <a:pt x="797" y="285"/>
                  </a:lnTo>
                  <a:lnTo>
                    <a:pt x="801" y="302"/>
                  </a:lnTo>
                  <a:lnTo>
                    <a:pt x="804" y="310"/>
                  </a:lnTo>
                  <a:lnTo>
                    <a:pt x="810" y="319"/>
                  </a:lnTo>
                  <a:lnTo>
                    <a:pt x="814" y="329"/>
                  </a:lnTo>
                  <a:lnTo>
                    <a:pt x="823" y="340"/>
                  </a:lnTo>
                  <a:lnTo>
                    <a:pt x="831" y="348"/>
                  </a:lnTo>
                  <a:lnTo>
                    <a:pt x="841" y="357"/>
                  </a:lnTo>
                  <a:lnTo>
                    <a:pt x="852" y="367"/>
                  </a:lnTo>
                  <a:lnTo>
                    <a:pt x="863" y="378"/>
                  </a:lnTo>
                  <a:lnTo>
                    <a:pt x="877" y="386"/>
                  </a:lnTo>
                  <a:lnTo>
                    <a:pt x="890" y="397"/>
                  </a:lnTo>
                  <a:lnTo>
                    <a:pt x="901" y="405"/>
                  </a:lnTo>
                  <a:lnTo>
                    <a:pt x="915" y="416"/>
                  </a:lnTo>
                  <a:lnTo>
                    <a:pt x="924" y="424"/>
                  </a:lnTo>
                  <a:lnTo>
                    <a:pt x="936" y="431"/>
                  </a:lnTo>
                  <a:lnTo>
                    <a:pt x="945" y="437"/>
                  </a:lnTo>
                  <a:lnTo>
                    <a:pt x="955" y="443"/>
                  </a:lnTo>
                  <a:lnTo>
                    <a:pt x="962" y="445"/>
                  </a:lnTo>
                  <a:lnTo>
                    <a:pt x="968" y="450"/>
                  </a:lnTo>
                  <a:lnTo>
                    <a:pt x="972" y="452"/>
                  </a:lnTo>
                  <a:lnTo>
                    <a:pt x="974" y="454"/>
                  </a:lnTo>
                  <a:lnTo>
                    <a:pt x="972" y="450"/>
                  </a:lnTo>
                  <a:lnTo>
                    <a:pt x="972" y="445"/>
                  </a:lnTo>
                  <a:lnTo>
                    <a:pt x="970" y="437"/>
                  </a:lnTo>
                  <a:lnTo>
                    <a:pt x="968" y="424"/>
                  </a:lnTo>
                  <a:lnTo>
                    <a:pt x="964" y="409"/>
                  </a:lnTo>
                  <a:lnTo>
                    <a:pt x="964" y="391"/>
                  </a:lnTo>
                  <a:lnTo>
                    <a:pt x="964" y="374"/>
                  </a:lnTo>
                  <a:lnTo>
                    <a:pt x="964" y="355"/>
                  </a:lnTo>
                  <a:lnTo>
                    <a:pt x="964" y="334"/>
                  </a:lnTo>
                  <a:lnTo>
                    <a:pt x="966" y="313"/>
                  </a:lnTo>
                  <a:lnTo>
                    <a:pt x="968" y="291"/>
                  </a:lnTo>
                  <a:lnTo>
                    <a:pt x="974" y="272"/>
                  </a:lnTo>
                  <a:lnTo>
                    <a:pt x="979" y="249"/>
                  </a:lnTo>
                  <a:lnTo>
                    <a:pt x="991" y="228"/>
                  </a:lnTo>
                  <a:lnTo>
                    <a:pt x="1000" y="211"/>
                  </a:lnTo>
                  <a:lnTo>
                    <a:pt x="1015" y="196"/>
                  </a:lnTo>
                  <a:lnTo>
                    <a:pt x="1029" y="179"/>
                  </a:lnTo>
                  <a:lnTo>
                    <a:pt x="1048" y="167"/>
                  </a:lnTo>
                  <a:lnTo>
                    <a:pt x="1069" y="156"/>
                  </a:lnTo>
                  <a:lnTo>
                    <a:pt x="1092" y="148"/>
                  </a:lnTo>
                  <a:lnTo>
                    <a:pt x="1114" y="141"/>
                  </a:lnTo>
                  <a:lnTo>
                    <a:pt x="1141" y="137"/>
                  </a:lnTo>
                  <a:lnTo>
                    <a:pt x="1168" y="133"/>
                  </a:lnTo>
                  <a:lnTo>
                    <a:pt x="1196" y="133"/>
                  </a:lnTo>
                  <a:lnTo>
                    <a:pt x="1223" y="131"/>
                  </a:lnTo>
                  <a:lnTo>
                    <a:pt x="1251" y="133"/>
                  </a:lnTo>
                  <a:lnTo>
                    <a:pt x="1280" y="133"/>
                  </a:lnTo>
                  <a:lnTo>
                    <a:pt x="1308" y="139"/>
                  </a:lnTo>
                  <a:lnTo>
                    <a:pt x="1337" y="141"/>
                  </a:lnTo>
                  <a:lnTo>
                    <a:pt x="1363" y="146"/>
                  </a:lnTo>
                  <a:lnTo>
                    <a:pt x="1390" y="152"/>
                  </a:lnTo>
                  <a:lnTo>
                    <a:pt x="1417" y="161"/>
                  </a:lnTo>
                  <a:lnTo>
                    <a:pt x="1438" y="169"/>
                  </a:lnTo>
                  <a:lnTo>
                    <a:pt x="1462" y="177"/>
                  </a:lnTo>
                  <a:lnTo>
                    <a:pt x="1483" y="186"/>
                  </a:lnTo>
                  <a:lnTo>
                    <a:pt x="1502" y="196"/>
                  </a:lnTo>
                  <a:lnTo>
                    <a:pt x="1519" y="207"/>
                  </a:lnTo>
                  <a:lnTo>
                    <a:pt x="1536" y="217"/>
                  </a:lnTo>
                  <a:lnTo>
                    <a:pt x="1552" y="228"/>
                  </a:lnTo>
                  <a:lnTo>
                    <a:pt x="1565" y="237"/>
                  </a:lnTo>
                  <a:lnTo>
                    <a:pt x="1576" y="247"/>
                  </a:lnTo>
                  <a:lnTo>
                    <a:pt x="1586" y="255"/>
                  </a:lnTo>
                  <a:lnTo>
                    <a:pt x="1594" y="262"/>
                  </a:lnTo>
                  <a:lnTo>
                    <a:pt x="1603" y="270"/>
                  </a:lnTo>
                  <a:lnTo>
                    <a:pt x="1611" y="279"/>
                  </a:lnTo>
                  <a:lnTo>
                    <a:pt x="1614" y="285"/>
                  </a:lnTo>
                  <a:lnTo>
                    <a:pt x="1613" y="285"/>
                  </a:lnTo>
                  <a:lnTo>
                    <a:pt x="1609" y="293"/>
                  </a:lnTo>
                  <a:lnTo>
                    <a:pt x="1603" y="304"/>
                  </a:lnTo>
                  <a:lnTo>
                    <a:pt x="1597" y="317"/>
                  </a:lnTo>
                  <a:lnTo>
                    <a:pt x="1594" y="325"/>
                  </a:lnTo>
                  <a:lnTo>
                    <a:pt x="1590" y="334"/>
                  </a:lnTo>
                  <a:lnTo>
                    <a:pt x="1588" y="342"/>
                  </a:lnTo>
                  <a:lnTo>
                    <a:pt x="1584" y="351"/>
                  </a:lnTo>
                  <a:lnTo>
                    <a:pt x="1582" y="361"/>
                  </a:lnTo>
                  <a:lnTo>
                    <a:pt x="1580" y="370"/>
                  </a:lnTo>
                  <a:lnTo>
                    <a:pt x="1580" y="380"/>
                  </a:lnTo>
                  <a:lnTo>
                    <a:pt x="1580" y="391"/>
                  </a:lnTo>
                  <a:lnTo>
                    <a:pt x="1580" y="399"/>
                  </a:lnTo>
                  <a:lnTo>
                    <a:pt x="1580" y="407"/>
                  </a:lnTo>
                  <a:lnTo>
                    <a:pt x="1582" y="416"/>
                  </a:lnTo>
                  <a:lnTo>
                    <a:pt x="1586" y="424"/>
                  </a:lnTo>
                  <a:lnTo>
                    <a:pt x="1590" y="431"/>
                  </a:lnTo>
                  <a:lnTo>
                    <a:pt x="1594" y="441"/>
                  </a:lnTo>
                  <a:lnTo>
                    <a:pt x="1599" y="448"/>
                  </a:lnTo>
                  <a:lnTo>
                    <a:pt x="1607" y="456"/>
                  </a:lnTo>
                  <a:lnTo>
                    <a:pt x="1613" y="462"/>
                  </a:lnTo>
                  <a:lnTo>
                    <a:pt x="1622" y="467"/>
                  </a:lnTo>
                  <a:lnTo>
                    <a:pt x="1630" y="471"/>
                  </a:lnTo>
                  <a:lnTo>
                    <a:pt x="1641" y="477"/>
                  </a:lnTo>
                  <a:lnTo>
                    <a:pt x="1649" y="481"/>
                  </a:lnTo>
                  <a:lnTo>
                    <a:pt x="1660" y="485"/>
                  </a:lnTo>
                  <a:lnTo>
                    <a:pt x="1673" y="488"/>
                  </a:lnTo>
                  <a:lnTo>
                    <a:pt x="1687" y="490"/>
                  </a:lnTo>
                  <a:lnTo>
                    <a:pt x="1698" y="490"/>
                  </a:lnTo>
                  <a:lnTo>
                    <a:pt x="1711" y="490"/>
                  </a:lnTo>
                  <a:lnTo>
                    <a:pt x="1727" y="490"/>
                  </a:lnTo>
                  <a:lnTo>
                    <a:pt x="1742" y="492"/>
                  </a:lnTo>
                  <a:lnTo>
                    <a:pt x="1755" y="490"/>
                  </a:lnTo>
                  <a:lnTo>
                    <a:pt x="1770" y="488"/>
                  </a:lnTo>
                  <a:lnTo>
                    <a:pt x="1784" y="488"/>
                  </a:lnTo>
                  <a:lnTo>
                    <a:pt x="1797" y="486"/>
                  </a:lnTo>
                  <a:lnTo>
                    <a:pt x="1810" y="483"/>
                  </a:lnTo>
                  <a:lnTo>
                    <a:pt x="1822" y="481"/>
                  </a:lnTo>
                  <a:lnTo>
                    <a:pt x="1831" y="479"/>
                  </a:lnTo>
                  <a:lnTo>
                    <a:pt x="1843" y="479"/>
                  </a:lnTo>
                  <a:lnTo>
                    <a:pt x="1854" y="475"/>
                  </a:lnTo>
                  <a:lnTo>
                    <a:pt x="1860" y="475"/>
                  </a:lnTo>
                  <a:lnTo>
                    <a:pt x="1858" y="473"/>
                  </a:lnTo>
                  <a:lnTo>
                    <a:pt x="1856" y="467"/>
                  </a:lnTo>
                  <a:lnTo>
                    <a:pt x="1848" y="458"/>
                  </a:lnTo>
                  <a:lnTo>
                    <a:pt x="1844" y="447"/>
                  </a:lnTo>
                  <a:lnTo>
                    <a:pt x="1837" y="431"/>
                  </a:lnTo>
                  <a:lnTo>
                    <a:pt x="1829" y="414"/>
                  </a:lnTo>
                  <a:lnTo>
                    <a:pt x="1824" y="395"/>
                  </a:lnTo>
                  <a:lnTo>
                    <a:pt x="1816" y="378"/>
                  </a:lnTo>
                  <a:lnTo>
                    <a:pt x="1806" y="357"/>
                  </a:lnTo>
                  <a:lnTo>
                    <a:pt x="1801" y="336"/>
                  </a:lnTo>
                  <a:lnTo>
                    <a:pt x="1793" y="317"/>
                  </a:lnTo>
                  <a:lnTo>
                    <a:pt x="1791" y="296"/>
                  </a:lnTo>
                  <a:lnTo>
                    <a:pt x="1786" y="277"/>
                  </a:lnTo>
                  <a:lnTo>
                    <a:pt x="1787" y="260"/>
                  </a:lnTo>
                  <a:lnTo>
                    <a:pt x="1787" y="245"/>
                  </a:lnTo>
                  <a:lnTo>
                    <a:pt x="1793" y="234"/>
                  </a:lnTo>
                  <a:lnTo>
                    <a:pt x="1799" y="220"/>
                  </a:lnTo>
                  <a:lnTo>
                    <a:pt x="1808" y="211"/>
                  </a:lnTo>
                  <a:lnTo>
                    <a:pt x="1820" y="203"/>
                  </a:lnTo>
                  <a:lnTo>
                    <a:pt x="1833" y="198"/>
                  </a:lnTo>
                  <a:lnTo>
                    <a:pt x="1846" y="194"/>
                  </a:lnTo>
                  <a:lnTo>
                    <a:pt x="1862" y="192"/>
                  </a:lnTo>
                  <a:lnTo>
                    <a:pt x="1877" y="190"/>
                  </a:lnTo>
                  <a:lnTo>
                    <a:pt x="1894" y="192"/>
                  </a:lnTo>
                  <a:lnTo>
                    <a:pt x="1909" y="192"/>
                  </a:lnTo>
                  <a:lnTo>
                    <a:pt x="1924" y="196"/>
                  </a:lnTo>
                  <a:lnTo>
                    <a:pt x="1936" y="196"/>
                  </a:lnTo>
                  <a:lnTo>
                    <a:pt x="1949" y="199"/>
                  </a:lnTo>
                  <a:lnTo>
                    <a:pt x="1957" y="201"/>
                  </a:lnTo>
                  <a:lnTo>
                    <a:pt x="1966" y="203"/>
                  </a:lnTo>
                  <a:lnTo>
                    <a:pt x="1970" y="203"/>
                  </a:lnTo>
                  <a:lnTo>
                    <a:pt x="1974" y="205"/>
                  </a:lnTo>
                  <a:lnTo>
                    <a:pt x="1970" y="203"/>
                  </a:lnTo>
                  <a:lnTo>
                    <a:pt x="1966" y="196"/>
                  </a:lnTo>
                  <a:lnTo>
                    <a:pt x="1960" y="186"/>
                  </a:lnTo>
                  <a:lnTo>
                    <a:pt x="1957" y="175"/>
                  </a:lnTo>
                  <a:lnTo>
                    <a:pt x="1957" y="165"/>
                  </a:lnTo>
                  <a:lnTo>
                    <a:pt x="1957" y="158"/>
                  </a:lnTo>
                  <a:lnTo>
                    <a:pt x="1957" y="148"/>
                  </a:lnTo>
                  <a:lnTo>
                    <a:pt x="1962" y="141"/>
                  </a:lnTo>
                  <a:lnTo>
                    <a:pt x="1966" y="129"/>
                  </a:lnTo>
                  <a:lnTo>
                    <a:pt x="1974" y="120"/>
                  </a:lnTo>
                  <a:lnTo>
                    <a:pt x="1981" y="108"/>
                  </a:lnTo>
                  <a:lnTo>
                    <a:pt x="1995" y="99"/>
                  </a:lnTo>
                  <a:lnTo>
                    <a:pt x="2006" y="85"/>
                  </a:lnTo>
                  <a:lnTo>
                    <a:pt x="2025" y="74"/>
                  </a:lnTo>
                  <a:lnTo>
                    <a:pt x="2044" y="61"/>
                  </a:lnTo>
                  <a:lnTo>
                    <a:pt x="2065" y="49"/>
                  </a:lnTo>
                  <a:lnTo>
                    <a:pt x="2088" y="38"/>
                  </a:lnTo>
                  <a:lnTo>
                    <a:pt x="2113" y="28"/>
                  </a:lnTo>
                  <a:lnTo>
                    <a:pt x="2137" y="19"/>
                  </a:lnTo>
                  <a:lnTo>
                    <a:pt x="2164" y="11"/>
                  </a:lnTo>
                  <a:lnTo>
                    <a:pt x="2189" y="6"/>
                  </a:lnTo>
                  <a:lnTo>
                    <a:pt x="2217" y="0"/>
                  </a:lnTo>
                  <a:lnTo>
                    <a:pt x="2246" y="0"/>
                  </a:lnTo>
                  <a:lnTo>
                    <a:pt x="2274" y="0"/>
                  </a:lnTo>
                  <a:lnTo>
                    <a:pt x="2301" y="2"/>
                  </a:lnTo>
                  <a:lnTo>
                    <a:pt x="2327" y="9"/>
                  </a:lnTo>
                  <a:lnTo>
                    <a:pt x="2354" y="19"/>
                  </a:lnTo>
                  <a:lnTo>
                    <a:pt x="2381" y="32"/>
                  </a:lnTo>
                  <a:lnTo>
                    <a:pt x="2404" y="47"/>
                  </a:lnTo>
                  <a:lnTo>
                    <a:pt x="2426" y="68"/>
                  </a:lnTo>
                  <a:lnTo>
                    <a:pt x="2447" y="89"/>
                  </a:lnTo>
                  <a:lnTo>
                    <a:pt x="2466" y="114"/>
                  </a:lnTo>
                  <a:lnTo>
                    <a:pt x="2485" y="139"/>
                  </a:lnTo>
                  <a:lnTo>
                    <a:pt x="2502" y="163"/>
                  </a:lnTo>
                  <a:lnTo>
                    <a:pt x="2518" y="190"/>
                  </a:lnTo>
                  <a:lnTo>
                    <a:pt x="2533" y="218"/>
                  </a:lnTo>
                  <a:lnTo>
                    <a:pt x="2544" y="241"/>
                  </a:lnTo>
                  <a:lnTo>
                    <a:pt x="2556" y="266"/>
                  </a:lnTo>
                  <a:lnTo>
                    <a:pt x="2565" y="287"/>
                  </a:lnTo>
                  <a:lnTo>
                    <a:pt x="2575" y="308"/>
                  </a:lnTo>
                  <a:lnTo>
                    <a:pt x="2578" y="323"/>
                  </a:lnTo>
                  <a:lnTo>
                    <a:pt x="2584" y="336"/>
                  </a:lnTo>
                  <a:lnTo>
                    <a:pt x="2588" y="342"/>
                  </a:lnTo>
                  <a:lnTo>
                    <a:pt x="2588" y="348"/>
                  </a:lnTo>
                  <a:lnTo>
                    <a:pt x="2723" y="317"/>
                  </a:lnTo>
                  <a:lnTo>
                    <a:pt x="2746" y="99"/>
                  </a:lnTo>
                  <a:lnTo>
                    <a:pt x="2748" y="101"/>
                  </a:lnTo>
                  <a:lnTo>
                    <a:pt x="2761" y="112"/>
                  </a:lnTo>
                  <a:lnTo>
                    <a:pt x="2769" y="120"/>
                  </a:lnTo>
                  <a:lnTo>
                    <a:pt x="2776" y="129"/>
                  </a:lnTo>
                  <a:lnTo>
                    <a:pt x="2788" y="139"/>
                  </a:lnTo>
                  <a:lnTo>
                    <a:pt x="2799" y="152"/>
                  </a:lnTo>
                  <a:lnTo>
                    <a:pt x="2809" y="163"/>
                  </a:lnTo>
                  <a:lnTo>
                    <a:pt x="2820" y="179"/>
                  </a:lnTo>
                  <a:lnTo>
                    <a:pt x="2829" y="194"/>
                  </a:lnTo>
                  <a:lnTo>
                    <a:pt x="2841" y="211"/>
                  </a:lnTo>
                  <a:lnTo>
                    <a:pt x="2848" y="228"/>
                  </a:lnTo>
                  <a:lnTo>
                    <a:pt x="2858" y="245"/>
                  </a:lnTo>
                  <a:lnTo>
                    <a:pt x="2866" y="264"/>
                  </a:lnTo>
                  <a:lnTo>
                    <a:pt x="2871" y="285"/>
                  </a:lnTo>
                  <a:lnTo>
                    <a:pt x="2873" y="302"/>
                  </a:lnTo>
                  <a:lnTo>
                    <a:pt x="2875" y="319"/>
                  </a:lnTo>
                  <a:lnTo>
                    <a:pt x="2875" y="338"/>
                  </a:lnTo>
                  <a:lnTo>
                    <a:pt x="2875" y="357"/>
                  </a:lnTo>
                  <a:lnTo>
                    <a:pt x="2871" y="374"/>
                  </a:lnTo>
                  <a:lnTo>
                    <a:pt x="2869" y="391"/>
                  </a:lnTo>
                  <a:lnTo>
                    <a:pt x="2866" y="409"/>
                  </a:lnTo>
                  <a:lnTo>
                    <a:pt x="2862" y="426"/>
                  </a:lnTo>
                  <a:lnTo>
                    <a:pt x="2856" y="439"/>
                  </a:lnTo>
                  <a:lnTo>
                    <a:pt x="2852" y="454"/>
                  </a:lnTo>
                  <a:lnTo>
                    <a:pt x="2847" y="466"/>
                  </a:lnTo>
                  <a:lnTo>
                    <a:pt x="2845" y="477"/>
                  </a:lnTo>
                  <a:lnTo>
                    <a:pt x="2839" y="485"/>
                  </a:lnTo>
                  <a:lnTo>
                    <a:pt x="2837" y="492"/>
                  </a:lnTo>
                  <a:lnTo>
                    <a:pt x="2835" y="494"/>
                  </a:lnTo>
                  <a:lnTo>
                    <a:pt x="2835" y="498"/>
                  </a:lnTo>
                  <a:lnTo>
                    <a:pt x="2839" y="498"/>
                  </a:lnTo>
                  <a:lnTo>
                    <a:pt x="2848" y="500"/>
                  </a:lnTo>
                  <a:lnTo>
                    <a:pt x="2854" y="500"/>
                  </a:lnTo>
                  <a:lnTo>
                    <a:pt x="2866" y="500"/>
                  </a:lnTo>
                  <a:lnTo>
                    <a:pt x="2873" y="500"/>
                  </a:lnTo>
                  <a:lnTo>
                    <a:pt x="2885" y="502"/>
                  </a:lnTo>
                  <a:lnTo>
                    <a:pt x="2894" y="502"/>
                  </a:lnTo>
                  <a:lnTo>
                    <a:pt x="2905" y="502"/>
                  </a:lnTo>
                  <a:lnTo>
                    <a:pt x="2917" y="502"/>
                  </a:lnTo>
                  <a:lnTo>
                    <a:pt x="2930" y="504"/>
                  </a:lnTo>
                  <a:lnTo>
                    <a:pt x="2942" y="502"/>
                  </a:lnTo>
                  <a:lnTo>
                    <a:pt x="2955" y="500"/>
                  </a:lnTo>
                  <a:lnTo>
                    <a:pt x="2966" y="500"/>
                  </a:lnTo>
                  <a:lnTo>
                    <a:pt x="2980" y="498"/>
                  </a:lnTo>
                  <a:lnTo>
                    <a:pt x="2989" y="492"/>
                  </a:lnTo>
                  <a:lnTo>
                    <a:pt x="2999" y="488"/>
                  </a:lnTo>
                  <a:lnTo>
                    <a:pt x="3008" y="481"/>
                  </a:lnTo>
                  <a:lnTo>
                    <a:pt x="3018" y="477"/>
                  </a:lnTo>
                  <a:lnTo>
                    <a:pt x="3033" y="466"/>
                  </a:lnTo>
                  <a:lnTo>
                    <a:pt x="3048" y="454"/>
                  </a:lnTo>
                  <a:lnTo>
                    <a:pt x="3056" y="441"/>
                  </a:lnTo>
                  <a:lnTo>
                    <a:pt x="3065" y="431"/>
                  </a:lnTo>
                  <a:lnTo>
                    <a:pt x="3069" y="426"/>
                  </a:lnTo>
                  <a:lnTo>
                    <a:pt x="3073" y="424"/>
                  </a:lnTo>
                  <a:lnTo>
                    <a:pt x="3075" y="424"/>
                  </a:lnTo>
                  <a:lnTo>
                    <a:pt x="3086" y="426"/>
                  </a:lnTo>
                  <a:lnTo>
                    <a:pt x="3092" y="426"/>
                  </a:lnTo>
                  <a:lnTo>
                    <a:pt x="3103" y="428"/>
                  </a:lnTo>
                  <a:lnTo>
                    <a:pt x="3111" y="429"/>
                  </a:lnTo>
                  <a:lnTo>
                    <a:pt x="3124" y="433"/>
                  </a:lnTo>
                  <a:lnTo>
                    <a:pt x="3132" y="435"/>
                  </a:lnTo>
                  <a:lnTo>
                    <a:pt x="3143" y="439"/>
                  </a:lnTo>
                  <a:lnTo>
                    <a:pt x="3155" y="443"/>
                  </a:lnTo>
                  <a:lnTo>
                    <a:pt x="3166" y="448"/>
                  </a:lnTo>
                  <a:lnTo>
                    <a:pt x="3174" y="452"/>
                  </a:lnTo>
                  <a:lnTo>
                    <a:pt x="3185" y="460"/>
                  </a:lnTo>
                  <a:lnTo>
                    <a:pt x="3193" y="467"/>
                  </a:lnTo>
                  <a:lnTo>
                    <a:pt x="3200" y="475"/>
                  </a:lnTo>
                  <a:lnTo>
                    <a:pt x="3206" y="483"/>
                  </a:lnTo>
                  <a:lnTo>
                    <a:pt x="3212" y="492"/>
                  </a:lnTo>
                  <a:lnTo>
                    <a:pt x="3213" y="502"/>
                  </a:lnTo>
                  <a:lnTo>
                    <a:pt x="3217" y="513"/>
                  </a:lnTo>
                  <a:lnTo>
                    <a:pt x="3219" y="524"/>
                  </a:lnTo>
                  <a:lnTo>
                    <a:pt x="3219" y="534"/>
                  </a:lnTo>
                  <a:lnTo>
                    <a:pt x="3219" y="545"/>
                  </a:lnTo>
                  <a:lnTo>
                    <a:pt x="3221" y="557"/>
                  </a:lnTo>
                  <a:lnTo>
                    <a:pt x="3219" y="564"/>
                  </a:lnTo>
                  <a:lnTo>
                    <a:pt x="3219" y="574"/>
                  </a:lnTo>
                  <a:lnTo>
                    <a:pt x="3217" y="581"/>
                  </a:lnTo>
                  <a:lnTo>
                    <a:pt x="3217" y="589"/>
                  </a:lnTo>
                  <a:lnTo>
                    <a:pt x="3215" y="600"/>
                  </a:lnTo>
                  <a:lnTo>
                    <a:pt x="3215" y="604"/>
                  </a:lnTo>
                  <a:lnTo>
                    <a:pt x="3219" y="606"/>
                  </a:lnTo>
                  <a:lnTo>
                    <a:pt x="3225" y="608"/>
                  </a:lnTo>
                  <a:lnTo>
                    <a:pt x="3236" y="612"/>
                  </a:lnTo>
                  <a:lnTo>
                    <a:pt x="3244" y="614"/>
                  </a:lnTo>
                  <a:lnTo>
                    <a:pt x="3257" y="619"/>
                  </a:lnTo>
                  <a:lnTo>
                    <a:pt x="3271" y="625"/>
                  </a:lnTo>
                  <a:lnTo>
                    <a:pt x="3288" y="633"/>
                  </a:lnTo>
                  <a:lnTo>
                    <a:pt x="3301" y="637"/>
                  </a:lnTo>
                  <a:lnTo>
                    <a:pt x="3320" y="644"/>
                  </a:lnTo>
                  <a:lnTo>
                    <a:pt x="3337" y="650"/>
                  </a:lnTo>
                  <a:lnTo>
                    <a:pt x="3356" y="657"/>
                  </a:lnTo>
                  <a:lnTo>
                    <a:pt x="3373" y="663"/>
                  </a:lnTo>
                  <a:lnTo>
                    <a:pt x="3392" y="669"/>
                  </a:lnTo>
                  <a:lnTo>
                    <a:pt x="3411" y="675"/>
                  </a:lnTo>
                  <a:lnTo>
                    <a:pt x="3430" y="682"/>
                  </a:lnTo>
                  <a:lnTo>
                    <a:pt x="3445" y="686"/>
                  </a:lnTo>
                  <a:lnTo>
                    <a:pt x="3463" y="692"/>
                  </a:lnTo>
                  <a:lnTo>
                    <a:pt x="3478" y="697"/>
                  </a:lnTo>
                  <a:lnTo>
                    <a:pt x="3493" y="705"/>
                  </a:lnTo>
                  <a:lnTo>
                    <a:pt x="3506" y="711"/>
                  </a:lnTo>
                  <a:lnTo>
                    <a:pt x="3522" y="718"/>
                  </a:lnTo>
                  <a:lnTo>
                    <a:pt x="3533" y="724"/>
                  </a:lnTo>
                  <a:lnTo>
                    <a:pt x="3544" y="732"/>
                  </a:lnTo>
                  <a:lnTo>
                    <a:pt x="3552" y="737"/>
                  </a:lnTo>
                  <a:lnTo>
                    <a:pt x="3560" y="743"/>
                  </a:lnTo>
                  <a:lnTo>
                    <a:pt x="3565" y="749"/>
                  </a:lnTo>
                  <a:lnTo>
                    <a:pt x="3569" y="756"/>
                  </a:lnTo>
                  <a:lnTo>
                    <a:pt x="3567" y="768"/>
                  </a:lnTo>
                  <a:lnTo>
                    <a:pt x="3560" y="779"/>
                  </a:lnTo>
                  <a:lnTo>
                    <a:pt x="3546" y="785"/>
                  </a:lnTo>
                  <a:lnTo>
                    <a:pt x="3535" y="789"/>
                  </a:lnTo>
                  <a:lnTo>
                    <a:pt x="3520" y="792"/>
                  </a:lnTo>
                  <a:lnTo>
                    <a:pt x="3503" y="798"/>
                  </a:lnTo>
                  <a:lnTo>
                    <a:pt x="3483" y="800"/>
                  </a:lnTo>
                  <a:lnTo>
                    <a:pt x="3463" y="804"/>
                  </a:lnTo>
                  <a:lnTo>
                    <a:pt x="3440" y="810"/>
                  </a:lnTo>
                  <a:lnTo>
                    <a:pt x="3419" y="813"/>
                  </a:lnTo>
                  <a:lnTo>
                    <a:pt x="3394" y="817"/>
                  </a:lnTo>
                  <a:lnTo>
                    <a:pt x="3369" y="819"/>
                  </a:lnTo>
                  <a:lnTo>
                    <a:pt x="3345" y="823"/>
                  </a:lnTo>
                  <a:lnTo>
                    <a:pt x="3324" y="829"/>
                  </a:lnTo>
                  <a:lnTo>
                    <a:pt x="3299" y="830"/>
                  </a:lnTo>
                  <a:lnTo>
                    <a:pt x="3276" y="836"/>
                  </a:lnTo>
                  <a:lnTo>
                    <a:pt x="3255" y="840"/>
                  </a:lnTo>
                  <a:lnTo>
                    <a:pt x="3238" y="846"/>
                  </a:lnTo>
                  <a:lnTo>
                    <a:pt x="3219" y="849"/>
                  </a:lnTo>
                  <a:lnTo>
                    <a:pt x="3200" y="855"/>
                  </a:lnTo>
                  <a:lnTo>
                    <a:pt x="3185" y="863"/>
                  </a:lnTo>
                  <a:lnTo>
                    <a:pt x="3172" y="868"/>
                  </a:lnTo>
                  <a:lnTo>
                    <a:pt x="3156" y="874"/>
                  </a:lnTo>
                  <a:lnTo>
                    <a:pt x="3143" y="882"/>
                  </a:lnTo>
                  <a:lnTo>
                    <a:pt x="3130" y="887"/>
                  </a:lnTo>
                  <a:lnTo>
                    <a:pt x="3118" y="893"/>
                  </a:lnTo>
                  <a:lnTo>
                    <a:pt x="3105" y="899"/>
                  </a:lnTo>
                  <a:lnTo>
                    <a:pt x="3094" y="906"/>
                  </a:lnTo>
                  <a:lnTo>
                    <a:pt x="3080" y="912"/>
                  </a:lnTo>
                  <a:lnTo>
                    <a:pt x="3069" y="920"/>
                  </a:lnTo>
                  <a:lnTo>
                    <a:pt x="3054" y="925"/>
                  </a:lnTo>
                  <a:lnTo>
                    <a:pt x="3042" y="933"/>
                  </a:lnTo>
                  <a:lnTo>
                    <a:pt x="3025" y="939"/>
                  </a:lnTo>
                  <a:lnTo>
                    <a:pt x="3010" y="946"/>
                  </a:lnTo>
                  <a:lnTo>
                    <a:pt x="2989" y="950"/>
                  </a:lnTo>
                  <a:lnTo>
                    <a:pt x="2968" y="956"/>
                  </a:lnTo>
                  <a:lnTo>
                    <a:pt x="2947" y="960"/>
                  </a:lnTo>
                  <a:lnTo>
                    <a:pt x="2924" y="963"/>
                  </a:lnTo>
                  <a:lnTo>
                    <a:pt x="2900" y="967"/>
                  </a:lnTo>
                  <a:lnTo>
                    <a:pt x="2877" y="971"/>
                  </a:lnTo>
                  <a:lnTo>
                    <a:pt x="2852" y="975"/>
                  </a:lnTo>
                  <a:lnTo>
                    <a:pt x="2828" y="979"/>
                  </a:lnTo>
                  <a:lnTo>
                    <a:pt x="2801" y="981"/>
                  </a:lnTo>
                  <a:lnTo>
                    <a:pt x="2776" y="983"/>
                  </a:lnTo>
                  <a:lnTo>
                    <a:pt x="2751" y="983"/>
                  </a:lnTo>
                  <a:lnTo>
                    <a:pt x="2727" y="984"/>
                  </a:lnTo>
                  <a:lnTo>
                    <a:pt x="2702" y="983"/>
                  </a:lnTo>
                  <a:lnTo>
                    <a:pt x="2681" y="983"/>
                  </a:lnTo>
                  <a:lnTo>
                    <a:pt x="2656" y="983"/>
                  </a:lnTo>
                  <a:lnTo>
                    <a:pt x="2637" y="983"/>
                  </a:lnTo>
                  <a:lnTo>
                    <a:pt x="2616" y="977"/>
                  </a:lnTo>
                  <a:lnTo>
                    <a:pt x="2597" y="975"/>
                  </a:lnTo>
                  <a:lnTo>
                    <a:pt x="2578" y="971"/>
                  </a:lnTo>
                  <a:lnTo>
                    <a:pt x="2561" y="969"/>
                  </a:lnTo>
                  <a:lnTo>
                    <a:pt x="2546" y="963"/>
                  </a:lnTo>
                  <a:lnTo>
                    <a:pt x="2533" y="960"/>
                  </a:lnTo>
                  <a:lnTo>
                    <a:pt x="2519" y="956"/>
                  </a:lnTo>
                  <a:lnTo>
                    <a:pt x="2510" y="950"/>
                  </a:lnTo>
                  <a:lnTo>
                    <a:pt x="2499" y="946"/>
                  </a:lnTo>
                  <a:lnTo>
                    <a:pt x="2489" y="943"/>
                  </a:lnTo>
                  <a:lnTo>
                    <a:pt x="2480" y="939"/>
                  </a:lnTo>
                  <a:lnTo>
                    <a:pt x="2476" y="937"/>
                  </a:lnTo>
                  <a:lnTo>
                    <a:pt x="2466" y="931"/>
                  </a:lnTo>
                  <a:lnTo>
                    <a:pt x="2466" y="931"/>
                  </a:lnTo>
                  <a:lnTo>
                    <a:pt x="2462" y="931"/>
                  </a:lnTo>
                  <a:lnTo>
                    <a:pt x="2461" y="931"/>
                  </a:lnTo>
                  <a:lnTo>
                    <a:pt x="2453" y="933"/>
                  </a:lnTo>
                  <a:lnTo>
                    <a:pt x="2445" y="937"/>
                  </a:lnTo>
                  <a:lnTo>
                    <a:pt x="2434" y="943"/>
                  </a:lnTo>
                  <a:lnTo>
                    <a:pt x="2421" y="946"/>
                  </a:lnTo>
                  <a:lnTo>
                    <a:pt x="2405" y="952"/>
                  </a:lnTo>
                  <a:lnTo>
                    <a:pt x="2392" y="958"/>
                  </a:lnTo>
                  <a:lnTo>
                    <a:pt x="2373" y="963"/>
                  </a:lnTo>
                  <a:lnTo>
                    <a:pt x="2354" y="967"/>
                  </a:lnTo>
                  <a:lnTo>
                    <a:pt x="2331" y="971"/>
                  </a:lnTo>
                  <a:lnTo>
                    <a:pt x="2310" y="977"/>
                  </a:lnTo>
                  <a:lnTo>
                    <a:pt x="2288" y="977"/>
                  </a:lnTo>
                  <a:lnTo>
                    <a:pt x="2265" y="981"/>
                  </a:lnTo>
                  <a:lnTo>
                    <a:pt x="2240" y="981"/>
                  </a:lnTo>
                  <a:lnTo>
                    <a:pt x="2215" y="983"/>
                  </a:lnTo>
                  <a:lnTo>
                    <a:pt x="2189" y="977"/>
                  </a:lnTo>
                  <a:lnTo>
                    <a:pt x="2162" y="975"/>
                  </a:lnTo>
                  <a:lnTo>
                    <a:pt x="2135" y="969"/>
                  </a:lnTo>
                  <a:lnTo>
                    <a:pt x="2111" y="965"/>
                  </a:lnTo>
                  <a:lnTo>
                    <a:pt x="2084" y="958"/>
                  </a:lnTo>
                  <a:lnTo>
                    <a:pt x="2059" y="952"/>
                  </a:lnTo>
                  <a:lnTo>
                    <a:pt x="2037" y="944"/>
                  </a:lnTo>
                  <a:lnTo>
                    <a:pt x="2014" y="939"/>
                  </a:lnTo>
                  <a:lnTo>
                    <a:pt x="1993" y="931"/>
                  </a:lnTo>
                  <a:lnTo>
                    <a:pt x="1974" y="925"/>
                  </a:lnTo>
                  <a:lnTo>
                    <a:pt x="1957" y="918"/>
                  </a:lnTo>
                  <a:lnTo>
                    <a:pt x="1943" y="912"/>
                  </a:lnTo>
                  <a:lnTo>
                    <a:pt x="1930" y="908"/>
                  </a:lnTo>
                  <a:lnTo>
                    <a:pt x="1922" y="906"/>
                  </a:lnTo>
                  <a:lnTo>
                    <a:pt x="1917" y="903"/>
                  </a:lnTo>
                  <a:lnTo>
                    <a:pt x="1913" y="903"/>
                  </a:lnTo>
                  <a:lnTo>
                    <a:pt x="1909" y="905"/>
                  </a:lnTo>
                  <a:lnTo>
                    <a:pt x="1902" y="906"/>
                  </a:lnTo>
                  <a:lnTo>
                    <a:pt x="1894" y="910"/>
                  </a:lnTo>
                  <a:lnTo>
                    <a:pt x="1883" y="914"/>
                  </a:lnTo>
                  <a:lnTo>
                    <a:pt x="1871" y="918"/>
                  </a:lnTo>
                  <a:lnTo>
                    <a:pt x="1856" y="925"/>
                  </a:lnTo>
                  <a:lnTo>
                    <a:pt x="1843" y="931"/>
                  </a:lnTo>
                  <a:lnTo>
                    <a:pt x="1824" y="937"/>
                  </a:lnTo>
                  <a:lnTo>
                    <a:pt x="1805" y="944"/>
                  </a:lnTo>
                  <a:lnTo>
                    <a:pt x="1786" y="950"/>
                  </a:lnTo>
                  <a:lnTo>
                    <a:pt x="1767" y="958"/>
                  </a:lnTo>
                  <a:lnTo>
                    <a:pt x="1744" y="963"/>
                  </a:lnTo>
                  <a:lnTo>
                    <a:pt x="1723" y="969"/>
                  </a:lnTo>
                  <a:lnTo>
                    <a:pt x="1702" y="975"/>
                  </a:lnTo>
                  <a:lnTo>
                    <a:pt x="1681" y="983"/>
                  </a:lnTo>
                  <a:lnTo>
                    <a:pt x="1660" y="984"/>
                  </a:lnTo>
                  <a:lnTo>
                    <a:pt x="1637" y="988"/>
                  </a:lnTo>
                  <a:lnTo>
                    <a:pt x="1614" y="992"/>
                  </a:lnTo>
                  <a:lnTo>
                    <a:pt x="1594" y="996"/>
                  </a:lnTo>
                  <a:lnTo>
                    <a:pt x="1571" y="996"/>
                  </a:lnTo>
                  <a:lnTo>
                    <a:pt x="1550" y="998"/>
                  </a:lnTo>
                  <a:lnTo>
                    <a:pt x="1527" y="998"/>
                  </a:lnTo>
                  <a:lnTo>
                    <a:pt x="1508" y="1000"/>
                  </a:lnTo>
                  <a:lnTo>
                    <a:pt x="1485" y="998"/>
                  </a:lnTo>
                  <a:lnTo>
                    <a:pt x="1464" y="998"/>
                  </a:lnTo>
                  <a:lnTo>
                    <a:pt x="1441" y="996"/>
                  </a:lnTo>
                  <a:lnTo>
                    <a:pt x="1420" y="996"/>
                  </a:lnTo>
                  <a:lnTo>
                    <a:pt x="1396" y="992"/>
                  </a:lnTo>
                  <a:lnTo>
                    <a:pt x="1375" y="988"/>
                  </a:lnTo>
                  <a:lnTo>
                    <a:pt x="1350" y="984"/>
                  </a:lnTo>
                  <a:lnTo>
                    <a:pt x="1329" y="983"/>
                  </a:lnTo>
                  <a:lnTo>
                    <a:pt x="1304" y="977"/>
                  </a:lnTo>
                  <a:lnTo>
                    <a:pt x="1282" y="971"/>
                  </a:lnTo>
                  <a:lnTo>
                    <a:pt x="1259" y="965"/>
                  </a:lnTo>
                  <a:lnTo>
                    <a:pt x="1236" y="960"/>
                  </a:lnTo>
                  <a:lnTo>
                    <a:pt x="1213" y="952"/>
                  </a:lnTo>
                  <a:lnTo>
                    <a:pt x="1192" y="948"/>
                  </a:lnTo>
                  <a:lnTo>
                    <a:pt x="1173" y="941"/>
                  </a:lnTo>
                  <a:lnTo>
                    <a:pt x="1154" y="937"/>
                  </a:lnTo>
                  <a:lnTo>
                    <a:pt x="1135" y="929"/>
                  </a:lnTo>
                  <a:lnTo>
                    <a:pt x="1122" y="924"/>
                  </a:lnTo>
                  <a:lnTo>
                    <a:pt x="1107" y="918"/>
                  </a:lnTo>
                  <a:lnTo>
                    <a:pt x="1097" y="916"/>
                  </a:lnTo>
                  <a:lnTo>
                    <a:pt x="1086" y="912"/>
                  </a:lnTo>
                  <a:lnTo>
                    <a:pt x="1078" y="910"/>
                  </a:lnTo>
                  <a:lnTo>
                    <a:pt x="1074" y="908"/>
                  </a:lnTo>
                  <a:lnTo>
                    <a:pt x="1073" y="908"/>
                  </a:lnTo>
                  <a:lnTo>
                    <a:pt x="1067" y="910"/>
                  </a:lnTo>
                  <a:lnTo>
                    <a:pt x="1055" y="912"/>
                  </a:lnTo>
                  <a:lnTo>
                    <a:pt x="1042" y="914"/>
                  </a:lnTo>
                  <a:lnTo>
                    <a:pt x="1025" y="918"/>
                  </a:lnTo>
                  <a:lnTo>
                    <a:pt x="1006" y="920"/>
                  </a:lnTo>
                  <a:lnTo>
                    <a:pt x="983" y="924"/>
                  </a:lnTo>
                  <a:lnTo>
                    <a:pt x="960" y="925"/>
                  </a:lnTo>
                  <a:lnTo>
                    <a:pt x="934" y="927"/>
                  </a:lnTo>
                  <a:lnTo>
                    <a:pt x="905" y="929"/>
                  </a:lnTo>
                  <a:lnTo>
                    <a:pt x="877" y="929"/>
                  </a:lnTo>
                  <a:lnTo>
                    <a:pt x="846" y="931"/>
                  </a:lnTo>
                  <a:lnTo>
                    <a:pt x="816" y="929"/>
                  </a:lnTo>
                  <a:lnTo>
                    <a:pt x="785" y="927"/>
                  </a:lnTo>
                  <a:lnTo>
                    <a:pt x="755" y="924"/>
                  </a:lnTo>
                  <a:lnTo>
                    <a:pt x="725" y="918"/>
                  </a:lnTo>
                  <a:lnTo>
                    <a:pt x="692" y="908"/>
                  </a:lnTo>
                  <a:lnTo>
                    <a:pt x="662" y="899"/>
                  </a:lnTo>
                  <a:lnTo>
                    <a:pt x="630" y="887"/>
                  </a:lnTo>
                  <a:lnTo>
                    <a:pt x="603" y="874"/>
                  </a:lnTo>
                  <a:lnTo>
                    <a:pt x="574" y="861"/>
                  </a:lnTo>
                  <a:lnTo>
                    <a:pt x="548" y="848"/>
                  </a:lnTo>
                  <a:lnTo>
                    <a:pt x="523" y="832"/>
                  </a:lnTo>
                  <a:lnTo>
                    <a:pt x="500" y="819"/>
                  </a:lnTo>
                  <a:lnTo>
                    <a:pt x="477" y="804"/>
                  </a:lnTo>
                  <a:lnTo>
                    <a:pt x="458" y="792"/>
                  </a:lnTo>
                  <a:lnTo>
                    <a:pt x="441" y="779"/>
                  </a:lnTo>
                  <a:lnTo>
                    <a:pt x="428" y="772"/>
                  </a:lnTo>
                  <a:lnTo>
                    <a:pt x="417" y="762"/>
                  </a:lnTo>
                  <a:lnTo>
                    <a:pt x="409" y="756"/>
                  </a:lnTo>
                  <a:lnTo>
                    <a:pt x="403" y="753"/>
                  </a:lnTo>
                  <a:lnTo>
                    <a:pt x="399" y="753"/>
                  </a:lnTo>
                  <a:lnTo>
                    <a:pt x="396" y="753"/>
                  </a:lnTo>
                  <a:lnTo>
                    <a:pt x="388" y="754"/>
                  </a:lnTo>
                  <a:lnTo>
                    <a:pt x="380" y="754"/>
                  </a:lnTo>
                  <a:lnTo>
                    <a:pt x="369" y="754"/>
                  </a:lnTo>
                  <a:lnTo>
                    <a:pt x="356" y="758"/>
                  </a:lnTo>
                  <a:lnTo>
                    <a:pt x="340" y="760"/>
                  </a:lnTo>
                  <a:lnTo>
                    <a:pt x="327" y="762"/>
                  </a:lnTo>
                  <a:lnTo>
                    <a:pt x="308" y="764"/>
                  </a:lnTo>
                  <a:lnTo>
                    <a:pt x="289" y="766"/>
                  </a:lnTo>
                  <a:lnTo>
                    <a:pt x="270" y="766"/>
                  </a:lnTo>
                  <a:lnTo>
                    <a:pt x="251" y="768"/>
                  </a:lnTo>
                  <a:lnTo>
                    <a:pt x="232" y="768"/>
                  </a:lnTo>
                  <a:lnTo>
                    <a:pt x="213" y="768"/>
                  </a:lnTo>
                  <a:lnTo>
                    <a:pt x="192" y="768"/>
                  </a:lnTo>
                  <a:lnTo>
                    <a:pt x="175" y="768"/>
                  </a:lnTo>
                  <a:lnTo>
                    <a:pt x="154" y="764"/>
                  </a:lnTo>
                  <a:lnTo>
                    <a:pt x="137" y="760"/>
                  </a:lnTo>
                  <a:lnTo>
                    <a:pt x="120" y="758"/>
                  </a:lnTo>
                  <a:lnTo>
                    <a:pt x="105" y="754"/>
                  </a:lnTo>
                  <a:lnTo>
                    <a:pt x="88" y="751"/>
                  </a:lnTo>
                  <a:lnTo>
                    <a:pt x="74" y="747"/>
                  </a:lnTo>
                  <a:lnTo>
                    <a:pt x="63" y="741"/>
                  </a:lnTo>
                  <a:lnTo>
                    <a:pt x="51" y="737"/>
                  </a:lnTo>
                  <a:lnTo>
                    <a:pt x="38" y="734"/>
                  </a:lnTo>
                  <a:lnTo>
                    <a:pt x="31" y="730"/>
                  </a:lnTo>
                  <a:lnTo>
                    <a:pt x="21" y="726"/>
                  </a:lnTo>
                  <a:lnTo>
                    <a:pt x="17" y="722"/>
                  </a:lnTo>
                  <a:lnTo>
                    <a:pt x="6" y="716"/>
                  </a:lnTo>
                  <a:lnTo>
                    <a:pt x="6" y="716"/>
                  </a:lnTo>
                  <a:lnTo>
                    <a:pt x="6" y="716"/>
                  </a:lnTo>
                  <a:close/>
                </a:path>
              </a:pathLst>
            </a:custGeom>
            <a:solidFill>
              <a:srgbClr val="D1BDB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125" dirty="0">
                <a:latin typeface="Book Antiqua"/>
              </a:endParaRPr>
            </a:p>
          </p:txBody>
        </p:sp>
      </p:grpSp>
      <p:sp>
        <p:nvSpPr>
          <p:cNvPr id="19555" name="Rectangle 99"/>
          <p:cNvSpPr>
            <a:spLocks noChangeArrowheads="1"/>
          </p:cNvSpPr>
          <p:nvPr/>
        </p:nvSpPr>
        <p:spPr bwMode="auto">
          <a:xfrm>
            <a:off x="3552454" y="3018426"/>
            <a:ext cx="2047032" cy="695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pPr algn="ctr"/>
            <a:r>
              <a:rPr lang="en-US" sz="1969" b="1" dirty="0">
                <a:latin typeface="Book Antiqua"/>
              </a:rPr>
              <a:t>Communication</a:t>
            </a:r>
          </a:p>
          <a:p>
            <a:pPr algn="ctr"/>
            <a:r>
              <a:rPr lang="en-US" sz="1969" b="1" dirty="0">
                <a:latin typeface="Book Antiqua"/>
              </a:rPr>
              <a:t>Network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5599486" y="1023582"/>
            <a:ext cx="2930365" cy="16551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Helvetica" charset="0"/>
              </a:rPr>
              <a:t>Organization</a:t>
            </a:r>
            <a:r>
              <a:rPr kumimoji="0" lang="en-US" sz="1800" b="1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Helvetica" charset="0"/>
              </a:rPr>
              <a:t> 1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Helvetica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214651" y="3947328"/>
            <a:ext cx="2773149" cy="19212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Helvetica" charset="0"/>
              </a:rPr>
              <a:t>Organization 2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09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Persistent Messaging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>
          <a:xfrm>
            <a:off x="2460673" y="1362349"/>
            <a:ext cx="4099072" cy="428824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0000FF"/>
                </a:solidFill>
                <a:latin typeface="Helvetica" charset="0"/>
              </a:rPr>
              <a:t>Atomicity issue</a:t>
            </a:r>
            <a:r>
              <a:rPr lang="en-US" sz="1800" b="1" dirty="0">
                <a:solidFill>
                  <a:srgbClr val="0000FF"/>
                </a:solidFill>
                <a:latin typeface="Helvetica" charset="0"/>
                <a:ea typeface="ＭＳ Ｐゴシック" charset="0"/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Helvetica" charset="0"/>
                <a:ea typeface="ＭＳ Ｐゴシック" charset="0"/>
              </a:rPr>
              <a:t>Once transaction sending a message is committed, message must guaranteed to be delivered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latin typeface="Helvetica" charset="0"/>
              <a:ea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Helvetica" charset="0"/>
                <a:ea typeface="ＭＳ Ｐゴシック" charset="0"/>
              </a:rPr>
              <a:t>Guarantee as long as destination site is up and reachable, code to handle undeliverable messages must also be available </a:t>
            </a:r>
          </a:p>
          <a:p>
            <a:pPr marL="514350" lvl="1" indent="0">
              <a:lnSpc>
                <a:spcPct val="90000"/>
              </a:lnSpc>
              <a:buNone/>
            </a:pPr>
            <a:r>
              <a:rPr lang="en-US" sz="1800" dirty="0">
                <a:latin typeface="Helvetica" charset="0"/>
                <a:ea typeface="ＭＳ Ｐゴシック" charset="0"/>
              </a:rPr>
              <a:t>e.g., credit money back to source account. </a:t>
            </a:r>
          </a:p>
          <a:p>
            <a:pPr marL="114300" indent="0">
              <a:lnSpc>
                <a:spcPct val="90000"/>
              </a:lnSpc>
              <a:buNone/>
            </a:pPr>
            <a:endParaRPr lang="en-US" sz="1800" dirty="0">
              <a:latin typeface="Helvetica" charset="0"/>
              <a:ea typeface="ＭＳ Ｐゴシック" charset="0"/>
            </a:endParaRPr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>
                <a:latin typeface="Helvetica" charset="0"/>
                <a:ea typeface="ＭＳ Ｐゴシック" charset="0"/>
              </a:rPr>
              <a:t>If sending transaction aborts, message must not be sent </a:t>
            </a:r>
          </a:p>
        </p:txBody>
      </p:sp>
    </p:spTree>
    <p:extLst>
      <p:ext uri="{BB962C8B-B14F-4D97-AF65-F5344CB8AC3E}">
        <p14:creationId xmlns:p14="http://schemas.microsoft.com/office/powerpoint/2010/main" val="358837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654" y="182757"/>
            <a:ext cx="8077200" cy="540973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latin typeface="Helvetica" charset="0"/>
              </a:rPr>
              <a:t>Error Conditions with Persistent Messaging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>
          <a:xfrm>
            <a:off x="151891" y="1031179"/>
            <a:ext cx="8473493" cy="355446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800" dirty="0">
                <a:latin typeface="Helvetica" charset="0"/>
              </a:rPr>
              <a:t>Code to handle messages has to take care of variety of failure situations (even assuming guaranteed message delivery)</a:t>
            </a:r>
          </a:p>
          <a:p>
            <a:endParaRPr lang="en-US" sz="1800" dirty="0">
              <a:latin typeface="Helvetica" charset="0"/>
              <a:ea typeface="ＭＳ Ｐゴシック" charset="0"/>
            </a:endParaRPr>
          </a:p>
          <a:p>
            <a:r>
              <a:rPr lang="en-US" sz="1800" dirty="0">
                <a:latin typeface="Helvetica" charset="0"/>
                <a:ea typeface="ＭＳ Ｐゴシック" charset="0"/>
              </a:rPr>
              <a:t>E.g., if destination account does not exist, failure message must be sent back to source site</a:t>
            </a:r>
          </a:p>
          <a:p>
            <a:endParaRPr lang="en-US" sz="1800" dirty="0">
              <a:latin typeface="Helvetica" charset="0"/>
              <a:ea typeface="ＭＳ Ｐゴシック" charset="0"/>
            </a:endParaRPr>
          </a:p>
          <a:p>
            <a:r>
              <a:rPr lang="en-US" sz="1800" dirty="0">
                <a:latin typeface="Helvetica" charset="0"/>
                <a:ea typeface="ＭＳ Ｐゴシック" charset="0"/>
              </a:rPr>
              <a:t>When failure message is received from destination site, or destination site itself does not exist, money must be deposited back in source account</a:t>
            </a:r>
          </a:p>
          <a:p>
            <a:pPr lvl="2"/>
            <a:r>
              <a:rPr lang="en-US" sz="1800" dirty="0">
                <a:latin typeface="Helvetica" charset="0"/>
                <a:ea typeface="ＭＳ Ｐゴシック" charset="0"/>
              </a:rPr>
              <a:t>Problem if source account has been closed</a:t>
            </a:r>
          </a:p>
          <a:p>
            <a:pPr lvl="3"/>
            <a:r>
              <a:rPr lang="en-US" sz="1800" dirty="0">
                <a:latin typeface="Helvetica" charset="0"/>
                <a:ea typeface="ＭＳ Ｐゴシック" charset="0"/>
              </a:rPr>
              <a:t> get humans to take care of problem</a:t>
            </a:r>
          </a:p>
        </p:txBody>
      </p:sp>
    </p:spTree>
    <p:extLst>
      <p:ext uri="{BB962C8B-B14F-4D97-AF65-F5344CB8AC3E}">
        <p14:creationId xmlns:p14="http://schemas.microsoft.com/office/powerpoint/2010/main" val="882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6B4FF6-A943-4043-87E4-6F8563D6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Persistent Messaging Implementation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6257216C-CEF4-4A46-B52E-FD934F95E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043" y="739964"/>
            <a:ext cx="7865814" cy="42759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70B039E-3EF8-470B-A77F-04CE07DBC59A}"/>
              </a:ext>
            </a:extLst>
          </p:cNvPr>
          <p:cNvSpPr txBox="1"/>
          <p:nvPr/>
        </p:nvSpPr>
        <p:spPr>
          <a:xfrm>
            <a:off x="232012" y="5028763"/>
            <a:ext cx="86135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Helvetica" charset="0"/>
              </a:rPr>
              <a:t>Question 23-1:</a:t>
            </a:r>
            <a:r>
              <a:rPr lang="en-US" sz="1800" dirty="0" smtClean="0">
                <a:latin typeface="Helvetica" charset="0"/>
              </a:rPr>
              <a:t> </a:t>
            </a:r>
            <a:r>
              <a:rPr lang="en-US" sz="1800" dirty="0">
                <a:latin typeface="Helvetica" charset="0"/>
              </a:rPr>
              <a:t>There is an account A under organization 1 and an account B under organization 2.  </a:t>
            </a:r>
            <a:endParaRPr lang="en-US" sz="1800" dirty="0" smtClean="0">
              <a:latin typeface="Helvetica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sz="1800" dirty="0" smtClean="0">
                <a:latin typeface="Helvetica" charset="0"/>
              </a:rPr>
              <a:t>Show all the steps to </a:t>
            </a:r>
            <a:r>
              <a:rPr lang="en-US" sz="1800" dirty="0">
                <a:latin typeface="Helvetica" charset="0"/>
              </a:rPr>
              <a:t>t</a:t>
            </a:r>
            <a:r>
              <a:rPr lang="en-US" sz="1800" dirty="0" smtClean="0">
                <a:latin typeface="Helvetica" charset="0"/>
              </a:rPr>
              <a:t>ransfer </a:t>
            </a:r>
            <a:r>
              <a:rPr lang="en-US" sz="1800" dirty="0">
                <a:latin typeface="Helvetica" charset="0"/>
              </a:rPr>
              <a:t>Tk. 5000 from account A to account B using persistent messaging protocol</a:t>
            </a:r>
            <a:r>
              <a:rPr lang="en-US" sz="1800" dirty="0" smtClean="0">
                <a:latin typeface="Helvetica" charset="0"/>
              </a:rPr>
              <a:t>.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800" dirty="0" smtClean="0">
                <a:latin typeface="Helvetica" charset="0"/>
              </a:rPr>
              <a:t>Discuss all types of failures and atomicity issues.</a:t>
            </a: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04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Persistent Messaging (Cont.)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9073"/>
            <a:ext cx="7834112" cy="3623996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1700" dirty="0">
                <a:latin typeface="Helvetica" charset="0"/>
                <a:ea typeface="ＭＳ Ｐゴシック" charset="0"/>
              </a:rPr>
              <a:t>Receiving site may get duplicate messages after a very long delay</a:t>
            </a:r>
          </a:p>
          <a:p>
            <a:pPr lvl="1"/>
            <a:endParaRPr lang="en-US" sz="1700" dirty="0">
              <a:latin typeface="Helvetica" charset="0"/>
              <a:ea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</a:rPr>
              <a:t>To avoid keeping processed messages indefinitely</a:t>
            </a: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Messages are given a timestamp</a:t>
            </a: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Received messages older than some cutoff are ignored</a:t>
            </a: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Stored messages older than the cutoff can be deleted at receiving site</a:t>
            </a:r>
          </a:p>
        </p:txBody>
      </p:sp>
    </p:spTree>
    <p:extLst>
      <p:ext uri="{BB962C8B-B14F-4D97-AF65-F5344CB8AC3E}">
        <p14:creationId xmlns:p14="http://schemas.microsoft.com/office/powerpoint/2010/main" val="76030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Persistent Messaging (Cont.)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9073"/>
            <a:ext cx="7834112" cy="43609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Workflows</a:t>
            </a:r>
            <a:r>
              <a:rPr lang="en-US" sz="1700" b="1" dirty="0">
                <a:solidFill>
                  <a:schemeClr val="tx2"/>
                </a:solidFill>
                <a:latin typeface="Helvetica" charset="0"/>
              </a:rPr>
              <a:t> </a:t>
            </a:r>
            <a:r>
              <a:rPr lang="en-US" sz="1700" dirty="0">
                <a:latin typeface="Helvetica" charset="0"/>
              </a:rPr>
              <a:t>provide a general model of transactional processing involving multiple sites and possibly human processing of certain steps</a:t>
            </a:r>
          </a:p>
          <a:p>
            <a:pPr lvl="1"/>
            <a:endParaRPr lang="en-US" sz="1700" dirty="0">
              <a:latin typeface="Helvetica" charset="0"/>
              <a:ea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</a:rPr>
              <a:t>E.g., when a bank receives a loan application, it may need to</a:t>
            </a: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Contact external credit-checking agencies</a:t>
            </a: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Get approvals of one or more managers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Helvetica" charset="0"/>
                <a:ea typeface="ＭＳ Ｐゴシック" charset="0"/>
              </a:rPr>
              <a:t>    and then respond to the loan application</a:t>
            </a:r>
          </a:p>
          <a:p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</a:rPr>
              <a:t>Persistent messaging forms the underlying infrastructure for workflows in a distributed environment</a:t>
            </a:r>
          </a:p>
          <a:p>
            <a:endParaRPr lang="en-US" b="1" dirty="0">
              <a:solidFill>
                <a:schemeClr val="tx2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79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>
            <a:extLst>
              <a:ext uri="{FF2B5EF4-FFF2-40B4-BE49-F238E27FC236}">
                <a16:creationId xmlns="" xmlns:a16="http://schemas.microsoft.com/office/drawing/2014/main" id="{A40BE055-E0AC-481A-9D08-1621101B5C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375650" cy="609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Required Properties of a Transaction </a:t>
            </a:r>
            <a:r>
              <a:rPr lang="en-US" sz="2800" dirty="0">
                <a:ea typeface="+mj-ea"/>
              </a:rPr>
              <a:t>(Cont.)</a:t>
            </a:r>
          </a:p>
        </p:txBody>
      </p:sp>
      <p:sp>
        <p:nvSpPr>
          <p:cNvPr id="528387" name="Rectangle 3">
            <a:extLst>
              <a:ext uri="{FF2B5EF4-FFF2-40B4-BE49-F238E27FC236}">
                <a16:creationId xmlns="" xmlns:a16="http://schemas.microsoft.com/office/drawing/2014/main" id="{C2049E7E-157C-4092-83F1-C9C73D39CC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8185" y="896131"/>
            <a:ext cx="8375649" cy="53625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en-US" sz="1800" dirty="0">
                <a:ea typeface="ＭＳ Ｐゴシック" panose="020B0600070205080204" pitchFamily="34" charset="-128"/>
              </a:rPr>
              <a:t>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1.	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read</a:t>
            </a:r>
            <a:r>
              <a:rPr lang="en-US" altLang="en-US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A</a:t>
            </a:r>
            <a:r>
              <a:rPr lang="en-US" altLang="en-US" sz="1800" dirty="0">
                <a:ea typeface="ＭＳ Ｐゴシック" panose="020B0600070205080204" pitchFamily="34" charset="-128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2.	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A</a:t>
            </a:r>
            <a:r>
              <a:rPr lang="en-US" altLang="en-US" sz="1800" dirty="0">
                <a:ea typeface="ＭＳ Ｐゴシック" panose="020B0600070205080204" pitchFamily="34" charset="-128"/>
              </a:rPr>
              <a:t> :=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A – </a:t>
            </a:r>
            <a:r>
              <a:rPr lang="en-US" altLang="en-US" sz="1800" dirty="0">
                <a:ea typeface="ＭＳ Ｐゴシック" panose="020B0600070205080204" pitchFamily="34" charset="-128"/>
              </a:rPr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3.	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write</a:t>
            </a:r>
            <a:r>
              <a:rPr lang="en-US" altLang="en-US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A</a:t>
            </a:r>
            <a:r>
              <a:rPr lang="en-US" altLang="en-US" sz="1800" dirty="0">
                <a:ea typeface="ＭＳ Ｐゴシック" panose="020B0600070205080204" pitchFamily="34" charset="-128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4.	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read</a:t>
            </a:r>
            <a:r>
              <a:rPr lang="en-US" altLang="en-US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B</a:t>
            </a:r>
            <a:r>
              <a:rPr lang="en-US" altLang="en-US" sz="1800" dirty="0">
                <a:ea typeface="ＭＳ Ｐゴシック" panose="020B0600070205080204" pitchFamily="34" charset="-128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5.	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B</a:t>
            </a:r>
            <a:r>
              <a:rPr lang="en-US" altLang="en-US" sz="1800" dirty="0">
                <a:ea typeface="ＭＳ Ｐゴシック" panose="020B0600070205080204" pitchFamily="34" charset="-128"/>
              </a:rPr>
              <a:t> :=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B + </a:t>
            </a:r>
            <a:r>
              <a:rPr lang="en-US" altLang="en-US" sz="1800" dirty="0">
                <a:ea typeface="ＭＳ Ｐゴシック" panose="020B0600070205080204" pitchFamily="34" charset="-128"/>
              </a:rPr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6.	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write</a:t>
            </a:r>
            <a:r>
              <a:rPr lang="en-US" altLang="en-US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B)</a:t>
            </a:r>
          </a:p>
          <a:p>
            <a:endParaRPr lang="en-US" altLang="en-US" sz="1800" b="1" dirty="0">
              <a:solidFill>
                <a:srgbClr val="000099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18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Consistency requirement</a:t>
            </a:r>
            <a:r>
              <a:rPr lang="en-US" altLang="en-US" sz="1800" dirty="0">
                <a:ea typeface="ＭＳ Ｐゴシック" panose="020B0600070205080204" pitchFamily="34" charset="-128"/>
              </a:rPr>
              <a:t> in above example:</a:t>
            </a: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The sum of A and B is unchanged by the execution of the transaction</a:t>
            </a: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A transaction, when starting to execute,  must see a consistent database.</a:t>
            </a: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During transaction execution the database may be temporarily inconsistent.</a:t>
            </a: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When the transaction completes successfully the database must be consistent</a:t>
            </a:r>
          </a:p>
        </p:txBody>
      </p:sp>
    </p:spTree>
    <p:extLst>
      <p:ext uri="{BB962C8B-B14F-4D97-AF65-F5344CB8AC3E}">
        <p14:creationId xmlns:p14="http://schemas.microsoft.com/office/powerpoint/2010/main" val="123362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8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8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8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8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8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8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>
            <a:extLst>
              <a:ext uri="{FF2B5EF4-FFF2-40B4-BE49-F238E27FC236}">
                <a16:creationId xmlns="" xmlns:a16="http://schemas.microsoft.com/office/drawing/2014/main" id="{D7E51EFE-73D6-47B3-82FD-7640E3053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Required Properties of a Transaction (Cont.)</a:t>
            </a:r>
            <a:endParaRPr lang="en-US" sz="2800" dirty="0">
              <a:ea typeface="+mj-ea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="" xmlns:a16="http://schemas.microsoft.com/office/drawing/2014/main" id="{B5D963B8-72DC-4BB6-9E5C-2D8BBD14A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7286" y="1093788"/>
            <a:ext cx="8578264" cy="488473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en-US" sz="18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Isolation requirement</a:t>
            </a:r>
            <a:r>
              <a:rPr lang="en-US" altLang="en-US" sz="1800" dirty="0">
                <a:ea typeface="ＭＳ Ｐゴシック" panose="020B0600070205080204" pitchFamily="34" charset="-128"/>
              </a:rPr>
              <a:t> — if between steps 3 and 4, another transaction 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T2</a:t>
            </a:r>
            <a:r>
              <a:rPr lang="en-US" altLang="en-US" sz="1800" dirty="0">
                <a:ea typeface="ＭＳ Ｐゴシック" panose="020B0600070205080204" pitchFamily="34" charset="-128"/>
              </a:rPr>
              <a:t> is allowed to access the partially updated database, it will see an inconsistent database (the sum 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A + B</a:t>
            </a:r>
            <a:r>
              <a:rPr lang="en-US" altLang="en-US" sz="1800" dirty="0">
                <a:ea typeface="ＭＳ Ｐゴシック" panose="020B0600070205080204" pitchFamily="34" charset="-128"/>
              </a:rPr>
              <a:t> will be less than it should be).</a:t>
            </a:r>
            <a:br>
              <a:rPr lang="en-US" altLang="en-US" sz="1800" dirty="0">
                <a:ea typeface="ＭＳ Ｐゴシック" panose="020B0600070205080204" pitchFamily="34" charset="-128"/>
              </a:rPr>
            </a:b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               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T1                                        T2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1.	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read</a:t>
            </a:r>
            <a:r>
              <a:rPr lang="en-US" altLang="en-US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A</a:t>
            </a:r>
            <a:r>
              <a:rPr lang="en-US" altLang="en-US" sz="1800" dirty="0">
                <a:ea typeface="ＭＳ Ｐゴシック" panose="020B0600070205080204" pitchFamily="34" charset="-128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2.	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A</a:t>
            </a:r>
            <a:r>
              <a:rPr lang="en-US" altLang="en-US" sz="1800" dirty="0">
                <a:ea typeface="ＭＳ Ｐゴシック" panose="020B0600070205080204" pitchFamily="34" charset="-128"/>
              </a:rPr>
              <a:t> :=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A – </a:t>
            </a:r>
            <a:r>
              <a:rPr lang="en-US" altLang="en-US" sz="1800" dirty="0">
                <a:ea typeface="ＭＳ Ｐゴシック" panose="020B0600070205080204" pitchFamily="34" charset="-128"/>
              </a:rPr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3.	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write</a:t>
            </a:r>
            <a:r>
              <a:rPr lang="en-US" altLang="en-US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A</a:t>
            </a:r>
            <a:r>
              <a:rPr lang="en-US" altLang="en-US" sz="1800" dirty="0">
                <a:ea typeface="ＭＳ Ｐゴシック" panose="020B0600070205080204" pitchFamily="34" charset="-128"/>
              </a:rPr>
              <a:t>)</a:t>
            </a:r>
            <a:br>
              <a:rPr lang="en-US" altLang="en-US" sz="1800" dirty="0">
                <a:ea typeface="ＭＳ Ｐゴシック" panose="020B0600070205080204" pitchFamily="34" charset="-128"/>
              </a:rPr>
            </a:br>
            <a:r>
              <a:rPr lang="en-US" altLang="en-US" sz="1800" dirty="0">
                <a:ea typeface="ＭＳ Ｐゴシック" panose="020B0600070205080204" pitchFamily="34" charset="-128"/>
              </a:rPr>
              <a:t>                                      read(A), read(B), print(A+B)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4.	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read</a:t>
            </a:r>
            <a:r>
              <a:rPr lang="en-US" altLang="en-US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B</a:t>
            </a:r>
            <a:r>
              <a:rPr lang="en-US" altLang="en-US" sz="1800" dirty="0">
                <a:ea typeface="ＭＳ Ｐゴシック" panose="020B0600070205080204" pitchFamily="34" charset="-128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5.	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B</a:t>
            </a:r>
            <a:r>
              <a:rPr lang="en-US" altLang="en-US" sz="1800" dirty="0">
                <a:ea typeface="ＭＳ Ｐゴシック" panose="020B0600070205080204" pitchFamily="34" charset="-128"/>
              </a:rPr>
              <a:t> :=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B + </a:t>
            </a:r>
            <a:r>
              <a:rPr lang="en-US" altLang="en-US" sz="1800" dirty="0">
                <a:ea typeface="ＭＳ Ｐゴシック" panose="020B0600070205080204" pitchFamily="34" charset="-128"/>
              </a:rPr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6.	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write</a:t>
            </a:r>
            <a:r>
              <a:rPr lang="en-US" altLang="en-US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B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Isolation can be ensured trivially by running transactions </a:t>
            </a:r>
            <a:r>
              <a:rPr lang="en-US" altLang="en-US" sz="18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serially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 That is, one after the other.   </a:t>
            </a:r>
          </a:p>
        </p:txBody>
      </p:sp>
    </p:spTree>
    <p:extLst>
      <p:ext uri="{BB962C8B-B14F-4D97-AF65-F5344CB8AC3E}">
        <p14:creationId xmlns:p14="http://schemas.microsoft.com/office/powerpoint/2010/main" val="218067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>
            <a:extLst>
              <a:ext uri="{FF2B5EF4-FFF2-40B4-BE49-F238E27FC236}">
                <a16:creationId xmlns="" xmlns:a16="http://schemas.microsoft.com/office/drawing/2014/main" id="{D7E51EFE-73D6-47B3-82FD-7640E3053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Required Properties of a Transaction (Cont.)</a:t>
            </a:r>
            <a:endParaRPr lang="en-US" sz="2800" dirty="0">
              <a:ea typeface="+mj-ea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="" xmlns:a16="http://schemas.microsoft.com/office/drawing/2014/main" id="{B5D963B8-72DC-4BB6-9E5C-2D8BBD14A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7286" y="1093788"/>
            <a:ext cx="8578264" cy="488473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en-US" sz="18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Isolation requirement</a:t>
            </a:r>
            <a:r>
              <a:rPr lang="en-US" altLang="en-US" sz="1800" dirty="0">
                <a:ea typeface="ＭＳ Ｐゴシック" panose="020B0600070205080204" pitchFamily="34" charset="-128"/>
              </a:rPr>
              <a:t> — if between steps 3 and 6, another transaction 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T2</a:t>
            </a:r>
            <a:r>
              <a:rPr lang="en-US" altLang="en-US" sz="1800" dirty="0">
                <a:ea typeface="ＭＳ Ｐゴシック" panose="020B0600070205080204" pitchFamily="34" charset="-128"/>
              </a:rPr>
              <a:t> is allowed to access the partially updated database, it will see an inconsistent database (the sum 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A + B</a:t>
            </a:r>
            <a:r>
              <a:rPr lang="en-US" altLang="en-US" sz="1800" dirty="0">
                <a:ea typeface="ＭＳ Ｐゴシック" panose="020B0600070205080204" pitchFamily="34" charset="-128"/>
              </a:rPr>
              <a:t> will be less than it should be).</a:t>
            </a:r>
            <a:br>
              <a:rPr lang="en-US" altLang="en-US" sz="1800" dirty="0">
                <a:ea typeface="ＭＳ Ｐゴシック" panose="020B0600070205080204" pitchFamily="34" charset="-128"/>
              </a:rPr>
            </a:b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               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T1                                        T2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1.	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read</a:t>
            </a:r>
            <a:r>
              <a:rPr lang="en-US" altLang="en-US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A</a:t>
            </a:r>
            <a:r>
              <a:rPr lang="en-US" altLang="en-US" sz="1800" dirty="0">
                <a:ea typeface="ＭＳ Ｐゴシック" panose="020B0600070205080204" pitchFamily="34" charset="-128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2.	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A</a:t>
            </a:r>
            <a:r>
              <a:rPr lang="en-US" altLang="en-US" sz="1800" dirty="0">
                <a:ea typeface="ＭＳ Ｐゴシック" panose="020B0600070205080204" pitchFamily="34" charset="-128"/>
              </a:rPr>
              <a:t> :=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A – </a:t>
            </a:r>
            <a:r>
              <a:rPr lang="en-US" altLang="en-US" sz="1800" dirty="0">
                <a:ea typeface="ＭＳ Ｐゴシック" panose="020B0600070205080204" pitchFamily="34" charset="-128"/>
              </a:rPr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3.	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write</a:t>
            </a:r>
            <a:r>
              <a:rPr lang="en-US" altLang="en-US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A</a:t>
            </a:r>
            <a:r>
              <a:rPr lang="en-US" altLang="en-US" sz="1800" dirty="0">
                <a:ea typeface="ＭＳ Ｐゴシック" panose="020B0600070205080204" pitchFamily="34" charset="-128"/>
              </a:rPr>
              <a:t>)</a:t>
            </a:r>
            <a:br>
              <a:rPr lang="en-US" altLang="en-US" sz="1800" dirty="0">
                <a:ea typeface="ＭＳ Ｐゴシック" panose="020B0600070205080204" pitchFamily="34" charset="-128"/>
              </a:rPr>
            </a:br>
            <a:r>
              <a:rPr lang="en-US" altLang="en-US" sz="1800" dirty="0">
                <a:ea typeface="ＭＳ Ｐゴシック" panose="020B0600070205080204" pitchFamily="34" charset="-128"/>
              </a:rPr>
              <a:t>                                      read(A), read(B), print(A+B)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4.	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read</a:t>
            </a:r>
            <a:r>
              <a:rPr lang="en-US" altLang="en-US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B</a:t>
            </a:r>
            <a:r>
              <a:rPr lang="en-US" altLang="en-US" sz="1800" dirty="0">
                <a:ea typeface="ＭＳ Ｐゴシック" panose="020B0600070205080204" pitchFamily="34" charset="-128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5.	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B</a:t>
            </a:r>
            <a:r>
              <a:rPr lang="en-US" altLang="en-US" sz="1800" dirty="0">
                <a:ea typeface="ＭＳ Ｐゴシック" panose="020B0600070205080204" pitchFamily="34" charset="-128"/>
              </a:rPr>
              <a:t> :=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B + </a:t>
            </a:r>
            <a:r>
              <a:rPr lang="en-US" altLang="en-US" sz="1800" dirty="0">
                <a:ea typeface="ＭＳ Ｐゴシック" panose="020B0600070205080204" pitchFamily="34" charset="-128"/>
              </a:rPr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6.	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write</a:t>
            </a:r>
            <a:r>
              <a:rPr lang="en-US" altLang="en-US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B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Isolation can be ensured trivially by running transactions </a:t>
            </a:r>
            <a:r>
              <a:rPr lang="en-US" altLang="en-US" sz="18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serially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 That is, one after the other.   </a:t>
            </a:r>
          </a:p>
        </p:txBody>
      </p:sp>
      <p:sp>
        <p:nvSpPr>
          <p:cNvPr id="3" name="Star: 7 Points 2">
            <a:extLst>
              <a:ext uri="{FF2B5EF4-FFF2-40B4-BE49-F238E27FC236}">
                <a16:creationId xmlns="" xmlns:a16="http://schemas.microsoft.com/office/drawing/2014/main" id="{A12564D3-7028-4095-A94A-DC8BFF9B485B}"/>
              </a:ext>
            </a:extLst>
          </p:cNvPr>
          <p:cNvSpPr/>
          <p:nvPr/>
        </p:nvSpPr>
        <p:spPr bwMode="auto">
          <a:xfrm>
            <a:off x="5078437" y="1828800"/>
            <a:ext cx="4206240" cy="3474720"/>
          </a:xfrm>
          <a:prstGeom prst="star7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en-US" sz="1600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However, executing multiple transactions concurrently has significant benefits.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13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>
            <a:extLst>
              <a:ext uri="{FF2B5EF4-FFF2-40B4-BE49-F238E27FC236}">
                <a16:creationId xmlns="" xmlns:a16="http://schemas.microsoft.com/office/drawing/2014/main" id="{943641DB-3BD2-41ED-B1AD-01BA8ADE35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ACID Properties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="" xmlns:a16="http://schemas.microsoft.com/office/drawing/2014/main" id="{095F840C-84C7-44B6-ABD7-BC3FB2C459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2081213"/>
            <a:ext cx="7872413" cy="4776787"/>
          </a:xfrm>
        </p:spPr>
        <p:txBody>
          <a:bodyPr/>
          <a:lstStyle/>
          <a:p>
            <a:r>
              <a:rPr lang="en-US" altLang="en-US" sz="18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Atomicity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. </a:t>
            </a:r>
            <a:r>
              <a:rPr lang="en-US" altLang="en-US" sz="1800" dirty="0">
                <a:ea typeface="ＭＳ Ｐゴシック" panose="020B0600070205080204" pitchFamily="34" charset="-128"/>
              </a:rPr>
              <a:t> Either all operations of the transaction are properly reflected in the database or none are.</a:t>
            </a:r>
          </a:p>
          <a:p>
            <a:r>
              <a:rPr lang="en-US" altLang="en-US" sz="18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Consistency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.</a:t>
            </a:r>
            <a:r>
              <a:rPr lang="en-US" altLang="en-US" sz="1800" dirty="0">
                <a:ea typeface="ＭＳ Ｐゴシック" panose="020B0600070205080204" pitchFamily="34" charset="-128"/>
              </a:rPr>
              <a:t>  Execution of a transaction in isolation preserves the consistency of the database.</a:t>
            </a:r>
          </a:p>
          <a:p>
            <a:r>
              <a:rPr lang="en-US" altLang="en-US" sz="18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Isolation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.</a:t>
            </a:r>
            <a:r>
              <a:rPr lang="en-US" altLang="en-US" sz="1800" dirty="0">
                <a:ea typeface="ＭＳ Ｐゴシック" panose="020B0600070205080204" pitchFamily="34" charset="-128"/>
              </a:rPr>
              <a:t>  Although multiple transactions may execute concurrently, each transaction must be unaware of other concurrently executing transactions.  Intermediate transaction results must be hidden from other concurrently executed transactions.  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That is, for every pair of transactions </a:t>
            </a:r>
            <a:r>
              <a:rPr lang="en-US" altLang="en-US" sz="1800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1800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800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180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1800" dirty="0">
                <a:ea typeface="ＭＳ Ｐゴシック" panose="020B0600070205080204" pitchFamily="34" charset="-128"/>
              </a:rPr>
              <a:t>it appears to </a:t>
            </a:r>
            <a:r>
              <a:rPr lang="en-US" altLang="en-US" sz="1800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1800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</a:rPr>
              <a:t>that either </a:t>
            </a:r>
            <a:r>
              <a:rPr lang="en-US" altLang="en-US" sz="1800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180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1800" dirty="0">
                <a:ea typeface="ＭＳ Ｐゴシック" panose="020B0600070205080204" pitchFamily="34" charset="-128"/>
              </a:rPr>
              <a:t>finished execution before </a:t>
            </a:r>
            <a:r>
              <a:rPr lang="en-US" altLang="en-US" sz="1800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1800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800" dirty="0">
                <a:ea typeface="ＭＳ Ｐゴシック" panose="020B0600070205080204" pitchFamily="34" charset="-128"/>
              </a:rPr>
              <a:t> started, or </a:t>
            </a:r>
            <a:r>
              <a:rPr lang="en-US" altLang="en-US" sz="1800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180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sz="1800" dirty="0">
                <a:ea typeface="ＭＳ Ｐゴシック" panose="020B0600070205080204" pitchFamily="34" charset="-128"/>
              </a:rPr>
              <a:t> started execution after </a:t>
            </a:r>
            <a:r>
              <a:rPr lang="en-US" altLang="en-US" sz="1800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1800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800" dirty="0">
                <a:ea typeface="ＭＳ Ｐゴシック" panose="020B0600070205080204" pitchFamily="34" charset="-128"/>
              </a:rPr>
              <a:t> finished.</a:t>
            </a:r>
          </a:p>
          <a:p>
            <a:r>
              <a:rPr lang="en-US" altLang="en-US" sz="18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Durability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.  </a:t>
            </a:r>
            <a:r>
              <a:rPr lang="en-US" altLang="en-US" sz="1800" dirty="0">
                <a:ea typeface="ＭＳ Ｐゴシック" panose="020B0600070205080204" pitchFamily="34" charset="-128"/>
              </a:rPr>
              <a:t>After a transaction completes successfully, the changes it has made to the database persist, even if there are system failures. </a:t>
            </a:r>
            <a:endParaRPr lang="en-US" altLang="en-US" sz="1800" i="1" dirty="0">
              <a:ea typeface="ＭＳ Ｐゴシック" panose="020B0600070205080204" pitchFamily="34" charset="-128"/>
            </a:endParaRPr>
          </a:p>
        </p:txBody>
      </p:sp>
      <p:sp>
        <p:nvSpPr>
          <p:cNvPr id="17412" name="Text Box 4">
            <a:extLst>
              <a:ext uri="{FF2B5EF4-FFF2-40B4-BE49-F238E27FC236}">
                <a16:creationId xmlns="" xmlns:a16="http://schemas.microsoft.com/office/drawing/2014/main" id="{31D65EE6-B152-4201-8B92-80154CCBE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106488"/>
            <a:ext cx="82423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A  </a:t>
            </a:r>
            <a:r>
              <a:rPr lang="en-US" altLang="en-US" sz="1800" b="1" dirty="0">
                <a:solidFill>
                  <a:srgbClr val="000099"/>
                </a:solidFill>
              </a:rPr>
              <a:t>transaction</a:t>
            </a:r>
            <a:r>
              <a:rPr kumimoji="0" lang="en-US" altLang="en-US" sz="1800" dirty="0"/>
              <a:t>  is a unit of program execution that accesses and possibly updates various data items. To preserve the integrity of data the database system must ensure:</a:t>
            </a:r>
          </a:p>
        </p:txBody>
      </p:sp>
    </p:spTree>
    <p:extLst>
      <p:ext uri="{BB962C8B-B14F-4D97-AF65-F5344CB8AC3E}">
        <p14:creationId xmlns:p14="http://schemas.microsoft.com/office/powerpoint/2010/main" val="365546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>
            <a:extLst>
              <a:ext uri="{FF2B5EF4-FFF2-40B4-BE49-F238E27FC236}">
                <a16:creationId xmlns="" xmlns:a16="http://schemas.microsoft.com/office/drawing/2014/main" id="{B8C0FFD9-93DF-4C98-9075-AB8C785351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Transaction State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="" xmlns:a16="http://schemas.microsoft.com/office/drawing/2014/main" id="{6A7D000D-4C09-4C1A-AB8C-D4883C0F17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493000" cy="5072062"/>
          </a:xfrm>
        </p:spPr>
        <p:txBody>
          <a:bodyPr/>
          <a:lstStyle/>
          <a:p>
            <a:r>
              <a:rPr lang="en-US" altLang="en-US" sz="18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Active</a:t>
            </a:r>
            <a:r>
              <a:rPr lang="en-US" altLang="en-US" sz="1800" b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</a:rPr>
              <a:t>–</a:t>
            </a:r>
            <a:r>
              <a:rPr lang="en-US" altLang="en-US" sz="1800" b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</a:rPr>
              <a:t>the initial state; the transaction stays in this state while it is executing</a:t>
            </a:r>
          </a:p>
          <a:p>
            <a:r>
              <a:rPr lang="en-US" altLang="en-US" sz="18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Partially committed</a:t>
            </a:r>
            <a:r>
              <a:rPr lang="en-US" altLang="en-US" sz="1800" b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</a:rPr>
              <a:t>–</a:t>
            </a:r>
            <a:r>
              <a:rPr lang="en-US" altLang="en-US" sz="1800" b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</a:rPr>
              <a:t>after the final statement has been executed.</a:t>
            </a:r>
          </a:p>
          <a:p>
            <a:r>
              <a:rPr lang="en-US" altLang="en-US" sz="18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Failed</a:t>
            </a:r>
            <a:r>
              <a:rPr lang="en-US" altLang="en-US" sz="1800" b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-- </a:t>
            </a:r>
            <a:r>
              <a:rPr lang="en-US" altLang="en-US" sz="1800" dirty="0">
                <a:ea typeface="ＭＳ Ｐゴシック" panose="020B0600070205080204" pitchFamily="34" charset="-128"/>
              </a:rPr>
              <a:t>after the discovery that normal execution can no longer proceed.</a:t>
            </a:r>
          </a:p>
          <a:p>
            <a:r>
              <a:rPr lang="en-US" altLang="en-US" sz="18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Aborted</a:t>
            </a:r>
            <a:r>
              <a:rPr lang="en-US" altLang="en-US" sz="1800" b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</a:rPr>
              <a:t>– after the transaction has been rolled back and the database restored to its state prior to the start of the transaction.  Two options after it has been aborted: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Restart the transaction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 can be done only if no internal logical error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Kill the transaction</a:t>
            </a:r>
          </a:p>
          <a:p>
            <a:r>
              <a:rPr lang="en-US" altLang="en-US" sz="18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Committed</a:t>
            </a:r>
            <a:r>
              <a:rPr lang="en-US" altLang="en-US" sz="1800" b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</a:rPr>
              <a:t>– after successful completion.</a:t>
            </a:r>
          </a:p>
        </p:txBody>
      </p:sp>
    </p:spTree>
    <p:extLst>
      <p:ext uri="{BB962C8B-B14F-4D97-AF65-F5344CB8AC3E}">
        <p14:creationId xmlns:p14="http://schemas.microsoft.com/office/powerpoint/2010/main" val="310885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71943</TotalTime>
  <Words>4705</Words>
  <Application>Microsoft Office PowerPoint</Application>
  <PresentationFormat>On-screen Show (4:3)</PresentationFormat>
  <Paragraphs>924</Paragraphs>
  <Slides>49</Slides>
  <Notes>44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  <vt:variant>
        <vt:lpstr>Custom Shows</vt:lpstr>
      </vt:variant>
      <vt:variant>
        <vt:i4>1</vt:i4>
      </vt:variant>
    </vt:vector>
  </HeadingPairs>
  <TitlesOfParts>
    <vt:vector size="61" baseType="lpstr">
      <vt:lpstr>Arial</vt:lpstr>
      <vt:lpstr>Book Antiqua</vt:lpstr>
      <vt:lpstr>Courier New</vt:lpstr>
      <vt:lpstr>Helvetica</vt:lpstr>
      <vt:lpstr>Monotype Sorts</vt:lpstr>
      <vt:lpstr>ＭＳ Ｐゴシック</vt:lpstr>
      <vt:lpstr>ＭＳ Ｐゴシック</vt:lpstr>
      <vt:lpstr>Times New Roman</vt:lpstr>
      <vt:lpstr>Webdings</vt:lpstr>
      <vt:lpstr>Wingdings</vt:lpstr>
      <vt:lpstr>db</vt:lpstr>
      <vt:lpstr>Parallel and Distributed Transaction Processing</vt:lpstr>
      <vt:lpstr>Transaction Concept</vt:lpstr>
      <vt:lpstr>Required  Properties of a Transaction</vt:lpstr>
      <vt:lpstr>Required  Properties of a Transaction</vt:lpstr>
      <vt:lpstr>Required Properties of a Transaction (Cont.)</vt:lpstr>
      <vt:lpstr>Required Properties of a Transaction (Cont.)</vt:lpstr>
      <vt:lpstr>Required Properties of a Transaction (Cont.)</vt:lpstr>
      <vt:lpstr>ACID Properties</vt:lpstr>
      <vt:lpstr>Transaction State</vt:lpstr>
      <vt:lpstr>Transaction State (Cont.)</vt:lpstr>
      <vt:lpstr>Distributed Transactions</vt:lpstr>
      <vt:lpstr>Distributed Transactions</vt:lpstr>
      <vt:lpstr>Distributed Transactions</vt:lpstr>
      <vt:lpstr>Distributed Transactions</vt:lpstr>
      <vt:lpstr>System Failure Modes</vt:lpstr>
      <vt:lpstr>PowerPoint Presentation</vt:lpstr>
      <vt:lpstr>PowerPoint Presentation</vt:lpstr>
      <vt:lpstr>Commit Protocols</vt:lpstr>
      <vt:lpstr>Two Phase Commit Protocol (2PC)</vt:lpstr>
      <vt:lpstr>Phase 1: Obtaining a Decision</vt:lpstr>
      <vt:lpstr>Phase 2: Recording the Decision</vt:lpstr>
      <vt:lpstr>Phase 2: Recording the Decision</vt:lpstr>
      <vt:lpstr>Phase 1: Obtaining a Decision</vt:lpstr>
      <vt:lpstr>Phase 2: Recording the Decision</vt:lpstr>
      <vt:lpstr>Two-Phase Commit Protocol</vt:lpstr>
      <vt:lpstr>Handling of Failures - Site Failure</vt:lpstr>
      <vt:lpstr>Handling of Failures - Site Failure</vt:lpstr>
      <vt:lpstr>Handling of Failures - Site Failure</vt:lpstr>
      <vt:lpstr>Handling of Failures - Site Failure</vt:lpstr>
      <vt:lpstr>Handling of Failures - Site Failure</vt:lpstr>
      <vt:lpstr>Handling of Failures - Site Failure</vt:lpstr>
      <vt:lpstr>Handling of Failures - Coordinator Failure</vt:lpstr>
      <vt:lpstr>Handling of Failures - Coordinator Failure</vt:lpstr>
      <vt:lpstr>Recovery and Concurrency Control</vt:lpstr>
      <vt:lpstr>Delay in Recovery (Example)</vt:lpstr>
      <vt:lpstr>Delay in Recovery (Example)</vt:lpstr>
      <vt:lpstr>Recovery and Concurrency Control</vt:lpstr>
      <vt:lpstr>Avoiding Blocking Using Consensus</vt:lpstr>
      <vt:lpstr>Avoiding Blocking Using Consensus</vt:lpstr>
      <vt:lpstr>Using Consensus to Avoid Blocking</vt:lpstr>
      <vt:lpstr>Using Consensus to Avoid Blocking</vt:lpstr>
      <vt:lpstr>Using Consensus to Avoid Blocking</vt:lpstr>
      <vt:lpstr>Distributed Transactions via Persistent Messaging</vt:lpstr>
      <vt:lpstr>Distributed DBMS Environment</vt:lpstr>
      <vt:lpstr>Persistent Messaging</vt:lpstr>
      <vt:lpstr>Error Conditions with Persistent Messaging</vt:lpstr>
      <vt:lpstr>Persistent Messaging Implementation</vt:lpstr>
      <vt:lpstr>Persistent Messaging (Cont.)</vt:lpstr>
      <vt:lpstr>Persistent Messaging (Cont.)</vt:lpstr>
      <vt:lpstr>Custom Show 1</vt:lpstr>
    </vt:vector>
  </TitlesOfParts>
  <Company>IIT Bombayi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23: Parallel and Distributed Transaction Processing</dc:title>
  <dc:creator>S. Sudarshan</dc:creator>
  <cp:lastModifiedBy>Microsoft account</cp:lastModifiedBy>
  <cp:revision>443</cp:revision>
  <cp:lastPrinted>2019-07-02T13:28:41Z</cp:lastPrinted>
  <dcterms:created xsi:type="dcterms:W3CDTF">2009-12-21T15:40:28Z</dcterms:created>
  <dcterms:modified xsi:type="dcterms:W3CDTF">2021-06-06T01:56:32Z</dcterms:modified>
</cp:coreProperties>
</file>