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40"/>
  </p:notesMasterIdLst>
  <p:handoutMasterIdLst>
    <p:handoutMasterId r:id="rId41"/>
  </p:handoutMasterIdLst>
  <p:sldIdLst>
    <p:sldId id="737" r:id="rId2"/>
    <p:sldId id="742" r:id="rId3"/>
    <p:sldId id="743" r:id="rId4"/>
    <p:sldId id="744" r:id="rId5"/>
    <p:sldId id="745" r:id="rId6"/>
    <p:sldId id="746" r:id="rId7"/>
    <p:sldId id="738" r:id="rId8"/>
    <p:sldId id="739" r:id="rId9"/>
    <p:sldId id="741" r:id="rId10"/>
    <p:sldId id="748" r:id="rId11"/>
    <p:sldId id="773" r:id="rId12"/>
    <p:sldId id="774" r:id="rId13"/>
    <p:sldId id="749" r:id="rId14"/>
    <p:sldId id="751" r:id="rId15"/>
    <p:sldId id="677" r:id="rId16"/>
    <p:sldId id="727" r:id="rId17"/>
    <p:sldId id="493" r:id="rId18"/>
    <p:sldId id="723" r:id="rId19"/>
    <p:sldId id="528" r:id="rId20"/>
    <p:sldId id="733" r:id="rId21"/>
    <p:sldId id="731" r:id="rId22"/>
    <p:sldId id="529" r:id="rId23"/>
    <p:sldId id="734" r:id="rId24"/>
    <p:sldId id="752" r:id="rId25"/>
    <p:sldId id="755" r:id="rId26"/>
    <p:sldId id="767" r:id="rId27"/>
    <p:sldId id="756" r:id="rId28"/>
    <p:sldId id="757" r:id="rId29"/>
    <p:sldId id="758" r:id="rId30"/>
    <p:sldId id="768" r:id="rId31"/>
    <p:sldId id="759" r:id="rId32"/>
    <p:sldId id="760" r:id="rId33"/>
    <p:sldId id="761" r:id="rId34"/>
    <p:sldId id="769" r:id="rId35"/>
    <p:sldId id="762" r:id="rId36"/>
    <p:sldId id="770" r:id="rId37"/>
    <p:sldId id="771" r:id="rId38"/>
    <p:sldId id="772" r:id="rId39"/>
  </p:sldIdLst>
  <p:sldSz cx="9144000" cy="6858000" type="screen4x3"/>
  <p:notesSz cx="7077075" cy="9363075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64F2EC-5457-E843-8D9A-DF60D294718A}">
          <p14:sldIdLst>
            <p14:sldId id="737"/>
            <p14:sldId id="742"/>
            <p14:sldId id="743"/>
            <p14:sldId id="744"/>
            <p14:sldId id="745"/>
            <p14:sldId id="746"/>
            <p14:sldId id="738"/>
            <p14:sldId id="739"/>
            <p14:sldId id="741"/>
            <p14:sldId id="748"/>
            <p14:sldId id="773"/>
            <p14:sldId id="774"/>
            <p14:sldId id="749"/>
            <p14:sldId id="751"/>
            <p14:sldId id="677"/>
            <p14:sldId id="727"/>
            <p14:sldId id="493"/>
            <p14:sldId id="723"/>
            <p14:sldId id="528"/>
            <p14:sldId id="733"/>
            <p14:sldId id="731"/>
            <p14:sldId id="529"/>
            <p14:sldId id="734"/>
            <p14:sldId id="752"/>
            <p14:sldId id="755"/>
            <p14:sldId id="767"/>
            <p14:sldId id="756"/>
            <p14:sldId id="757"/>
            <p14:sldId id="758"/>
            <p14:sldId id="768"/>
            <p14:sldId id="759"/>
            <p14:sldId id="760"/>
            <p14:sldId id="761"/>
            <p14:sldId id="769"/>
            <p14:sldId id="762"/>
            <p14:sldId id="770"/>
            <p14:sldId id="771"/>
            <p14:sldId id="7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98">
          <p15:clr>
            <a:srgbClr val="A4A3A4"/>
          </p15:clr>
        </p15:guide>
        <p15:guide id="2" pos="5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93643" autoAdjust="0"/>
  </p:normalViewPr>
  <p:slideViewPr>
    <p:cSldViewPr snapToGrid="0">
      <p:cViewPr varScale="1">
        <p:scale>
          <a:sx n="70" d="100"/>
          <a:sy n="70" d="100"/>
        </p:scale>
        <p:origin x="1206" y="48"/>
      </p:cViewPr>
      <p:guideLst>
        <p:guide orient="horz" pos="698"/>
        <p:guide pos="525"/>
      </p:guideLst>
    </p:cSldViewPr>
  </p:slideViewPr>
  <p:outlineViewPr>
    <p:cViewPr>
      <p:scale>
        <a:sx n="44" d="100"/>
        <a:sy n="44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t" anchorCtr="0" compatLnSpc="1">
            <a:prstTxWarp prst="textNoShape">
              <a:avLst/>
            </a:prstTxWarp>
          </a:bodyPr>
          <a:lstStyle>
            <a:lvl1pPr defTabSz="939299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t" anchorCtr="0" compatLnSpc="1">
            <a:prstTxWarp prst="textNoShape">
              <a:avLst/>
            </a:prstTxWarp>
          </a:bodyPr>
          <a:lstStyle>
            <a:lvl1pPr algn="r" defTabSz="939299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b" anchorCtr="0" compatLnSpc="1">
            <a:prstTxWarp prst="textNoShape">
              <a:avLst/>
            </a:prstTxWarp>
          </a:bodyPr>
          <a:lstStyle>
            <a:lvl1pPr defTabSz="939299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b" anchorCtr="0" compatLnSpc="1">
            <a:prstTxWarp prst="textNoShape">
              <a:avLst/>
            </a:prstTxWarp>
          </a:bodyPr>
          <a:lstStyle>
            <a:lvl1pPr algn="r" defTabSz="939299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FC618CE7-FF36-C343-AD76-E358C682B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t" anchorCtr="0" compatLnSpc="1">
            <a:prstTxWarp prst="textNoShape">
              <a:avLst/>
            </a:prstTxWarp>
          </a:bodyPr>
          <a:lstStyle>
            <a:lvl1pPr defTabSz="888006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952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t" anchorCtr="0" compatLnSpc="1">
            <a:prstTxWarp prst="textNoShape">
              <a:avLst/>
            </a:prstTxWarp>
          </a:bodyPr>
          <a:lstStyle>
            <a:lvl1pPr algn="r" defTabSz="888006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30" y="4447781"/>
            <a:ext cx="5661018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3961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b" anchorCtr="0" compatLnSpc="1">
            <a:prstTxWarp prst="textNoShape">
              <a:avLst/>
            </a:prstTxWarp>
          </a:bodyPr>
          <a:lstStyle>
            <a:lvl1pPr defTabSz="888006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952" y="8893961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b" anchorCtr="0" compatLnSpc="1">
            <a:prstTxWarp prst="textNoShape">
              <a:avLst/>
            </a:prstTxWarp>
          </a:bodyPr>
          <a:lstStyle>
            <a:lvl1pPr algn="r" defTabSz="888006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088EAC6-08BD-BB46-8FDC-75AE37D8B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="" xmlns:a16="http://schemas.microsoft.com/office/drawing/2014/main" id="{4EA62212-30B4-4058-8018-0707D95C54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EF0EBE-F558-465E-8829-E4BC69DF10E9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="" xmlns:a16="http://schemas.microsoft.com/office/drawing/2014/main" id="{F3F42A0D-762C-4C7E-BC30-FB4B7BED2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="" xmlns:a16="http://schemas.microsoft.com/office/drawing/2014/main" id="{3D3CC8AF-E9AF-4C0D-8F8A-C9A446D72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1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DA5D6-CC9B-4834-B089-FD404F5F895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5705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EF35B-844C-46E4-9BA5-7C2D591204C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725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CA43E31-01F4-1646-9232-6B6D9E426B8E}" type="slidenum">
              <a:rPr lang="en-US" sz="1300">
                <a:latin typeface="Times New Roman" charset="0"/>
              </a:rPr>
              <a:pPr/>
              <a:t>16</a:t>
            </a:fld>
            <a:endParaRPr lang="en-US" sz="130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83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="" xmlns:a16="http://schemas.microsoft.com/office/drawing/2014/main" id="{7BD2CD8A-4E0A-4BCF-AF74-556A3E556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8AF970-3DA8-4E3B-98BB-45005DD5D794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="" xmlns:a16="http://schemas.microsoft.com/office/drawing/2014/main" id="{264E8243-4D67-457E-A823-6519C59AE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="" xmlns:a16="http://schemas.microsoft.com/office/drawing/2014/main" id="{334DC701-BF46-40F2-97A6-DA7A9DACA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20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="" xmlns:a16="http://schemas.microsoft.com/office/drawing/2014/main" id="{E2D1D5FB-A0F6-4CEC-BECD-1947D4B29A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EE15B31-ED20-4E6A-9075-49331376F51B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="" xmlns:a16="http://schemas.microsoft.com/office/drawing/2014/main" id="{BBD26361-DEB9-443F-838D-61BECCA3D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="" xmlns:a16="http://schemas.microsoft.com/office/drawing/2014/main" id="{0F1DC3D4-FF03-42A4-AC12-1DE9BD2C4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05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74D9D21-C41D-F940-889D-5C3FA79D088D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89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74D9D21-C41D-F940-889D-5C3FA79D088D}" type="slidenum">
              <a:rPr lang="en-US" sz="1300">
                <a:latin typeface="Times New Roman" charset="0"/>
              </a:rPr>
              <a:pPr/>
              <a:t>20</a:t>
            </a:fld>
            <a:endParaRPr lang="en-US" sz="13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3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74D9D21-C41D-F940-889D-5C3FA79D088D}" type="slidenum">
              <a:rPr lang="en-US" sz="1300">
                <a:latin typeface="Times New Roman" charset="0"/>
              </a:rPr>
              <a:pPr/>
              <a:t>21</a:t>
            </a:fld>
            <a:endParaRPr lang="en-US" sz="13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6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BB3E9B1-899E-5142-821C-9B7FCB34D0C8}" type="slidenum">
              <a:rPr lang="en-US" sz="1300">
                <a:latin typeface="Times New Roman" charset="0"/>
              </a:rPr>
              <a:pPr/>
              <a:t>22</a:t>
            </a:fld>
            <a:endParaRPr lang="en-US" sz="130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="" xmlns:a16="http://schemas.microsoft.com/office/drawing/2014/main" id="{4EA62212-30B4-4058-8018-0707D95C54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EF0EBE-F558-465E-8829-E4BC69DF10E9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="" xmlns:a16="http://schemas.microsoft.com/office/drawing/2014/main" id="{F3F42A0D-762C-4C7E-BC30-FB4B7BED2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="" xmlns:a16="http://schemas.microsoft.com/office/drawing/2014/main" id="{3D3CC8AF-E9AF-4C0D-8F8A-C9A446D72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454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BB3E9B1-899E-5142-821C-9B7FCB34D0C8}" type="slidenum">
              <a:rPr lang="en-US" sz="1300">
                <a:latin typeface="Times New Roman" charset="0"/>
              </a:rPr>
              <a:pPr/>
              <a:t>23</a:t>
            </a:fld>
            <a:endParaRPr lang="en-US" sz="130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20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6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6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9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61B3692-3DA8-C645-A505-5DC6F7D242F0}" type="slidenum">
              <a:rPr lang="en-US" sz="1300">
                <a:latin typeface="Times New Roman" charset="0"/>
              </a:rPr>
              <a:pPr/>
              <a:t>35</a:t>
            </a:fld>
            <a:endParaRPr lang="en-US" sz="13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1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61B3692-3DA8-C645-A505-5DC6F7D242F0}" type="slidenum">
              <a:rPr lang="en-US" sz="1300">
                <a:latin typeface="Times New Roman" charset="0"/>
              </a:rPr>
              <a:pPr/>
              <a:t>36</a:t>
            </a:fld>
            <a:endParaRPr lang="en-US" sz="13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9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61B3692-3DA8-C645-A505-5DC6F7D242F0}" type="slidenum">
              <a:rPr lang="en-US" sz="1300">
                <a:latin typeface="Times New Roman" charset="0"/>
              </a:rPr>
              <a:pPr/>
              <a:t>37</a:t>
            </a:fld>
            <a:endParaRPr lang="en-US" sz="13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9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61B3692-3DA8-C645-A505-5DC6F7D242F0}" type="slidenum">
              <a:rPr lang="en-US" sz="1300">
                <a:latin typeface="Times New Roman" charset="0"/>
              </a:rPr>
              <a:pPr/>
              <a:t>38</a:t>
            </a:fld>
            <a:endParaRPr lang="en-US" sz="13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="" xmlns:a16="http://schemas.microsoft.com/office/drawing/2014/main" id="{4EA62212-30B4-4058-8018-0707D95C54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EF0EBE-F558-465E-8829-E4BC69DF10E9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="" xmlns:a16="http://schemas.microsoft.com/office/drawing/2014/main" id="{F3F42A0D-762C-4C7E-BC30-FB4B7BED2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="" xmlns:a16="http://schemas.microsoft.com/office/drawing/2014/main" id="{3D3CC8AF-E9AF-4C0D-8F8A-C9A446D72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7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="" xmlns:a16="http://schemas.microsoft.com/office/drawing/2014/main" id="{4EA62212-30B4-4058-8018-0707D95C54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EF0EBE-F558-465E-8829-E4BC69DF10E9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="" xmlns:a16="http://schemas.microsoft.com/office/drawing/2014/main" id="{F3F42A0D-762C-4C7E-BC30-FB4B7BED2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="" xmlns:a16="http://schemas.microsoft.com/office/drawing/2014/main" id="{3D3CC8AF-E9AF-4C0D-8F8A-C9A446D72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4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="" xmlns:a16="http://schemas.microsoft.com/office/drawing/2014/main" id="{4EA62212-30B4-4058-8018-0707D95C54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794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EF0EBE-F558-465E-8829-E4BC69DF10E9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="" xmlns:a16="http://schemas.microsoft.com/office/drawing/2014/main" id="{F3F42A0D-762C-4C7E-BC30-FB4B7BED2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="" xmlns:a16="http://schemas.microsoft.com/office/drawing/2014/main" id="{3D3CC8AF-E9AF-4C0D-8F8A-C9A446D72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0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2667B7-4FB9-472B-ABD2-4A6225E83FD8}" type="slidenum">
              <a:rPr lang="en-US" sz="1200" smtClean="0">
                <a:latin typeface="Times New Roman" panose="02020603050405020304" pitchFamily="18" charset="0"/>
              </a:rPr>
              <a:pPr/>
              <a:t>7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14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99B7A1D-C780-4096-8046-709EE1AE9082}" type="slidenum">
              <a:rPr lang="en-US" sz="1200" smtClean="0">
                <a:latin typeface="Times New Roman" panose="02020603050405020304" pitchFamily="18" charset="0"/>
              </a:rPr>
              <a:pPr/>
              <a:t>8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5018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FC7E4F-8815-4A6C-BF16-12B8EEB4B265}" type="slidenum">
              <a:rPr lang="en-US" sz="1200" smtClean="0">
                <a:latin typeface="Times New Roman" panose="02020603050405020304" pitchFamily="18" charset="0"/>
              </a:rPr>
              <a:pPr/>
              <a:t>9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5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C5FE3B-E3EA-43B9-B430-420FCA33B4A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454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6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97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5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30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Ed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</a:rPr>
              <a:t>©</a:t>
            </a:r>
            <a:r>
              <a:rPr lang="en-US" sz="1200" b="1" dirty="0" err="1">
                <a:solidFill>
                  <a:srgbClr val="002060"/>
                </a:solidFill>
              </a:rPr>
              <a:t>Silberschatz</a:t>
            </a:r>
            <a:r>
              <a:rPr lang="en-US" sz="1200" b="1" dirty="0">
                <a:solidFill>
                  <a:srgbClr val="002060"/>
                </a:solidFill>
              </a:rPr>
              <a:t>, </a:t>
            </a:r>
            <a:r>
              <a:rPr lang="en-US" sz="1200" b="1" dirty="0" err="1">
                <a:solidFill>
                  <a:srgbClr val="002060"/>
                </a:solidFill>
              </a:rPr>
              <a:t>Korth</a:t>
            </a:r>
            <a:r>
              <a:rPr 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sz="12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See </a:t>
            </a:r>
            <a:r>
              <a:rPr 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35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9585" y="1312261"/>
            <a:ext cx="7886217" cy="500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10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8077200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8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93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36544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74875"/>
            <a:ext cx="367442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84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3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35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1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63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=""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86405" name="Text Box 5">
            <a:extLst>
              <a:ext uri="{FF2B5EF4-FFF2-40B4-BE49-F238E27FC236}">
                <a16:creationId xmlns=""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=""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4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  <p:sldLayoutId id="2147483710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256" y="2468001"/>
            <a:ext cx="5913120" cy="122617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Concurrency Control in Centralized Databases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7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1106488"/>
            <a:ext cx="7275512" cy="4981575"/>
          </a:xfrm>
        </p:spPr>
        <p:txBody>
          <a:bodyPr/>
          <a:lstStyle/>
          <a:p>
            <a:r>
              <a:rPr lang="en-US" altLang="en-US" sz="1800" b="1">
                <a:solidFill>
                  <a:srgbClr val="000099"/>
                </a:solidFill>
                <a:ea typeface="ＭＳ Ｐゴシック" pitchFamily="34" charset="-128"/>
              </a:rPr>
              <a:t>Schedule</a:t>
            </a:r>
            <a:r>
              <a:rPr lang="en-US" altLang="en-US" sz="1800" b="1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en-US" sz="1800">
                <a:ea typeface="ＭＳ Ｐゴシック" pitchFamily="34" charset="-128"/>
              </a:rPr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sz="1800">
                <a:ea typeface="ＭＳ Ｐゴシック" pitchFamily="34" charset="-128"/>
              </a:rPr>
              <a:t>A schedule for a set of transactions must consist of all instructions of those transactions</a:t>
            </a:r>
          </a:p>
          <a:p>
            <a:pPr lvl="1"/>
            <a:r>
              <a:rPr lang="en-US" altLang="en-US" sz="1800">
                <a:ea typeface="ＭＳ Ｐゴシック" pitchFamily="34" charset="-128"/>
              </a:rPr>
              <a:t>Must preserve the order in which the instructions appear in each individual transaction.</a:t>
            </a:r>
          </a:p>
          <a:p>
            <a:r>
              <a:rPr lang="en-US" altLang="en-US" sz="1800">
                <a:ea typeface="ＭＳ Ｐゴシック" pitchFamily="34" charset="-128"/>
              </a:rPr>
              <a:t>A transaction that successfully completes its execution will have a </a:t>
            </a:r>
            <a:r>
              <a:rPr lang="en-US" altLang="en-US" sz="1800" b="1">
                <a:ea typeface="ＭＳ Ｐゴシック" pitchFamily="34" charset="-128"/>
              </a:rPr>
              <a:t>commit</a:t>
            </a:r>
            <a:r>
              <a:rPr lang="en-US" altLang="en-US" sz="1800">
                <a:ea typeface="ＭＳ Ｐゴシック" pitchFamily="34" charset="-128"/>
              </a:rPr>
              <a:t> instructions as the last statement </a:t>
            </a:r>
          </a:p>
          <a:p>
            <a:pPr lvl="1"/>
            <a:r>
              <a:rPr lang="en-US" altLang="en-US" sz="1800">
                <a:ea typeface="ＭＳ Ｐゴシック" pitchFamily="34" charset="-128"/>
              </a:rPr>
              <a:t>By default transaction assumed to execute commit instruction as its last step</a:t>
            </a:r>
          </a:p>
          <a:p>
            <a:r>
              <a:rPr lang="en-US" altLang="en-US" sz="1800">
                <a:ea typeface="ＭＳ Ｐゴシック" pitchFamily="34" charset="-128"/>
              </a:rPr>
              <a:t>A transaction that fails to successfully complete its execution will have an </a:t>
            </a:r>
            <a:r>
              <a:rPr lang="en-US" altLang="en-US" sz="1800" b="1">
                <a:ea typeface="ＭＳ Ｐゴシック" pitchFamily="34" charset="-128"/>
              </a:rPr>
              <a:t>abort</a:t>
            </a:r>
            <a:r>
              <a:rPr lang="en-US" altLang="en-US" sz="1800">
                <a:ea typeface="ＭＳ Ｐゴシック" pitchFamily="34" charset="-128"/>
              </a:rPr>
              <a:t> instruction as the last statement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</a:t>
            </a:r>
          </a:p>
          <a:p>
            <a:r>
              <a:rPr lang="en-US" altLang="en-US" dirty="0"/>
              <a:t>Thus, serial execution of a set of transactions preserves database consistency</a:t>
            </a:r>
            <a:r>
              <a:rPr lang="en-US" altLang="en-US" dirty="0" smtClean="0"/>
              <a:t>.  (T1, T2, T3, ….., </a:t>
            </a:r>
            <a:r>
              <a:rPr lang="en-US" altLang="en-US" dirty="0" err="1" smtClean="0"/>
              <a:t>Tn</a:t>
            </a:r>
            <a:r>
              <a:rPr lang="en-US" altLang="en-US" smtClean="0"/>
              <a:t>)</a:t>
            </a:r>
            <a:endParaRPr lang="en-US" altLang="en-US" dirty="0"/>
          </a:p>
          <a:p>
            <a:r>
              <a:rPr lang="en-US" altLang="en-US" dirty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</a:t>
            </a:r>
            <a:r>
              <a:rPr lang="en-US" altLang="en-US" b="1" dirty="0" smtClean="0">
                <a:solidFill>
                  <a:srgbClr val="000099"/>
                </a:solidFill>
              </a:rPr>
              <a:t>onflict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</a:t>
            </a:r>
            <a:r>
              <a:rPr lang="en-US" altLang="en-US" b="1" dirty="0" smtClean="0">
                <a:solidFill>
                  <a:srgbClr val="000099"/>
                </a:solidFill>
              </a:rPr>
              <a:t>iew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25629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076C9-B317-4B85-BB39-F346BB3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SERIALIZABILITY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C229D19-9ECD-4D31-9530-6EAD8ACA4E4C}"/>
              </a:ext>
            </a:extLst>
          </p:cNvPr>
          <p:cNvGraphicFramePr/>
          <p:nvPr>
            <p:extLst/>
          </p:nvPr>
        </p:nvGraphicFramePr>
        <p:xfrm>
          <a:off x="475225" y="2012655"/>
          <a:ext cx="2374900" cy="2974917"/>
        </p:xfrm>
        <a:graphic>
          <a:graphicData uri="http://schemas.openxmlformats.org/drawingml/2006/table">
            <a:tbl>
              <a:tblPr firstRow="1" firstCol="1" bandRow="1"/>
              <a:tblGrid>
                <a:gridCol w="1187450">
                  <a:extLst>
                    <a:ext uri="{9D8B030D-6E8A-4147-A177-3AD203B41FA5}">
                      <a16:colId xmlns:a16="http://schemas.microsoft.com/office/drawing/2014/main" xmlns="" val="4234725189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xmlns="" val="40710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5425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READ(A)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008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READ(B)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529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R=A+B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6162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DISPLAY(R)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7412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READ(A)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009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READ(C 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9111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= A-1000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9388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C=C+1000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3970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WRITE(A)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4878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WRITE(C)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73269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71765A3-15AC-4257-B2B2-D01F35C34725}"/>
              </a:ext>
            </a:extLst>
          </p:cNvPr>
          <p:cNvSpPr txBox="1"/>
          <p:nvPr/>
        </p:nvSpPr>
        <p:spPr>
          <a:xfrm>
            <a:off x="475225" y="1392702"/>
            <a:ext cx="28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Schedule 1 (Serial Schedule)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A91E737-C3B0-4B34-804C-54DD435D70C9}"/>
              </a:ext>
            </a:extLst>
          </p:cNvPr>
          <p:cNvGraphicFramePr/>
          <p:nvPr>
            <p:extLst/>
          </p:nvPr>
        </p:nvGraphicFramePr>
        <p:xfrm>
          <a:off x="4806950" y="2012654"/>
          <a:ext cx="2374900" cy="2974917"/>
        </p:xfrm>
        <a:graphic>
          <a:graphicData uri="http://schemas.openxmlformats.org/drawingml/2006/table">
            <a:tbl>
              <a:tblPr firstRow="1" firstCol="1" bandRow="1"/>
              <a:tblGrid>
                <a:gridCol w="1187450">
                  <a:extLst>
                    <a:ext uri="{9D8B030D-6E8A-4147-A177-3AD203B41FA5}">
                      <a16:colId xmlns:a16="http://schemas.microsoft.com/office/drawing/2014/main" xmlns="" val="60302501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xmlns="" val="3637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T2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803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READ(A)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6604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READ(A)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2647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READ(C 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0948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= A-1000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5085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C=C+1000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682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READ(B)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30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R=A+B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5544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DISPLAY(R)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802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WRITE(A)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785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WRITE(C)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91623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0D3839-A39F-43F9-BF9C-669DC1249921}"/>
              </a:ext>
            </a:extLst>
          </p:cNvPr>
          <p:cNvSpPr txBox="1"/>
          <p:nvPr/>
        </p:nvSpPr>
        <p:spPr>
          <a:xfrm>
            <a:off x="4951852" y="1392702"/>
            <a:ext cx="287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Schedule 2 (Equivalent concurrent Schedule)</a:t>
            </a:r>
          </a:p>
        </p:txBody>
      </p:sp>
    </p:spTree>
    <p:extLst>
      <p:ext uri="{BB962C8B-B14F-4D97-AF65-F5344CB8AC3E}">
        <p14:creationId xmlns:p14="http://schemas.microsoft.com/office/powerpoint/2010/main" val="33132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45437" cy="1184275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>
                <a:ea typeface="ＭＳ Ｐゴシック" pitchFamily="34" charset="-128"/>
              </a:rPr>
              <a:t>Let </a:t>
            </a:r>
            <a:r>
              <a:rPr lang="en-US" altLang="en-US" sz="1600" i="1">
                <a:ea typeface="ＭＳ Ｐゴシック" pitchFamily="34" charset="-128"/>
              </a:rPr>
              <a:t>T</a:t>
            </a:r>
            <a:r>
              <a:rPr lang="en-US" altLang="en-US" sz="1600" baseline="-25000">
                <a:ea typeface="ＭＳ Ｐゴシック" pitchFamily="34" charset="-128"/>
              </a:rPr>
              <a:t>1</a:t>
            </a:r>
            <a:r>
              <a:rPr lang="en-US" altLang="en-US" sz="1600">
                <a:ea typeface="ＭＳ Ｐゴシック" pitchFamily="34" charset="-128"/>
              </a:rPr>
              <a:t> transfer $50 from </a:t>
            </a:r>
            <a:r>
              <a:rPr lang="en-US" altLang="en-US" sz="1600" i="1">
                <a:ea typeface="ＭＳ Ｐゴシック" pitchFamily="34" charset="-128"/>
              </a:rPr>
              <a:t>A </a:t>
            </a:r>
            <a:r>
              <a:rPr lang="en-US" altLang="en-US" sz="1600">
                <a:ea typeface="ＭＳ Ｐゴシック" pitchFamily="34" charset="-128"/>
              </a:rPr>
              <a:t>to </a:t>
            </a:r>
            <a:r>
              <a:rPr lang="en-US" altLang="en-US" sz="1600" i="1">
                <a:ea typeface="ＭＳ Ｐゴシック" pitchFamily="34" charset="-128"/>
              </a:rPr>
              <a:t>B</a:t>
            </a:r>
            <a:r>
              <a:rPr lang="en-US" altLang="en-US" sz="1600">
                <a:ea typeface="ＭＳ Ｐゴシック" pitchFamily="34" charset="-128"/>
              </a:rPr>
              <a:t>, and </a:t>
            </a:r>
            <a:r>
              <a:rPr lang="en-US" altLang="en-US" sz="1600" i="1">
                <a:ea typeface="ＭＳ Ｐゴシック" pitchFamily="34" charset="-128"/>
              </a:rPr>
              <a:t>T</a:t>
            </a:r>
            <a:r>
              <a:rPr lang="en-US" altLang="en-US" sz="1600" baseline="-25000">
                <a:ea typeface="ＭＳ Ｐゴシック" pitchFamily="34" charset="-128"/>
              </a:rPr>
              <a:t>2</a:t>
            </a:r>
            <a:r>
              <a:rPr lang="en-US" altLang="en-US" sz="1600">
                <a:ea typeface="ＭＳ Ｐゴシック" pitchFamily="34" charset="-128"/>
              </a:rPr>
              <a:t> transfer 10% of the balance from </a:t>
            </a:r>
            <a:r>
              <a:rPr lang="en-US" altLang="en-US" sz="1600" i="1">
                <a:ea typeface="ＭＳ Ｐゴシック" pitchFamily="34" charset="-128"/>
              </a:rPr>
              <a:t>A </a:t>
            </a:r>
            <a:r>
              <a:rPr lang="en-US" altLang="en-US" sz="1600">
                <a:ea typeface="ＭＳ Ｐゴシック" pitchFamily="34" charset="-128"/>
              </a:rPr>
              <a:t>to </a:t>
            </a:r>
            <a:r>
              <a:rPr lang="en-US" altLang="en-US" sz="1600" i="1">
                <a:ea typeface="ＭＳ Ｐゴシック" pitchFamily="34" charset="-128"/>
              </a:rPr>
              <a:t>B.</a:t>
            </a:r>
            <a:r>
              <a:rPr lang="en-US" altLang="en-US" sz="1600">
                <a:ea typeface="ＭＳ Ｐゴシック" pitchFamily="34" charset="-128"/>
              </a:rPr>
              <a:t>  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>
                <a:ea typeface="ＭＳ Ｐゴシック" pitchFamily="34" charset="-128"/>
              </a:rPr>
              <a:t>An example of a  </a:t>
            </a:r>
            <a:r>
              <a:rPr lang="en-US" altLang="en-US" sz="1600" b="1">
                <a:solidFill>
                  <a:srgbClr val="000099"/>
                </a:solidFill>
                <a:ea typeface="ＭＳ Ｐゴシック" pitchFamily="34" charset="-128"/>
              </a:rPr>
              <a:t>serial </a:t>
            </a:r>
            <a:r>
              <a:rPr lang="en-US" altLang="en-US" sz="1600">
                <a:ea typeface="ＭＳ Ｐゴシック" pitchFamily="34" charset="-128"/>
              </a:rPr>
              <a:t>schedule in which </a:t>
            </a:r>
            <a:r>
              <a:rPr lang="en-US" altLang="en-US" sz="1600" i="1">
                <a:ea typeface="ＭＳ Ｐゴシック" pitchFamily="34" charset="-128"/>
              </a:rPr>
              <a:t>T</a:t>
            </a:r>
            <a:r>
              <a:rPr lang="en-US" altLang="en-US" sz="1600" baseline="-25000">
                <a:ea typeface="ＭＳ Ｐゴシック" pitchFamily="34" charset="-128"/>
              </a:rPr>
              <a:t>1</a:t>
            </a:r>
            <a:r>
              <a:rPr lang="en-US" altLang="en-US" sz="1600">
                <a:ea typeface="ＭＳ Ｐゴシック" pitchFamily="34" charset="-128"/>
              </a:rPr>
              <a:t> is followed by </a:t>
            </a:r>
            <a:r>
              <a:rPr lang="en-US" altLang="en-US" sz="1600" i="1">
                <a:ea typeface="ＭＳ Ｐゴシック" pitchFamily="34" charset="-128"/>
              </a:rPr>
              <a:t>T</a:t>
            </a:r>
            <a:r>
              <a:rPr lang="en-US" altLang="en-US" sz="1600" baseline="-25000">
                <a:ea typeface="ＭＳ Ｐゴシック" pitchFamily="34" charset="-128"/>
              </a:rPr>
              <a:t>2</a:t>
            </a:r>
            <a:r>
              <a:rPr lang="en-US" altLang="en-US" sz="1600">
                <a:ea typeface="ＭＳ Ｐゴシック" pitchFamily="34" charset="-128"/>
              </a:rPr>
              <a:t> :</a:t>
            </a:r>
          </a:p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>
                <a:ea typeface="ＭＳ Ｐゴシック" pitchFamily="34" charset="-128"/>
              </a:rPr>
              <a:t>		</a:t>
            </a:r>
          </a:p>
        </p:txBody>
      </p:sp>
      <p:pic>
        <p:nvPicPr>
          <p:cNvPr id="2560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7363" y="2063750"/>
            <a:ext cx="2932112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1270000" y="5765800"/>
            <a:ext cx="6724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kumimoji="1" lang="en-US" altLang="en-US">
                <a:latin typeface="Arial" charset="0"/>
              </a:rPr>
              <a:t>A =100, B=100, .In schedules 1, the sum “A + B” is preserved</a:t>
            </a:r>
            <a:r>
              <a:rPr kumimoji="1" lang="en-US" altLang="en-US" sz="1800"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Schedule 2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65925" cy="1054100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>
                <a:ea typeface="ＭＳ Ｐゴシック" pitchFamily="34" charset="-128"/>
              </a:rPr>
              <a:t>Let </a:t>
            </a:r>
            <a:r>
              <a:rPr lang="en-US" altLang="en-US" sz="1600" i="1">
                <a:ea typeface="ＭＳ Ｐゴシック" pitchFamily="34" charset="-128"/>
              </a:rPr>
              <a:t>T</a:t>
            </a:r>
            <a:r>
              <a:rPr lang="en-US" altLang="en-US" sz="1600" baseline="-25000">
                <a:ea typeface="ＭＳ Ｐゴシック" pitchFamily="34" charset="-128"/>
              </a:rPr>
              <a:t>1</a:t>
            </a:r>
            <a:r>
              <a:rPr lang="en-US" altLang="en-US" sz="1600">
                <a:ea typeface="ＭＳ Ｐゴシック" pitchFamily="34" charset="-128"/>
              </a:rPr>
              <a:t> and </a:t>
            </a:r>
            <a:r>
              <a:rPr lang="en-US" altLang="en-US" sz="1600" i="1">
                <a:ea typeface="ＭＳ Ｐゴシック" pitchFamily="34" charset="-128"/>
              </a:rPr>
              <a:t>T</a:t>
            </a:r>
            <a:r>
              <a:rPr lang="en-US" altLang="en-US" sz="1600" baseline="-25000">
                <a:ea typeface="ＭＳ Ｐゴシック" pitchFamily="34" charset="-128"/>
              </a:rPr>
              <a:t>2</a:t>
            </a:r>
            <a:r>
              <a:rPr lang="en-US" altLang="en-US" sz="1600">
                <a:ea typeface="ＭＳ Ｐゴシック" pitchFamily="34" charset="-128"/>
              </a:rPr>
              <a:t> be the transactions defined previously</a:t>
            </a:r>
            <a:r>
              <a:rPr lang="en-US" altLang="en-US" sz="1600" i="1">
                <a:ea typeface="ＭＳ Ｐゴシック" pitchFamily="34" charset="-128"/>
              </a:rPr>
              <a:t>.</a:t>
            </a:r>
            <a:r>
              <a:rPr lang="en-US" altLang="en-US" sz="1600">
                <a:ea typeface="ＭＳ Ｐゴシック" pitchFamily="34" charset="-128"/>
              </a:rPr>
              <a:t>  The following schedule is not a serial schedule, but it is </a:t>
            </a:r>
            <a:r>
              <a:rPr lang="en-US" altLang="en-US" sz="1600" b="1">
                <a:solidFill>
                  <a:srgbClr val="000099"/>
                </a:solidFill>
                <a:ea typeface="ＭＳ Ｐゴシック" pitchFamily="34" charset="-128"/>
              </a:rPr>
              <a:t>equivalent</a:t>
            </a:r>
            <a:r>
              <a:rPr lang="en-US" altLang="en-US" sz="1600">
                <a:solidFill>
                  <a:srgbClr val="000099"/>
                </a:solidFill>
                <a:ea typeface="ＭＳ Ｐゴシック" pitchFamily="34" charset="-128"/>
              </a:rPr>
              <a:t> </a:t>
            </a:r>
            <a:r>
              <a:rPr lang="en-US" altLang="en-US" sz="1600">
                <a:ea typeface="ＭＳ Ｐゴシック" pitchFamily="34" charset="-128"/>
              </a:rPr>
              <a:t>to Schedule 1.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800">
                <a:ea typeface="ＭＳ Ｐゴシック" pitchFamily="34" charset="-128"/>
              </a:rPr>
              <a:t>		</a:t>
            </a:r>
            <a:endParaRPr lang="en-US" altLang="en-US" sz="1800" i="1">
              <a:ea typeface="ＭＳ Ｐゴシック" pitchFamily="34" charset="-128"/>
            </a:endParaRPr>
          </a:p>
        </p:txBody>
      </p:sp>
      <p:pic>
        <p:nvPicPr>
          <p:cNvPr id="2970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8488" y="1803400"/>
            <a:ext cx="2716212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1079060" y="5370269"/>
            <a:ext cx="68913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</a:rPr>
              <a:t>Question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24-2</a:t>
            </a:r>
            <a:r>
              <a:rPr lang="en-US" altLang="en-US" sz="1800" b="1" dirty="0">
                <a:solidFill>
                  <a:srgbClr val="FF0000"/>
                </a:solidFill>
              </a:rPr>
              <a:t>:</a:t>
            </a:r>
            <a:r>
              <a:rPr lang="en-US" altLang="en-US" sz="1800" dirty="0"/>
              <a:t> 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en-US" sz="1800" dirty="0"/>
              <a:t>Given A = 100 and B= 100. Prove that the above concurrent schedule preserve database consistency.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en-US" sz="1800" dirty="0"/>
              <a:t>Explain conflict </a:t>
            </a:r>
            <a:r>
              <a:rPr lang="en-US" altLang="en-US" sz="1800" dirty="0" err="1"/>
              <a:t>serializability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256" y="2468001"/>
            <a:ext cx="5913120" cy="122617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Concurrency Control in Distributed Databases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50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Concurrency Control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149560" y="1670765"/>
            <a:ext cx="4553088" cy="447646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>
                <a:latin typeface="Helvetica" charset="0"/>
              </a:rPr>
              <a:t>Concurrency control mechanism maintains the ACID property of transaction by lock based protocol.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Modify concurrency control schemes for use in distributed environment.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We assume that each site participates in the execution of a commit protocol to ensure global transaction atomicity. 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We assume all replicas of any item are updated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0670" y="1414107"/>
            <a:ext cx="3050343" cy="4386192"/>
            <a:chOff x="5900670" y="1414107"/>
            <a:chExt cx="3050343" cy="4386192"/>
          </a:xfrm>
        </p:grpSpPr>
        <p:grpSp>
          <p:nvGrpSpPr>
            <p:cNvPr id="71694" name="Group 71693"/>
            <p:cNvGrpSpPr/>
            <p:nvPr/>
          </p:nvGrpSpPr>
          <p:grpSpPr>
            <a:xfrm>
              <a:off x="5900670" y="1414107"/>
              <a:ext cx="3050343" cy="3635769"/>
              <a:chOff x="5190981" y="1414107"/>
              <a:chExt cx="3050343" cy="363576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="" xmlns:a16="http://schemas.microsoft.com/office/drawing/2014/main" id="{D3155394-19A0-46C3-B656-660D023AD9FB}"/>
                  </a:ext>
                </a:extLst>
              </p:cNvPr>
              <p:cNvCxnSpPr>
                <a:stCxn id="25" idx="3"/>
                <a:endCxn id="22" idx="1"/>
              </p:cNvCxnSpPr>
              <p:nvPr/>
            </p:nvCxnSpPr>
            <p:spPr bwMode="auto">
              <a:xfrm>
                <a:off x="5781822" y="2768122"/>
                <a:ext cx="186866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E5D69F88-B696-42A1-A134-1025518D4E17}"/>
                  </a:ext>
                </a:extLst>
              </p:cNvPr>
              <p:cNvGrpSpPr/>
              <p:nvPr/>
            </p:nvGrpSpPr>
            <p:grpSpPr>
              <a:xfrm>
                <a:off x="5190981" y="2161453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F18B8548-2EF5-4A73-BC54-F31919D30052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="" xmlns:a16="http://schemas.microsoft.com/office/drawing/2014/main" id="{D43A9E2B-841B-48E4-97A2-D38394EBB413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56427099-29B5-42ED-B15A-FEE0C5ED3673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5D0E76FE-2E9A-4C83-857F-104F003C3EAF}"/>
                  </a:ext>
                </a:extLst>
              </p:cNvPr>
              <p:cNvGrpSpPr/>
              <p:nvPr/>
            </p:nvGrpSpPr>
            <p:grpSpPr>
              <a:xfrm>
                <a:off x="7650483" y="2161453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AC5D590B-626B-4049-8745-E31DBDF79720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="" xmlns:a16="http://schemas.microsoft.com/office/drawing/2014/main" id="{9AE350F9-56B0-4891-955A-5F298EF166A9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="" xmlns:a16="http://schemas.microsoft.com/office/drawing/2014/main" id="{D73A01EE-515B-43E2-9CD6-ABAA4D511BC8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7F29625F-4939-4802-A213-1B60569CAA38}"/>
                  </a:ext>
                </a:extLst>
              </p:cNvPr>
              <p:cNvGrpSpPr/>
              <p:nvPr/>
            </p:nvGrpSpPr>
            <p:grpSpPr>
              <a:xfrm>
                <a:off x="6445347" y="1414107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2B3A5460-E190-446A-90DA-1E3D1C439175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Site5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53CE3AC8-41AF-482F-A627-0D7B8C62D555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TC5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="" xmlns:a16="http://schemas.microsoft.com/office/drawing/2014/main" id="{04DC7004-D3EF-475F-834B-881F79EFB0C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TM5</a:t>
                  </a:r>
                </a:p>
              </p:txBody>
            </p:sp>
          </p:grpSp>
          <p:grpSp>
            <p:nvGrpSpPr>
              <p:cNvPr id="71684" name="Group 71683"/>
              <p:cNvGrpSpPr/>
              <p:nvPr/>
            </p:nvGrpSpPr>
            <p:grpSpPr>
              <a:xfrm>
                <a:off x="5950634" y="3836538"/>
                <a:ext cx="590841" cy="1213338"/>
                <a:chOff x="6481914" y="3764498"/>
                <a:chExt cx="590841" cy="121333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6481914" y="3764498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6528585" y="4089813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6568441" y="4593904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D10ECF37-68B9-4185-A75A-B85A02890B4F}"/>
                  </a:ext>
                </a:extLst>
              </p:cNvPr>
              <p:cNvCxnSpPr>
                <a:stCxn id="25" idx="3"/>
                <a:endCxn id="19" idx="1"/>
              </p:cNvCxnSpPr>
              <p:nvPr/>
            </p:nvCxnSpPr>
            <p:spPr bwMode="auto">
              <a:xfrm flipV="1">
                <a:off x="5781822" y="2020776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B4E1754D-6C3B-4A13-9FDE-710DE10687D0}"/>
                  </a:ext>
                </a:extLst>
              </p:cNvPr>
              <p:cNvCxnSpPr>
                <a:stCxn id="25" idx="2"/>
                <a:endCxn id="16" idx="1"/>
              </p:cNvCxnSpPr>
              <p:nvPr/>
            </p:nvCxnSpPr>
            <p:spPr bwMode="auto">
              <a:xfrm>
                <a:off x="5486402" y="3374791"/>
                <a:ext cx="464232" cy="106841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48FFF792-17F7-40DC-999A-0A6BD222E0CF}"/>
                  </a:ext>
                </a:extLst>
              </p:cNvPr>
              <p:cNvCxnSpPr>
                <a:stCxn id="22" idx="1"/>
                <a:endCxn id="16" idx="3"/>
              </p:cNvCxnSpPr>
              <p:nvPr/>
            </p:nvCxnSpPr>
            <p:spPr bwMode="auto">
              <a:xfrm flipH="1">
                <a:off x="6541475" y="2768122"/>
                <a:ext cx="1109008" cy="167508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24DE5EF3-9D2B-4486-A03F-AF891D88C5B5}"/>
                  </a:ext>
                </a:extLst>
              </p:cNvPr>
              <p:cNvCxnSpPr>
                <a:stCxn id="19" idx="3"/>
                <a:endCxn id="22" idx="1"/>
              </p:cNvCxnSpPr>
              <p:nvPr/>
            </p:nvCxnSpPr>
            <p:spPr bwMode="auto">
              <a:xfrm>
                <a:off x="7036188" y="2020776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9F59E646-438E-4A63-A912-BAFD1D713AEB}"/>
                  </a:ext>
                </a:extLst>
              </p:cNvPr>
              <p:cNvCxnSpPr>
                <a:stCxn id="19" idx="2"/>
                <a:endCxn id="16" idx="0"/>
              </p:cNvCxnSpPr>
              <p:nvPr/>
            </p:nvCxnSpPr>
            <p:spPr bwMode="auto">
              <a:xfrm flipH="1">
                <a:off x="6246055" y="2627445"/>
                <a:ext cx="494713" cy="120909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8" name="Group 37"/>
              <p:cNvGrpSpPr/>
              <p:nvPr/>
            </p:nvGrpSpPr>
            <p:grpSpPr>
              <a:xfrm>
                <a:off x="7205001" y="3836538"/>
                <a:ext cx="590841" cy="1213338"/>
                <a:chOff x="6481914" y="3764498"/>
                <a:chExt cx="590841" cy="1213338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6481914" y="3764498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6528585" y="4089813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6568441" y="4593904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cxnSp>
            <p:nvCxnSpPr>
              <p:cNvPr id="71686" name="Straight Connector 71685"/>
              <p:cNvCxnSpPr>
                <a:stCxn id="16" idx="3"/>
                <a:endCxn id="39" idx="1"/>
              </p:cNvCxnSpPr>
              <p:nvPr/>
            </p:nvCxnSpPr>
            <p:spPr bwMode="auto">
              <a:xfrm>
                <a:off x="6541475" y="4443207"/>
                <a:ext cx="663526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688" name="Straight Connector 71687"/>
              <p:cNvCxnSpPr>
                <a:stCxn id="25" idx="3"/>
                <a:endCxn id="39" idx="1"/>
              </p:cNvCxnSpPr>
              <p:nvPr/>
            </p:nvCxnSpPr>
            <p:spPr bwMode="auto">
              <a:xfrm>
                <a:off x="5781822" y="2768122"/>
                <a:ext cx="1423179" cy="167508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690" name="Straight Connector 71689"/>
              <p:cNvCxnSpPr>
                <a:stCxn id="19" idx="2"/>
                <a:endCxn id="39" idx="1"/>
              </p:cNvCxnSpPr>
              <p:nvPr/>
            </p:nvCxnSpPr>
            <p:spPr bwMode="auto">
              <a:xfrm>
                <a:off x="6740768" y="2627445"/>
                <a:ext cx="464233" cy="181576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692" name="Straight Connector 71691"/>
              <p:cNvCxnSpPr>
                <a:stCxn id="22" idx="2"/>
                <a:endCxn id="39" idx="0"/>
              </p:cNvCxnSpPr>
              <p:nvPr/>
            </p:nvCxnSpPr>
            <p:spPr bwMode="auto">
              <a:xfrm flipH="1">
                <a:off x="7500422" y="3374791"/>
                <a:ext cx="445482" cy="46174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" name="Group 34"/>
            <p:cNvGrpSpPr/>
            <p:nvPr/>
          </p:nvGrpSpPr>
          <p:grpSpPr>
            <a:xfrm>
              <a:off x="6733205" y="5049876"/>
              <a:ext cx="1749240" cy="750423"/>
              <a:chOff x="6733205" y="5049876"/>
              <a:chExt cx="1749240" cy="750423"/>
            </a:xfrm>
          </p:grpSpPr>
          <p:sp>
            <p:nvSpPr>
              <p:cNvPr id="36" name="Flowchart: Magnetic Disk 35"/>
              <p:cNvSpPr/>
              <p:nvPr/>
            </p:nvSpPr>
            <p:spPr bwMode="auto">
              <a:xfrm>
                <a:off x="6733205" y="5336275"/>
                <a:ext cx="504314" cy="464024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A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37" name="Flowchart: Magnetic Disk 36"/>
              <p:cNvSpPr/>
              <p:nvPr/>
            </p:nvSpPr>
            <p:spPr bwMode="auto">
              <a:xfrm>
                <a:off x="7978131" y="5308980"/>
                <a:ext cx="504314" cy="464024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B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cxnSp>
            <p:nvCxnSpPr>
              <p:cNvPr id="42" name="Straight Arrow Connector 41"/>
              <p:cNvCxnSpPr>
                <a:endCxn id="36" idx="0"/>
              </p:cNvCxnSpPr>
              <p:nvPr/>
            </p:nvCxnSpPr>
            <p:spPr bwMode="auto">
              <a:xfrm>
                <a:off x="6969395" y="5049876"/>
                <a:ext cx="15967" cy="4410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cxnSp>
            <p:nvCxnSpPr>
              <p:cNvPr id="43" name="Straight Arrow Connector 42"/>
              <p:cNvCxnSpPr>
                <a:endCxn id="37" idx="0"/>
              </p:cNvCxnSpPr>
              <p:nvPr/>
            </p:nvCxnSpPr>
            <p:spPr bwMode="auto">
              <a:xfrm>
                <a:off x="8223762" y="5049876"/>
                <a:ext cx="6526" cy="41377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00633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30820A11-895F-49B6-ADD0-EFEBBA890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Automatic Acquisition of Locks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="" xmlns:a16="http://schemas.microsoft.com/office/drawing/2014/main" id="{EBEFEE3E-0192-457C-A7CD-7EB5BC3638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1692" y="1061329"/>
            <a:ext cx="5472333" cy="5210175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 transaction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 issues the standard read/write instruction, without explicit locking calls.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The operation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ea typeface="ＭＳ Ｐゴシック" panose="020B0600070205080204" pitchFamily="34" charset="-128"/>
              </a:rPr>
              <a:t>) is processed as:</a:t>
            </a:r>
          </a:p>
          <a:p>
            <a:pPr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          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if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 has a lock on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               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then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                    read(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ea typeface="ＭＳ Ｐゴシック" panose="020B0600070205080204" pitchFamily="34" charset="-128"/>
              </a:rPr>
              <a:t>)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                else begin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                   if necessary wait until no other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                           transaction has a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lock-X</a:t>
            </a:r>
            <a:r>
              <a:rPr lang="en-US" altLang="en-US" sz="1800" dirty="0">
                <a:ea typeface="ＭＳ Ｐゴシック" panose="020B0600070205080204" pitchFamily="34" charset="-128"/>
              </a:rPr>
              <a:t> on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                           grant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 a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 lock-S</a:t>
            </a:r>
            <a:r>
              <a:rPr lang="en-US" altLang="en-US" sz="1800" dirty="0">
                <a:ea typeface="ＭＳ Ｐゴシック" panose="020B0600070205080204" pitchFamily="34" charset="-128"/>
              </a:rPr>
              <a:t> on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                           read(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            end</a:t>
            </a: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84A65FD1-54B4-4766-BABE-452FCF7B0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Automatic Acquisition of Locks (Cont.)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="" xmlns:a16="http://schemas.microsoft.com/office/drawing/2014/main" id="{DC095C7F-82CF-409B-B2E8-D537F30F34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6705" y="1093567"/>
            <a:ext cx="4982747" cy="4876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i="1" dirty="0">
                <a:ea typeface="ＭＳ Ｐゴシック" panose="020B0600070205080204" pitchFamily="34" charset="-128"/>
              </a:rPr>
              <a:t>(D)</a:t>
            </a:r>
            <a:r>
              <a:rPr lang="en-US" altLang="en-US" dirty="0">
                <a:ea typeface="ＭＳ Ｐゴシック" panose="020B0600070205080204" pitchFamily="34" charset="-128"/>
              </a:rPr>
              <a:t>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</a:t>
            </a:r>
            <a:r>
              <a:rPr lang="en-US" altLang="en-US" b="1" dirty="0">
                <a:ea typeface="ＭＳ Ｐゴシック" panose="020B0600070205080204" pitchFamily="34" charset="-128"/>
              </a:rPr>
              <a:t>if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has a  </a:t>
            </a:r>
            <a:r>
              <a:rPr lang="en-US" altLang="en-US" b="1" dirty="0">
                <a:ea typeface="ＭＳ Ｐゴシック" panose="020B0600070205080204" pitchFamily="34" charset="-128"/>
              </a:rPr>
              <a:t>lock-X</a:t>
            </a:r>
            <a:r>
              <a:rPr lang="en-US" altLang="en-US" dirty="0">
                <a:ea typeface="ＭＳ Ｐゴシック" panose="020B0600070205080204" pitchFamily="34" charset="-128"/>
              </a:rPr>
              <a:t> on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then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write(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</a:t>
            </a:r>
            <a:r>
              <a:rPr lang="en-US" altLang="en-US" b="1" dirty="0">
                <a:ea typeface="ＭＳ Ｐゴシック" panose="020B0600070205080204" pitchFamily="34" charset="-128"/>
              </a:rPr>
              <a:t>else begin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if necessary wait until no other transaction has any lock on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if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has a </a:t>
            </a:r>
            <a:r>
              <a:rPr lang="en-US" altLang="en-US" b="1" dirty="0">
                <a:ea typeface="ＭＳ Ｐゴシック" panose="020B0600070205080204" pitchFamily="34" charset="-128"/>
              </a:rPr>
              <a:t>lock-S</a:t>
            </a:r>
            <a:r>
              <a:rPr lang="en-US" altLang="en-US" dirty="0">
                <a:ea typeface="ＭＳ Ｐゴシック" panose="020B0600070205080204" pitchFamily="34" charset="-128"/>
              </a:rPr>
              <a:t> on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         then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            upgrade</a:t>
            </a:r>
            <a:r>
              <a:rPr lang="en-US" altLang="en-US" dirty="0">
                <a:ea typeface="ＭＳ Ｐゴシック" panose="020B0600070205080204" pitchFamily="34" charset="-128"/>
              </a:rPr>
              <a:t> lock on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  to </a:t>
            </a:r>
            <a:r>
              <a:rPr lang="en-US" altLang="en-US" b="1" dirty="0">
                <a:ea typeface="ＭＳ Ｐゴシック" panose="020B0600070205080204" pitchFamily="34" charset="-128"/>
              </a:rPr>
              <a:t>lock-X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        else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  grant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a </a:t>
            </a:r>
            <a:r>
              <a:rPr lang="en-US" altLang="en-US" b="1" dirty="0">
                <a:ea typeface="ＭＳ Ｐゴシック" panose="020B0600070205080204" pitchFamily="34" charset="-128"/>
              </a:rPr>
              <a:t>lock-X</a:t>
            </a:r>
            <a:r>
              <a:rPr lang="en-US" altLang="en-US" dirty="0">
                <a:ea typeface="ＭＳ Ｐゴシック" panose="020B0600070205080204" pitchFamily="34" charset="-128"/>
              </a:rPr>
              <a:t> on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write(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 end</a:t>
            </a:r>
            <a:r>
              <a:rPr lang="en-US" altLang="en-US" dirty="0">
                <a:ea typeface="ＭＳ Ｐゴシック" panose="020B0600070205080204" pitchFamily="34" charset="-128"/>
              </a:rPr>
              <a:t>;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All locks are released after commit or abort</a:t>
            </a:r>
          </a:p>
          <a:p>
            <a:pPr marL="0" indent="0">
              <a:buNone/>
            </a:pPr>
            <a:endParaRPr lang="en-US" altLang="en-US" b="1" u="sng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Single-Lock-Manager Approach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95535" y="938724"/>
            <a:ext cx="4932080" cy="502534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In the </a:t>
            </a:r>
            <a:r>
              <a:rPr lang="en-US" sz="1800" b="1" dirty="0">
                <a:solidFill>
                  <a:srgbClr val="002060"/>
                </a:solidFill>
                <a:latin typeface="Helvetica" charset="0"/>
              </a:rPr>
              <a:t>single lock-manager </a:t>
            </a:r>
            <a:r>
              <a:rPr lang="en-US" sz="1800" dirty="0">
                <a:latin typeface="Helvetica" charset="0"/>
              </a:rPr>
              <a:t>approach, lock manager runs on a </a:t>
            </a:r>
            <a:r>
              <a:rPr lang="en-US" sz="1800" i="1" dirty="0">
                <a:latin typeface="Helvetica" charset="0"/>
              </a:rPr>
              <a:t>single</a:t>
            </a:r>
            <a:r>
              <a:rPr lang="en-US" sz="1800" dirty="0">
                <a:latin typeface="Helvetica" charset="0"/>
              </a:rPr>
              <a:t> chosen site, say Site1. All lock requests sent to central lock manager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Helvetica" charset="0"/>
              </a:rPr>
              <a:t>How to perform READ (A)?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The transaction can read the data item from </a:t>
            </a:r>
            <a:r>
              <a:rPr lang="en-US" sz="1800" i="1" dirty="0">
                <a:latin typeface="Helvetica" charset="0"/>
              </a:rPr>
              <a:t>any</a:t>
            </a:r>
            <a:r>
              <a:rPr lang="en-US" sz="1800" dirty="0">
                <a:latin typeface="Helvetica" charset="0"/>
              </a:rPr>
              <a:t> one of the sites at which a replica of the data item resides.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Helvetica" charset="0"/>
              </a:rPr>
              <a:t>Question 25-1 </a:t>
            </a:r>
            <a:r>
              <a:rPr lang="en-US" sz="1800" dirty="0"/>
              <a:t>Let us consider the transaction T41 at site 4. The transaction display of balance of account A. There is single lock manager at site 1.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Write the transaction with lock.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Write the steps to obtain the lock by T41.</a:t>
            </a:r>
          </a:p>
          <a:p>
            <a:pPr marL="0" indent="0">
              <a:buNone/>
            </a:pPr>
            <a:endParaRPr lang="en-US" sz="1800" dirty="0">
              <a:latin typeface="Helvetica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00670" y="1414107"/>
            <a:ext cx="3050343" cy="4386192"/>
            <a:chOff x="5900670" y="1414107"/>
            <a:chExt cx="3050343" cy="4386192"/>
          </a:xfrm>
        </p:grpSpPr>
        <p:grpSp>
          <p:nvGrpSpPr>
            <p:cNvPr id="5" name="Group 4"/>
            <p:cNvGrpSpPr/>
            <p:nvPr/>
          </p:nvGrpSpPr>
          <p:grpSpPr>
            <a:xfrm>
              <a:off x="5900670" y="1414107"/>
              <a:ext cx="3050343" cy="3635769"/>
              <a:chOff x="5190981" y="1414107"/>
              <a:chExt cx="3050343" cy="363576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D3155394-19A0-46C3-B656-660D023AD9FB}"/>
                  </a:ext>
                </a:extLst>
              </p:cNvPr>
              <p:cNvCxnSpPr>
                <a:stCxn id="38" idx="3"/>
                <a:endCxn id="35" idx="1"/>
              </p:cNvCxnSpPr>
              <p:nvPr/>
            </p:nvCxnSpPr>
            <p:spPr bwMode="auto">
              <a:xfrm>
                <a:off x="5781822" y="2768122"/>
                <a:ext cx="186866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E5D69F88-B696-42A1-A134-1025518D4E17}"/>
                  </a:ext>
                </a:extLst>
              </p:cNvPr>
              <p:cNvGrpSpPr/>
              <p:nvPr/>
            </p:nvGrpSpPr>
            <p:grpSpPr>
              <a:xfrm>
                <a:off x="5190981" y="2161453"/>
                <a:ext cx="590841" cy="1213338"/>
                <a:chOff x="5219116" y="3429000"/>
                <a:chExt cx="590841" cy="121333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="" xmlns:a16="http://schemas.microsoft.com/office/drawing/2014/main" id="{F18B8548-2EF5-4A73-BC54-F31919D30052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="" xmlns:a16="http://schemas.microsoft.com/office/drawing/2014/main" id="{D43A9E2B-841B-48E4-97A2-D38394EBB413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="" xmlns:a16="http://schemas.microsoft.com/office/drawing/2014/main" id="{56427099-29B5-42ED-B15A-FEE0C5ED3673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="" xmlns:a16="http://schemas.microsoft.com/office/drawing/2014/main" id="{5D0E76FE-2E9A-4C83-857F-104F003C3EAF}"/>
                  </a:ext>
                </a:extLst>
              </p:cNvPr>
              <p:cNvGrpSpPr/>
              <p:nvPr/>
            </p:nvGrpSpPr>
            <p:grpSpPr>
              <a:xfrm>
                <a:off x="7650483" y="2161453"/>
                <a:ext cx="590841" cy="1213338"/>
                <a:chOff x="5219116" y="3429000"/>
                <a:chExt cx="590841" cy="121333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="" xmlns:a16="http://schemas.microsoft.com/office/drawing/2014/main" id="{AC5D590B-626B-4049-8745-E31DBDF79720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="" xmlns:a16="http://schemas.microsoft.com/office/drawing/2014/main" id="{9AE350F9-56B0-4891-955A-5F298EF166A9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="" xmlns:a16="http://schemas.microsoft.com/office/drawing/2014/main" id="{D73A01EE-515B-43E2-9CD6-ABAA4D511BC8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7F29625F-4939-4802-A213-1B60569CAA38}"/>
                  </a:ext>
                </a:extLst>
              </p:cNvPr>
              <p:cNvGrpSpPr/>
              <p:nvPr/>
            </p:nvGrpSpPr>
            <p:grpSpPr>
              <a:xfrm>
                <a:off x="6445347" y="1414107"/>
                <a:ext cx="590841" cy="1213338"/>
                <a:chOff x="5219116" y="3429000"/>
                <a:chExt cx="590841" cy="121333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="" xmlns:a16="http://schemas.microsoft.com/office/drawing/2014/main" id="{2B3A5460-E190-446A-90DA-1E3D1C439175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Site5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="" xmlns:a16="http://schemas.microsoft.com/office/drawing/2014/main" id="{53CE3AC8-41AF-482F-A627-0D7B8C62D555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TC5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="" xmlns:a16="http://schemas.microsoft.com/office/drawing/2014/main" id="{04DC7004-D3EF-475F-834B-881F79EFB0C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TM5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950634" y="3836538"/>
                <a:ext cx="590841" cy="1213338"/>
                <a:chOff x="6481914" y="3764498"/>
                <a:chExt cx="590841" cy="1213338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6481914" y="3764498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6528585" y="4089813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6568441" y="4593904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D10ECF37-68B9-4185-A75A-B85A02890B4F}"/>
                  </a:ext>
                </a:extLst>
              </p:cNvPr>
              <p:cNvCxnSpPr>
                <a:stCxn id="38" idx="3"/>
                <a:endCxn id="32" idx="1"/>
              </p:cNvCxnSpPr>
              <p:nvPr/>
            </p:nvCxnSpPr>
            <p:spPr bwMode="auto">
              <a:xfrm flipV="1">
                <a:off x="5781822" y="2020776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B4E1754D-6C3B-4A13-9FDE-710DE10687D0}"/>
                  </a:ext>
                </a:extLst>
              </p:cNvPr>
              <p:cNvCxnSpPr>
                <a:stCxn id="38" idx="2"/>
                <a:endCxn id="29" idx="1"/>
              </p:cNvCxnSpPr>
              <p:nvPr/>
            </p:nvCxnSpPr>
            <p:spPr bwMode="auto">
              <a:xfrm>
                <a:off x="5486402" y="3374791"/>
                <a:ext cx="464232" cy="106841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48FFF792-17F7-40DC-999A-0A6BD222E0CF}"/>
                  </a:ext>
                </a:extLst>
              </p:cNvPr>
              <p:cNvCxnSpPr>
                <a:stCxn id="35" idx="1"/>
                <a:endCxn id="29" idx="3"/>
              </p:cNvCxnSpPr>
              <p:nvPr/>
            </p:nvCxnSpPr>
            <p:spPr bwMode="auto">
              <a:xfrm flipH="1">
                <a:off x="6541475" y="2768122"/>
                <a:ext cx="1109008" cy="167508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24DE5EF3-9D2B-4486-A03F-AF891D88C5B5}"/>
                  </a:ext>
                </a:extLst>
              </p:cNvPr>
              <p:cNvCxnSpPr>
                <a:stCxn id="32" idx="3"/>
                <a:endCxn id="35" idx="1"/>
              </p:cNvCxnSpPr>
              <p:nvPr/>
            </p:nvCxnSpPr>
            <p:spPr bwMode="auto">
              <a:xfrm>
                <a:off x="7036188" y="2020776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9F59E646-438E-4A63-A912-BAFD1D713AEB}"/>
                  </a:ext>
                </a:extLst>
              </p:cNvPr>
              <p:cNvCxnSpPr>
                <a:stCxn id="32" idx="2"/>
                <a:endCxn id="29" idx="0"/>
              </p:cNvCxnSpPr>
              <p:nvPr/>
            </p:nvCxnSpPr>
            <p:spPr bwMode="auto">
              <a:xfrm flipH="1">
                <a:off x="6246055" y="2627445"/>
                <a:ext cx="494713" cy="120909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1" name="Group 20"/>
              <p:cNvGrpSpPr/>
              <p:nvPr/>
            </p:nvGrpSpPr>
            <p:grpSpPr>
              <a:xfrm>
                <a:off x="7205001" y="3836538"/>
                <a:ext cx="590841" cy="1213338"/>
                <a:chOff x="6481914" y="3764498"/>
                <a:chExt cx="590841" cy="1213338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6481914" y="3764498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6528585" y="4089813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6568441" y="4593904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cxnSp>
            <p:nvCxnSpPr>
              <p:cNvPr id="22" name="Straight Connector 21"/>
              <p:cNvCxnSpPr>
                <a:stCxn id="29" idx="3"/>
                <a:endCxn id="26" idx="1"/>
              </p:cNvCxnSpPr>
              <p:nvPr/>
            </p:nvCxnSpPr>
            <p:spPr bwMode="auto">
              <a:xfrm>
                <a:off x="6541475" y="4443207"/>
                <a:ext cx="663526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38" idx="3"/>
                <a:endCxn id="26" idx="1"/>
              </p:cNvCxnSpPr>
              <p:nvPr/>
            </p:nvCxnSpPr>
            <p:spPr bwMode="auto">
              <a:xfrm>
                <a:off x="5781822" y="2768122"/>
                <a:ext cx="1423179" cy="167508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>
                <a:stCxn id="32" idx="2"/>
                <a:endCxn id="26" idx="1"/>
              </p:cNvCxnSpPr>
              <p:nvPr/>
            </p:nvCxnSpPr>
            <p:spPr bwMode="auto">
              <a:xfrm>
                <a:off x="6740768" y="2627445"/>
                <a:ext cx="464233" cy="181576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>
                <a:stCxn id="35" idx="2"/>
                <a:endCxn id="26" idx="0"/>
              </p:cNvCxnSpPr>
              <p:nvPr/>
            </p:nvCxnSpPr>
            <p:spPr bwMode="auto">
              <a:xfrm flipH="1">
                <a:off x="7500422" y="3374791"/>
                <a:ext cx="445482" cy="46174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733205" y="5049876"/>
              <a:ext cx="1749240" cy="750423"/>
              <a:chOff x="6733205" y="5049876"/>
              <a:chExt cx="1749240" cy="750423"/>
            </a:xfrm>
          </p:grpSpPr>
          <p:sp>
            <p:nvSpPr>
              <p:cNvPr id="7" name="Flowchart: Magnetic Disk 6"/>
              <p:cNvSpPr/>
              <p:nvPr/>
            </p:nvSpPr>
            <p:spPr bwMode="auto">
              <a:xfrm>
                <a:off x="6733205" y="5336275"/>
                <a:ext cx="504314" cy="464024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A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8" name="Flowchart: Magnetic Disk 7"/>
              <p:cNvSpPr/>
              <p:nvPr/>
            </p:nvSpPr>
            <p:spPr bwMode="auto">
              <a:xfrm>
                <a:off x="7978131" y="5308980"/>
                <a:ext cx="504314" cy="464024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B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cxnSp>
            <p:nvCxnSpPr>
              <p:cNvPr id="9" name="Straight Arrow Connector 8"/>
              <p:cNvCxnSpPr>
                <a:endCxn id="7" idx="0"/>
              </p:cNvCxnSpPr>
              <p:nvPr/>
            </p:nvCxnSpPr>
            <p:spPr bwMode="auto">
              <a:xfrm>
                <a:off x="6969395" y="5049876"/>
                <a:ext cx="15967" cy="4410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cxnSp>
            <p:nvCxnSpPr>
              <p:cNvPr id="10" name="Straight Arrow Connector 9"/>
              <p:cNvCxnSpPr>
                <a:endCxn id="8" idx="0"/>
              </p:cNvCxnSpPr>
              <p:nvPr/>
            </p:nvCxnSpPr>
            <p:spPr bwMode="auto">
              <a:xfrm>
                <a:off x="8223762" y="5049876"/>
                <a:ext cx="6526" cy="41377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</p:grpSp>
      <p:sp>
        <p:nvSpPr>
          <p:cNvPr id="2" name="Flowchart: Magnetic Disk 1"/>
          <p:cNvSpPr/>
          <p:nvPr/>
        </p:nvSpPr>
        <p:spPr bwMode="auto">
          <a:xfrm>
            <a:off x="8335554" y="1237588"/>
            <a:ext cx="590841" cy="5985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AB</a:t>
            </a:r>
          </a:p>
        </p:txBody>
      </p:sp>
      <p:cxnSp>
        <p:nvCxnSpPr>
          <p:cNvPr id="41" name="Straight Arrow Connector 40"/>
          <p:cNvCxnSpPr>
            <a:stCxn id="2" idx="3"/>
            <a:endCxn id="35" idx="0"/>
          </p:cNvCxnSpPr>
          <p:nvPr/>
        </p:nvCxnSpPr>
        <p:spPr bwMode="auto">
          <a:xfrm>
            <a:off x="8630975" y="1836138"/>
            <a:ext cx="24618" cy="32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4" name="Flowchart: Magnetic Disk 43"/>
          <p:cNvSpPr/>
          <p:nvPr/>
        </p:nvSpPr>
        <p:spPr bwMode="auto">
          <a:xfrm>
            <a:off x="5894208" y="1189230"/>
            <a:ext cx="590841" cy="5985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188469" y="1811959"/>
            <a:ext cx="24618" cy="32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910045" y="2768122"/>
            <a:ext cx="5984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SLM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23630" y="2743200"/>
            <a:ext cx="2088107" cy="498363"/>
            <a:chOff x="6523630" y="2756848"/>
            <a:chExt cx="2088107" cy="498363"/>
          </a:xfrm>
        </p:grpSpPr>
        <p:sp>
          <p:nvSpPr>
            <p:cNvPr id="43" name="Freeform 42"/>
            <p:cNvSpPr/>
            <p:nvPr/>
          </p:nvSpPr>
          <p:spPr bwMode="auto">
            <a:xfrm>
              <a:off x="6523630" y="2756848"/>
              <a:ext cx="2088107" cy="395785"/>
            </a:xfrm>
            <a:custGeom>
              <a:avLst/>
              <a:gdLst>
                <a:gd name="connsiteX0" fmla="*/ 2088107 w 2088107"/>
                <a:gd name="connsiteY0" fmla="*/ 0 h 395785"/>
                <a:gd name="connsiteX1" fmla="*/ 1978925 w 2088107"/>
                <a:gd name="connsiteY1" fmla="*/ 81886 h 395785"/>
                <a:gd name="connsiteX2" fmla="*/ 1937982 w 2088107"/>
                <a:gd name="connsiteY2" fmla="*/ 95534 h 395785"/>
                <a:gd name="connsiteX3" fmla="*/ 1897039 w 2088107"/>
                <a:gd name="connsiteY3" fmla="*/ 122830 h 395785"/>
                <a:gd name="connsiteX4" fmla="*/ 1828800 w 2088107"/>
                <a:gd name="connsiteY4" fmla="*/ 136477 h 395785"/>
                <a:gd name="connsiteX5" fmla="*/ 1746913 w 2088107"/>
                <a:gd name="connsiteY5" fmla="*/ 177421 h 395785"/>
                <a:gd name="connsiteX6" fmla="*/ 1692322 w 2088107"/>
                <a:gd name="connsiteY6" fmla="*/ 204716 h 395785"/>
                <a:gd name="connsiteX7" fmla="*/ 1651379 w 2088107"/>
                <a:gd name="connsiteY7" fmla="*/ 232012 h 395785"/>
                <a:gd name="connsiteX8" fmla="*/ 1596788 w 2088107"/>
                <a:gd name="connsiteY8" fmla="*/ 245659 h 395785"/>
                <a:gd name="connsiteX9" fmla="*/ 1555845 w 2088107"/>
                <a:gd name="connsiteY9" fmla="*/ 272955 h 395785"/>
                <a:gd name="connsiteX10" fmla="*/ 1460310 w 2088107"/>
                <a:gd name="connsiteY10" fmla="*/ 300251 h 395785"/>
                <a:gd name="connsiteX11" fmla="*/ 1419367 w 2088107"/>
                <a:gd name="connsiteY11" fmla="*/ 313898 h 395785"/>
                <a:gd name="connsiteX12" fmla="*/ 1132764 w 2088107"/>
                <a:gd name="connsiteY12" fmla="*/ 341194 h 395785"/>
                <a:gd name="connsiteX13" fmla="*/ 887104 w 2088107"/>
                <a:gd name="connsiteY13" fmla="*/ 368489 h 395785"/>
                <a:gd name="connsiteX14" fmla="*/ 818866 w 2088107"/>
                <a:gd name="connsiteY14" fmla="*/ 382137 h 395785"/>
                <a:gd name="connsiteX15" fmla="*/ 723331 w 2088107"/>
                <a:gd name="connsiteY15" fmla="*/ 395785 h 395785"/>
                <a:gd name="connsiteX16" fmla="*/ 204716 w 2088107"/>
                <a:gd name="connsiteY16" fmla="*/ 382137 h 395785"/>
                <a:gd name="connsiteX17" fmla="*/ 150125 w 2088107"/>
                <a:gd name="connsiteY17" fmla="*/ 368489 h 395785"/>
                <a:gd name="connsiteX18" fmla="*/ 68239 w 2088107"/>
                <a:gd name="connsiteY18" fmla="*/ 341194 h 395785"/>
                <a:gd name="connsiteX19" fmla="*/ 13648 w 2088107"/>
                <a:gd name="connsiteY19" fmla="*/ 327546 h 395785"/>
                <a:gd name="connsiteX20" fmla="*/ 0 w 2088107"/>
                <a:gd name="connsiteY20" fmla="*/ 313898 h 39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8107" h="395785">
                  <a:moveTo>
                    <a:pt x="2088107" y="0"/>
                  </a:moveTo>
                  <a:cubicBezTo>
                    <a:pt x="2071358" y="13399"/>
                    <a:pt x="2007900" y="67399"/>
                    <a:pt x="1978925" y="81886"/>
                  </a:cubicBezTo>
                  <a:cubicBezTo>
                    <a:pt x="1966058" y="88320"/>
                    <a:pt x="1950849" y="89100"/>
                    <a:pt x="1937982" y="95534"/>
                  </a:cubicBezTo>
                  <a:cubicBezTo>
                    <a:pt x="1923311" y="102870"/>
                    <a:pt x="1912397" y="117071"/>
                    <a:pt x="1897039" y="122830"/>
                  </a:cubicBezTo>
                  <a:cubicBezTo>
                    <a:pt x="1875319" y="130975"/>
                    <a:pt x="1851546" y="131928"/>
                    <a:pt x="1828800" y="136477"/>
                  </a:cubicBezTo>
                  <a:cubicBezTo>
                    <a:pt x="1750121" y="188931"/>
                    <a:pt x="1826016" y="143520"/>
                    <a:pt x="1746913" y="177421"/>
                  </a:cubicBezTo>
                  <a:cubicBezTo>
                    <a:pt x="1728213" y="185435"/>
                    <a:pt x="1709986" y="194622"/>
                    <a:pt x="1692322" y="204716"/>
                  </a:cubicBezTo>
                  <a:cubicBezTo>
                    <a:pt x="1678081" y="212854"/>
                    <a:pt x="1666455" y="225551"/>
                    <a:pt x="1651379" y="232012"/>
                  </a:cubicBezTo>
                  <a:cubicBezTo>
                    <a:pt x="1634139" y="239401"/>
                    <a:pt x="1614985" y="241110"/>
                    <a:pt x="1596788" y="245659"/>
                  </a:cubicBezTo>
                  <a:cubicBezTo>
                    <a:pt x="1583140" y="254758"/>
                    <a:pt x="1570516" y="265619"/>
                    <a:pt x="1555845" y="272955"/>
                  </a:cubicBezTo>
                  <a:cubicBezTo>
                    <a:pt x="1534032" y="283862"/>
                    <a:pt x="1480714" y="294421"/>
                    <a:pt x="1460310" y="300251"/>
                  </a:cubicBezTo>
                  <a:cubicBezTo>
                    <a:pt x="1446478" y="304203"/>
                    <a:pt x="1433642" y="312114"/>
                    <a:pt x="1419367" y="313898"/>
                  </a:cubicBezTo>
                  <a:cubicBezTo>
                    <a:pt x="1324141" y="325801"/>
                    <a:pt x="1228298" y="332095"/>
                    <a:pt x="1132764" y="341194"/>
                  </a:cubicBezTo>
                  <a:cubicBezTo>
                    <a:pt x="976196" y="372508"/>
                    <a:pt x="1164790" y="337636"/>
                    <a:pt x="887104" y="368489"/>
                  </a:cubicBezTo>
                  <a:cubicBezTo>
                    <a:pt x="864049" y="371051"/>
                    <a:pt x="841747" y="378323"/>
                    <a:pt x="818866" y="382137"/>
                  </a:cubicBezTo>
                  <a:cubicBezTo>
                    <a:pt x="787135" y="387426"/>
                    <a:pt x="755176" y="391236"/>
                    <a:pt x="723331" y="395785"/>
                  </a:cubicBezTo>
                  <a:cubicBezTo>
                    <a:pt x="550459" y="391236"/>
                    <a:pt x="377452" y="390363"/>
                    <a:pt x="204716" y="382137"/>
                  </a:cubicBezTo>
                  <a:cubicBezTo>
                    <a:pt x="185980" y="381245"/>
                    <a:pt x="168091" y="373879"/>
                    <a:pt x="150125" y="368489"/>
                  </a:cubicBezTo>
                  <a:cubicBezTo>
                    <a:pt x="122567" y="360222"/>
                    <a:pt x="96152" y="348172"/>
                    <a:pt x="68239" y="341194"/>
                  </a:cubicBezTo>
                  <a:cubicBezTo>
                    <a:pt x="50042" y="336645"/>
                    <a:pt x="31063" y="334512"/>
                    <a:pt x="13648" y="327546"/>
                  </a:cubicBezTo>
                  <a:cubicBezTo>
                    <a:pt x="7674" y="325157"/>
                    <a:pt x="4549" y="318447"/>
                    <a:pt x="0" y="31389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46" name="Double Brace 45"/>
            <p:cNvSpPr/>
            <p:nvPr/>
          </p:nvSpPr>
          <p:spPr bwMode="auto">
            <a:xfrm>
              <a:off x="7136057" y="2990859"/>
              <a:ext cx="950489" cy="264352"/>
            </a:xfrm>
            <a:prstGeom prst="bracePair">
              <a:avLst/>
            </a:prstGeom>
            <a:solidFill>
              <a:schemeClr val="accent5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LOCK_S(A)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96016" y="2815978"/>
            <a:ext cx="1555160" cy="2069921"/>
            <a:chOff x="5296016" y="2815978"/>
            <a:chExt cx="1555160" cy="2069921"/>
          </a:xfrm>
        </p:grpSpPr>
        <p:sp>
          <p:nvSpPr>
            <p:cNvPr id="48" name="Freeform 47"/>
            <p:cNvSpPr/>
            <p:nvPr/>
          </p:nvSpPr>
          <p:spPr bwMode="auto">
            <a:xfrm>
              <a:off x="5445457" y="2815978"/>
              <a:ext cx="1405719" cy="2069921"/>
            </a:xfrm>
            <a:custGeom>
              <a:avLst/>
              <a:gdLst>
                <a:gd name="connsiteX0" fmla="*/ 464024 w 1405719"/>
                <a:gd name="connsiteY0" fmla="*/ 22756 h 2069921"/>
                <a:gd name="connsiteX1" fmla="*/ 177421 w 1405719"/>
                <a:gd name="connsiteY1" fmla="*/ 22756 h 2069921"/>
                <a:gd name="connsiteX2" fmla="*/ 95534 w 1405719"/>
                <a:gd name="connsiteY2" fmla="*/ 104643 h 2069921"/>
                <a:gd name="connsiteX3" fmla="*/ 68239 w 1405719"/>
                <a:gd name="connsiteY3" fmla="*/ 159234 h 2069921"/>
                <a:gd name="connsiteX4" fmla="*/ 54591 w 1405719"/>
                <a:gd name="connsiteY4" fmla="*/ 200177 h 2069921"/>
                <a:gd name="connsiteX5" fmla="*/ 27295 w 1405719"/>
                <a:gd name="connsiteY5" fmla="*/ 254768 h 2069921"/>
                <a:gd name="connsiteX6" fmla="*/ 0 w 1405719"/>
                <a:gd name="connsiteY6" fmla="*/ 336655 h 2069921"/>
                <a:gd name="connsiteX7" fmla="*/ 27295 w 1405719"/>
                <a:gd name="connsiteY7" fmla="*/ 514076 h 2069921"/>
                <a:gd name="connsiteX8" fmla="*/ 95534 w 1405719"/>
                <a:gd name="connsiteY8" fmla="*/ 609610 h 2069921"/>
                <a:gd name="connsiteX9" fmla="*/ 136477 w 1405719"/>
                <a:gd name="connsiteY9" fmla="*/ 677849 h 2069921"/>
                <a:gd name="connsiteX10" fmla="*/ 163773 w 1405719"/>
                <a:gd name="connsiteY10" fmla="*/ 718792 h 2069921"/>
                <a:gd name="connsiteX11" fmla="*/ 191068 w 1405719"/>
                <a:gd name="connsiteY11" fmla="*/ 814326 h 2069921"/>
                <a:gd name="connsiteX12" fmla="*/ 218364 w 1405719"/>
                <a:gd name="connsiteY12" fmla="*/ 896213 h 2069921"/>
                <a:gd name="connsiteX13" fmla="*/ 313898 w 1405719"/>
                <a:gd name="connsiteY13" fmla="*/ 1032691 h 2069921"/>
                <a:gd name="connsiteX14" fmla="*/ 368489 w 1405719"/>
                <a:gd name="connsiteY14" fmla="*/ 1114577 h 2069921"/>
                <a:gd name="connsiteX15" fmla="*/ 423080 w 1405719"/>
                <a:gd name="connsiteY15" fmla="*/ 1210112 h 2069921"/>
                <a:gd name="connsiteX16" fmla="*/ 464024 w 1405719"/>
                <a:gd name="connsiteY16" fmla="*/ 1251055 h 2069921"/>
                <a:gd name="connsiteX17" fmla="*/ 504967 w 1405719"/>
                <a:gd name="connsiteY17" fmla="*/ 1264703 h 2069921"/>
                <a:gd name="connsiteX18" fmla="*/ 559558 w 1405719"/>
                <a:gd name="connsiteY18" fmla="*/ 1387532 h 2069921"/>
                <a:gd name="connsiteX19" fmla="*/ 600501 w 1405719"/>
                <a:gd name="connsiteY19" fmla="*/ 1428476 h 2069921"/>
                <a:gd name="connsiteX20" fmla="*/ 627797 w 1405719"/>
                <a:gd name="connsiteY20" fmla="*/ 1469419 h 2069921"/>
                <a:gd name="connsiteX21" fmla="*/ 668740 w 1405719"/>
                <a:gd name="connsiteY21" fmla="*/ 1483067 h 2069921"/>
                <a:gd name="connsiteX22" fmla="*/ 750627 w 1405719"/>
                <a:gd name="connsiteY22" fmla="*/ 1537658 h 2069921"/>
                <a:gd name="connsiteX23" fmla="*/ 832513 w 1405719"/>
                <a:gd name="connsiteY23" fmla="*/ 1605897 h 2069921"/>
                <a:gd name="connsiteX24" fmla="*/ 900752 w 1405719"/>
                <a:gd name="connsiteY24" fmla="*/ 1674135 h 2069921"/>
                <a:gd name="connsiteX25" fmla="*/ 928047 w 1405719"/>
                <a:gd name="connsiteY25" fmla="*/ 1715079 h 2069921"/>
                <a:gd name="connsiteX26" fmla="*/ 1009934 w 1405719"/>
                <a:gd name="connsiteY26" fmla="*/ 1796965 h 2069921"/>
                <a:gd name="connsiteX27" fmla="*/ 1091821 w 1405719"/>
                <a:gd name="connsiteY27" fmla="*/ 1878852 h 2069921"/>
                <a:gd name="connsiteX28" fmla="*/ 1119116 w 1405719"/>
                <a:gd name="connsiteY28" fmla="*/ 1919795 h 2069921"/>
                <a:gd name="connsiteX29" fmla="*/ 1214650 w 1405719"/>
                <a:gd name="connsiteY29" fmla="*/ 1960738 h 2069921"/>
                <a:gd name="connsiteX30" fmla="*/ 1296537 w 1405719"/>
                <a:gd name="connsiteY30" fmla="*/ 2028977 h 2069921"/>
                <a:gd name="connsiteX31" fmla="*/ 1337480 w 1405719"/>
                <a:gd name="connsiteY31" fmla="*/ 2042625 h 2069921"/>
                <a:gd name="connsiteX32" fmla="*/ 1378424 w 1405719"/>
                <a:gd name="connsiteY32" fmla="*/ 2069921 h 2069921"/>
                <a:gd name="connsiteX33" fmla="*/ 1405719 w 1405719"/>
                <a:gd name="connsiteY33" fmla="*/ 2042625 h 206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05719" h="2069921">
                  <a:moveTo>
                    <a:pt x="464024" y="22756"/>
                  </a:moveTo>
                  <a:cubicBezTo>
                    <a:pt x="362176" y="2388"/>
                    <a:pt x="299764" y="-16171"/>
                    <a:pt x="177421" y="22756"/>
                  </a:cubicBezTo>
                  <a:cubicBezTo>
                    <a:pt x="140636" y="34460"/>
                    <a:pt x="95534" y="104643"/>
                    <a:pt x="95534" y="104643"/>
                  </a:cubicBezTo>
                  <a:cubicBezTo>
                    <a:pt x="86436" y="122840"/>
                    <a:pt x="76253" y="140534"/>
                    <a:pt x="68239" y="159234"/>
                  </a:cubicBezTo>
                  <a:cubicBezTo>
                    <a:pt x="62572" y="172457"/>
                    <a:pt x="60258" y="186954"/>
                    <a:pt x="54591" y="200177"/>
                  </a:cubicBezTo>
                  <a:cubicBezTo>
                    <a:pt x="46577" y="218877"/>
                    <a:pt x="34851" y="235878"/>
                    <a:pt x="27295" y="254768"/>
                  </a:cubicBezTo>
                  <a:cubicBezTo>
                    <a:pt x="16609" y="281482"/>
                    <a:pt x="0" y="336655"/>
                    <a:pt x="0" y="336655"/>
                  </a:cubicBezTo>
                  <a:cubicBezTo>
                    <a:pt x="2740" y="361316"/>
                    <a:pt x="9565" y="472706"/>
                    <a:pt x="27295" y="514076"/>
                  </a:cubicBezTo>
                  <a:cubicBezTo>
                    <a:pt x="34618" y="531162"/>
                    <a:pt x="89945" y="601226"/>
                    <a:pt x="95534" y="609610"/>
                  </a:cubicBezTo>
                  <a:cubicBezTo>
                    <a:pt x="110248" y="631681"/>
                    <a:pt x="122418" y="655355"/>
                    <a:pt x="136477" y="677849"/>
                  </a:cubicBezTo>
                  <a:cubicBezTo>
                    <a:pt x="145170" y="691758"/>
                    <a:pt x="156437" y="704121"/>
                    <a:pt x="163773" y="718792"/>
                  </a:cubicBezTo>
                  <a:cubicBezTo>
                    <a:pt x="175242" y="741729"/>
                    <a:pt x="184507" y="792456"/>
                    <a:pt x="191068" y="814326"/>
                  </a:cubicBezTo>
                  <a:cubicBezTo>
                    <a:pt x="199336" y="841885"/>
                    <a:pt x="202404" y="872273"/>
                    <a:pt x="218364" y="896213"/>
                  </a:cubicBezTo>
                  <a:cubicBezTo>
                    <a:pt x="285572" y="997026"/>
                    <a:pt x="253272" y="951856"/>
                    <a:pt x="313898" y="1032691"/>
                  </a:cubicBezTo>
                  <a:cubicBezTo>
                    <a:pt x="337883" y="1104644"/>
                    <a:pt x="311694" y="1046423"/>
                    <a:pt x="368489" y="1114577"/>
                  </a:cubicBezTo>
                  <a:cubicBezTo>
                    <a:pt x="432969" y="1191953"/>
                    <a:pt x="356327" y="1116659"/>
                    <a:pt x="423080" y="1210112"/>
                  </a:cubicBezTo>
                  <a:cubicBezTo>
                    <a:pt x="434298" y="1225818"/>
                    <a:pt x="447965" y="1240349"/>
                    <a:pt x="464024" y="1251055"/>
                  </a:cubicBezTo>
                  <a:cubicBezTo>
                    <a:pt x="475994" y="1259035"/>
                    <a:pt x="491319" y="1260154"/>
                    <a:pt x="504967" y="1264703"/>
                  </a:cubicBezTo>
                  <a:cubicBezTo>
                    <a:pt x="524805" y="1324217"/>
                    <a:pt x="523510" y="1344275"/>
                    <a:pt x="559558" y="1387532"/>
                  </a:cubicBezTo>
                  <a:cubicBezTo>
                    <a:pt x="571914" y="1402359"/>
                    <a:pt x="588145" y="1413649"/>
                    <a:pt x="600501" y="1428476"/>
                  </a:cubicBezTo>
                  <a:cubicBezTo>
                    <a:pt x="611002" y="1441077"/>
                    <a:pt x="614989" y="1459172"/>
                    <a:pt x="627797" y="1469419"/>
                  </a:cubicBezTo>
                  <a:cubicBezTo>
                    <a:pt x="639031" y="1478406"/>
                    <a:pt x="656164" y="1476081"/>
                    <a:pt x="668740" y="1483067"/>
                  </a:cubicBezTo>
                  <a:cubicBezTo>
                    <a:pt x="697417" y="1498999"/>
                    <a:pt x="727430" y="1514461"/>
                    <a:pt x="750627" y="1537658"/>
                  </a:cubicBezTo>
                  <a:cubicBezTo>
                    <a:pt x="803168" y="1590199"/>
                    <a:pt x="775511" y="1567895"/>
                    <a:pt x="832513" y="1605897"/>
                  </a:cubicBezTo>
                  <a:cubicBezTo>
                    <a:pt x="905308" y="1715087"/>
                    <a:pt x="809761" y="1583143"/>
                    <a:pt x="900752" y="1674135"/>
                  </a:cubicBezTo>
                  <a:cubicBezTo>
                    <a:pt x="912350" y="1685734"/>
                    <a:pt x="917150" y="1702819"/>
                    <a:pt x="928047" y="1715079"/>
                  </a:cubicBezTo>
                  <a:cubicBezTo>
                    <a:pt x="953693" y="1743930"/>
                    <a:pt x="986773" y="1766084"/>
                    <a:pt x="1009934" y="1796965"/>
                  </a:cubicBezTo>
                  <a:cubicBezTo>
                    <a:pt x="1060719" y="1864678"/>
                    <a:pt x="1031951" y="1838939"/>
                    <a:pt x="1091821" y="1878852"/>
                  </a:cubicBezTo>
                  <a:cubicBezTo>
                    <a:pt x="1100919" y="1892500"/>
                    <a:pt x="1106515" y="1909294"/>
                    <a:pt x="1119116" y="1919795"/>
                  </a:cubicBezTo>
                  <a:cubicBezTo>
                    <a:pt x="1141604" y="1938535"/>
                    <a:pt x="1186204" y="1951256"/>
                    <a:pt x="1214650" y="1960738"/>
                  </a:cubicBezTo>
                  <a:cubicBezTo>
                    <a:pt x="1244834" y="1990922"/>
                    <a:pt x="1258534" y="2009976"/>
                    <a:pt x="1296537" y="2028977"/>
                  </a:cubicBezTo>
                  <a:cubicBezTo>
                    <a:pt x="1309404" y="2035411"/>
                    <a:pt x="1324613" y="2036191"/>
                    <a:pt x="1337480" y="2042625"/>
                  </a:cubicBezTo>
                  <a:cubicBezTo>
                    <a:pt x="1352151" y="2049961"/>
                    <a:pt x="1362021" y="2069921"/>
                    <a:pt x="1378424" y="2069921"/>
                  </a:cubicBezTo>
                  <a:cubicBezTo>
                    <a:pt x="1391291" y="2069921"/>
                    <a:pt x="1396621" y="2051724"/>
                    <a:pt x="1405719" y="204262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2" name="Double Brace 51"/>
            <p:cNvSpPr/>
            <p:nvPr/>
          </p:nvSpPr>
          <p:spPr bwMode="auto">
            <a:xfrm>
              <a:off x="5296016" y="3776823"/>
              <a:ext cx="950489" cy="264352"/>
            </a:xfrm>
            <a:prstGeom prst="bracePair">
              <a:avLst/>
            </a:prstGeom>
            <a:solidFill>
              <a:schemeClr val="accent5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LOCK_S(A)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209731" y="2926337"/>
            <a:ext cx="2635776" cy="904128"/>
            <a:chOff x="6209731" y="2926337"/>
            <a:chExt cx="2635776" cy="904128"/>
          </a:xfrm>
        </p:grpSpPr>
        <p:sp>
          <p:nvSpPr>
            <p:cNvPr id="49" name="Freeform 48"/>
            <p:cNvSpPr/>
            <p:nvPr/>
          </p:nvSpPr>
          <p:spPr bwMode="auto">
            <a:xfrm>
              <a:off x="6209731" y="2926337"/>
              <a:ext cx="2635776" cy="854093"/>
            </a:xfrm>
            <a:custGeom>
              <a:avLst/>
              <a:gdLst>
                <a:gd name="connsiteX0" fmla="*/ 0 w 2621279"/>
                <a:gd name="connsiteY0" fmla="*/ 0 h 709684"/>
                <a:gd name="connsiteX1" fmla="*/ 27296 w 2621279"/>
                <a:gd name="connsiteY1" fmla="*/ 68239 h 709684"/>
                <a:gd name="connsiteX2" fmla="*/ 81887 w 2621279"/>
                <a:gd name="connsiteY2" fmla="*/ 150126 h 709684"/>
                <a:gd name="connsiteX3" fmla="*/ 109182 w 2621279"/>
                <a:gd name="connsiteY3" fmla="*/ 191069 h 709684"/>
                <a:gd name="connsiteX4" fmla="*/ 136478 w 2621279"/>
                <a:gd name="connsiteY4" fmla="*/ 232012 h 709684"/>
                <a:gd name="connsiteX5" fmla="*/ 163773 w 2621279"/>
                <a:gd name="connsiteY5" fmla="*/ 272955 h 709684"/>
                <a:gd name="connsiteX6" fmla="*/ 245660 w 2621279"/>
                <a:gd name="connsiteY6" fmla="*/ 354842 h 709684"/>
                <a:gd name="connsiteX7" fmla="*/ 286603 w 2621279"/>
                <a:gd name="connsiteY7" fmla="*/ 382138 h 709684"/>
                <a:gd name="connsiteX8" fmla="*/ 368490 w 2621279"/>
                <a:gd name="connsiteY8" fmla="*/ 450376 h 709684"/>
                <a:gd name="connsiteX9" fmla="*/ 436729 w 2621279"/>
                <a:gd name="connsiteY9" fmla="*/ 518615 h 709684"/>
                <a:gd name="connsiteX10" fmla="*/ 518615 w 2621279"/>
                <a:gd name="connsiteY10" fmla="*/ 586854 h 709684"/>
                <a:gd name="connsiteX11" fmla="*/ 559559 w 2621279"/>
                <a:gd name="connsiteY11" fmla="*/ 600502 h 709684"/>
                <a:gd name="connsiteX12" fmla="*/ 600502 w 2621279"/>
                <a:gd name="connsiteY12" fmla="*/ 627797 h 709684"/>
                <a:gd name="connsiteX13" fmla="*/ 641445 w 2621279"/>
                <a:gd name="connsiteY13" fmla="*/ 641445 h 709684"/>
                <a:gd name="connsiteX14" fmla="*/ 764275 w 2621279"/>
                <a:gd name="connsiteY14" fmla="*/ 668741 h 709684"/>
                <a:gd name="connsiteX15" fmla="*/ 818866 w 2621279"/>
                <a:gd name="connsiteY15" fmla="*/ 682388 h 709684"/>
                <a:gd name="connsiteX16" fmla="*/ 982639 w 2621279"/>
                <a:gd name="connsiteY16" fmla="*/ 709684 h 709684"/>
                <a:gd name="connsiteX17" fmla="*/ 1965278 w 2621279"/>
                <a:gd name="connsiteY17" fmla="*/ 696036 h 709684"/>
                <a:gd name="connsiteX18" fmla="*/ 2047165 w 2621279"/>
                <a:gd name="connsiteY18" fmla="*/ 668741 h 709684"/>
                <a:gd name="connsiteX19" fmla="*/ 2088108 w 2621279"/>
                <a:gd name="connsiteY19" fmla="*/ 641445 h 709684"/>
                <a:gd name="connsiteX20" fmla="*/ 2279176 w 2621279"/>
                <a:gd name="connsiteY20" fmla="*/ 586854 h 709684"/>
                <a:gd name="connsiteX21" fmla="*/ 2374711 w 2621279"/>
                <a:gd name="connsiteY21" fmla="*/ 532263 h 709684"/>
                <a:gd name="connsiteX22" fmla="*/ 2470245 w 2621279"/>
                <a:gd name="connsiteY22" fmla="*/ 491320 h 709684"/>
                <a:gd name="connsiteX23" fmla="*/ 2565779 w 2621279"/>
                <a:gd name="connsiteY23" fmla="*/ 450376 h 709684"/>
                <a:gd name="connsiteX24" fmla="*/ 2593075 w 2621279"/>
                <a:gd name="connsiteY24" fmla="*/ 409433 h 709684"/>
                <a:gd name="connsiteX25" fmla="*/ 2620370 w 2621279"/>
                <a:gd name="connsiteY25" fmla="*/ 245660 h 70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1279" h="709684">
                  <a:moveTo>
                    <a:pt x="0" y="0"/>
                  </a:moveTo>
                  <a:cubicBezTo>
                    <a:pt x="9099" y="22746"/>
                    <a:pt x="15565" y="46732"/>
                    <a:pt x="27296" y="68239"/>
                  </a:cubicBezTo>
                  <a:cubicBezTo>
                    <a:pt x="43005" y="97039"/>
                    <a:pt x="63690" y="122830"/>
                    <a:pt x="81887" y="150126"/>
                  </a:cubicBezTo>
                  <a:lnTo>
                    <a:pt x="109182" y="191069"/>
                  </a:lnTo>
                  <a:lnTo>
                    <a:pt x="136478" y="232012"/>
                  </a:lnTo>
                  <a:cubicBezTo>
                    <a:pt x="145576" y="245660"/>
                    <a:pt x="152175" y="261357"/>
                    <a:pt x="163773" y="272955"/>
                  </a:cubicBezTo>
                  <a:cubicBezTo>
                    <a:pt x="191069" y="300251"/>
                    <a:pt x="213542" y="333429"/>
                    <a:pt x="245660" y="354842"/>
                  </a:cubicBezTo>
                  <a:cubicBezTo>
                    <a:pt x="259308" y="363941"/>
                    <a:pt x="274002" y="371637"/>
                    <a:pt x="286603" y="382138"/>
                  </a:cubicBezTo>
                  <a:cubicBezTo>
                    <a:pt x="391679" y="469701"/>
                    <a:pt x="266843" y="382612"/>
                    <a:pt x="368490" y="450376"/>
                  </a:cubicBezTo>
                  <a:cubicBezTo>
                    <a:pt x="418531" y="525440"/>
                    <a:pt x="368490" y="461750"/>
                    <a:pt x="436729" y="518615"/>
                  </a:cubicBezTo>
                  <a:cubicBezTo>
                    <a:pt x="482004" y="556344"/>
                    <a:pt x="467788" y="561440"/>
                    <a:pt x="518615" y="586854"/>
                  </a:cubicBezTo>
                  <a:cubicBezTo>
                    <a:pt x="531482" y="593288"/>
                    <a:pt x="546692" y="594068"/>
                    <a:pt x="559559" y="600502"/>
                  </a:cubicBezTo>
                  <a:cubicBezTo>
                    <a:pt x="574230" y="607837"/>
                    <a:pt x="585831" y="620462"/>
                    <a:pt x="600502" y="627797"/>
                  </a:cubicBezTo>
                  <a:cubicBezTo>
                    <a:pt x="613369" y="634231"/>
                    <a:pt x="627613" y="637493"/>
                    <a:pt x="641445" y="641445"/>
                  </a:cubicBezTo>
                  <a:cubicBezTo>
                    <a:pt x="699685" y="658085"/>
                    <a:pt x="700961" y="654672"/>
                    <a:pt x="764275" y="668741"/>
                  </a:cubicBezTo>
                  <a:cubicBezTo>
                    <a:pt x="782585" y="672810"/>
                    <a:pt x="800430" y="678931"/>
                    <a:pt x="818866" y="682388"/>
                  </a:cubicBezTo>
                  <a:cubicBezTo>
                    <a:pt x="873262" y="692587"/>
                    <a:pt x="982639" y="709684"/>
                    <a:pt x="982639" y="709684"/>
                  </a:cubicBezTo>
                  <a:cubicBezTo>
                    <a:pt x="1310185" y="705135"/>
                    <a:pt x="1637942" y="708626"/>
                    <a:pt x="1965278" y="696036"/>
                  </a:cubicBezTo>
                  <a:cubicBezTo>
                    <a:pt x="1994029" y="694930"/>
                    <a:pt x="2047165" y="668741"/>
                    <a:pt x="2047165" y="668741"/>
                  </a:cubicBezTo>
                  <a:cubicBezTo>
                    <a:pt x="2060813" y="659642"/>
                    <a:pt x="2072693" y="647050"/>
                    <a:pt x="2088108" y="641445"/>
                  </a:cubicBezTo>
                  <a:cubicBezTo>
                    <a:pt x="2152256" y="618118"/>
                    <a:pt x="2217649" y="617618"/>
                    <a:pt x="2279176" y="586854"/>
                  </a:cubicBezTo>
                  <a:cubicBezTo>
                    <a:pt x="2444137" y="504373"/>
                    <a:pt x="2239687" y="609420"/>
                    <a:pt x="2374711" y="532263"/>
                  </a:cubicBezTo>
                  <a:cubicBezTo>
                    <a:pt x="2465251" y="480525"/>
                    <a:pt x="2393680" y="524134"/>
                    <a:pt x="2470245" y="491320"/>
                  </a:cubicBezTo>
                  <a:cubicBezTo>
                    <a:pt x="2588309" y="440721"/>
                    <a:pt x="2469751" y="482386"/>
                    <a:pt x="2565779" y="450376"/>
                  </a:cubicBezTo>
                  <a:cubicBezTo>
                    <a:pt x="2574878" y="436728"/>
                    <a:pt x="2586413" y="424422"/>
                    <a:pt x="2593075" y="409433"/>
                  </a:cubicBezTo>
                  <a:cubicBezTo>
                    <a:pt x="2629002" y="328599"/>
                    <a:pt x="2620370" y="330755"/>
                    <a:pt x="2620370" y="24566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3" name="Double Brace 52"/>
            <p:cNvSpPr/>
            <p:nvPr/>
          </p:nvSpPr>
          <p:spPr bwMode="auto">
            <a:xfrm>
              <a:off x="7003349" y="3566113"/>
              <a:ext cx="950489" cy="264352"/>
            </a:xfrm>
            <a:prstGeom prst="bracePair">
              <a:avLst/>
            </a:prstGeom>
            <a:solidFill>
              <a:schemeClr val="accent5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LOCK_S(A)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98598" y="2879678"/>
            <a:ext cx="1229247" cy="327566"/>
            <a:chOff x="4898598" y="2879678"/>
            <a:chExt cx="1229247" cy="327566"/>
          </a:xfrm>
        </p:grpSpPr>
        <p:sp>
          <p:nvSpPr>
            <p:cNvPr id="47" name="Freeform 46"/>
            <p:cNvSpPr/>
            <p:nvPr/>
          </p:nvSpPr>
          <p:spPr bwMode="auto">
            <a:xfrm>
              <a:off x="5732060" y="2879678"/>
              <a:ext cx="395785" cy="327566"/>
            </a:xfrm>
            <a:custGeom>
              <a:avLst/>
              <a:gdLst>
                <a:gd name="connsiteX0" fmla="*/ 150125 w 395785"/>
                <a:gd name="connsiteY0" fmla="*/ 0 h 327566"/>
                <a:gd name="connsiteX1" fmla="*/ 81886 w 395785"/>
                <a:gd name="connsiteY1" fmla="*/ 54591 h 327566"/>
                <a:gd name="connsiteX2" fmla="*/ 40943 w 395785"/>
                <a:gd name="connsiteY2" fmla="*/ 81886 h 327566"/>
                <a:gd name="connsiteX3" fmla="*/ 0 w 395785"/>
                <a:gd name="connsiteY3" fmla="*/ 122829 h 327566"/>
                <a:gd name="connsiteX4" fmla="*/ 27295 w 395785"/>
                <a:gd name="connsiteY4" fmla="*/ 259307 h 327566"/>
                <a:gd name="connsiteX5" fmla="*/ 109182 w 395785"/>
                <a:gd name="connsiteY5" fmla="*/ 300250 h 327566"/>
                <a:gd name="connsiteX6" fmla="*/ 191068 w 395785"/>
                <a:gd name="connsiteY6" fmla="*/ 313898 h 327566"/>
                <a:gd name="connsiteX7" fmla="*/ 395785 w 395785"/>
                <a:gd name="connsiteY7" fmla="*/ 327546 h 32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5785" h="327566">
                  <a:moveTo>
                    <a:pt x="150125" y="0"/>
                  </a:moveTo>
                  <a:cubicBezTo>
                    <a:pt x="127379" y="18197"/>
                    <a:pt x="105190" y="37113"/>
                    <a:pt x="81886" y="54591"/>
                  </a:cubicBezTo>
                  <a:cubicBezTo>
                    <a:pt x="68764" y="64432"/>
                    <a:pt x="53544" y="71385"/>
                    <a:pt x="40943" y="81886"/>
                  </a:cubicBezTo>
                  <a:cubicBezTo>
                    <a:pt x="26116" y="94242"/>
                    <a:pt x="13648" y="109181"/>
                    <a:pt x="0" y="122829"/>
                  </a:cubicBezTo>
                  <a:cubicBezTo>
                    <a:pt x="9098" y="168322"/>
                    <a:pt x="9451" y="216482"/>
                    <a:pt x="27295" y="259307"/>
                  </a:cubicBezTo>
                  <a:cubicBezTo>
                    <a:pt x="34807" y="277336"/>
                    <a:pt x="92497" y="296542"/>
                    <a:pt x="109182" y="300250"/>
                  </a:cubicBezTo>
                  <a:cubicBezTo>
                    <a:pt x="136195" y="306253"/>
                    <a:pt x="163565" y="310842"/>
                    <a:pt x="191068" y="313898"/>
                  </a:cubicBezTo>
                  <a:cubicBezTo>
                    <a:pt x="324098" y="328679"/>
                    <a:pt x="311109" y="327546"/>
                    <a:pt x="395785" y="32754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5" name="Double Brace 54"/>
            <p:cNvSpPr/>
            <p:nvPr/>
          </p:nvSpPr>
          <p:spPr bwMode="auto">
            <a:xfrm>
              <a:off x="4898598" y="2926595"/>
              <a:ext cx="950489" cy="264352"/>
            </a:xfrm>
            <a:prstGeom prst="bracePair">
              <a:avLst/>
            </a:prstGeom>
            <a:solidFill>
              <a:schemeClr val="accent5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LOCK_S(A)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37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BFE1AAEB-8890-4E1D-83D4-858A162FB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Atomocity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Using Lock-Based Protocols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C6D46400-B62E-4EE9-8126-B7FE4FA853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3237" y="983965"/>
            <a:ext cx="6039324" cy="5130232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ea typeface="ＭＳ Ｐゴシック" panose="020B0600070205080204" pitchFamily="34" charset="-128"/>
              </a:rPr>
              <a:t>A lock is a mechanism to control concurrent access to a data item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ea typeface="ＭＳ Ｐゴシック" panose="020B0600070205080204" pitchFamily="34" charset="-128"/>
              </a:rPr>
              <a:t>Data items can be locked in two modes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exclusive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(X) mode</a:t>
            </a:r>
            <a:r>
              <a:rPr lang="en-US" altLang="en-US" sz="1800" dirty="0">
                <a:ea typeface="ＭＳ Ｐゴシック" panose="020B0600070205080204" pitchFamily="34" charset="-128"/>
              </a:rPr>
              <a:t>. Data item can be both read as well as  written. X-lock is requested using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 lock-X</a:t>
            </a:r>
            <a:r>
              <a:rPr lang="en-US" altLang="en-US" sz="1800" dirty="0">
                <a:ea typeface="ＭＳ Ｐゴシック" panose="020B0600070205080204" pitchFamily="34" charset="-128"/>
              </a:rPr>
              <a:t> instruction.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shared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(S) mode</a:t>
            </a:r>
            <a:r>
              <a:rPr lang="en-US" altLang="en-US" sz="1800" dirty="0">
                <a:ea typeface="ＭＳ Ｐゴシック" panose="020B0600070205080204" pitchFamily="34" charset="-128"/>
              </a:rPr>
              <a:t>. Data item can only be read. S-lock is  requested using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 lock-S</a:t>
            </a:r>
            <a:r>
              <a:rPr lang="en-US" altLang="en-US" sz="1800" dirty="0">
                <a:ea typeface="ＭＳ Ｐゴシック" panose="020B0600070205080204" pitchFamily="34" charset="-128"/>
              </a:rPr>
              <a:t> instruction.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ea typeface="ＭＳ Ｐゴシック" panose="020B0600070205080204" pitchFamily="34" charset="-128"/>
              </a:rPr>
              <a:t>Lock requests are made to the concurrency-control manager by the transaction manager. Transaction can proceed only after request is granted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</p:txBody>
      </p:sp>
      <p:pic>
        <p:nvPicPr>
          <p:cNvPr id="4" name="Picture 23">
            <a:extLst>
              <a:ext uri="{FF2B5EF4-FFF2-40B4-BE49-F238E27FC236}">
                <a16:creationId xmlns="" xmlns:a16="http://schemas.microsoft.com/office/drawing/2014/main" id="{32DEADE9-57E4-4617-AD74-B31D0AC7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156892"/>
            <a:ext cx="2112962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05516" y="1269242"/>
            <a:ext cx="240200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Lock-compatibility matrix</a:t>
            </a:r>
          </a:p>
        </p:txBody>
      </p:sp>
    </p:spTree>
    <p:extLst>
      <p:ext uri="{BB962C8B-B14F-4D97-AF65-F5344CB8AC3E}">
        <p14:creationId xmlns:p14="http://schemas.microsoft.com/office/powerpoint/2010/main" val="258538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Single-Lock-Manager Approach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95535" y="938724"/>
            <a:ext cx="4932080" cy="483428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In the </a:t>
            </a:r>
            <a:r>
              <a:rPr lang="en-US" sz="1800" b="1" dirty="0">
                <a:solidFill>
                  <a:srgbClr val="002060"/>
                </a:solidFill>
                <a:latin typeface="Helvetica" charset="0"/>
              </a:rPr>
              <a:t>single lock-manager </a:t>
            </a:r>
            <a:r>
              <a:rPr lang="en-US" sz="1800" dirty="0">
                <a:latin typeface="Helvetica" charset="0"/>
              </a:rPr>
              <a:t>approach, lock manager runs on a </a:t>
            </a:r>
            <a:r>
              <a:rPr lang="en-US" sz="1800" i="1" dirty="0">
                <a:latin typeface="Helvetica" charset="0"/>
              </a:rPr>
              <a:t>single</a:t>
            </a:r>
            <a:r>
              <a:rPr lang="en-US" sz="1800" dirty="0">
                <a:latin typeface="Helvetica" charset="0"/>
              </a:rPr>
              <a:t> chosen site, say Site1. All lock requests sent to central lock manager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Helvetica" charset="0"/>
              </a:rPr>
              <a:t>How to perform write (B)?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The transaction has to write the data item to all of the sites at which a replica of the data item resides.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Helvetica" charset="0"/>
              </a:rPr>
              <a:t>Question 25-2 </a:t>
            </a:r>
            <a:r>
              <a:rPr lang="en-US" sz="1800" dirty="0"/>
              <a:t>Let us consider the transaction T21 at site 2. The transaction add Tk. 1000 to account B. There is single lock manager at site 1.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Write the transaction with lock.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Write the steps to obtain the lock by T21.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00670" y="1414107"/>
            <a:ext cx="3050343" cy="4386192"/>
            <a:chOff x="5900670" y="1414107"/>
            <a:chExt cx="3050343" cy="4386192"/>
          </a:xfrm>
        </p:grpSpPr>
        <p:grpSp>
          <p:nvGrpSpPr>
            <p:cNvPr id="5" name="Group 4"/>
            <p:cNvGrpSpPr/>
            <p:nvPr/>
          </p:nvGrpSpPr>
          <p:grpSpPr>
            <a:xfrm>
              <a:off x="5900670" y="1414107"/>
              <a:ext cx="3050343" cy="3635769"/>
              <a:chOff x="5190981" y="1414107"/>
              <a:chExt cx="3050343" cy="363576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D3155394-19A0-46C3-B656-660D023AD9FB}"/>
                  </a:ext>
                </a:extLst>
              </p:cNvPr>
              <p:cNvCxnSpPr>
                <a:stCxn id="38" idx="3"/>
                <a:endCxn id="35" idx="1"/>
              </p:cNvCxnSpPr>
              <p:nvPr/>
            </p:nvCxnSpPr>
            <p:spPr bwMode="auto">
              <a:xfrm>
                <a:off x="5781822" y="2768122"/>
                <a:ext cx="186866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E5D69F88-B696-42A1-A134-1025518D4E17}"/>
                  </a:ext>
                </a:extLst>
              </p:cNvPr>
              <p:cNvGrpSpPr/>
              <p:nvPr/>
            </p:nvGrpSpPr>
            <p:grpSpPr>
              <a:xfrm>
                <a:off x="5190981" y="2161453"/>
                <a:ext cx="590841" cy="1213338"/>
                <a:chOff x="5219116" y="3429000"/>
                <a:chExt cx="590841" cy="121333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="" xmlns:a16="http://schemas.microsoft.com/office/drawing/2014/main" id="{F18B8548-2EF5-4A73-BC54-F31919D30052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="" xmlns:a16="http://schemas.microsoft.com/office/drawing/2014/main" id="{D43A9E2B-841B-48E4-97A2-D38394EBB413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="" xmlns:a16="http://schemas.microsoft.com/office/drawing/2014/main" id="{56427099-29B5-42ED-B15A-FEE0C5ED3673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="" xmlns:a16="http://schemas.microsoft.com/office/drawing/2014/main" id="{5D0E76FE-2E9A-4C83-857F-104F003C3EAF}"/>
                  </a:ext>
                </a:extLst>
              </p:cNvPr>
              <p:cNvGrpSpPr/>
              <p:nvPr/>
            </p:nvGrpSpPr>
            <p:grpSpPr>
              <a:xfrm>
                <a:off x="7650483" y="2161453"/>
                <a:ext cx="590841" cy="1213338"/>
                <a:chOff x="5219116" y="3429000"/>
                <a:chExt cx="590841" cy="121333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="" xmlns:a16="http://schemas.microsoft.com/office/drawing/2014/main" id="{AC5D590B-626B-4049-8745-E31DBDF79720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="" xmlns:a16="http://schemas.microsoft.com/office/drawing/2014/main" id="{9AE350F9-56B0-4891-955A-5F298EF166A9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="" xmlns:a16="http://schemas.microsoft.com/office/drawing/2014/main" id="{D73A01EE-515B-43E2-9CD6-ABAA4D511BC8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7F29625F-4939-4802-A213-1B60569CAA38}"/>
                  </a:ext>
                </a:extLst>
              </p:cNvPr>
              <p:cNvGrpSpPr/>
              <p:nvPr/>
            </p:nvGrpSpPr>
            <p:grpSpPr>
              <a:xfrm>
                <a:off x="6445347" y="1414107"/>
                <a:ext cx="590841" cy="1213338"/>
                <a:chOff x="5219116" y="3429000"/>
                <a:chExt cx="590841" cy="121333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="" xmlns:a16="http://schemas.microsoft.com/office/drawing/2014/main" id="{2B3A5460-E190-446A-90DA-1E3D1C439175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Site5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="" xmlns:a16="http://schemas.microsoft.com/office/drawing/2014/main" id="{53CE3AC8-41AF-482F-A627-0D7B8C62D555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TC5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="" xmlns:a16="http://schemas.microsoft.com/office/drawing/2014/main" id="{04DC7004-D3EF-475F-834B-881F79EFB0C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TM5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950634" y="3836538"/>
                <a:ext cx="590841" cy="1213338"/>
                <a:chOff x="6481914" y="3764498"/>
                <a:chExt cx="590841" cy="1213338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6481914" y="3764498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6528585" y="4089813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6568441" y="4593904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D10ECF37-68B9-4185-A75A-B85A02890B4F}"/>
                  </a:ext>
                </a:extLst>
              </p:cNvPr>
              <p:cNvCxnSpPr>
                <a:stCxn id="38" idx="3"/>
                <a:endCxn id="32" idx="1"/>
              </p:cNvCxnSpPr>
              <p:nvPr/>
            </p:nvCxnSpPr>
            <p:spPr bwMode="auto">
              <a:xfrm flipV="1">
                <a:off x="5781822" y="2020776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B4E1754D-6C3B-4A13-9FDE-710DE10687D0}"/>
                  </a:ext>
                </a:extLst>
              </p:cNvPr>
              <p:cNvCxnSpPr>
                <a:stCxn id="38" idx="2"/>
                <a:endCxn id="29" idx="1"/>
              </p:cNvCxnSpPr>
              <p:nvPr/>
            </p:nvCxnSpPr>
            <p:spPr bwMode="auto">
              <a:xfrm>
                <a:off x="5486402" y="3374791"/>
                <a:ext cx="464232" cy="106841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48FFF792-17F7-40DC-999A-0A6BD222E0CF}"/>
                  </a:ext>
                </a:extLst>
              </p:cNvPr>
              <p:cNvCxnSpPr>
                <a:stCxn id="35" idx="1"/>
                <a:endCxn id="29" idx="3"/>
              </p:cNvCxnSpPr>
              <p:nvPr/>
            </p:nvCxnSpPr>
            <p:spPr bwMode="auto">
              <a:xfrm flipH="1">
                <a:off x="6541475" y="2768122"/>
                <a:ext cx="1109008" cy="167508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24DE5EF3-9D2B-4486-A03F-AF891D88C5B5}"/>
                  </a:ext>
                </a:extLst>
              </p:cNvPr>
              <p:cNvCxnSpPr>
                <a:stCxn id="32" idx="3"/>
                <a:endCxn id="35" idx="1"/>
              </p:cNvCxnSpPr>
              <p:nvPr/>
            </p:nvCxnSpPr>
            <p:spPr bwMode="auto">
              <a:xfrm>
                <a:off x="7036188" y="2020776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9F59E646-438E-4A63-A912-BAFD1D713AEB}"/>
                  </a:ext>
                </a:extLst>
              </p:cNvPr>
              <p:cNvCxnSpPr>
                <a:stCxn id="32" idx="2"/>
                <a:endCxn id="29" idx="0"/>
              </p:cNvCxnSpPr>
              <p:nvPr/>
            </p:nvCxnSpPr>
            <p:spPr bwMode="auto">
              <a:xfrm flipH="1">
                <a:off x="6246055" y="2627445"/>
                <a:ext cx="494713" cy="120909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1" name="Group 20"/>
              <p:cNvGrpSpPr/>
              <p:nvPr/>
            </p:nvGrpSpPr>
            <p:grpSpPr>
              <a:xfrm>
                <a:off x="7205001" y="3836538"/>
                <a:ext cx="590841" cy="1213338"/>
                <a:chOff x="6481914" y="3764498"/>
                <a:chExt cx="590841" cy="1213338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6481914" y="3764498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6528585" y="4089813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6568441" y="4593904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cxnSp>
            <p:nvCxnSpPr>
              <p:cNvPr id="22" name="Straight Connector 21"/>
              <p:cNvCxnSpPr>
                <a:stCxn id="29" idx="3"/>
                <a:endCxn id="26" idx="1"/>
              </p:cNvCxnSpPr>
              <p:nvPr/>
            </p:nvCxnSpPr>
            <p:spPr bwMode="auto">
              <a:xfrm>
                <a:off x="6541475" y="4443207"/>
                <a:ext cx="663526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38" idx="3"/>
                <a:endCxn id="26" idx="1"/>
              </p:cNvCxnSpPr>
              <p:nvPr/>
            </p:nvCxnSpPr>
            <p:spPr bwMode="auto">
              <a:xfrm>
                <a:off x="5781822" y="2768122"/>
                <a:ext cx="1423179" cy="167508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>
                <a:stCxn id="32" idx="2"/>
                <a:endCxn id="26" idx="1"/>
              </p:cNvCxnSpPr>
              <p:nvPr/>
            </p:nvCxnSpPr>
            <p:spPr bwMode="auto">
              <a:xfrm>
                <a:off x="6740768" y="2627445"/>
                <a:ext cx="464233" cy="181576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>
                <a:stCxn id="35" idx="2"/>
                <a:endCxn id="26" idx="0"/>
              </p:cNvCxnSpPr>
              <p:nvPr/>
            </p:nvCxnSpPr>
            <p:spPr bwMode="auto">
              <a:xfrm flipH="1">
                <a:off x="7500422" y="3374791"/>
                <a:ext cx="445482" cy="46174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733205" y="5049876"/>
              <a:ext cx="1749240" cy="750423"/>
              <a:chOff x="6733205" y="5049876"/>
              <a:chExt cx="1749240" cy="750423"/>
            </a:xfrm>
          </p:grpSpPr>
          <p:sp>
            <p:nvSpPr>
              <p:cNvPr id="7" name="Flowchart: Magnetic Disk 6"/>
              <p:cNvSpPr/>
              <p:nvPr/>
            </p:nvSpPr>
            <p:spPr bwMode="auto">
              <a:xfrm>
                <a:off x="6733205" y="5336275"/>
                <a:ext cx="504314" cy="464024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A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8" name="Flowchart: Magnetic Disk 7"/>
              <p:cNvSpPr/>
              <p:nvPr/>
            </p:nvSpPr>
            <p:spPr bwMode="auto">
              <a:xfrm>
                <a:off x="7978131" y="5308980"/>
                <a:ext cx="504314" cy="464024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B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cxnSp>
            <p:nvCxnSpPr>
              <p:cNvPr id="9" name="Straight Arrow Connector 8"/>
              <p:cNvCxnSpPr>
                <a:endCxn id="7" idx="0"/>
              </p:cNvCxnSpPr>
              <p:nvPr/>
            </p:nvCxnSpPr>
            <p:spPr bwMode="auto">
              <a:xfrm>
                <a:off x="6969395" y="5049876"/>
                <a:ext cx="15967" cy="4410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cxnSp>
            <p:nvCxnSpPr>
              <p:cNvPr id="10" name="Straight Arrow Connector 9"/>
              <p:cNvCxnSpPr>
                <a:endCxn id="8" idx="0"/>
              </p:cNvCxnSpPr>
              <p:nvPr/>
            </p:nvCxnSpPr>
            <p:spPr bwMode="auto">
              <a:xfrm>
                <a:off x="8223762" y="5049876"/>
                <a:ext cx="6526" cy="41377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</p:grpSp>
      <p:sp>
        <p:nvSpPr>
          <p:cNvPr id="2" name="Flowchart: Magnetic Disk 1"/>
          <p:cNvSpPr/>
          <p:nvPr/>
        </p:nvSpPr>
        <p:spPr bwMode="auto">
          <a:xfrm>
            <a:off x="8335554" y="1237588"/>
            <a:ext cx="590841" cy="5985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AB</a:t>
            </a:r>
          </a:p>
        </p:txBody>
      </p:sp>
      <p:cxnSp>
        <p:nvCxnSpPr>
          <p:cNvPr id="41" name="Straight Arrow Connector 40"/>
          <p:cNvCxnSpPr>
            <a:stCxn id="2" idx="3"/>
            <a:endCxn id="35" idx="0"/>
          </p:cNvCxnSpPr>
          <p:nvPr/>
        </p:nvCxnSpPr>
        <p:spPr bwMode="auto">
          <a:xfrm>
            <a:off x="8630975" y="1836138"/>
            <a:ext cx="24618" cy="32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4" name="Flowchart: Magnetic Disk 43"/>
          <p:cNvSpPr/>
          <p:nvPr/>
        </p:nvSpPr>
        <p:spPr bwMode="auto">
          <a:xfrm>
            <a:off x="5894208" y="1189230"/>
            <a:ext cx="590841" cy="5985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188469" y="1811959"/>
            <a:ext cx="24618" cy="32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910045" y="2768122"/>
            <a:ext cx="5984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SLM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296016" y="2815979"/>
            <a:ext cx="1403455" cy="1505596"/>
            <a:chOff x="5296016" y="2815978"/>
            <a:chExt cx="1555160" cy="2069921"/>
          </a:xfrm>
        </p:grpSpPr>
        <p:sp>
          <p:nvSpPr>
            <p:cNvPr id="48" name="Freeform 47"/>
            <p:cNvSpPr/>
            <p:nvPr/>
          </p:nvSpPr>
          <p:spPr bwMode="auto">
            <a:xfrm>
              <a:off x="5445457" y="2815978"/>
              <a:ext cx="1405719" cy="2069921"/>
            </a:xfrm>
            <a:custGeom>
              <a:avLst/>
              <a:gdLst>
                <a:gd name="connsiteX0" fmla="*/ 464024 w 1405719"/>
                <a:gd name="connsiteY0" fmla="*/ 22756 h 2069921"/>
                <a:gd name="connsiteX1" fmla="*/ 177421 w 1405719"/>
                <a:gd name="connsiteY1" fmla="*/ 22756 h 2069921"/>
                <a:gd name="connsiteX2" fmla="*/ 95534 w 1405719"/>
                <a:gd name="connsiteY2" fmla="*/ 104643 h 2069921"/>
                <a:gd name="connsiteX3" fmla="*/ 68239 w 1405719"/>
                <a:gd name="connsiteY3" fmla="*/ 159234 h 2069921"/>
                <a:gd name="connsiteX4" fmla="*/ 54591 w 1405719"/>
                <a:gd name="connsiteY4" fmla="*/ 200177 h 2069921"/>
                <a:gd name="connsiteX5" fmla="*/ 27295 w 1405719"/>
                <a:gd name="connsiteY5" fmla="*/ 254768 h 2069921"/>
                <a:gd name="connsiteX6" fmla="*/ 0 w 1405719"/>
                <a:gd name="connsiteY6" fmla="*/ 336655 h 2069921"/>
                <a:gd name="connsiteX7" fmla="*/ 27295 w 1405719"/>
                <a:gd name="connsiteY7" fmla="*/ 514076 h 2069921"/>
                <a:gd name="connsiteX8" fmla="*/ 95534 w 1405719"/>
                <a:gd name="connsiteY8" fmla="*/ 609610 h 2069921"/>
                <a:gd name="connsiteX9" fmla="*/ 136477 w 1405719"/>
                <a:gd name="connsiteY9" fmla="*/ 677849 h 2069921"/>
                <a:gd name="connsiteX10" fmla="*/ 163773 w 1405719"/>
                <a:gd name="connsiteY10" fmla="*/ 718792 h 2069921"/>
                <a:gd name="connsiteX11" fmla="*/ 191068 w 1405719"/>
                <a:gd name="connsiteY11" fmla="*/ 814326 h 2069921"/>
                <a:gd name="connsiteX12" fmla="*/ 218364 w 1405719"/>
                <a:gd name="connsiteY12" fmla="*/ 896213 h 2069921"/>
                <a:gd name="connsiteX13" fmla="*/ 313898 w 1405719"/>
                <a:gd name="connsiteY13" fmla="*/ 1032691 h 2069921"/>
                <a:gd name="connsiteX14" fmla="*/ 368489 w 1405719"/>
                <a:gd name="connsiteY14" fmla="*/ 1114577 h 2069921"/>
                <a:gd name="connsiteX15" fmla="*/ 423080 w 1405719"/>
                <a:gd name="connsiteY15" fmla="*/ 1210112 h 2069921"/>
                <a:gd name="connsiteX16" fmla="*/ 464024 w 1405719"/>
                <a:gd name="connsiteY16" fmla="*/ 1251055 h 2069921"/>
                <a:gd name="connsiteX17" fmla="*/ 504967 w 1405719"/>
                <a:gd name="connsiteY17" fmla="*/ 1264703 h 2069921"/>
                <a:gd name="connsiteX18" fmla="*/ 559558 w 1405719"/>
                <a:gd name="connsiteY18" fmla="*/ 1387532 h 2069921"/>
                <a:gd name="connsiteX19" fmla="*/ 600501 w 1405719"/>
                <a:gd name="connsiteY19" fmla="*/ 1428476 h 2069921"/>
                <a:gd name="connsiteX20" fmla="*/ 627797 w 1405719"/>
                <a:gd name="connsiteY20" fmla="*/ 1469419 h 2069921"/>
                <a:gd name="connsiteX21" fmla="*/ 668740 w 1405719"/>
                <a:gd name="connsiteY21" fmla="*/ 1483067 h 2069921"/>
                <a:gd name="connsiteX22" fmla="*/ 750627 w 1405719"/>
                <a:gd name="connsiteY22" fmla="*/ 1537658 h 2069921"/>
                <a:gd name="connsiteX23" fmla="*/ 832513 w 1405719"/>
                <a:gd name="connsiteY23" fmla="*/ 1605897 h 2069921"/>
                <a:gd name="connsiteX24" fmla="*/ 900752 w 1405719"/>
                <a:gd name="connsiteY24" fmla="*/ 1674135 h 2069921"/>
                <a:gd name="connsiteX25" fmla="*/ 928047 w 1405719"/>
                <a:gd name="connsiteY25" fmla="*/ 1715079 h 2069921"/>
                <a:gd name="connsiteX26" fmla="*/ 1009934 w 1405719"/>
                <a:gd name="connsiteY26" fmla="*/ 1796965 h 2069921"/>
                <a:gd name="connsiteX27" fmla="*/ 1091821 w 1405719"/>
                <a:gd name="connsiteY27" fmla="*/ 1878852 h 2069921"/>
                <a:gd name="connsiteX28" fmla="*/ 1119116 w 1405719"/>
                <a:gd name="connsiteY28" fmla="*/ 1919795 h 2069921"/>
                <a:gd name="connsiteX29" fmla="*/ 1214650 w 1405719"/>
                <a:gd name="connsiteY29" fmla="*/ 1960738 h 2069921"/>
                <a:gd name="connsiteX30" fmla="*/ 1296537 w 1405719"/>
                <a:gd name="connsiteY30" fmla="*/ 2028977 h 2069921"/>
                <a:gd name="connsiteX31" fmla="*/ 1337480 w 1405719"/>
                <a:gd name="connsiteY31" fmla="*/ 2042625 h 2069921"/>
                <a:gd name="connsiteX32" fmla="*/ 1378424 w 1405719"/>
                <a:gd name="connsiteY32" fmla="*/ 2069921 h 2069921"/>
                <a:gd name="connsiteX33" fmla="*/ 1405719 w 1405719"/>
                <a:gd name="connsiteY33" fmla="*/ 2042625 h 206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05719" h="2069921">
                  <a:moveTo>
                    <a:pt x="464024" y="22756"/>
                  </a:moveTo>
                  <a:cubicBezTo>
                    <a:pt x="362176" y="2388"/>
                    <a:pt x="299764" y="-16171"/>
                    <a:pt x="177421" y="22756"/>
                  </a:cubicBezTo>
                  <a:cubicBezTo>
                    <a:pt x="140636" y="34460"/>
                    <a:pt x="95534" y="104643"/>
                    <a:pt x="95534" y="104643"/>
                  </a:cubicBezTo>
                  <a:cubicBezTo>
                    <a:pt x="86436" y="122840"/>
                    <a:pt x="76253" y="140534"/>
                    <a:pt x="68239" y="159234"/>
                  </a:cubicBezTo>
                  <a:cubicBezTo>
                    <a:pt x="62572" y="172457"/>
                    <a:pt x="60258" y="186954"/>
                    <a:pt x="54591" y="200177"/>
                  </a:cubicBezTo>
                  <a:cubicBezTo>
                    <a:pt x="46577" y="218877"/>
                    <a:pt x="34851" y="235878"/>
                    <a:pt x="27295" y="254768"/>
                  </a:cubicBezTo>
                  <a:cubicBezTo>
                    <a:pt x="16609" y="281482"/>
                    <a:pt x="0" y="336655"/>
                    <a:pt x="0" y="336655"/>
                  </a:cubicBezTo>
                  <a:cubicBezTo>
                    <a:pt x="2740" y="361316"/>
                    <a:pt x="9565" y="472706"/>
                    <a:pt x="27295" y="514076"/>
                  </a:cubicBezTo>
                  <a:cubicBezTo>
                    <a:pt x="34618" y="531162"/>
                    <a:pt x="89945" y="601226"/>
                    <a:pt x="95534" y="609610"/>
                  </a:cubicBezTo>
                  <a:cubicBezTo>
                    <a:pt x="110248" y="631681"/>
                    <a:pt x="122418" y="655355"/>
                    <a:pt x="136477" y="677849"/>
                  </a:cubicBezTo>
                  <a:cubicBezTo>
                    <a:pt x="145170" y="691758"/>
                    <a:pt x="156437" y="704121"/>
                    <a:pt x="163773" y="718792"/>
                  </a:cubicBezTo>
                  <a:cubicBezTo>
                    <a:pt x="175242" y="741729"/>
                    <a:pt x="184507" y="792456"/>
                    <a:pt x="191068" y="814326"/>
                  </a:cubicBezTo>
                  <a:cubicBezTo>
                    <a:pt x="199336" y="841885"/>
                    <a:pt x="202404" y="872273"/>
                    <a:pt x="218364" y="896213"/>
                  </a:cubicBezTo>
                  <a:cubicBezTo>
                    <a:pt x="285572" y="997026"/>
                    <a:pt x="253272" y="951856"/>
                    <a:pt x="313898" y="1032691"/>
                  </a:cubicBezTo>
                  <a:cubicBezTo>
                    <a:pt x="337883" y="1104644"/>
                    <a:pt x="311694" y="1046423"/>
                    <a:pt x="368489" y="1114577"/>
                  </a:cubicBezTo>
                  <a:cubicBezTo>
                    <a:pt x="432969" y="1191953"/>
                    <a:pt x="356327" y="1116659"/>
                    <a:pt x="423080" y="1210112"/>
                  </a:cubicBezTo>
                  <a:cubicBezTo>
                    <a:pt x="434298" y="1225818"/>
                    <a:pt x="447965" y="1240349"/>
                    <a:pt x="464024" y="1251055"/>
                  </a:cubicBezTo>
                  <a:cubicBezTo>
                    <a:pt x="475994" y="1259035"/>
                    <a:pt x="491319" y="1260154"/>
                    <a:pt x="504967" y="1264703"/>
                  </a:cubicBezTo>
                  <a:cubicBezTo>
                    <a:pt x="524805" y="1324217"/>
                    <a:pt x="523510" y="1344275"/>
                    <a:pt x="559558" y="1387532"/>
                  </a:cubicBezTo>
                  <a:cubicBezTo>
                    <a:pt x="571914" y="1402359"/>
                    <a:pt x="588145" y="1413649"/>
                    <a:pt x="600501" y="1428476"/>
                  </a:cubicBezTo>
                  <a:cubicBezTo>
                    <a:pt x="611002" y="1441077"/>
                    <a:pt x="614989" y="1459172"/>
                    <a:pt x="627797" y="1469419"/>
                  </a:cubicBezTo>
                  <a:cubicBezTo>
                    <a:pt x="639031" y="1478406"/>
                    <a:pt x="656164" y="1476081"/>
                    <a:pt x="668740" y="1483067"/>
                  </a:cubicBezTo>
                  <a:cubicBezTo>
                    <a:pt x="697417" y="1498999"/>
                    <a:pt x="727430" y="1514461"/>
                    <a:pt x="750627" y="1537658"/>
                  </a:cubicBezTo>
                  <a:cubicBezTo>
                    <a:pt x="803168" y="1590199"/>
                    <a:pt x="775511" y="1567895"/>
                    <a:pt x="832513" y="1605897"/>
                  </a:cubicBezTo>
                  <a:cubicBezTo>
                    <a:pt x="905308" y="1715087"/>
                    <a:pt x="809761" y="1583143"/>
                    <a:pt x="900752" y="1674135"/>
                  </a:cubicBezTo>
                  <a:cubicBezTo>
                    <a:pt x="912350" y="1685734"/>
                    <a:pt x="917150" y="1702819"/>
                    <a:pt x="928047" y="1715079"/>
                  </a:cubicBezTo>
                  <a:cubicBezTo>
                    <a:pt x="953693" y="1743930"/>
                    <a:pt x="986773" y="1766084"/>
                    <a:pt x="1009934" y="1796965"/>
                  </a:cubicBezTo>
                  <a:cubicBezTo>
                    <a:pt x="1060719" y="1864678"/>
                    <a:pt x="1031951" y="1838939"/>
                    <a:pt x="1091821" y="1878852"/>
                  </a:cubicBezTo>
                  <a:cubicBezTo>
                    <a:pt x="1100919" y="1892500"/>
                    <a:pt x="1106515" y="1909294"/>
                    <a:pt x="1119116" y="1919795"/>
                  </a:cubicBezTo>
                  <a:cubicBezTo>
                    <a:pt x="1141604" y="1938535"/>
                    <a:pt x="1186204" y="1951256"/>
                    <a:pt x="1214650" y="1960738"/>
                  </a:cubicBezTo>
                  <a:cubicBezTo>
                    <a:pt x="1244834" y="1990922"/>
                    <a:pt x="1258534" y="2009976"/>
                    <a:pt x="1296537" y="2028977"/>
                  </a:cubicBezTo>
                  <a:cubicBezTo>
                    <a:pt x="1309404" y="2035411"/>
                    <a:pt x="1324613" y="2036191"/>
                    <a:pt x="1337480" y="2042625"/>
                  </a:cubicBezTo>
                  <a:cubicBezTo>
                    <a:pt x="1352151" y="2049961"/>
                    <a:pt x="1362021" y="2069921"/>
                    <a:pt x="1378424" y="2069921"/>
                  </a:cubicBezTo>
                  <a:cubicBezTo>
                    <a:pt x="1391291" y="2069921"/>
                    <a:pt x="1396621" y="2051724"/>
                    <a:pt x="1405719" y="204262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2" name="Double Brace 51"/>
            <p:cNvSpPr/>
            <p:nvPr/>
          </p:nvSpPr>
          <p:spPr bwMode="auto">
            <a:xfrm>
              <a:off x="5296016" y="3776823"/>
              <a:ext cx="950489" cy="264352"/>
            </a:xfrm>
            <a:prstGeom prst="bracePair">
              <a:avLst/>
            </a:prstGeom>
            <a:solidFill>
              <a:schemeClr val="accent5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LOCK_X(B)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209731" y="2926337"/>
            <a:ext cx="2635776" cy="904128"/>
            <a:chOff x="6209731" y="2926337"/>
            <a:chExt cx="2635776" cy="904128"/>
          </a:xfrm>
        </p:grpSpPr>
        <p:sp>
          <p:nvSpPr>
            <p:cNvPr id="49" name="Freeform 48"/>
            <p:cNvSpPr/>
            <p:nvPr/>
          </p:nvSpPr>
          <p:spPr bwMode="auto">
            <a:xfrm>
              <a:off x="6209731" y="2926337"/>
              <a:ext cx="2635776" cy="854093"/>
            </a:xfrm>
            <a:custGeom>
              <a:avLst/>
              <a:gdLst>
                <a:gd name="connsiteX0" fmla="*/ 0 w 2621279"/>
                <a:gd name="connsiteY0" fmla="*/ 0 h 709684"/>
                <a:gd name="connsiteX1" fmla="*/ 27296 w 2621279"/>
                <a:gd name="connsiteY1" fmla="*/ 68239 h 709684"/>
                <a:gd name="connsiteX2" fmla="*/ 81887 w 2621279"/>
                <a:gd name="connsiteY2" fmla="*/ 150126 h 709684"/>
                <a:gd name="connsiteX3" fmla="*/ 109182 w 2621279"/>
                <a:gd name="connsiteY3" fmla="*/ 191069 h 709684"/>
                <a:gd name="connsiteX4" fmla="*/ 136478 w 2621279"/>
                <a:gd name="connsiteY4" fmla="*/ 232012 h 709684"/>
                <a:gd name="connsiteX5" fmla="*/ 163773 w 2621279"/>
                <a:gd name="connsiteY5" fmla="*/ 272955 h 709684"/>
                <a:gd name="connsiteX6" fmla="*/ 245660 w 2621279"/>
                <a:gd name="connsiteY6" fmla="*/ 354842 h 709684"/>
                <a:gd name="connsiteX7" fmla="*/ 286603 w 2621279"/>
                <a:gd name="connsiteY7" fmla="*/ 382138 h 709684"/>
                <a:gd name="connsiteX8" fmla="*/ 368490 w 2621279"/>
                <a:gd name="connsiteY8" fmla="*/ 450376 h 709684"/>
                <a:gd name="connsiteX9" fmla="*/ 436729 w 2621279"/>
                <a:gd name="connsiteY9" fmla="*/ 518615 h 709684"/>
                <a:gd name="connsiteX10" fmla="*/ 518615 w 2621279"/>
                <a:gd name="connsiteY10" fmla="*/ 586854 h 709684"/>
                <a:gd name="connsiteX11" fmla="*/ 559559 w 2621279"/>
                <a:gd name="connsiteY11" fmla="*/ 600502 h 709684"/>
                <a:gd name="connsiteX12" fmla="*/ 600502 w 2621279"/>
                <a:gd name="connsiteY12" fmla="*/ 627797 h 709684"/>
                <a:gd name="connsiteX13" fmla="*/ 641445 w 2621279"/>
                <a:gd name="connsiteY13" fmla="*/ 641445 h 709684"/>
                <a:gd name="connsiteX14" fmla="*/ 764275 w 2621279"/>
                <a:gd name="connsiteY14" fmla="*/ 668741 h 709684"/>
                <a:gd name="connsiteX15" fmla="*/ 818866 w 2621279"/>
                <a:gd name="connsiteY15" fmla="*/ 682388 h 709684"/>
                <a:gd name="connsiteX16" fmla="*/ 982639 w 2621279"/>
                <a:gd name="connsiteY16" fmla="*/ 709684 h 709684"/>
                <a:gd name="connsiteX17" fmla="*/ 1965278 w 2621279"/>
                <a:gd name="connsiteY17" fmla="*/ 696036 h 709684"/>
                <a:gd name="connsiteX18" fmla="*/ 2047165 w 2621279"/>
                <a:gd name="connsiteY18" fmla="*/ 668741 h 709684"/>
                <a:gd name="connsiteX19" fmla="*/ 2088108 w 2621279"/>
                <a:gd name="connsiteY19" fmla="*/ 641445 h 709684"/>
                <a:gd name="connsiteX20" fmla="*/ 2279176 w 2621279"/>
                <a:gd name="connsiteY20" fmla="*/ 586854 h 709684"/>
                <a:gd name="connsiteX21" fmla="*/ 2374711 w 2621279"/>
                <a:gd name="connsiteY21" fmla="*/ 532263 h 709684"/>
                <a:gd name="connsiteX22" fmla="*/ 2470245 w 2621279"/>
                <a:gd name="connsiteY22" fmla="*/ 491320 h 709684"/>
                <a:gd name="connsiteX23" fmla="*/ 2565779 w 2621279"/>
                <a:gd name="connsiteY23" fmla="*/ 450376 h 709684"/>
                <a:gd name="connsiteX24" fmla="*/ 2593075 w 2621279"/>
                <a:gd name="connsiteY24" fmla="*/ 409433 h 709684"/>
                <a:gd name="connsiteX25" fmla="*/ 2620370 w 2621279"/>
                <a:gd name="connsiteY25" fmla="*/ 245660 h 70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1279" h="709684">
                  <a:moveTo>
                    <a:pt x="0" y="0"/>
                  </a:moveTo>
                  <a:cubicBezTo>
                    <a:pt x="9099" y="22746"/>
                    <a:pt x="15565" y="46732"/>
                    <a:pt x="27296" y="68239"/>
                  </a:cubicBezTo>
                  <a:cubicBezTo>
                    <a:pt x="43005" y="97039"/>
                    <a:pt x="63690" y="122830"/>
                    <a:pt x="81887" y="150126"/>
                  </a:cubicBezTo>
                  <a:lnTo>
                    <a:pt x="109182" y="191069"/>
                  </a:lnTo>
                  <a:lnTo>
                    <a:pt x="136478" y="232012"/>
                  </a:lnTo>
                  <a:cubicBezTo>
                    <a:pt x="145576" y="245660"/>
                    <a:pt x="152175" y="261357"/>
                    <a:pt x="163773" y="272955"/>
                  </a:cubicBezTo>
                  <a:cubicBezTo>
                    <a:pt x="191069" y="300251"/>
                    <a:pt x="213542" y="333429"/>
                    <a:pt x="245660" y="354842"/>
                  </a:cubicBezTo>
                  <a:cubicBezTo>
                    <a:pt x="259308" y="363941"/>
                    <a:pt x="274002" y="371637"/>
                    <a:pt x="286603" y="382138"/>
                  </a:cubicBezTo>
                  <a:cubicBezTo>
                    <a:pt x="391679" y="469701"/>
                    <a:pt x="266843" y="382612"/>
                    <a:pt x="368490" y="450376"/>
                  </a:cubicBezTo>
                  <a:cubicBezTo>
                    <a:pt x="418531" y="525440"/>
                    <a:pt x="368490" y="461750"/>
                    <a:pt x="436729" y="518615"/>
                  </a:cubicBezTo>
                  <a:cubicBezTo>
                    <a:pt x="482004" y="556344"/>
                    <a:pt x="467788" y="561440"/>
                    <a:pt x="518615" y="586854"/>
                  </a:cubicBezTo>
                  <a:cubicBezTo>
                    <a:pt x="531482" y="593288"/>
                    <a:pt x="546692" y="594068"/>
                    <a:pt x="559559" y="600502"/>
                  </a:cubicBezTo>
                  <a:cubicBezTo>
                    <a:pt x="574230" y="607837"/>
                    <a:pt x="585831" y="620462"/>
                    <a:pt x="600502" y="627797"/>
                  </a:cubicBezTo>
                  <a:cubicBezTo>
                    <a:pt x="613369" y="634231"/>
                    <a:pt x="627613" y="637493"/>
                    <a:pt x="641445" y="641445"/>
                  </a:cubicBezTo>
                  <a:cubicBezTo>
                    <a:pt x="699685" y="658085"/>
                    <a:pt x="700961" y="654672"/>
                    <a:pt x="764275" y="668741"/>
                  </a:cubicBezTo>
                  <a:cubicBezTo>
                    <a:pt x="782585" y="672810"/>
                    <a:pt x="800430" y="678931"/>
                    <a:pt x="818866" y="682388"/>
                  </a:cubicBezTo>
                  <a:cubicBezTo>
                    <a:pt x="873262" y="692587"/>
                    <a:pt x="982639" y="709684"/>
                    <a:pt x="982639" y="709684"/>
                  </a:cubicBezTo>
                  <a:cubicBezTo>
                    <a:pt x="1310185" y="705135"/>
                    <a:pt x="1637942" y="708626"/>
                    <a:pt x="1965278" y="696036"/>
                  </a:cubicBezTo>
                  <a:cubicBezTo>
                    <a:pt x="1994029" y="694930"/>
                    <a:pt x="2047165" y="668741"/>
                    <a:pt x="2047165" y="668741"/>
                  </a:cubicBezTo>
                  <a:cubicBezTo>
                    <a:pt x="2060813" y="659642"/>
                    <a:pt x="2072693" y="647050"/>
                    <a:pt x="2088108" y="641445"/>
                  </a:cubicBezTo>
                  <a:cubicBezTo>
                    <a:pt x="2152256" y="618118"/>
                    <a:pt x="2217649" y="617618"/>
                    <a:pt x="2279176" y="586854"/>
                  </a:cubicBezTo>
                  <a:cubicBezTo>
                    <a:pt x="2444137" y="504373"/>
                    <a:pt x="2239687" y="609420"/>
                    <a:pt x="2374711" y="532263"/>
                  </a:cubicBezTo>
                  <a:cubicBezTo>
                    <a:pt x="2465251" y="480525"/>
                    <a:pt x="2393680" y="524134"/>
                    <a:pt x="2470245" y="491320"/>
                  </a:cubicBezTo>
                  <a:cubicBezTo>
                    <a:pt x="2588309" y="440721"/>
                    <a:pt x="2469751" y="482386"/>
                    <a:pt x="2565779" y="450376"/>
                  </a:cubicBezTo>
                  <a:cubicBezTo>
                    <a:pt x="2574878" y="436728"/>
                    <a:pt x="2586413" y="424422"/>
                    <a:pt x="2593075" y="409433"/>
                  </a:cubicBezTo>
                  <a:cubicBezTo>
                    <a:pt x="2629002" y="328599"/>
                    <a:pt x="2620370" y="330755"/>
                    <a:pt x="2620370" y="24566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3" name="Double Brace 52"/>
            <p:cNvSpPr/>
            <p:nvPr/>
          </p:nvSpPr>
          <p:spPr bwMode="auto">
            <a:xfrm>
              <a:off x="7003349" y="3566113"/>
              <a:ext cx="950489" cy="264352"/>
            </a:xfrm>
            <a:prstGeom prst="bracePair">
              <a:avLst/>
            </a:prstGeom>
            <a:solidFill>
              <a:schemeClr val="accent5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LOCK_X(B)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09982" y="2920621"/>
            <a:ext cx="2306472" cy="1788607"/>
            <a:chOff x="6509982" y="2920621"/>
            <a:chExt cx="2306472" cy="1788607"/>
          </a:xfrm>
        </p:grpSpPr>
        <p:sp>
          <p:nvSpPr>
            <p:cNvPr id="3" name="Freeform 2"/>
            <p:cNvSpPr/>
            <p:nvPr/>
          </p:nvSpPr>
          <p:spPr bwMode="auto">
            <a:xfrm>
              <a:off x="6509982" y="2920621"/>
              <a:ext cx="2306472" cy="1788607"/>
            </a:xfrm>
            <a:custGeom>
              <a:avLst/>
              <a:gdLst>
                <a:gd name="connsiteX0" fmla="*/ 0 w 2306472"/>
                <a:gd name="connsiteY0" fmla="*/ 0 h 1788607"/>
                <a:gd name="connsiteX1" fmla="*/ 150125 w 2306472"/>
                <a:gd name="connsiteY1" fmla="*/ 40943 h 1788607"/>
                <a:gd name="connsiteX2" fmla="*/ 245660 w 2306472"/>
                <a:gd name="connsiteY2" fmla="*/ 54591 h 1788607"/>
                <a:gd name="connsiteX3" fmla="*/ 313899 w 2306472"/>
                <a:gd name="connsiteY3" fmla="*/ 68239 h 1788607"/>
                <a:gd name="connsiteX4" fmla="*/ 354842 w 2306472"/>
                <a:gd name="connsiteY4" fmla="*/ 81886 h 1788607"/>
                <a:gd name="connsiteX5" fmla="*/ 450376 w 2306472"/>
                <a:gd name="connsiteY5" fmla="*/ 95534 h 1788607"/>
                <a:gd name="connsiteX6" fmla="*/ 573206 w 2306472"/>
                <a:gd name="connsiteY6" fmla="*/ 150125 h 1788607"/>
                <a:gd name="connsiteX7" fmla="*/ 709684 w 2306472"/>
                <a:gd name="connsiteY7" fmla="*/ 191069 h 1788607"/>
                <a:gd name="connsiteX8" fmla="*/ 764275 w 2306472"/>
                <a:gd name="connsiteY8" fmla="*/ 218364 h 1788607"/>
                <a:gd name="connsiteX9" fmla="*/ 900752 w 2306472"/>
                <a:gd name="connsiteY9" fmla="*/ 259307 h 1788607"/>
                <a:gd name="connsiteX10" fmla="*/ 941696 w 2306472"/>
                <a:gd name="connsiteY10" fmla="*/ 300251 h 1788607"/>
                <a:gd name="connsiteX11" fmla="*/ 982639 w 2306472"/>
                <a:gd name="connsiteY11" fmla="*/ 313898 h 1788607"/>
                <a:gd name="connsiteX12" fmla="*/ 1023582 w 2306472"/>
                <a:gd name="connsiteY12" fmla="*/ 341194 h 1788607"/>
                <a:gd name="connsiteX13" fmla="*/ 1064525 w 2306472"/>
                <a:gd name="connsiteY13" fmla="*/ 354842 h 1788607"/>
                <a:gd name="connsiteX14" fmla="*/ 1173708 w 2306472"/>
                <a:gd name="connsiteY14" fmla="*/ 395785 h 1788607"/>
                <a:gd name="connsiteX15" fmla="*/ 1255594 w 2306472"/>
                <a:gd name="connsiteY15" fmla="*/ 436728 h 1788607"/>
                <a:gd name="connsiteX16" fmla="*/ 1296537 w 2306472"/>
                <a:gd name="connsiteY16" fmla="*/ 464024 h 1788607"/>
                <a:gd name="connsiteX17" fmla="*/ 1351128 w 2306472"/>
                <a:gd name="connsiteY17" fmla="*/ 491319 h 1788607"/>
                <a:gd name="connsiteX18" fmla="*/ 1473958 w 2306472"/>
                <a:gd name="connsiteY18" fmla="*/ 573206 h 1788607"/>
                <a:gd name="connsiteX19" fmla="*/ 1514902 w 2306472"/>
                <a:gd name="connsiteY19" fmla="*/ 600501 h 1788607"/>
                <a:gd name="connsiteX20" fmla="*/ 1624084 w 2306472"/>
                <a:gd name="connsiteY20" fmla="*/ 655092 h 1788607"/>
                <a:gd name="connsiteX21" fmla="*/ 1719618 w 2306472"/>
                <a:gd name="connsiteY21" fmla="*/ 709683 h 1788607"/>
                <a:gd name="connsiteX22" fmla="*/ 1760561 w 2306472"/>
                <a:gd name="connsiteY22" fmla="*/ 723331 h 1788607"/>
                <a:gd name="connsiteX23" fmla="*/ 1828800 w 2306472"/>
                <a:gd name="connsiteY23" fmla="*/ 777922 h 1788607"/>
                <a:gd name="connsiteX24" fmla="*/ 1869743 w 2306472"/>
                <a:gd name="connsiteY24" fmla="*/ 791570 h 1788607"/>
                <a:gd name="connsiteX25" fmla="*/ 1951630 w 2306472"/>
                <a:gd name="connsiteY25" fmla="*/ 859809 h 1788607"/>
                <a:gd name="connsiteX26" fmla="*/ 2019869 w 2306472"/>
                <a:gd name="connsiteY26" fmla="*/ 873457 h 1788607"/>
                <a:gd name="connsiteX27" fmla="*/ 2074460 w 2306472"/>
                <a:gd name="connsiteY27" fmla="*/ 900752 h 1788607"/>
                <a:gd name="connsiteX28" fmla="*/ 2156346 w 2306472"/>
                <a:gd name="connsiteY28" fmla="*/ 928048 h 1788607"/>
                <a:gd name="connsiteX29" fmla="*/ 2197290 w 2306472"/>
                <a:gd name="connsiteY29" fmla="*/ 968991 h 1788607"/>
                <a:gd name="connsiteX30" fmla="*/ 2238233 w 2306472"/>
                <a:gd name="connsiteY30" fmla="*/ 982639 h 1788607"/>
                <a:gd name="connsiteX31" fmla="*/ 2279176 w 2306472"/>
                <a:gd name="connsiteY31" fmla="*/ 1064525 h 1788607"/>
                <a:gd name="connsiteX32" fmla="*/ 2306472 w 2306472"/>
                <a:gd name="connsiteY32" fmla="*/ 1105469 h 1788607"/>
                <a:gd name="connsiteX33" fmla="*/ 2292824 w 2306472"/>
                <a:gd name="connsiteY33" fmla="*/ 1351128 h 1788607"/>
                <a:gd name="connsiteX34" fmla="*/ 2279176 w 2306472"/>
                <a:gd name="connsiteY34" fmla="*/ 1392072 h 1788607"/>
                <a:gd name="connsiteX35" fmla="*/ 2238233 w 2306472"/>
                <a:gd name="connsiteY35" fmla="*/ 1419367 h 1788607"/>
                <a:gd name="connsiteX36" fmla="*/ 2210937 w 2306472"/>
                <a:gd name="connsiteY36" fmla="*/ 1460310 h 1788607"/>
                <a:gd name="connsiteX37" fmla="*/ 2088108 w 2306472"/>
                <a:gd name="connsiteY37" fmla="*/ 1555845 h 1788607"/>
                <a:gd name="connsiteX38" fmla="*/ 2047164 w 2306472"/>
                <a:gd name="connsiteY38" fmla="*/ 1583140 h 1788607"/>
                <a:gd name="connsiteX39" fmla="*/ 2006221 w 2306472"/>
                <a:gd name="connsiteY39" fmla="*/ 1610436 h 1788607"/>
                <a:gd name="connsiteX40" fmla="*/ 1937982 w 2306472"/>
                <a:gd name="connsiteY40" fmla="*/ 1692322 h 1788607"/>
                <a:gd name="connsiteX41" fmla="*/ 1897039 w 2306472"/>
                <a:gd name="connsiteY41" fmla="*/ 1705970 h 1788607"/>
                <a:gd name="connsiteX42" fmla="*/ 1815152 w 2306472"/>
                <a:gd name="connsiteY42" fmla="*/ 1787857 h 1788607"/>
                <a:gd name="connsiteX43" fmla="*/ 1801505 w 2306472"/>
                <a:gd name="connsiteY43" fmla="*/ 1787857 h 17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06472" h="1788607">
                  <a:moveTo>
                    <a:pt x="0" y="0"/>
                  </a:moveTo>
                  <a:cubicBezTo>
                    <a:pt x="13074" y="3735"/>
                    <a:pt x="120320" y="35524"/>
                    <a:pt x="150125" y="40943"/>
                  </a:cubicBezTo>
                  <a:cubicBezTo>
                    <a:pt x="181774" y="46698"/>
                    <a:pt x="213929" y="49302"/>
                    <a:pt x="245660" y="54591"/>
                  </a:cubicBezTo>
                  <a:cubicBezTo>
                    <a:pt x="268541" y="58405"/>
                    <a:pt x="291395" y="62613"/>
                    <a:pt x="313899" y="68239"/>
                  </a:cubicBezTo>
                  <a:cubicBezTo>
                    <a:pt x="327855" y="71728"/>
                    <a:pt x="340736" y="79065"/>
                    <a:pt x="354842" y="81886"/>
                  </a:cubicBezTo>
                  <a:cubicBezTo>
                    <a:pt x="386385" y="88195"/>
                    <a:pt x="418531" y="90985"/>
                    <a:pt x="450376" y="95534"/>
                  </a:cubicBezTo>
                  <a:cubicBezTo>
                    <a:pt x="521152" y="166312"/>
                    <a:pt x="457562" y="118586"/>
                    <a:pt x="573206" y="150125"/>
                  </a:cubicBezTo>
                  <a:cubicBezTo>
                    <a:pt x="820116" y="217463"/>
                    <a:pt x="468639" y="142859"/>
                    <a:pt x="709684" y="191069"/>
                  </a:cubicBezTo>
                  <a:cubicBezTo>
                    <a:pt x="727881" y="200167"/>
                    <a:pt x="745385" y="210808"/>
                    <a:pt x="764275" y="218364"/>
                  </a:cubicBezTo>
                  <a:cubicBezTo>
                    <a:pt x="819662" y="240519"/>
                    <a:pt x="847124" y="245901"/>
                    <a:pt x="900752" y="259307"/>
                  </a:cubicBezTo>
                  <a:cubicBezTo>
                    <a:pt x="914400" y="272955"/>
                    <a:pt x="925636" y="289545"/>
                    <a:pt x="941696" y="300251"/>
                  </a:cubicBezTo>
                  <a:cubicBezTo>
                    <a:pt x="953666" y="308231"/>
                    <a:pt x="969772" y="307464"/>
                    <a:pt x="982639" y="313898"/>
                  </a:cubicBezTo>
                  <a:cubicBezTo>
                    <a:pt x="997310" y="321233"/>
                    <a:pt x="1008911" y="333858"/>
                    <a:pt x="1023582" y="341194"/>
                  </a:cubicBezTo>
                  <a:cubicBezTo>
                    <a:pt x="1036449" y="347628"/>
                    <a:pt x="1051658" y="348408"/>
                    <a:pt x="1064525" y="354842"/>
                  </a:cubicBezTo>
                  <a:cubicBezTo>
                    <a:pt x="1158237" y="401697"/>
                    <a:pt x="1042056" y="369454"/>
                    <a:pt x="1173708" y="395785"/>
                  </a:cubicBezTo>
                  <a:cubicBezTo>
                    <a:pt x="1291054" y="474015"/>
                    <a:pt x="1142578" y="380219"/>
                    <a:pt x="1255594" y="436728"/>
                  </a:cubicBezTo>
                  <a:cubicBezTo>
                    <a:pt x="1270265" y="444064"/>
                    <a:pt x="1282296" y="455886"/>
                    <a:pt x="1296537" y="464024"/>
                  </a:cubicBezTo>
                  <a:cubicBezTo>
                    <a:pt x="1314201" y="474118"/>
                    <a:pt x="1333682" y="480852"/>
                    <a:pt x="1351128" y="491319"/>
                  </a:cubicBezTo>
                  <a:cubicBezTo>
                    <a:pt x="1351170" y="491344"/>
                    <a:pt x="1453466" y="559545"/>
                    <a:pt x="1473958" y="573206"/>
                  </a:cubicBezTo>
                  <a:cubicBezTo>
                    <a:pt x="1487606" y="582305"/>
                    <a:pt x="1500231" y="593166"/>
                    <a:pt x="1514902" y="600501"/>
                  </a:cubicBezTo>
                  <a:cubicBezTo>
                    <a:pt x="1551296" y="618698"/>
                    <a:pt x="1590228" y="632521"/>
                    <a:pt x="1624084" y="655092"/>
                  </a:cubicBezTo>
                  <a:cubicBezTo>
                    <a:pt x="1665205" y="682507"/>
                    <a:pt x="1671131" y="688903"/>
                    <a:pt x="1719618" y="709683"/>
                  </a:cubicBezTo>
                  <a:cubicBezTo>
                    <a:pt x="1732841" y="715350"/>
                    <a:pt x="1746913" y="718782"/>
                    <a:pt x="1760561" y="723331"/>
                  </a:cubicBezTo>
                  <a:cubicBezTo>
                    <a:pt x="1783307" y="741528"/>
                    <a:pt x="1804098" y="762483"/>
                    <a:pt x="1828800" y="777922"/>
                  </a:cubicBezTo>
                  <a:cubicBezTo>
                    <a:pt x="1840999" y="785547"/>
                    <a:pt x="1857773" y="783590"/>
                    <a:pt x="1869743" y="791570"/>
                  </a:cubicBezTo>
                  <a:cubicBezTo>
                    <a:pt x="1915253" y="821910"/>
                    <a:pt x="1900604" y="840674"/>
                    <a:pt x="1951630" y="859809"/>
                  </a:cubicBezTo>
                  <a:cubicBezTo>
                    <a:pt x="1973350" y="867954"/>
                    <a:pt x="1997123" y="868908"/>
                    <a:pt x="2019869" y="873457"/>
                  </a:cubicBezTo>
                  <a:cubicBezTo>
                    <a:pt x="2038066" y="882555"/>
                    <a:pt x="2055570" y="893196"/>
                    <a:pt x="2074460" y="900752"/>
                  </a:cubicBezTo>
                  <a:cubicBezTo>
                    <a:pt x="2101174" y="911438"/>
                    <a:pt x="2156346" y="928048"/>
                    <a:pt x="2156346" y="928048"/>
                  </a:cubicBezTo>
                  <a:cubicBezTo>
                    <a:pt x="2169994" y="941696"/>
                    <a:pt x="2181231" y="958285"/>
                    <a:pt x="2197290" y="968991"/>
                  </a:cubicBezTo>
                  <a:cubicBezTo>
                    <a:pt x="2209260" y="976971"/>
                    <a:pt x="2227000" y="973652"/>
                    <a:pt x="2238233" y="982639"/>
                  </a:cubicBezTo>
                  <a:cubicBezTo>
                    <a:pt x="2270826" y="1008713"/>
                    <a:pt x="2262694" y="1031560"/>
                    <a:pt x="2279176" y="1064525"/>
                  </a:cubicBezTo>
                  <a:cubicBezTo>
                    <a:pt x="2286512" y="1079196"/>
                    <a:pt x="2297373" y="1091821"/>
                    <a:pt x="2306472" y="1105469"/>
                  </a:cubicBezTo>
                  <a:cubicBezTo>
                    <a:pt x="2301923" y="1187355"/>
                    <a:pt x="2300600" y="1269485"/>
                    <a:pt x="2292824" y="1351128"/>
                  </a:cubicBezTo>
                  <a:cubicBezTo>
                    <a:pt x="2291460" y="1365449"/>
                    <a:pt x="2288163" y="1380838"/>
                    <a:pt x="2279176" y="1392072"/>
                  </a:cubicBezTo>
                  <a:cubicBezTo>
                    <a:pt x="2268930" y="1404880"/>
                    <a:pt x="2251881" y="1410269"/>
                    <a:pt x="2238233" y="1419367"/>
                  </a:cubicBezTo>
                  <a:cubicBezTo>
                    <a:pt x="2229134" y="1433015"/>
                    <a:pt x="2221438" y="1447709"/>
                    <a:pt x="2210937" y="1460310"/>
                  </a:cubicBezTo>
                  <a:cubicBezTo>
                    <a:pt x="2170848" y="1508417"/>
                    <a:pt x="2145176" y="1517800"/>
                    <a:pt x="2088108" y="1555845"/>
                  </a:cubicBezTo>
                  <a:lnTo>
                    <a:pt x="2047164" y="1583140"/>
                  </a:lnTo>
                  <a:lnTo>
                    <a:pt x="2006221" y="1610436"/>
                  </a:lnTo>
                  <a:cubicBezTo>
                    <a:pt x="1986080" y="1640647"/>
                    <a:pt x="1969506" y="1671306"/>
                    <a:pt x="1937982" y="1692322"/>
                  </a:cubicBezTo>
                  <a:cubicBezTo>
                    <a:pt x="1926012" y="1700302"/>
                    <a:pt x="1910687" y="1701421"/>
                    <a:pt x="1897039" y="1705970"/>
                  </a:cubicBezTo>
                  <a:cubicBezTo>
                    <a:pt x="1865194" y="1769660"/>
                    <a:pt x="1883391" y="1760561"/>
                    <a:pt x="1815152" y="1787857"/>
                  </a:cubicBezTo>
                  <a:cubicBezTo>
                    <a:pt x="1810928" y="1789546"/>
                    <a:pt x="1806054" y="1787857"/>
                    <a:pt x="1801505" y="178785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9" name="Double Brace 58"/>
            <p:cNvSpPr/>
            <p:nvPr/>
          </p:nvSpPr>
          <p:spPr bwMode="auto">
            <a:xfrm>
              <a:off x="7020368" y="3117264"/>
              <a:ext cx="950489" cy="264352"/>
            </a:xfrm>
            <a:prstGeom prst="bracePair">
              <a:avLst/>
            </a:prstGeom>
            <a:solidFill>
              <a:schemeClr val="accent5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LOCK_X(B)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5535" y="5908585"/>
            <a:ext cx="878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99"/>
                </a:solidFill>
                <a:latin typeface="Helvetica" charset="0"/>
              </a:rPr>
              <a:t>Writes must be performed on all replicas of a data item</a:t>
            </a:r>
          </a:p>
        </p:txBody>
      </p:sp>
    </p:spTree>
    <p:extLst>
      <p:ext uri="{BB962C8B-B14F-4D97-AF65-F5344CB8AC3E}">
        <p14:creationId xmlns:p14="http://schemas.microsoft.com/office/powerpoint/2010/main" val="36040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Single-Lock-Manager Approach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780846" cy="5367972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Advantages of scheme: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Simple implementation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Simple deadlock handling</a:t>
            </a:r>
          </a:p>
          <a:p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Disadvantages of scheme are: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Bottleneck: lock manager site becomes a bottleneck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Vulnerability: system is vulnerable to lock manager site failure.</a:t>
            </a:r>
          </a:p>
          <a:p>
            <a:endParaRPr lang="en-US" sz="17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Lock Manager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204716" y="1224417"/>
            <a:ext cx="4189863" cy="39524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>
                <a:latin typeface="Helvetica" charset="0"/>
              </a:rPr>
              <a:t>In the </a:t>
            </a:r>
            <a:r>
              <a:rPr lang="en-US" sz="1800" b="1" dirty="0">
                <a:solidFill>
                  <a:srgbClr val="002060"/>
                </a:solidFill>
                <a:latin typeface="Helvetica" charset="0"/>
              </a:rPr>
              <a:t>distributed lock-manager </a:t>
            </a:r>
            <a:r>
              <a:rPr lang="en-US" sz="1800" dirty="0">
                <a:latin typeface="Helvetica" charset="0"/>
              </a:rPr>
              <a:t>approach, functionality of locking is implemented by lock managers at each site</a:t>
            </a:r>
          </a:p>
          <a:p>
            <a:r>
              <a:rPr lang="en-US" sz="1800" dirty="0">
                <a:latin typeface="Helvetica" charset="0"/>
                <a:ea typeface="ＭＳ Ｐゴシック" charset="0"/>
              </a:rPr>
              <a:t>Lock managers control access to local data items</a:t>
            </a:r>
          </a:p>
          <a:p>
            <a:r>
              <a:rPr lang="en-US" sz="1800" dirty="0">
                <a:latin typeface="Helvetica" charset="0"/>
                <a:ea typeface="ＭＳ Ｐゴシック" charset="0"/>
              </a:rPr>
              <a:t>Locking is performed separately on each site accessed by transaction</a:t>
            </a:r>
          </a:p>
          <a:p>
            <a:r>
              <a:rPr lang="en-US" sz="1800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Every replica </a:t>
            </a:r>
            <a:r>
              <a:rPr lang="en-US" sz="1800" dirty="0">
                <a:latin typeface="Helvetica" charset="0"/>
                <a:ea typeface="ＭＳ Ｐゴシック" charset="0"/>
              </a:rPr>
              <a:t>must be locked and updated</a:t>
            </a:r>
          </a:p>
          <a:p>
            <a:r>
              <a:rPr lang="en-US" sz="1800" dirty="0">
                <a:latin typeface="Helvetica" charset="0"/>
                <a:ea typeface="ＭＳ Ｐゴシック" charset="0"/>
              </a:rPr>
              <a:t>But special protocols may be used for replicas (more on this later)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00670" y="1414107"/>
            <a:ext cx="3050343" cy="4386192"/>
            <a:chOff x="5900670" y="1414107"/>
            <a:chExt cx="3050343" cy="4386192"/>
          </a:xfrm>
        </p:grpSpPr>
        <p:grpSp>
          <p:nvGrpSpPr>
            <p:cNvPr id="5" name="Group 4"/>
            <p:cNvGrpSpPr/>
            <p:nvPr/>
          </p:nvGrpSpPr>
          <p:grpSpPr>
            <a:xfrm>
              <a:off x="5900670" y="1414107"/>
              <a:ext cx="3050343" cy="3635769"/>
              <a:chOff x="5190981" y="1414107"/>
              <a:chExt cx="3050343" cy="363576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D3155394-19A0-46C3-B656-660D023AD9FB}"/>
                  </a:ext>
                </a:extLst>
              </p:cNvPr>
              <p:cNvCxnSpPr>
                <a:stCxn id="38" idx="3"/>
                <a:endCxn id="35" idx="1"/>
              </p:cNvCxnSpPr>
              <p:nvPr/>
            </p:nvCxnSpPr>
            <p:spPr bwMode="auto">
              <a:xfrm>
                <a:off x="5781822" y="2768122"/>
                <a:ext cx="186866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E5D69F88-B696-42A1-A134-1025518D4E17}"/>
                  </a:ext>
                </a:extLst>
              </p:cNvPr>
              <p:cNvGrpSpPr/>
              <p:nvPr/>
            </p:nvGrpSpPr>
            <p:grpSpPr>
              <a:xfrm>
                <a:off x="5190981" y="2161453"/>
                <a:ext cx="590841" cy="1213338"/>
                <a:chOff x="5219116" y="3429000"/>
                <a:chExt cx="590841" cy="121333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="" xmlns:a16="http://schemas.microsoft.com/office/drawing/2014/main" id="{F18B8548-2EF5-4A73-BC54-F31919D30052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="" xmlns:a16="http://schemas.microsoft.com/office/drawing/2014/main" id="{D43A9E2B-841B-48E4-97A2-D38394EBB413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="" xmlns:a16="http://schemas.microsoft.com/office/drawing/2014/main" id="{56427099-29B5-42ED-B15A-FEE0C5ED3673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="" xmlns:a16="http://schemas.microsoft.com/office/drawing/2014/main" id="{5D0E76FE-2E9A-4C83-857F-104F003C3EAF}"/>
                  </a:ext>
                </a:extLst>
              </p:cNvPr>
              <p:cNvGrpSpPr/>
              <p:nvPr/>
            </p:nvGrpSpPr>
            <p:grpSpPr>
              <a:xfrm>
                <a:off x="7650483" y="2161453"/>
                <a:ext cx="590841" cy="1213338"/>
                <a:chOff x="5219116" y="3429000"/>
                <a:chExt cx="590841" cy="121333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="" xmlns:a16="http://schemas.microsoft.com/office/drawing/2014/main" id="{AC5D590B-626B-4049-8745-E31DBDF79720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="" xmlns:a16="http://schemas.microsoft.com/office/drawing/2014/main" id="{9AE350F9-56B0-4891-955A-5F298EF166A9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="" xmlns:a16="http://schemas.microsoft.com/office/drawing/2014/main" id="{D73A01EE-515B-43E2-9CD6-ABAA4D511BC8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7F29625F-4939-4802-A213-1B60569CAA38}"/>
                  </a:ext>
                </a:extLst>
              </p:cNvPr>
              <p:cNvGrpSpPr/>
              <p:nvPr/>
            </p:nvGrpSpPr>
            <p:grpSpPr>
              <a:xfrm>
                <a:off x="6445347" y="1414107"/>
                <a:ext cx="590841" cy="1213338"/>
                <a:chOff x="5219116" y="3429000"/>
                <a:chExt cx="590841" cy="121333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="" xmlns:a16="http://schemas.microsoft.com/office/drawing/2014/main" id="{2B3A5460-E190-446A-90DA-1E3D1C439175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Site5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="" xmlns:a16="http://schemas.microsoft.com/office/drawing/2014/main" id="{53CE3AC8-41AF-482F-A627-0D7B8C62D555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TC5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="" xmlns:a16="http://schemas.microsoft.com/office/drawing/2014/main" id="{04DC7004-D3EF-475F-834B-881F79EFB0C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TM5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950634" y="3836538"/>
                <a:ext cx="590841" cy="1213338"/>
                <a:chOff x="6481914" y="3764498"/>
                <a:chExt cx="590841" cy="1213338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6481914" y="3764498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6528585" y="4089813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6568441" y="4593904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D10ECF37-68B9-4185-A75A-B85A02890B4F}"/>
                  </a:ext>
                </a:extLst>
              </p:cNvPr>
              <p:cNvCxnSpPr>
                <a:stCxn id="38" idx="3"/>
                <a:endCxn id="32" idx="1"/>
              </p:cNvCxnSpPr>
              <p:nvPr/>
            </p:nvCxnSpPr>
            <p:spPr bwMode="auto">
              <a:xfrm flipV="1">
                <a:off x="5781822" y="2020776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B4E1754D-6C3B-4A13-9FDE-710DE10687D0}"/>
                  </a:ext>
                </a:extLst>
              </p:cNvPr>
              <p:cNvCxnSpPr>
                <a:stCxn id="38" idx="2"/>
                <a:endCxn id="29" idx="1"/>
              </p:cNvCxnSpPr>
              <p:nvPr/>
            </p:nvCxnSpPr>
            <p:spPr bwMode="auto">
              <a:xfrm>
                <a:off x="5486402" y="3374791"/>
                <a:ext cx="464232" cy="106841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48FFF792-17F7-40DC-999A-0A6BD222E0CF}"/>
                  </a:ext>
                </a:extLst>
              </p:cNvPr>
              <p:cNvCxnSpPr>
                <a:stCxn id="35" idx="1"/>
                <a:endCxn id="29" idx="3"/>
              </p:cNvCxnSpPr>
              <p:nvPr/>
            </p:nvCxnSpPr>
            <p:spPr bwMode="auto">
              <a:xfrm flipH="1">
                <a:off x="6541475" y="2768122"/>
                <a:ext cx="1109008" cy="167508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24DE5EF3-9D2B-4486-A03F-AF891D88C5B5}"/>
                  </a:ext>
                </a:extLst>
              </p:cNvPr>
              <p:cNvCxnSpPr>
                <a:stCxn id="32" idx="3"/>
                <a:endCxn id="35" idx="1"/>
              </p:cNvCxnSpPr>
              <p:nvPr/>
            </p:nvCxnSpPr>
            <p:spPr bwMode="auto">
              <a:xfrm>
                <a:off x="7036188" y="2020776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9F59E646-438E-4A63-A912-BAFD1D713AEB}"/>
                  </a:ext>
                </a:extLst>
              </p:cNvPr>
              <p:cNvCxnSpPr>
                <a:stCxn id="32" idx="2"/>
                <a:endCxn id="29" idx="0"/>
              </p:cNvCxnSpPr>
              <p:nvPr/>
            </p:nvCxnSpPr>
            <p:spPr bwMode="auto">
              <a:xfrm flipH="1">
                <a:off x="6246055" y="2627445"/>
                <a:ext cx="494713" cy="120909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1" name="Group 20"/>
              <p:cNvGrpSpPr/>
              <p:nvPr/>
            </p:nvGrpSpPr>
            <p:grpSpPr>
              <a:xfrm>
                <a:off x="7205001" y="3836538"/>
                <a:ext cx="590841" cy="1213338"/>
                <a:chOff x="6481914" y="3764498"/>
                <a:chExt cx="590841" cy="1213338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6481914" y="3764498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6528585" y="4089813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6568441" y="4593904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cxnSp>
            <p:nvCxnSpPr>
              <p:cNvPr id="22" name="Straight Connector 21"/>
              <p:cNvCxnSpPr>
                <a:stCxn id="29" idx="3"/>
                <a:endCxn id="26" idx="1"/>
              </p:cNvCxnSpPr>
              <p:nvPr/>
            </p:nvCxnSpPr>
            <p:spPr bwMode="auto">
              <a:xfrm>
                <a:off x="6541475" y="4443207"/>
                <a:ext cx="663526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38" idx="3"/>
                <a:endCxn id="26" idx="1"/>
              </p:cNvCxnSpPr>
              <p:nvPr/>
            </p:nvCxnSpPr>
            <p:spPr bwMode="auto">
              <a:xfrm>
                <a:off x="5781822" y="2768122"/>
                <a:ext cx="1423179" cy="167508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>
                <a:stCxn id="32" idx="2"/>
                <a:endCxn id="26" idx="1"/>
              </p:cNvCxnSpPr>
              <p:nvPr/>
            </p:nvCxnSpPr>
            <p:spPr bwMode="auto">
              <a:xfrm>
                <a:off x="6740768" y="2627445"/>
                <a:ext cx="464233" cy="181576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>
                <a:stCxn id="35" idx="2"/>
                <a:endCxn id="26" idx="0"/>
              </p:cNvCxnSpPr>
              <p:nvPr/>
            </p:nvCxnSpPr>
            <p:spPr bwMode="auto">
              <a:xfrm flipH="1">
                <a:off x="7500422" y="3374791"/>
                <a:ext cx="445482" cy="46174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733205" y="5049876"/>
              <a:ext cx="1749240" cy="750423"/>
              <a:chOff x="6733205" y="5049876"/>
              <a:chExt cx="1749240" cy="750423"/>
            </a:xfrm>
          </p:grpSpPr>
          <p:sp>
            <p:nvSpPr>
              <p:cNvPr id="7" name="Flowchart: Magnetic Disk 6"/>
              <p:cNvSpPr/>
              <p:nvPr/>
            </p:nvSpPr>
            <p:spPr bwMode="auto">
              <a:xfrm>
                <a:off x="6733205" y="5336275"/>
                <a:ext cx="504314" cy="464024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A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8" name="Flowchart: Magnetic Disk 7"/>
              <p:cNvSpPr/>
              <p:nvPr/>
            </p:nvSpPr>
            <p:spPr bwMode="auto">
              <a:xfrm>
                <a:off x="7978131" y="5308980"/>
                <a:ext cx="504314" cy="464024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B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cxnSp>
            <p:nvCxnSpPr>
              <p:cNvPr id="9" name="Straight Arrow Connector 8"/>
              <p:cNvCxnSpPr>
                <a:endCxn id="7" idx="0"/>
              </p:cNvCxnSpPr>
              <p:nvPr/>
            </p:nvCxnSpPr>
            <p:spPr bwMode="auto">
              <a:xfrm>
                <a:off x="6969395" y="5049876"/>
                <a:ext cx="15967" cy="4410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cxnSp>
            <p:nvCxnSpPr>
              <p:cNvPr id="10" name="Straight Arrow Connector 9"/>
              <p:cNvCxnSpPr>
                <a:endCxn id="8" idx="0"/>
              </p:cNvCxnSpPr>
              <p:nvPr/>
            </p:nvCxnSpPr>
            <p:spPr bwMode="auto">
              <a:xfrm>
                <a:off x="8223762" y="5049876"/>
                <a:ext cx="6526" cy="41377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</p:grpSp>
      <p:sp>
        <p:nvSpPr>
          <p:cNvPr id="41" name="Flowchart: Magnetic Disk 40"/>
          <p:cNvSpPr/>
          <p:nvPr/>
        </p:nvSpPr>
        <p:spPr bwMode="auto">
          <a:xfrm>
            <a:off x="8335554" y="1237588"/>
            <a:ext cx="590841" cy="5985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AB</a:t>
            </a:r>
          </a:p>
        </p:txBody>
      </p:sp>
      <p:cxnSp>
        <p:nvCxnSpPr>
          <p:cNvPr id="42" name="Straight Arrow Connector 41"/>
          <p:cNvCxnSpPr>
            <a:stCxn id="41" idx="3"/>
            <a:endCxn id="35" idx="0"/>
          </p:cNvCxnSpPr>
          <p:nvPr/>
        </p:nvCxnSpPr>
        <p:spPr bwMode="auto">
          <a:xfrm>
            <a:off x="8630975" y="1836138"/>
            <a:ext cx="24618" cy="32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3" name="Flowchart: Magnetic Disk 42"/>
          <p:cNvSpPr/>
          <p:nvPr/>
        </p:nvSpPr>
        <p:spPr bwMode="auto">
          <a:xfrm>
            <a:off x="5894208" y="1189230"/>
            <a:ext cx="590841" cy="5985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6188469" y="1811959"/>
            <a:ext cx="24618" cy="32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910045" y="2713530"/>
            <a:ext cx="5984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06636" y="4409477"/>
            <a:ext cx="5984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07069" y="4382504"/>
            <a:ext cx="5984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78923" y="2713529"/>
            <a:ext cx="5984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69952" y="2007564"/>
            <a:ext cx="5984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</p:spTree>
    <p:extLst>
      <p:ext uri="{BB962C8B-B14F-4D97-AF65-F5344CB8AC3E}">
        <p14:creationId xmlns:p14="http://schemas.microsoft.com/office/powerpoint/2010/main" val="408813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Lock Manager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204716" y="1224418"/>
            <a:ext cx="4189863" cy="304733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Helvetica" charset="0"/>
              </a:rPr>
              <a:t>Advantage: work is distributed and can be made robust to failures</a:t>
            </a:r>
          </a:p>
          <a:p>
            <a:pPr marL="0" indent="0">
              <a:buNone/>
            </a:pPr>
            <a:endParaRPr lang="en-US" sz="1700" dirty="0">
              <a:latin typeface="Helvetica" charset="0"/>
            </a:endParaRPr>
          </a:p>
          <a:p>
            <a:pPr marL="0" indent="0">
              <a:buNone/>
            </a:pPr>
            <a:r>
              <a:rPr lang="en-US" sz="1700" dirty="0">
                <a:latin typeface="Helvetica" charset="0"/>
              </a:rPr>
              <a:t>Disadvantage:  </a:t>
            </a:r>
          </a:p>
          <a:p>
            <a:pPr marL="457200" lvl="1" indent="0">
              <a:buNone/>
            </a:pPr>
            <a:r>
              <a:rPr lang="en-US" sz="1700" dirty="0">
                <a:latin typeface="Helvetica" charset="0"/>
              </a:rPr>
              <a:t>Possibility of a global deadlock without local deadlock at any single site</a:t>
            </a:r>
          </a:p>
          <a:p>
            <a:pPr marL="457200" lvl="1" indent="0">
              <a:buNone/>
            </a:pPr>
            <a:r>
              <a:rPr lang="en-US" sz="1700" dirty="0">
                <a:latin typeface="Helvetica" charset="0"/>
                <a:ea typeface="ＭＳ Ｐゴシック" charset="0"/>
              </a:rPr>
              <a:t>Lock managers must cooperate for deadlock detection</a:t>
            </a:r>
          </a:p>
          <a:p>
            <a:pPr marL="0" indent="0">
              <a:buNone/>
            </a:pPr>
            <a:endParaRPr lang="en-US" sz="1700" dirty="0">
              <a:latin typeface="Helvetica" charset="0"/>
              <a:ea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00670" y="1414107"/>
            <a:ext cx="3050343" cy="4386192"/>
            <a:chOff x="5900670" y="1414107"/>
            <a:chExt cx="3050343" cy="4386192"/>
          </a:xfrm>
        </p:grpSpPr>
        <p:grpSp>
          <p:nvGrpSpPr>
            <p:cNvPr id="5" name="Group 4"/>
            <p:cNvGrpSpPr/>
            <p:nvPr/>
          </p:nvGrpSpPr>
          <p:grpSpPr>
            <a:xfrm>
              <a:off x="5900670" y="1414107"/>
              <a:ext cx="3050343" cy="3635769"/>
              <a:chOff x="5190981" y="1414107"/>
              <a:chExt cx="3050343" cy="363576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D3155394-19A0-46C3-B656-660D023AD9FB}"/>
                  </a:ext>
                </a:extLst>
              </p:cNvPr>
              <p:cNvCxnSpPr>
                <a:stCxn id="38" idx="3"/>
                <a:endCxn id="35" idx="1"/>
              </p:cNvCxnSpPr>
              <p:nvPr/>
            </p:nvCxnSpPr>
            <p:spPr bwMode="auto">
              <a:xfrm>
                <a:off x="5781822" y="2768122"/>
                <a:ext cx="186866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E5D69F88-B696-42A1-A134-1025518D4E17}"/>
                  </a:ext>
                </a:extLst>
              </p:cNvPr>
              <p:cNvGrpSpPr/>
              <p:nvPr/>
            </p:nvGrpSpPr>
            <p:grpSpPr>
              <a:xfrm>
                <a:off x="5190981" y="2161453"/>
                <a:ext cx="590841" cy="1213338"/>
                <a:chOff x="5219116" y="3429000"/>
                <a:chExt cx="590841" cy="121333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="" xmlns:a16="http://schemas.microsoft.com/office/drawing/2014/main" id="{F18B8548-2EF5-4A73-BC54-F31919D30052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="" xmlns:a16="http://schemas.microsoft.com/office/drawing/2014/main" id="{D43A9E2B-841B-48E4-97A2-D38394EBB413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="" xmlns:a16="http://schemas.microsoft.com/office/drawing/2014/main" id="{56427099-29B5-42ED-B15A-FEE0C5ED3673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="" xmlns:a16="http://schemas.microsoft.com/office/drawing/2014/main" id="{5D0E76FE-2E9A-4C83-857F-104F003C3EAF}"/>
                  </a:ext>
                </a:extLst>
              </p:cNvPr>
              <p:cNvGrpSpPr/>
              <p:nvPr/>
            </p:nvGrpSpPr>
            <p:grpSpPr>
              <a:xfrm>
                <a:off x="7650483" y="2161453"/>
                <a:ext cx="590841" cy="1213338"/>
                <a:chOff x="5219116" y="3429000"/>
                <a:chExt cx="590841" cy="121333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="" xmlns:a16="http://schemas.microsoft.com/office/drawing/2014/main" id="{AC5D590B-626B-4049-8745-E31DBDF79720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="" xmlns:a16="http://schemas.microsoft.com/office/drawing/2014/main" id="{9AE350F9-56B0-4891-955A-5F298EF166A9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="" xmlns:a16="http://schemas.microsoft.com/office/drawing/2014/main" id="{D73A01EE-515B-43E2-9CD6-ABAA4D511BC8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7F29625F-4939-4802-A213-1B60569CAA38}"/>
                  </a:ext>
                </a:extLst>
              </p:cNvPr>
              <p:cNvGrpSpPr/>
              <p:nvPr/>
            </p:nvGrpSpPr>
            <p:grpSpPr>
              <a:xfrm>
                <a:off x="6445347" y="1414107"/>
                <a:ext cx="590841" cy="1213338"/>
                <a:chOff x="5219116" y="3429000"/>
                <a:chExt cx="590841" cy="121333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="" xmlns:a16="http://schemas.microsoft.com/office/drawing/2014/main" id="{2B3A5460-E190-446A-90DA-1E3D1C439175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Site5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="" xmlns:a16="http://schemas.microsoft.com/office/drawing/2014/main" id="{53CE3AC8-41AF-482F-A627-0D7B8C62D555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TC5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="" xmlns:a16="http://schemas.microsoft.com/office/drawing/2014/main" id="{04DC7004-D3EF-475F-834B-881F79EFB0C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TM5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950634" y="3836538"/>
                <a:ext cx="590841" cy="1213338"/>
                <a:chOff x="6481914" y="3764498"/>
                <a:chExt cx="590841" cy="1213338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6481914" y="3764498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6528585" y="4089813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6568441" y="4593904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D10ECF37-68B9-4185-A75A-B85A02890B4F}"/>
                  </a:ext>
                </a:extLst>
              </p:cNvPr>
              <p:cNvCxnSpPr>
                <a:stCxn id="38" idx="3"/>
                <a:endCxn id="32" idx="1"/>
              </p:cNvCxnSpPr>
              <p:nvPr/>
            </p:nvCxnSpPr>
            <p:spPr bwMode="auto">
              <a:xfrm flipV="1">
                <a:off x="5781822" y="2020776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B4E1754D-6C3B-4A13-9FDE-710DE10687D0}"/>
                  </a:ext>
                </a:extLst>
              </p:cNvPr>
              <p:cNvCxnSpPr>
                <a:stCxn id="38" idx="2"/>
                <a:endCxn id="29" idx="1"/>
              </p:cNvCxnSpPr>
              <p:nvPr/>
            </p:nvCxnSpPr>
            <p:spPr bwMode="auto">
              <a:xfrm>
                <a:off x="5486402" y="3374791"/>
                <a:ext cx="464232" cy="106841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48FFF792-17F7-40DC-999A-0A6BD222E0CF}"/>
                  </a:ext>
                </a:extLst>
              </p:cNvPr>
              <p:cNvCxnSpPr>
                <a:stCxn id="35" idx="1"/>
                <a:endCxn id="29" idx="3"/>
              </p:cNvCxnSpPr>
              <p:nvPr/>
            </p:nvCxnSpPr>
            <p:spPr bwMode="auto">
              <a:xfrm flipH="1">
                <a:off x="6541475" y="2768122"/>
                <a:ext cx="1109008" cy="167508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24DE5EF3-9D2B-4486-A03F-AF891D88C5B5}"/>
                  </a:ext>
                </a:extLst>
              </p:cNvPr>
              <p:cNvCxnSpPr>
                <a:stCxn id="32" idx="3"/>
                <a:endCxn id="35" idx="1"/>
              </p:cNvCxnSpPr>
              <p:nvPr/>
            </p:nvCxnSpPr>
            <p:spPr bwMode="auto">
              <a:xfrm>
                <a:off x="7036188" y="2020776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9F59E646-438E-4A63-A912-BAFD1D713AEB}"/>
                  </a:ext>
                </a:extLst>
              </p:cNvPr>
              <p:cNvCxnSpPr>
                <a:stCxn id="32" idx="2"/>
                <a:endCxn id="29" idx="0"/>
              </p:cNvCxnSpPr>
              <p:nvPr/>
            </p:nvCxnSpPr>
            <p:spPr bwMode="auto">
              <a:xfrm flipH="1">
                <a:off x="6246055" y="2627445"/>
                <a:ext cx="494713" cy="120909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1" name="Group 20"/>
              <p:cNvGrpSpPr/>
              <p:nvPr/>
            </p:nvGrpSpPr>
            <p:grpSpPr>
              <a:xfrm>
                <a:off x="7205001" y="3836538"/>
                <a:ext cx="590841" cy="1213338"/>
                <a:chOff x="6481914" y="3764498"/>
                <a:chExt cx="590841" cy="1213338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6481914" y="3764498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6528585" y="4089813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6568441" y="4593904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cxnSp>
            <p:nvCxnSpPr>
              <p:cNvPr id="22" name="Straight Connector 21"/>
              <p:cNvCxnSpPr>
                <a:stCxn id="29" idx="3"/>
                <a:endCxn id="26" idx="1"/>
              </p:cNvCxnSpPr>
              <p:nvPr/>
            </p:nvCxnSpPr>
            <p:spPr bwMode="auto">
              <a:xfrm>
                <a:off x="6541475" y="4443207"/>
                <a:ext cx="663526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38" idx="3"/>
                <a:endCxn id="26" idx="1"/>
              </p:cNvCxnSpPr>
              <p:nvPr/>
            </p:nvCxnSpPr>
            <p:spPr bwMode="auto">
              <a:xfrm>
                <a:off x="5781822" y="2768122"/>
                <a:ext cx="1423179" cy="167508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>
                <a:stCxn id="32" idx="2"/>
                <a:endCxn id="26" idx="1"/>
              </p:cNvCxnSpPr>
              <p:nvPr/>
            </p:nvCxnSpPr>
            <p:spPr bwMode="auto">
              <a:xfrm>
                <a:off x="6740768" y="2627445"/>
                <a:ext cx="464233" cy="181576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>
                <a:stCxn id="35" idx="2"/>
                <a:endCxn id="26" idx="0"/>
              </p:cNvCxnSpPr>
              <p:nvPr/>
            </p:nvCxnSpPr>
            <p:spPr bwMode="auto">
              <a:xfrm flipH="1">
                <a:off x="7500422" y="3374791"/>
                <a:ext cx="445482" cy="46174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733205" y="5049876"/>
              <a:ext cx="1749240" cy="750423"/>
              <a:chOff x="6733205" y="5049876"/>
              <a:chExt cx="1749240" cy="750423"/>
            </a:xfrm>
          </p:grpSpPr>
          <p:sp>
            <p:nvSpPr>
              <p:cNvPr id="7" name="Flowchart: Magnetic Disk 6"/>
              <p:cNvSpPr/>
              <p:nvPr/>
            </p:nvSpPr>
            <p:spPr bwMode="auto">
              <a:xfrm>
                <a:off x="6733205" y="5336275"/>
                <a:ext cx="504314" cy="464024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A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8" name="Flowchart: Magnetic Disk 7"/>
              <p:cNvSpPr/>
              <p:nvPr/>
            </p:nvSpPr>
            <p:spPr bwMode="auto">
              <a:xfrm>
                <a:off x="7978131" y="5308980"/>
                <a:ext cx="504314" cy="464024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B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cxnSp>
            <p:nvCxnSpPr>
              <p:cNvPr id="9" name="Straight Arrow Connector 8"/>
              <p:cNvCxnSpPr>
                <a:endCxn id="7" idx="0"/>
              </p:cNvCxnSpPr>
              <p:nvPr/>
            </p:nvCxnSpPr>
            <p:spPr bwMode="auto">
              <a:xfrm>
                <a:off x="6969395" y="5049876"/>
                <a:ext cx="15967" cy="4410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cxnSp>
            <p:nvCxnSpPr>
              <p:cNvPr id="10" name="Straight Arrow Connector 9"/>
              <p:cNvCxnSpPr>
                <a:endCxn id="8" idx="0"/>
              </p:cNvCxnSpPr>
              <p:nvPr/>
            </p:nvCxnSpPr>
            <p:spPr bwMode="auto">
              <a:xfrm>
                <a:off x="8223762" y="5049876"/>
                <a:ext cx="6526" cy="41377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</p:grpSp>
      <p:sp>
        <p:nvSpPr>
          <p:cNvPr id="41" name="Flowchart: Magnetic Disk 40"/>
          <p:cNvSpPr/>
          <p:nvPr/>
        </p:nvSpPr>
        <p:spPr bwMode="auto">
          <a:xfrm>
            <a:off x="8335554" y="1237588"/>
            <a:ext cx="590841" cy="5985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AB</a:t>
            </a:r>
          </a:p>
        </p:txBody>
      </p:sp>
      <p:cxnSp>
        <p:nvCxnSpPr>
          <p:cNvPr id="42" name="Straight Arrow Connector 41"/>
          <p:cNvCxnSpPr>
            <a:stCxn id="41" idx="3"/>
            <a:endCxn id="35" idx="0"/>
          </p:cNvCxnSpPr>
          <p:nvPr/>
        </p:nvCxnSpPr>
        <p:spPr bwMode="auto">
          <a:xfrm>
            <a:off x="8630975" y="1836138"/>
            <a:ext cx="24618" cy="32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3" name="Flowchart: Magnetic Disk 42"/>
          <p:cNvSpPr/>
          <p:nvPr/>
        </p:nvSpPr>
        <p:spPr bwMode="auto">
          <a:xfrm>
            <a:off x="5894208" y="1189230"/>
            <a:ext cx="590841" cy="5985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6188469" y="1811959"/>
            <a:ext cx="24618" cy="32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910045" y="2713530"/>
            <a:ext cx="5984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06636" y="4409477"/>
            <a:ext cx="5984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07069" y="4382504"/>
            <a:ext cx="5984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78923" y="2713529"/>
            <a:ext cx="5984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69952" y="2007564"/>
            <a:ext cx="5984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A02F1F3-8F97-43CA-825D-54844F104587}"/>
              </a:ext>
            </a:extLst>
          </p:cNvPr>
          <p:cNvSpPr txBox="1"/>
          <p:nvPr/>
        </p:nvSpPr>
        <p:spPr>
          <a:xfrm>
            <a:off x="365760" y="4947298"/>
            <a:ext cx="4642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Compare single lock manager and distributed lock manager approach.</a:t>
            </a:r>
          </a:p>
        </p:txBody>
      </p:sp>
    </p:spTree>
    <p:extLst>
      <p:ext uri="{BB962C8B-B14F-4D97-AF65-F5344CB8AC3E}">
        <p14:creationId xmlns:p14="http://schemas.microsoft.com/office/powerpoint/2010/main" val="33259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71853"/>
            <a:ext cx="7680706" cy="4594964"/>
          </a:xfrm>
        </p:spPr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</a:rPr>
              <a:t>High availability </a:t>
            </a:r>
            <a:r>
              <a:rPr lang="en-US" sz="1800" dirty="0"/>
              <a:t>is a key goal in a distributed database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</a:rPr>
              <a:t>Robustness</a:t>
            </a:r>
            <a:r>
              <a:rPr lang="en-US" sz="1800" dirty="0"/>
              <a:t>: the ability to continue function despite failures</a:t>
            </a:r>
          </a:p>
          <a:p>
            <a:endParaRPr lang="en-US" sz="1800" dirty="0"/>
          </a:p>
          <a:p>
            <a:r>
              <a:rPr lang="en-US" sz="1800" dirty="0"/>
              <a:t>Replication is key to robustness</a:t>
            </a:r>
          </a:p>
          <a:p>
            <a:endParaRPr lang="en-US" sz="1800" dirty="0"/>
          </a:p>
          <a:p>
            <a:r>
              <a:rPr lang="en-US" sz="1800" dirty="0"/>
              <a:t>Replication decisions can be made at level of data items, or at the level of partitions</a:t>
            </a:r>
          </a:p>
        </p:txBody>
      </p:sp>
    </p:spTree>
    <p:extLst>
      <p:ext uri="{BB962C8B-B14F-4D97-AF65-F5344CB8AC3E}">
        <p14:creationId xmlns:p14="http://schemas.microsoft.com/office/powerpoint/2010/main" val="398359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Control With Replicas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0FAE45-EE4E-4DC7-9727-C89D5D50C5EC}"/>
              </a:ext>
            </a:extLst>
          </p:cNvPr>
          <p:cNvSpPr txBox="1"/>
          <p:nvPr/>
        </p:nvSpPr>
        <p:spPr>
          <a:xfrm>
            <a:off x="365760" y="886265"/>
            <a:ext cx="451573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/>
              <a:t>Focus here on concurrency control with locking</a:t>
            </a:r>
          </a:p>
          <a:p>
            <a:pPr lvl="1"/>
            <a:r>
              <a:rPr lang="en-IN" sz="1800" dirty="0"/>
              <a:t>Failures addressed later</a:t>
            </a:r>
          </a:p>
          <a:p>
            <a:pPr lvl="1"/>
            <a:r>
              <a:rPr lang="en-IN" sz="1800" dirty="0"/>
              <a:t>Ideas described here can be extended to other protocols</a:t>
            </a:r>
          </a:p>
          <a:p>
            <a:endParaRPr lang="en-IN" sz="1800" b="1" dirty="0">
              <a:solidFill>
                <a:srgbClr val="002060"/>
              </a:solidFill>
            </a:endParaRPr>
          </a:p>
          <a:p>
            <a:r>
              <a:rPr lang="en-IN" sz="1800" b="1" dirty="0">
                <a:solidFill>
                  <a:srgbClr val="002060"/>
                </a:solidFill>
              </a:rPr>
              <a:t>Primary 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one replica is chosen as primary copy for each data item (e.g., A in site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Node containing primary replica is called </a:t>
            </a:r>
            <a:r>
              <a:rPr lang="en-IN" sz="1800" b="1" dirty="0">
                <a:solidFill>
                  <a:srgbClr val="002060"/>
                </a:solidFill>
              </a:rPr>
              <a:t>primary node (site 2 for 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concurrency control decisions made at the primary copy only (by site 2)</a:t>
            </a:r>
          </a:p>
        </p:txBody>
      </p:sp>
      <p:grpSp>
        <p:nvGrpSpPr>
          <p:cNvPr id="3" name="Group 52">
            <a:extLst>
              <a:ext uri="{FF2B5EF4-FFF2-40B4-BE49-F238E27FC236}">
                <a16:creationId xmlns="" xmlns:a16="http://schemas.microsoft.com/office/drawing/2014/main" id="{E1C262AE-92B1-4D3E-A3DE-A82887E11FDC}"/>
              </a:ext>
            </a:extLst>
          </p:cNvPr>
          <p:cNvGrpSpPr/>
          <p:nvPr/>
        </p:nvGrpSpPr>
        <p:grpSpPr>
          <a:xfrm>
            <a:off x="5894208" y="1189230"/>
            <a:ext cx="3056805" cy="4611069"/>
            <a:chOff x="5894208" y="1189230"/>
            <a:chExt cx="3056805" cy="4611069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BF4B8E4D-1443-4E80-A103-6D23297679C0}"/>
                </a:ext>
              </a:extLst>
            </p:cNvPr>
            <p:cNvGrpSpPr/>
            <p:nvPr/>
          </p:nvGrpSpPr>
          <p:grpSpPr>
            <a:xfrm>
              <a:off x="5900670" y="1414107"/>
              <a:ext cx="3050343" cy="4386192"/>
              <a:chOff x="5900670" y="1414107"/>
              <a:chExt cx="3050343" cy="438619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="" xmlns:a16="http://schemas.microsoft.com/office/drawing/2014/main" id="{D872285B-2A82-4746-BDA9-EEADDC34537F}"/>
                  </a:ext>
                </a:extLst>
              </p:cNvPr>
              <p:cNvGrpSpPr/>
              <p:nvPr/>
            </p:nvGrpSpPr>
            <p:grpSpPr>
              <a:xfrm>
                <a:off x="5900670" y="1414107"/>
                <a:ext cx="3050343" cy="3635769"/>
                <a:chOff x="5190981" y="1414107"/>
                <a:chExt cx="3050343" cy="3635769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="" xmlns:a16="http://schemas.microsoft.com/office/drawing/2014/main" id="{EE2226EE-C777-4D5B-B26B-9FA18159F180}"/>
                    </a:ext>
                  </a:extLst>
                </p:cNvPr>
                <p:cNvCxnSpPr>
                  <a:stCxn id="39" idx="3"/>
                  <a:endCxn id="36" idx="1"/>
                </p:cNvCxnSpPr>
                <p:nvPr/>
              </p:nvCxnSpPr>
              <p:spPr bwMode="auto">
                <a:xfrm>
                  <a:off x="5781822" y="2768122"/>
                  <a:ext cx="1868661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7" name="Group 12">
                  <a:extLst>
                    <a:ext uri="{FF2B5EF4-FFF2-40B4-BE49-F238E27FC236}">
                      <a16:creationId xmlns="" xmlns:a16="http://schemas.microsoft.com/office/drawing/2014/main" id="{46A9370F-E217-4EB1-ACB2-762556CE35B1}"/>
                    </a:ext>
                  </a:extLst>
                </p:cNvPr>
                <p:cNvGrpSpPr/>
                <p:nvPr/>
              </p:nvGrpSpPr>
              <p:grpSpPr>
                <a:xfrm>
                  <a:off x="5190981" y="2161453"/>
                  <a:ext cx="590841" cy="1213338"/>
                  <a:chOff x="5219116" y="3429000"/>
                  <a:chExt cx="590841" cy="1213338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="" xmlns:a16="http://schemas.microsoft.com/office/drawing/2014/main" id="{9D15810C-A043-458D-BF0E-8D7601F28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19116" y="3429000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Site1</a:t>
                    </a:r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="" xmlns:a16="http://schemas.microsoft.com/office/drawing/2014/main" id="{5C20A48A-13E7-40B2-922B-0D3ED10FA6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5388" y="3754315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TC1</a:t>
                    </a:r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="" xmlns:a16="http://schemas.microsoft.com/office/drawing/2014/main" id="{F1F4E970-BC38-4A59-A89F-E351BE592B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5244" y="4258406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TM1</a:t>
                    </a:r>
                  </a:p>
                </p:txBody>
              </p:sp>
            </p:grpSp>
            <p:grpSp>
              <p:nvGrpSpPr>
                <p:cNvPr id="13" name="Group 13">
                  <a:extLst>
                    <a:ext uri="{FF2B5EF4-FFF2-40B4-BE49-F238E27FC236}">
                      <a16:creationId xmlns="" xmlns:a16="http://schemas.microsoft.com/office/drawing/2014/main" id="{C2853C41-D4A8-43DC-88B8-00BD1D2E4052}"/>
                    </a:ext>
                  </a:extLst>
                </p:cNvPr>
                <p:cNvGrpSpPr/>
                <p:nvPr/>
              </p:nvGrpSpPr>
              <p:grpSpPr>
                <a:xfrm>
                  <a:off x="7650483" y="2161453"/>
                  <a:ext cx="590841" cy="1213338"/>
                  <a:chOff x="5219116" y="3429000"/>
                  <a:chExt cx="590841" cy="1213338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="" xmlns:a16="http://schemas.microsoft.com/office/drawing/2014/main" id="{2E8925E8-25BB-4413-A0B7-9CBBB2090B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19116" y="3429000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Site4</a:t>
                    </a:r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="" xmlns:a16="http://schemas.microsoft.com/office/drawing/2014/main" id="{66329327-BAA7-4402-B8C4-55980AD3E0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5388" y="3754315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TC4</a:t>
                    </a:r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="" xmlns:a16="http://schemas.microsoft.com/office/drawing/2014/main" id="{8B9CF01A-44B5-448F-9FDE-5B3A31DE6B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5244" y="4258406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TM4</a:t>
                    </a:r>
                  </a:p>
                </p:txBody>
              </p:sp>
            </p:grpSp>
            <p:grpSp>
              <p:nvGrpSpPr>
                <p:cNvPr id="14" name="Group 14">
                  <a:extLst>
                    <a:ext uri="{FF2B5EF4-FFF2-40B4-BE49-F238E27FC236}">
                      <a16:creationId xmlns="" xmlns:a16="http://schemas.microsoft.com/office/drawing/2014/main" id="{8DCE20F3-26D9-4A4A-9F4F-524B80CF3D87}"/>
                    </a:ext>
                  </a:extLst>
                </p:cNvPr>
                <p:cNvGrpSpPr/>
                <p:nvPr/>
              </p:nvGrpSpPr>
              <p:grpSpPr>
                <a:xfrm>
                  <a:off x="6445347" y="1414107"/>
                  <a:ext cx="590841" cy="1213338"/>
                  <a:chOff x="5219116" y="3429000"/>
                  <a:chExt cx="590841" cy="1213338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="" xmlns:a16="http://schemas.microsoft.com/office/drawing/2014/main" id="{F7CB6A1E-BACB-4B41-945B-CE7088C8E8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19116" y="3429000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Site5</a:t>
                    </a:r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="" xmlns:a16="http://schemas.microsoft.com/office/drawing/2014/main" id="{0CFED5F4-3C30-4F61-AE30-96F01039B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5388" y="3754315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TC5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="" xmlns:a16="http://schemas.microsoft.com/office/drawing/2014/main" id="{E4E5124B-1228-4BD9-BC27-642C70A47C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5244" y="4258406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TM5</a:t>
                    </a:r>
                  </a:p>
                </p:txBody>
              </p:sp>
            </p:grpSp>
            <p:grpSp>
              <p:nvGrpSpPr>
                <p:cNvPr id="15" name="Group 15">
                  <a:extLst>
                    <a:ext uri="{FF2B5EF4-FFF2-40B4-BE49-F238E27FC236}">
                      <a16:creationId xmlns="" xmlns:a16="http://schemas.microsoft.com/office/drawing/2014/main" id="{4E3C8A2C-9094-4AD4-B1D4-49C81264AF82}"/>
                    </a:ext>
                  </a:extLst>
                </p:cNvPr>
                <p:cNvGrpSpPr/>
                <p:nvPr/>
              </p:nvGrpSpPr>
              <p:grpSpPr>
                <a:xfrm>
                  <a:off x="5950634" y="3836538"/>
                  <a:ext cx="590841" cy="1213338"/>
                  <a:chOff x="6481914" y="3764498"/>
                  <a:chExt cx="590841" cy="1213338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="" xmlns:a16="http://schemas.microsoft.com/office/drawing/2014/main" id="{647D326A-E4AA-4DC3-B02B-0F1BE09C8B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1914" y="3764498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Site2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="" xmlns:a16="http://schemas.microsoft.com/office/drawing/2014/main" id="{76689F44-FDF4-4EB7-B482-F0CD9ACECE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8585" y="4089813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TC2</a:t>
                    </a: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="" xmlns:a16="http://schemas.microsoft.com/office/drawing/2014/main" id="{C9FC9DFA-CE65-40EE-822B-6C76AA787E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68441" y="4593904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TM2</a:t>
                    </a:r>
                  </a:p>
                </p:txBody>
              </p:sp>
            </p:grpSp>
            <p:cxnSp>
              <p:nvCxnSpPr>
                <p:cNvPr id="17" name="Straight Connector 16">
                  <a:extLst>
                    <a:ext uri="{FF2B5EF4-FFF2-40B4-BE49-F238E27FC236}">
                      <a16:creationId xmlns="" xmlns:a16="http://schemas.microsoft.com/office/drawing/2014/main" id="{2A3E8767-CDE4-4457-B4AE-C8A113126737}"/>
                    </a:ext>
                  </a:extLst>
                </p:cNvPr>
                <p:cNvCxnSpPr>
                  <a:stCxn id="39" idx="3"/>
                  <a:endCxn id="33" idx="1"/>
                </p:cNvCxnSpPr>
                <p:nvPr/>
              </p:nvCxnSpPr>
              <p:spPr bwMode="auto">
                <a:xfrm flipV="1">
                  <a:off x="5781822" y="2020776"/>
                  <a:ext cx="663525" cy="74734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="" xmlns:a16="http://schemas.microsoft.com/office/drawing/2014/main" id="{AED01066-7078-432C-966C-9E4B86AB5BD1}"/>
                    </a:ext>
                  </a:extLst>
                </p:cNvPr>
                <p:cNvCxnSpPr>
                  <a:stCxn id="39" idx="2"/>
                  <a:endCxn id="30" idx="1"/>
                </p:cNvCxnSpPr>
                <p:nvPr/>
              </p:nvCxnSpPr>
              <p:spPr bwMode="auto">
                <a:xfrm>
                  <a:off x="5486402" y="3374791"/>
                  <a:ext cx="464232" cy="106841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="" xmlns:a16="http://schemas.microsoft.com/office/drawing/2014/main" id="{D52ABAC7-067E-4EB3-9E57-56E4F535BF7C}"/>
                    </a:ext>
                  </a:extLst>
                </p:cNvPr>
                <p:cNvCxnSpPr>
                  <a:stCxn id="36" idx="1"/>
                  <a:endCxn id="30" idx="3"/>
                </p:cNvCxnSpPr>
                <p:nvPr/>
              </p:nvCxnSpPr>
              <p:spPr bwMode="auto">
                <a:xfrm flipH="1">
                  <a:off x="6541475" y="2768122"/>
                  <a:ext cx="1109008" cy="167508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="" xmlns:a16="http://schemas.microsoft.com/office/drawing/2014/main" id="{BBF9FF46-AD5C-4739-B29D-D713A515C5A2}"/>
                    </a:ext>
                  </a:extLst>
                </p:cNvPr>
                <p:cNvCxnSpPr>
                  <a:stCxn id="33" idx="3"/>
                  <a:endCxn id="36" idx="1"/>
                </p:cNvCxnSpPr>
                <p:nvPr/>
              </p:nvCxnSpPr>
              <p:spPr bwMode="auto">
                <a:xfrm>
                  <a:off x="7036188" y="2020776"/>
                  <a:ext cx="614295" cy="74734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="" xmlns:a16="http://schemas.microsoft.com/office/drawing/2014/main" id="{D67744DF-AD04-4643-B281-C886C3E42354}"/>
                    </a:ext>
                  </a:extLst>
                </p:cNvPr>
                <p:cNvCxnSpPr>
                  <a:stCxn id="33" idx="2"/>
                  <a:endCxn id="30" idx="0"/>
                </p:cNvCxnSpPr>
                <p:nvPr/>
              </p:nvCxnSpPr>
              <p:spPr bwMode="auto">
                <a:xfrm flipH="1">
                  <a:off x="6246055" y="2627445"/>
                  <a:ext cx="494713" cy="1209093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6" name="Group 21">
                  <a:extLst>
                    <a:ext uri="{FF2B5EF4-FFF2-40B4-BE49-F238E27FC236}">
                      <a16:creationId xmlns="" xmlns:a16="http://schemas.microsoft.com/office/drawing/2014/main" id="{6A28C592-CBC2-48CB-9A6A-2458ACDCBEF0}"/>
                    </a:ext>
                  </a:extLst>
                </p:cNvPr>
                <p:cNvGrpSpPr/>
                <p:nvPr/>
              </p:nvGrpSpPr>
              <p:grpSpPr>
                <a:xfrm>
                  <a:off x="7205001" y="3836538"/>
                  <a:ext cx="590841" cy="1213338"/>
                  <a:chOff x="6481914" y="3764498"/>
                  <a:chExt cx="590841" cy="1213338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="" xmlns:a16="http://schemas.microsoft.com/office/drawing/2014/main" id="{64D2B931-832C-4261-AE59-CDB89FDB3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1914" y="3764498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Site3</a:t>
                    </a: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="" xmlns:a16="http://schemas.microsoft.com/office/drawing/2014/main" id="{631A4D18-BF81-4C3D-922B-368DA0E4BD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8585" y="4089813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TC3</a:t>
                    </a: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="" xmlns:a16="http://schemas.microsoft.com/office/drawing/2014/main" id="{51807626-8E55-4812-B33B-E0D9AD81BE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68441" y="4593904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TM3</a:t>
                    </a:r>
                  </a:p>
                </p:txBody>
              </p:sp>
            </p:grp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9D1B84D0-53BF-4091-AFB0-5B1883E77CD6}"/>
                    </a:ext>
                  </a:extLst>
                </p:cNvPr>
                <p:cNvCxnSpPr>
                  <a:stCxn id="30" idx="3"/>
                  <a:endCxn id="27" idx="1"/>
                </p:cNvCxnSpPr>
                <p:nvPr/>
              </p:nvCxnSpPr>
              <p:spPr bwMode="auto">
                <a:xfrm>
                  <a:off x="6541475" y="4443207"/>
                  <a:ext cx="663526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E9EEE221-D9F9-4E08-8343-132F21A56377}"/>
                    </a:ext>
                  </a:extLst>
                </p:cNvPr>
                <p:cNvCxnSpPr>
                  <a:stCxn id="39" idx="3"/>
                  <a:endCxn id="27" idx="1"/>
                </p:cNvCxnSpPr>
                <p:nvPr/>
              </p:nvCxnSpPr>
              <p:spPr bwMode="auto">
                <a:xfrm>
                  <a:off x="5781822" y="2768122"/>
                  <a:ext cx="1423179" cy="167508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CBEB1C4A-9B1D-414B-AF45-94A7EA75A406}"/>
                    </a:ext>
                  </a:extLst>
                </p:cNvPr>
                <p:cNvCxnSpPr>
                  <a:stCxn id="33" idx="2"/>
                  <a:endCxn id="27" idx="1"/>
                </p:cNvCxnSpPr>
                <p:nvPr/>
              </p:nvCxnSpPr>
              <p:spPr bwMode="auto">
                <a:xfrm>
                  <a:off x="6740768" y="2627445"/>
                  <a:ext cx="464233" cy="1815762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008F3A52-EFB9-4E5F-AB4A-642FF04D7542}"/>
                    </a:ext>
                  </a:extLst>
                </p:cNvPr>
                <p:cNvCxnSpPr>
                  <a:stCxn id="36" idx="2"/>
                  <a:endCxn id="27" idx="0"/>
                </p:cNvCxnSpPr>
                <p:nvPr/>
              </p:nvCxnSpPr>
              <p:spPr bwMode="auto">
                <a:xfrm flipH="1">
                  <a:off x="7500422" y="3374791"/>
                  <a:ext cx="445482" cy="461747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2" name="Group 6">
                <a:extLst>
                  <a:ext uri="{FF2B5EF4-FFF2-40B4-BE49-F238E27FC236}">
                    <a16:creationId xmlns="" xmlns:a16="http://schemas.microsoft.com/office/drawing/2014/main" id="{8003418D-75EE-411B-9F91-3B362100ED9B}"/>
                  </a:ext>
                </a:extLst>
              </p:cNvPr>
              <p:cNvGrpSpPr/>
              <p:nvPr/>
            </p:nvGrpSpPr>
            <p:grpSpPr>
              <a:xfrm>
                <a:off x="6733205" y="5049876"/>
                <a:ext cx="1749240" cy="750423"/>
                <a:chOff x="6733205" y="5049876"/>
                <a:chExt cx="1749240" cy="750423"/>
              </a:xfrm>
            </p:grpSpPr>
            <p:sp>
              <p:nvSpPr>
                <p:cNvPr id="8" name="Flowchart: Magnetic Disk 7">
                  <a:extLst>
                    <a:ext uri="{FF2B5EF4-FFF2-40B4-BE49-F238E27FC236}">
                      <a16:creationId xmlns="" xmlns:a16="http://schemas.microsoft.com/office/drawing/2014/main" id="{E1BFCBD5-7457-46B8-9110-DFC69DBD3572}"/>
                    </a:ext>
                  </a:extLst>
                </p:cNvPr>
                <p:cNvSpPr/>
                <p:nvPr/>
              </p:nvSpPr>
              <p:spPr bwMode="auto">
                <a:xfrm>
                  <a:off x="6733205" y="5336275"/>
                  <a:ext cx="504314" cy="464024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A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9" name="Flowchart: Magnetic Disk 8">
                  <a:extLst>
                    <a:ext uri="{FF2B5EF4-FFF2-40B4-BE49-F238E27FC236}">
                      <a16:creationId xmlns="" xmlns:a16="http://schemas.microsoft.com/office/drawing/2014/main" id="{F266D97E-75AE-47EF-A6CC-4964F1C5A770}"/>
                    </a:ext>
                  </a:extLst>
                </p:cNvPr>
                <p:cNvSpPr/>
                <p:nvPr/>
              </p:nvSpPr>
              <p:spPr bwMode="auto">
                <a:xfrm>
                  <a:off x="7978131" y="5308980"/>
                  <a:ext cx="504314" cy="464024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B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="" xmlns:a16="http://schemas.microsoft.com/office/drawing/2014/main" id="{8FE7EB23-ED04-45D0-86CE-BE5B441BE69E}"/>
                    </a:ext>
                  </a:extLst>
                </p:cNvPr>
                <p:cNvCxnSpPr>
                  <a:endCxn id="8" idx="0"/>
                </p:cNvCxnSpPr>
                <p:nvPr/>
              </p:nvCxnSpPr>
              <p:spPr bwMode="auto">
                <a:xfrm>
                  <a:off x="6969395" y="5049876"/>
                  <a:ext cx="15967" cy="44107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/>
                  <a:tailEnd type="triangle"/>
                </a:ln>
                <a:effectLst/>
              </p:spPr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="" xmlns:a16="http://schemas.microsoft.com/office/drawing/2014/main" id="{D417B795-7577-4898-B686-FF8B4D079DBA}"/>
                    </a:ext>
                  </a:extLst>
                </p:cNvPr>
                <p:cNvCxnSpPr>
                  <a:endCxn id="9" idx="0"/>
                </p:cNvCxnSpPr>
                <p:nvPr/>
              </p:nvCxnSpPr>
              <p:spPr bwMode="auto">
                <a:xfrm>
                  <a:off x="8223762" y="5049876"/>
                  <a:ext cx="6526" cy="41377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/>
                  <a:tailEnd type="triangle"/>
                </a:ln>
                <a:effectLst/>
              </p:spPr>
            </p:cxnSp>
          </p:grpSp>
        </p:grpSp>
        <p:sp>
          <p:nvSpPr>
            <p:cNvPr id="42" name="Flowchart: Magnetic Disk 41">
              <a:extLst>
                <a:ext uri="{FF2B5EF4-FFF2-40B4-BE49-F238E27FC236}">
                  <a16:creationId xmlns="" xmlns:a16="http://schemas.microsoft.com/office/drawing/2014/main" id="{57056C30-E0AC-46C7-B324-88A1A2232B8E}"/>
                </a:ext>
              </a:extLst>
            </p:cNvPr>
            <p:cNvSpPr/>
            <p:nvPr/>
          </p:nvSpPr>
          <p:spPr bwMode="auto">
            <a:xfrm>
              <a:off x="8335554" y="1237588"/>
              <a:ext cx="590841" cy="59855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 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AB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="" xmlns:a16="http://schemas.microsoft.com/office/drawing/2014/main" id="{5A03A4B6-9C9C-4CEF-BEC9-BC1E2548F87F}"/>
                </a:ext>
              </a:extLst>
            </p:cNvPr>
            <p:cNvCxnSpPr>
              <a:stCxn id="42" idx="3"/>
              <a:endCxn id="36" idx="0"/>
            </p:cNvCxnSpPr>
            <p:nvPr/>
          </p:nvCxnSpPr>
          <p:spPr bwMode="auto">
            <a:xfrm>
              <a:off x="8630975" y="1836138"/>
              <a:ext cx="24618" cy="3253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44" name="Flowchart: Magnetic Disk 43">
              <a:extLst>
                <a:ext uri="{FF2B5EF4-FFF2-40B4-BE49-F238E27FC236}">
                  <a16:creationId xmlns="" xmlns:a16="http://schemas.microsoft.com/office/drawing/2014/main" id="{B708E8A6-C924-4BB7-A543-99B208B7E18A}"/>
                </a:ext>
              </a:extLst>
            </p:cNvPr>
            <p:cNvSpPr/>
            <p:nvPr/>
          </p:nvSpPr>
          <p:spPr bwMode="auto">
            <a:xfrm>
              <a:off x="5894208" y="1189230"/>
              <a:ext cx="590841" cy="59855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 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AFE97D47-7B17-4C3A-AADC-EAC73BB42E91}"/>
                </a:ext>
              </a:extLst>
            </p:cNvPr>
            <p:cNvCxnSpPr/>
            <p:nvPr/>
          </p:nvCxnSpPr>
          <p:spPr bwMode="auto">
            <a:xfrm>
              <a:off x="6188469" y="1811959"/>
              <a:ext cx="24618" cy="3253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8DBB4C2-F042-4487-AE14-84CB721F0ADD}"/>
              </a:ext>
            </a:extLst>
          </p:cNvPr>
          <p:cNvSpPr txBox="1"/>
          <p:nvPr/>
        </p:nvSpPr>
        <p:spPr>
          <a:xfrm>
            <a:off x="407963" y="4833727"/>
            <a:ext cx="571148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Example</a:t>
            </a:r>
            <a:r>
              <a:rPr lang="en-US" dirty="0"/>
              <a:t>: How LOCK-X(A) of T10 at site 3 will be obtained using primary protocol? Site 2 is primary copy for A.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site 3 sends LOCK-X(A) request to sites 2.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T10 gets lock on A, then A is locked and T10 proceeds</a:t>
            </a:r>
          </a:p>
        </p:txBody>
      </p:sp>
    </p:spTree>
    <p:extLst>
      <p:ext uri="{BB962C8B-B14F-4D97-AF65-F5344CB8AC3E}">
        <p14:creationId xmlns:p14="http://schemas.microsoft.com/office/powerpoint/2010/main" val="19081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Control With Replicas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0FAE45-EE4E-4DC7-9727-C89D5D50C5EC}"/>
              </a:ext>
            </a:extLst>
          </p:cNvPr>
          <p:cNvSpPr txBox="1"/>
          <p:nvPr/>
        </p:nvSpPr>
        <p:spPr>
          <a:xfrm>
            <a:off x="365760" y="886265"/>
            <a:ext cx="451573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/>
              <a:t>Focus here on concurrency control with locking</a:t>
            </a:r>
          </a:p>
          <a:p>
            <a:pPr lvl="1"/>
            <a:r>
              <a:rPr lang="en-IN" sz="1800" dirty="0"/>
              <a:t>Failures addressed later</a:t>
            </a:r>
          </a:p>
          <a:p>
            <a:pPr lvl="1"/>
            <a:r>
              <a:rPr lang="en-IN" sz="1800" dirty="0"/>
              <a:t>Ideas described here can be extended to other protocols</a:t>
            </a:r>
          </a:p>
          <a:p>
            <a:endParaRPr lang="en-IN" sz="1800" b="1" dirty="0">
              <a:solidFill>
                <a:srgbClr val="002060"/>
              </a:solidFill>
            </a:endParaRPr>
          </a:p>
          <a:p>
            <a:r>
              <a:rPr lang="en-IN" sz="1800" b="1" dirty="0">
                <a:solidFill>
                  <a:srgbClr val="002060"/>
                </a:solidFill>
              </a:rPr>
              <a:t>Primary 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one replica is chosen as primary copy for each data item (e.g., A in site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Node containing primary replica is called </a:t>
            </a:r>
            <a:r>
              <a:rPr lang="en-IN" sz="1800" b="1" dirty="0">
                <a:solidFill>
                  <a:srgbClr val="002060"/>
                </a:solidFill>
              </a:rPr>
              <a:t>primary node (site 2 for 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concurrency control decisions made at the primary copy only (by site 2)</a:t>
            </a:r>
          </a:p>
        </p:txBody>
      </p:sp>
      <p:grpSp>
        <p:nvGrpSpPr>
          <p:cNvPr id="3" name="Group 52">
            <a:extLst>
              <a:ext uri="{FF2B5EF4-FFF2-40B4-BE49-F238E27FC236}">
                <a16:creationId xmlns="" xmlns:a16="http://schemas.microsoft.com/office/drawing/2014/main" id="{E1C262AE-92B1-4D3E-A3DE-A82887E11FDC}"/>
              </a:ext>
            </a:extLst>
          </p:cNvPr>
          <p:cNvGrpSpPr/>
          <p:nvPr/>
        </p:nvGrpSpPr>
        <p:grpSpPr>
          <a:xfrm>
            <a:off x="5894208" y="1189230"/>
            <a:ext cx="3056805" cy="4611069"/>
            <a:chOff x="5894208" y="1189230"/>
            <a:chExt cx="3056805" cy="4611069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BF4B8E4D-1443-4E80-A103-6D23297679C0}"/>
                </a:ext>
              </a:extLst>
            </p:cNvPr>
            <p:cNvGrpSpPr/>
            <p:nvPr/>
          </p:nvGrpSpPr>
          <p:grpSpPr>
            <a:xfrm>
              <a:off x="5900670" y="1414107"/>
              <a:ext cx="3050343" cy="4386192"/>
              <a:chOff x="5900670" y="1414107"/>
              <a:chExt cx="3050343" cy="438619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="" xmlns:a16="http://schemas.microsoft.com/office/drawing/2014/main" id="{D872285B-2A82-4746-BDA9-EEADDC34537F}"/>
                  </a:ext>
                </a:extLst>
              </p:cNvPr>
              <p:cNvGrpSpPr/>
              <p:nvPr/>
            </p:nvGrpSpPr>
            <p:grpSpPr>
              <a:xfrm>
                <a:off x="5900670" y="1414107"/>
                <a:ext cx="3050343" cy="3635769"/>
                <a:chOff x="5190981" y="1414107"/>
                <a:chExt cx="3050343" cy="3635769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="" xmlns:a16="http://schemas.microsoft.com/office/drawing/2014/main" id="{EE2226EE-C777-4D5B-B26B-9FA18159F180}"/>
                    </a:ext>
                  </a:extLst>
                </p:cNvPr>
                <p:cNvCxnSpPr>
                  <a:stCxn id="39" idx="3"/>
                  <a:endCxn id="36" idx="1"/>
                </p:cNvCxnSpPr>
                <p:nvPr/>
              </p:nvCxnSpPr>
              <p:spPr bwMode="auto">
                <a:xfrm>
                  <a:off x="5781822" y="2768122"/>
                  <a:ext cx="1868661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7" name="Group 12">
                  <a:extLst>
                    <a:ext uri="{FF2B5EF4-FFF2-40B4-BE49-F238E27FC236}">
                      <a16:creationId xmlns="" xmlns:a16="http://schemas.microsoft.com/office/drawing/2014/main" id="{46A9370F-E217-4EB1-ACB2-762556CE35B1}"/>
                    </a:ext>
                  </a:extLst>
                </p:cNvPr>
                <p:cNvGrpSpPr/>
                <p:nvPr/>
              </p:nvGrpSpPr>
              <p:grpSpPr>
                <a:xfrm>
                  <a:off x="5190981" y="2161453"/>
                  <a:ext cx="590841" cy="1213338"/>
                  <a:chOff x="5219116" y="3429000"/>
                  <a:chExt cx="590841" cy="1213338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="" xmlns:a16="http://schemas.microsoft.com/office/drawing/2014/main" id="{9D15810C-A043-458D-BF0E-8D7601F28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19116" y="3429000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Site1</a:t>
                    </a:r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="" xmlns:a16="http://schemas.microsoft.com/office/drawing/2014/main" id="{5C20A48A-13E7-40B2-922B-0D3ED10FA6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5388" y="3754315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TC1</a:t>
                    </a:r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="" xmlns:a16="http://schemas.microsoft.com/office/drawing/2014/main" id="{F1F4E970-BC38-4A59-A89F-E351BE592B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5244" y="4258406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TM1</a:t>
                    </a:r>
                  </a:p>
                </p:txBody>
              </p:sp>
            </p:grpSp>
            <p:grpSp>
              <p:nvGrpSpPr>
                <p:cNvPr id="13" name="Group 13">
                  <a:extLst>
                    <a:ext uri="{FF2B5EF4-FFF2-40B4-BE49-F238E27FC236}">
                      <a16:creationId xmlns="" xmlns:a16="http://schemas.microsoft.com/office/drawing/2014/main" id="{C2853C41-D4A8-43DC-88B8-00BD1D2E4052}"/>
                    </a:ext>
                  </a:extLst>
                </p:cNvPr>
                <p:cNvGrpSpPr/>
                <p:nvPr/>
              </p:nvGrpSpPr>
              <p:grpSpPr>
                <a:xfrm>
                  <a:off x="7650483" y="2161453"/>
                  <a:ext cx="590841" cy="1213338"/>
                  <a:chOff x="5219116" y="3429000"/>
                  <a:chExt cx="590841" cy="1213338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="" xmlns:a16="http://schemas.microsoft.com/office/drawing/2014/main" id="{2E8925E8-25BB-4413-A0B7-9CBBB2090B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19116" y="3429000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Site4</a:t>
                    </a:r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="" xmlns:a16="http://schemas.microsoft.com/office/drawing/2014/main" id="{66329327-BAA7-4402-B8C4-55980AD3E0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5388" y="3754315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TC4</a:t>
                    </a:r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="" xmlns:a16="http://schemas.microsoft.com/office/drawing/2014/main" id="{8B9CF01A-44B5-448F-9FDE-5B3A31DE6B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5244" y="4258406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TM4</a:t>
                    </a:r>
                  </a:p>
                </p:txBody>
              </p:sp>
            </p:grpSp>
            <p:grpSp>
              <p:nvGrpSpPr>
                <p:cNvPr id="14" name="Group 14">
                  <a:extLst>
                    <a:ext uri="{FF2B5EF4-FFF2-40B4-BE49-F238E27FC236}">
                      <a16:creationId xmlns="" xmlns:a16="http://schemas.microsoft.com/office/drawing/2014/main" id="{8DCE20F3-26D9-4A4A-9F4F-524B80CF3D87}"/>
                    </a:ext>
                  </a:extLst>
                </p:cNvPr>
                <p:cNvGrpSpPr/>
                <p:nvPr/>
              </p:nvGrpSpPr>
              <p:grpSpPr>
                <a:xfrm>
                  <a:off x="6445347" y="1414107"/>
                  <a:ext cx="590841" cy="1213338"/>
                  <a:chOff x="5219116" y="3429000"/>
                  <a:chExt cx="590841" cy="1213338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="" xmlns:a16="http://schemas.microsoft.com/office/drawing/2014/main" id="{F7CB6A1E-BACB-4B41-945B-CE7088C8E8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19116" y="3429000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Site5</a:t>
                    </a:r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="" xmlns:a16="http://schemas.microsoft.com/office/drawing/2014/main" id="{0CFED5F4-3C30-4F61-AE30-96F01039B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5388" y="3754315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TC5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="" xmlns:a16="http://schemas.microsoft.com/office/drawing/2014/main" id="{E4E5124B-1228-4BD9-BC27-642C70A47C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5244" y="4258406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TM5</a:t>
                    </a:r>
                  </a:p>
                </p:txBody>
              </p:sp>
            </p:grpSp>
            <p:grpSp>
              <p:nvGrpSpPr>
                <p:cNvPr id="15" name="Group 15">
                  <a:extLst>
                    <a:ext uri="{FF2B5EF4-FFF2-40B4-BE49-F238E27FC236}">
                      <a16:creationId xmlns="" xmlns:a16="http://schemas.microsoft.com/office/drawing/2014/main" id="{4E3C8A2C-9094-4AD4-B1D4-49C81264AF82}"/>
                    </a:ext>
                  </a:extLst>
                </p:cNvPr>
                <p:cNvGrpSpPr/>
                <p:nvPr/>
              </p:nvGrpSpPr>
              <p:grpSpPr>
                <a:xfrm>
                  <a:off x="5950634" y="3836538"/>
                  <a:ext cx="590841" cy="1213338"/>
                  <a:chOff x="6481914" y="3764498"/>
                  <a:chExt cx="590841" cy="1213338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="" xmlns:a16="http://schemas.microsoft.com/office/drawing/2014/main" id="{647D326A-E4AA-4DC3-B02B-0F1BE09C8B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1914" y="3764498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Site2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="" xmlns:a16="http://schemas.microsoft.com/office/drawing/2014/main" id="{76689F44-FDF4-4EB7-B482-F0CD9ACECE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8585" y="4089813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TC2</a:t>
                    </a: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="" xmlns:a16="http://schemas.microsoft.com/office/drawing/2014/main" id="{C9FC9DFA-CE65-40EE-822B-6C76AA787E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68441" y="4593904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TM2</a:t>
                    </a:r>
                  </a:p>
                </p:txBody>
              </p:sp>
            </p:grpSp>
            <p:cxnSp>
              <p:nvCxnSpPr>
                <p:cNvPr id="17" name="Straight Connector 16">
                  <a:extLst>
                    <a:ext uri="{FF2B5EF4-FFF2-40B4-BE49-F238E27FC236}">
                      <a16:creationId xmlns="" xmlns:a16="http://schemas.microsoft.com/office/drawing/2014/main" id="{2A3E8767-CDE4-4457-B4AE-C8A113126737}"/>
                    </a:ext>
                  </a:extLst>
                </p:cNvPr>
                <p:cNvCxnSpPr>
                  <a:stCxn id="39" idx="3"/>
                  <a:endCxn id="33" idx="1"/>
                </p:cNvCxnSpPr>
                <p:nvPr/>
              </p:nvCxnSpPr>
              <p:spPr bwMode="auto">
                <a:xfrm flipV="1">
                  <a:off x="5781822" y="2020776"/>
                  <a:ext cx="663525" cy="74734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="" xmlns:a16="http://schemas.microsoft.com/office/drawing/2014/main" id="{AED01066-7078-432C-966C-9E4B86AB5BD1}"/>
                    </a:ext>
                  </a:extLst>
                </p:cNvPr>
                <p:cNvCxnSpPr>
                  <a:stCxn id="39" idx="2"/>
                  <a:endCxn id="30" idx="1"/>
                </p:cNvCxnSpPr>
                <p:nvPr/>
              </p:nvCxnSpPr>
              <p:spPr bwMode="auto">
                <a:xfrm>
                  <a:off x="5486402" y="3374791"/>
                  <a:ext cx="464232" cy="106841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="" xmlns:a16="http://schemas.microsoft.com/office/drawing/2014/main" id="{D52ABAC7-067E-4EB3-9E57-56E4F535BF7C}"/>
                    </a:ext>
                  </a:extLst>
                </p:cNvPr>
                <p:cNvCxnSpPr>
                  <a:stCxn id="36" idx="1"/>
                  <a:endCxn id="30" idx="3"/>
                </p:cNvCxnSpPr>
                <p:nvPr/>
              </p:nvCxnSpPr>
              <p:spPr bwMode="auto">
                <a:xfrm flipH="1">
                  <a:off x="6541475" y="2768122"/>
                  <a:ext cx="1109008" cy="167508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="" xmlns:a16="http://schemas.microsoft.com/office/drawing/2014/main" id="{BBF9FF46-AD5C-4739-B29D-D713A515C5A2}"/>
                    </a:ext>
                  </a:extLst>
                </p:cNvPr>
                <p:cNvCxnSpPr>
                  <a:stCxn id="33" idx="3"/>
                  <a:endCxn id="36" idx="1"/>
                </p:cNvCxnSpPr>
                <p:nvPr/>
              </p:nvCxnSpPr>
              <p:spPr bwMode="auto">
                <a:xfrm>
                  <a:off x="7036188" y="2020776"/>
                  <a:ext cx="614295" cy="74734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="" xmlns:a16="http://schemas.microsoft.com/office/drawing/2014/main" id="{D67744DF-AD04-4643-B281-C886C3E42354}"/>
                    </a:ext>
                  </a:extLst>
                </p:cNvPr>
                <p:cNvCxnSpPr>
                  <a:stCxn id="33" idx="2"/>
                  <a:endCxn id="30" idx="0"/>
                </p:cNvCxnSpPr>
                <p:nvPr/>
              </p:nvCxnSpPr>
              <p:spPr bwMode="auto">
                <a:xfrm flipH="1">
                  <a:off x="6246055" y="2627445"/>
                  <a:ext cx="494713" cy="1209093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6" name="Group 21">
                  <a:extLst>
                    <a:ext uri="{FF2B5EF4-FFF2-40B4-BE49-F238E27FC236}">
                      <a16:creationId xmlns="" xmlns:a16="http://schemas.microsoft.com/office/drawing/2014/main" id="{6A28C592-CBC2-48CB-9A6A-2458ACDCBEF0}"/>
                    </a:ext>
                  </a:extLst>
                </p:cNvPr>
                <p:cNvGrpSpPr/>
                <p:nvPr/>
              </p:nvGrpSpPr>
              <p:grpSpPr>
                <a:xfrm>
                  <a:off x="7205001" y="3836538"/>
                  <a:ext cx="590841" cy="1213338"/>
                  <a:chOff x="6481914" y="3764498"/>
                  <a:chExt cx="590841" cy="1213338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="" xmlns:a16="http://schemas.microsoft.com/office/drawing/2014/main" id="{64D2B931-832C-4261-AE59-CDB89FDB3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1914" y="3764498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Site3</a:t>
                    </a: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="" xmlns:a16="http://schemas.microsoft.com/office/drawing/2014/main" id="{631A4D18-BF81-4C3D-922B-368DA0E4BD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8585" y="4089813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TC3</a:t>
                    </a: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="" xmlns:a16="http://schemas.microsoft.com/office/drawing/2014/main" id="{51807626-8E55-4812-B33B-E0D9AD81BE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68441" y="4593904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TM3</a:t>
                    </a:r>
                  </a:p>
                </p:txBody>
              </p:sp>
            </p:grp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9D1B84D0-53BF-4091-AFB0-5B1883E77CD6}"/>
                    </a:ext>
                  </a:extLst>
                </p:cNvPr>
                <p:cNvCxnSpPr>
                  <a:stCxn id="30" idx="3"/>
                  <a:endCxn id="27" idx="1"/>
                </p:cNvCxnSpPr>
                <p:nvPr/>
              </p:nvCxnSpPr>
              <p:spPr bwMode="auto">
                <a:xfrm>
                  <a:off x="6541475" y="4443207"/>
                  <a:ext cx="663526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E9EEE221-D9F9-4E08-8343-132F21A56377}"/>
                    </a:ext>
                  </a:extLst>
                </p:cNvPr>
                <p:cNvCxnSpPr>
                  <a:stCxn id="39" idx="3"/>
                  <a:endCxn id="27" idx="1"/>
                </p:cNvCxnSpPr>
                <p:nvPr/>
              </p:nvCxnSpPr>
              <p:spPr bwMode="auto">
                <a:xfrm>
                  <a:off x="5781822" y="2768122"/>
                  <a:ext cx="1423179" cy="167508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CBEB1C4A-9B1D-414B-AF45-94A7EA75A406}"/>
                    </a:ext>
                  </a:extLst>
                </p:cNvPr>
                <p:cNvCxnSpPr>
                  <a:stCxn id="33" idx="2"/>
                  <a:endCxn id="27" idx="1"/>
                </p:cNvCxnSpPr>
                <p:nvPr/>
              </p:nvCxnSpPr>
              <p:spPr bwMode="auto">
                <a:xfrm>
                  <a:off x="6740768" y="2627445"/>
                  <a:ext cx="464233" cy="1815762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008F3A52-EFB9-4E5F-AB4A-642FF04D7542}"/>
                    </a:ext>
                  </a:extLst>
                </p:cNvPr>
                <p:cNvCxnSpPr>
                  <a:stCxn id="36" idx="2"/>
                  <a:endCxn id="27" idx="0"/>
                </p:cNvCxnSpPr>
                <p:nvPr/>
              </p:nvCxnSpPr>
              <p:spPr bwMode="auto">
                <a:xfrm flipH="1">
                  <a:off x="7500422" y="3374791"/>
                  <a:ext cx="445482" cy="461747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2" name="Group 6">
                <a:extLst>
                  <a:ext uri="{FF2B5EF4-FFF2-40B4-BE49-F238E27FC236}">
                    <a16:creationId xmlns="" xmlns:a16="http://schemas.microsoft.com/office/drawing/2014/main" id="{8003418D-75EE-411B-9F91-3B362100ED9B}"/>
                  </a:ext>
                </a:extLst>
              </p:cNvPr>
              <p:cNvGrpSpPr/>
              <p:nvPr/>
            </p:nvGrpSpPr>
            <p:grpSpPr>
              <a:xfrm>
                <a:off x="6733205" y="5049876"/>
                <a:ext cx="1749240" cy="750423"/>
                <a:chOff x="6733205" y="5049876"/>
                <a:chExt cx="1749240" cy="750423"/>
              </a:xfrm>
            </p:grpSpPr>
            <p:sp>
              <p:nvSpPr>
                <p:cNvPr id="8" name="Flowchart: Magnetic Disk 7">
                  <a:extLst>
                    <a:ext uri="{FF2B5EF4-FFF2-40B4-BE49-F238E27FC236}">
                      <a16:creationId xmlns="" xmlns:a16="http://schemas.microsoft.com/office/drawing/2014/main" id="{E1BFCBD5-7457-46B8-9110-DFC69DBD3572}"/>
                    </a:ext>
                  </a:extLst>
                </p:cNvPr>
                <p:cNvSpPr/>
                <p:nvPr/>
              </p:nvSpPr>
              <p:spPr bwMode="auto">
                <a:xfrm>
                  <a:off x="6733205" y="5336275"/>
                  <a:ext cx="504314" cy="464024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A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9" name="Flowchart: Magnetic Disk 8">
                  <a:extLst>
                    <a:ext uri="{FF2B5EF4-FFF2-40B4-BE49-F238E27FC236}">
                      <a16:creationId xmlns="" xmlns:a16="http://schemas.microsoft.com/office/drawing/2014/main" id="{F266D97E-75AE-47EF-A6CC-4964F1C5A770}"/>
                    </a:ext>
                  </a:extLst>
                </p:cNvPr>
                <p:cNvSpPr/>
                <p:nvPr/>
              </p:nvSpPr>
              <p:spPr bwMode="auto">
                <a:xfrm>
                  <a:off x="7978131" y="5308980"/>
                  <a:ext cx="504314" cy="464024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B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="" xmlns:a16="http://schemas.microsoft.com/office/drawing/2014/main" id="{8FE7EB23-ED04-45D0-86CE-BE5B441BE69E}"/>
                    </a:ext>
                  </a:extLst>
                </p:cNvPr>
                <p:cNvCxnSpPr>
                  <a:endCxn id="8" idx="0"/>
                </p:cNvCxnSpPr>
                <p:nvPr/>
              </p:nvCxnSpPr>
              <p:spPr bwMode="auto">
                <a:xfrm>
                  <a:off x="6969395" y="5049876"/>
                  <a:ext cx="15967" cy="44107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/>
                  <a:tailEnd type="triangle"/>
                </a:ln>
                <a:effectLst/>
              </p:spPr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="" xmlns:a16="http://schemas.microsoft.com/office/drawing/2014/main" id="{D417B795-7577-4898-B686-FF8B4D079DBA}"/>
                    </a:ext>
                  </a:extLst>
                </p:cNvPr>
                <p:cNvCxnSpPr>
                  <a:endCxn id="9" idx="0"/>
                </p:cNvCxnSpPr>
                <p:nvPr/>
              </p:nvCxnSpPr>
              <p:spPr bwMode="auto">
                <a:xfrm>
                  <a:off x="8223762" y="5049876"/>
                  <a:ext cx="6526" cy="41377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/>
                  <a:tailEnd type="triangle"/>
                </a:ln>
                <a:effectLst/>
              </p:spPr>
            </p:cxnSp>
          </p:grpSp>
        </p:grpSp>
        <p:sp>
          <p:nvSpPr>
            <p:cNvPr id="42" name="Flowchart: Magnetic Disk 41">
              <a:extLst>
                <a:ext uri="{FF2B5EF4-FFF2-40B4-BE49-F238E27FC236}">
                  <a16:creationId xmlns="" xmlns:a16="http://schemas.microsoft.com/office/drawing/2014/main" id="{57056C30-E0AC-46C7-B324-88A1A2232B8E}"/>
                </a:ext>
              </a:extLst>
            </p:cNvPr>
            <p:cNvSpPr/>
            <p:nvPr/>
          </p:nvSpPr>
          <p:spPr bwMode="auto">
            <a:xfrm>
              <a:off x="8335554" y="1237588"/>
              <a:ext cx="590841" cy="59855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 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AB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="" xmlns:a16="http://schemas.microsoft.com/office/drawing/2014/main" id="{5A03A4B6-9C9C-4CEF-BEC9-BC1E2548F87F}"/>
                </a:ext>
              </a:extLst>
            </p:cNvPr>
            <p:cNvCxnSpPr>
              <a:stCxn id="42" idx="3"/>
              <a:endCxn id="36" idx="0"/>
            </p:cNvCxnSpPr>
            <p:nvPr/>
          </p:nvCxnSpPr>
          <p:spPr bwMode="auto">
            <a:xfrm>
              <a:off x="8630975" y="1836138"/>
              <a:ext cx="24618" cy="3253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44" name="Flowchart: Magnetic Disk 43">
              <a:extLst>
                <a:ext uri="{FF2B5EF4-FFF2-40B4-BE49-F238E27FC236}">
                  <a16:creationId xmlns="" xmlns:a16="http://schemas.microsoft.com/office/drawing/2014/main" id="{B708E8A6-C924-4BB7-A543-99B208B7E18A}"/>
                </a:ext>
              </a:extLst>
            </p:cNvPr>
            <p:cNvSpPr/>
            <p:nvPr/>
          </p:nvSpPr>
          <p:spPr bwMode="auto">
            <a:xfrm>
              <a:off x="5894208" y="1189230"/>
              <a:ext cx="590841" cy="59855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 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AFE97D47-7B17-4C3A-AADC-EAC73BB42E91}"/>
                </a:ext>
              </a:extLst>
            </p:cNvPr>
            <p:cNvCxnSpPr/>
            <p:nvPr/>
          </p:nvCxnSpPr>
          <p:spPr bwMode="auto">
            <a:xfrm>
              <a:off x="6188469" y="1811959"/>
              <a:ext cx="24618" cy="3253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8DBB4C2-F042-4487-AE14-84CB721F0ADD}"/>
              </a:ext>
            </a:extLst>
          </p:cNvPr>
          <p:cNvSpPr txBox="1"/>
          <p:nvPr/>
        </p:nvSpPr>
        <p:spPr>
          <a:xfrm>
            <a:off x="267286" y="5030675"/>
            <a:ext cx="57114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</a:t>
            </a:r>
            <a:r>
              <a:rPr lang="en-US" dirty="0" smtClean="0"/>
              <a:t>: </a:t>
            </a:r>
            <a:r>
              <a:rPr lang="en-US" dirty="0"/>
              <a:t>How LOCK-X(B) of T2 at site 2 will be obtained using primary copy protocol? Site 4 is primary copy for B.</a:t>
            </a:r>
          </a:p>
        </p:txBody>
      </p:sp>
    </p:spTree>
    <p:extLst>
      <p:ext uri="{BB962C8B-B14F-4D97-AF65-F5344CB8AC3E}">
        <p14:creationId xmlns:p14="http://schemas.microsoft.com/office/powerpoint/2010/main" val="19081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Control With Replicas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630F4C-ECE0-4994-A8C6-70466C663CEA}"/>
              </a:ext>
            </a:extLst>
          </p:cNvPr>
          <p:cNvSpPr txBox="1"/>
          <p:nvPr/>
        </p:nvSpPr>
        <p:spPr>
          <a:xfrm>
            <a:off x="464234" y="1069145"/>
            <a:ext cx="4181622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Benefit: Low overhead of locking </a:t>
            </a:r>
            <a:r>
              <a:rPr lang="en-IN" sz="1800" b="1" dirty="0">
                <a:solidFill>
                  <a:srgbClr val="FF0000"/>
                </a:solidFill>
              </a:rPr>
              <a:t>(How?)</a:t>
            </a:r>
          </a:p>
          <a:p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Drawback: primary copy failure (site 2 for A)  results in loss of lock information and non-availability of data item (A), even if other replicas (site 1, site 4) are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Extensions to allow backup server to take over possible, but vulnerable to problems on network partition</a:t>
            </a:r>
          </a:p>
          <a:p>
            <a:endParaRPr lang="en-US" dirty="0"/>
          </a:p>
        </p:txBody>
      </p:sp>
      <p:grpSp>
        <p:nvGrpSpPr>
          <p:cNvPr id="3" name="Group 41">
            <a:extLst>
              <a:ext uri="{FF2B5EF4-FFF2-40B4-BE49-F238E27FC236}">
                <a16:creationId xmlns="" xmlns:a16="http://schemas.microsoft.com/office/drawing/2014/main" id="{D74CCF0D-E1A8-4BA7-A8D6-96CA18ED3E61}"/>
              </a:ext>
            </a:extLst>
          </p:cNvPr>
          <p:cNvGrpSpPr/>
          <p:nvPr/>
        </p:nvGrpSpPr>
        <p:grpSpPr>
          <a:xfrm>
            <a:off x="5894208" y="1189230"/>
            <a:ext cx="3056805" cy="4611069"/>
            <a:chOff x="5894208" y="1189230"/>
            <a:chExt cx="3056805" cy="4611069"/>
          </a:xfrm>
        </p:grpSpPr>
        <p:grpSp>
          <p:nvGrpSpPr>
            <p:cNvPr id="5" name="Group 42">
              <a:extLst>
                <a:ext uri="{FF2B5EF4-FFF2-40B4-BE49-F238E27FC236}">
                  <a16:creationId xmlns="" xmlns:a16="http://schemas.microsoft.com/office/drawing/2014/main" id="{138A941C-7686-400D-959D-32D1459929D7}"/>
                </a:ext>
              </a:extLst>
            </p:cNvPr>
            <p:cNvGrpSpPr/>
            <p:nvPr/>
          </p:nvGrpSpPr>
          <p:grpSpPr>
            <a:xfrm>
              <a:off x="5900670" y="1414107"/>
              <a:ext cx="3050343" cy="4386192"/>
              <a:chOff x="5900670" y="1414107"/>
              <a:chExt cx="3050343" cy="4386192"/>
            </a:xfrm>
          </p:grpSpPr>
          <p:grpSp>
            <p:nvGrpSpPr>
              <p:cNvPr id="6" name="Group 47">
                <a:extLst>
                  <a:ext uri="{FF2B5EF4-FFF2-40B4-BE49-F238E27FC236}">
                    <a16:creationId xmlns="" xmlns:a16="http://schemas.microsoft.com/office/drawing/2014/main" id="{2DB31B46-0C9E-4BE1-85B3-B6A8B554FE02}"/>
                  </a:ext>
                </a:extLst>
              </p:cNvPr>
              <p:cNvGrpSpPr/>
              <p:nvPr/>
            </p:nvGrpSpPr>
            <p:grpSpPr>
              <a:xfrm>
                <a:off x="5900670" y="1414107"/>
                <a:ext cx="3050343" cy="3635769"/>
                <a:chOff x="5190981" y="1414107"/>
                <a:chExt cx="3050343" cy="363576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="" xmlns:a16="http://schemas.microsoft.com/office/drawing/2014/main" id="{661C37AF-4F1B-4A6E-9374-04A7B1ED5525}"/>
                    </a:ext>
                  </a:extLst>
                </p:cNvPr>
                <p:cNvCxnSpPr>
                  <a:stCxn id="81" idx="3"/>
                  <a:endCxn id="78" idx="1"/>
                </p:cNvCxnSpPr>
                <p:nvPr/>
              </p:nvCxnSpPr>
              <p:spPr bwMode="auto">
                <a:xfrm>
                  <a:off x="5781822" y="2768122"/>
                  <a:ext cx="1868661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7" name="Group 54">
                  <a:extLst>
                    <a:ext uri="{FF2B5EF4-FFF2-40B4-BE49-F238E27FC236}">
                      <a16:creationId xmlns="" xmlns:a16="http://schemas.microsoft.com/office/drawing/2014/main" id="{2546017F-285A-41EF-A770-60B406E03834}"/>
                    </a:ext>
                  </a:extLst>
                </p:cNvPr>
                <p:cNvGrpSpPr/>
                <p:nvPr/>
              </p:nvGrpSpPr>
              <p:grpSpPr>
                <a:xfrm>
                  <a:off x="5190981" y="2161453"/>
                  <a:ext cx="590841" cy="1213338"/>
                  <a:chOff x="5219116" y="3429000"/>
                  <a:chExt cx="590841" cy="1213338"/>
                </a:xfrm>
              </p:grpSpPr>
              <p:sp>
                <p:nvSpPr>
                  <p:cNvPr id="81" name="Rectangle 80">
                    <a:extLst>
                      <a:ext uri="{FF2B5EF4-FFF2-40B4-BE49-F238E27FC236}">
                        <a16:creationId xmlns="" xmlns:a16="http://schemas.microsoft.com/office/drawing/2014/main" id="{4F7518C1-A585-4CA8-980E-E9576E1F09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19116" y="3429000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Site1</a:t>
                    </a:r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="" xmlns:a16="http://schemas.microsoft.com/office/drawing/2014/main" id="{2DCB4AE5-5E19-4F36-9DA2-392E488D70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5388" y="3754315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TC1</a:t>
                    </a:r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="" xmlns:a16="http://schemas.microsoft.com/office/drawing/2014/main" id="{0EBA10A4-6561-45F1-8CE9-AF0084FDD3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5244" y="4258406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TM1</a:t>
                    </a:r>
                  </a:p>
                </p:txBody>
              </p:sp>
            </p:grpSp>
            <p:grpSp>
              <p:nvGrpSpPr>
                <p:cNvPr id="8" name="Group 55">
                  <a:extLst>
                    <a:ext uri="{FF2B5EF4-FFF2-40B4-BE49-F238E27FC236}">
                      <a16:creationId xmlns="" xmlns:a16="http://schemas.microsoft.com/office/drawing/2014/main" id="{170C4786-F6F8-4335-BC64-6F78EC18DF16}"/>
                    </a:ext>
                  </a:extLst>
                </p:cNvPr>
                <p:cNvGrpSpPr/>
                <p:nvPr/>
              </p:nvGrpSpPr>
              <p:grpSpPr>
                <a:xfrm>
                  <a:off x="7650483" y="2161453"/>
                  <a:ext cx="590841" cy="1213338"/>
                  <a:chOff x="5219116" y="3429000"/>
                  <a:chExt cx="590841" cy="1213338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="" xmlns:a16="http://schemas.microsoft.com/office/drawing/2014/main" id="{A80C2DE8-2E3A-40B9-AC29-EEDB5F856A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19116" y="3429000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Site4</a:t>
                    </a:r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="" xmlns:a16="http://schemas.microsoft.com/office/drawing/2014/main" id="{9BFDC1EB-7F1C-4B93-A92F-3A5601FB44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5388" y="3754315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TC4</a:t>
                    </a:r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="" xmlns:a16="http://schemas.microsoft.com/office/drawing/2014/main" id="{1B25304A-A75E-4B6E-BC11-CE181EB1F8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5244" y="4258406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TM4</a:t>
                    </a:r>
                  </a:p>
                </p:txBody>
              </p:sp>
            </p:grpSp>
            <p:grpSp>
              <p:nvGrpSpPr>
                <p:cNvPr id="9" name="Group 56">
                  <a:extLst>
                    <a:ext uri="{FF2B5EF4-FFF2-40B4-BE49-F238E27FC236}">
                      <a16:creationId xmlns="" xmlns:a16="http://schemas.microsoft.com/office/drawing/2014/main" id="{96B7BEB5-A38F-484A-8B5D-B84BBEFE6860}"/>
                    </a:ext>
                  </a:extLst>
                </p:cNvPr>
                <p:cNvGrpSpPr/>
                <p:nvPr/>
              </p:nvGrpSpPr>
              <p:grpSpPr>
                <a:xfrm>
                  <a:off x="6445347" y="1414107"/>
                  <a:ext cx="590841" cy="1213338"/>
                  <a:chOff x="5219116" y="3429000"/>
                  <a:chExt cx="590841" cy="1213338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="" xmlns:a16="http://schemas.microsoft.com/office/drawing/2014/main" id="{DA261345-4C30-498D-8D51-2202B12D1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19116" y="3429000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Site5</a:t>
                    </a:r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="" xmlns:a16="http://schemas.microsoft.com/office/drawing/2014/main" id="{EADC3586-D448-4960-8ED3-8CEC4F9675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5388" y="3754315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TC5</a:t>
                    </a:r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="" xmlns:a16="http://schemas.microsoft.com/office/drawing/2014/main" id="{1791C665-0CCD-4ED5-AF52-2E3A6D8A48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5244" y="4258406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TM5</a:t>
                    </a:r>
                  </a:p>
                </p:txBody>
              </p:sp>
            </p:grpSp>
            <p:grpSp>
              <p:nvGrpSpPr>
                <p:cNvPr id="10" name="Group 57">
                  <a:extLst>
                    <a:ext uri="{FF2B5EF4-FFF2-40B4-BE49-F238E27FC236}">
                      <a16:creationId xmlns="" xmlns:a16="http://schemas.microsoft.com/office/drawing/2014/main" id="{B9CD4C8E-2CA0-4B35-AFF4-28FF5DD28DB1}"/>
                    </a:ext>
                  </a:extLst>
                </p:cNvPr>
                <p:cNvGrpSpPr/>
                <p:nvPr/>
              </p:nvGrpSpPr>
              <p:grpSpPr>
                <a:xfrm>
                  <a:off x="5950634" y="3836538"/>
                  <a:ext cx="590841" cy="1213338"/>
                  <a:chOff x="6481914" y="3764498"/>
                  <a:chExt cx="590841" cy="1213338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="" xmlns:a16="http://schemas.microsoft.com/office/drawing/2014/main" id="{A9097E2B-639E-478C-95DA-A793D2DF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1914" y="3764498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Site2</a:t>
                    </a:r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="" xmlns:a16="http://schemas.microsoft.com/office/drawing/2014/main" id="{8FD395C3-BB91-46C6-AF66-7C2D08647F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8585" y="4089813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TC2</a:t>
                    </a:r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="" xmlns:a16="http://schemas.microsoft.com/office/drawing/2014/main" id="{D97CC835-4462-4598-A693-E6D461F5C1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68441" y="4593904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TM2</a:t>
                    </a:r>
                  </a:p>
                </p:txBody>
              </p: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="" xmlns:a16="http://schemas.microsoft.com/office/drawing/2014/main" id="{BB5FF994-4D2C-4FEB-AA6E-96AF903A78D2}"/>
                    </a:ext>
                  </a:extLst>
                </p:cNvPr>
                <p:cNvCxnSpPr>
                  <a:stCxn id="81" idx="3"/>
                  <a:endCxn id="75" idx="1"/>
                </p:cNvCxnSpPr>
                <p:nvPr/>
              </p:nvCxnSpPr>
              <p:spPr bwMode="auto">
                <a:xfrm flipV="1">
                  <a:off x="5781822" y="2020776"/>
                  <a:ext cx="663525" cy="74734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="" xmlns:a16="http://schemas.microsoft.com/office/drawing/2014/main" id="{8BEF7CD9-7FCD-475D-9423-95314DF6CB6D}"/>
                    </a:ext>
                  </a:extLst>
                </p:cNvPr>
                <p:cNvCxnSpPr>
                  <a:stCxn id="81" idx="2"/>
                  <a:endCxn id="72" idx="1"/>
                </p:cNvCxnSpPr>
                <p:nvPr/>
              </p:nvCxnSpPr>
              <p:spPr bwMode="auto">
                <a:xfrm>
                  <a:off x="5486402" y="3374791"/>
                  <a:ext cx="464232" cy="106841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="" xmlns:a16="http://schemas.microsoft.com/office/drawing/2014/main" id="{22FDFDF3-3F02-4252-BE7F-664A58948822}"/>
                    </a:ext>
                  </a:extLst>
                </p:cNvPr>
                <p:cNvCxnSpPr>
                  <a:stCxn id="78" idx="1"/>
                  <a:endCxn id="72" idx="3"/>
                </p:cNvCxnSpPr>
                <p:nvPr/>
              </p:nvCxnSpPr>
              <p:spPr bwMode="auto">
                <a:xfrm flipH="1">
                  <a:off x="6541475" y="2768122"/>
                  <a:ext cx="1109008" cy="167508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="" xmlns:a16="http://schemas.microsoft.com/office/drawing/2014/main" id="{AEF5CEAF-D545-40B3-99B9-F6916713E396}"/>
                    </a:ext>
                  </a:extLst>
                </p:cNvPr>
                <p:cNvCxnSpPr>
                  <a:stCxn id="75" idx="3"/>
                  <a:endCxn id="78" idx="1"/>
                </p:cNvCxnSpPr>
                <p:nvPr/>
              </p:nvCxnSpPr>
              <p:spPr bwMode="auto">
                <a:xfrm>
                  <a:off x="7036188" y="2020776"/>
                  <a:ext cx="614295" cy="74734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="" xmlns:a16="http://schemas.microsoft.com/office/drawing/2014/main" id="{D8599C47-838D-493F-B15D-390F73650A24}"/>
                    </a:ext>
                  </a:extLst>
                </p:cNvPr>
                <p:cNvCxnSpPr>
                  <a:stCxn id="75" idx="2"/>
                  <a:endCxn id="72" idx="0"/>
                </p:cNvCxnSpPr>
                <p:nvPr/>
              </p:nvCxnSpPr>
              <p:spPr bwMode="auto">
                <a:xfrm flipH="1">
                  <a:off x="6246055" y="2627445"/>
                  <a:ext cx="494713" cy="1209093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1" name="Group 63">
                  <a:extLst>
                    <a:ext uri="{FF2B5EF4-FFF2-40B4-BE49-F238E27FC236}">
                      <a16:creationId xmlns="" xmlns:a16="http://schemas.microsoft.com/office/drawing/2014/main" id="{D82B2A77-F3D0-45F9-A4D0-261E55929D52}"/>
                    </a:ext>
                  </a:extLst>
                </p:cNvPr>
                <p:cNvGrpSpPr/>
                <p:nvPr/>
              </p:nvGrpSpPr>
              <p:grpSpPr>
                <a:xfrm>
                  <a:off x="7205001" y="3836538"/>
                  <a:ext cx="590841" cy="1213338"/>
                  <a:chOff x="6481914" y="3764498"/>
                  <a:chExt cx="590841" cy="1213338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="" xmlns:a16="http://schemas.microsoft.com/office/drawing/2014/main" id="{DD25BA0E-5AC6-496D-835C-8C64EEEEF2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1914" y="3764498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Site3</a:t>
                    </a:r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="" xmlns:a16="http://schemas.microsoft.com/office/drawing/2014/main" id="{90F8362F-0EE5-43AB-B518-B7C468A7B5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8585" y="4089813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TC3</a:t>
                    </a: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="" xmlns:a16="http://schemas.microsoft.com/office/drawing/2014/main" id="{6DC2C7E0-33FF-451D-B82A-D950F922DE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68441" y="4593904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TM3</a:t>
                    </a:r>
                  </a:p>
                </p:txBody>
              </p:sp>
            </p:grpSp>
            <p:cxnSp>
              <p:nvCxnSpPr>
                <p:cNvPr id="65" name="Straight Connector 64">
                  <a:extLst>
                    <a:ext uri="{FF2B5EF4-FFF2-40B4-BE49-F238E27FC236}">
                      <a16:creationId xmlns="" xmlns:a16="http://schemas.microsoft.com/office/drawing/2014/main" id="{904B9539-18BA-4A15-9DCD-D9E1AC2517FA}"/>
                    </a:ext>
                  </a:extLst>
                </p:cNvPr>
                <p:cNvCxnSpPr>
                  <a:stCxn id="72" idx="3"/>
                  <a:endCxn id="69" idx="1"/>
                </p:cNvCxnSpPr>
                <p:nvPr/>
              </p:nvCxnSpPr>
              <p:spPr bwMode="auto">
                <a:xfrm>
                  <a:off x="6541475" y="4443207"/>
                  <a:ext cx="663526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="" xmlns:a16="http://schemas.microsoft.com/office/drawing/2014/main" id="{9B87ED13-1C00-4A05-A87C-2E9FF2798888}"/>
                    </a:ext>
                  </a:extLst>
                </p:cNvPr>
                <p:cNvCxnSpPr>
                  <a:stCxn id="81" idx="3"/>
                  <a:endCxn id="69" idx="1"/>
                </p:cNvCxnSpPr>
                <p:nvPr/>
              </p:nvCxnSpPr>
              <p:spPr bwMode="auto">
                <a:xfrm>
                  <a:off x="5781822" y="2768122"/>
                  <a:ext cx="1423179" cy="167508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="" xmlns:a16="http://schemas.microsoft.com/office/drawing/2014/main" id="{1E10B953-B43F-4DE2-BD6E-ACB31A1CF6DE}"/>
                    </a:ext>
                  </a:extLst>
                </p:cNvPr>
                <p:cNvCxnSpPr>
                  <a:stCxn id="75" idx="2"/>
                  <a:endCxn id="69" idx="1"/>
                </p:cNvCxnSpPr>
                <p:nvPr/>
              </p:nvCxnSpPr>
              <p:spPr bwMode="auto">
                <a:xfrm>
                  <a:off x="6740768" y="2627445"/>
                  <a:ext cx="464233" cy="1815762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="" xmlns:a16="http://schemas.microsoft.com/office/drawing/2014/main" id="{F765E9D4-E532-446A-8D8C-2159F156D5B4}"/>
                    </a:ext>
                  </a:extLst>
                </p:cNvPr>
                <p:cNvCxnSpPr>
                  <a:stCxn id="78" idx="2"/>
                  <a:endCxn id="69" idx="0"/>
                </p:cNvCxnSpPr>
                <p:nvPr/>
              </p:nvCxnSpPr>
              <p:spPr bwMode="auto">
                <a:xfrm flipH="1">
                  <a:off x="7500422" y="3374791"/>
                  <a:ext cx="445482" cy="461747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2" name="Group 48">
                <a:extLst>
                  <a:ext uri="{FF2B5EF4-FFF2-40B4-BE49-F238E27FC236}">
                    <a16:creationId xmlns="" xmlns:a16="http://schemas.microsoft.com/office/drawing/2014/main" id="{B2C0D456-0F22-4238-9D00-6E3C0DFF7309}"/>
                  </a:ext>
                </a:extLst>
              </p:cNvPr>
              <p:cNvGrpSpPr/>
              <p:nvPr/>
            </p:nvGrpSpPr>
            <p:grpSpPr>
              <a:xfrm>
                <a:off x="6733205" y="5049876"/>
                <a:ext cx="1749240" cy="750423"/>
                <a:chOff x="6733205" y="5049876"/>
                <a:chExt cx="1749240" cy="750423"/>
              </a:xfrm>
            </p:grpSpPr>
            <p:sp>
              <p:nvSpPr>
                <p:cNvPr id="50" name="Flowchart: Magnetic Disk 49">
                  <a:extLst>
                    <a:ext uri="{FF2B5EF4-FFF2-40B4-BE49-F238E27FC236}">
                      <a16:creationId xmlns="" xmlns:a16="http://schemas.microsoft.com/office/drawing/2014/main" id="{11EC46F3-258C-4865-AECD-E2EF4EFC15DA}"/>
                    </a:ext>
                  </a:extLst>
                </p:cNvPr>
                <p:cNvSpPr/>
                <p:nvPr/>
              </p:nvSpPr>
              <p:spPr bwMode="auto">
                <a:xfrm>
                  <a:off x="6733205" y="5336275"/>
                  <a:ext cx="504314" cy="464024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A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51" name="Flowchart: Magnetic Disk 50">
                  <a:extLst>
                    <a:ext uri="{FF2B5EF4-FFF2-40B4-BE49-F238E27FC236}">
                      <a16:creationId xmlns="" xmlns:a16="http://schemas.microsoft.com/office/drawing/2014/main" id="{361AE79D-40E1-4FFF-979A-AEAA9D51CB88}"/>
                    </a:ext>
                  </a:extLst>
                </p:cNvPr>
                <p:cNvSpPr/>
                <p:nvPr/>
              </p:nvSpPr>
              <p:spPr bwMode="auto">
                <a:xfrm>
                  <a:off x="7978131" y="5308980"/>
                  <a:ext cx="504314" cy="464024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B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="" xmlns:a16="http://schemas.microsoft.com/office/drawing/2014/main" id="{6109C19F-E612-4F19-B5F4-7539DB070670}"/>
                    </a:ext>
                  </a:extLst>
                </p:cNvPr>
                <p:cNvCxnSpPr>
                  <a:endCxn id="50" idx="0"/>
                </p:cNvCxnSpPr>
                <p:nvPr/>
              </p:nvCxnSpPr>
              <p:spPr bwMode="auto">
                <a:xfrm>
                  <a:off x="6969395" y="5049876"/>
                  <a:ext cx="15967" cy="44107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/>
                  <a:tailEnd type="triangle"/>
                </a:ln>
                <a:effectLst/>
              </p:spPr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="" xmlns:a16="http://schemas.microsoft.com/office/drawing/2014/main" id="{3769D7AA-DAC4-457A-9A2E-E9E3C2906AA1}"/>
                    </a:ext>
                  </a:extLst>
                </p:cNvPr>
                <p:cNvCxnSpPr>
                  <a:endCxn id="51" idx="0"/>
                </p:cNvCxnSpPr>
                <p:nvPr/>
              </p:nvCxnSpPr>
              <p:spPr bwMode="auto">
                <a:xfrm>
                  <a:off x="8223762" y="5049876"/>
                  <a:ext cx="6526" cy="41377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/>
                  <a:tailEnd type="triangle"/>
                </a:ln>
                <a:effectLst/>
              </p:spPr>
            </p:cxnSp>
          </p:grpSp>
        </p:grpSp>
        <p:sp>
          <p:nvSpPr>
            <p:cNvPr id="44" name="Flowchart: Magnetic Disk 43">
              <a:extLst>
                <a:ext uri="{FF2B5EF4-FFF2-40B4-BE49-F238E27FC236}">
                  <a16:creationId xmlns="" xmlns:a16="http://schemas.microsoft.com/office/drawing/2014/main" id="{87893111-1AE2-4E4A-B9CC-B4A7D5480805}"/>
                </a:ext>
              </a:extLst>
            </p:cNvPr>
            <p:cNvSpPr/>
            <p:nvPr/>
          </p:nvSpPr>
          <p:spPr bwMode="auto">
            <a:xfrm>
              <a:off x="8335554" y="1237588"/>
              <a:ext cx="590841" cy="59855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 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227D5B38-0D7E-49D5-88FD-6937E6837CD7}"/>
                </a:ext>
              </a:extLst>
            </p:cNvPr>
            <p:cNvCxnSpPr>
              <a:stCxn id="44" idx="3"/>
              <a:endCxn id="78" idx="0"/>
            </p:cNvCxnSpPr>
            <p:nvPr/>
          </p:nvCxnSpPr>
          <p:spPr bwMode="auto">
            <a:xfrm>
              <a:off x="8630975" y="1836138"/>
              <a:ext cx="24618" cy="3253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46" name="Flowchart: Magnetic Disk 45">
              <a:extLst>
                <a:ext uri="{FF2B5EF4-FFF2-40B4-BE49-F238E27FC236}">
                  <a16:creationId xmlns="" xmlns:a16="http://schemas.microsoft.com/office/drawing/2014/main" id="{C6A65737-F2E5-4245-A581-A44A58D1EDBE}"/>
                </a:ext>
              </a:extLst>
            </p:cNvPr>
            <p:cNvSpPr/>
            <p:nvPr/>
          </p:nvSpPr>
          <p:spPr bwMode="auto">
            <a:xfrm>
              <a:off x="5894208" y="1189230"/>
              <a:ext cx="590841" cy="59855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 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7B8C7F2E-42F6-4D40-A1C6-17BD92C1D42E}"/>
                </a:ext>
              </a:extLst>
            </p:cNvPr>
            <p:cNvCxnSpPr/>
            <p:nvPr/>
          </p:nvCxnSpPr>
          <p:spPr bwMode="auto">
            <a:xfrm>
              <a:off x="6188469" y="1811959"/>
              <a:ext cx="24618" cy="3253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229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87" y="117475"/>
            <a:ext cx="8507625" cy="609600"/>
          </a:xfrm>
        </p:spPr>
        <p:txBody>
          <a:bodyPr/>
          <a:lstStyle/>
          <a:p>
            <a:r>
              <a:rPr lang="en-IN" sz="3000" dirty="0"/>
              <a:t>Concurrency Control With Replicas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718DA02-3F1B-4716-A6BD-8E875158F1B5}"/>
              </a:ext>
            </a:extLst>
          </p:cNvPr>
          <p:cNvSpPr txBox="1"/>
          <p:nvPr/>
        </p:nvSpPr>
        <p:spPr>
          <a:xfrm>
            <a:off x="407963" y="1055077"/>
            <a:ext cx="49745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Majority protocol</a:t>
            </a:r>
            <a:r>
              <a:rPr lang="en-IN" sz="1800" dirty="0"/>
              <a:t>: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Transaction requests locks at majority/all 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Lock is successfully acquired on the data item only if lock obtained at a majority of replicas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132F3BE4-3C9C-432B-9993-2F369D15DA23}"/>
              </a:ext>
            </a:extLst>
          </p:cNvPr>
          <p:cNvGrpSpPr/>
          <p:nvPr/>
        </p:nvGrpSpPr>
        <p:grpSpPr>
          <a:xfrm>
            <a:off x="5894208" y="1189230"/>
            <a:ext cx="3056805" cy="4611069"/>
            <a:chOff x="5894208" y="1189230"/>
            <a:chExt cx="3056805" cy="4611069"/>
          </a:xfrm>
        </p:grpSpPr>
        <p:grpSp>
          <p:nvGrpSpPr>
            <p:cNvPr id="5" name="Group 5">
              <a:extLst>
                <a:ext uri="{FF2B5EF4-FFF2-40B4-BE49-F238E27FC236}">
                  <a16:creationId xmlns="" xmlns:a16="http://schemas.microsoft.com/office/drawing/2014/main" id="{769D3577-4F61-4E65-8993-DB43CEDF1727}"/>
                </a:ext>
              </a:extLst>
            </p:cNvPr>
            <p:cNvGrpSpPr/>
            <p:nvPr/>
          </p:nvGrpSpPr>
          <p:grpSpPr>
            <a:xfrm>
              <a:off x="5900670" y="1414107"/>
              <a:ext cx="3050343" cy="4386192"/>
              <a:chOff x="5900670" y="1414107"/>
              <a:chExt cx="3050343" cy="4386192"/>
            </a:xfrm>
          </p:grpSpPr>
          <p:grpSp>
            <p:nvGrpSpPr>
              <p:cNvPr id="6" name="Group 10">
                <a:extLst>
                  <a:ext uri="{FF2B5EF4-FFF2-40B4-BE49-F238E27FC236}">
                    <a16:creationId xmlns="" xmlns:a16="http://schemas.microsoft.com/office/drawing/2014/main" id="{D508350D-5091-4228-9DD4-F4E0785D9743}"/>
                  </a:ext>
                </a:extLst>
              </p:cNvPr>
              <p:cNvGrpSpPr/>
              <p:nvPr/>
            </p:nvGrpSpPr>
            <p:grpSpPr>
              <a:xfrm>
                <a:off x="5900670" y="1414107"/>
                <a:ext cx="3050343" cy="3635769"/>
                <a:chOff x="5190981" y="1414107"/>
                <a:chExt cx="3050343" cy="3635769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="" xmlns:a16="http://schemas.microsoft.com/office/drawing/2014/main" id="{6B7A45AD-5324-4D34-81FA-09169EC74D75}"/>
                    </a:ext>
                  </a:extLst>
                </p:cNvPr>
                <p:cNvCxnSpPr>
                  <a:stCxn id="44" idx="3"/>
                  <a:endCxn id="41" idx="1"/>
                </p:cNvCxnSpPr>
                <p:nvPr/>
              </p:nvCxnSpPr>
              <p:spPr bwMode="auto">
                <a:xfrm>
                  <a:off x="5781822" y="2768122"/>
                  <a:ext cx="1868661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1" name="Group 17">
                  <a:extLst>
                    <a:ext uri="{FF2B5EF4-FFF2-40B4-BE49-F238E27FC236}">
                      <a16:creationId xmlns="" xmlns:a16="http://schemas.microsoft.com/office/drawing/2014/main" id="{5F44929C-51D7-4C8F-BC4A-62C12C810C40}"/>
                    </a:ext>
                  </a:extLst>
                </p:cNvPr>
                <p:cNvGrpSpPr/>
                <p:nvPr/>
              </p:nvGrpSpPr>
              <p:grpSpPr>
                <a:xfrm>
                  <a:off x="5190981" y="2161453"/>
                  <a:ext cx="590841" cy="1213338"/>
                  <a:chOff x="5219116" y="3429000"/>
                  <a:chExt cx="590841" cy="1213338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="" xmlns:a16="http://schemas.microsoft.com/office/drawing/2014/main" id="{E327A599-5B3F-497E-8ABC-EEBD1E70B2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19116" y="3429000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Site1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="" xmlns:a16="http://schemas.microsoft.com/office/drawing/2014/main" id="{AA9957F3-A4D7-4413-9277-88DB9480D3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5388" y="3754315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TC1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="" xmlns:a16="http://schemas.microsoft.com/office/drawing/2014/main" id="{17B99A84-94C1-44D9-8AD8-5FBAC5BC22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5244" y="4258406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TM1</a:t>
                    </a:r>
                  </a:p>
                </p:txBody>
              </p:sp>
            </p:grpSp>
            <p:grpSp>
              <p:nvGrpSpPr>
                <p:cNvPr id="12" name="Group 18">
                  <a:extLst>
                    <a:ext uri="{FF2B5EF4-FFF2-40B4-BE49-F238E27FC236}">
                      <a16:creationId xmlns="" xmlns:a16="http://schemas.microsoft.com/office/drawing/2014/main" id="{53B66456-3E42-4C71-85A0-DF5288CD5777}"/>
                    </a:ext>
                  </a:extLst>
                </p:cNvPr>
                <p:cNvGrpSpPr/>
                <p:nvPr/>
              </p:nvGrpSpPr>
              <p:grpSpPr>
                <a:xfrm>
                  <a:off x="7650483" y="2161453"/>
                  <a:ext cx="590841" cy="1213338"/>
                  <a:chOff x="5219116" y="3429000"/>
                  <a:chExt cx="590841" cy="1213338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="" xmlns:a16="http://schemas.microsoft.com/office/drawing/2014/main" id="{2085568F-7A83-4204-A4BA-80F0364899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19116" y="3429000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Site4</a:t>
                    </a: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="" xmlns:a16="http://schemas.microsoft.com/office/drawing/2014/main" id="{FE8CA8C2-DE5A-44A9-B190-3CEA49CD7C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5388" y="3754315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TC4</a:t>
                    </a: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="" xmlns:a16="http://schemas.microsoft.com/office/drawing/2014/main" id="{727E62E9-7791-4A96-BE4D-8DC6334B59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5244" y="4258406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TM4</a:t>
                    </a:r>
                  </a:p>
                </p:txBody>
              </p:sp>
            </p:grpSp>
            <p:grpSp>
              <p:nvGrpSpPr>
                <p:cNvPr id="18" name="Group 19">
                  <a:extLst>
                    <a:ext uri="{FF2B5EF4-FFF2-40B4-BE49-F238E27FC236}">
                      <a16:creationId xmlns="" xmlns:a16="http://schemas.microsoft.com/office/drawing/2014/main" id="{B4DF59B2-1436-4851-97C8-2DA8A624D26A}"/>
                    </a:ext>
                  </a:extLst>
                </p:cNvPr>
                <p:cNvGrpSpPr/>
                <p:nvPr/>
              </p:nvGrpSpPr>
              <p:grpSpPr>
                <a:xfrm>
                  <a:off x="6445347" y="1414107"/>
                  <a:ext cx="590841" cy="1213338"/>
                  <a:chOff x="5219116" y="3429000"/>
                  <a:chExt cx="590841" cy="1213338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="" xmlns:a16="http://schemas.microsoft.com/office/drawing/2014/main" id="{C284A606-0C49-44C5-9F45-A58C832691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19116" y="3429000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Site5</a:t>
                    </a:r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="" xmlns:a16="http://schemas.microsoft.com/office/drawing/2014/main" id="{1DCBB475-96AA-4CE9-80F9-DB8D8FF392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5388" y="3754315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TC5</a:t>
                    </a:r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="" xmlns:a16="http://schemas.microsoft.com/office/drawing/2014/main" id="{ECC64658-1D64-4CB8-8137-99A2287986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5244" y="4258406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TM5</a:t>
                    </a:r>
                  </a:p>
                </p:txBody>
              </p:sp>
            </p:grpSp>
            <p:grpSp>
              <p:nvGrpSpPr>
                <p:cNvPr id="19" name="Group 20">
                  <a:extLst>
                    <a:ext uri="{FF2B5EF4-FFF2-40B4-BE49-F238E27FC236}">
                      <a16:creationId xmlns="" xmlns:a16="http://schemas.microsoft.com/office/drawing/2014/main" id="{458566D1-67AC-42D4-8A48-14795AB25201}"/>
                    </a:ext>
                  </a:extLst>
                </p:cNvPr>
                <p:cNvGrpSpPr/>
                <p:nvPr/>
              </p:nvGrpSpPr>
              <p:grpSpPr>
                <a:xfrm>
                  <a:off x="5950634" y="3836538"/>
                  <a:ext cx="590841" cy="1213338"/>
                  <a:chOff x="6481914" y="3764498"/>
                  <a:chExt cx="590841" cy="1213338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="" xmlns:a16="http://schemas.microsoft.com/office/drawing/2014/main" id="{065F1085-C208-42C5-BC65-AF8F3AC67B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1914" y="3764498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Site2</a:t>
                    </a:r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="" xmlns:a16="http://schemas.microsoft.com/office/drawing/2014/main" id="{FCF806D9-4F86-438A-BF01-D243E0A9C9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8585" y="4089813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TC2</a:t>
                    </a:r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="" xmlns:a16="http://schemas.microsoft.com/office/drawing/2014/main" id="{957D378A-C770-4E74-B4DB-9D545E4212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68441" y="4593904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TM2</a:t>
                    </a:r>
                  </a:p>
                </p:txBody>
              </p: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="" xmlns:a16="http://schemas.microsoft.com/office/drawing/2014/main" id="{CCEF4C6D-6EBB-42BD-B6BB-52032881A62B}"/>
                    </a:ext>
                  </a:extLst>
                </p:cNvPr>
                <p:cNvCxnSpPr>
                  <a:stCxn id="44" idx="3"/>
                  <a:endCxn id="38" idx="1"/>
                </p:cNvCxnSpPr>
                <p:nvPr/>
              </p:nvCxnSpPr>
              <p:spPr bwMode="auto">
                <a:xfrm flipV="1">
                  <a:off x="5781822" y="2020776"/>
                  <a:ext cx="663525" cy="74734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EE372482-2AE3-478E-A049-D07F1A76037A}"/>
                    </a:ext>
                  </a:extLst>
                </p:cNvPr>
                <p:cNvCxnSpPr>
                  <a:stCxn id="44" idx="2"/>
                  <a:endCxn id="35" idx="1"/>
                </p:cNvCxnSpPr>
                <p:nvPr/>
              </p:nvCxnSpPr>
              <p:spPr bwMode="auto">
                <a:xfrm>
                  <a:off x="5486402" y="3374791"/>
                  <a:ext cx="464232" cy="106841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8DFEA4E6-6502-4A6A-9E67-3E5ACA0563BF}"/>
                    </a:ext>
                  </a:extLst>
                </p:cNvPr>
                <p:cNvCxnSpPr>
                  <a:stCxn id="41" idx="1"/>
                  <a:endCxn id="35" idx="3"/>
                </p:cNvCxnSpPr>
                <p:nvPr/>
              </p:nvCxnSpPr>
              <p:spPr bwMode="auto">
                <a:xfrm flipH="1">
                  <a:off x="6541475" y="2768122"/>
                  <a:ext cx="1109008" cy="167508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C9620A94-8AA9-43EC-A8D0-EC0D7A58769B}"/>
                    </a:ext>
                  </a:extLst>
                </p:cNvPr>
                <p:cNvCxnSpPr>
                  <a:stCxn id="38" idx="3"/>
                  <a:endCxn id="41" idx="1"/>
                </p:cNvCxnSpPr>
                <p:nvPr/>
              </p:nvCxnSpPr>
              <p:spPr bwMode="auto">
                <a:xfrm>
                  <a:off x="7036188" y="2020776"/>
                  <a:ext cx="614295" cy="74734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2B514D23-1520-46CA-885A-EDDDED3FB611}"/>
                    </a:ext>
                  </a:extLst>
                </p:cNvPr>
                <p:cNvCxnSpPr>
                  <a:stCxn id="38" idx="2"/>
                  <a:endCxn id="35" idx="0"/>
                </p:cNvCxnSpPr>
                <p:nvPr/>
              </p:nvCxnSpPr>
              <p:spPr bwMode="auto">
                <a:xfrm flipH="1">
                  <a:off x="6246055" y="2627445"/>
                  <a:ext cx="494713" cy="1209093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20" name="Group 26">
                  <a:extLst>
                    <a:ext uri="{FF2B5EF4-FFF2-40B4-BE49-F238E27FC236}">
                      <a16:creationId xmlns="" xmlns:a16="http://schemas.microsoft.com/office/drawing/2014/main" id="{BE838815-66A7-467A-A1E2-5B68015719A9}"/>
                    </a:ext>
                  </a:extLst>
                </p:cNvPr>
                <p:cNvGrpSpPr/>
                <p:nvPr/>
              </p:nvGrpSpPr>
              <p:grpSpPr>
                <a:xfrm>
                  <a:off x="7205001" y="3836538"/>
                  <a:ext cx="590841" cy="1213338"/>
                  <a:chOff x="6481914" y="3764498"/>
                  <a:chExt cx="590841" cy="1213338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="" xmlns:a16="http://schemas.microsoft.com/office/drawing/2014/main" id="{D2F174B8-F358-4CEA-B5C2-9D5F4B132F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1914" y="3764498"/>
                    <a:ext cx="590841" cy="12133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</a:rPr>
                      <a:t>Site3</a:t>
                    </a: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="" xmlns:a16="http://schemas.microsoft.com/office/drawing/2014/main" id="{24837196-4045-4C68-AB79-3CF0EA3380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8585" y="4089813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TC3</a:t>
                    </a:r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="" xmlns:a16="http://schemas.microsoft.com/office/drawing/2014/main" id="{2491E7ED-D06E-48DE-A60D-0B5CA0EAF7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68441" y="4593904"/>
                    <a:ext cx="429063" cy="281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rPr>
                      <a:t>TM3</a:t>
                    </a:r>
                  </a:p>
                </p:txBody>
              </p: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="" xmlns:a16="http://schemas.microsoft.com/office/drawing/2014/main" id="{C5A2629A-F237-4059-BA98-B879BF3E0F40}"/>
                    </a:ext>
                  </a:extLst>
                </p:cNvPr>
                <p:cNvCxnSpPr>
                  <a:stCxn id="35" idx="3"/>
                  <a:endCxn id="32" idx="1"/>
                </p:cNvCxnSpPr>
                <p:nvPr/>
              </p:nvCxnSpPr>
              <p:spPr bwMode="auto">
                <a:xfrm>
                  <a:off x="6541475" y="4443207"/>
                  <a:ext cx="663526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="" xmlns:a16="http://schemas.microsoft.com/office/drawing/2014/main" id="{D78C03EA-27A5-48C2-A593-C7AEE34778DA}"/>
                    </a:ext>
                  </a:extLst>
                </p:cNvPr>
                <p:cNvCxnSpPr>
                  <a:stCxn id="44" idx="3"/>
                  <a:endCxn id="32" idx="1"/>
                </p:cNvCxnSpPr>
                <p:nvPr/>
              </p:nvCxnSpPr>
              <p:spPr bwMode="auto">
                <a:xfrm>
                  <a:off x="5781822" y="2768122"/>
                  <a:ext cx="1423179" cy="167508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="" xmlns:a16="http://schemas.microsoft.com/office/drawing/2014/main" id="{3236EDFA-A40C-496B-BA88-D7BB2F4E8B2B}"/>
                    </a:ext>
                  </a:extLst>
                </p:cNvPr>
                <p:cNvCxnSpPr>
                  <a:stCxn id="38" idx="2"/>
                  <a:endCxn id="32" idx="1"/>
                </p:cNvCxnSpPr>
                <p:nvPr/>
              </p:nvCxnSpPr>
              <p:spPr bwMode="auto">
                <a:xfrm>
                  <a:off x="6740768" y="2627445"/>
                  <a:ext cx="464233" cy="1815762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="" xmlns:a16="http://schemas.microsoft.com/office/drawing/2014/main" id="{16D6E7D4-638B-451D-90E1-BEBDDAF4BA34}"/>
                    </a:ext>
                  </a:extLst>
                </p:cNvPr>
                <p:cNvCxnSpPr>
                  <a:stCxn id="41" idx="2"/>
                  <a:endCxn id="32" idx="0"/>
                </p:cNvCxnSpPr>
                <p:nvPr/>
              </p:nvCxnSpPr>
              <p:spPr bwMode="auto">
                <a:xfrm flipH="1">
                  <a:off x="7500422" y="3374791"/>
                  <a:ext cx="445482" cy="461747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" name="Group 11">
                <a:extLst>
                  <a:ext uri="{FF2B5EF4-FFF2-40B4-BE49-F238E27FC236}">
                    <a16:creationId xmlns="" xmlns:a16="http://schemas.microsoft.com/office/drawing/2014/main" id="{E89E535D-4592-4583-9326-D2FFEF15E472}"/>
                  </a:ext>
                </a:extLst>
              </p:cNvPr>
              <p:cNvGrpSpPr/>
              <p:nvPr/>
            </p:nvGrpSpPr>
            <p:grpSpPr>
              <a:xfrm>
                <a:off x="6733205" y="5049876"/>
                <a:ext cx="1749240" cy="750423"/>
                <a:chOff x="6733205" y="5049876"/>
                <a:chExt cx="1749240" cy="750423"/>
              </a:xfrm>
            </p:grpSpPr>
            <p:sp>
              <p:nvSpPr>
                <p:cNvPr id="13" name="Flowchart: Magnetic Disk 12">
                  <a:extLst>
                    <a:ext uri="{FF2B5EF4-FFF2-40B4-BE49-F238E27FC236}">
                      <a16:creationId xmlns="" xmlns:a16="http://schemas.microsoft.com/office/drawing/2014/main" id="{D41232AE-645D-4C57-9142-367B5F4A6227}"/>
                    </a:ext>
                  </a:extLst>
                </p:cNvPr>
                <p:cNvSpPr/>
                <p:nvPr/>
              </p:nvSpPr>
              <p:spPr bwMode="auto">
                <a:xfrm>
                  <a:off x="6733205" y="5336275"/>
                  <a:ext cx="504314" cy="464024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A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14" name="Flowchart: Magnetic Disk 13">
                  <a:extLst>
                    <a:ext uri="{FF2B5EF4-FFF2-40B4-BE49-F238E27FC236}">
                      <a16:creationId xmlns="" xmlns:a16="http://schemas.microsoft.com/office/drawing/2014/main" id="{3F0C13AC-19CC-4AA4-ACB6-D2292497B6FA}"/>
                    </a:ext>
                  </a:extLst>
                </p:cNvPr>
                <p:cNvSpPr/>
                <p:nvPr/>
              </p:nvSpPr>
              <p:spPr bwMode="auto">
                <a:xfrm>
                  <a:off x="7978131" y="5308980"/>
                  <a:ext cx="504314" cy="464024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B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="" xmlns:a16="http://schemas.microsoft.com/office/drawing/2014/main" id="{A51A5163-874F-47D0-8E88-A50C557D9ACA}"/>
                    </a:ext>
                  </a:extLst>
                </p:cNvPr>
                <p:cNvCxnSpPr>
                  <a:endCxn id="13" idx="0"/>
                </p:cNvCxnSpPr>
                <p:nvPr/>
              </p:nvCxnSpPr>
              <p:spPr bwMode="auto">
                <a:xfrm>
                  <a:off x="6969395" y="5049876"/>
                  <a:ext cx="15967" cy="44107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/>
                  <a:tailEnd type="triangle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="" xmlns:a16="http://schemas.microsoft.com/office/drawing/2014/main" id="{CC049D49-9C7C-4106-8C8D-ED5F22496DF1}"/>
                    </a:ext>
                  </a:extLst>
                </p:cNvPr>
                <p:cNvCxnSpPr>
                  <a:endCxn id="14" idx="0"/>
                </p:cNvCxnSpPr>
                <p:nvPr/>
              </p:nvCxnSpPr>
              <p:spPr bwMode="auto">
                <a:xfrm>
                  <a:off x="8223762" y="5049876"/>
                  <a:ext cx="6526" cy="41377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/>
                  <a:tailEnd type="triangle"/>
                </a:ln>
                <a:effectLst/>
              </p:spPr>
            </p:cxnSp>
          </p:grpSp>
        </p:grpSp>
        <p:sp>
          <p:nvSpPr>
            <p:cNvPr id="7" name="Flowchart: Magnetic Disk 6">
              <a:extLst>
                <a:ext uri="{FF2B5EF4-FFF2-40B4-BE49-F238E27FC236}">
                  <a16:creationId xmlns="" xmlns:a16="http://schemas.microsoft.com/office/drawing/2014/main" id="{958DD4B0-1E75-4193-9892-FC1FEF3F4DCA}"/>
                </a:ext>
              </a:extLst>
            </p:cNvPr>
            <p:cNvSpPr/>
            <p:nvPr/>
          </p:nvSpPr>
          <p:spPr bwMode="auto">
            <a:xfrm>
              <a:off x="8335554" y="1237588"/>
              <a:ext cx="590841" cy="59855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 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C3C5A0D3-DEFA-499B-BF72-B40EB33EC05A}"/>
                </a:ext>
              </a:extLst>
            </p:cNvPr>
            <p:cNvCxnSpPr>
              <a:stCxn id="7" idx="3"/>
              <a:endCxn id="41" idx="0"/>
            </p:cNvCxnSpPr>
            <p:nvPr/>
          </p:nvCxnSpPr>
          <p:spPr bwMode="auto">
            <a:xfrm>
              <a:off x="8630975" y="1836138"/>
              <a:ext cx="24618" cy="3253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9" name="Flowchart: Magnetic Disk 8">
              <a:extLst>
                <a:ext uri="{FF2B5EF4-FFF2-40B4-BE49-F238E27FC236}">
                  <a16:creationId xmlns="" xmlns:a16="http://schemas.microsoft.com/office/drawing/2014/main" id="{1DD8B6A2-D280-4131-B3BD-CDD5C2A25473}"/>
                </a:ext>
              </a:extLst>
            </p:cNvPr>
            <p:cNvSpPr/>
            <p:nvPr/>
          </p:nvSpPr>
          <p:spPr bwMode="auto">
            <a:xfrm>
              <a:off x="5894208" y="1189230"/>
              <a:ext cx="590841" cy="59855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 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A2874F00-8CD5-4A27-9E3E-6EB122A75047}"/>
                </a:ext>
              </a:extLst>
            </p:cNvPr>
            <p:cNvCxnSpPr/>
            <p:nvPr/>
          </p:nvCxnSpPr>
          <p:spPr bwMode="auto">
            <a:xfrm>
              <a:off x="6188469" y="1811959"/>
              <a:ext cx="24618" cy="3253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8DBB4C2-F042-4487-AE14-84CB721F0ADD}"/>
              </a:ext>
            </a:extLst>
          </p:cNvPr>
          <p:cNvSpPr txBox="1"/>
          <p:nvPr/>
        </p:nvSpPr>
        <p:spPr>
          <a:xfrm>
            <a:off x="407963" y="3272213"/>
            <a:ext cx="492530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Example</a:t>
            </a:r>
            <a:r>
              <a:rPr lang="en-US" dirty="0"/>
              <a:t>: How LOCK-X(A)/ LOCK-S(A) of T10 at site 3 will be obtained using majority protocol?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site 3 sends LOCK-X(A)/ LOCK-S(A) request to sites 1, 2 or 2,4 or 1,4 or 1,2,4.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T1 gets lock on 2 sites, then A is locked and T1 proceeds</a:t>
            </a:r>
          </a:p>
        </p:txBody>
      </p:sp>
    </p:spTree>
    <p:extLst>
      <p:ext uri="{BB962C8B-B14F-4D97-AF65-F5344CB8AC3E}">
        <p14:creationId xmlns:p14="http://schemas.microsoft.com/office/powerpoint/2010/main" val="141635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87" y="117475"/>
            <a:ext cx="8507625" cy="609600"/>
          </a:xfrm>
        </p:spPr>
        <p:txBody>
          <a:bodyPr/>
          <a:lstStyle/>
          <a:p>
            <a:r>
              <a:rPr lang="en-IN" sz="3000" dirty="0"/>
              <a:t>Concurrency Control With Replicas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AD903C-093C-4BF9-9946-5F2ACC7B80F0}"/>
              </a:ext>
            </a:extLst>
          </p:cNvPr>
          <p:cNvSpPr txBox="1"/>
          <p:nvPr/>
        </p:nvSpPr>
        <p:spPr>
          <a:xfrm>
            <a:off x="492073" y="1758461"/>
            <a:ext cx="4473526" cy="393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/>
              <a:t>Benefit: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Resilient to node failures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Processing can continue as long as at least a majority of replicas are accessible</a:t>
            </a:r>
          </a:p>
          <a:p>
            <a:endParaRPr lang="en-IN" sz="1800" dirty="0"/>
          </a:p>
          <a:p>
            <a:r>
              <a:rPr lang="en-IN" sz="1800" dirty="0"/>
              <a:t>Overheads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Higher cost due to multiple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Possibility of deadlock even when locking single item</a:t>
            </a:r>
          </a:p>
          <a:p>
            <a:pPr lvl="2"/>
            <a:endParaRPr lang="en-IN" sz="1800" dirty="0"/>
          </a:p>
          <a:p>
            <a:endParaRPr lang="en-IN" sz="18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1F81B73-0293-4D53-93D9-1A8715E2BB1F}"/>
              </a:ext>
            </a:extLst>
          </p:cNvPr>
          <p:cNvSpPr txBox="1"/>
          <p:nvPr/>
        </p:nvSpPr>
        <p:spPr>
          <a:xfrm>
            <a:off x="5345723" y="1758461"/>
            <a:ext cx="368573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Example: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A data item Q is replicated to 10 sites. Transaction T1 has LOCK-S(A). </a:t>
            </a:r>
          </a:p>
          <a:p>
            <a:r>
              <a:rPr lang="en-US" sz="1800" dirty="0"/>
              <a:t>What is the minimum number of messages required to obtain this lock  using majority protocol?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78E5CD1-9988-4526-BE00-809F5EF7E815}"/>
              </a:ext>
            </a:extLst>
          </p:cNvPr>
          <p:cNvSpPr txBox="1"/>
          <p:nvPr/>
        </p:nvSpPr>
        <p:spPr>
          <a:xfrm>
            <a:off x="5345723" y="3699803"/>
            <a:ext cx="36857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for lock request </a:t>
            </a:r>
          </a:p>
          <a:p>
            <a:r>
              <a:rPr lang="en-US" dirty="0"/>
              <a:t>= 10/2 + 1 = 6</a:t>
            </a:r>
          </a:p>
          <a:p>
            <a:endParaRPr lang="en-US" dirty="0"/>
          </a:p>
          <a:p>
            <a:r>
              <a:rPr lang="en-US" dirty="0"/>
              <a:t>Messages for lock grant </a:t>
            </a:r>
          </a:p>
          <a:p>
            <a:r>
              <a:rPr lang="en-US" dirty="0"/>
              <a:t>= 10/2 + 1 = 6</a:t>
            </a:r>
          </a:p>
          <a:p>
            <a:endParaRPr lang="en-US" dirty="0"/>
          </a:p>
          <a:p>
            <a:r>
              <a:rPr lang="en-US" dirty="0"/>
              <a:t>Messages for unlock </a:t>
            </a:r>
          </a:p>
          <a:p>
            <a:r>
              <a:rPr lang="en-US" dirty="0"/>
              <a:t>= 10/2 + 1 = 6</a:t>
            </a:r>
          </a:p>
          <a:p>
            <a:endParaRPr lang="en-US" dirty="0"/>
          </a:p>
          <a:p>
            <a:r>
              <a:rPr lang="en-US" dirty="0"/>
              <a:t>Total = 6+6+6 = 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782C094-716F-4952-BAC8-8EFA67D1EA5A}"/>
              </a:ext>
            </a:extLst>
          </p:cNvPr>
          <p:cNvSpPr txBox="1"/>
          <p:nvPr/>
        </p:nvSpPr>
        <p:spPr>
          <a:xfrm>
            <a:off x="984737" y="1004381"/>
            <a:ext cx="6330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Number of messages in Majority Protocol</a:t>
            </a:r>
          </a:p>
        </p:txBody>
      </p:sp>
    </p:spTree>
    <p:extLst>
      <p:ext uri="{BB962C8B-B14F-4D97-AF65-F5344CB8AC3E}">
        <p14:creationId xmlns:p14="http://schemas.microsoft.com/office/powerpoint/2010/main" val="20363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BFE1AAEB-8890-4E1D-83D4-858A162FB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Atomocity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Using Lock-Based Protocols</a:t>
            </a:r>
          </a:p>
        </p:txBody>
      </p:sp>
      <p:pic>
        <p:nvPicPr>
          <p:cNvPr id="4" name="Picture 23">
            <a:extLst>
              <a:ext uri="{FF2B5EF4-FFF2-40B4-BE49-F238E27FC236}">
                <a16:creationId xmlns="" xmlns:a16="http://schemas.microsoft.com/office/drawing/2014/main" id="{32DEADE9-57E4-4617-AD74-B31D0AC7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156892"/>
            <a:ext cx="2112962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05516" y="1269242"/>
            <a:ext cx="240200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Lock-compatibility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61189"/>
              </p:ext>
            </p:extLst>
          </p:nvPr>
        </p:nvGraphicFramePr>
        <p:xfrm>
          <a:off x="322995" y="1600295"/>
          <a:ext cx="5859440" cy="29667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48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48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648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648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Lock status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LOCK-S(A)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GRANT(A,T1)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LOCK-S(A)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GRANT(A,T2)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LOCK-X(A)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WAIT(A,T3)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5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87" y="117475"/>
            <a:ext cx="8507625" cy="609600"/>
          </a:xfrm>
        </p:spPr>
        <p:txBody>
          <a:bodyPr/>
          <a:lstStyle/>
          <a:p>
            <a:r>
              <a:rPr lang="en-IN" sz="3000" dirty="0"/>
              <a:t>Concurrency Control With Replicas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AD903C-093C-4BF9-9946-5F2ACC7B80F0}"/>
              </a:ext>
            </a:extLst>
          </p:cNvPr>
          <p:cNvSpPr txBox="1"/>
          <p:nvPr/>
        </p:nvSpPr>
        <p:spPr>
          <a:xfrm>
            <a:off x="492073" y="1758461"/>
            <a:ext cx="4473526" cy="393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/>
              <a:t>Benefit: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Resilient to node failures and node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Processing can continue as long as at least a majority of replicas are accessible</a:t>
            </a:r>
          </a:p>
          <a:p>
            <a:endParaRPr lang="en-IN" sz="1800" dirty="0"/>
          </a:p>
          <a:p>
            <a:r>
              <a:rPr lang="en-IN" sz="1800" dirty="0"/>
              <a:t>Overheads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Higher cost due to multiple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Possibility of deadlock even when locking single item</a:t>
            </a:r>
          </a:p>
          <a:p>
            <a:endParaRPr lang="en-IN" sz="18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1F81B73-0293-4D53-93D9-1A8715E2BB1F}"/>
              </a:ext>
            </a:extLst>
          </p:cNvPr>
          <p:cNvSpPr txBox="1"/>
          <p:nvPr/>
        </p:nvSpPr>
        <p:spPr>
          <a:xfrm>
            <a:off x="5458265" y="2630658"/>
            <a:ext cx="368573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Question 26-1: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/>
              <a:t>A data item P is replicated to 12 sites. Transaction T2 has LOCK-X(P). </a:t>
            </a:r>
          </a:p>
          <a:p>
            <a:r>
              <a:rPr lang="en-US" sz="1800" dirty="0"/>
              <a:t>Find  the minimum number of messages required to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/>
              <a:t>obtain this lock  using majority protocol?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/>
              <a:t>unlock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782C094-716F-4952-BAC8-8EFA67D1EA5A}"/>
              </a:ext>
            </a:extLst>
          </p:cNvPr>
          <p:cNvSpPr txBox="1"/>
          <p:nvPr/>
        </p:nvSpPr>
        <p:spPr>
          <a:xfrm>
            <a:off x="984737" y="1004381"/>
            <a:ext cx="6330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Number of messages in Majority Protocol</a:t>
            </a:r>
          </a:p>
        </p:txBody>
      </p:sp>
    </p:spTree>
    <p:extLst>
      <p:ext uri="{BB962C8B-B14F-4D97-AF65-F5344CB8AC3E}">
        <p14:creationId xmlns:p14="http://schemas.microsoft.com/office/powerpoint/2010/main" val="20363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87" y="117475"/>
            <a:ext cx="8507625" cy="609600"/>
          </a:xfrm>
        </p:spPr>
        <p:txBody>
          <a:bodyPr/>
          <a:lstStyle/>
          <a:p>
            <a:r>
              <a:rPr lang="en-IN" sz="3000" dirty="0"/>
              <a:t>Concurrency Control With Replicas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AD903C-093C-4BF9-9946-5F2ACC7B80F0}"/>
              </a:ext>
            </a:extLst>
          </p:cNvPr>
          <p:cNvSpPr txBox="1"/>
          <p:nvPr/>
        </p:nvSpPr>
        <p:spPr>
          <a:xfrm>
            <a:off x="520505" y="1617786"/>
            <a:ext cx="4473526" cy="4216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/>
              <a:t>Benefit: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Resilient to node failures and node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Processing can continue as long as at least a majority of replicas are accessible</a:t>
            </a:r>
          </a:p>
          <a:p>
            <a:endParaRPr lang="en-IN" sz="1800" dirty="0"/>
          </a:p>
          <a:p>
            <a:r>
              <a:rPr lang="en-IN" sz="1800" dirty="0"/>
              <a:t>Overheads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Higher cost due to multiple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Possibility of deadlock even when locking single item</a:t>
            </a:r>
          </a:p>
          <a:p>
            <a:pPr lvl="2"/>
            <a:endParaRPr lang="en-IN" sz="1800" dirty="0"/>
          </a:p>
          <a:p>
            <a:r>
              <a:rPr lang="en-IN" sz="1800" dirty="0"/>
              <a:t>How can you avoid such deadlocks?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1F81B73-0293-4D53-93D9-1A8715E2BB1F}"/>
              </a:ext>
            </a:extLst>
          </p:cNvPr>
          <p:cNvSpPr txBox="1"/>
          <p:nvPr/>
        </p:nvSpPr>
        <p:spPr>
          <a:xfrm>
            <a:off x="5345723" y="1533997"/>
            <a:ext cx="368573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A data item Q is replicated to </a:t>
            </a:r>
            <a:r>
              <a:rPr lang="en-US" sz="1800" b="1" i="1" dirty="0">
                <a:solidFill>
                  <a:srgbClr val="0000FF"/>
                </a:solidFill>
              </a:rPr>
              <a:t>n </a:t>
            </a:r>
            <a:r>
              <a:rPr lang="en-US" sz="1800" dirty="0"/>
              <a:t>sites. Transaction T1 has LOCK-S(A). </a:t>
            </a:r>
          </a:p>
          <a:p>
            <a:r>
              <a:rPr lang="en-US" sz="1800" dirty="0"/>
              <a:t>What is the minimum number of messages required to obtain this lock?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78E5CD1-9988-4526-BE00-809F5EF7E815}"/>
              </a:ext>
            </a:extLst>
          </p:cNvPr>
          <p:cNvSpPr txBox="1"/>
          <p:nvPr/>
        </p:nvSpPr>
        <p:spPr>
          <a:xfrm>
            <a:off x="5345723" y="3569677"/>
            <a:ext cx="36857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for lock request </a:t>
            </a:r>
          </a:p>
          <a:p>
            <a:r>
              <a:rPr lang="en-US" dirty="0"/>
              <a:t>= n/2 + 1</a:t>
            </a:r>
          </a:p>
          <a:p>
            <a:endParaRPr lang="en-US" dirty="0"/>
          </a:p>
          <a:p>
            <a:r>
              <a:rPr lang="en-US" dirty="0"/>
              <a:t>Messages for lock grant </a:t>
            </a:r>
          </a:p>
          <a:p>
            <a:r>
              <a:rPr lang="en-US" dirty="0"/>
              <a:t>= n/2 + 1</a:t>
            </a:r>
          </a:p>
          <a:p>
            <a:endParaRPr lang="en-US" dirty="0"/>
          </a:p>
          <a:p>
            <a:r>
              <a:rPr lang="en-US" dirty="0"/>
              <a:t>Messages for unlock </a:t>
            </a:r>
          </a:p>
          <a:p>
            <a:r>
              <a:rPr lang="en-US" dirty="0"/>
              <a:t>= n/2 + 1</a:t>
            </a:r>
          </a:p>
          <a:p>
            <a:endParaRPr lang="en-US" dirty="0"/>
          </a:p>
          <a:p>
            <a:r>
              <a:rPr lang="en-US" dirty="0"/>
              <a:t>Total = 3(n/2 + 1)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2B6DCC-947E-43CC-B564-F8C097799821}"/>
              </a:ext>
            </a:extLst>
          </p:cNvPr>
          <p:cNvSpPr txBox="1"/>
          <p:nvPr/>
        </p:nvSpPr>
        <p:spPr>
          <a:xfrm>
            <a:off x="1012872" y="930481"/>
            <a:ext cx="6330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Number of messages in Majority Protocol</a:t>
            </a:r>
          </a:p>
        </p:txBody>
      </p:sp>
    </p:spTree>
    <p:extLst>
      <p:ext uri="{BB962C8B-B14F-4D97-AF65-F5344CB8AC3E}">
        <p14:creationId xmlns:p14="http://schemas.microsoft.com/office/powerpoint/2010/main" val="346230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87" y="117475"/>
            <a:ext cx="8507625" cy="609600"/>
          </a:xfrm>
        </p:spPr>
        <p:txBody>
          <a:bodyPr/>
          <a:lstStyle/>
          <a:p>
            <a:r>
              <a:rPr lang="en-IN" sz="3000" dirty="0"/>
              <a:t>Concurrency Control With Replicas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1F81B73-0293-4D53-93D9-1A8715E2BB1F}"/>
              </a:ext>
            </a:extLst>
          </p:cNvPr>
          <p:cNvSpPr txBox="1"/>
          <p:nvPr/>
        </p:nvSpPr>
        <p:spPr>
          <a:xfrm>
            <a:off x="436098" y="2360484"/>
            <a:ext cx="368573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Example</a:t>
            </a:r>
            <a:r>
              <a:rPr lang="en-US" sz="1800" dirty="0"/>
              <a:t>: A data item Q is replicated to 10 sites. Transaction T1 has LOCK-S(A). </a:t>
            </a:r>
          </a:p>
          <a:p>
            <a:r>
              <a:rPr lang="en-US" sz="1800" dirty="0"/>
              <a:t>What is the number of messages required to obtain this lock using primary copy protocol?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78E5CD1-9988-4526-BE00-809F5EF7E815}"/>
              </a:ext>
            </a:extLst>
          </p:cNvPr>
          <p:cNvSpPr txBox="1"/>
          <p:nvPr/>
        </p:nvSpPr>
        <p:spPr>
          <a:xfrm>
            <a:off x="4965599" y="2151727"/>
            <a:ext cx="36857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for lock request </a:t>
            </a:r>
          </a:p>
          <a:p>
            <a:r>
              <a:rPr lang="en-US" dirty="0"/>
              <a:t>= 1</a:t>
            </a:r>
          </a:p>
          <a:p>
            <a:endParaRPr lang="en-US" dirty="0"/>
          </a:p>
          <a:p>
            <a:r>
              <a:rPr lang="en-US" dirty="0"/>
              <a:t>Messages for lock grant </a:t>
            </a:r>
          </a:p>
          <a:p>
            <a:r>
              <a:rPr lang="en-US" dirty="0"/>
              <a:t>=1</a:t>
            </a:r>
          </a:p>
          <a:p>
            <a:endParaRPr lang="en-US" dirty="0"/>
          </a:p>
          <a:p>
            <a:r>
              <a:rPr lang="en-US" dirty="0"/>
              <a:t>Messages for unlock </a:t>
            </a:r>
          </a:p>
          <a:p>
            <a:r>
              <a:rPr lang="en-US" dirty="0"/>
              <a:t>= 1</a:t>
            </a:r>
          </a:p>
          <a:p>
            <a:endParaRPr lang="en-US" dirty="0"/>
          </a:p>
          <a:p>
            <a:r>
              <a:rPr lang="en-US" dirty="0"/>
              <a:t>Total = 1+1+1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A3CFD1B-6DD8-42DD-8C18-5229FDA3AFCF}"/>
              </a:ext>
            </a:extLst>
          </p:cNvPr>
          <p:cNvSpPr txBox="1"/>
          <p:nvPr/>
        </p:nvSpPr>
        <p:spPr>
          <a:xfrm>
            <a:off x="956602" y="1239346"/>
            <a:ext cx="6330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Number of messages in Primary Copy Protocol</a:t>
            </a:r>
          </a:p>
        </p:txBody>
      </p:sp>
    </p:spTree>
    <p:extLst>
      <p:ext uri="{BB962C8B-B14F-4D97-AF65-F5344CB8AC3E}">
        <p14:creationId xmlns:p14="http://schemas.microsoft.com/office/powerpoint/2010/main" val="6018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5" y="117475"/>
            <a:ext cx="8540685" cy="609600"/>
          </a:xfrm>
        </p:spPr>
        <p:txBody>
          <a:bodyPr/>
          <a:lstStyle/>
          <a:p>
            <a:r>
              <a:rPr lang="en-IN" sz="3000" dirty="0"/>
              <a:t>Concurrency Control With Replicas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AE6A5A-2B31-4071-8F58-D6BC246E9BAB}"/>
              </a:ext>
            </a:extLst>
          </p:cNvPr>
          <p:cNvSpPr txBox="1"/>
          <p:nvPr/>
        </p:nvSpPr>
        <p:spPr>
          <a:xfrm>
            <a:off x="478302" y="1055077"/>
            <a:ext cx="4093698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rgbClr val="002060"/>
                </a:solidFill>
              </a:rPr>
              <a:t>Biased protocol</a:t>
            </a:r>
            <a:endParaRPr lang="en-IN" sz="1700" dirty="0"/>
          </a:p>
          <a:p>
            <a:pPr lvl="1"/>
            <a:endParaRPr lang="en-IN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Shared lock can be obtained on any replica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Reduces overhead on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Exclusive lock must be obtained on </a:t>
            </a:r>
            <a:r>
              <a:rPr lang="en-IN" sz="1700" i="1" dirty="0"/>
              <a:t>all </a:t>
            </a:r>
            <a:r>
              <a:rPr lang="en-IN" sz="1700" dirty="0"/>
              <a:t> 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Blocking if any replica is unavailable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B3152C0-4256-497A-9AF3-DF28F6424EFC}"/>
              </a:ext>
            </a:extLst>
          </p:cNvPr>
          <p:cNvSpPr txBox="1"/>
          <p:nvPr/>
        </p:nvSpPr>
        <p:spPr>
          <a:xfrm>
            <a:off x="4979963" y="1055077"/>
            <a:ext cx="368573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Example: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A data item Q is replicated to 10 sites. Transaction T1 has </a:t>
            </a:r>
            <a:r>
              <a:rPr lang="en-US" sz="1800" dirty="0">
                <a:solidFill>
                  <a:srgbClr val="0000FF"/>
                </a:solidFill>
              </a:rPr>
              <a:t>LOCK-S(A). </a:t>
            </a:r>
          </a:p>
          <a:p>
            <a:r>
              <a:rPr lang="en-US" sz="1800" dirty="0"/>
              <a:t>What is the minimum number of messages required to obtain this lock?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551786-02AC-4D55-B05D-410E0F44BE31}"/>
              </a:ext>
            </a:extLst>
          </p:cNvPr>
          <p:cNvSpPr txBox="1"/>
          <p:nvPr/>
        </p:nvSpPr>
        <p:spPr>
          <a:xfrm>
            <a:off x="4979963" y="2952957"/>
            <a:ext cx="368573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Messages for lock request </a:t>
            </a:r>
          </a:p>
          <a:p>
            <a:r>
              <a:rPr lang="en-US" dirty="0"/>
              <a:t>= 1</a:t>
            </a:r>
          </a:p>
          <a:p>
            <a:r>
              <a:rPr lang="en-US" dirty="0"/>
              <a:t>Messages for lock grant </a:t>
            </a:r>
          </a:p>
          <a:p>
            <a:r>
              <a:rPr lang="en-US" dirty="0"/>
              <a:t>=1</a:t>
            </a:r>
          </a:p>
          <a:p>
            <a:r>
              <a:rPr lang="en-US" dirty="0"/>
              <a:t>Messages for unlock </a:t>
            </a:r>
          </a:p>
          <a:p>
            <a:r>
              <a:rPr lang="en-US" dirty="0"/>
              <a:t>= 1</a:t>
            </a:r>
          </a:p>
          <a:p>
            <a:r>
              <a:rPr lang="en-US" dirty="0"/>
              <a:t>Total = 1+1+1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C02599F-0618-4E9A-970D-2428A8AB1D07}"/>
              </a:ext>
            </a:extLst>
          </p:cNvPr>
          <p:cNvSpPr txBox="1"/>
          <p:nvPr/>
        </p:nvSpPr>
        <p:spPr>
          <a:xfrm>
            <a:off x="478302" y="3581102"/>
            <a:ext cx="368573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Example: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A data item Q is replicated to 10 sites. Transaction T1 has </a:t>
            </a:r>
            <a:r>
              <a:rPr lang="en-US" sz="1800" dirty="0">
                <a:solidFill>
                  <a:srgbClr val="0000FF"/>
                </a:solidFill>
              </a:rPr>
              <a:t>LOCK-X(A). </a:t>
            </a:r>
          </a:p>
          <a:p>
            <a:r>
              <a:rPr lang="en-US" sz="1800" dirty="0"/>
              <a:t>What is the minimum number of messages required to obtain this lock?</a:t>
            </a:r>
          </a:p>
          <a:p>
            <a:endParaRPr lang="en-US" sz="1800" dirty="0"/>
          </a:p>
          <a:p>
            <a:r>
              <a:rPr lang="en-US" sz="1800" dirty="0"/>
              <a:t>No. of messages = 3*10 = 30</a:t>
            </a:r>
          </a:p>
        </p:txBody>
      </p:sp>
    </p:spTree>
    <p:extLst>
      <p:ext uri="{BB962C8B-B14F-4D97-AF65-F5344CB8AC3E}">
        <p14:creationId xmlns:p14="http://schemas.microsoft.com/office/powerpoint/2010/main" val="1980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5" y="117475"/>
            <a:ext cx="8540685" cy="609600"/>
          </a:xfrm>
        </p:spPr>
        <p:txBody>
          <a:bodyPr/>
          <a:lstStyle/>
          <a:p>
            <a:r>
              <a:rPr lang="en-IN" sz="3000" dirty="0"/>
              <a:t>Concurrency Control With Replicas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AE6A5A-2B31-4071-8F58-D6BC246E9BAB}"/>
              </a:ext>
            </a:extLst>
          </p:cNvPr>
          <p:cNvSpPr txBox="1"/>
          <p:nvPr/>
        </p:nvSpPr>
        <p:spPr>
          <a:xfrm>
            <a:off x="478302" y="1055077"/>
            <a:ext cx="4093698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rgbClr val="002060"/>
                </a:solidFill>
              </a:rPr>
              <a:t>Biased protocol</a:t>
            </a:r>
            <a:endParaRPr lang="en-IN" sz="1700" dirty="0"/>
          </a:p>
          <a:p>
            <a:pPr lvl="1"/>
            <a:endParaRPr lang="en-IN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Shared lock can be obtained on any replica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Reduces overhead on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Exclusive lock must be obtained on </a:t>
            </a:r>
            <a:r>
              <a:rPr lang="en-IN" sz="1700" i="1" dirty="0"/>
              <a:t>all </a:t>
            </a:r>
            <a:r>
              <a:rPr lang="en-IN" sz="1700" dirty="0"/>
              <a:t> 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Blocking if any replica is unavailable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C02599F-0618-4E9A-970D-2428A8AB1D07}"/>
              </a:ext>
            </a:extLst>
          </p:cNvPr>
          <p:cNvSpPr txBox="1"/>
          <p:nvPr/>
        </p:nvSpPr>
        <p:spPr>
          <a:xfrm>
            <a:off x="478302" y="3581102"/>
            <a:ext cx="8384344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Question26-2: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/>
              <a:t>D</a:t>
            </a:r>
            <a:r>
              <a:rPr lang="en-US" sz="1800" dirty="0" smtClean="0"/>
              <a:t>ata </a:t>
            </a:r>
            <a:r>
              <a:rPr lang="en-US" sz="1800" dirty="0"/>
              <a:t>item </a:t>
            </a:r>
            <a:r>
              <a:rPr lang="en-US" sz="1800" dirty="0" smtClean="0"/>
              <a:t>A and B are </a:t>
            </a:r>
            <a:r>
              <a:rPr lang="en-US" sz="1800" dirty="0"/>
              <a:t>replicated to 15 sites. Transaction T11 has </a:t>
            </a:r>
            <a:r>
              <a:rPr lang="en-US" sz="1800" dirty="0">
                <a:solidFill>
                  <a:srgbClr val="0000FF"/>
                </a:solidFill>
              </a:rPr>
              <a:t>LOCK-X(A) and LOCK-S(B).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/>
              <a:t>What are the minimum number of sites required to obtain these locks using biased protocol?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/>
              <a:t>Find the number of messages </a:t>
            </a:r>
            <a:r>
              <a:rPr lang="en-US" sz="1800" dirty="0" smtClean="0"/>
              <a:t>to obtain lock and release lock in </a:t>
            </a:r>
            <a:r>
              <a:rPr lang="en-US" sz="1800" dirty="0"/>
              <a:t>each case.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/>
              <a:t>Compare biased protocol with majority protocol in terms of performance.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84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Quorum Consensus Protocol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45A1DE-B291-419D-9D6D-6E3CAE887EA8}"/>
              </a:ext>
            </a:extLst>
          </p:cNvPr>
          <p:cNvSpPr txBox="1"/>
          <p:nvPr/>
        </p:nvSpPr>
        <p:spPr>
          <a:xfrm>
            <a:off x="126609" y="928468"/>
            <a:ext cx="4445391" cy="453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Quorum consensus</a:t>
            </a:r>
            <a:r>
              <a:rPr lang="en-US" sz="1700" dirty="0">
                <a:latin typeface="Helvetica" charset="0"/>
              </a:rPr>
              <a:t> protocol for locking</a:t>
            </a:r>
          </a:p>
          <a:p>
            <a:r>
              <a:rPr lang="en-US" sz="1700" dirty="0">
                <a:latin typeface="Helvetica" charset="0"/>
              </a:rPr>
              <a:t>Each site is assigned a weight;  </a:t>
            </a:r>
            <a:r>
              <a:rPr lang="en-US" sz="1700" dirty="0">
                <a:latin typeface="Helvetica" charset="0"/>
                <a:ea typeface="ＭＳ Ｐゴシック" charset="0"/>
              </a:rPr>
              <a:t>let S be the total of all site weights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Choose two values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read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R</a:t>
            </a:r>
            <a:r>
              <a:rPr lang="en-US" sz="1700" dirty="0">
                <a:latin typeface="Helvetica" charset="0"/>
              </a:rPr>
              <a:t> and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write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W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Such that   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+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&gt; S     and    2 *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dirty="0">
                <a:latin typeface="Helvetica" charset="0"/>
                <a:ea typeface="ＭＳ Ｐゴシック" charset="0"/>
              </a:rPr>
              <a:t> &gt;  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read must lock enough replicas that the sum of the site weights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endParaRPr lang="en-US" sz="1700" baseline="-250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write must lock enough replicas that the sum of the site weights 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endParaRPr lang="en-US" sz="1700" i="1" baseline="-25000" dirty="0">
              <a:latin typeface="Helvetica" charset="0"/>
              <a:ea typeface="ＭＳ Ｐゴシック" charset="0"/>
            </a:endParaRPr>
          </a:p>
          <a:p>
            <a:r>
              <a:rPr lang="en-IN" sz="1700" dirty="0"/>
              <a:t>Can choose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IN" sz="1700" dirty="0"/>
              <a:t> and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IN" sz="1700" i="1" baseline="-25000" dirty="0"/>
              <a:t> </a:t>
            </a:r>
            <a:r>
              <a:rPr lang="en-IN" sz="1700" dirty="0"/>
              <a:t>to tune relative overheads on reads and writes</a:t>
            </a:r>
          </a:p>
          <a:p>
            <a:pPr lvl="1"/>
            <a:r>
              <a:rPr lang="en-IN" sz="1700" dirty="0">
                <a:latin typeface="Helvetica" charset="0"/>
                <a:ea typeface="ＭＳ Ｐゴシック" charset="0"/>
              </a:rPr>
              <a:t>Suitable choices result in majority and biased protocols.  </a:t>
            </a:r>
          </a:p>
          <a:p>
            <a:pPr lvl="2"/>
            <a:r>
              <a:rPr lang="en-IN" sz="1700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What are they?</a:t>
            </a:r>
            <a:endParaRPr lang="en-US" sz="1700" b="1" dirty="0">
              <a:solidFill>
                <a:srgbClr val="FF0000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3D1137-8A44-4569-A100-BB5FF7E2BCFE}"/>
              </a:ext>
            </a:extLst>
          </p:cNvPr>
          <p:cNvSpPr txBox="1"/>
          <p:nvPr/>
        </p:nvSpPr>
        <p:spPr>
          <a:xfrm>
            <a:off x="4698609" y="943857"/>
            <a:ext cx="44453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Example:</a:t>
            </a:r>
            <a:r>
              <a:rPr lang="en-US" dirty="0"/>
              <a:t> The data item P is replicated in 9 sites and the weight of each site is 1. </a:t>
            </a:r>
            <a:r>
              <a:rPr lang="en-US" sz="16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6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6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600" dirty="0">
                <a:latin typeface="Helvetica" charset="0"/>
                <a:ea typeface="ＭＳ Ｐゴシック" charset="0"/>
              </a:rPr>
              <a:t>is 7 and </a:t>
            </a:r>
            <a:r>
              <a:rPr lang="en-US" sz="16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US" sz="1600" dirty="0">
                <a:latin typeface="Helvetica" charset="0"/>
                <a:ea typeface="ＭＳ Ｐゴシック" charset="0"/>
              </a:rPr>
              <a:t> is 3. S=9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Find the number of replicas to be locked for 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dirty="0">
                <a:latin typeface="Helvetica" charset="0"/>
                <a:ea typeface="ＭＳ Ｐゴシック" charset="0"/>
              </a:rPr>
              <a:t>LOCK-S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Helvetica" charset="0"/>
                <a:ea typeface="ＭＳ Ｐゴシック" charset="0"/>
              </a:rPr>
              <a:t>LOCK-X</a:t>
            </a:r>
            <a:r>
              <a:rPr lang="en-US" sz="1600" dirty="0">
                <a:latin typeface="Helvetica" charset="0"/>
                <a:ea typeface="ＭＳ Ｐゴシック" charset="0"/>
              </a:rPr>
              <a:t>    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For Lock-S, </a:t>
            </a:r>
            <a:r>
              <a:rPr lang="en-US" b="1" dirty="0" err="1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Qr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 = 3, 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Sum of site weight = 3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Number of sites = 3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For Lock-X, </a:t>
            </a:r>
            <a:r>
              <a:rPr lang="en-US" b="1" dirty="0" err="1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Qw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 = 7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Sum of site weight = 7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Number of sites =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2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09" y="567864"/>
            <a:ext cx="3910819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Quorum Consensus Protocol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45A1DE-B291-419D-9D6D-6E3CAE887EA8}"/>
              </a:ext>
            </a:extLst>
          </p:cNvPr>
          <p:cNvSpPr txBox="1"/>
          <p:nvPr/>
        </p:nvSpPr>
        <p:spPr>
          <a:xfrm>
            <a:off x="126609" y="1445632"/>
            <a:ext cx="4445391" cy="453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Quorum consensus</a:t>
            </a:r>
            <a:r>
              <a:rPr lang="en-US" sz="1700" dirty="0">
                <a:latin typeface="Helvetica" charset="0"/>
              </a:rPr>
              <a:t> protocol for locking</a:t>
            </a:r>
          </a:p>
          <a:p>
            <a:r>
              <a:rPr lang="en-US" sz="1700" dirty="0">
                <a:latin typeface="Helvetica" charset="0"/>
              </a:rPr>
              <a:t>Each site is assigned a weight;  </a:t>
            </a:r>
            <a:r>
              <a:rPr lang="en-US" sz="1700" dirty="0">
                <a:latin typeface="Helvetica" charset="0"/>
                <a:ea typeface="ＭＳ Ｐゴシック" charset="0"/>
              </a:rPr>
              <a:t>let S be the total of all site weights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Choose two values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read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R</a:t>
            </a:r>
            <a:r>
              <a:rPr lang="en-US" sz="1700" dirty="0">
                <a:latin typeface="Helvetica" charset="0"/>
              </a:rPr>
              <a:t> and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write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W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Such that   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+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&gt; S     and    2 *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dirty="0">
                <a:latin typeface="Helvetica" charset="0"/>
                <a:ea typeface="ＭＳ Ｐゴシック" charset="0"/>
              </a:rPr>
              <a:t> &gt;  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read must lock enough replicas that the sum of the site weights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endParaRPr lang="en-US" sz="1700" baseline="-250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write must lock enough replicas that the sum of the site weights 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endParaRPr lang="en-US" sz="1700" i="1" baseline="-25000" dirty="0">
              <a:latin typeface="Helvetica" charset="0"/>
              <a:ea typeface="ＭＳ Ｐゴシック" charset="0"/>
            </a:endParaRPr>
          </a:p>
          <a:p>
            <a:r>
              <a:rPr lang="en-IN" sz="1700" dirty="0"/>
              <a:t>Can choose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IN" sz="1700" dirty="0"/>
              <a:t> and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IN" sz="1700" i="1" baseline="-25000" dirty="0"/>
              <a:t> </a:t>
            </a:r>
            <a:r>
              <a:rPr lang="en-IN" sz="1700" dirty="0"/>
              <a:t>to tune relative overheads on reads and writes</a:t>
            </a:r>
          </a:p>
          <a:p>
            <a:pPr lvl="1"/>
            <a:r>
              <a:rPr lang="en-IN" sz="1700" dirty="0">
                <a:latin typeface="Helvetica" charset="0"/>
                <a:ea typeface="ＭＳ Ｐゴシック" charset="0"/>
              </a:rPr>
              <a:t>Suitable choices result in majority and biased protocols.  </a:t>
            </a:r>
          </a:p>
          <a:p>
            <a:pPr lvl="2"/>
            <a:r>
              <a:rPr lang="en-IN" sz="1700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What are they?</a:t>
            </a:r>
            <a:endParaRPr lang="en-US" sz="1700" b="1" dirty="0">
              <a:solidFill>
                <a:srgbClr val="FF0000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3D1137-8A44-4569-A100-BB5FF7E2BCFE}"/>
              </a:ext>
            </a:extLst>
          </p:cNvPr>
          <p:cNvSpPr txBox="1"/>
          <p:nvPr/>
        </p:nvSpPr>
        <p:spPr>
          <a:xfrm>
            <a:off x="4572000" y="135791"/>
            <a:ext cx="444539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Example:</a:t>
            </a:r>
            <a:r>
              <a:rPr lang="en-US" dirty="0"/>
              <a:t> The data item P is replicated in 9 sites S1, S2, S3, S4, S5, S6, S7, S8, S9 and the weight of the sites are1,1,1,2,2,2,3,3,3 respectively. </a:t>
            </a:r>
            <a:r>
              <a:rPr lang="en-US" sz="16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6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6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600" dirty="0">
                <a:latin typeface="Helvetica" charset="0"/>
                <a:ea typeface="ＭＳ Ｐゴシック" charset="0"/>
              </a:rPr>
              <a:t>is </a:t>
            </a:r>
            <a:r>
              <a:rPr lang="en-US" dirty="0">
                <a:latin typeface="Helvetica" charset="0"/>
                <a:ea typeface="ＭＳ Ｐゴシック" charset="0"/>
              </a:rPr>
              <a:t>12</a:t>
            </a:r>
            <a:r>
              <a:rPr lang="en-US" sz="1600" dirty="0">
                <a:latin typeface="Helvetica" charset="0"/>
                <a:ea typeface="ＭＳ Ｐゴシック" charset="0"/>
              </a:rPr>
              <a:t> and </a:t>
            </a:r>
            <a:r>
              <a:rPr lang="en-US" sz="16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US" sz="1600" dirty="0">
                <a:latin typeface="Helvetica" charset="0"/>
                <a:ea typeface="ＭＳ Ｐゴシック" charset="0"/>
              </a:rPr>
              <a:t> is 7. 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Find the replicas to be locked for 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dirty="0">
                <a:latin typeface="Helvetica" charset="0"/>
                <a:ea typeface="ＭＳ Ｐゴシック" charset="0"/>
              </a:rPr>
              <a:t>LOCK-S(P)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Helvetica" charset="0"/>
                <a:ea typeface="ＭＳ Ｐゴシック" charset="0"/>
              </a:rPr>
              <a:t>LOCK-X(P)</a:t>
            </a:r>
            <a:r>
              <a:rPr lang="en-US" sz="1600" dirty="0">
                <a:latin typeface="Helvetica" charset="0"/>
                <a:ea typeface="ＭＳ Ｐゴシック" charset="0"/>
              </a:rPr>
              <a:t>    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latin typeface="Helvetica" charset="0"/>
                <a:ea typeface="ＭＳ Ｐゴシック" charset="0"/>
              </a:rPr>
              <a:t>Starting the sites with lowest weight with ascending order.</a:t>
            </a:r>
          </a:p>
          <a:p>
            <a:pPr marL="342900" indent="-342900">
              <a:buFont typeface="+mj-lt"/>
              <a:buAutoNum type="alphaLcPeriod"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latin typeface="Helvetica" charset="0"/>
                <a:ea typeface="ＭＳ Ｐゴシック" charset="0"/>
              </a:rPr>
              <a:t>Starting the sites with highest weight with descending order.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D8BA70-CF21-4F7A-91B8-79B7179AEC71}"/>
              </a:ext>
            </a:extLst>
          </p:cNvPr>
          <p:cNvSpPr txBox="1"/>
          <p:nvPr/>
        </p:nvSpPr>
        <p:spPr>
          <a:xfrm>
            <a:off x="4722543" y="3429000"/>
            <a:ext cx="39150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a. Ascending order</a:t>
            </a:r>
          </a:p>
          <a:p>
            <a:endParaRPr lang="en-US" dirty="0"/>
          </a:p>
          <a:p>
            <a:r>
              <a:rPr lang="en-US" dirty="0"/>
              <a:t>Weights S1 + S2 + S3 + S4 + s5 </a:t>
            </a:r>
          </a:p>
          <a:p>
            <a:r>
              <a:rPr lang="en-US" dirty="0"/>
              <a:t>= 1+1+1+2+2= 7 = </a:t>
            </a:r>
            <a:r>
              <a:rPr lang="en-US" dirty="0" err="1"/>
              <a:t>Q</a:t>
            </a:r>
            <a:r>
              <a:rPr lang="en-US" baseline="-25000" dirty="0" err="1"/>
              <a:t>r</a:t>
            </a:r>
            <a:endParaRPr lang="en-US" baseline="-25000" dirty="0"/>
          </a:p>
          <a:p>
            <a:r>
              <a:rPr lang="en-US" dirty="0"/>
              <a:t>For LOCK-S(P), sites to have locked is</a:t>
            </a:r>
          </a:p>
          <a:p>
            <a:r>
              <a:rPr lang="en-US" dirty="0"/>
              <a:t>S1, S2, S3, S4, s5</a:t>
            </a:r>
          </a:p>
          <a:p>
            <a:endParaRPr lang="en-US" dirty="0"/>
          </a:p>
          <a:p>
            <a:r>
              <a:rPr lang="en-US" dirty="0"/>
              <a:t>Weights S1+S2+S3+S4+s5+S6+S7</a:t>
            </a:r>
          </a:p>
          <a:p>
            <a:r>
              <a:rPr lang="en-US" dirty="0"/>
              <a:t>= 1+1+1+2+2+2+3= 12= </a:t>
            </a:r>
            <a:r>
              <a:rPr lang="en-US" dirty="0" err="1"/>
              <a:t>Q</a:t>
            </a:r>
            <a:r>
              <a:rPr lang="en-US" baseline="-25000" dirty="0" err="1"/>
              <a:t>w</a:t>
            </a:r>
            <a:r>
              <a:rPr lang="en-US" dirty="0"/>
              <a:t> </a:t>
            </a:r>
          </a:p>
          <a:p>
            <a:r>
              <a:rPr lang="en-US" dirty="0"/>
              <a:t>For LOCK-X(P), sites to have locked is</a:t>
            </a:r>
          </a:p>
          <a:p>
            <a:r>
              <a:rPr lang="en-US" dirty="0"/>
              <a:t>S1, S2, S3, S4, s5,S6,S7</a:t>
            </a:r>
          </a:p>
        </p:txBody>
      </p:sp>
    </p:spTree>
    <p:extLst>
      <p:ext uri="{BB962C8B-B14F-4D97-AF65-F5344CB8AC3E}">
        <p14:creationId xmlns:p14="http://schemas.microsoft.com/office/powerpoint/2010/main" val="137308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09" y="567864"/>
            <a:ext cx="3910819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Quorum Consensus Protocol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45A1DE-B291-419D-9D6D-6E3CAE887EA8}"/>
              </a:ext>
            </a:extLst>
          </p:cNvPr>
          <p:cNvSpPr txBox="1"/>
          <p:nvPr/>
        </p:nvSpPr>
        <p:spPr>
          <a:xfrm>
            <a:off x="126609" y="1445632"/>
            <a:ext cx="4445391" cy="453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Quorum consensus</a:t>
            </a:r>
            <a:r>
              <a:rPr lang="en-US" sz="1700" dirty="0">
                <a:latin typeface="Helvetica" charset="0"/>
              </a:rPr>
              <a:t> protocol for locking</a:t>
            </a:r>
          </a:p>
          <a:p>
            <a:r>
              <a:rPr lang="en-US" sz="1700" dirty="0">
                <a:latin typeface="Helvetica" charset="0"/>
              </a:rPr>
              <a:t>Each site is assigned a weight;  </a:t>
            </a:r>
            <a:r>
              <a:rPr lang="en-US" sz="1700" dirty="0">
                <a:latin typeface="Helvetica" charset="0"/>
                <a:ea typeface="ＭＳ Ｐゴシック" charset="0"/>
              </a:rPr>
              <a:t>let S be the total of all site weights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Choose two values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read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R</a:t>
            </a:r>
            <a:r>
              <a:rPr lang="en-US" sz="1700" dirty="0">
                <a:latin typeface="Helvetica" charset="0"/>
              </a:rPr>
              <a:t> and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write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W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Such that   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+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&gt; S     and    2 *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dirty="0">
                <a:latin typeface="Helvetica" charset="0"/>
                <a:ea typeface="ＭＳ Ｐゴシック" charset="0"/>
              </a:rPr>
              <a:t> &gt;  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read must lock enough replicas that the sum of the site weights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endParaRPr lang="en-US" sz="1700" baseline="-250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write must lock enough replicas that the sum of the site weights 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endParaRPr lang="en-US" sz="1700" i="1" baseline="-25000" dirty="0">
              <a:latin typeface="Helvetica" charset="0"/>
              <a:ea typeface="ＭＳ Ｐゴシック" charset="0"/>
            </a:endParaRPr>
          </a:p>
          <a:p>
            <a:r>
              <a:rPr lang="en-IN" sz="1700" dirty="0"/>
              <a:t>Can choose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IN" sz="1700" dirty="0"/>
              <a:t> and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IN" sz="1700" i="1" baseline="-25000" dirty="0"/>
              <a:t> </a:t>
            </a:r>
            <a:r>
              <a:rPr lang="en-IN" sz="1700" dirty="0"/>
              <a:t>to tune relative overheads on reads and writes</a:t>
            </a:r>
          </a:p>
          <a:p>
            <a:pPr lvl="1"/>
            <a:r>
              <a:rPr lang="en-IN" sz="1700" dirty="0">
                <a:latin typeface="Helvetica" charset="0"/>
                <a:ea typeface="ＭＳ Ｐゴシック" charset="0"/>
              </a:rPr>
              <a:t>Suitable choices result in majority and biased protocols.  </a:t>
            </a:r>
          </a:p>
          <a:p>
            <a:pPr lvl="2"/>
            <a:r>
              <a:rPr lang="en-IN" sz="1700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What are they?</a:t>
            </a:r>
            <a:endParaRPr lang="en-US" sz="1700" b="1" dirty="0">
              <a:solidFill>
                <a:srgbClr val="FF0000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3D1137-8A44-4569-A100-BB5FF7E2BCFE}"/>
              </a:ext>
            </a:extLst>
          </p:cNvPr>
          <p:cNvSpPr txBox="1"/>
          <p:nvPr/>
        </p:nvSpPr>
        <p:spPr>
          <a:xfrm>
            <a:off x="4572000" y="135791"/>
            <a:ext cx="444539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Example:</a:t>
            </a:r>
            <a:r>
              <a:rPr lang="en-US" dirty="0"/>
              <a:t> The data item P is replicated in 9 sites S1, S2, S3, S4, S5, S6, S7, S8, S9 and the weight of the sites are1,1,1,2,2,2,3,3,3 respectively. </a:t>
            </a:r>
            <a:r>
              <a:rPr lang="en-US" sz="16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6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6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600" dirty="0">
                <a:latin typeface="Helvetica" charset="0"/>
                <a:ea typeface="ＭＳ Ｐゴシック" charset="0"/>
              </a:rPr>
              <a:t>is </a:t>
            </a:r>
            <a:r>
              <a:rPr lang="en-US" dirty="0">
                <a:latin typeface="Helvetica" charset="0"/>
                <a:ea typeface="ＭＳ Ｐゴシック" charset="0"/>
              </a:rPr>
              <a:t>12</a:t>
            </a:r>
            <a:r>
              <a:rPr lang="en-US" sz="1600" dirty="0">
                <a:latin typeface="Helvetica" charset="0"/>
                <a:ea typeface="ＭＳ Ｐゴシック" charset="0"/>
              </a:rPr>
              <a:t> and </a:t>
            </a:r>
            <a:r>
              <a:rPr lang="en-US" sz="16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US" sz="1600" dirty="0">
                <a:latin typeface="Helvetica" charset="0"/>
                <a:ea typeface="ＭＳ Ｐゴシック" charset="0"/>
              </a:rPr>
              <a:t> is 7. 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Find the replicas to be locked for 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dirty="0">
                <a:latin typeface="Helvetica" charset="0"/>
                <a:ea typeface="ＭＳ Ｐゴシック" charset="0"/>
              </a:rPr>
              <a:t>LOCK-S(P)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Helvetica" charset="0"/>
                <a:ea typeface="ＭＳ Ｐゴシック" charset="0"/>
              </a:rPr>
              <a:t>LOCK-X(P)</a:t>
            </a:r>
            <a:r>
              <a:rPr lang="en-US" sz="1600" dirty="0">
                <a:latin typeface="Helvetica" charset="0"/>
                <a:ea typeface="ＭＳ Ｐゴシック" charset="0"/>
              </a:rPr>
              <a:t>    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latin typeface="Helvetica" charset="0"/>
                <a:ea typeface="ＭＳ Ｐゴシック" charset="0"/>
              </a:rPr>
              <a:t>Starting the sites with lowest weight with ascending order.</a:t>
            </a:r>
          </a:p>
          <a:p>
            <a:pPr marL="342900" indent="-342900">
              <a:buFont typeface="+mj-lt"/>
              <a:buAutoNum type="alphaLcPeriod"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latin typeface="Helvetica" charset="0"/>
                <a:ea typeface="ＭＳ Ｐゴシック" charset="0"/>
              </a:rPr>
              <a:t>Starting the sites with highest weight with descending order.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D8BA70-CF21-4F7A-91B8-79B7179AEC71}"/>
              </a:ext>
            </a:extLst>
          </p:cNvPr>
          <p:cNvSpPr txBox="1"/>
          <p:nvPr/>
        </p:nvSpPr>
        <p:spPr>
          <a:xfrm>
            <a:off x="4722543" y="3429000"/>
            <a:ext cx="39150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b. Descending order</a:t>
            </a:r>
          </a:p>
          <a:p>
            <a:endParaRPr lang="en-US" dirty="0"/>
          </a:p>
          <a:p>
            <a:r>
              <a:rPr lang="en-US" dirty="0"/>
              <a:t>Weights S9+S8+S7 </a:t>
            </a:r>
          </a:p>
          <a:p>
            <a:r>
              <a:rPr lang="en-US" dirty="0"/>
              <a:t>= 3+3+3= 9 &gt; </a:t>
            </a:r>
            <a:r>
              <a:rPr lang="en-US" dirty="0" err="1"/>
              <a:t>Q</a:t>
            </a:r>
            <a:r>
              <a:rPr lang="en-US" baseline="-25000" dirty="0" err="1"/>
              <a:t>r</a:t>
            </a:r>
            <a:endParaRPr lang="en-US" baseline="-25000" dirty="0"/>
          </a:p>
          <a:p>
            <a:r>
              <a:rPr lang="en-US" dirty="0"/>
              <a:t>For LOCK-S(P), sites to have locked are</a:t>
            </a:r>
          </a:p>
          <a:p>
            <a:r>
              <a:rPr lang="en-US" dirty="0"/>
              <a:t>S9, S8, S7</a:t>
            </a:r>
          </a:p>
          <a:p>
            <a:endParaRPr lang="en-US" dirty="0"/>
          </a:p>
          <a:p>
            <a:r>
              <a:rPr lang="en-US" dirty="0"/>
              <a:t>Weights S9+S8+S7+S6+S5</a:t>
            </a:r>
          </a:p>
          <a:p>
            <a:r>
              <a:rPr lang="en-US" dirty="0"/>
              <a:t>= 3+3+3+2+2= 13 &gt; </a:t>
            </a:r>
            <a:r>
              <a:rPr lang="en-US" dirty="0" err="1"/>
              <a:t>Q</a:t>
            </a:r>
            <a:r>
              <a:rPr lang="en-US" baseline="-25000" dirty="0" err="1"/>
              <a:t>w</a:t>
            </a:r>
            <a:r>
              <a:rPr lang="en-US" dirty="0"/>
              <a:t> </a:t>
            </a:r>
          </a:p>
          <a:p>
            <a:r>
              <a:rPr lang="en-US" dirty="0"/>
              <a:t>For LOCK-X(P), sites to have locked are</a:t>
            </a:r>
          </a:p>
          <a:p>
            <a:r>
              <a:rPr lang="en-US" dirty="0"/>
              <a:t>S9,S8,S7,S6,S5</a:t>
            </a:r>
          </a:p>
        </p:txBody>
      </p:sp>
    </p:spTree>
    <p:extLst>
      <p:ext uri="{BB962C8B-B14F-4D97-AF65-F5344CB8AC3E}">
        <p14:creationId xmlns:p14="http://schemas.microsoft.com/office/powerpoint/2010/main" val="4426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09" y="567864"/>
            <a:ext cx="3910819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Quorum Consensus Protocol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45A1DE-B291-419D-9D6D-6E3CAE887EA8}"/>
              </a:ext>
            </a:extLst>
          </p:cNvPr>
          <p:cNvSpPr txBox="1"/>
          <p:nvPr/>
        </p:nvSpPr>
        <p:spPr>
          <a:xfrm>
            <a:off x="126609" y="1445632"/>
            <a:ext cx="4445391" cy="453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Quorum consensus</a:t>
            </a:r>
            <a:r>
              <a:rPr lang="en-US" sz="1700" dirty="0">
                <a:latin typeface="Helvetica" charset="0"/>
              </a:rPr>
              <a:t> protocol for locking</a:t>
            </a:r>
          </a:p>
          <a:p>
            <a:r>
              <a:rPr lang="en-US" sz="1700" dirty="0">
                <a:latin typeface="Helvetica" charset="0"/>
              </a:rPr>
              <a:t>Each site is assigned a weight;  </a:t>
            </a:r>
            <a:r>
              <a:rPr lang="en-US" sz="1700" dirty="0">
                <a:latin typeface="Helvetica" charset="0"/>
                <a:ea typeface="ＭＳ Ｐゴシック" charset="0"/>
              </a:rPr>
              <a:t>let S be the total of all site weights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Choose two values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read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R</a:t>
            </a:r>
            <a:r>
              <a:rPr lang="en-US" sz="1700" dirty="0">
                <a:latin typeface="Helvetica" charset="0"/>
              </a:rPr>
              <a:t> and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write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W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Such that   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+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&gt; S     and    2 *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dirty="0">
                <a:latin typeface="Helvetica" charset="0"/>
                <a:ea typeface="ＭＳ Ｐゴシック" charset="0"/>
              </a:rPr>
              <a:t> &gt;  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read must lock enough replicas that the sum of the site weights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endParaRPr lang="en-US" sz="1700" baseline="-250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write must lock enough replicas that the sum of the site weights 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endParaRPr lang="en-US" sz="1700" i="1" baseline="-25000" dirty="0">
              <a:latin typeface="Helvetica" charset="0"/>
              <a:ea typeface="ＭＳ Ｐゴシック" charset="0"/>
            </a:endParaRPr>
          </a:p>
          <a:p>
            <a:r>
              <a:rPr lang="en-IN" sz="1700" dirty="0"/>
              <a:t>Can choose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IN" sz="1700" dirty="0"/>
              <a:t> and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IN" sz="1700" i="1" baseline="-25000" dirty="0"/>
              <a:t> </a:t>
            </a:r>
            <a:r>
              <a:rPr lang="en-IN" sz="1700" dirty="0"/>
              <a:t>to tune relative overheads on reads and writes</a:t>
            </a:r>
          </a:p>
          <a:p>
            <a:pPr lvl="1"/>
            <a:r>
              <a:rPr lang="en-IN" sz="1700" dirty="0">
                <a:latin typeface="Helvetica" charset="0"/>
                <a:ea typeface="ＭＳ Ｐゴシック" charset="0"/>
              </a:rPr>
              <a:t>Suitable choices result in majority and biased protocols.  </a:t>
            </a:r>
          </a:p>
          <a:p>
            <a:pPr lvl="2"/>
            <a:r>
              <a:rPr lang="en-IN" sz="1700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What are they?</a:t>
            </a:r>
            <a:endParaRPr lang="en-US" sz="1700" b="1" dirty="0">
              <a:solidFill>
                <a:srgbClr val="FF0000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3D1137-8A44-4569-A100-BB5FF7E2BCFE}"/>
              </a:ext>
            </a:extLst>
          </p:cNvPr>
          <p:cNvSpPr txBox="1"/>
          <p:nvPr/>
        </p:nvSpPr>
        <p:spPr>
          <a:xfrm>
            <a:off x="4572000" y="1413063"/>
            <a:ext cx="44453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Question:</a:t>
            </a:r>
            <a:r>
              <a:rPr lang="en-US" dirty="0" smtClean="0"/>
              <a:t> </a:t>
            </a:r>
            <a:r>
              <a:rPr lang="en-US" dirty="0"/>
              <a:t>The data item P is replicated in 8 sites S1, S2, S3, S4, S5, S6, S7, S8 and the weight of the sites are 2,2,2,3,3,3,4,4 respectively. </a:t>
            </a:r>
          </a:p>
          <a:p>
            <a:endParaRPr lang="en-US" sz="1600" dirty="0">
              <a:latin typeface="Helvetica" charset="0"/>
              <a:ea typeface="ＭＳ Ｐゴシック" charset="0"/>
            </a:endParaRPr>
          </a:p>
          <a:p>
            <a:r>
              <a:rPr lang="en-US" sz="1600" dirty="0">
                <a:latin typeface="Helvetica" charset="0"/>
                <a:ea typeface="ＭＳ Ｐゴシック" charset="0"/>
              </a:rPr>
              <a:t>a. Find </a:t>
            </a:r>
            <a:r>
              <a:rPr lang="en-US" sz="16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6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6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600" dirty="0">
                <a:latin typeface="Helvetica" charset="0"/>
                <a:ea typeface="ＭＳ Ｐゴシック" charset="0"/>
              </a:rPr>
              <a:t> and </a:t>
            </a:r>
            <a:r>
              <a:rPr lang="en-US" sz="1600" i="1" dirty="0">
                <a:latin typeface="Helvetica" charset="0"/>
                <a:ea typeface="ＭＳ Ｐゴシック" charset="0"/>
              </a:rPr>
              <a:t>Q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r</a:t>
            </a:r>
            <a:r>
              <a:rPr lang="en-US" sz="1600" dirty="0">
                <a:latin typeface="Helvetica" charset="0"/>
                <a:ea typeface="ＭＳ Ｐゴシック" charset="0"/>
              </a:rPr>
              <a:t>. 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Find the replicas to be locked for 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dirty="0">
                <a:latin typeface="Helvetica" charset="0"/>
                <a:ea typeface="ＭＳ Ｐゴシック" charset="0"/>
              </a:rPr>
              <a:t>LOCK-S(P)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Helvetica" charset="0"/>
                <a:ea typeface="ＭＳ Ｐゴシック" charset="0"/>
              </a:rPr>
              <a:t>LOCK-X(P)</a:t>
            </a:r>
            <a:r>
              <a:rPr lang="en-US" sz="1600" dirty="0">
                <a:latin typeface="Helvetica" charset="0"/>
                <a:ea typeface="ＭＳ Ｐゴシック" charset="0"/>
              </a:rPr>
              <a:t>    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b. Starting the sites with lowest weight with ascending order.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c. Starting the sites with highest weight with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97576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BFE1AAEB-8890-4E1D-83D4-858A162FB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Atomocity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Using Lock-Based Protocols</a:t>
            </a:r>
          </a:p>
        </p:txBody>
      </p:sp>
      <p:pic>
        <p:nvPicPr>
          <p:cNvPr id="4" name="Picture 23">
            <a:extLst>
              <a:ext uri="{FF2B5EF4-FFF2-40B4-BE49-F238E27FC236}">
                <a16:creationId xmlns="" xmlns:a16="http://schemas.microsoft.com/office/drawing/2014/main" id="{32DEADE9-57E4-4617-AD74-B31D0AC7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156892"/>
            <a:ext cx="2112962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05516" y="1269242"/>
            <a:ext cx="240200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Lock-compatibility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81879"/>
              </p:ext>
            </p:extLst>
          </p:nvPr>
        </p:nvGraphicFramePr>
        <p:xfrm>
          <a:off x="322995" y="1600295"/>
          <a:ext cx="5859440" cy="29667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48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48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648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648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Lock status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LOCK-X(A)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LOCK-S(A)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LOCK-X(A)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94068"/>
              </p:ext>
            </p:extLst>
          </p:nvPr>
        </p:nvGraphicFramePr>
        <p:xfrm>
          <a:off x="4708477" y="1963200"/>
          <a:ext cx="1460311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03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GRANT(A,T4)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13362"/>
              </p:ext>
            </p:extLst>
          </p:nvPr>
        </p:nvGraphicFramePr>
        <p:xfrm>
          <a:off x="4704000" y="2731519"/>
          <a:ext cx="1478436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784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WAIT(A,T5)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17099"/>
              </p:ext>
            </p:extLst>
          </p:nvPr>
        </p:nvGraphicFramePr>
        <p:xfrm>
          <a:off x="4704001" y="3468499"/>
          <a:ext cx="1464788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4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WAIT(A,T6)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95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BFE1AAEB-8890-4E1D-83D4-858A162FB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Atomocity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Using Lock-Based Protocols</a:t>
            </a:r>
          </a:p>
        </p:txBody>
      </p:sp>
      <p:pic>
        <p:nvPicPr>
          <p:cNvPr id="4" name="Picture 23">
            <a:extLst>
              <a:ext uri="{FF2B5EF4-FFF2-40B4-BE49-F238E27FC236}">
                <a16:creationId xmlns="" xmlns:a16="http://schemas.microsoft.com/office/drawing/2014/main" id="{32DEADE9-57E4-4617-AD74-B31D0AC7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156892"/>
            <a:ext cx="2112962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05516" y="1269242"/>
            <a:ext cx="240200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Lock-compatibility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05741"/>
              </p:ext>
            </p:extLst>
          </p:nvPr>
        </p:nvGraphicFramePr>
        <p:xfrm>
          <a:off x="322995" y="1600295"/>
          <a:ext cx="5859440" cy="29667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48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48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648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648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Lock status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LOCK-X(A)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LOCK-X(B)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WRITE(B)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LOCK-X(C)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WRITE(C)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40207"/>
              </p:ext>
            </p:extLst>
          </p:nvPr>
        </p:nvGraphicFramePr>
        <p:xfrm>
          <a:off x="4708477" y="1963200"/>
          <a:ext cx="1460311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03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GRANT(A,T7)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36074"/>
              </p:ext>
            </p:extLst>
          </p:nvPr>
        </p:nvGraphicFramePr>
        <p:xfrm>
          <a:off x="4704000" y="2731519"/>
          <a:ext cx="1478436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784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GRANT(B,T8)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84865"/>
              </p:ext>
            </p:extLst>
          </p:nvPr>
        </p:nvGraphicFramePr>
        <p:xfrm>
          <a:off x="4704001" y="3468499"/>
          <a:ext cx="1464788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4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GRANT(C,T9)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BFE1AAEB-8890-4E1D-83D4-858A162FB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Atomocity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Using Lock-Based Protocols</a:t>
            </a:r>
          </a:p>
        </p:txBody>
      </p:sp>
      <p:pic>
        <p:nvPicPr>
          <p:cNvPr id="4" name="Picture 23">
            <a:extLst>
              <a:ext uri="{FF2B5EF4-FFF2-40B4-BE49-F238E27FC236}">
                <a16:creationId xmlns="" xmlns:a16="http://schemas.microsoft.com/office/drawing/2014/main" id="{32DEADE9-57E4-4617-AD74-B31D0AC7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597327"/>
            <a:ext cx="2112962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05516" y="887099"/>
            <a:ext cx="240200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Lock-compatibility 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672" y="1774209"/>
            <a:ext cx="5390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Question </a:t>
            </a:r>
            <a:r>
              <a:rPr lang="en-US" sz="1800" b="1" dirty="0" smtClean="0">
                <a:solidFill>
                  <a:srgbClr val="FF0000"/>
                </a:solidFill>
              </a:rPr>
              <a:t>24-1 </a:t>
            </a:r>
            <a:r>
              <a:rPr lang="en-US" sz="1800" dirty="0"/>
              <a:t>Put appropriate lock and show lock status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97903"/>
              </p:ext>
            </p:extLst>
          </p:nvPr>
        </p:nvGraphicFramePr>
        <p:xfrm>
          <a:off x="254757" y="3102970"/>
          <a:ext cx="8138615" cy="3337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277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7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7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7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77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LOCK STATUS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READ(P)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WRITE(Q)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READ(P)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WRITE(P)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Lock-Based Protocols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8115300" cy="4876800"/>
          </a:xfrm>
        </p:spPr>
        <p:txBody>
          <a:bodyPr/>
          <a:lstStyle/>
          <a:p>
            <a:r>
              <a:rPr lang="en-US" sz="1800" dirty="0">
                <a:ea typeface="ＭＳ Ｐゴシック" panose="020B0600070205080204" pitchFamily="34" charset="-128"/>
              </a:rPr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sz="1800" dirty="0">
                <a:ea typeface="ＭＳ Ｐゴシック" panose="020B0600070205080204" pitchFamily="34" charset="-128"/>
              </a:rPr>
              <a:t>                       </a:t>
            </a:r>
            <a:r>
              <a:rPr 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sz="18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sz="1800" dirty="0">
                <a:ea typeface="ＭＳ Ｐゴシック" panose="020B0600070205080204" pitchFamily="34" charset="-128"/>
              </a:rPr>
              <a:t>:</a:t>
            </a:r>
            <a:r>
              <a:rPr lang="en-US" sz="1800" b="1" dirty="0">
                <a:ea typeface="ＭＳ Ｐゴシック" panose="020B0600070205080204" pitchFamily="34" charset="-128"/>
              </a:rPr>
              <a:t> lock-S</a:t>
            </a:r>
            <a:r>
              <a:rPr lang="en-US" sz="1800" i="1" dirty="0">
                <a:ea typeface="ＭＳ Ｐゴシック" panose="020B0600070205080204" pitchFamily="34" charset="-128"/>
              </a:rPr>
              <a:t>(A)</a:t>
            </a:r>
            <a:r>
              <a:rPr lang="en-US" sz="18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sz="1800" b="1" dirty="0">
                <a:ea typeface="ＭＳ Ｐゴシック" panose="020B0600070205080204" pitchFamily="34" charset="-128"/>
              </a:rPr>
              <a:t>                             read </a:t>
            </a:r>
            <a:r>
              <a:rPr lang="en-US" sz="1800" i="1" dirty="0">
                <a:ea typeface="ＭＳ Ｐゴシック" panose="020B0600070205080204" pitchFamily="34" charset="-128"/>
              </a:rPr>
              <a:t>(A)</a:t>
            </a:r>
            <a:r>
              <a:rPr lang="en-US" sz="18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sz="1800" b="1" dirty="0">
                <a:ea typeface="ＭＳ Ｐゴシック" panose="020B0600070205080204" pitchFamily="34" charset="-128"/>
              </a:rPr>
              <a:t>                             unlock</a:t>
            </a:r>
            <a:r>
              <a:rPr lang="en-US" sz="1800" i="1" dirty="0">
                <a:ea typeface="ＭＳ Ｐゴシック" panose="020B0600070205080204" pitchFamily="34" charset="-128"/>
              </a:rPr>
              <a:t>(A)</a:t>
            </a:r>
            <a:r>
              <a:rPr lang="en-US" sz="18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sz="1800" b="1" dirty="0">
                <a:ea typeface="ＭＳ Ｐゴシック" panose="020B0600070205080204" pitchFamily="34" charset="-128"/>
              </a:rPr>
              <a:t>                             lock-S</a:t>
            </a:r>
            <a:r>
              <a:rPr lang="en-US" sz="1800" i="1" dirty="0">
                <a:ea typeface="ＭＳ Ｐゴシック" panose="020B0600070205080204" pitchFamily="34" charset="-128"/>
              </a:rPr>
              <a:t>(B)</a:t>
            </a:r>
            <a:r>
              <a:rPr lang="en-US" sz="18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sz="1800" b="1" dirty="0">
                <a:ea typeface="ＭＳ Ｐゴシック" panose="020B0600070205080204" pitchFamily="34" charset="-128"/>
              </a:rPr>
              <a:t>                             read </a:t>
            </a:r>
            <a:r>
              <a:rPr lang="en-US" sz="1800" i="1" dirty="0">
                <a:ea typeface="ＭＳ Ｐゴシック" panose="020B0600070205080204" pitchFamily="34" charset="-128"/>
              </a:rPr>
              <a:t>(B)</a:t>
            </a:r>
            <a:r>
              <a:rPr lang="en-US" sz="18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sz="1800" b="1" dirty="0">
                <a:ea typeface="ＭＳ Ｐゴシック" panose="020B0600070205080204" pitchFamily="34" charset="-128"/>
              </a:rPr>
              <a:t>                             unlock</a:t>
            </a:r>
            <a:r>
              <a:rPr lang="en-US" sz="1800" i="1" dirty="0">
                <a:ea typeface="ＭＳ Ｐゴシック" panose="020B0600070205080204" pitchFamily="34" charset="-128"/>
              </a:rPr>
              <a:t>(B)</a:t>
            </a:r>
            <a:r>
              <a:rPr lang="en-US" sz="18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sz="1800" b="1" dirty="0">
                <a:ea typeface="ＭＳ Ｐゴシック" panose="020B0600070205080204" pitchFamily="34" charset="-128"/>
              </a:rPr>
              <a:t>                             display</a:t>
            </a:r>
            <a:r>
              <a:rPr lang="en-US" sz="1800" i="1" dirty="0">
                <a:ea typeface="ＭＳ Ｐゴシック" panose="020B0600070205080204" pitchFamily="34" charset="-128"/>
              </a:rPr>
              <a:t>(A+B)</a:t>
            </a:r>
          </a:p>
          <a:p>
            <a:r>
              <a:rPr lang="en-US" sz="1800" dirty="0">
                <a:ea typeface="ＭＳ Ｐゴシック" panose="020B0600070205080204" pitchFamily="34" charset="-128"/>
              </a:rPr>
              <a:t>Locking as above is not sufficient to guarantee serializability — if </a:t>
            </a:r>
            <a:r>
              <a:rPr 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sz="1800" dirty="0">
                <a:ea typeface="ＭＳ Ｐゴシック" panose="020B0600070205080204" pitchFamily="34" charset="-128"/>
              </a:rPr>
              <a:t> and </a:t>
            </a:r>
            <a:r>
              <a:rPr 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sz="1800" dirty="0">
                <a:ea typeface="ＭＳ Ｐゴシック" panose="020B0600070205080204" pitchFamily="34" charset="-128"/>
              </a:rPr>
              <a:t> get updated in-between the read of </a:t>
            </a:r>
            <a:r>
              <a:rPr 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sz="1800" dirty="0">
                <a:ea typeface="ＭＳ Ｐゴシック" panose="020B0600070205080204" pitchFamily="34" charset="-128"/>
              </a:rPr>
              <a:t> and </a:t>
            </a:r>
            <a:r>
              <a:rPr 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sz="1800" dirty="0">
                <a:ea typeface="ＭＳ Ｐゴシック" panose="020B0600070205080204" pitchFamily="34" charset="-128"/>
              </a:rPr>
              <a:t>, the displayed sum would be wrong.</a:t>
            </a:r>
          </a:p>
          <a:p>
            <a:r>
              <a:rPr lang="en-US" sz="1800" dirty="0">
                <a:ea typeface="ＭＳ Ｐゴシック" panose="020B0600070205080204" pitchFamily="34" charset="-128"/>
              </a:rPr>
              <a:t>A  </a:t>
            </a:r>
            <a:r>
              <a:rPr 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locking protocol</a:t>
            </a:r>
            <a:r>
              <a:rPr lang="en-US" sz="1800" dirty="0">
                <a:ea typeface="ＭＳ Ｐゴシック" panose="020B0600070205080204" pitchFamily="34" charset="-128"/>
              </a:rPr>
              <a:t> is a set of rules followed by all transactions while requesting and releasing locks. Locking protocols restrict the set of possible schedules.</a:t>
            </a:r>
          </a:p>
        </p:txBody>
      </p:sp>
    </p:spTree>
    <p:extLst>
      <p:ext uri="{BB962C8B-B14F-4D97-AF65-F5344CB8AC3E}">
        <p14:creationId xmlns:p14="http://schemas.microsoft.com/office/powerpoint/2010/main" val="164694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Pitfalls of Lock-Based Protocols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5143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ea typeface="ＭＳ Ｐゴシック" panose="020B0600070205080204" pitchFamily="34" charset="-128"/>
              </a:rPr>
              <a:t>Consider the partial schedule</a:t>
            </a: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dirty="0">
                <a:ea typeface="ＭＳ Ｐゴシック" panose="020B0600070205080204" pitchFamily="34" charset="-128"/>
              </a:rPr>
              <a:t/>
            </a:r>
            <a:br>
              <a:rPr lang="en-US" sz="1800" dirty="0">
                <a:ea typeface="ＭＳ Ｐゴシック" panose="020B0600070205080204" pitchFamily="34" charset="-128"/>
              </a:rPr>
            </a:br>
            <a:endParaRPr 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dirty="0">
                <a:ea typeface="ＭＳ Ｐゴシック" panose="020B0600070205080204" pitchFamily="34" charset="-128"/>
              </a:rPr>
              <a:t/>
            </a:r>
            <a:br>
              <a:rPr lang="en-US" sz="1800" dirty="0">
                <a:ea typeface="ＭＳ Ｐゴシック" panose="020B0600070205080204" pitchFamily="34" charset="-128"/>
              </a:rPr>
            </a:br>
            <a:endParaRPr 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ＭＳ Ｐゴシック" panose="020B0600070205080204" pitchFamily="34" charset="-128"/>
              </a:rPr>
              <a:t>Neither </a:t>
            </a:r>
            <a:r>
              <a:rPr 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sz="1800" i="1" baseline="-25000" dirty="0">
                <a:ea typeface="ＭＳ Ｐゴシック" panose="020B0600070205080204" pitchFamily="34" charset="-128"/>
              </a:rPr>
              <a:t>3</a:t>
            </a:r>
            <a:r>
              <a:rPr lang="en-US" sz="1800" dirty="0">
                <a:ea typeface="ＭＳ Ｐゴシック" panose="020B0600070205080204" pitchFamily="34" charset="-128"/>
              </a:rPr>
              <a:t> nor </a:t>
            </a:r>
            <a:r>
              <a:rPr 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sz="1800" i="1" baseline="-25000" dirty="0">
                <a:ea typeface="ＭＳ Ｐゴシック" panose="020B0600070205080204" pitchFamily="34" charset="-128"/>
              </a:rPr>
              <a:t>4</a:t>
            </a:r>
            <a:r>
              <a:rPr lang="en-US" sz="1800" dirty="0">
                <a:ea typeface="ＭＳ Ｐゴシック" panose="020B0600070205080204" pitchFamily="34" charset="-128"/>
              </a:rPr>
              <a:t> can make progress — executing  </a:t>
            </a:r>
            <a:r>
              <a:rPr lang="en-US" sz="1800" b="1" dirty="0">
                <a:ea typeface="ＭＳ Ｐゴシック" panose="020B0600070205080204" pitchFamily="34" charset="-128"/>
              </a:rPr>
              <a:t>lock-S</a:t>
            </a:r>
            <a:r>
              <a:rPr lang="en-US" sz="1800" i="1" dirty="0">
                <a:ea typeface="ＭＳ Ｐゴシック" panose="020B0600070205080204" pitchFamily="34" charset="-128"/>
              </a:rPr>
              <a:t>(B)</a:t>
            </a:r>
            <a:r>
              <a:rPr lang="en-US" sz="1800" dirty="0">
                <a:ea typeface="ＭＳ Ｐゴシック" panose="020B0600070205080204" pitchFamily="34" charset="-128"/>
              </a:rPr>
              <a:t> causes </a:t>
            </a:r>
            <a:r>
              <a:rPr 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sz="1800" i="1" baseline="-25000" dirty="0">
                <a:ea typeface="ＭＳ Ｐゴシック" panose="020B0600070205080204" pitchFamily="34" charset="-128"/>
              </a:rPr>
              <a:t>4</a:t>
            </a:r>
            <a:r>
              <a:rPr lang="en-US" sz="1800" dirty="0">
                <a:ea typeface="ＭＳ Ｐゴシック" panose="020B0600070205080204" pitchFamily="34" charset="-128"/>
              </a:rPr>
              <a:t> to wait for </a:t>
            </a:r>
            <a:r>
              <a:rPr 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sz="1800" i="1" baseline="-25000" dirty="0">
                <a:ea typeface="ＭＳ Ｐゴシック" panose="020B0600070205080204" pitchFamily="34" charset="-128"/>
              </a:rPr>
              <a:t>3</a:t>
            </a:r>
            <a:r>
              <a:rPr lang="en-US" sz="1800" dirty="0">
                <a:ea typeface="ＭＳ Ｐゴシック" panose="020B0600070205080204" pitchFamily="34" charset="-128"/>
              </a:rPr>
              <a:t> to release its lock on </a:t>
            </a:r>
            <a:r>
              <a:rPr 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sz="1800" dirty="0">
                <a:ea typeface="ＭＳ Ｐゴシック" panose="020B0600070205080204" pitchFamily="34" charset="-128"/>
              </a:rPr>
              <a:t>, while executing  </a:t>
            </a:r>
            <a:r>
              <a:rPr lang="en-US" sz="1800" b="1" dirty="0">
                <a:ea typeface="ＭＳ Ｐゴシック" panose="020B0600070205080204" pitchFamily="34" charset="-128"/>
              </a:rPr>
              <a:t>lock-X</a:t>
            </a:r>
            <a:r>
              <a:rPr lang="en-US" sz="1800" i="1" dirty="0">
                <a:ea typeface="ＭＳ Ｐゴシック" panose="020B0600070205080204" pitchFamily="34" charset="-128"/>
              </a:rPr>
              <a:t>(A)</a:t>
            </a:r>
            <a:r>
              <a:rPr lang="en-US" sz="1800" dirty="0">
                <a:ea typeface="ＭＳ Ｐゴシック" panose="020B0600070205080204" pitchFamily="34" charset="-128"/>
              </a:rPr>
              <a:t> causes </a:t>
            </a:r>
            <a:r>
              <a:rPr 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sz="1800" i="1" baseline="-25000" dirty="0">
                <a:ea typeface="ＭＳ Ｐゴシック" panose="020B0600070205080204" pitchFamily="34" charset="-128"/>
              </a:rPr>
              <a:t>3</a:t>
            </a:r>
            <a:r>
              <a:rPr 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sz="1800" dirty="0">
                <a:ea typeface="ＭＳ Ｐゴシック" panose="020B0600070205080204" pitchFamily="34" charset="-128"/>
              </a:rPr>
              <a:t> to wait for </a:t>
            </a:r>
            <a:r>
              <a:rPr 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sz="1800" i="1" baseline="-25000" dirty="0">
                <a:ea typeface="ＭＳ Ｐゴシック" panose="020B0600070205080204" pitchFamily="34" charset="-128"/>
              </a:rPr>
              <a:t>4</a:t>
            </a:r>
            <a:r>
              <a:rPr lang="en-US" sz="1800" dirty="0">
                <a:ea typeface="ＭＳ Ｐゴシック" panose="020B0600070205080204" pitchFamily="34" charset="-128"/>
              </a:rPr>
              <a:t> to release its lock on </a:t>
            </a:r>
            <a:r>
              <a:rPr 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sz="1800" dirty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ea typeface="ＭＳ Ｐゴシック" panose="020B0600070205080204" pitchFamily="34" charset="-128"/>
              </a:rPr>
              <a:t>Such a situation is called a </a:t>
            </a:r>
            <a:r>
              <a:rPr 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deadlock</a:t>
            </a:r>
            <a:r>
              <a:rPr lang="en-US" sz="18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anose="020B0600070205080204" pitchFamily="34" charset="-128"/>
              </a:rPr>
              <a:t>To handle a deadlock one of </a:t>
            </a:r>
            <a:r>
              <a:rPr 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sz="1800" i="1" baseline="-25000" dirty="0">
                <a:ea typeface="ＭＳ Ｐゴシック" panose="020B0600070205080204" pitchFamily="34" charset="-128"/>
              </a:rPr>
              <a:t>3</a:t>
            </a:r>
            <a:r>
              <a:rPr lang="en-US" sz="1800" dirty="0">
                <a:ea typeface="ＭＳ Ｐゴシック" panose="020B0600070205080204" pitchFamily="34" charset="-128"/>
              </a:rPr>
              <a:t> or </a:t>
            </a:r>
            <a:r>
              <a:rPr 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sz="1800" i="1" baseline="-25000" dirty="0">
                <a:ea typeface="ＭＳ Ｐゴシック" panose="020B0600070205080204" pitchFamily="34" charset="-128"/>
              </a:rPr>
              <a:t>4</a:t>
            </a:r>
            <a:r>
              <a:rPr lang="en-US" sz="1800" dirty="0">
                <a:ea typeface="ＭＳ Ｐゴシック" panose="020B0600070205080204" pitchFamily="34" charset="-128"/>
              </a:rPr>
              <a:t> must be rolled back </a:t>
            </a:r>
            <a:br>
              <a:rPr lang="en-US" sz="1800" dirty="0">
                <a:ea typeface="ＭＳ Ｐゴシック" panose="020B0600070205080204" pitchFamily="34" charset="-128"/>
              </a:rPr>
            </a:br>
            <a:r>
              <a:rPr lang="en-US" sz="1800" dirty="0">
                <a:ea typeface="ＭＳ Ｐゴシック" panose="020B0600070205080204" pitchFamily="34" charset="-128"/>
              </a:rPr>
              <a:t>and its locks released.</a:t>
            </a:r>
          </a:p>
        </p:txBody>
      </p:sp>
      <p:pic>
        <p:nvPicPr>
          <p:cNvPr id="13316" name="Picture 1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585913"/>
            <a:ext cx="29606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1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The Two-Phase Locking Protocol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1800" dirty="0">
                <a:ea typeface="ＭＳ Ｐゴシック" panose="020B0600070205080204" pitchFamily="34" charset="-128"/>
              </a:rPr>
              <a:t>This is a protocol which </a:t>
            </a:r>
            <a:r>
              <a:rPr lang="en-US" sz="1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ensures conflict-</a:t>
            </a:r>
            <a:r>
              <a:rPr lang="en-US" sz="1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serializable</a:t>
            </a:r>
            <a:r>
              <a:rPr lang="en-US" sz="1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dirty="0">
                <a:ea typeface="ＭＳ Ｐゴシック" panose="020B0600070205080204" pitchFamily="34" charset="-128"/>
              </a:rPr>
              <a:t>schedules.</a:t>
            </a:r>
          </a:p>
          <a:p>
            <a:r>
              <a:rPr lang="en-US" sz="1800" dirty="0">
                <a:ea typeface="ＭＳ Ｐゴシック" panose="020B0600070205080204" pitchFamily="34" charset="-128"/>
              </a:rPr>
              <a:t>Phase 1: Growing Phase</a:t>
            </a:r>
          </a:p>
          <a:p>
            <a:pPr lvl="1"/>
            <a:r>
              <a:rPr lang="en-US" sz="1800" dirty="0">
                <a:ea typeface="ＭＳ Ｐゴシック" panose="020B0600070205080204" pitchFamily="34" charset="-128"/>
              </a:rPr>
              <a:t>transaction may obtain locks </a:t>
            </a:r>
          </a:p>
          <a:p>
            <a:pPr lvl="1"/>
            <a:r>
              <a:rPr lang="en-US" sz="1800" dirty="0">
                <a:ea typeface="ＭＳ Ｐゴシック" panose="020B0600070205080204" pitchFamily="34" charset="-128"/>
              </a:rPr>
              <a:t>transaction may not release locks</a:t>
            </a:r>
          </a:p>
          <a:p>
            <a:r>
              <a:rPr lang="en-US" sz="1800" dirty="0">
                <a:ea typeface="ＭＳ Ｐゴシック" panose="020B0600070205080204" pitchFamily="34" charset="-128"/>
              </a:rPr>
              <a:t>Phase 2: Shrinking Phase</a:t>
            </a:r>
          </a:p>
          <a:p>
            <a:pPr lvl="1"/>
            <a:r>
              <a:rPr lang="en-US" sz="1800" dirty="0">
                <a:ea typeface="ＭＳ Ｐゴシック" panose="020B0600070205080204" pitchFamily="34" charset="-128"/>
              </a:rPr>
              <a:t>transaction may release locks</a:t>
            </a:r>
          </a:p>
          <a:p>
            <a:pPr lvl="1"/>
            <a:r>
              <a:rPr lang="en-US" sz="1800" dirty="0">
                <a:ea typeface="ＭＳ Ｐゴシック" panose="020B0600070205080204" pitchFamily="34" charset="-128"/>
              </a:rPr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ea typeface="ＭＳ Ｐゴシック" panose="020B0600070205080204" pitchFamily="34" charset="-128"/>
              </a:rPr>
              <a:t>The protocol assures </a:t>
            </a:r>
            <a:r>
              <a:rPr lang="en-US" sz="1800" dirty="0" err="1">
                <a:ea typeface="ＭＳ Ｐゴシック" panose="020B0600070205080204" pitchFamily="34" charset="-128"/>
              </a:rPr>
              <a:t>serializability</a:t>
            </a:r>
            <a:r>
              <a:rPr lang="en-US" sz="1800" dirty="0">
                <a:ea typeface="ＭＳ Ｐゴシック" panose="020B0600070205080204" pitchFamily="34" charset="-128"/>
              </a:rPr>
              <a:t>. It can be proved that the transactions can be serialized in the order of their </a:t>
            </a:r>
            <a:r>
              <a:rPr 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lock points</a:t>
            </a:r>
            <a:r>
              <a:rPr 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sz="1800" dirty="0">
                <a:ea typeface="ＭＳ Ｐゴシック" panose="020B0600070205080204" pitchFamily="34" charset="-128"/>
              </a:rPr>
              <a:t> (i.e. the point where a transaction acquired its final lock).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Rigorous two-phase locking</a:t>
            </a:r>
            <a:r>
              <a:rPr lang="en-US" sz="1800" dirty="0">
                <a:ea typeface="ＭＳ Ｐゴシック" panose="020B0600070205080204" pitchFamily="34" charset="-128"/>
              </a:rPr>
              <a:t> is even stricter: here </a:t>
            </a:r>
            <a:r>
              <a:rPr lang="en-US" sz="1800" i="1" dirty="0">
                <a:ea typeface="ＭＳ Ｐゴシック" panose="020B0600070205080204" pitchFamily="34" charset="-128"/>
              </a:rPr>
              <a:t>all </a:t>
            </a:r>
            <a:r>
              <a:rPr lang="en-US" sz="1800" dirty="0">
                <a:ea typeface="ＭＳ Ｐゴシック" panose="020B0600070205080204" pitchFamily="34" charset="-128"/>
              </a:rPr>
              <a:t>locks are held till commit/abort. In this protocol transactions can be serialized in the order in which they commit.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205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72912</TotalTime>
  <Words>3251</Words>
  <Application>Microsoft Office PowerPoint</Application>
  <PresentationFormat>On-screen Show (4:3)</PresentationFormat>
  <Paragraphs>715</Paragraphs>
  <Slides>38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  <vt:variant>
        <vt:lpstr>Custom Shows</vt:lpstr>
      </vt:variant>
      <vt:variant>
        <vt:i4>1</vt:i4>
      </vt:variant>
    </vt:vector>
  </HeadingPairs>
  <TitlesOfParts>
    <vt:vector size="49" baseType="lpstr">
      <vt:lpstr>Arial</vt:lpstr>
      <vt:lpstr>Calibri</vt:lpstr>
      <vt:lpstr>Helvetica</vt:lpstr>
      <vt:lpstr>Monotype Sorts</vt:lpstr>
      <vt:lpstr>MS PGothic</vt:lpstr>
      <vt:lpstr>MS PGothic</vt:lpstr>
      <vt:lpstr>Times New Roman</vt:lpstr>
      <vt:lpstr>Webdings</vt:lpstr>
      <vt:lpstr>Wingdings</vt:lpstr>
      <vt:lpstr>db</vt:lpstr>
      <vt:lpstr>PowerPoint Presentation</vt:lpstr>
      <vt:lpstr>Atomocity Using Lock-Based Protocols</vt:lpstr>
      <vt:lpstr>Atomocity Using Lock-Based Protocols</vt:lpstr>
      <vt:lpstr>Atomocity Using Lock-Based Protocols</vt:lpstr>
      <vt:lpstr>Atomocity Using Lock-Based Protocols</vt:lpstr>
      <vt:lpstr>Atomocity Using Lock-Based Protocols</vt:lpstr>
      <vt:lpstr>Lock-Based Protocols</vt:lpstr>
      <vt:lpstr>Pitfalls of Lock-Based Protocols</vt:lpstr>
      <vt:lpstr>The Two-Phase Locking Protocol</vt:lpstr>
      <vt:lpstr>Schedules</vt:lpstr>
      <vt:lpstr>Serializability</vt:lpstr>
      <vt:lpstr>SERIALIZABILITY</vt:lpstr>
      <vt:lpstr>Schedule 1</vt:lpstr>
      <vt:lpstr>Schedule 2</vt:lpstr>
      <vt:lpstr>PowerPoint Presentation</vt:lpstr>
      <vt:lpstr>Concurrency Control</vt:lpstr>
      <vt:lpstr>Automatic Acquisition of Locks</vt:lpstr>
      <vt:lpstr>Automatic Acquisition of Locks (Cont.)</vt:lpstr>
      <vt:lpstr>Single-Lock-Manager Approach</vt:lpstr>
      <vt:lpstr>Single-Lock-Manager Approach</vt:lpstr>
      <vt:lpstr>Single-Lock-Manager Approach</vt:lpstr>
      <vt:lpstr>Distributed Lock Manager</vt:lpstr>
      <vt:lpstr>Distributed Lock Manager</vt:lpstr>
      <vt:lpstr>Replication</vt:lpstr>
      <vt:lpstr>Concurrency Control With Replicas</vt:lpstr>
      <vt:lpstr>Concurrency Control With Replicas</vt:lpstr>
      <vt:lpstr>Concurrency Control With Replicas</vt:lpstr>
      <vt:lpstr>Concurrency Control With Replicas (Cont.)</vt:lpstr>
      <vt:lpstr>Concurrency Control With Replicas (Cont.)</vt:lpstr>
      <vt:lpstr>Concurrency Control With Replicas (Cont.)</vt:lpstr>
      <vt:lpstr>Concurrency Control With Replicas (Cont.)</vt:lpstr>
      <vt:lpstr>Concurrency Control With Replicas (Cont.)</vt:lpstr>
      <vt:lpstr>Concurrency Control With Replicas (Cont.)</vt:lpstr>
      <vt:lpstr>Concurrency Control With Replicas (Cont.)</vt:lpstr>
      <vt:lpstr>Quorum Consensus Protocol</vt:lpstr>
      <vt:lpstr>Quorum Consensus Protocol</vt:lpstr>
      <vt:lpstr>Quorum Consensus Protocol</vt:lpstr>
      <vt:lpstr>Quorum Consensus Protocol</vt:lpstr>
      <vt:lpstr>Custom Show 1</vt:lpstr>
    </vt:vector>
  </TitlesOfParts>
  <Company>IIT Bombayi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23: Parallel and Distributed Transaction Processing</dc:title>
  <dc:creator>S. Sudarshan</dc:creator>
  <cp:lastModifiedBy>Microsoft account</cp:lastModifiedBy>
  <cp:revision>518</cp:revision>
  <cp:lastPrinted>2019-07-02T13:28:41Z</cp:lastPrinted>
  <dcterms:created xsi:type="dcterms:W3CDTF">2009-12-21T15:40:28Z</dcterms:created>
  <dcterms:modified xsi:type="dcterms:W3CDTF">2021-06-14T02:39:08Z</dcterms:modified>
</cp:coreProperties>
</file>