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1" r:id="rId1"/>
  </p:sldMasterIdLst>
  <p:notesMasterIdLst>
    <p:notesMasterId r:id="rId17"/>
  </p:notesMasterIdLst>
  <p:handoutMasterIdLst>
    <p:handoutMasterId r:id="rId18"/>
  </p:handoutMasterIdLst>
  <p:sldIdLst>
    <p:sldId id="755" r:id="rId2"/>
    <p:sldId id="686" r:id="rId3"/>
    <p:sldId id="606" r:id="rId4"/>
    <p:sldId id="736" r:id="rId5"/>
    <p:sldId id="750" r:id="rId6"/>
    <p:sldId id="607" r:id="rId7"/>
    <p:sldId id="748" r:id="rId8"/>
    <p:sldId id="608" r:id="rId9"/>
    <p:sldId id="751" r:id="rId10"/>
    <p:sldId id="610" r:id="rId11"/>
    <p:sldId id="510" r:id="rId12"/>
    <p:sldId id="752" r:id="rId13"/>
    <p:sldId id="753" r:id="rId14"/>
    <p:sldId id="511" r:id="rId15"/>
    <p:sldId id="754" r:id="rId16"/>
  </p:sldIdLst>
  <p:sldSz cx="9144000" cy="6858000" type="screen4x3"/>
  <p:notesSz cx="7077075" cy="9363075"/>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BB64F2EC-5457-E843-8D9A-DF60D294718A}">
          <p14:sldIdLst>
            <p14:sldId id="755"/>
            <p14:sldId id="686"/>
            <p14:sldId id="606"/>
            <p14:sldId id="736"/>
            <p14:sldId id="750"/>
            <p14:sldId id="607"/>
            <p14:sldId id="748"/>
            <p14:sldId id="608"/>
            <p14:sldId id="751"/>
            <p14:sldId id="610"/>
            <p14:sldId id="510"/>
            <p14:sldId id="752"/>
            <p14:sldId id="753"/>
            <p14:sldId id="511"/>
            <p14:sldId id="754"/>
          </p14:sldIdLst>
        </p14:section>
      </p14:sectionLst>
    </p:ext>
    <p:ext uri="{EFAFB233-063F-42B5-8137-9DF3F51BA10A}">
      <p15:sldGuideLst xmlns:p15="http://schemas.microsoft.com/office/powerpoint/2012/main">
        <p15:guide id="1" orient="horz" pos="698">
          <p15:clr>
            <a:srgbClr val="A4A3A4"/>
          </p15:clr>
        </p15:guide>
        <p15:guide id="2" pos="5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0" autoAdjust="0"/>
    <p:restoredTop sz="93643" autoAdjust="0"/>
  </p:normalViewPr>
  <p:slideViewPr>
    <p:cSldViewPr snapToGrid="0">
      <p:cViewPr varScale="1">
        <p:scale>
          <a:sx n="70" d="100"/>
          <a:sy n="70" d="100"/>
        </p:scale>
        <p:origin x="1206" y="48"/>
      </p:cViewPr>
      <p:guideLst>
        <p:guide orient="horz" pos="698"/>
        <p:guide pos="525"/>
      </p:guideLst>
    </p:cSldViewPr>
  </p:slideViewPr>
  <p:outlineViewPr>
    <p:cViewPr>
      <p:scale>
        <a:sx n="44" d="100"/>
        <a:sy n="44" d="100"/>
      </p:scale>
      <p:origin x="0" y="0"/>
    </p:cViewPr>
  </p:outlineViewPr>
  <p:notesTextViewPr>
    <p:cViewPr>
      <p:scale>
        <a:sx n="100" d="100"/>
        <a:sy n="10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Times New Roman" charset="0"/>
                <a:ea typeface="+mn-ea"/>
                <a:cs typeface="+mn-cs"/>
              </a:defRPr>
            </a:lvl1pPr>
          </a:lstStyle>
          <a:p>
            <a:pPr>
              <a:defRPr/>
            </a:pPr>
            <a:endParaRPr lang="en-US"/>
          </a:p>
        </p:txBody>
      </p:sp>
      <p:sp>
        <p:nvSpPr>
          <p:cNvPr id="83971" name="Rectangle 3"/>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Times New Roman" charset="0"/>
                <a:ea typeface="+mn-ea"/>
                <a:cs typeface="+mn-cs"/>
              </a:defRPr>
            </a:lvl1pPr>
          </a:lstStyle>
          <a:p>
            <a:pPr>
              <a:defRPr/>
            </a:pPr>
            <a:endParaRPr lang="en-US"/>
          </a:p>
        </p:txBody>
      </p:sp>
      <p:sp>
        <p:nvSpPr>
          <p:cNvPr id="83972" name="Rectangle 4"/>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Times New Roman" charset="0"/>
                <a:ea typeface="+mn-ea"/>
                <a:cs typeface="+mn-cs"/>
              </a:defRPr>
            </a:lvl1pPr>
          </a:lstStyle>
          <a:p>
            <a:pPr>
              <a:defRPr/>
            </a:pPr>
            <a:endParaRPr lang="en-US"/>
          </a:p>
        </p:txBody>
      </p:sp>
      <p:sp>
        <p:nvSpPr>
          <p:cNvPr id="83973" name="Rectangle 5"/>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atin typeface="Times New Roman" charset="0"/>
              </a:defRPr>
            </a:lvl1pPr>
          </a:lstStyle>
          <a:p>
            <a:pPr>
              <a:defRPr/>
            </a:pPr>
            <a:fld id="{FC618CE7-FF36-C343-AD76-E358C682B7E8}" type="slidenum">
              <a:rPr lang="en-US"/>
              <a:pPr>
                <a:defRPr/>
              </a:pPr>
              <a:t>‹#›</a:t>
            </a:fld>
            <a:endParaRPr lang="en-US"/>
          </a:p>
        </p:txBody>
      </p:sp>
    </p:spTree>
    <p:extLst>
      <p:ext uri="{BB962C8B-B14F-4D97-AF65-F5344CB8AC3E}">
        <p14:creationId xmlns:p14="http://schemas.microsoft.com/office/powerpoint/2010/main" val="436637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88856" tIns="44428" rIns="88856" bIns="44428" numCol="1" anchor="t" anchorCtr="0" compatLnSpc="1">
            <a:prstTxWarp prst="textNoShape">
              <a:avLst/>
            </a:prstTxWarp>
          </a:bodyPr>
          <a:lstStyle>
            <a:lvl1pPr defTabSz="888006">
              <a:defRPr sz="1200">
                <a:latin typeface="Times New Roman" charset="0"/>
                <a:ea typeface="+mn-ea"/>
                <a:cs typeface="+mn-cs"/>
              </a:defRPr>
            </a:lvl1pPr>
          </a:lstStyle>
          <a:p>
            <a:pPr>
              <a:defRPr/>
            </a:pPr>
            <a:endParaRPr lang="en-US"/>
          </a:p>
        </p:txBody>
      </p:sp>
      <p:sp>
        <p:nvSpPr>
          <p:cNvPr id="101379" name="Rectangle 3"/>
          <p:cNvSpPr>
            <a:spLocks noGrp="1" noChangeArrowheads="1"/>
          </p:cNvSpPr>
          <p:nvPr>
            <p:ph type="dt" idx="1"/>
          </p:nvPr>
        </p:nvSpPr>
        <p:spPr bwMode="auto">
          <a:xfrm>
            <a:off x="4008952" y="0"/>
            <a:ext cx="3066518" cy="467513"/>
          </a:xfrm>
          <a:prstGeom prst="rect">
            <a:avLst/>
          </a:prstGeom>
          <a:noFill/>
          <a:ln w="9525">
            <a:noFill/>
            <a:miter lim="800000"/>
            <a:headEnd/>
            <a:tailEnd/>
          </a:ln>
          <a:effectLst/>
        </p:spPr>
        <p:txBody>
          <a:bodyPr vert="horz" wrap="square" lIns="88856" tIns="44428" rIns="88856" bIns="44428" numCol="1" anchor="t" anchorCtr="0" compatLnSpc="1">
            <a:prstTxWarp prst="textNoShape">
              <a:avLst/>
            </a:prstTxWarp>
          </a:bodyPr>
          <a:lstStyle>
            <a:lvl1pPr algn="r" defTabSz="888006">
              <a:defRPr sz="1200">
                <a:latin typeface="Times New Roman"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1381" name="Rectangle 5"/>
          <p:cNvSpPr>
            <a:spLocks noGrp="1" noChangeArrowheads="1"/>
          </p:cNvSpPr>
          <p:nvPr>
            <p:ph type="body" sz="quarter" idx="3"/>
          </p:nvPr>
        </p:nvSpPr>
        <p:spPr bwMode="auto">
          <a:xfrm>
            <a:off x="708030" y="4447781"/>
            <a:ext cx="5661018" cy="4212424"/>
          </a:xfrm>
          <a:prstGeom prst="rect">
            <a:avLst/>
          </a:prstGeom>
          <a:noFill/>
          <a:ln w="9525">
            <a:noFill/>
            <a:miter lim="800000"/>
            <a:headEnd/>
            <a:tailEnd/>
          </a:ln>
          <a:effectLst/>
        </p:spPr>
        <p:txBody>
          <a:bodyPr vert="horz" wrap="square" lIns="88856" tIns="44428" rIns="88856" bIns="444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p:cNvSpPr>
            <a:spLocks noGrp="1" noChangeArrowheads="1"/>
          </p:cNvSpPr>
          <p:nvPr>
            <p:ph type="ftr" sz="quarter" idx="4"/>
          </p:nvPr>
        </p:nvSpPr>
        <p:spPr bwMode="auto">
          <a:xfrm>
            <a:off x="1" y="8893961"/>
            <a:ext cx="3066518" cy="467513"/>
          </a:xfrm>
          <a:prstGeom prst="rect">
            <a:avLst/>
          </a:prstGeom>
          <a:noFill/>
          <a:ln w="9525">
            <a:noFill/>
            <a:miter lim="800000"/>
            <a:headEnd/>
            <a:tailEnd/>
          </a:ln>
          <a:effectLst/>
        </p:spPr>
        <p:txBody>
          <a:bodyPr vert="horz" wrap="square" lIns="88856" tIns="44428" rIns="88856" bIns="44428" numCol="1" anchor="b" anchorCtr="0" compatLnSpc="1">
            <a:prstTxWarp prst="textNoShape">
              <a:avLst/>
            </a:prstTxWarp>
          </a:bodyPr>
          <a:lstStyle>
            <a:lvl1pPr defTabSz="888006">
              <a:defRPr sz="1200">
                <a:latin typeface="Times New Roman" charset="0"/>
                <a:ea typeface="+mn-ea"/>
                <a:cs typeface="+mn-cs"/>
              </a:defRPr>
            </a:lvl1pPr>
          </a:lstStyle>
          <a:p>
            <a:pPr>
              <a:defRPr/>
            </a:pPr>
            <a:endParaRPr lang="en-US"/>
          </a:p>
        </p:txBody>
      </p:sp>
      <p:sp>
        <p:nvSpPr>
          <p:cNvPr id="101383" name="Rectangle 7"/>
          <p:cNvSpPr>
            <a:spLocks noGrp="1" noChangeArrowheads="1"/>
          </p:cNvSpPr>
          <p:nvPr>
            <p:ph type="sldNum" sz="quarter" idx="5"/>
          </p:nvPr>
        </p:nvSpPr>
        <p:spPr bwMode="auto">
          <a:xfrm>
            <a:off x="4008952" y="8893961"/>
            <a:ext cx="3066518" cy="467513"/>
          </a:xfrm>
          <a:prstGeom prst="rect">
            <a:avLst/>
          </a:prstGeom>
          <a:noFill/>
          <a:ln w="9525">
            <a:noFill/>
            <a:miter lim="800000"/>
            <a:headEnd/>
            <a:tailEnd/>
          </a:ln>
          <a:effectLst/>
        </p:spPr>
        <p:txBody>
          <a:bodyPr vert="horz" wrap="square" lIns="88856" tIns="44428" rIns="88856" bIns="44428" numCol="1" anchor="b" anchorCtr="0" compatLnSpc="1">
            <a:prstTxWarp prst="textNoShape">
              <a:avLst/>
            </a:prstTxWarp>
          </a:bodyPr>
          <a:lstStyle>
            <a:lvl1pPr algn="r" defTabSz="888006">
              <a:defRPr sz="1200">
                <a:latin typeface="Times New Roman" charset="0"/>
              </a:defRPr>
            </a:lvl1pPr>
          </a:lstStyle>
          <a:p>
            <a:pPr>
              <a:defRPr/>
            </a:pPr>
            <a:fld id="{1088EAC6-08BD-BB46-8FDC-75AE37D8B0A1}" type="slidenum">
              <a:rPr lang="en-US"/>
              <a:pPr>
                <a:defRPr/>
              </a:pPr>
              <a:t>‹#›</a:t>
            </a:fld>
            <a:endParaRPr lang="en-US"/>
          </a:p>
        </p:txBody>
      </p:sp>
    </p:spTree>
    <p:extLst>
      <p:ext uri="{BB962C8B-B14F-4D97-AF65-F5344CB8AC3E}">
        <p14:creationId xmlns:p14="http://schemas.microsoft.com/office/powerpoint/2010/main" val="2854671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 xmlns:a16="http://schemas.microsoft.com/office/drawing/2014/main" id="{5E4E05D1-0881-4BAF-99AD-7DEE98BE27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ＭＳ Ｐゴシック" panose="020B0600070205080204" pitchFamily="34" charset="-128"/>
              </a:defRPr>
            </a:lvl1pPr>
            <a:lvl2pPr marL="38299663" indent="-37838028" defTabSz="939299">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6163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2327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8490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46539"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CB98AD2-AD49-4BF4-8271-556053EBDAA2}"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106499" name="Rectangle 2">
            <a:extLst>
              <a:ext uri="{FF2B5EF4-FFF2-40B4-BE49-F238E27FC236}">
                <a16:creationId xmlns="" xmlns:a16="http://schemas.microsoft.com/office/drawing/2014/main" id="{72BE1147-E4C0-4900-AAB0-CFC9AEEE98DC}"/>
              </a:ext>
            </a:extLst>
          </p:cNvPr>
          <p:cNvSpPr>
            <a:spLocks noGrp="1" noRot="1" noChangeAspect="1" noChangeArrowheads="1" noTextEdit="1"/>
          </p:cNvSpPr>
          <p:nvPr>
            <p:ph type="sldImg"/>
          </p:nvPr>
        </p:nvSpPr>
        <p:spPr>
          <a:ln/>
        </p:spPr>
      </p:sp>
      <p:sp>
        <p:nvSpPr>
          <p:cNvPr id="106500" name="Rectangle 3">
            <a:extLst>
              <a:ext uri="{FF2B5EF4-FFF2-40B4-BE49-F238E27FC236}">
                <a16:creationId xmlns="" xmlns:a16="http://schemas.microsoft.com/office/drawing/2014/main" id="{0F714EF2-1096-48CF-8EEB-3C6E814D3D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0884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charset="0"/>
                <a:ea typeface="ＭＳ Ｐゴシック" charset="0"/>
                <a:cs typeface="ＭＳ Ｐゴシック" charset="0"/>
              </a:defRPr>
            </a:lvl1pPr>
            <a:lvl2pPr marL="750157" indent="-288522" defTabSz="939299">
              <a:defRPr sz="1600">
                <a:solidFill>
                  <a:schemeClr val="tx1"/>
                </a:solidFill>
                <a:latin typeface="Helvetica" charset="0"/>
                <a:ea typeface="ＭＳ Ｐゴシック" charset="0"/>
              </a:defRPr>
            </a:lvl2pPr>
            <a:lvl3pPr marL="1154087" indent="-230817" defTabSz="939299">
              <a:defRPr sz="1600">
                <a:solidFill>
                  <a:schemeClr val="tx1"/>
                </a:solidFill>
                <a:latin typeface="Helvetica" charset="0"/>
                <a:ea typeface="ＭＳ Ｐゴシック" charset="0"/>
              </a:defRPr>
            </a:lvl3pPr>
            <a:lvl4pPr marL="1615722" indent="-230817" defTabSz="939299">
              <a:defRPr sz="1600">
                <a:solidFill>
                  <a:schemeClr val="tx1"/>
                </a:solidFill>
                <a:latin typeface="Helvetica" charset="0"/>
                <a:ea typeface="ＭＳ Ｐゴシック" charset="0"/>
              </a:defRPr>
            </a:lvl4pPr>
            <a:lvl5pPr marL="2077357" indent="-230817" defTabSz="939299">
              <a:defRPr sz="1600">
                <a:solidFill>
                  <a:schemeClr val="tx1"/>
                </a:solidFill>
                <a:latin typeface="Helvetica" charset="0"/>
                <a:ea typeface="ＭＳ Ｐゴシック" charset="0"/>
              </a:defRPr>
            </a:lvl5pPr>
            <a:lvl6pPr marL="2538992" indent="-230817" defTabSz="939299" eaLnBrk="0" fontAlgn="base" hangingPunct="0">
              <a:spcBef>
                <a:spcPct val="0"/>
              </a:spcBef>
              <a:spcAft>
                <a:spcPct val="0"/>
              </a:spcAft>
              <a:defRPr sz="1600">
                <a:solidFill>
                  <a:schemeClr val="tx1"/>
                </a:solidFill>
                <a:latin typeface="Helvetica" charset="0"/>
                <a:ea typeface="ＭＳ Ｐゴシック" charset="0"/>
              </a:defRPr>
            </a:lvl6pPr>
            <a:lvl7pPr marL="3000626" indent="-230817" defTabSz="939299" eaLnBrk="0" fontAlgn="base" hangingPunct="0">
              <a:spcBef>
                <a:spcPct val="0"/>
              </a:spcBef>
              <a:spcAft>
                <a:spcPct val="0"/>
              </a:spcAft>
              <a:defRPr sz="1600">
                <a:solidFill>
                  <a:schemeClr val="tx1"/>
                </a:solidFill>
                <a:latin typeface="Helvetica" charset="0"/>
                <a:ea typeface="ＭＳ Ｐゴシック" charset="0"/>
              </a:defRPr>
            </a:lvl7pPr>
            <a:lvl8pPr marL="3462261" indent="-230817" defTabSz="939299" eaLnBrk="0" fontAlgn="base" hangingPunct="0">
              <a:spcBef>
                <a:spcPct val="0"/>
              </a:spcBef>
              <a:spcAft>
                <a:spcPct val="0"/>
              </a:spcAft>
              <a:defRPr sz="1600">
                <a:solidFill>
                  <a:schemeClr val="tx1"/>
                </a:solidFill>
                <a:latin typeface="Helvetica" charset="0"/>
                <a:ea typeface="ＭＳ Ｐゴシック" charset="0"/>
              </a:defRPr>
            </a:lvl8pPr>
            <a:lvl9pPr marL="3923896" indent="-230817" defTabSz="939299" eaLnBrk="0" fontAlgn="base" hangingPunct="0">
              <a:spcBef>
                <a:spcPct val="0"/>
              </a:spcBef>
              <a:spcAft>
                <a:spcPct val="0"/>
              </a:spcAft>
              <a:defRPr sz="1600">
                <a:solidFill>
                  <a:schemeClr val="tx1"/>
                </a:solidFill>
                <a:latin typeface="Helvetica" charset="0"/>
                <a:ea typeface="ＭＳ Ｐゴシック" charset="0"/>
              </a:defRPr>
            </a:lvl9pPr>
          </a:lstStyle>
          <a:p>
            <a:fld id="{53B00F99-DDA4-CD45-94C6-DD85B09E7BA5}" type="slidenum">
              <a:rPr lang="en-US" sz="1300">
                <a:latin typeface="Times New Roman" charset="0"/>
              </a:rPr>
              <a:pPr/>
              <a:t>11</a:t>
            </a:fld>
            <a:endParaRPr lang="en-US" sz="1300">
              <a:latin typeface="Times New Roman"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913402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charset="0"/>
                <a:ea typeface="ＭＳ Ｐゴシック" charset="0"/>
                <a:cs typeface="ＭＳ Ｐゴシック" charset="0"/>
              </a:defRPr>
            </a:lvl1pPr>
            <a:lvl2pPr marL="750157" indent="-288522" defTabSz="939299">
              <a:defRPr sz="1600">
                <a:solidFill>
                  <a:schemeClr val="tx1"/>
                </a:solidFill>
                <a:latin typeface="Helvetica" charset="0"/>
                <a:ea typeface="ＭＳ Ｐゴシック" charset="0"/>
              </a:defRPr>
            </a:lvl2pPr>
            <a:lvl3pPr marL="1154087" indent="-230817" defTabSz="939299">
              <a:defRPr sz="1600">
                <a:solidFill>
                  <a:schemeClr val="tx1"/>
                </a:solidFill>
                <a:latin typeface="Helvetica" charset="0"/>
                <a:ea typeface="ＭＳ Ｐゴシック" charset="0"/>
              </a:defRPr>
            </a:lvl3pPr>
            <a:lvl4pPr marL="1615722" indent="-230817" defTabSz="939299">
              <a:defRPr sz="1600">
                <a:solidFill>
                  <a:schemeClr val="tx1"/>
                </a:solidFill>
                <a:latin typeface="Helvetica" charset="0"/>
                <a:ea typeface="ＭＳ Ｐゴシック" charset="0"/>
              </a:defRPr>
            </a:lvl4pPr>
            <a:lvl5pPr marL="2077357" indent="-230817" defTabSz="939299">
              <a:defRPr sz="1600">
                <a:solidFill>
                  <a:schemeClr val="tx1"/>
                </a:solidFill>
                <a:latin typeface="Helvetica" charset="0"/>
                <a:ea typeface="ＭＳ Ｐゴシック" charset="0"/>
              </a:defRPr>
            </a:lvl5pPr>
            <a:lvl6pPr marL="2538992" indent="-230817" defTabSz="939299" eaLnBrk="0" fontAlgn="base" hangingPunct="0">
              <a:spcBef>
                <a:spcPct val="0"/>
              </a:spcBef>
              <a:spcAft>
                <a:spcPct val="0"/>
              </a:spcAft>
              <a:defRPr sz="1600">
                <a:solidFill>
                  <a:schemeClr val="tx1"/>
                </a:solidFill>
                <a:latin typeface="Helvetica" charset="0"/>
                <a:ea typeface="ＭＳ Ｐゴシック" charset="0"/>
              </a:defRPr>
            </a:lvl6pPr>
            <a:lvl7pPr marL="3000626" indent="-230817" defTabSz="939299" eaLnBrk="0" fontAlgn="base" hangingPunct="0">
              <a:spcBef>
                <a:spcPct val="0"/>
              </a:spcBef>
              <a:spcAft>
                <a:spcPct val="0"/>
              </a:spcAft>
              <a:defRPr sz="1600">
                <a:solidFill>
                  <a:schemeClr val="tx1"/>
                </a:solidFill>
                <a:latin typeface="Helvetica" charset="0"/>
                <a:ea typeface="ＭＳ Ｐゴシック" charset="0"/>
              </a:defRPr>
            </a:lvl7pPr>
            <a:lvl8pPr marL="3462261" indent="-230817" defTabSz="939299" eaLnBrk="0" fontAlgn="base" hangingPunct="0">
              <a:spcBef>
                <a:spcPct val="0"/>
              </a:spcBef>
              <a:spcAft>
                <a:spcPct val="0"/>
              </a:spcAft>
              <a:defRPr sz="1600">
                <a:solidFill>
                  <a:schemeClr val="tx1"/>
                </a:solidFill>
                <a:latin typeface="Helvetica" charset="0"/>
                <a:ea typeface="ＭＳ Ｐゴシック" charset="0"/>
              </a:defRPr>
            </a:lvl8pPr>
            <a:lvl9pPr marL="3923896" indent="-230817" defTabSz="939299" eaLnBrk="0" fontAlgn="base" hangingPunct="0">
              <a:spcBef>
                <a:spcPct val="0"/>
              </a:spcBef>
              <a:spcAft>
                <a:spcPct val="0"/>
              </a:spcAft>
              <a:defRPr sz="1600">
                <a:solidFill>
                  <a:schemeClr val="tx1"/>
                </a:solidFill>
                <a:latin typeface="Helvetica" charset="0"/>
                <a:ea typeface="ＭＳ Ｐゴシック" charset="0"/>
              </a:defRPr>
            </a:lvl9pPr>
          </a:lstStyle>
          <a:p>
            <a:fld id="{53B00F99-DDA4-CD45-94C6-DD85B09E7BA5}" type="slidenum">
              <a:rPr lang="en-US" sz="1300">
                <a:latin typeface="Times New Roman" charset="0"/>
              </a:rPr>
              <a:pPr/>
              <a:t>12</a:t>
            </a:fld>
            <a:endParaRPr lang="en-US" sz="1300">
              <a:latin typeface="Times New Roman"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077681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charset="0"/>
                <a:ea typeface="ＭＳ Ｐゴシック" charset="0"/>
                <a:cs typeface="ＭＳ Ｐゴシック" charset="0"/>
              </a:defRPr>
            </a:lvl1pPr>
            <a:lvl2pPr marL="750157" indent="-288522" defTabSz="939299">
              <a:defRPr sz="1600">
                <a:solidFill>
                  <a:schemeClr val="tx1"/>
                </a:solidFill>
                <a:latin typeface="Helvetica" charset="0"/>
                <a:ea typeface="ＭＳ Ｐゴシック" charset="0"/>
              </a:defRPr>
            </a:lvl2pPr>
            <a:lvl3pPr marL="1154087" indent="-230817" defTabSz="939299">
              <a:defRPr sz="1600">
                <a:solidFill>
                  <a:schemeClr val="tx1"/>
                </a:solidFill>
                <a:latin typeface="Helvetica" charset="0"/>
                <a:ea typeface="ＭＳ Ｐゴシック" charset="0"/>
              </a:defRPr>
            </a:lvl3pPr>
            <a:lvl4pPr marL="1615722" indent="-230817" defTabSz="939299">
              <a:defRPr sz="1600">
                <a:solidFill>
                  <a:schemeClr val="tx1"/>
                </a:solidFill>
                <a:latin typeface="Helvetica" charset="0"/>
                <a:ea typeface="ＭＳ Ｐゴシック" charset="0"/>
              </a:defRPr>
            </a:lvl4pPr>
            <a:lvl5pPr marL="2077357" indent="-230817" defTabSz="939299">
              <a:defRPr sz="1600">
                <a:solidFill>
                  <a:schemeClr val="tx1"/>
                </a:solidFill>
                <a:latin typeface="Helvetica" charset="0"/>
                <a:ea typeface="ＭＳ Ｐゴシック" charset="0"/>
              </a:defRPr>
            </a:lvl5pPr>
            <a:lvl6pPr marL="2538992" indent="-230817" defTabSz="939299" eaLnBrk="0" fontAlgn="base" hangingPunct="0">
              <a:spcBef>
                <a:spcPct val="0"/>
              </a:spcBef>
              <a:spcAft>
                <a:spcPct val="0"/>
              </a:spcAft>
              <a:defRPr sz="1600">
                <a:solidFill>
                  <a:schemeClr val="tx1"/>
                </a:solidFill>
                <a:latin typeface="Helvetica" charset="0"/>
                <a:ea typeface="ＭＳ Ｐゴシック" charset="0"/>
              </a:defRPr>
            </a:lvl6pPr>
            <a:lvl7pPr marL="3000626" indent="-230817" defTabSz="939299" eaLnBrk="0" fontAlgn="base" hangingPunct="0">
              <a:spcBef>
                <a:spcPct val="0"/>
              </a:spcBef>
              <a:spcAft>
                <a:spcPct val="0"/>
              </a:spcAft>
              <a:defRPr sz="1600">
                <a:solidFill>
                  <a:schemeClr val="tx1"/>
                </a:solidFill>
                <a:latin typeface="Helvetica" charset="0"/>
                <a:ea typeface="ＭＳ Ｐゴシック" charset="0"/>
              </a:defRPr>
            </a:lvl7pPr>
            <a:lvl8pPr marL="3462261" indent="-230817" defTabSz="939299" eaLnBrk="0" fontAlgn="base" hangingPunct="0">
              <a:spcBef>
                <a:spcPct val="0"/>
              </a:spcBef>
              <a:spcAft>
                <a:spcPct val="0"/>
              </a:spcAft>
              <a:defRPr sz="1600">
                <a:solidFill>
                  <a:schemeClr val="tx1"/>
                </a:solidFill>
                <a:latin typeface="Helvetica" charset="0"/>
                <a:ea typeface="ＭＳ Ｐゴシック" charset="0"/>
              </a:defRPr>
            </a:lvl8pPr>
            <a:lvl9pPr marL="3923896" indent="-230817" defTabSz="939299" eaLnBrk="0" fontAlgn="base" hangingPunct="0">
              <a:spcBef>
                <a:spcPct val="0"/>
              </a:spcBef>
              <a:spcAft>
                <a:spcPct val="0"/>
              </a:spcAft>
              <a:defRPr sz="1600">
                <a:solidFill>
                  <a:schemeClr val="tx1"/>
                </a:solidFill>
                <a:latin typeface="Helvetica" charset="0"/>
                <a:ea typeface="ＭＳ Ｐゴシック" charset="0"/>
              </a:defRPr>
            </a:lvl9pPr>
          </a:lstStyle>
          <a:p>
            <a:fld id="{53B00F99-DDA4-CD45-94C6-DD85B09E7BA5}" type="slidenum">
              <a:rPr lang="en-US" sz="1300">
                <a:latin typeface="Times New Roman" charset="0"/>
              </a:rPr>
              <a:pPr/>
              <a:t>13</a:t>
            </a:fld>
            <a:endParaRPr lang="en-US" sz="1300">
              <a:latin typeface="Times New Roman"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3080939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charset="0"/>
                <a:ea typeface="ＭＳ Ｐゴシック" charset="0"/>
                <a:cs typeface="ＭＳ Ｐゴシック" charset="0"/>
              </a:defRPr>
            </a:lvl1pPr>
            <a:lvl2pPr marL="750157" indent="-288522" defTabSz="939299">
              <a:defRPr sz="1600">
                <a:solidFill>
                  <a:schemeClr val="tx1"/>
                </a:solidFill>
                <a:latin typeface="Helvetica" charset="0"/>
                <a:ea typeface="ＭＳ Ｐゴシック" charset="0"/>
              </a:defRPr>
            </a:lvl2pPr>
            <a:lvl3pPr marL="1154087" indent="-230817" defTabSz="939299">
              <a:defRPr sz="1600">
                <a:solidFill>
                  <a:schemeClr val="tx1"/>
                </a:solidFill>
                <a:latin typeface="Helvetica" charset="0"/>
                <a:ea typeface="ＭＳ Ｐゴシック" charset="0"/>
              </a:defRPr>
            </a:lvl3pPr>
            <a:lvl4pPr marL="1615722" indent="-230817" defTabSz="939299">
              <a:defRPr sz="1600">
                <a:solidFill>
                  <a:schemeClr val="tx1"/>
                </a:solidFill>
                <a:latin typeface="Helvetica" charset="0"/>
                <a:ea typeface="ＭＳ Ｐゴシック" charset="0"/>
              </a:defRPr>
            </a:lvl4pPr>
            <a:lvl5pPr marL="2077357" indent="-230817" defTabSz="939299">
              <a:defRPr sz="1600">
                <a:solidFill>
                  <a:schemeClr val="tx1"/>
                </a:solidFill>
                <a:latin typeface="Helvetica" charset="0"/>
                <a:ea typeface="ＭＳ Ｐゴシック" charset="0"/>
              </a:defRPr>
            </a:lvl5pPr>
            <a:lvl6pPr marL="2538992" indent="-230817" defTabSz="939299" eaLnBrk="0" fontAlgn="base" hangingPunct="0">
              <a:spcBef>
                <a:spcPct val="0"/>
              </a:spcBef>
              <a:spcAft>
                <a:spcPct val="0"/>
              </a:spcAft>
              <a:defRPr sz="1600">
                <a:solidFill>
                  <a:schemeClr val="tx1"/>
                </a:solidFill>
                <a:latin typeface="Helvetica" charset="0"/>
                <a:ea typeface="ＭＳ Ｐゴシック" charset="0"/>
              </a:defRPr>
            </a:lvl6pPr>
            <a:lvl7pPr marL="3000626" indent="-230817" defTabSz="939299" eaLnBrk="0" fontAlgn="base" hangingPunct="0">
              <a:spcBef>
                <a:spcPct val="0"/>
              </a:spcBef>
              <a:spcAft>
                <a:spcPct val="0"/>
              </a:spcAft>
              <a:defRPr sz="1600">
                <a:solidFill>
                  <a:schemeClr val="tx1"/>
                </a:solidFill>
                <a:latin typeface="Helvetica" charset="0"/>
                <a:ea typeface="ＭＳ Ｐゴシック" charset="0"/>
              </a:defRPr>
            </a:lvl7pPr>
            <a:lvl8pPr marL="3462261" indent="-230817" defTabSz="939299" eaLnBrk="0" fontAlgn="base" hangingPunct="0">
              <a:spcBef>
                <a:spcPct val="0"/>
              </a:spcBef>
              <a:spcAft>
                <a:spcPct val="0"/>
              </a:spcAft>
              <a:defRPr sz="1600">
                <a:solidFill>
                  <a:schemeClr val="tx1"/>
                </a:solidFill>
                <a:latin typeface="Helvetica" charset="0"/>
                <a:ea typeface="ＭＳ Ｐゴシック" charset="0"/>
              </a:defRPr>
            </a:lvl8pPr>
            <a:lvl9pPr marL="3923896" indent="-230817" defTabSz="939299" eaLnBrk="0" fontAlgn="base" hangingPunct="0">
              <a:spcBef>
                <a:spcPct val="0"/>
              </a:spcBef>
              <a:spcAft>
                <a:spcPct val="0"/>
              </a:spcAft>
              <a:defRPr sz="1600">
                <a:solidFill>
                  <a:schemeClr val="tx1"/>
                </a:solidFill>
                <a:latin typeface="Helvetica" charset="0"/>
                <a:ea typeface="ＭＳ Ｐゴシック" charset="0"/>
              </a:defRPr>
            </a:lvl9pPr>
          </a:lstStyle>
          <a:p>
            <a:fld id="{B4A10212-C128-F645-81C2-8B2838A6D689}" type="slidenum">
              <a:rPr lang="en-US" sz="1300">
                <a:latin typeface="Times New Roman" charset="0"/>
              </a:rPr>
              <a:pPr/>
              <a:t>14</a:t>
            </a:fld>
            <a:endParaRPr lang="en-US" sz="1300">
              <a:latin typeface="Times New Roman"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3835771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charset="0"/>
                <a:ea typeface="ＭＳ Ｐゴシック" charset="0"/>
                <a:cs typeface="ＭＳ Ｐゴシック" charset="0"/>
              </a:defRPr>
            </a:lvl1pPr>
            <a:lvl2pPr marL="750157" indent="-288522" defTabSz="939299">
              <a:defRPr sz="1600">
                <a:solidFill>
                  <a:schemeClr val="tx1"/>
                </a:solidFill>
                <a:latin typeface="Helvetica" charset="0"/>
                <a:ea typeface="ＭＳ Ｐゴシック" charset="0"/>
              </a:defRPr>
            </a:lvl2pPr>
            <a:lvl3pPr marL="1154087" indent="-230817" defTabSz="939299">
              <a:defRPr sz="1600">
                <a:solidFill>
                  <a:schemeClr val="tx1"/>
                </a:solidFill>
                <a:latin typeface="Helvetica" charset="0"/>
                <a:ea typeface="ＭＳ Ｐゴシック" charset="0"/>
              </a:defRPr>
            </a:lvl3pPr>
            <a:lvl4pPr marL="1615722" indent="-230817" defTabSz="939299">
              <a:defRPr sz="1600">
                <a:solidFill>
                  <a:schemeClr val="tx1"/>
                </a:solidFill>
                <a:latin typeface="Helvetica" charset="0"/>
                <a:ea typeface="ＭＳ Ｐゴシック" charset="0"/>
              </a:defRPr>
            </a:lvl4pPr>
            <a:lvl5pPr marL="2077357" indent="-230817" defTabSz="939299">
              <a:defRPr sz="1600">
                <a:solidFill>
                  <a:schemeClr val="tx1"/>
                </a:solidFill>
                <a:latin typeface="Helvetica" charset="0"/>
                <a:ea typeface="ＭＳ Ｐゴシック" charset="0"/>
              </a:defRPr>
            </a:lvl5pPr>
            <a:lvl6pPr marL="2538992" indent="-230817" defTabSz="939299" eaLnBrk="0" fontAlgn="base" hangingPunct="0">
              <a:spcBef>
                <a:spcPct val="0"/>
              </a:spcBef>
              <a:spcAft>
                <a:spcPct val="0"/>
              </a:spcAft>
              <a:defRPr sz="1600">
                <a:solidFill>
                  <a:schemeClr val="tx1"/>
                </a:solidFill>
                <a:latin typeface="Helvetica" charset="0"/>
                <a:ea typeface="ＭＳ Ｐゴシック" charset="0"/>
              </a:defRPr>
            </a:lvl6pPr>
            <a:lvl7pPr marL="3000626" indent="-230817" defTabSz="939299" eaLnBrk="0" fontAlgn="base" hangingPunct="0">
              <a:spcBef>
                <a:spcPct val="0"/>
              </a:spcBef>
              <a:spcAft>
                <a:spcPct val="0"/>
              </a:spcAft>
              <a:defRPr sz="1600">
                <a:solidFill>
                  <a:schemeClr val="tx1"/>
                </a:solidFill>
                <a:latin typeface="Helvetica" charset="0"/>
                <a:ea typeface="ＭＳ Ｐゴシック" charset="0"/>
              </a:defRPr>
            </a:lvl7pPr>
            <a:lvl8pPr marL="3462261" indent="-230817" defTabSz="939299" eaLnBrk="0" fontAlgn="base" hangingPunct="0">
              <a:spcBef>
                <a:spcPct val="0"/>
              </a:spcBef>
              <a:spcAft>
                <a:spcPct val="0"/>
              </a:spcAft>
              <a:defRPr sz="1600">
                <a:solidFill>
                  <a:schemeClr val="tx1"/>
                </a:solidFill>
                <a:latin typeface="Helvetica" charset="0"/>
                <a:ea typeface="ＭＳ Ｐゴシック" charset="0"/>
              </a:defRPr>
            </a:lvl8pPr>
            <a:lvl9pPr marL="3923896" indent="-230817" defTabSz="939299" eaLnBrk="0" fontAlgn="base" hangingPunct="0">
              <a:spcBef>
                <a:spcPct val="0"/>
              </a:spcBef>
              <a:spcAft>
                <a:spcPct val="0"/>
              </a:spcAft>
              <a:defRPr sz="1600">
                <a:solidFill>
                  <a:schemeClr val="tx1"/>
                </a:solidFill>
                <a:latin typeface="Helvetica" charset="0"/>
                <a:ea typeface="ＭＳ Ｐゴシック" charset="0"/>
              </a:defRPr>
            </a:lvl9pPr>
          </a:lstStyle>
          <a:p>
            <a:fld id="{B4A10212-C128-F645-81C2-8B2838A6D689}" type="slidenum">
              <a:rPr lang="en-US" sz="1300">
                <a:latin typeface="Times New Roman" charset="0"/>
              </a:rPr>
              <a:pPr/>
              <a:t>15</a:t>
            </a:fld>
            <a:endParaRPr lang="en-US" sz="1300">
              <a:latin typeface="Times New Roman"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66922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 xmlns:a16="http://schemas.microsoft.com/office/drawing/2014/main" id="{9CEAB6AE-626E-43A8-A44D-A79E165CFC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ＭＳ Ｐゴシック" panose="020B0600070205080204" pitchFamily="34" charset="-128"/>
              </a:defRPr>
            </a:lvl1pPr>
            <a:lvl2pPr marL="38299663" indent="-37838028" defTabSz="939299">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6163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2327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8490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46539"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FF77EAA-E054-4137-B6A9-A3A64BAE760E}"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108547" name="Rectangle 2">
            <a:extLst>
              <a:ext uri="{FF2B5EF4-FFF2-40B4-BE49-F238E27FC236}">
                <a16:creationId xmlns="" xmlns:a16="http://schemas.microsoft.com/office/drawing/2014/main" id="{A1459FCE-762E-4B03-8634-33B5BFD8F749}"/>
              </a:ext>
            </a:extLst>
          </p:cNvPr>
          <p:cNvSpPr>
            <a:spLocks noGrp="1" noRot="1" noChangeAspect="1" noChangeArrowheads="1" noTextEdit="1"/>
          </p:cNvSpPr>
          <p:nvPr>
            <p:ph type="sldImg"/>
          </p:nvPr>
        </p:nvSpPr>
        <p:spPr>
          <a:ln/>
        </p:spPr>
      </p:sp>
      <p:sp>
        <p:nvSpPr>
          <p:cNvPr id="108548" name="Rectangle 3">
            <a:extLst>
              <a:ext uri="{FF2B5EF4-FFF2-40B4-BE49-F238E27FC236}">
                <a16:creationId xmlns="" xmlns:a16="http://schemas.microsoft.com/office/drawing/2014/main" id="{64DBDBB7-4C6C-4766-B2C7-382D7CB7B3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226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 xmlns:a16="http://schemas.microsoft.com/office/drawing/2014/main" id="{9CEAB6AE-626E-43A8-A44D-A79E165CFC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ＭＳ Ｐゴシック" panose="020B0600070205080204" pitchFamily="34" charset="-128"/>
              </a:defRPr>
            </a:lvl1pPr>
            <a:lvl2pPr marL="38299663" indent="-37838028" defTabSz="939299">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6163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2327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8490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46539"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FF77EAA-E054-4137-B6A9-A3A64BAE760E}"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108547" name="Rectangle 2">
            <a:extLst>
              <a:ext uri="{FF2B5EF4-FFF2-40B4-BE49-F238E27FC236}">
                <a16:creationId xmlns="" xmlns:a16="http://schemas.microsoft.com/office/drawing/2014/main" id="{A1459FCE-762E-4B03-8634-33B5BFD8F749}"/>
              </a:ext>
            </a:extLst>
          </p:cNvPr>
          <p:cNvSpPr>
            <a:spLocks noGrp="1" noRot="1" noChangeAspect="1" noChangeArrowheads="1" noTextEdit="1"/>
          </p:cNvSpPr>
          <p:nvPr>
            <p:ph type="sldImg"/>
          </p:nvPr>
        </p:nvSpPr>
        <p:spPr>
          <a:ln/>
        </p:spPr>
      </p:sp>
      <p:sp>
        <p:nvSpPr>
          <p:cNvPr id="108548" name="Rectangle 3">
            <a:extLst>
              <a:ext uri="{FF2B5EF4-FFF2-40B4-BE49-F238E27FC236}">
                <a16:creationId xmlns="" xmlns:a16="http://schemas.microsoft.com/office/drawing/2014/main" id="{64DBDBB7-4C6C-4766-B2C7-382D7CB7B3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5992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 xmlns:a16="http://schemas.microsoft.com/office/drawing/2014/main" id="{9CEAB6AE-626E-43A8-A44D-A79E165CFC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ＭＳ Ｐゴシック" panose="020B0600070205080204" pitchFamily="34" charset="-128"/>
              </a:defRPr>
            </a:lvl1pPr>
            <a:lvl2pPr marL="38299663" indent="-37838028" defTabSz="939299">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6163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2327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8490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46539"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FF77EAA-E054-4137-B6A9-A3A64BAE760E}"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108547" name="Rectangle 2">
            <a:extLst>
              <a:ext uri="{FF2B5EF4-FFF2-40B4-BE49-F238E27FC236}">
                <a16:creationId xmlns="" xmlns:a16="http://schemas.microsoft.com/office/drawing/2014/main" id="{A1459FCE-762E-4B03-8634-33B5BFD8F749}"/>
              </a:ext>
            </a:extLst>
          </p:cNvPr>
          <p:cNvSpPr>
            <a:spLocks noGrp="1" noRot="1" noChangeAspect="1" noChangeArrowheads="1" noTextEdit="1"/>
          </p:cNvSpPr>
          <p:nvPr>
            <p:ph type="sldImg"/>
          </p:nvPr>
        </p:nvSpPr>
        <p:spPr>
          <a:ln/>
        </p:spPr>
      </p:sp>
      <p:sp>
        <p:nvSpPr>
          <p:cNvPr id="108548" name="Rectangle 3">
            <a:extLst>
              <a:ext uri="{FF2B5EF4-FFF2-40B4-BE49-F238E27FC236}">
                <a16:creationId xmlns="" xmlns:a16="http://schemas.microsoft.com/office/drawing/2014/main" id="{64DBDBB7-4C6C-4766-B2C7-382D7CB7B3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5075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 xmlns:a16="http://schemas.microsoft.com/office/drawing/2014/main" id="{EE7136BE-1642-45BD-953F-C3DD21B20E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ＭＳ Ｐゴシック" panose="020B0600070205080204" pitchFamily="34" charset="-128"/>
              </a:defRPr>
            </a:lvl1pPr>
            <a:lvl2pPr marL="38299663" indent="-37838028" defTabSz="939299">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6163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2327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8490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46539"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362C4B4-2949-4ED3-99D7-C13DCE4C3E67}"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110595" name="Rectangle 2">
            <a:extLst>
              <a:ext uri="{FF2B5EF4-FFF2-40B4-BE49-F238E27FC236}">
                <a16:creationId xmlns="" xmlns:a16="http://schemas.microsoft.com/office/drawing/2014/main" id="{0507CBBB-C31F-4861-A818-FA3D224A64B2}"/>
              </a:ext>
            </a:extLst>
          </p:cNvPr>
          <p:cNvSpPr>
            <a:spLocks noGrp="1" noRot="1" noChangeAspect="1" noChangeArrowheads="1" noTextEdit="1"/>
          </p:cNvSpPr>
          <p:nvPr>
            <p:ph type="sldImg"/>
          </p:nvPr>
        </p:nvSpPr>
        <p:spPr>
          <a:ln/>
        </p:spPr>
      </p:sp>
      <p:sp>
        <p:nvSpPr>
          <p:cNvPr id="110596" name="Rectangle 3">
            <a:extLst>
              <a:ext uri="{FF2B5EF4-FFF2-40B4-BE49-F238E27FC236}">
                <a16:creationId xmlns="" xmlns:a16="http://schemas.microsoft.com/office/drawing/2014/main" id="{D802D45B-7541-4481-9590-3DD5DBC0F9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947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 xmlns:a16="http://schemas.microsoft.com/office/drawing/2014/main" id="{EE7136BE-1642-45BD-953F-C3DD21B20E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ＭＳ Ｐゴシック" panose="020B0600070205080204" pitchFamily="34" charset="-128"/>
              </a:defRPr>
            </a:lvl1pPr>
            <a:lvl2pPr marL="38299663" indent="-37838028" defTabSz="939299">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6163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2327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8490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46539"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362C4B4-2949-4ED3-99D7-C13DCE4C3E67}"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110595" name="Rectangle 2">
            <a:extLst>
              <a:ext uri="{FF2B5EF4-FFF2-40B4-BE49-F238E27FC236}">
                <a16:creationId xmlns="" xmlns:a16="http://schemas.microsoft.com/office/drawing/2014/main" id="{0507CBBB-C31F-4861-A818-FA3D224A64B2}"/>
              </a:ext>
            </a:extLst>
          </p:cNvPr>
          <p:cNvSpPr>
            <a:spLocks noGrp="1" noRot="1" noChangeAspect="1" noChangeArrowheads="1" noTextEdit="1"/>
          </p:cNvSpPr>
          <p:nvPr>
            <p:ph type="sldImg"/>
          </p:nvPr>
        </p:nvSpPr>
        <p:spPr>
          <a:ln/>
        </p:spPr>
      </p:sp>
      <p:sp>
        <p:nvSpPr>
          <p:cNvPr id="110596" name="Rectangle 3">
            <a:extLst>
              <a:ext uri="{FF2B5EF4-FFF2-40B4-BE49-F238E27FC236}">
                <a16:creationId xmlns="" xmlns:a16="http://schemas.microsoft.com/office/drawing/2014/main" id="{D802D45B-7541-4481-9590-3DD5DBC0F9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53207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 xmlns:a16="http://schemas.microsoft.com/office/drawing/2014/main" id="{D2A6BA58-A55A-453D-8086-FFF0ECE66A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ＭＳ Ｐゴシック" panose="020B0600070205080204" pitchFamily="34" charset="-128"/>
              </a:defRPr>
            </a:lvl1pPr>
            <a:lvl2pPr marL="38299663" indent="-37838028" defTabSz="939299">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6163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2327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8490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46539"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01FC2C7-055F-46B7-A9F5-921426776989}"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112643" name="Rectangle 2">
            <a:extLst>
              <a:ext uri="{FF2B5EF4-FFF2-40B4-BE49-F238E27FC236}">
                <a16:creationId xmlns="" xmlns:a16="http://schemas.microsoft.com/office/drawing/2014/main" id="{B2F2F959-F008-497A-AE86-53AE15EFD458}"/>
              </a:ext>
            </a:extLst>
          </p:cNvPr>
          <p:cNvSpPr>
            <a:spLocks noGrp="1" noRot="1" noChangeAspect="1" noChangeArrowheads="1" noTextEdit="1"/>
          </p:cNvSpPr>
          <p:nvPr>
            <p:ph type="sldImg"/>
          </p:nvPr>
        </p:nvSpPr>
        <p:spPr>
          <a:ln/>
        </p:spPr>
      </p:sp>
      <p:sp>
        <p:nvSpPr>
          <p:cNvPr id="112644" name="Rectangle 3">
            <a:extLst>
              <a:ext uri="{FF2B5EF4-FFF2-40B4-BE49-F238E27FC236}">
                <a16:creationId xmlns="" xmlns:a16="http://schemas.microsoft.com/office/drawing/2014/main" id="{E2F7464C-23FF-4D00-AB10-4B09E7891A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5513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 xmlns:a16="http://schemas.microsoft.com/office/drawing/2014/main" id="{D2A6BA58-A55A-453D-8086-FFF0ECE66A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ＭＳ Ｐゴシック" panose="020B0600070205080204" pitchFamily="34" charset="-128"/>
              </a:defRPr>
            </a:lvl1pPr>
            <a:lvl2pPr marL="38299663" indent="-37838028" defTabSz="939299">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6163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2327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8490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46539"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01FC2C7-055F-46B7-A9F5-921426776989}"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112643" name="Rectangle 2">
            <a:extLst>
              <a:ext uri="{FF2B5EF4-FFF2-40B4-BE49-F238E27FC236}">
                <a16:creationId xmlns="" xmlns:a16="http://schemas.microsoft.com/office/drawing/2014/main" id="{B2F2F959-F008-497A-AE86-53AE15EFD458}"/>
              </a:ext>
            </a:extLst>
          </p:cNvPr>
          <p:cNvSpPr>
            <a:spLocks noGrp="1" noRot="1" noChangeAspect="1" noChangeArrowheads="1" noTextEdit="1"/>
          </p:cNvSpPr>
          <p:nvPr>
            <p:ph type="sldImg"/>
          </p:nvPr>
        </p:nvSpPr>
        <p:spPr>
          <a:ln/>
        </p:spPr>
      </p:sp>
      <p:sp>
        <p:nvSpPr>
          <p:cNvPr id="112644" name="Rectangle 3">
            <a:extLst>
              <a:ext uri="{FF2B5EF4-FFF2-40B4-BE49-F238E27FC236}">
                <a16:creationId xmlns="" xmlns:a16="http://schemas.microsoft.com/office/drawing/2014/main" id="{E2F7464C-23FF-4D00-AB10-4B09E7891A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33754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 xmlns:a16="http://schemas.microsoft.com/office/drawing/2014/main" id="{F049B890-5F07-450E-BAE7-302C8D9DA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ＭＳ Ｐゴシック" panose="020B0600070205080204" pitchFamily="34" charset="-128"/>
              </a:defRPr>
            </a:lvl1pPr>
            <a:lvl2pPr marL="38299663" indent="-37838028" defTabSz="939299">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6163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2327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8490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46539"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2672E5E-9262-436D-8B96-F09034E725F0}"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116739" name="Rectangle 2">
            <a:extLst>
              <a:ext uri="{FF2B5EF4-FFF2-40B4-BE49-F238E27FC236}">
                <a16:creationId xmlns="" xmlns:a16="http://schemas.microsoft.com/office/drawing/2014/main" id="{BDF2CF90-979A-4E26-8381-BF91632918E0}"/>
              </a:ext>
            </a:extLst>
          </p:cNvPr>
          <p:cNvSpPr>
            <a:spLocks noGrp="1" noRot="1" noChangeAspect="1" noChangeArrowheads="1" noTextEdit="1"/>
          </p:cNvSpPr>
          <p:nvPr>
            <p:ph type="sldImg"/>
          </p:nvPr>
        </p:nvSpPr>
        <p:spPr>
          <a:ln/>
        </p:spPr>
      </p:sp>
      <p:sp>
        <p:nvSpPr>
          <p:cNvPr id="116740" name="Rectangle 3">
            <a:extLst>
              <a:ext uri="{FF2B5EF4-FFF2-40B4-BE49-F238E27FC236}">
                <a16:creationId xmlns="" xmlns:a16="http://schemas.microsoft.com/office/drawing/2014/main" id="{EF069345-4D6C-4A62-8C58-A9E5971957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6417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spTree>
    <p:extLst>
      <p:ext uri="{BB962C8B-B14F-4D97-AF65-F5344CB8AC3E}">
        <p14:creationId xmlns:p14="http://schemas.microsoft.com/office/powerpoint/2010/main" val="312360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20301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826979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2779051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530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6525" y="5726113"/>
            <a:ext cx="3689350"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lgn="ctr">
              <a:spcBef>
                <a:spcPct val="50000"/>
              </a:spcBef>
              <a:defRPr/>
            </a:pPr>
            <a:r>
              <a:rPr lang="en-US" b="1" dirty="0">
                <a:solidFill>
                  <a:srgbClr val="002060"/>
                </a:solidFill>
              </a:rPr>
              <a:t>Database System Concepts, 7</a:t>
            </a:r>
            <a:r>
              <a:rPr lang="en-US" b="1" baseline="30000" dirty="0">
                <a:solidFill>
                  <a:srgbClr val="002060"/>
                </a:solidFill>
              </a:rPr>
              <a:t>th</a:t>
            </a:r>
            <a:r>
              <a:rPr lang="en-US" b="1" dirty="0">
                <a:solidFill>
                  <a:srgbClr val="002060"/>
                </a:solidFill>
              </a:rPr>
              <a:t> Ed</a:t>
            </a:r>
            <a:r>
              <a:rPr lang="en-US" dirty="0">
                <a:solidFill>
                  <a:srgbClr val="002060"/>
                </a:solidFill>
              </a:rPr>
              <a:t>.</a:t>
            </a:r>
          </a:p>
          <a:p>
            <a:pPr algn="ctr">
              <a:spcBef>
                <a:spcPct val="50000"/>
              </a:spcBef>
              <a:defRPr/>
            </a:pPr>
            <a:r>
              <a:rPr lang="en-US" sz="1200" b="1" dirty="0">
                <a:solidFill>
                  <a:srgbClr val="002060"/>
                </a:solidFill>
              </a:rPr>
              <a:t>©</a:t>
            </a:r>
            <a:r>
              <a:rPr lang="en-US" sz="1200" b="1" dirty="0" err="1">
                <a:solidFill>
                  <a:srgbClr val="002060"/>
                </a:solidFill>
              </a:rPr>
              <a:t>Silberschatz</a:t>
            </a:r>
            <a:r>
              <a:rPr lang="en-US" sz="1200" b="1" dirty="0">
                <a:solidFill>
                  <a:srgbClr val="002060"/>
                </a:solidFill>
              </a:rPr>
              <a:t>, </a:t>
            </a:r>
            <a:r>
              <a:rPr lang="en-US" sz="1200" b="1" dirty="0" err="1">
                <a:solidFill>
                  <a:srgbClr val="002060"/>
                </a:solidFill>
              </a:rPr>
              <a:t>Korth</a:t>
            </a:r>
            <a:r>
              <a:rPr lang="en-US" sz="1200" b="1" dirty="0">
                <a:solidFill>
                  <a:srgbClr val="002060"/>
                </a:solidFill>
              </a:rPr>
              <a:t> and Sudarshan</a:t>
            </a:r>
            <a:br>
              <a:rPr lang="en-US" sz="1200" b="1" dirty="0">
                <a:solidFill>
                  <a:srgbClr val="002060"/>
                </a:solidFill>
              </a:rPr>
            </a:br>
            <a:r>
              <a:rPr lang="en-US" sz="1200" b="1" dirty="0">
                <a:solidFill>
                  <a:srgbClr val="002060"/>
                </a:solidFill>
              </a:rPr>
              <a:t>See </a:t>
            </a:r>
            <a:r>
              <a:rPr lang="en-US" sz="1200" b="1" dirty="0">
                <a:solidFill>
                  <a:srgbClr val="002060"/>
                </a:solidFill>
                <a:hlinkClick r:id="rId2"/>
              </a:rPr>
              <a:t>www.db-book.com</a:t>
            </a:r>
            <a:r>
              <a:rPr lang="en-US" sz="1200" b="1" dirty="0">
                <a:solidFill>
                  <a:srgbClr val="002060"/>
                </a:solidFill>
              </a:rPr>
              <a:t> for conditions on re-use </a:t>
            </a:r>
          </a:p>
        </p:txBody>
      </p:sp>
      <p:sp>
        <p:nvSpPr>
          <p:cNvPr id="16179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p>
        </p:txBody>
      </p:sp>
      <p:pic>
        <p:nvPicPr>
          <p:cNvPr id="7" name="Picture 6"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5357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2"/>
          <p:cNvSpPr>
            <a:spLocks noGrp="1" noChangeArrowheads="1"/>
          </p:cNvSpPr>
          <p:nvPr>
            <p:ph idx="1"/>
          </p:nvPr>
        </p:nvSpPr>
        <p:spPr bwMode="auto">
          <a:xfrm>
            <a:off x="839585" y="1312261"/>
            <a:ext cx="7886217" cy="5009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10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68350" y="1102497"/>
            <a:ext cx="8077200"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8618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132093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3">
            <a:extLst>
              <a:ext uri="{FF2B5EF4-FFF2-40B4-BE49-F238E27FC236}">
                <a16:creationId xmlns=""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 xmlns:a16="http://schemas.microsoft.com/office/drawing/2014/main" id="{EE86E211-15D2-459B-B331-A82FFB150BE0}"/>
              </a:ext>
            </a:extLst>
          </p:cNvPr>
          <p:cNvSpPr>
            <a:spLocks noGrp="1"/>
          </p:cNvSpPr>
          <p:nvPr>
            <p:ph idx="1"/>
          </p:nvPr>
        </p:nvSpPr>
        <p:spPr>
          <a:xfrm>
            <a:off x="768350" y="1102497"/>
            <a:ext cx="36544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28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174875"/>
            <a:ext cx="367442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38131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54684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125334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338635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1608616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41163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486405" name="Text Box 5">
            <a:extLst>
              <a:ext uri="{FF2B5EF4-FFF2-40B4-BE49-F238E27FC236}">
                <a16:creationId xmlns="" xmlns:a16="http://schemas.microsoft.com/office/drawing/2014/main" id="{7FED4366-B3D8-4635-90AF-59F6E59B903B}"/>
              </a:ext>
            </a:extLst>
          </p:cNvPr>
          <p:cNvSpPr txBox="1">
            <a:spLocks noChangeArrowheads="1"/>
          </p:cNvSpPr>
          <p:nvPr/>
        </p:nvSpPr>
        <p:spPr bwMode="auto">
          <a:xfrm>
            <a:off x="4532883" y="6613525"/>
            <a:ext cx="341760"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extLst>
      <p:ext uri="{BB962C8B-B14F-4D97-AF65-F5344CB8AC3E}">
        <p14:creationId xmlns:p14="http://schemas.microsoft.com/office/powerpoint/2010/main" val="64284327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20" r:id="rId14"/>
    <p:sldLayoutId id="2147483710" r:id="rId15"/>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Deadlock </a:t>
            </a:r>
            <a:r>
              <a:rPr lang="en-US" dirty="0" smtClean="0"/>
              <a:t>Handling in Distributed Transactions</a:t>
            </a:r>
            <a:endParaRPr lang="en-US" dirty="0"/>
          </a:p>
        </p:txBody>
      </p:sp>
    </p:spTree>
    <p:extLst>
      <p:ext uri="{BB962C8B-B14F-4D97-AF65-F5344CB8AC3E}">
        <p14:creationId xmlns:p14="http://schemas.microsoft.com/office/powerpoint/2010/main" val="3510871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 xmlns:a16="http://schemas.microsoft.com/office/drawing/2014/main" id="{19C627DB-398C-4072-AF48-811737F5AB09}"/>
              </a:ext>
            </a:extLst>
          </p:cNvPr>
          <p:cNvSpPr>
            <a:spLocks noGrp="1" noChangeArrowheads="1"/>
          </p:cNvSpPr>
          <p:nvPr>
            <p:ph type="title"/>
          </p:nvPr>
        </p:nvSpPr>
        <p:spPr/>
        <p:txBody>
          <a:bodyPr/>
          <a:lstStyle/>
          <a:p>
            <a:pPr>
              <a:defRPr/>
            </a:pPr>
            <a:r>
              <a:rPr lang="en-US" dirty="0">
                <a:ea typeface="+mj-ea"/>
              </a:rPr>
              <a:t>Distributed Deadlocks</a:t>
            </a:r>
          </a:p>
        </p:txBody>
      </p:sp>
      <p:sp>
        <p:nvSpPr>
          <p:cNvPr id="115715" name="Rectangle 3">
            <a:extLst>
              <a:ext uri="{FF2B5EF4-FFF2-40B4-BE49-F238E27FC236}">
                <a16:creationId xmlns="" xmlns:a16="http://schemas.microsoft.com/office/drawing/2014/main" id="{7A45D1FE-8BA2-4AE4-B972-79C17B7BFA36}"/>
              </a:ext>
            </a:extLst>
          </p:cNvPr>
          <p:cNvSpPr>
            <a:spLocks noGrp="1" noChangeArrowheads="1"/>
          </p:cNvSpPr>
          <p:nvPr>
            <p:ph idx="1"/>
          </p:nvPr>
        </p:nvSpPr>
        <p:spPr>
          <a:xfrm>
            <a:off x="768350" y="1248801"/>
            <a:ext cx="7709825" cy="5367972"/>
          </a:xfrm>
        </p:spPr>
        <p:txBody>
          <a:bodyPr/>
          <a:lstStyle/>
          <a:p>
            <a:r>
              <a:rPr lang="en-US" altLang="en-US" sz="1800" dirty="0">
                <a:sym typeface="Symbol" panose="05050102010706020507" pitchFamily="18" charset="2"/>
              </a:rPr>
              <a:t>The false cycle above never existed in reality.</a:t>
            </a:r>
          </a:p>
          <a:p>
            <a:r>
              <a:rPr lang="en-US" altLang="en-US" sz="1800" dirty="0">
                <a:sym typeface="Symbol" panose="05050102010706020507" pitchFamily="18" charset="2"/>
              </a:rPr>
              <a:t>False cycles cannot occur if two-phase locking is used.</a:t>
            </a:r>
            <a:endParaRPr lang="en-US" altLang="en-US" sz="1800" dirty="0"/>
          </a:p>
          <a:p>
            <a:r>
              <a:rPr lang="en-US" altLang="en-US" sz="1800" dirty="0"/>
              <a:t>Unnecessary rollbacks may result </a:t>
            </a:r>
          </a:p>
          <a:p>
            <a:pPr lvl="1"/>
            <a:r>
              <a:rPr lang="en-US" altLang="en-US" sz="1800" dirty="0"/>
              <a:t>When deadlock has indeed occurred and a victim has been picked, and meanwhile one of the transactions was aborted for reasons unrelated to the deadlock.</a:t>
            </a:r>
          </a:p>
          <a:p>
            <a:pPr lvl="1"/>
            <a:r>
              <a:rPr lang="en-US" altLang="en-US" sz="1800" dirty="0"/>
              <a:t>Due to false cycles in the global wait-for graph</a:t>
            </a:r>
          </a:p>
          <a:p>
            <a:pPr marL="457200" lvl="1" indent="0">
              <a:buNone/>
            </a:pPr>
            <a:endParaRPr lang="en-US" altLang="en-US" sz="1800" dirty="0"/>
          </a:p>
          <a:p>
            <a:r>
              <a:rPr lang="en-US" altLang="en-US" sz="1800" dirty="0"/>
              <a:t>In the </a:t>
            </a:r>
            <a:r>
              <a:rPr lang="en-US" altLang="en-US" sz="1800" b="1" dirty="0">
                <a:solidFill>
                  <a:srgbClr val="002060"/>
                </a:solidFill>
              </a:rPr>
              <a:t>distributed deadlock-detection</a:t>
            </a:r>
            <a:r>
              <a:rPr lang="en-US" altLang="en-US" sz="1800" dirty="0"/>
              <a:t> approach, sites exchange  wait-for information and check for deadlocks</a:t>
            </a:r>
          </a:p>
          <a:p>
            <a:pPr lvl="1"/>
            <a:r>
              <a:rPr lang="en-US" altLang="en-US" sz="1800" dirty="0"/>
              <a:t>Expensive and not used in practice</a:t>
            </a:r>
          </a:p>
          <a:p>
            <a:endParaRPr lang="en-US" altLang="en-US" dirty="0"/>
          </a:p>
        </p:txBody>
      </p:sp>
    </p:spTree>
    <p:extLst>
      <p:ext uri="{BB962C8B-B14F-4D97-AF65-F5344CB8AC3E}">
        <p14:creationId xmlns:p14="http://schemas.microsoft.com/office/powerpoint/2010/main" val="13363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anim calcmode="lin" valueType="num">
                                      <p:cBhvr additive="base">
                                        <p:cTn id="7" dur="500" fill="hold"/>
                                        <p:tgtEl>
                                          <p:spTgt spid="1157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 calcmode="lin" valueType="num">
                                      <p:cBhvr additive="base">
                                        <p:cTn id="13" dur="500" fill="hold"/>
                                        <p:tgtEl>
                                          <p:spTgt spid="1157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5715">
                                            <p:txEl>
                                              <p:pRg st="3" end="3"/>
                                            </p:txEl>
                                          </p:spTgt>
                                        </p:tgtEl>
                                        <p:attrNameLst>
                                          <p:attrName>style.visibility</p:attrName>
                                        </p:attrNameLst>
                                      </p:cBhvr>
                                      <p:to>
                                        <p:strVal val="visible"/>
                                      </p:to>
                                    </p:set>
                                    <p:anim calcmode="lin" valueType="num">
                                      <p:cBhvr additive="base">
                                        <p:cTn id="17" dur="500" fill="hold"/>
                                        <p:tgtEl>
                                          <p:spTgt spid="1157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57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5715">
                                            <p:txEl>
                                              <p:pRg st="4" end="4"/>
                                            </p:txEl>
                                          </p:spTgt>
                                        </p:tgtEl>
                                        <p:attrNameLst>
                                          <p:attrName>style.visibility</p:attrName>
                                        </p:attrNameLst>
                                      </p:cBhvr>
                                      <p:to>
                                        <p:strVal val="visible"/>
                                      </p:to>
                                    </p:set>
                                    <p:anim calcmode="lin" valueType="num">
                                      <p:cBhvr additive="base">
                                        <p:cTn id="21" dur="500" fill="hold"/>
                                        <p:tgtEl>
                                          <p:spTgt spid="11571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57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5715">
                                            <p:txEl>
                                              <p:pRg st="6" end="6"/>
                                            </p:txEl>
                                          </p:spTgt>
                                        </p:tgtEl>
                                        <p:attrNameLst>
                                          <p:attrName>style.visibility</p:attrName>
                                        </p:attrNameLst>
                                      </p:cBhvr>
                                      <p:to>
                                        <p:strVal val="visible"/>
                                      </p:to>
                                    </p:set>
                                    <p:anim calcmode="lin" valueType="num">
                                      <p:cBhvr additive="base">
                                        <p:cTn id="27" dur="500" fill="hold"/>
                                        <p:tgtEl>
                                          <p:spTgt spid="11571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571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5715">
                                            <p:txEl>
                                              <p:pRg st="7" end="7"/>
                                            </p:txEl>
                                          </p:spTgt>
                                        </p:tgtEl>
                                        <p:attrNameLst>
                                          <p:attrName>style.visibility</p:attrName>
                                        </p:attrNameLst>
                                      </p:cBhvr>
                                      <p:to>
                                        <p:strVal val="visible"/>
                                      </p:to>
                                    </p:set>
                                    <p:anim calcmode="lin" valueType="num">
                                      <p:cBhvr additive="base">
                                        <p:cTn id="31" dur="500" fill="hold"/>
                                        <p:tgtEl>
                                          <p:spTgt spid="11571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7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dirty="0">
                <a:latin typeface="Helvetica" charset="0"/>
              </a:rPr>
              <a:t>Distributed Timestamp-Based Protocols</a:t>
            </a:r>
          </a:p>
        </p:txBody>
      </p:sp>
      <p:sp>
        <p:nvSpPr>
          <p:cNvPr id="84994" name="Rectangle 3"/>
          <p:cNvSpPr>
            <a:spLocks noGrp="1" noChangeArrowheads="1"/>
          </p:cNvSpPr>
          <p:nvPr>
            <p:ph idx="1"/>
          </p:nvPr>
        </p:nvSpPr>
        <p:spPr>
          <a:xfrm>
            <a:off x="0" y="925069"/>
            <a:ext cx="3685735" cy="5320985"/>
          </a:xfrm>
          <a:ln>
            <a:solidFill>
              <a:schemeClr val="tx1"/>
            </a:solidFill>
          </a:ln>
        </p:spPr>
        <p:txBody>
          <a:bodyPr>
            <a:noAutofit/>
          </a:bodyPr>
          <a:lstStyle/>
          <a:p>
            <a:r>
              <a:rPr lang="en-US" sz="1800" dirty="0">
                <a:latin typeface="Helvetica" charset="0"/>
              </a:rPr>
              <a:t>Timestamp based concurrency-control protocols can be used in distributed systems</a:t>
            </a:r>
          </a:p>
          <a:p>
            <a:r>
              <a:rPr lang="en-US" sz="1800" dirty="0">
                <a:latin typeface="Helvetica" charset="0"/>
              </a:rPr>
              <a:t>Each transaction must be given a </a:t>
            </a:r>
            <a:r>
              <a:rPr lang="en-US" sz="1800" i="1" dirty="0">
                <a:latin typeface="Helvetica" charset="0"/>
              </a:rPr>
              <a:t>unique</a:t>
            </a:r>
            <a:r>
              <a:rPr lang="en-US" sz="1800" dirty="0">
                <a:latin typeface="Helvetica" charset="0"/>
              </a:rPr>
              <a:t> timestamp</a:t>
            </a:r>
          </a:p>
          <a:p>
            <a:r>
              <a:rPr lang="en-US" sz="1800" dirty="0">
                <a:latin typeface="Helvetica" charset="0"/>
              </a:rPr>
              <a:t>Main problem:  how to generate a timestamp in a distributed fashion</a:t>
            </a:r>
          </a:p>
          <a:p>
            <a:r>
              <a:rPr lang="en-US" sz="1800" dirty="0">
                <a:latin typeface="Helvetica" charset="0"/>
                <a:ea typeface="ＭＳ Ｐゴシック" charset="0"/>
              </a:rPr>
              <a:t>Each site generates a unique local timestamp using either a logical counter or the local clock.</a:t>
            </a:r>
          </a:p>
          <a:p>
            <a:r>
              <a:rPr lang="en-US" sz="1800" dirty="0">
                <a:latin typeface="Helvetica" charset="0"/>
                <a:ea typeface="ＭＳ Ｐゴシック" charset="0"/>
              </a:rPr>
              <a:t>Global unique timestamp is obtained by concatenating the unique local timestamp with the unique identifier.</a:t>
            </a:r>
          </a:p>
        </p:txBody>
      </p:sp>
      <p:pic>
        <p:nvPicPr>
          <p:cNvPr id="84995" name="Picture 1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82955" y="1293773"/>
            <a:ext cx="4496812" cy="1285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a:extLst>
              <a:ext uri="{FF2B5EF4-FFF2-40B4-BE49-F238E27FC236}">
                <a16:creationId xmlns="" xmlns:a16="http://schemas.microsoft.com/office/drawing/2014/main" id="{B1AA14CD-CB40-4B9C-ACEB-B57C0B15DF45}"/>
              </a:ext>
            </a:extLst>
          </p:cNvPr>
          <p:cNvSpPr txBox="1"/>
          <p:nvPr/>
        </p:nvSpPr>
        <p:spPr>
          <a:xfrm>
            <a:off x="4572000" y="3108960"/>
            <a:ext cx="4496812" cy="1200329"/>
          </a:xfrm>
          <a:prstGeom prst="rect">
            <a:avLst/>
          </a:prstGeom>
          <a:noFill/>
          <a:ln>
            <a:solidFill>
              <a:schemeClr val="tx1"/>
            </a:solidFill>
          </a:ln>
        </p:spPr>
        <p:txBody>
          <a:bodyPr wrap="square" rtlCol="0">
            <a:spAutoFit/>
          </a:bodyPr>
          <a:lstStyle/>
          <a:p>
            <a:r>
              <a:rPr lang="en-US" sz="1800" b="1" dirty="0" smtClean="0">
                <a:solidFill>
                  <a:srgbClr val="0000FF"/>
                </a:solidFill>
              </a:rPr>
              <a:t>Discussion: </a:t>
            </a:r>
            <a:endParaRPr lang="en-US" sz="1800" b="1" dirty="0">
              <a:solidFill>
                <a:srgbClr val="0000FF"/>
              </a:solidFill>
            </a:endParaRPr>
          </a:p>
          <a:p>
            <a:r>
              <a:rPr lang="en-US" sz="1800" dirty="0"/>
              <a:t>Why site identifier in LSB and local unique timestamp in MSB? </a:t>
            </a:r>
          </a:p>
          <a:p>
            <a:r>
              <a:rPr lang="en-US" sz="1800" dirty="0"/>
              <a:t>What would happen if it would be reverse?</a:t>
            </a:r>
          </a:p>
        </p:txBody>
      </p:sp>
    </p:spTree>
    <p:extLst>
      <p:ext uri="{BB962C8B-B14F-4D97-AF65-F5344CB8AC3E}">
        <p14:creationId xmlns:p14="http://schemas.microsoft.com/office/powerpoint/2010/main" val="358165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anim calcmode="lin" valueType="num">
                                      <p:cBhvr additive="base">
                                        <p:cTn id="7" dur="500" fill="hold"/>
                                        <p:tgtEl>
                                          <p:spTgt spid="8499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4">
                                            <p:txEl>
                                              <p:pRg st="2" end="2"/>
                                            </p:txEl>
                                          </p:spTgt>
                                        </p:tgtEl>
                                        <p:attrNameLst>
                                          <p:attrName>style.visibility</p:attrName>
                                        </p:attrNameLst>
                                      </p:cBhvr>
                                      <p:to>
                                        <p:strVal val="visible"/>
                                      </p:to>
                                    </p:set>
                                    <p:anim calcmode="lin" valueType="num">
                                      <p:cBhvr additive="base">
                                        <p:cTn id="13" dur="500" fill="hold"/>
                                        <p:tgtEl>
                                          <p:spTgt spid="849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4994">
                                            <p:txEl>
                                              <p:pRg st="3" end="3"/>
                                            </p:txEl>
                                          </p:spTgt>
                                        </p:tgtEl>
                                        <p:attrNameLst>
                                          <p:attrName>style.visibility</p:attrName>
                                        </p:attrNameLst>
                                      </p:cBhvr>
                                      <p:to>
                                        <p:strVal val="visible"/>
                                      </p:to>
                                    </p:set>
                                    <p:anim calcmode="lin" valueType="num">
                                      <p:cBhvr additive="base">
                                        <p:cTn id="19" dur="500" fill="hold"/>
                                        <p:tgtEl>
                                          <p:spTgt spid="849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4994">
                                            <p:txEl>
                                              <p:pRg st="4" end="4"/>
                                            </p:txEl>
                                          </p:spTgt>
                                        </p:tgtEl>
                                        <p:attrNameLst>
                                          <p:attrName>style.visibility</p:attrName>
                                        </p:attrNameLst>
                                      </p:cBhvr>
                                      <p:to>
                                        <p:strVal val="visible"/>
                                      </p:to>
                                    </p:set>
                                    <p:anim calcmode="lin" valueType="num">
                                      <p:cBhvr additive="base">
                                        <p:cTn id="25" dur="500" fill="hold"/>
                                        <p:tgtEl>
                                          <p:spTgt spid="8499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dirty="0">
                <a:latin typeface="Helvetica" charset="0"/>
              </a:rPr>
              <a:t>Distributed Timestamp-Based Protocols</a:t>
            </a:r>
          </a:p>
        </p:txBody>
      </p:sp>
      <p:pic>
        <p:nvPicPr>
          <p:cNvPr id="84995" name="Picture 1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8350" y="727075"/>
            <a:ext cx="6480356" cy="1285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a:extLst>
              <a:ext uri="{FF2B5EF4-FFF2-40B4-BE49-F238E27FC236}">
                <a16:creationId xmlns="" xmlns:a16="http://schemas.microsoft.com/office/drawing/2014/main" id="{10A665CE-B29B-4A0C-AE91-A89D9636DC32}"/>
              </a:ext>
            </a:extLst>
          </p:cNvPr>
          <p:cNvSpPr txBox="1"/>
          <p:nvPr/>
        </p:nvSpPr>
        <p:spPr>
          <a:xfrm>
            <a:off x="0" y="2173458"/>
            <a:ext cx="8903335" cy="1200329"/>
          </a:xfrm>
          <a:prstGeom prst="rect">
            <a:avLst/>
          </a:prstGeom>
          <a:noFill/>
          <a:ln>
            <a:solidFill>
              <a:schemeClr val="tx1"/>
            </a:solidFill>
          </a:ln>
        </p:spPr>
        <p:txBody>
          <a:bodyPr wrap="square" rtlCol="0">
            <a:spAutoFit/>
          </a:bodyPr>
          <a:lstStyle/>
          <a:p>
            <a:r>
              <a:rPr lang="en-US" sz="1800" b="1" dirty="0">
                <a:solidFill>
                  <a:srgbClr val="FF0000"/>
                </a:solidFill>
              </a:rPr>
              <a:t>Example on Timestamp Generation</a:t>
            </a:r>
            <a:endParaRPr lang="en-US" sz="1800" dirty="0"/>
          </a:p>
          <a:p>
            <a:r>
              <a:rPr lang="en-US" sz="1800" dirty="0"/>
              <a:t>The site identifiers of S1, S2 and S3 are 10, 20 and 30 respectively. The transactions T5 is in site 2, T6 in site 3 and T7 in site 1 respectively. Local timestamp for T5, T6 and T7 are  99, 88 and 99 respectively.  Find the timestamp of T5, T6 and T7</a:t>
            </a:r>
          </a:p>
        </p:txBody>
      </p:sp>
      <p:sp>
        <p:nvSpPr>
          <p:cNvPr id="5" name="TextBox 4">
            <a:extLst>
              <a:ext uri="{FF2B5EF4-FFF2-40B4-BE49-F238E27FC236}">
                <a16:creationId xmlns="" xmlns:a16="http://schemas.microsoft.com/office/drawing/2014/main" id="{140FA629-3175-4750-BBD7-58C4DC84FFC9}"/>
              </a:ext>
            </a:extLst>
          </p:cNvPr>
          <p:cNvSpPr txBox="1"/>
          <p:nvPr/>
        </p:nvSpPr>
        <p:spPr>
          <a:xfrm>
            <a:off x="0" y="3534836"/>
            <a:ext cx="8536061" cy="1569660"/>
          </a:xfrm>
          <a:prstGeom prst="rect">
            <a:avLst/>
          </a:prstGeom>
          <a:noFill/>
          <a:ln>
            <a:solidFill>
              <a:schemeClr val="tx1"/>
            </a:solidFill>
          </a:ln>
        </p:spPr>
        <p:txBody>
          <a:bodyPr wrap="square" rtlCol="0">
            <a:spAutoFit/>
          </a:bodyPr>
          <a:lstStyle/>
          <a:p>
            <a:r>
              <a:rPr lang="en-US" dirty="0"/>
              <a:t>Global timestamp for T5 = T5 local timestamp + identifier of S2</a:t>
            </a:r>
          </a:p>
          <a:p>
            <a:r>
              <a:rPr lang="en-US" dirty="0"/>
              <a:t>= </a:t>
            </a:r>
            <a:r>
              <a:rPr lang="en-US" dirty="0" err="1"/>
              <a:t>concat</a:t>
            </a:r>
            <a:r>
              <a:rPr lang="en-US" dirty="0"/>
              <a:t> (99 + 20) = 9920</a:t>
            </a:r>
          </a:p>
          <a:p>
            <a:r>
              <a:rPr lang="en-US" dirty="0"/>
              <a:t>Global timestamp for T6 = T6 local timestamp + identifier of S3</a:t>
            </a:r>
          </a:p>
          <a:p>
            <a:r>
              <a:rPr lang="en-US" dirty="0"/>
              <a:t>= </a:t>
            </a:r>
            <a:r>
              <a:rPr lang="en-US" dirty="0" err="1"/>
              <a:t>concat</a:t>
            </a:r>
            <a:r>
              <a:rPr lang="en-US" dirty="0"/>
              <a:t> (88 + 30) = 8830</a:t>
            </a:r>
          </a:p>
          <a:p>
            <a:r>
              <a:rPr lang="en-US" dirty="0"/>
              <a:t>Global timestamp for T5 = T7 local timestamp + identifier of S1</a:t>
            </a:r>
          </a:p>
          <a:p>
            <a:r>
              <a:rPr lang="en-US" dirty="0"/>
              <a:t>= </a:t>
            </a:r>
            <a:r>
              <a:rPr lang="en-US" dirty="0" err="1"/>
              <a:t>concat</a:t>
            </a:r>
            <a:r>
              <a:rPr lang="en-US" dirty="0"/>
              <a:t> (99 + 10) = 9910</a:t>
            </a:r>
          </a:p>
        </p:txBody>
      </p:sp>
      <p:sp>
        <p:nvSpPr>
          <p:cNvPr id="2" name="TextBox 1">
            <a:extLst>
              <a:ext uri="{FF2B5EF4-FFF2-40B4-BE49-F238E27FC236}">
                <a16:creationId xmlns="" xmlns:a16="http://schemas.microsoft.com/office/drawing/2014/main" id="{5B0DE52E-C85D-434A-B4C1-D3E8EA89DAAF}"/>
              </a:ext>
            </a:extLst>
          </p:cNvPr>
          <p:cNvSpPr txBox="1"/>
          <p:nvPr/>
        </p:nvSpPr>
        <p:spPr>
          <a:xfrm>
            <a:off x="-63305" y="5104496"/>
            <a:ext cx="8662670" cy="1200329"/>
          </a:xfrm>
          <a:prstGeom prst="rect">
            <a:avLst/>
          </a:prstGeom>
          <a:noFill/>
          <a:ln>
            <a:solidFill>
              <a:schemeClr val="tx1"/>
            </a:solidFill>
          </a:ln>
        </p:spPr>
        <p:txBody>
          <a:bodyPr wrap="square" rtlCol="0">
            <a:spAutoFit/>
          </a:bodyPr>
          <a:lstStyle/>
          <a:p>
            <a:r>
              <a:rPr lang="en-US" sz="1800" b="1" dirty="0" smtClean="0">
                <a:solidFill>
                  <a:srgbClr val="FF0000"/>
                </a:solidFill>
              </a:rPr>
              <a:t>Question:</a:t>
            </a:r>
            <a:endParaRPr lang="en-US" sz="1800" dirty="0"/>
          </a:p>
          <a:p>
            <a:r>
              <a:rPr lang="en-US" sz="1800" dirty="0"/>
              <a:t>The site identifiers of S3, S4 and S5 are 111, 555 and 333 respectively. The transactions T5 is in S5, T6 in S4 and T7 in S3 respectively. Local timestamp for T5, T6 and T7 are  101, 101 and 102 respectively. Find the timestamp of T5, T6 and T7.</a:t>
            </a:r>
          </a:p>
        </p:txBody>
      </p:sp>
    </p:spTree>
    <p:extLst>
      <p:ext uri="{BB962C8B-B14F-4D97-AF65-F5344CB8AC3E}">
        <p14:creationId xmlns:p14="http://schemas.microsoft.com/office/powerpoint/2010/main" val="218919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dirty="0">
                <a:latin typeface="Helvetica" charset="0"/>
              </a:rPr>
              <a:t>Distributed Timestamp-Based Protocols</a:t>
            </a:r>
          </a:p>
        </p:txBody>
      </p:sp>
      <p:pic>
        <p:nvPicPr>
          <p:cNvPr id="84995" name="Picture 1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8350" y="1046131"/>
            <a:ext cx="6480356" cy="1285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a:extLst>
              <a:ext uri="{FF2B5EF4-FFF2-40B4-BE49-F238E27FC236}">
                <a16:creationId xmlns="" xmlns:a16="http://schemas.microsoft.com/office/drawing/2014/main" id="{10A665CE-B29B-4A0C-AE91-A89D9636DC32}"/>
              </a:ext>
            </a:extLst>
          </p:cNvPr>
          <p:cNvSpPr txBox="1"/>
          <p:nvPr/>
        </p:nvSpPr>
        <p:spPr>
          <a:xfrm>
            <a:off x="182880" y="2551837"/>
            <a:ext cx="8662670" cy="1754326"/>
          </a:xfrm>
          <a:prstGeom prst="rect">
            <a:avLst/>
          </a:prstGeom>
          <a:noFill/>
          <a:ln>
            <a:solidFill>
              <a:schemeClr val="tx1"/>
            </a:solidFill>
          </a:ln>
        </p:spPr>
        <p:txBody>
          <a:bodyPr wrap="square" rtlCol="0">
            <a:spAutoFit/>
          </a:bodyPr>
          <a:lstStyle/>
          <a:p>
            <a:r>
              <a:rPr lang="en-US" sz="1800" b="1" dirty="0" smtClean="0">
                <a:solidFill>
                  <a:srgbClr val="FF0000"/>
                </a:solidFill>
              </a:rPr>
              <a:t>Question:</a:t>
            </a:r>
            <a:endParaRPr lang="en-US" sz="1800" b="1" dirty="0">
              <a:solidFill>
                <a:srgbClr val="FF0000"/>
              </a:solidFill>
            </a:endParaRPr>
          </a:p>
          <a:p>
            <a:endParaRPr lang="en-US" sz="1800" dirty="0"/>
          </a:p>
          <a:p>
            <a:r>
              <a:rPr lang="en-US" sz="1800" dirty="0"/>
              <a:t>The site identifiers of S3, S4 and S5 are 111, 555 and 333 respectively. The transactions T5 is in S5, T6 in S4 and T7 in S3 respectively. Local timestamp for T5, T6 and T7 are  101, 101 and 102 respectively. </a:t>
            </a:r>
          </a:p>
          <a:p>
            <a:r>
              <a:rPr lang="en-US" sz="1800" dirty="0"/>
              <a:t>Find the timestamp of T5, T6 and T7.</a:t>
            </a:r>
          </a:p>
        </p:txBody>
      </p:sp>
    </p:spTree>
    <p:extLst>
      <p:ext uri="{BB962C8B-B14F-4D97-AF65-F5344CB8AC3E}">
        <p14:creationId xmlns:p14="http://schemas.microsoft.com/office/powerpoint/2010/main" val="51150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lang="en-US" dirty="0">
                <a:latin typeface="Helvetica" charset="0"/>
              </a:rPr>
              <a:t>Distributed Timestamps</a:t>
            </a:r>
          </a:p>
        </p:txBody>
      </p:sp>
      <p:sp>
        <p:nvSpPr>
          <p:cNvPr id="87042" name="Rectangle 3"/>
          <p:cNvSpPr>
            <a:spLocks noGrp="1" noChangeArrowheads="1"/>
          </p:cNvSpPr>
          <p:nvPr>
            <p:ph idx="1"/>
          </p:nvPr>
        </p:nvSpPr>
        <p:spPr>
          <a:xfrm>
            <a:off x="116195" y="1641674"/>
            <a:ext cx="6462025" cy="1620141"/>
          </a:xfrm>
        </p:spPr>
        <p:txBody>
          <a:bodyPr>
            <a:noAutofit/>
          </a:bodyPr>
          <a:lstStyle/>
          <a:p>
            <a:r>
              <a:rPr lang="en-US" sz="1800" dirty="0">
                <a:latin typeface="Helvetica" charset="0"/>
              </a:rPr>
              <a:t>A node with a slow clock will assign smaller timestamps (</a:t>
            </a:r>
            <a:r>
              <a:rPr lang="en-US" sz="1800" b="1" dirty="0">
                <a:solidFill>
                  <a:srgbClr val="FF0000"/>
                </a:solidFill>
                <a:latin typeface="Helvetica" charset="0"/>
              </a:rPr>
              <a:t>HOW?)</a:t>
            </a:r>
            <a:endParaRPr lang="en-US" sz="1800" b="1" dirty="0">
              <a:solidFill>
                <a:srgbClr val="FF0000"/>
              </a:solidFill>
              <a:latin typeface="Helvetica" charset="0"/>
              <a:ea typeface="ＭＳ Ｐゴシック" charset="0"/>
              <a:sym typeface="Symbol" charset="0"/>
            </a:endParaRPr>
          </a:p>
          <a:p>
            <a:pPr lvl="1"/>
            <a:r>
              <a:rPr lang="en-US" sz="1800" dirty="0">
                <a:latin typeface="Helvetica" charset="0"/>
                <a:ea typeface="ＭＳ Ｐゴシック" charset="0"/>
                <a:sym typeface="Symbol" charset="0"/>
              </a:rPr>
              <a:t>Because of local unique timestamp</a:t>
            </a:r>
          </a:p>
          <a:p>
            <a:r>
              <a:rPr lang="en-US" sz="1800" dirty="0">
                <a:latin typeface="Helvetica" charset="0"/>
                <a:ea typeface="ＭＳ Ｐゴシック" charset="0"/>
                <a:sym typeface="Symbol" charset="0"/>
              </a:rPr>
              <a:t>Still logically correct: serializability not affected</a:t>
            </a:r>
          </a:p>
          <a:p>
            <a:pPr lvl="1"/>
            <a:r>
              <a:rPr lang="en-US" sz="1800" dirty="0">
                <a:latin typeface="Helvetica" charset="0"/>
                <a:ea typeface="ＭＳ Ｐゴシック" charset="0"/>
                <a:sym typeface="Symbol" charset="0"/>
              </a:rPr>
              <a:t>But: </a:t>
            </a:r>
            <a:r>
              <a:rPr lang="ja-JP" altLang="en-US" sz="1800" dirty="0">
                <a:latin typeface="Helvetica" charset="0"/>
                <a:ea typeface="ＭＳ Ｐゴシック" charset="0"/>
                <a:sym typeface="Symbol" charset="0"/>
              </a:rPr>
              <a:t>“</a:t>
            </a:r>
            <a:r>
              <a:rPr lang="en-US" altLang="ja-JP" sz="1800" dirty="0">
                <a:latin typeface="Helvetica" charset="0"/>
                <a:ea typeface="ＭＳ Ｐゴシック" charset="0"/>
                <a:sym typeface="Symbol" charset="0"/>
              </a:rPr>
              <a:t>disadvantages</a:t>
            </a:r>
            <a:r>
              <a:rPr lang="ja-JP" altLang="en-US" sz="1800" dirty="0">
                <a:latin typeface="Helvetica" charset="0"/>
                <a:ea typeface="ＭＳ Ｐゴシック" charset="0"/>
                <a:sym typeface="Symbol" charset="0"/>
              </a:rPr>
              <a:t>”</a:t>
            </a:r>
            <a:r>
              <a:rPr lang="en-US" altLang="ja-JP" sz="1800" dirty="0">
                <a:latin typeface="Helvetica" charset="0"/>
                <a:ea typeface="ＭＳ Ｐゴシック" charset="0"/>
                <a:sym typeface="Symbol" charset="0"/>
              </a:rPr>
              <a:t> transactions </a:t>
            </a:r>
          </a:p>
        </p:txBody>
      </p:sp>
      <p:pic>
        <p:nvPicPr>
          <p:cNvPr id="4" name="Picture 1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7532" y="3830274"/>
            <a:ext cx="6480356" cy="1285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a:extLst>
              <a:ext uri="{FF2B5EF4-FFF2-40B4-BE49-F238E27FC236}">
                <a16:creationId xmlns="" xmlns:a16="http://schemas.microsoft.com/office/drawing/2014/main" id="{361713AA-CDF9-48A7-8783-414AA2AFE3D4}"/>
              </a:ext>
            </a:extLst>
          </p:cNvPr>
          <p:cNvSpPr txBox="1"/>
          <p:nvPr/>
        </p:nvSpPr>
        <p:spPr>
          <a:xfrm>
            <a:off x="272620" y="895779"/>
            <a:ext cx="4737159" cy="461665"/>
          </a:xfrm>
          <a:prstGeom prst="rect">
            <a:avLst/>
          </a:prstGeom>
          <a:noFill/>
        </p:spPr>
        <p:txBody>
          <a:bodyPr wrap="square" rtlCol="0">
            <a:spAutoFit/>
          </a:bodyPr>
          <a:lstStyle/>
          <a:p>
            <a:r>
              <a:rPr lang="en-US" sz="2400" dirty="0">
                <a:solidFill>
                  <a:srgbClr val="0000FF"/>
                </a:solidFill>
              </a:rPr>
              <a:t>Problem of Slow Local Clock</a:t>
            </a:r>
            <a:endParaRPr lang="en-US" dirty="0">
              <a:solidFill>
                <a:srgbClr val="0000FF"/>
              </a:solidFill>
            </a:endParaRPr>
          </a:p>
        </p:txBody>
      </p:sp>
    </p:spTree>
    <p:extLst>
      <p:ext uri="{BB962C8B-B14F-4D97-AF65-F5344CB8AC3E}">
        <p14:creationId xmlns:p14="http://schemas.microsoft.com/office/powerpoint/2010/main" val="193173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042">
                                            <p:txEl>
                                              <p:pRg st="2" end="2"/>
                                            </p:txEl>
                                          </p:spTgt>
                                        </p:tgtEl>
                                        <p:attrNameLst>
                                          <p:attrName>style.visibility</p:attrName>
                                        </p:attrNameLst>
                                      </p:cBhvr>
                                      <p:to>
                                        <p:strVal val="visible"/>
                                      </p:to>
                                    </p:set>
                                    <p:anim calcmode="lin" valueType="num">
                                      <p:cBhvr additive="base">
                                        <p:cTn id="13" dur="500" fill="hold"/>
                                        <p:tgtEl>
                                          <p:spTgt spid="870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7042">
                                            <p:txEl>
                                              <p:pRg st="3" end="3"/>
                                            </p:txEl>
                                          </p:spTgt>
                                        </p:tgtEl>
                                        <p:attrNameLst>
                                          <p:attrName>style.visibility</p:attrName>
                                        </p:attrNameLst>
                                      </p:cBhvr>
                                      <p:to>
                                        <p:strVal val="visible"/>
                                      </p:to>
                                    </p:set>
                                    <p:anim calcmode="lin" valueType="num">
                                      <p:cBhvr additive="base">
                                        <p:cTn id="17" dur="500" fill="hold"/>
                                        <p:tgtEl>
                                          <p:spTgt spid="8704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704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lang="en-US" dirty="0">
                <a:latin typeface="Helvetica" charset="0"/>
              </a:rPr>
              <a:t>Distributed Timestamps</a:t>
            </a:r>
          </a:p>
        </p:txBody>
      </p:sp>
      <p:sp>
        <p:nvSpPr>
          <p:cNvPr id="2" name="TextBox 1"/>
          <p:cNvSpPr txBox="1"/>
          <p:nvPr/>
        </p:nvSpPr>
        <p:spPr>
          <a:xfrm>
            <a:off x="259306" y="1119116"/>
            <a:ext cx="7942998" cy="2339102"/>
          </a:xfrm>
          <a:prstGeom prst="rect">
            <a:avLst/>
          </a:prstGeom>
          <a:noFill/>
          <a:ln>
            <a:solidFill>
              <a:schemeClr val="tx1"/>
            </a:solidFill>
          </a:ln>
        </p:spPr>
        <p:txBody>
          <a:bodyPr wrap="square" rtlCol="0">
            <a:spAutoFit/>
          </a:bodyPr>
          <a:lstStyle/>
          <a:p>
            <a:r>
              <a:rPr lang="en-US" sz="2000" b="1" dirty="0">
                <a:solidFill>
                  <a:srgbClr val="0000FF"/>
                </a:solidFill>
                <a:latin typeface="Helvetica" charset="0"/>
                <a:sym typeface="Symbol" charset="0"/>
              </a:rPr>
              <a:t>To fix the problem of slow clock</a:t>
            </a:r>
          </a:p>
          <a:p>
            <a:pPr marL="285750" indent="-285750">
              <a:buFont typeface="Arial" panose="020B0604020202020204" pitchFamily="34" charset="0"/>
              <a:buChar char="•"/>
            </a:pPr>
            <a:r>
              <a:rPr lang="en-US" sz="1800" dirty="0">
                <a:latin typeface="Helvetica" charset="0"/>
                <a:ea typeface="ＭＳ Ｐゴシック" charset="0"/>
                <a:sym typeface="Symbol" charset="0"/>
              </a:rPr>
              <a:t>Keep clocks synchronized using network time protocol</a:t>
            </a:r>
          </a:p>
          <a:p>
            <a:pPr marL="285750" indent="-285750">
              <a:buFont typeface="Arial" panose="020B0604020202020204" pitchFamily="34" charset="0"/>
              <a:buChar char="•"/>
            </a:pPr>
            <a:r>
              <a:rPr lang="en-US" sz="1800" dirty="0">
                <a:latin typeface="Helvetica" charset="0"/>
                <a:ea typeface="ＭＳ Ｐゴシック" charset="0"/>
                <a:sym typeface="Symbol" charset="0"/>
              </a:rPr>
              <a:t>Or, define within each node </a:t>
            </a:r>
            <a:r>
              <a:rPr lang="en-US" sz="1800" i="1" dirty="0">
                <a:latin typeface="Helvetica" charset="0"/>
                <a:ea typeface="ＭＳ Ｐゴシック" charset="0"/>
              </a:rPr>
              <a:t>N</a:t>
            </a:r>
            <a:r>
              <a:rPr lang="en-US" sz="1800" i="1" baseline="-25000" dirty="0">
                <a:latin typeface="Helvetica" charset="0"/>
                <a:ea typeface="ＭＳ Ｐゴシック" charset="0"/>
              </a:rPr>
              <a:t>i  </a:t>
            </a:r>
            <a:r>
              <a:rPr lang="en-US" sz="1800" dirty="0">
                <a:latin typeface="Helvetica" charset="0"/>
                <a:ea typeface="ＭＳ Ｐゴシック" charset="0"/>
              </a:rPr>
              <a:t>a </a:t>
            </a:r>
            <a:r>
              <a:rPr lang="en-US" sz="1800" b="1" dirty="0">
                <a:solidFill>
                  <a:srgbClr val="002060"/>
                </a:solidFill>
                <a:latin typeface="Helvetica" charset="0"/>
                <a:ea typeface="ＭＳ Ｐゴシック" charset="0"/>
              </a:rPr>
              <a:t>logical clock</a:t>
            </a:r>
            <a:r>
              <a:rPr lang="en-US" sz="1800" i="1" dirty="0">
                <a:solidFill>
                  <a:srgbClr val="002060"/>
                </a:solidFill>
                <a:latin typeface="Helvetica" charset="0"/>
                <a:ea typeface="ＭＳ Ｐゴシック" charset="0"/>
              </a:rPr>
              <a:t> </a:t>
            </a:r>
            <a:r>
              <a:rPr lang="en-US" sz="1800" dirty="0">
                <a:latin typeface="Helvetica" charset="0"/>
                <a:ea typeface="ＭＳ Ｐゴシック" charset="0"/>
              </a:rPr>
              <a:t>(</a:t>
            </a:r>
            <a:r>
              <a:rPr lang="en-US" sz="1800" i="1" dirty="0" err="1">
                <a:latin typeface="Helvetica" charset="0"/>
                <a:ea typeface="ＭＳ Ｐゴシック" charset="0"/>
              </a:rPr>
              <a:t>LC</a:t>
            </a:r>
            <a:r>
              <a:rPr lang="en-US" sz="1800" i="1" baseline="-25000" dirty="0" err="1">
                <a:latin typeface="Helvetica" charset="0"/>
                <a:ea typeface="ＭＳ Ｐゴシック" charset="0"/>
              </a:rPr>
              <a:t>i</a:t>
            </a:r>
            <a:r>
              <a:rPr lang="en-US" sz="1800" dirty="0">
                <a:latin typeface="Helvetica" charset="0"/>
                <a:ea typeface="ＭＳ Ｐゴシック" charset="0"/>
              </a:rPr>
              <a:t>), which generates the unique local timestamp</a:t>
            </a:r>
          </a:p>
          <a:p>
            <a:pPr marL="742950" lvl="1" indent="-285750">
              <a:buFont typeface="Arial" panose="020B0604020202020204" pitchFamily="34" charset="0"/>
              <a:buChar char="•"/>
            </a:pPr>
            <a:r>
              <a:rPr lang="en-US" sz="1800" dirty="0">
                <a:latin typeface="Helvetica" charset="0"/>
                <a:ea typeface="ＭＳ Ｐゴシック" charset="0"/>
              </a:rPr>
              <a:t>Require that </a:t>
            </a:r>
            <a:r>
              <a:rPr lang="en-US" sz="1800" i="1" dirty="0">
                <a:latin typeface="Helvetica" charset="0"/>
                <a:ea typeface="ＭＳ Ｐゴシック" charset="0"/>
              </a:rPr>
              <a:t>N</a:t>
            </a:r>
            <a:r>
              <a:rPr lang="en-US" sz="1800" i="1" baseline="-25000" dirty="0">
                <a:latin typeface="Helvetica" charset="0"/>
                <a:ea typeface="ＭＳ Ｐゴシック" charset="0"/>
              </a:rPr>
              <a:t>i </a:t>
            </a:r>
            <a:r>
              <a:rPr lang="en-US" sz="1800" dirty="0">
                <a:latin typeface="Helvetica" charset="0"/>
                <a:ea typeface="ＭＳ Ｐゴシック" charset="0"/>
              </a:rPr>
              <a:t>advance its logical clock whenever a request is received from a transaction Ti with timestamp &lt; </a:t>
            </a:r>
            <a:r>
              <a:rPr lang="en-US" sz="1800" i="1" dirty="0" err="1">
                <a:latin typeface="Helvetica" charset="0"/>
                <a:ea typeface="ＭＳ Ｐゴシック" charset="0"/>
              </a:rPr>
              <a:t>x,y</a:t>
            </a:r>
            <a:r>
              <a:rPr lang="en-US" sz="1800" dirty="0">
                <a:latin typeface="Helvetica" charset="0"/>
                <a:ea typeface="ＭＳ Ｐゴシック" charset="0"/>
              </a:rPr>
              <a:t>&gt; and x is greater that the current value of </a:t>
            </a:r>
            <a:r>
              <a:rPr lang="en-US" sz="1800" i="1" dirty="0" err="1">
                <a:latin typeface="Helvetica" charset="0"/>
                <a:ea typeface="ＭＳ Ｐゴシック" charset="0"/>
              </a:rPr>
              <a:t>LC</a:t>
            </a:r>
            <a:r>
              <a:rPr lang="en-US" sz="1800" i="1" baseline="-25000" dirty="0" err="1">
                <a:latin typeface="Helvetica" charset="0"/>
                <a:ea typeface="ＭＳ Ｐゴシック" charset="0"/>
              </a:rPr>
              <a:t>i</a:t>
            </a:r>
            <a:r>
              <a:rPr lang="en-US" sz="1800" i="1" dirty="0">
                <a:latin typeface="Helvetica" charset="0"/>
                <a:ea typeface="ＭＳ Ｐゴシック" charset="0"/>
              </a:rPr>
              <a:t>.</a:t>
            </a:r>
            <a:endParaRPr lang="en-US" sz="1800" dirty="0">
              <a:latin typeface="Helvetica" charset="0"/>
              <a:ea typeface="ＭＳ Ｐゴシック" charset="0"/>
            </a:endParaRPr>
          </a:p>
          <a:p>
            <a:pPr marL="742950" lvl="1" indent="-285750">
              <a:buFont typeface="Arial" panose="020B0604020202020204" pitchFamily="34" charset="0"/>
              <a:buChar char="•"/>
            </a:pPr>
            <a:r>
              <a:rPr lang="en-US" sz="1800" dirty="0">
                <a:latin typeface="Helvetica" charset="0"/>
                <a:ea typeface="ＭＳ Ｐゴシック" charset="0"/>
              </a:rPr>
              <a:t>In this case, site </a:t>
            </a:r>
            <a:r>
              <a:rPr lang="en-US" sz="1800" i="1" dirty="0">
                <a:latin typeface="Helvetica" charset="0"/>
                <a:ea typeface="ＭＳ Ｐゴシック" charset="0"/>
              </a:rPr>
              <a:t>N</a:t>
            </a:r>
            <a:r>
              <a:rPr lang="en-US" sz="1800" i="1" baseline="-25000" dirty="0">
                <a:latin typeface="Helvetica" charset="0"/>
                <a:ea typeface="ＭＳ Ｐゴシック" charset="0"/>
              </a:rPr>
              <a:t>i  </a:t>
            </a:r>
            <a:r>
              <a:rPr lang="en-US" sz="1800" dirty="0">
                <a:latin typeface="Helvetica" charset="0"/>
                <a:ea typeface="ＭＳ Ｐゴシック" charset="0"/>
              </a:rPr>
              <a:t>advances its logical clock to the value </a:t>
            </a:r>
            <a:r>
              <a:rPr lang="en-US" sz="1800" i="1" dirty="0">
                <a:latin typeface="Helvetica" charset="0"/>
                <a:ea typeface="ＭＳ Ｐゴシック" charset="0"/>
              </a:rPr>
              <a:t>x</a:t>
            </a:r>
            <a:r>
              <a:rPr lang="en-US" sz="1800" dirty="0">
                <a:latin typeface="Helvetica" charset="0"/>
                <a:ea typeface="ＭＳ Ｐゴシック" charset="0"/>
              </a:rPr>
              <a:t> + 1</a:t>
            </a:r>
          </a:p>
        </p:txBody>
      </p:sp>
      <p:sp>
        <p:nvSpPr>
          <p:cNvPr id="3" name="TextBox 2"/>
          <p:cNvSpPr txBox="1"/>
          <p:nvPr/>
        </p:nvSpPr>
        <p:spPr>
          <a:xfrm>
            <a:off x="259306" y="3848669"/>
            <a:ext cx="8052181" cy="2277547"/>
          </a:xfrm>
          <a:prstGeom prst="rect">
            <a:avLst/>
          </a:prstGeom>
          <a:noFill/>
        </p:spPr>
        <p:txBody>
          <a:bodyPr wrap="square" rtlCol="0">
            <a:spAutoFit/>
          </a:bodyPr>
          <a:lstStyle/>
          <a:p>
            <a:r>
              <a:rPr lang="en-US" sz="1800" b="1" dirty="0">
                <a:solidFill>
                  <a:srgbClr val="FF0000"/>
                </a:solidFill>
              </a:rPr>
              <a:t>EXAMPLE</a:t>
            </a:r>
          </a:p>
          <a:p>
            <a:endParaRPr lang="en-US" sz="1800" dirty="0"/>
          </a:p>
          <a:p>
            <a:r>
              <a:rPr lang="en-US" sz="1800" dirty="0"/>
              <a:t>Site S1 has LC1 with value = 88</a:t>
            </a:r>
          </a:p>
          <a:p>
            <a:endParaRPr lang="en-US" sz="1800" dirty="0"/>
          </a:p>
          <a:p>
            <a:r>
              <a:rPr lang="en-US" sz="1800" dirty="0"/>
              <a:t>T2 has timestamp &lt;99, S3&gt; and T2 access data at S1</a:t>
            </a:r>
          </a:p>
          <a:p>
            <a:endParaRPr lang="en-US" sz="1800" dirty="0"/>
          </a:p>
          <a:p>
            <a:r>
              <a:rPr lang="en-US" sz="1800" dirty="0"/>
              <a:t>What will be the new value of LC1?</a:t>
            </a:r>
          </a:p>
          <a:p>
            <a:endParaRPr lang="en-US" dirty="0"/>
          </a:p>
        </p:txBody>
      </p:sp>
    </p:spTree>
    <p:extLst>
      <p:ext uri="{BB962C8B-B14F-4D97-AF65-F5344CB8AC3E}">
        <p14:creationId xmlns:p14="http://schemas.microsoft.com/office/powerpoint/2010/main" val="28017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 xmlns:a16="http://schemas.microsoft.com/office/drawing/2014/main" id="{9AC360A2-1C73-40FB-B6C2-9AB99083C974}"/>
              </a:ext>
            </a:extLst>
          </p:cNvPr>
          <p:cNvSpPr>
            <a:spLocks noGrp="1" noChangeArrowheads="1"/>
          </p:cNvSpPr>
          <p:nvPr>
            <p:ph type="title"/>
          </p:nvPr>
        </p:nvSpPr>
        <p:spPr/>
        <p:txBody>
          <a:bodyPr/>
          <a:lstStyle/>
          <a:p>
            <a:pPr>
              <a:defRPr/>
            </a:pPr>
            <a:r>
              <a:rPr lang="en-US" dirty="0">
                <a:ea typeface="+mj-ea"/>
              </a:rPr>
              <a:t>Deadlock Handling</a:t>
            </a:r>
          </a:p>
        </p:txBody>
      </p:sp>
      <p:sp>
        <p:nvSpPr>
          <p:cNvPr id="105475" name="Rectangle 3">
            <a:extLst>
              <a:ext uri="{FF2B5EF4-FFF2-40B4-BE49-F238E27FC236}">
                <a16:creationId xmlns="" xmlns:a16="http://schemas.microsoft.com/office/drawing/2014/main" id="{945AE643-5A69-4086-8E46-0A96AF24C811}"/>
              </a:ext>
            </a:extLst>
          </p:cNvPr>
          <p:cNvSpPr>
            <a:spLocks noGrp="1" noChangeArrowheads="1"/>
          </p:cNvSpPr>
          <p:nvPr>
            <p:ph type="body" idx="4294967295"/>
          </p:nvPr>
        </p:nvSpPr>
        <p:spPr>
          <a:xfrm>
            <a:off x="768351" y="1092200"/>
            <a:ext cx="7914009" cy="769938"/>
          </a:xfrm>
        </p:spPr>
        <p:txBody>
          <a:bodyPr/>
          <a:lstStyle/>
          <a:p>
            <a:pPr indent="0">
              <a:buFont typeface="Monotype Sorts" charset="2"/>
              <a:buNone/>
            </a:pPr>
            <a:r>
              <a:rPr lang="en-US" altLang="en-US" dirty="0"/>
              <a:t>Consider the following two transactions and history, with item X and transaction T</a:t>
            </a:r>
            <a:r>
              <a:rPr lang="en-US" altLang="en-US" baseline="-25000" dirty="0"/>
              <a:t>1</a:t>
            </a:r>
            <a:r>
              <a:rPr lang="en-US" altLang="en-US" dirty="0"/>
              <a:t> at site 1, and item Y and transaction T</a:t>
            </a:r>
            <a:r>
              <a:rPr lang="en-US" altLang="en-US" baseline="-25000" dirty="0"/>
              <a:t>2</a:t>
            </a:r>
            <a:r>
              <a:rPr lang="en-US" altLang="en-US" dirty="0"/>
              <a:t> at site 2:</a:t>
            </a:r>
          </a:p>
        </p:txBody>
      </p:sp>
      <p:sp>
        <p:nvSpPr>
          <p:cNvPr id="3" name="Rectangle 2"/>
          <p:cNvSpPr/>
          <p:nvPr/>
        </p:nvSpPr>
        <p:spPr>
          <a:xfrm>
            <a:off x="1182624" y="5411857"/>
            <a:ext cx="6498336" cy="353943"/>
          </a:xfrm>
          <a:prstGeom prst="rect">
            <a:avLst/>
          </a:prstGeom>
        </p:spPr>
        <p:txBody>
          <a:bodyPr wrap="square">
            <a:spAutoFit/>
          </a:bodyPr>
          <a:lstStyle/>
          <a:p>
            <a:r>
              <a:rPr kumimoji="1" lang="en-US" altLang="en-US" sz="1700" dirty="0">
                <a:latin typeface="+mn-lt"/>
                <a:ea typeface="MS PGothic" charset="0"/>
                <a:cs typeface="MS PGothic" charset="0"/>
              </a:rPr>
              <a:t>Result: deadlock which cannot be detected locally at either site</a:t>
            </a:r>
          </a:p>
        </p:txBody>
      </p:sp>
      <p:pic>
        <p:nvPicPr>
          <p:cNvPr id="2" name="Picture 1"/>
          <p:cNvPicPr>
            <a:picLocks noChangeAspect="1"/>
          </p:cNvPicPr>
          <p:nvPr/>
        </p:nvPicPr>
        <p:blipFill>
          <a:blip r:embed="rId3"/>
          <a:stretch>
            <a:fillRect/>
          </a:stretch>
        </p:blipFill>
        <p:spPr>
          <a:xfrm>
            <a:off x="1286514" y="1862138"/>
            <a:ext cx="6543675" cy="3505200"/>
          </a:xfrm>
          <a:prstGeom prst="rect">
            <a:avLst/>
          </a:prstGeom>
        </p:spPr>
      </p:pic>
    </p:spTree>
    <p:extLst>
      <p:ext uri="{BB962C8B-B14F-4D97-AF65-F5344CB8AC3E}">
        <p14:creationId xmlns:p14="http://schemas.microsoft.com/office/powerpoint/2010/main" val="3041603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 xmlns:a16="http://schemas.microsoft.com/office/drawing/2014/main" id="{ADFB35C7-E7A3-4041-A44D-C662BF9FA800}"/>
              </a:ext>
            </a:extLst>
          </p:cNvPr>
          <p:cNvSpPr>
            <a:spLocks noGrp="1" noChangeArrowheads="1"/>
          </p:cNvSpPr>
          <p:nvPr>
            <p:ph type="title"/>
          </p:nvPr>
        </p:nvSpPr>
        <p:spPr/>
        <p:txBody>
          <a:bodyPr/>
          <a:lstStyle/>
          <a:p>
            <a:pPr>
              <a:defRPr/>
            </a:pPr>
            <a:r>
              <a:rPr lang="en-US" dirty="0">
                <a:ea typeface="+mj-ea"/>
              </a:rPr>
              <a:t>Deadlock Detection</a:t>
            </a:r>
          </a:p>
        </p:txBody>
      </p:sp>
      <p:sp>
        <p:nvSpPr>
          <p:cNvPr id="107523" name="Rectangle 3">
            <a:extLst>
              <a:ext uri="{FF2B5EF4-FFF2-40B4-BE49-F238E27FC236}">
                <a16:creationId xmlns="" xmlns:a16="http://schemas.microsoft.com/office/drawing/2014/main" id="{FAE22E5F-1702-4295-B5C2-D4820D1405D6}"/>
              </a:ext>
            </a:extLst>
          </p:cNvPr>
          <p:cNvSpPr>
            <a:spLocks noGrp="1" noChangeArrowheads="1"/>
          </p:cNvSpPr>
          <p:nvPr>
            <p:ph idx="1"/>
          </p:nvPr>
        </p:nvSpPr>
        <p:spPr>
          <a:xfrm>
            <a:off x="208792" y="1145442"/>
            <a:ext cx="3708115" cy="2412881"/>
          </a:xfrm>
          <a:ln>
            <a:solidFill>
              <a:schemeClr val="tx1"/>
            </a:solidFill>
          </a:ln>
        </p:spPr>
        <p:txBody>
          <a:bodyPr/>
          <a:lstStyle/>
          <a:p>
            <a:pPr marL="0" indent="0">
              <a:buNone/>
            </a:pPr>
            <a:r>
              <a:rPr lang="en-US" altLang="en-US" sz="2400" dirty="0">
                <a:solidFill>
                  <a:srgbClr val="0000FF"/>
                </a:solidFill>
              </a:rPr>
              <a:t>Wait-for Graph</a:t>
            </a:r>
          </a:p>
          <a:p>
            <a:r>
              <a:rPr lang="en-US" altLang="en-US" sz="1700" dirty="0"/>
              <a:t>Transaction T1 request a lock for data A that is locked by T2</a:t>
            </a:r>
          </a:p>
          <a:p>
            <a:r>
              <a:rPr lang="en-US" altLang="en-US" dirty="0"/>
              <a:t>Transaction T2 request a lock for data B that is locked by T3</a:t>
            </a:r>
          </a:p>
          <a:p>
            <a:r>
              <a:rPr lang="en-US" altLang="en-US" dirty="0"/>
              <a:t>Transaction T1 request a lock for data B that is locked by T3</a:t>
            </a:r>
          </a:p>
          <a:p>
            <a:endParaRPr lang="en-US" altLang="en-US" dirty="0"/>
          </a:p>
        </p:txBody>
      </p:sp>
      <p:grpSp>
        <p:nvGrpSpPr>
          <p:cNvPr id="4" name="Group 3"/>
          <p:cNvGrpSpPr/>
          <p:nvPr/>
        </p:nvGrpSpPr>
        <p:grpSpPr>
          <a:xfrm>
            <a:off x="5475027" y="1255594"/>
            <a:ext cx="2372436" cy="887105"/>
            <a:chOff x="5475027" y="1255594"/>
            <a:chExt cx="2372436" cy="887105"/>
          </a:xfrm>
        </p:grpSpPr>
        <p:sp>
          <p:nvSpPr>
            <p:cNvPr id="2" name="Oval 1"/>
            <p:cNvSpPr/>
            <p:nvPr/>
          </p:nvSpPr>
          <p:spPr bwMode="auto">
            <a:xfrm>
              <a:off x="7124131" y="1528549"/>
              <a:ext cx="723332" cy="614150"/>
            </a:xfrm>
            <a:prstGeom prst="ellipse">
              <a:avLst/>
            </a:prstGeom>
            <a:solidFill>
              <a:schemeClr val="accent5">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charset="0"/>
                </a:rPr>
                <a:t>T2</a:t>
              </a:r>
            </a:p>
          </p:txBody>
        </p:sp>
        <p:sp>
          <p:nvSpPr>
            <p:cNvPr id="5" name="Oval 4"/>
            <p:cNvSpPr/>
            <p:nvPr/>
          </p:nvSpPr>
          <p:spPr bwMode="auto">
            <a:xfrm>
              <a:off x="5475027" y="1528549"/>
              <a:ext cx="723332" cy="614150"/>
            </a:xfrm>
            <a:prstGeom prst="ellipse">
              <a:avLst/>
            </a:prstGeom>
            <a:solidFill>
              <a:schemeClr val="accent5">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charset="0"/>
                </a:rPr>
                <a:t>T1</a:t>
              </a:r>
            </a:p>
          </p:txBody>
        </p:sp>
        <p:sp>
          <p:nvSpPr>
            <p:cNvPr id="3" name="Freeform 2"/>
            <p:cNvSpPr/>
            <p:nvPr/>
          </p:nvSpPr>
          <p:spPr bwMode="auto">
            <a:xfrm>
              <a:off x="5786651" y="1255594"/>
              <a:ext cx="1705970" cy="272955"/>
            </a:xfrm>
            <a:custGeom>
              <a:avLst/>
              <a:gdLst>
                <a:gd name="connsiteX0" fmla="*/ 0 w 1705970"/>
                <a:gd name="connsiteY0" fmla="*/ 259307 h 272955"/>
                <a:gd name="connsiteX1" fmla="*/ 81886 w 1705970"/>
                <a:gd name="connsiteY1" fmla="*/ 150125 h 272955"/>
                <a:gd name="connsiteX2" fmla="*/ 204716 w 1705970"/>
                <a:gd name="connsiteY2" fmla="*/ 81887 h 272955"/>
                <a:gd name="connsiteX3" fmla="*/ 259307 w 1705970"/>
                <a:gd name="connsiteY3" fmla="*/ 68239 h 272955"/>
                <a:gd name="connsiteX4" fmla="*/ 341194 w 1705970"/>
                <a:gd name="connsiteY4" fmla="*/ 40943 h 272955"/>
                <a:gd name="connsiteX5" fmla="*/ 382137 w 1705970"/>
                <a:gd name="connsiteY5" fmla="*/ 27296 h 272955"/>
                <a:gd name="connsiteX6" fmla="*/ 573206 w 1705970"/>
                <a:gd name="connsiteY6" fmla="*/ 0 h 272955"/>
                <a:gd name="connsiteX7" fmla="*/ 1173707 w 1705970"/>
                <a:gd name="connsiteY7" fmla="*/ 13648 h 272955"/>
                <a:gd name="connsiteX8" fmla="*/ 1351128 w 1705970"/>
                <a:gd name="connsiteY8" fmla="*/ 81887 h 272955"/>
                <a:gd name="connsiteX9" fmla="*/ 1433015 w 1705970"/>
                <a:gd name="connsiteY9" fmla="*/ 109182 h 272955"/>
                <a:gd name="connsiteX10" fmla="*/ 1528549 w 1705970"/>
                <a:gd name="connsiteY10" fmla="*/ 163773 h 272955"/>
                <a:gd name="connsiteX11" fmla="*/ 1569492 w 1705970"/>
                <a:gd name="connsiteY11" fmla="*/ 191069 h 272955"/>
                <a:gd name="connsiteX12" fmla="*/ 1665027 w 1705970"/>
                <a:gd name="connsiteY12" fmla="*/ 232012 h 272955"/>
                <a:gd name="connsiteX13" fmla="*/ 1705970 w 1705970"/>
                <a:gd name="connsiteY13" fmla="*/ 272955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5970" h="272955">
                  <a:moveTo>
                    <a:pt x="0" y="259307"/>
                  </a:moveTo>
                  <a:cubicBezTo>
                    <a:pt x="30359" y="208709"/>
                    <a:pt x="37113" y="184949"/>
                    <a:pt x="81886" y="150125"/>
                  </a:cubicBezTo>
                  <a:cubicBezTo>
                    <a:pt x="138649" y="105976"/>
                    <a:pt x="148918" y="97829"/>
                    <a:pt x="204716" y="81887"/>
                  </a:cubicBezTo>
                  <a:cubicBezTo>
                    <a:pt x="222751" y="76734"/>
                    <a:pt x="241341" y="73629"/>
                    <a:pt x="259307" y="68239"/>
                  </a:cubicBezTo>
                  <a:cubicBezTo>
                    <a:pt x="286866" y="59971"/>
                    <a:pt x="313898" y="50041"/>
                    <a:pt x="341194" y="40943"/>
                  </a:cubicBezTo>
                  <a:cubicBezTo>
                    <a:pt x="354842" y="36394"/>
                    <a:pt x="367896" y="29330"/>
                    <a:pt x="382137" y="27296"/>
                  </a:cubicBezTo>
                  <a:lnTo>
                    <a:pt x="573206" y="0"/>
                  </a:lnTo>
                  <a:lnTo>
                    <a:pt x="1173707" y="13648"/>
                  </a:lnTo>
                  <a:cubicBezTo>
                    <a:pt x="1265202" y="17383"/>
                    <a:pt x="1250392" y="48309"/>
                    <a:pt x="1351128" y="81887"/>
                  </a:cubicBezTo>
                  <a:lnTo>
                    <a:pt x="1433015" y="109182"/>
                  </a:lnTo>
                  <a:cubicBezTo>
                    <a:pt x="1532766" y="175684"/>
                    <a:pt x="1407341" y="94511"/>
                    <a:pt x="1528549" y="163773"/>
                  </a:cubicBezTo>
                  <a:cubicBezTo>
                    <a:pt x="1542790" y="171911"/>
                    <a:pt x="1555251" y="182931"/>
                    <a:pt x="1569492" y="191069"/>
                  </a:cubicBezTo>
                  <a:cubicBezTo>
                    <a:pt x="1616710" y="218051"/>
                    <a:pt x="1619095" y="216701"/>
                    <a:pt x="1665027" y="232012"/>
                  </a:cubicBezTo>
                  <a:lnTo>
                    <a:pt x="1705970" y="272955"/>
                  </a:ln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9" name="Group 8"/>
          <p:cNvGrpSpPr/>
          <p:nvPr/>
        </p:nvGrpSpPr>
        <p:grpSpPr>
          <a:xfrm>
            <a:off x="6539552" y="2142699"/>
            <a:ext cx="1095426" cy="1415624"/>
            <a:chOff x="6539552" y="2142699"/>
            <a:chExt cx="1095426" cy="1415624"/>
          </a:xfrm>
        </p:grpSpPr>
        <p:sp>
          <p:nvSpPr>
            <p:cNvPr id="8" name="Oval 7"/>
            <p:cNvSpPr/>
            <p:nvPr/>
          </p:nvSpPr>
          <p:spPr bwMode="auto">
            <a:xfrm>
              <a:off x="6539552" y="2944173"/>
              <a:ext cx="723332" cy="614150"/>
            </a:xfrm>
            <a:prstGeom prst="ellipse">
              <a:avLst/>
            </a:prstGeom>
            <a:solidFill>
              <a:schemeClr val="accent5">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charset="0"/>
                </a:rPr>
                <a:t>T3</a:t>
              </a:r>
            </a:p>
          </p:txBody>
        </p:sp>
        <p:sp>
          <p:nvSpPr>
            <p:cNvPr id="6" name="Freeform 5"/>
            <p:cNvSpPr/>
            <p:nvPr/>
          </p:nvSpPr>
          <p:spPr bwMode="auto">
            <a:xfrm>
              <a:off x="7262884" y="2142699"/>
              <a:ext cx="372094" cy="955343"/>
            </a:xfrm>
            <a:custGeom>
              <a:avLst/>
              <a:gdLst>
                <a:gd name="connsiteX0" fmla="*/ 450376 w 469904"/>
                <a:gd name="connsiteY0" fmla="*/ 0 h 1023582"/>
                <a:gd name="connsiteX1" fmla="*/ 450376 w 469904"/>
                <a:gd name="connsiteY1" fmla="*/ 368489 h 1023582"/>
                <a:gd name="connsiteX2" fmla="*/ 409432 w 469904"/>
                <a:gd name="connsiteY2" fmla="*/ 586853 h 1023582"/>
                <a:gd name="connsiteX3" fmla="*/ 382137 w 469904"/>
                <a:gd name="connsiteY3" fmla="*/ 668740 h 1023582"/>
                <a:gd name="connsiteX4" fmla="*/ 327546 w 469904"/>
                <a:gd name="connsiteY4" fmla="*/ 750626 h 1023582"/>
                <a:gd name="connsiteX5" fmla="*/ 300250 w 469904"/>
                <a:gd name="connsiteY5" fmla="*/ 791570 h 1023582"/>
                <a:gd name="connsiteX6" fmla="*/ 245659 w 469904"/>
                <a:gd name="connsiteY6" fmla="*/ 846161 h 1023582"/>
                <a:gd name="connsiteX7" fmla="*/ 163773 w 469904"/>
                <a:gd name="connsiteY7" fmla="*/ 900752 h 1023582"/>
                <a:gd name="connsiteX8" fmla="*/ 122829 w 469904"/>
                <a:gd name="connsiteY8" fmla="*/ 941695 h 1023582"/>
                <a:gd name="connsiteX9" fmla="*/ 40943 w 469904"/>
                <a:gd name="connsiteY9" fmla="*/ 996286 h 1023582"/>
                <a:gd name="connsiteX10" fmla="*/ 0 w 469904"/>
                <a:gd name="connsiteY10" fmla="*/ 1023582 h 102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904" h="1023582">
                  <a:moveTo>
                    <a:pt x="450376" y="0"/>
                  </a:moveTo>
                  <a:cubicBezTo>
                    <a:pt x="482700" y="161617"/>
                    <a:pt x="469278" y="66067"/>
                    <a:pt x="450376" y="368489"/>
                  </a:cubicBezTo>
                  <a:cubicBezTo>
                    <a:pt x="441485" y="510742"/>
                    <a:pt x="446391" y="475976"/>
                    <a:pt x="409432" y="586853"/>
                  </a:cubicBezTo>
                  <a:cubicBezTo>
                    <a:pt x="409430" y="586858"/>
                    <a:pt x="382141" y="668735"/>
                    <a:pt x="382137" y="668740"/>
                  </a:cubicBezTo>
                  <a:lnTo>
                    <a:pt x="327546" y="750626"/>
                  </a:lnTo>
                  <a:cubicBezTo>
                    <a:pt x="318447" y="764274"/>
                    <a:pt x="311849" y="779971"/>
                    <a:pt x="300250" y="791570"/>
                  </a:cubicBezTo>
                  <a:cubicBezTo>
                    <a:pt x="282053" y="809767"/>
                    <a:pt x="265754" y="830085"/>
                    <a:pt x="245659" y="846161"/>
                  </a:cubicBezTo>
                  <a:cubicBezTo>
                    <a:pt x="220043" y="866654"/>
                    <a:pt x="186970" y="877556"/>
                    <a:pt x="163773" y="900752"/>
                  </a:cubicBezTo>
                  <a:cubicBezTo>
                    <a:pt x="150125" y="914400"/>
                    <a:pt x="138064" y="929845"/>
                    <a:pt x="122829" y="941695"/>
                  </a:cubicBezTo>
                  <a:cubicBezTo>
                    <a:pt x="96934" y="961835"/>
                    <a:pt x="68238" y="978089"/>
                    <a:pt x="40943" y="996286"/>
                  </a:cubicBezTo>
                  <a:lnTo>
                    <a:pt x="0" y="1023582"/>
                  </a:ln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sp>
        <p:nvSpPr>
          <p:cNvPr id="7" name="Freeform 6"/>
          <p:cNvSpPr/>
          <p:nvPr/>
        </p:nvSpPr>
        <p:spPr bwMode="auto">
          <a:xfrm>
            <a:off x="5621395" y="2129051"/>
            <a:ext cx="915883" cy="1091848"/>
          </a:xfrm>
          <a:custGeom>
            <a:avLst/>
            <a:gdLst>
              <a:gd name="connsiteX0" fmla="*/ 42426 w 915883"/>
              <a:gd name="connsiteY0" fmla="*/ 0 h 1091848"/>
              <a:gd name="connsiteX1" fmla="*/ 1483 w 915883"/>
              <a:gd name="connsiteY1" fmla="*/ 177421 h 1091848"/>
              <a:gd name="connsiteX2" fmla="*/ 42426 w 915883"/>
              <a:gd name="connsiteY2" fmla="*/ 409433 h 1091848"/>
              <a:gd name="connsiteX3" fmla="*/ 69721 w 915883"/>
              <a:gd name="connsiteY3" fmla="*/ 477671 h 1091848"/>
              <a:gd name="connsiteX4" fmla="*/ 97017 w 915883"/>
              <a:gd name="connsiteY4" fmla="*/ 518615 h 1091848"/>
              <a:gd name="connsiteX5" fmla="*/ 110665 w 915883"/>
              <a:gd name="connsiteY5" fmla="*/ 559558 h 1091848"/>
              <a:gd name="connsiteX6" fmla="*/ 178904 w 915883"/>
              <a:gd name="connsiteY6" fmla="*/ 655092 h 1091848"/>
              <a:gd name="connsiteX7" fmla="*/ 219847 w 915883"/>
              <a:gd name="connsiteY7" fmla="*/ 682388 h 1091848"/>
              <a:gd name="connsiteX8" fmla="*/ 260790 w 915883"/>
              <a:gd name="connsiteY8" fmla="*/ 736979 h 1091848"/>
              <a:gd name="connsiteX9" fmla="*/ 301733 w 915883"/>
              <a:gd name="connsiteY9" fmla="*/ 764274 h 1091848"/>
              <a:gd name="connsiteX10" fmla="*/ 424563 w 915883"/>
              <a:gd name="connsiteY10" fmla="*/ 859809 h 1091848"/>
              <a:gd name="connsiteX11" fmla="*/ 465506 w 915883"/>
              <a:gd name="connsiteY11" fmla="*/ 887104 h 1091848"/>
              <a:gd name="connsiteX12" fmla="*/ 506450 w 915883"/>
              <a:gd name="connsiteY12" fmla="*/ 914400 h 1091848"/>
              <a:gd name="connsiteX13" fmla="*/ 547393 w 915883"/>
              <a:gd name="connsiteY13" fmla="*/ 928048 h 1091848"/>
              <a:gd name="connsiteX14" fmla="*/ 629280 w 915883"/>
              <a:gd name="connsiteY14" fmla="*/ 982639 h 1091848"/>
              <a:gd name="connsiteX15" fmla="*/ 670223 w 915883"/>
              <a:gd name="connsiteY15" fmla="*/ 1009934 h 1091848"/>
              <a:gd name="connsiteX16" fmla="*/ 711166 w 915883"/>
              <a:gd name="connsiteY16" fmla="*/ 1037230 h 1091848"/>
              <a:gd name="connsiteX17" fmla="*/ 752109 w 915883"/>
              <a:gd name="connsiteY17" fmla="*/ 1050877 h 1091848"/>
              <a:gd name="connsiteX18" fmla="*/ 793053 w 915883"/>
              <a:gd name="connsiteY18" fmla="*/ 1078173 h 1091848"/>
              <a:gd name="connsiteX19" fmla="*/ 915883 w 915883"/>
              <a:gd name="connsiteY19" fmla="*/ 1091821 h 109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5883" h="1091848">
                <a:moveTo>
                  <a:pt x="42426" y="0"/>
                </a:moveTo>
                <a:cubicBezTo>
                  <a:pt x="28778" y="59140"/>
                  <a:pt x="6524" y="116936"/>
                  <a:pt x="1483" y="177421"/>
                </a:cubicBezTo>
                <a:cubicBezTo>
                  <a:pt x="-5444" y="260546"/>
                  <a:pt x="12512" y="334648"/>
                  <a:pt x="42426" y="409433"/>
                </a:cubicBezTo>
                <a:cubicBezTo>
                  <a:pt x="51524" y="432179"/>
                  <a:pt x="58765" y="455759"/>
                  <a:pt x="69721" y="477671"/>
                </a:cubicBezTo>
                <a:cubicBezTo>
                  <a:pt x="77057" y="492342"/>
                  <a:pt x="89681" y="503944"/>
                  <a:pt x="97017" y="518615"/>
                </a:cubicBezTo>
                <a:cubicBezTo>
                  <a:pt x="103451" y="531482"/>
                  <a:pt x="104231" y="546691"/>
                  <a:pt x="110665" y="559558"/>
                </a:cubicBezTo>
                <a:cubicBezTo>
                  <a:pt x="118416" y="575059"/>
                  <a:pt x="172719" y="648907"/>
                  <a:pt x="178904" y="655092"/>
                </a:cubicBezTo>
                <a:cubicBezTo>
                  <a:pt x="190502" y="666690"/>
                  <a:pt x="208249" y="670790"/>
                  <a:pt x="219847" y="682388"/>
                </a:cubicBezTo>
                <a:cubicBezTo>
                  <a:pt x="235931" y="698472"/>
                  <a:pt x="244706" y="720895"/>
                  <a:pt x="260790" y="736979"/>
                </a:cubicBezTo>
                <a:cubicBezTo>
                  <a:pt x="272388" y="748577"/>
                  <a:pt x="289132" y="753773"/>
                  <a:pt x="301733" y="764274"/>
                </a:cubicBezTo>
                <a:cubicBezTo>
                  <a:pt x="430014" y="871175"/>
                  <a:pt x="217602" y="721835"/>
                  <a:pt x="424563" y="859809"/>
                </a:cubicBezTo>
                <a:lnTo>
                  <a:pt x="465506" y="887104"/>
                </a:lnTo>
                <a:cubicBezTo>
                  <a:pt x="479154" y="896203"/>
                  <a:pt x="490889" y="909213"/>
                  <a:pt x="506450" y="914400"/>
                </a:cubicBezTo>
                <a:cubicBezTo>
                  <a:pt x="520098" y="918949"/>
                  <a:pt x="534817" y="921062"/>
                  <a:pt x="547393" y="928048"/>
                </a:cubicBezTo>
                <a:cubicBezTo>
                  <a:pt x="576070" y="943980"/>
                  <a:pt x="601984" y="964442"/>
                  <a:pt x="629280" y="982639"/>
                </a:cubicBezTo>
                <a:lnTo>
                  <a:pt x="670223" y="1009934"/>
                </a:lnTo>
                <a:cubicBezTo>
                  <a:pt x="683871" y="1019033"/>
                  <a:pt x="695605" y="1032043"/>
                  <a:pt x="711166" y="1037230"/>
                </a:cubicBezTo>
                <a:lnTo>
                  <a:pt x="752109" y="1050877"/>
                </a:lnTo>
                <a:cubicBezTo>
                  <a:pt x="765757" y="1059976"/>
                  <a:pt x="777342" y="1073460"/>
                  <a:pt x="793053" y="1078173"/>
                </a:cubicBezTo>
                <a:cubicBezTo>
                  <a:pt x="842835" y="1093108"/>
                  <a:pt x="871908" y="1091821"/>
                  <a:pt x="915883" y="1091821"/>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10" name="TextBox 9"/>
          <p:cNvSpPr txBox="1"/>
          <p:nvPr/>
        </p:nvSpPr>
        <p:spPr>
          <a:xfrm>
            <a:off x="327546" y="3985146"/>
            <a:ext cx="6414448" cy="1477328"/>
          </a:xfrm>
          <a:prstGeom prst="rect">
            <a:avLst/>
          </a:prstGeom>
          <a:noFill/>
          <a:ln>
            <a:solidFill>
              <a:schemeClr val="tx1"/>
            </a:solidFill>
          </a:ln>
        </p:spPr>
        <p:txBody>
          <a:bodyPr wrap="square" rtlCol="0">
            <a:spAutoFit/>
          </a:bodyPr>
          <a:lstStyle/>
          <a:p>
            <a:r>
              <a:rPr lang="en-US" sz="1800" b="1" dirty="0">
                <a:solidFill>
                  <a:srgbClr val="FF0000"/>
                </a:solidFill>
              </a:rPr>
              <a:t>Question </a:t>
            </a:r>
            <a:r>
              <a:rPr lang="en-US" sz="1800" b="1" dirty="0" smtClean="0">
                <a:solidFill>
                  <a:srgbClr val="FF0000"/>
                </a:solidFill>
              </a:rPr>
              <a:t>27-1</a:t>
            </a:r>
            <a:r>
              <a:rPr lang="en-US" sz="1800" b="1" dirty="0" smtClean="0">
                <a:solidFill>
                  <a:srgbClr val="FF0000"/>
                </a:solidFill>
              </a:rPr>
              <a:t> </a:t>
            </a:r>
            <a:r>
              <a:rPr lang="en-US" sz="1800" dirty="0"/>
              <a:t>Construct wait-for graph for the following.</a:t>
            </a:r>
          </a:p>
          <a:p>
            <a:r>
              <a:rPr lang="en-US" altLang="en-US" sz="1800" dirty="0"/>
              <a:t>Transaction T1 request a lock for data A that is locked by T4</a:t>
            </a:r>
          </a:p>
          <a:p>
            <a:r>
              <a:rPr lang="en-US" altLang="en-US" sz="1800" dirty="0"/>
              <a:t>Transaction T2 request a lock for data B that is locked by T4</a:t>
            </a:r>
          </a:p>
          <a:p>
            <a:r>
              <a:rPr lang="en-US" altLang="en-US" sz="1800" dirty="0"/>
              <a:t>Transaction T3 request a lock for data B that is locked by T4</a:t>
            </a:r>
          </a:p>
          <a:p>
            <a:r>
              <a:rPr lang="en-US" altLang="en-US" sz="1800" dirty="0"/>
              <a:t>Transaction T4 request a lock for data C that is locked by T1</a:t>
            </a:r>
          </a:p>
        </p:txBody>
      </p:sp>
    </p:spTree>
    <p:extLst>
      <p:ext uri="{BB962C8B-B14F-4D97-AF65-F5344CB8AC3E}">
        <p14:creationId xmlns:p14="http://schemas.microsoft.com/office/powerpoint/2010/main" val="61929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anim calcmode="lin" valueType="num">
                                      <p:cBhvr additive="base">
                                        <p:cTn id="7" dur="500" fill="hold"/>
                                        <p:tgtEl>
                                          <p:spTgt spid="107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pRg st="2" end="2"/>
                                            </p:txEl>
                                          </p:spTgt>
                                        </p:tgtEl>
                                        <p:attrNameLst>
                                          <p:attrName>style.visibility</p:attrName>
                                        </p:attrNameLst>
                                      </p:cBhvr>
                                      <p:to>
                                        <p:strVal val="visible"/>
                                      </p:to>
                                    </p:set>
                                    <p:anim calcmode="lin" valueType="num">
                                      <p:cBhvr additive="base">
                                        <p:cTn id="19" dur="5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7523">
                                            <p:txEl>
                                              <p:pRg st="3" end="3"/>
                                            </p:txEl>
                                          </p:spTgt>
                                        </p:tgtEl>
                                        <p:attrNameLst>
                                          <p:attrName>style.visibility</p:attrName>
                                        </p:attrNameLst>
                                      </p:cBhvr>
                                      <p:to>
                                        <p:strVal val="visible"/>
                                      </p:to>
                                    </p:set>
                                    <p:anim calcmode="lin" valueType="num">
                                      <p:cBhvr additive="base">
                                        <p:cTn id="31"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 xmlns:a16="http://schemas.microsoft.com/office/drawing/2014/main" id="{ADFB35C7-E7A3-4041-A44D-C662BF9FA800}"/>
              </a:ext>
            </a:extLst>
          </p:cNvPr>
          <p:cNvSpPr>
            <a:spLocks noGrp="1" noChangeArrowheads="1"/>
          </p:cNvSpPr>
          <p:nvPr>
            <p:ph type="title"/>
          </p:nvPr>
        </p:nvSpPr>
        <p:spPr/>
        <p:txBody>
          <a:bodyPr/>
          <a:lstStyle/>
          <a:p>
            <a:pPr>
              <a:defRPr/>
            </a:pPr>
            <a:r>
              <a:rPr lang="en-US" dirty="0">
                <a:ea typeface="+mj-ea"/>
              </a:rPr>
              <a:t>Deadlock Detection</a:t>
            </a:r>
          </a:p>
        </p:txBody>
      </p:sp>
      <p:sp>
        <p:nvSpPr>
          <p:cNvPr id="107523" name="Rectangle 3">
            <a:extLst>
              <a:ext uri="{FF2B5EF4-FFF2-40B4-BE49-F238E27FC236}">
                <a16:creationId xmlns="" xmlns:a16="http://schemas.microsoft.com/office/drawing/2014/main" id="{FAE22E5F-1702-4295-B5C2-D4820D1405D6}"/>
              </a:ext>
            </a:extLst>
          </p:cNvPr>
          <p:cNvSpPr>
            <a:spLocks noGrp="1" noChangeArrowheads="1"/>
          </p:cNvSpPr>
          <p:nvPr>
            <p:ph idx="1"/>
          </p:nvPr>
        </p:nvSpPr>
        <p:spPr>
          <a:xfrm>
            <a:off x="205617" y="686174"/>
            <a:ext cx="3708115" cy="3626519"/>
          </a:xfrm>
          <a:ln>
            <a:solidFill>
              <a:schemeClr val="tx1"/>
            </a:solidFill>
          </a:ln>
        </p:spPr>
        <p:txBody>
          <a:bodyPr/>
          <a:lstStyle/>
          <a:p>
            <a:pPr marL="57150" indent="0">
              <a:buNone/>
            </a:pPr>
            <a:r>
              <a:rPr lang="en-US" altLang="en-US" i="1" dirty="0">
                <a:ea typeface="ＭＳ Ｐゴシック" panose="020B0600070205080204" pitchFamily="34" charset="-128"/>
              </a:rPr>
              <a:t>Two sites- S10 and S20</a:t>
            </a:r>
          </a:p>
          <a:p>
            <a:pPr marL="57150" indent="0">
              <a:buNone/>
            </a:pPr>
            <a:endParaRPr lang="en-US" altLang="en-US" i="1" dirty="0">
              <a:ea typeface="ＭＳ Ｐゴシック" panose="020B0600070205080204" pitchFamily="34" charset="-128"/>
            </a:endParaRPr>
          </a:p>
          <a:p>
            <a:pPr marL="57150" indent="0">
              <a:buNone/>
            </a:pPr>
            <a:r>
              <a:rPr lang="en-US" altLang="en-US" i="1" dirty="0">
                <a:ea typeface="ＭＳ Ｐゴシック" panose="020B0600070205080204" pitchFamily="34" charset="-128"/>
              </a:rPr>
              <a:t>Wait for graph for S10</a:t>
            </a:r>
          </a:p>
          <a:p>
            <a:r>
              <a:rPr lang="en-US" altLang="en-US" sz="1600" dirty="0"/>
              <a:t>Transaction T1 request a lock for data A that is locked by T2</a:t>
            </a:r>
          </a:p>
          <a:p>
            <a:pPr marL="0" indent="0">
              <a:buNone/>
            </a:pPr>
            <a:endParaRPr lang="en-US" altLang="en-US" sz="1600" dirty="0"/>
          </a:p>
          <a:p>
            <a:pPr marL="0" indent="0">
              <a:buNone/>
            </a:pPr>
            <a:r>
              <a:rPr lang="en-US" altLang="en-US" sz="1600" i="1" dirty="0">
                <a:ea typeface="ＭＳ Ｐゴシック" panose="020B0600070205080204" pitchFamily="34" charset="-128"/>
              </a:rPr>
              <a:t>Wait for graph for S20</a:t>
            </a:r>
            <a:endParaRPr lang="en-US" altLang="en-US" sz="1600" dirty="0"/>
          </a:p>
          <a:p>
            <a:r>
              <a:rPr lang="en-US" altLang="en-US" sz="1600" dirty="0"/>
              <a:t>Transaction T2 request a lock for data B that is locked by T3</a:t>
            </a:r>
          </a:p>
          <a:p>
            <a:pPr marL="57150" indent="0">
              <a:buNone/>
            </a:pPr>
            <a:endParaRPr lang="en-US" altLang="en-US" i="1" dirty="0">
              <a:ea typeface="ＭＳ Ｐゴシック" panose="020B0600070205080204" pitchFamily="34" charset="-128"/>
            </a:endParaRPr>
          </a:p>
          <a:p>
            <a:pPr marL="57150" indent="0">
              <a:buNone/>
            </a:pPr>
            <a:endParaRPr lang="en-US" altLang="en-US" i="1" dirty="0">
              <a:ea typeface="ＭＳ Ｐゴシック" panose="020B0600070205080204" pitchFamily="34" charset="-128"/>
            </a:endParaRPr>
          </a:p>
        </p:txBody>
      </p:sp>
      <p:grpSp>
        <p:nvGrpSpPr>
          <p:cNvPr id="107529" name="Group 107528"/>
          <p:cNvGrpSpPr/>
          <p:nvPr/>
        </p:nvGrpSpPr>
        <p:grpSpPr>
          <a:xfrm>
            <a:off x="4292221" y="1309215"/>
            <a:ext cx="1678674" cy="1637733"/>
            <a:chOff x="4292221" y="1309215"/>
            <a:chExt cx="1678674" cy="1637733"/>
          </a:xfrm>
        </p:grpSpPr>
        <p:sp>
          <p:nvSpPr>
            <p:cNvPr id="2" name="Oval 1"/>
            <p:cNvSpPr/>
            <p:nvPr/>
          </p:nvSpPr>
          <p:spPr bwMode="auto">
            <a:xfrm>
              <a:off x="4292221" y="1309215"/>
              <a:ext cx="1678674" cy="16377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Helvetica" charset="0"/>
                </a:rPr>
                <a:t>S10</a:t>
              </a:r>
            </a:p>
          </p:txBody>
        </p:sp>
        <p:sp>
          <p:nvSpPr>
            <p:cNvPr id="3" name="Oval 2"/>
            <p:cNvSpPr/>
            <p:nvPr/>
          </p:nvSpPr>
          <p:spPr bwMode="auto">
            <a:xfrm>
              <a:off x="4483290" y="1937013"/>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T1</a:t>
              </a:r>
            </a:p>
          </p:txBody>
        </p:sp>
        <p:sp>
          <p:nvSpPr>
            <p:cNvPr id="58" name="Oval 57"/>
            <p:cNvSpPr/>
            <p:nvPr/>
          </p:nvSpPr>
          <p:spPr bwMode="auto">
            <a:xfrm>
              <a:off x="5131558" y="1827830"/>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T2</a:t>
              </a:r>
            </a:p>
          </p:txBody>
        </p:sp>
        <p:sp>
          <p:nvSpPr>
            <p:cNvPr id="4" name="Freeform 3"/>
            <p:cNvSpPr/>
            <p:nvPr/>
          </p:nvSpPr>
          <p:spPr bwMode="auto">
            <a:xfrm>
              <a:off x="4810836" y="2223616"/>
              <a:ext cx="668777" cy="218365"/>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107530" name="Group 107529"/>
          <p:cNvGrpSpPr/>
          <p:nvPr/>
        </p:nvGrpSpPr>
        <p:grpSpPr>
          <a:xfrm>
            <a:off x="6751093" y="1349191"/>
            <a:ext cx="1678674" cy="1637733"/>
            <a:chOff x="6751093" y="1349191"/>
            <a:chExt cx="1678674" cy="1637733"/>
          </a:xfrm>
        </p:grpSpPr>
        <p:sp>
          <p:nvSpPr>
            <p:cNvPr id="60" name="Oval 59"/>
            <p:cNvSpPr/>
            <p:nvPr/>
          </p:nvSpPr>
          <p:spPr bwMode="auto">
            <a:xfrm>
              <a:off x="6751093" y="1349191"/>
              <a:ext cx="1678674" cy="16377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Helvetica" charset="0"/>
                </a:rPr>
                <a:t>S20</a:t>
              </a:r>
            </a:p>
          </p:txBody>
        </p:sp>
        <p:grpSp>
          <p:nvGrpSpPr>
            <p:cNvPr id="68" name="Group 67"/>
            <p:cNvGrpSpPr/>
            <p:nvPr/>
          </p:nvGrpSpPr>
          <p:grpSpPr>
            <a:xfrm>
              <a:off x="7094562" y="1980229"/>
              <a:ext cx="1084996" cy="614151"/>
              <a:chOff x="6942162" y="1827829"/>
              <a:chExt cx="1084996" cy="614151"/>
            </a:xfrm>
          </p:grpSpPr>
          <p:sp>
            <p:nvSpPr>
              <p:cNvPr id="69" name="Oval 68"/>
              <p:cNvSpPr/>
              <p:nvPr/>
            </p:nvSpPr>
            <p:spPr bwMode="auto">
              <a:xfrm>
                <a:off x="6942162" y="1937012"/>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T2</a:t>
                </a:r>
              </a:p>
            </p:txBody>
          </p:sp>
          <p:sp>
            <p:nvSpPr>
              <p:cNvPr id="70" name="Oval 69"/>
              <p:cNvSpPr/>
              <p:nvPr/>
            </p:nvSpPr>
            <p:spPr bwMode="auto">
              <a:xfrm>
                <a:off x="7590430" y="1827829"/>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T3</a:t>
                </a:r>
              </a:p>
            </p:txBody>
          </p:sp>
          <p:sp>
            <p:nvSpPr>
              <p:cNvPr id="71" name="Freeform 70"/>
              <p:cNvSpPr/>
              <p:nvPr/>
            </p:nvSpPr>
            <p:spPr bwMode="auto">
              <a:xfrm>
                <a:off x="7269708" y="2223615"/>
                <a:ext cx="668777" cy="218365"/>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sp>
        <p:nvSpPr>
          <p:cNvPr id="8" name="TextBox 7"/>
          <p:cNvSpPr txBox="1"/>
          <p:nvPr/>
        </p:nvSpPr>
        <p:spPr>
          <a:xfrm>
            <a:off x="205617" y="4572000"/>
            <a:ext cx="3806825" cy="1477328"/>
          </a:xfrm>
          <a:prstGeom prst="rect">
            <a:avLst/>
          </a:prstGeom>
          <a:noFill/>
          <a:ln>
            <a:solidFill>
              <a:schemeClr val="tx1"/>
            </a:solidFill>
          </a:ln>
        </p:spPr>
        <p:txBody>
          <a:bodyPr wrap="square" rtlCol="0">
            <a:spAutoFit/>
          </a:bodyPr>
          <a:lstStyle/>
          <a:p>
            <a:r>
              <a:rPr lang="en-US" altLang="en-US" sz="1800" dirty="0"/>
              <a:t>In the </a:t>
            </a:r>
            <a:r>
              <a:rPr lang="en-US" altLang="en-US" sz="1800" b="1" dirty="0">
                <a:solidFill>
                  <a:srgbClr val="002060"/>
                </a:solidFill>
              </a:rPr>
              <a:t>centralized deadlock-detection</a:t>
            </a:r>
            <a:r>
              <a:rPr lang="en-US" altLang="en-US" sz="1800" dirty="0"/>
              <a:t> approach, a global wait-for graph is constructed and maintained in a </a:t>
            </a:r>
            <a:r>
              <a:rPr lang="en-US" altLang="en-US" sz="1800" i="1" dirty="0"/>
              <a:t>single </a:t>
            </a:r>
            <a:r>
              <a:rPr lang="en-US" altLang="en-US" sz="1800" dirty="0"/>
              <a:t>site; the </a:t>
            </a:r>
            <a:r>
              <a:rPr lang="en-US" altLang="en-US" sz="1800" dirty="0">
                <a:solidFill>
                  <a:srgbClr val="0000FF"/>
                </a:solidFill>
              </a:rPr>
              <a:t>deadlock-detection coordinator</a:t>
            </a:r>
          </a:p>
        </p:txBody>
      </p:sp>
      <p:grpSp>
        <p:nvGrpSpPr>
          <p:cNvPr id="43" name="Group 42"/>
          <p:cNvGrpSpPr/>
          <p:nvPr/>
        </p:nvGrpSpPr>
        <p:grpSpPr>
          <a:xfrm>
            <a:off x="5246501" y="2946948"/>
            <a:ext cx="2442949" cy="2807209"/>
            <a:chOff x="5246501" y="2946948"/>
            <a:chExt cx="2442949" cy="2807209"/>
          </a:xfrm>
        </p:grpSpPr>
        <p:grpSp>
          <p:nvGrpSpPr>
            <p:cNvPr id="44" name="Group 43"/>
            <p:cNvGrpSpPr/>
            <p:nvPr/>
          </p:nvGrpSpPr>
          <p:grpSpPr>
            <a:xfrm>
              <a:off x="5246501" y="3666050"/>
              <a:ext cx="2442949" cy="2088107"/>
              <a:chOff x="5246501" y="3666050"/>
              <a:chExt cx="2442949" cy="2088107"/>
            </a:xfrm>
          </p:grpSpPr>
          <p:sp>
            <p:nvSpPr>
              <p:cNvPr id="47" name="Oval 46"/>
              <p:cNvSpPr/>
              <p:nvPr/>
            </p:nvSpPr>
            <p:spPr bwMode="auto">
              <a:xfrm>
                <a:off x="5246501" y="3666050"/>
                <a:ext cx="2442949" cy="208810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Helvetica" charset="0"/>
                  </a:rPr>
                  <a:t>Deadlock detection</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rgbClr val="0000FF"/>
                    </a:solidFill>
                    <a:latin typeface="Helvetica" charset="0"/>
                  </a:rPr>
                  <a:t>Coordinator (</a:t>
                </a:r>
                <a:r>
                  <a:rPr lang="en-US" b="1" dirty="0">
                    <a:solidFill>
                      <a:srgbClr val="FF0000"/>
                    </a:solidFill>
                    <a:latin typeface="Helvetica" charset="0"/>
                  </a:rPr>
                  <a:t>S30)</a:t>
                </a:r>
                <a:endParaRPr kumimoji="0" lang="en-US" sz="1600" b="1" i="0" u="none" strike="noStrike" cap="none" normalizeH="0" baseline="0" dirty="0">
                  <a:ln>
                    <a:noFill/>
                  </a:ln>
                  <a:solidFill>
                    <a:srgbClr val="FF0000"/>
                  </a:solidFill>
                  <a:effectLst/>
                  <a:latin typeface="Helvetica" charset="0"/>
                </a:endParaRPr>
              </a:p>
            </p:txBody>
          </p:sp>
          <p:grpSp>
            <p:nvGrpSpPr>
              <p:cNvPr id="48" name="Group 47"/>
              <p:cNvGrpSpPr/>
              <p:nvPr/>
            </p:nvGrpSpPr>
            <p:grpSpPr>
              <a:xfrm>
                <a:off x="5876536" y="4972971"/>
                <a:ext cx="1084996" cy="614151"/>
                <a:chOff x="6942162" y="1827829"/>
                <a:chExt cx="1084996" cy="614151"/>
              </a:xfrm>
            </p:grpSpPr>
            <p:sp>
              <p:nvSpPr>
                <p:cNvPr id="51" name="Oval 50"/>
                <p:cNvSpPr/>
                <p:nvPr/>
              </p:nvSpPr>
              <p:spPr bwMode="auto">
                <a:xfrm>
                  <a:off x="6942162" y="1937012"/>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T2</a:t>
                  </a:r>
                </a:p>
              </p:txBody>
            </p:sp>
            <p:sp>
              <p:nvSpPr>
                <p:cNvPr id="52" name="Oval 51"/>
                <p:cNvSpPr/>
                <p:nvPr/>
              </p:nvSpPr>
              <p:spPr bwMode="auto">
                <a:xfrm>
                  <a:off x="7590430" y="1827829"/>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T3</a:t>
                  </a:r>
                </a:p>
              </p:txBody>
            </p:sp>
            <p:sp>
              <p:nvSpPr>
                <p:cNvPr id="53" name="Freeform 52"/>
                <p:cNvSpPr/>
                <p:nvPr/>
              </p:nvSpPr>
              <p:spPr bwMode="auto">
                <a:xfrm>
                  <a:off x="7269708" y="2223615"/>
                  <a:ext cx="668777" cy="218365"/>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sp>
            <p:nvSpPr>
              <p:cNvPr id="49" name="Oval 48"/>
              <p:cNvSpPr/>
              <p:nvPr/>
            </p:nvSpPr>
            <p:spPr bwMode="auto">
              <a:xfrm>
                <a:off x="6101742" y="4519035"/>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T1</a:t>
                </a:r>
              </a:p>
            </p:txBody>
          </p:sp>
          <p:sp>
            <p:nvSpPr>
              <p:cNvPr id="50" name="Freeform 49"/>
              <p:cNvSpPr/>
              <p:nvPr/>
            </p:nvSpPr>
            <p:spPr bwMode="auto">
              <a:xfrm rot="6492177">
                <a:off x="5723325" y="4721714"/>
                <a:ext cx="514545" cy="269083"/>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cxnSp>
          <p:nvCxnSpPr>
            <p:cNvPr id="45" name="Straight Connector 44"/>
            <p:cNvCxnSpPr/>
            <p:nvPr/>
          </p:nvCxnSpPr>
          <p:spPr bwMode="auto">
            <a:xfrm>
              <a:off x="5246501" y="2946948"/>
              <a:ext cx="525920" cy="9144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a:off x="6994552" y="2946948"/>
              <a:ext cx="318374" cy="82611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8452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2" end="2"/>
                                            </p:txEl>
                                          </p:spTgt>
                                        </p:tgtEl>
                                        <p:attrNameLst>
                                          <p:attrName>style.visibility</p:attrName>
                                        </p:attrNameLst>
                                      </p:cBhvr>
                                      <p:to>
                                        <p:strVal val="visible"/>
                                      </p:to>
                                    </p:set>
                                    <p:anim calcmode="lin" valueType="num">
                                      <p:cBhvr additive="base">
                                        <p:cTn id="7" dur="5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anim calcmode="lin" valueType="num">
                                      <p:cBhvr additive="base">
                                        <p:cTn id="11"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7529"/>
                                        </p:tgtEl>
                                        <p:attrNameLst>
                                          <p:attrName>style.visibility</p:attrName>
                                        </p:attrNameLst>
                                      </p:cBhvr>
                                      <p:to>
                                        <p:strVal val="visible"/>
                                      </p:to>
                                    </p:set>
                                    <p:anim calcmode="lin" valueType="num">
                                      <p:cBhvr additive="base">
                                        <p:cTn id="17" dur="500" fill="hold"/>
                                        <p:tgtEl>
                                          <p:spTgt spid="107529"/>
                                        </p:tgtEl>
                                        <p:attrNameLst>
                                          <p:attrName>ppt_x</p:attrName>
                                        </p:attrNameLst>
                                      </p:cBhvr>
                                      <p:tavLst>
                                        <p:tav tm="0">
                                          <p:val>
                                            <p:strVal val="#ppt_x"/>
                                          </p:val>
                                        </p:tav>
                                        <p:tav tm="100000">
                                          <p:val>
                                            <p:strVal val="#ppt_x"/>
                                          </p:val>
                                        </p:tav>
                                      </p:tavLst>
                                    </p:anim>
                                    <p:anim calcmode="lin" valueType="num">
                                      <p:cBhvr additive="base">
                                        <p:cTn id="18" dur="500" fill="hold"/>
                                        <p:tgtEl>
                                          <p:spTgt spid="10752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7523">
                                            <p:txEl>
                                              <p:pRg st="5" end="5"/>
                                            </p:txEl>
                                          </p:spTgt>
                                        </p:tgtEl>
                                        <p:attrNameLst>
                                          <p:attrName>style.visibility</p:attrName>
                                        </p:attrNameLst>
                                      </p:cBhvr>
                                      <p:to>
                                        <p:strVal val="visible"/>
                                      </p:to>
                                    </p:set>
                                    <p:anim calcmode="lin" valueType="num">
                                      <p:cBhvr additive="base">
                                        <p:cTn id="23" dur="500" fill="hold"/>
                                        <p:tgtEl>
                                          <p:spTgt spid="1075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752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7523">
                                            <p:txEl>
                                              <p:pRg st="6" end="6"/>
                                            </p:txEl>
                                          </p:spTgt>
                                        </p:tgtEl>
                                        <p:attrNameLst>
                                          <p:attrName>style.visibility</p:attrName>
                                        </p:attrNameLst>
                                      </p:cBhvr>
                                      <p:to>
                                        <p:strVal val="visible"/>
                                      </p:to>
                                    </p:set>
                                    <p:anim calcmode="lin" valueType="num">
                                      <p:cBhvr additive="base">
                                        <p:cTn id="27" dur="500" fill="hold"/>
                                        <p:tgtEl>
                                          <p:spTgt spid="1075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75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7530"/>
                                        </p:tgtEl>
                                        <p:attrNameLst>
                                          <p:attrName>style.visibility</p:attrName>
                                        </p:attrNameLst>
                                      </p:cBhvr>
                                      <p:to>
                                        <p:strVal val="visible"/>
                                      </p:to>
                                    </p:set>
                                    <p:anim calcmode="lin" valueType="num">
                                      <p:cBhvr additive="base">
                                        <p:cTn id="33" dur="500" fill="hold"/>
                                        <p:tgtEl>
                                          <p:spTgt spid="107530"/>
                                        </p:tgtEl>
                                        <p:attrNameLst>
                                          <p:attrName>ppt_x</p:attrName>
                                        </p:attrNameLst>
                                      </p:cBhvr>
                                      <p:tavLst>
                                        <p:tav tm="0">
                                          <p:val>
                                            <p:strVal val="#ppt_x"/>
                                          </p:val>
                                        </p:tav>
                                        <p:tav tm="100000">
                                          <p:val>
                                            <p:strVal val="#ppt_x"/>
                                          </p:val>
                                        </p:tav>
                                      </p:tavLst>
                                    </p:anim>
                                    <p:anim calcmode="lin" valueType="num">
                                      <p:cBhvr additive="base">
                                        <p:cTn id="34" dur="500" fill="hold"/>
                                        <p:tgtEl>
                                          <p:spTgt spid="10753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ppt_x"/>
                                          </p:val>
                                        </p:tav>
                                        <p:tav tm="100000">
                                          <p:val>
                                            <p:strVal val="#ppt_x"/>
                                          </p:val>
                                        </p:tav>
                                      </p:tavLst>
                                    </p:anim>
                                    <p:anim calcmode="lin" valueType="num">
                                      <p:cBhvr additive="base">
                                        <p:cTn id="4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 xmlns:a16="http://schemas.microsoft.com/office/drawing/2014/main" id="{ADFB35C7-E7A3-4041-A44D-C662BF9FA800}"/>
              </a:ext>
            </a:extLst>
          </p:cNvPr>
          <p:cNvSpPr>
            <a:spLocks noGrp="1" noChangeArrowheads="1"/>
          </p:cNvSpPr>
          <p:nvPr>
            <p:ph type="title"/>
          </p:nvPr>
        </p:nvSpPr>
        <p:spPr/>
        <p:txBody>
          <a:bodyPr/>
          <a:lstStyle/>
          <a:p>
            <a:pPr>
              <a:defRPr/>
            </a:pPr>
            <a:r>
              <a:rPr lang="en-US" dirty="0">
                <a:ea typeface="+mj-ea"/>
              </a:rPr>
              <a:t>Deadlock Detection</a:t>
            </a:r>
          </a:p>
        </p:txBody>
      </p:sp>
      <p:sp>
        <p:nvSpPr>
          <p:cNvPr id="107523" name="Rectangle 3">
            <a:extLst>
              <a:ext uri="{FF2B5EF4-FFF2-40B4-BE49-F238E27FC236}">
                <a16:creationId xmlns="" xmlns:a16="http://schemas.microsoft.com/office/drawing/2014/main" id="{FAE22E5F-1702-4295-B5C2-D4820D1405D6}"/>
              </a:ext>
            </a:extLst>
          </p:cNvPr>
          <p:cNvSpPr>
            <a:spLocks noGrp="1" noChangeArrowheads="1"/>
          </p:cNvSpPr>
          <p:nvPr>
            <p:ph idx="1"/>
          </p:nvPr>
        </p:nvSpPr>
        <p:spPr>
          <a:xfrm>
            <a:off x="205617" y="686174"/>
            <a:ext cx="3708115" cy="3066500"/>
          </a:xfrm>
          <a:ln>
            <a:solidFill>
              <a:schemeClr val="tx1"/>
            </a:solidFill>
          </a:ln>
        </p:spPr>
        <p:txBody>
          <a:bodyPr/>
          <a:lstStyle/>
          <a:p>
            <a:pPr marL="57150" indent="0">
              <a:buNone/>
            </a:pPr>
            <a:r>
              <a:rPr lang="en-US" altLang="en-US" b="1" i="1" dirty="0">
                <a:solidFill>
                  <a:srgbClr val="0000FF"/>
                </a:solidFill>
                <a:ea typeface="ＭＳ Ｐゴシック" panose="020B0600070205080204" pitchFamily="34" charset="-128"/>
              </a:rPr>
              <a:t>Real graph</a:t>
            </a:r>
            <a:r>
              <a:rPr lang="en-US" altLang="en-US" dirty="0">
                <a:solidFill>
                  <a:srgbClr val="0000FF"/>
                </a:solidFill>
                <a:ea typeface="ＭＳ Ｐゴシック" panose="020B0600070205080204" pitchFamily="34" charset="-128"/>
              </a:rPr>
              <a:t>: </a:t>
            </a:r>
            <a:r>
              <a:rPr lang="en-US" altLang="en-US" dirty="0">
                <a:ea typeface="ＭＳ Ｐゴシック" panose="020B0600070205080204" pitchFamily="34" charset="-128"/>
              </a:rPr>
              <a:t>Real, but unknown, state of the system.</a:t>
            </a:r>
          </a:p>
          <a:p>
            <a:pPr marL="57150" indent="0">
              <a:buNone/>
            </a:pPr>
            <a:r>
              <a:rPr lang="en-US" altLang="en-US" b="1" i="1" dirty="0">
                <a:solidFill>
                  <a:srgbClr val="0000FF"/>
                </a:solidFill>
                <a:ea typeface="ＭＳ Ｐゴシック" panose="020B0600070205080204" pitchFamily="34" charset="-128"/>
              </a:rPr>
              <a:t>Constructed graph</a:t>
            </a:r>
            <a:r>
              <a:rPr lang="en-US" altLang="en-US" b="1" dirty="0">
                <a:solidFill>
                  <a:srgbClr val="0000FF"/>
                </a:solidFill>
                <a:ea typeface="ＭＳ Ｐゴシック" panose="020B0600070205080204" pitchFamily="34" charset="-128"/>
              </a:rPr>
              <a:t>: </a:t>
            </a:r>
            <a:r>
              <a:rPr lang="en-US" altLang="en-US" dirty="0">
                <a:ea typeface="ＭＳ Ｐゴシック" panose="020B0600070205080204" pitchFamily="34" charset="-128"/>
              </a:rPr>
              <a:t>Approximation generated by the controller during the execution of its algorithm .</a:t>
            </a:r>
          </a:p>
          <a:p>
            <a:pPr marL="57150" indent="0">
              <a:buNone/>
            </a:pPr>
            <a:r>
              <a:rPr lang="en-US" altLang="en-US" dirty="0">
                <a:ea typeface="ＭＳ Ｐゴシック" panose="020B0600070205080204" pitchFamily="34" charset="-128"/>
              </a:rPr>
              <a:t> T3 </a:t>
            </a:r>
            <a:r>
              <a:rPr lang="en-US" altLang="en-US" dirty="0">
                <a:ea typeface="ＭＳ Ｐゴシック" panose="020B0600070205080204" pitchFamily="34" charset="-128"/>
                <a:sym typeface="Symbol" panose="05050102010706020507" pitchFamily="18" charset="2"/>
              </a:rPr>
              <a:t> T4 added to S20 but message has not reached to coordinator due to network delay</a:t>
            </a:r>
          </a:p>
          <a:p>
            <a:pPr marL="57150" indent="0">
              <a:buNone/>
            </a:pPr>
            <a:r>
              <a:rPr lang="en-US" altLang="en-US" dirty="0">
                <a:ea typeface="ＭＳ Ｐゴシック" panose="020B0600070205080204" pitchFamily="34" charset="-128"/>
                <a:sym typeface="Symbol" panose="05050102010706020507" pitchFamily="18" charset="2"/>
              </a:rPr>
              <a:t>Real graph and constructed graph are not the same.</a:t>
            </a:r>
            <a:endParaRPr lang="en-US" altLang="en-US" dirty="0">
              <a:ea typeface="ＭＳ Ｐゴシック" panose="020B0600070205080204" pitchFamily="34" charset="-128"/>
            </a:endParaRPr>
          </a:p>
        </p:txBody>
      </p:sp>
      <p:grpSp>
        <p:nvGrpSpPr>
          <p:cNvPr id="107529" name="Group 107528"/>
          <p:cNvGrpSpPr/>
          <p:nvPr/>
        </p:nvGrpSpPr>
        <p:grpSpPr>
          <a:xfrm>
            <a:off x="4292221" y="1309215"/>
            <a:ext cx="1678674" cy="1637733"/>
            <a:chOff x="4292221" y="1309215"/>
            <a:chExt cx="1678674" cy="1637733"/>
          </a:xfrm>
        </p:grpSpPr>
        <p:sp>
          <p:nvSpPr>
            <p:cNvPr id="2" name="Oval 1"/>
            <p:cNvSpPr/>
            <p:nvPr/>
          </p:nvSpPr>
          <p:spPr bwMode="auto">
            <a:xfrm>
              <a:off x="4292221" y="1309215"/>
              <a:ext cx="1678674" cy="16377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Helvetica" charset="0"/>
                </a:rPr>
                <a:t>S10</a:t>
              </a:r>
            </a:p>
          </p:txBody>
        </p:sp>
        <p:sp>
          <p:nvSpPr>
            <p:cNvPr id="3" name="Oval 2"/>
            <p:cNvSpPr/>
            <p:nvPr/>
          </p:nvSpPr>
          <p:spPr bwMode="auto">
            <a:xfrm>
              <a:off x="4483290" y="1937013"/>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T1</a:t>
              </a:r>
            </a:p>
          </p:txBody>
        </p:sp>
        <p:sp>
          <p:nvSpPr>
            <p:cNvPr id="58" name="Oval 57"/>
            <p:cNvSpPr/>
            <p:nvPr/>
          </p:nvSpPr>
          <p:spPr bwMode="auto">
            <a:xfrm>
              <a:off x="5131558" y="1827830"/>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T2</a:t>
              </a:r>
            </a:p>
          </p:txBody>
        </p:sp>
        <p:sp>
          <p:nvSpPr>
            <p:cNvPr id="4" name="Freeform 3"/>
            <p:cNvSpPr/>
            <p:nvPr/>
          </p:nvSpPr>
          <p:spPr bwMode="auto">
            <a:xfrm>
              <a:off x="4810836" y="2223616"/>
              <a:ext cx="668777" cy="218365"/>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107530" name="Group 107529"/>
          <p:cNvGrpSpPr/>
          <p:nvPr/>
        </p:nvGrpSpPr>
        <p:grpSpPr>
          <a:xfrm>
            <a:off x="6761778" y="1355913"/>
            <a:ext cx="1678674" cy="1637733"/>
            <a:chOff x="6751093" y="1349191"/>
            <a:chExt cx="1678674" cy="1637733"/>
          </a:xfrm>
        </p:grpSpPr>
        <p:sp>
          <p:nvSpPr>
            <p:cNvPr id="60" name="Oval 59"/>
            <p:cNvSpPr/>
            <p:nvPr/>
          </p:nvSpPr>
          <p:spPr bwMode="auto">
            <a:xfrm>
              <a:off x="6751093" y="1349191"/>
              <a:ext cx="1678674" cy="16377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Helvetica" charset="0"/>
                </a:rPr>
                <a:t>S20</a:t>
              </a:r>
            </a:p>
          </p:txBody>
        </p:sp>
        <p:grpSp>
          <p:nvGrpSpPr>
            <p:cNvPr id="68" name="Group 67"/>
            <p:cNvGrpSpPr/>
            <p:nvPr/>
          </p:nvGrpSpPr>
          <p:grpSpPr>
            <a:xfrm>
              <a:off x="7094562" y="1980229"/>
              <a:ext cx="1084996" cy="614151"/>
              <a:chOff x="6942162" y="1827829"/>
              <a:chExt cx="1084996" cy="614151"/>
            </a:xfrm>
          </p:grpSpPr>
          <p:sp>
            <p:nvSpPr>
              <p:cNvPr id="69" name="Oval 68"/>
              <p:cNvSpPr/>
              <p:nvPr/>
            </p:nvSpPr>
            <p:spPr bwMode="auto">
              <a:xfrm>
                <a:off x="6942162" y="1937012"/>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T2</a:t>
                </a:r>
              </a:p>
            </p:txBody>
          </p:sp>
          <p:sp>
            <p:nvSpPr>
              <p:cNvPr id="70" name="Oval 69"/>
              <p:cNvSpPr/>
              <p:nvPr/>
            </p:nvSpPr>
            <p:spPr bwMode="auto">
              <a:xfrm>
                <a:off x="7590430" y="1827829"/>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T3</a:t>
                </a:r>
              </a:p>
            </p:txBody>
          </p:sp>
          <p:sp>
            <p:nvSpPr>
              <p:cNvPr id="71" name="Freeform 70"/>
              <p:cNvSpPr/>
              <p:nvPr/>
            </p:nvSpPr>
            <p:spPr bwMode="auto">
              <a:xfrm>
                <a:off x="7269708" y="2223615"/>
                <a:ext cx="668777" cy="218365"/>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grpSp>
        <p:nvGrpSpPr>
          <p:cNvPr id="107525" name="Group 107524"/>
          <p:cNvGrpSpPr/>
          <p:nvPr/>
        </p:nvGrpSpPr>
        <p:grpSpPr>
          <a:xfrm>
            <a:off x="1732129" y="4025334"/>
            <a:ext cx="1084996" cy="1363895"/>
            <a:chOff x="1732129" y="4025334"/>
            <a:chExt cx="1084996" cy="1363895"/>
          </a:xfrm>
        </p:grpSpPr>
        <p:grpSp>
          <p:nvGrpSpPr>
            <p:cNvPr id="7" name="Group 6"/>
            <p:cNvGrpSpPr/>
            <p:nvPr/>
          </p:nvGrpSpPr>
          <p:grpSpPr>
            <a:xfrm>
              <a:off x="1732129" y="4775078"/>
              <a:ext cx="1084996" cy="614151"/>
              <a:chOff x="6942162" y="1827829"/>
              <a:chExt cx="1084996" cy="614151"/>
            </a:xfrm>
          </p:grpSpPr>
          <p:sp>
            <p:nvSpPr>
              <p:cNvPr id="61" name="Oval 60"/>
              <p:cNvSpPr/>
              <p:nvPr/>
            </p:nvSpPr>
            <p:spPr bwMode="auto">
              <a:xfrm>
                <a:off x="6942162" y="1937012"/>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T2</a:t>
                </a:r>
              </a:p>
            </p:txBody>
          </p:sp>
          <p:sp>
            <p:nvSpPr>
              <p:cNvPr id="62" name="Oval 61"/>
              <p:cNvSpPr/>
              <p:nvPr/>
            </p:nvSpPr>
            <p:spPr bwMode="auto">
              <a:xfrm>
                <a:off x="7590430" y="1827829"/>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T3</a:t>
                </a:r>
              </a:p>
            </p:txBody>
          </p:sp>
          <p:sp>
            <p:nvSpPr>
              <p:cNvPr id="63" name="Freeform 62"/>
              <p:cNvSpPr/>
              <p:nvPr/>
            </p:nvSpPr>
            <p:spPr bwMode="auto">
              <a:xfrm>
                <a:off x="7269708" y="2223615"/>
                <a:ext cx="668777" cy="218365"/>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sp>
          <p:nvSpPr>
            <p:cNvPr id="72" name="Oval 71"/>
            <p:cNvSpPr/>
            <p:nvPr/>
          </p:nvSpPr>
          <p:spPr bwMode="auto">
            <a:xfrm>
              <a:off x="2062849" y="4025334"/>
              <a:ext cx="441903" cy="4770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T1</a:t>
              </a:r>
            </a:p>
          </p:txBody>
        </p:sp>
        <p:sp>
          <p:nvSpPr>
            <p:cNvPr id="73" name="Freeform 72"/>
            <p:cNvSpPr/>
            <p:nvPr/>
          </p:nvSpPr>
          <p:spPr bwMode="auto">
            <a:xfrm rot="6662219">
              <a:off x="1581823" y="4359641"/>
              <a:ext cx="676702" cy="272620"/>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107532" name="Group 107531"/>
          <p:cNvGrpSpPr/>
          <p:nvPr/>
        </p:nvGrpSpPr>
        <p:grpSpPr>
          <a:xfrm>
            <a:off x="5158166" y="2926149"/>
            <a:ext cx="2442949" cy="2807209"/>
            <a:chOff x="5246501" y="2946948"/>
            <a:chExt cx="2442949" cy="2807209"/>
          </a:xfrm>
        </p:grpSpPr>
        <p:grpSp>
          <p:nvGrpSpPr>
            <p:cNvPr id="107531" name="Group 107530"/>
            <p:cNvGrpSpPr/>
            <p:nvPr/>
          </p:nvGrpSpPr>
          <p:grpSpPr>
            <a:xfrm>
              <a:off x="5246501" y="3666050"/>
              <a:ext cx="2442949" cy="2088107"/>
              <a:chOff x="5246501" y="3666050"/>
              <a:chExt cx="2442949" cy="2088107"/>
            </a:xfrm>
          </p:grpSpPr>
          <p:sp>
            <p:nvSpPr>
              <p:cNvPr id="5" name="Oval 4"/>
              <p:cNvSpPr/>
              <p:nvPr/>
            </p:nvSpPr>
            <p:spPr bwMode="auto">
              <a:xfrm>
                <a:off x="5246501" y="3666050"/>
                <a:ext cx="2442949" cy="208810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Helvetica" charset="0"/>
                  </a:rPr>
                  <a:t>Deadlock detection</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rgbClr val="0000FF"/>
                    </a:solidFill>
                    <a:latin typeface="Helvetica" charset="0"/>
                  </a:rPr>
                  <a:t>Coordinator (</a:t>
                </a:r>
                <a:r>
                  <a:rPr lang="en-US" b="1" dirty="0">
                    <a:solidFill>
                      <a:srgbClr val="FF0000"/>
                    </a:solidFill>
                    <a:latin typeface="Helvetica" charset="0"/>
                  </a:rPr>
                  <a:t>S30)</a:t>
                </a:r>
                <a:endParaRPr kumimoji="0" lang="en-US" sz="1600" b="1" i="0" u="none" strike="noStrike" cap="none" normalizeH="0" baseline="0" dirty="0">
                  <a:ln>
                    <a:noFill/>
                  </a:ln>
                  <a:solidFill>
                    <a:srgbClr val="FF0000"/>
                  </a:solidFill>
                  <a:effectLst/>
                  <a:latin typeface="Helvetica" charset="0"/>
                </a:endParaRPr>
              </a:p>
            </p:txBody>
          </p:sp>
          <p:grpSp>
            <p:nvGrpSpPr>
              <p:cNvPr id="64" name="Group 63"/>
              <p:cNvGrpSpPr/>
              <p:nvPr/>
            </p:nvGrpSpPr>
            <p:grpSpPr>
              <a:xfrm>
                <a:off x="5876536" y="4972971"/>
                <a:ext cx="1084996" cy="614151"/>
                <a:chOff x="6942162" y="1827829"/>
                <a:chExt cx="1084996" cy="614151"/>
              </a:xfrm>
            </p:grpSpPr>
            <p:sp>
              <p:nvSpPr>
                <p:cNvPr id="65" name="Oval 64"/>
                <p:cNvSpPr/>
                <p:nvPr/>
              </p:nvSpPr>
              <p:spPr bwMode="auto">
                <a:xfrm>
                  <a:off x="6942162" y="1937012"/>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T2</a:t>
                  </a:r>
                </a:p>
              </p:txBody>
            </p:sp>
            <p:sp>
              <p:nvSpPr>
                <p:cNvPr id="66" name="Oval 65"/>
                <p:cNvSpPr/>
                <p:nvPr/>
              </p:nvSpPr>
              <p:spPr bwMode="auto">
                <a:xfrm>
                  <a:off x="7590430" y="1827829"/>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T3</a:t>
                  </a:r>
                </a:p>
              </p:txBody>
            </p:sp>
            <p:sp>
              <p:nvSpPr>
                <p:cNvPr id="67" name="Freeform 66"/>
                <p:cNvSpPr/>
                <p:nvPr/>
              </p:nvSpPr>
              <p:spPr bwMode="auto">
                <a:xfrm>
                  <a:off x="7269708" y="2223615"/>
                  <a:ext cx="668777" cy="218365"/>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sp>
            <p:nvSpPr>
              <p:cNvPr id="74" name="Oval 73"/>
              <p:cNvSpPr/>
              <p:nvPr/>
            </p:nvSpPr>
            <p:spPr bwMode="auto">
              <a:xfrm>
                <a:off x="6101742" y="4519035"/>
                <a:ext cx="436728" cy="3821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T1</a:t>
                </a:r>
              </a:p>
            </p:txBody>
          </p:sp>
          <p:sp>
            <p:nvSpPr>
              <p:cNvPr id="75" name="Freeform 74"/>
              <p:cNvSpPr/>
              <p:nvPr/>
            </p:nvSpPr>
            <p:spPr bwMode="auto">
              <a:xfrm rot="6492177">
                <a:off x="5723325" y="4721714"/>
                <a:ext cx="514545" cy="269083"/>
              </a:xfrm>
              <a:custGeom>
                <a:avLst/>
                <a:gdLst>
                  <a:gd name="connsiteX0" fmla="*/ 0 w 668777"/>
                  <a:gd name="connsiteY0" fmla="*/ 81887 h 218365"/>
                  <a:gd name="connsiteX1" fmla="*/ 13648 w 668777"/>
                  <a:gd name="connsiteY1" fmla="*/ 150126 h 218365"/>
                  <a:gd name="connsiteX2" fmla="*/ 54591 w 668777"/>
                  <a:gd name="connsiteY2" fmla="*/ 177421 h 218365"/>
                  <a:gd name="connsiteX3" fmla="*/ 163773 w 668777"/>
                  <a:gd name="connsiteY3" fmla="*/ 218365 h 218365"/>
                  <a:gd name="connsiteX4" fmla="*/ 532263 w 668777"/>
                  <a:gd name="connsiteY4" fmla="*/ 204717 h 218365"/>
                  <a:gd name="connsiteX5" fmla="*/ 586854 w 668777"/>
                  <a:gd name="connsiteY5" fmla="*/ 177421 h 218365"/>
                  <a:gd name="connsiteX6" fmla="*/ 614150 w 668777"/>
                  <a:gd name="connsiteY6" fmla="*/ 136478 h 218365"/>
                  <a:gd name="connsiteX7" fmla="*/ 627797 w 668777"/>
                  <a:gd name="connsiteY7" fmla="*/ 95535 h 218365"/>
                  <a:gd name="connsiteX8" fmla="*/ 655093 w 668777"/>
                  <a:gd name="connsiteY8" fmla="*/ 54591 h 218365"/>
                  <a:gd name="connsiteX9" fmla="*/ 668741 w 668777"/>
                  <a:gd name="connsiteY9" fmla="*/ 0 h 21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777" h="218365">
                    <a:moveTo>
                      <a:pt x="0" y="81887"/>
                    </a:moveTo>
                    <a:cubicBezTo>
                      <a:pt x="4549" y="104633"/>
                      <a:pt x="2139" y="129986"/>
                      <a:pt x="13648" y="150126"/>
                    </a:cubicBezTo>
                    <a:cubicBezTo>
                      <a:pt x="21786" y="164367"/>
                      <a:pt x="39920" y="170086"/>
                      <a:pt x="54591" y="177421"/>
                    </a:cubicBezTo>
                    <a:cubicBezTo>
                      <a:pt x="87230" y="193740"/>
                      <a:pt x="128337" y="206553"/>
                      <a:pt x="163773" y="218365"/>
                    </a:cubicBezTo>
                    <a:cubicBezTo>
                      <a:pt x="286603" y="213816"/>
                      <a:pt x="409920" y="216557"/>
                      <a:pt x="532263" y="204717"/>
                    </a:cubicBezTo>
                    <a:cubicBezTo>
                      <a:pt x="552513" y="202757"/>
                      <a:pt x="571225" y="190445"/>
                      <a:pt x="586854" y="177421"/>
                    </a:cubicBezTo>
                    <a:cubicBezTo>
                      <a:pt x="599455" y="166920"/>
                      <a:pt x="605051" y="150126"/>
                      <a:pt x="614150" y="136478"/>
                    </a:cubicBezTo>
                    <a:cubicBezTo>
                      <a:pt x="618699" y="122830"/>
                      <a:pt x="621364" y="108402"/>
                      <a:pt x="627797" y="95535"/>
                    </a:cubicBezTo>
                    <a:cubicBezTo>
                      <a:pt x="635133" y="80864"/>
                      <a:pt x="647757" y="69262"/>
                      <a:pt x="655093" y="54591"/>
                    </a:cubicBezTo>
                    <a:cubicBezTo>
                      <a:pt x="670180" y="24418"/>
                      <a:pt x="668741" y="23263"/>
                      <a:pt x="668741"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cxnSp>
          <p:nvCxnSpPr>
            <p:cNvPr id="9" name="Straight Connector 8"/>
            <p:cNvCxnSpPr/>
            <p:nvPr/>
          </p:nvCxnSpPr>
          <p:spPr bwMode="auto">
            <a:xfrm>
              <a:off x="5246501" y="2946948"/>
              <a:ext cx="525920" cy="9144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520" name="Straight Connector 107519"/>
            <p:cNvCxnSpPr/>
            <p:nvPr/>
          </p:nvCxnSpPr>
          <p:spPr bwMode="auto">
            <a:xfrm flipH="1">
              <a:off x="6994552" y="2946948"/>
              <a:ext cx="318374" cy="82611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07522" name="TextBox 107521"/>
          <p:cNvSpPr txBox="1"/>
          <p:nvPr/>
        </p:nvSpPr>
        <p:spPr>
          <a:xfrm>
            <a:off x="5739476" y="5754157"/>
            <a:ext cx="2947917" cy="338554"/>
          </a:xfrm>
          <a:prstGeom prst="rect">
            <a:avLst/>
          </a:prstGeom>
          <a:noFill/>
        </p:spPr>
        <p:txBody>
          <a:bodyPr wrap="square" rtlCol="0">
            <a:spAutoFit/>
          </a:bodyPr>
          <a:lstStyle/>
          <a:p>
            <a:r>
              <a:rPr lang="en-US" dirty="0">
                <a:solidFill>
                  <a:srgbClr val="FF0000"/>
                </a:solidFill>
              </a:rPr>
              <a:t>Constructed graph</a:t>
            </a:r>
          </a:p>
        </p:txBody>
      </p:sp>
      <p:sp>
        <p:nvSpPr>
          <p:cNvPr id="107524" name="TextBox 107523"/>
          <p:cNvSpPr txBox="1"/>
          <p:nvPr/>
        </p:nvSpPr>
        <p:spPr>
          <a:xfrm>
            <a:off x="1493292" y="5440283"/>
            <a:ext cx="2210938" cy="461665"/>
          </a:xfrm>
          <a:prstGeom prst="rect">
            <a:avLst/>
          </a:prstGeom>
          <a:noFill/>
        </p:spPr>
        <p:txBody>
          <a:bodyPr wrap="square" rtlCol="0">
            <a:spAutoFit/>
          </a:bodyPr>
          <a:lstStyle/>
          <a:p>
            <a:r>
              <a:rPr lang="en-US" sz="2400" dirty="0">
                <a:solidFill>
                  <a:srgbClr val="0000FF"/>
                </a:solidFill>
              </a:rPr>
              <a:t>Real graph</a:t>
            </a:r>
            <a:endParaRPr lang="en-US" dirty="0">
              <a:solidFill>
                <a:srgbClr val="0000FF"/>
              </a:solidFill>
            </a:endParaRPr>
          </a:p>
        </p:txBody>
      </p:sp>
      <p:grpSp>
        <p:nvGrpSpPr>
          <p:cNvPr id="107527" name="Group 107526"/>
          <p:cNvGrpSpPr/>
          <p:nvPr/>
        </p:nvGrpSpPr>
        <p:grpSpPr>
          <a:xfrm>
            <a:off x="2634018" y="4280493"/>
            <a:ext cx="946926" cy="482576"/>
            <a:chOff x="2634018" y="4280493"/>
            <a:chExt cx="946926" cy="482576"/>
          </a:xfrm>
        </p:grpSpPr>
        <p:sp>
          <p:nvSpPr>
            <p:cNvPr id="83" name="Oval 82"/>
            <p:cNvSpPr/>
            <p:nvPr/>
          </p:nvSpPr>
          <p:spPr bwMode="auto">
            <a:xfrm>
              <a:off x="3139041" y="4280493"/>
              <a:ext cx="441903" cy="4770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T4</a:t>
              </a:r>
            </a:p>
          </p:txBody>
        </p:sp>
        <p:sp>
          <p:nvSpPr>
            <p:cNvPr id="107526" name="Freeform 107525"/>
            <p:cNvSpPr/>
            <p:nvPr/>
          </p:nvSpPr>
          <p:spPr bwMode="auto">
            <a:xfrm>
              <a:off x="2634018" y="4531057"/>
              <a:ext cx="491319" cy="232012"/>
            </a:xfrm>
            <a:custGeom>
              <a:avLst/>
              <a:gdLst>
                <a:gd name="connsiteX0" fmla="*/ 0 w 491319"/>
                <a:gd name="connsiteY0" fmla="*/ 232012 h 232012"/>
                <a:gd name="connsiteX1" fmla="*/ 95534 w 491319"/>
                <a:gd name="connsiteY1" fmla="*/ 81886 h 232012"/>
                <a:gd name="connsiteX2" fmla="*/ 177421 w 491319"/>
                <a:gd name="connsiteY2" fmla="*/ 54591 h 232012"/>
                <a:gd name="connsiteX3" fmla="*/ 272955 w 491319"/>
                <a:gd name="connsiteY3" fmla="*/ 27295 h 232012"/>
                <a:gd name="connsiteX4" fmla="*/ 354842 w 491319"/>
                <a:gd name="connsiteY4" fmla="*/ 0 h 232012"/>
                <a:gd name="connsiteX5" fmla="*/ 491319 w 491319"/>
                <a:gd name="connsiteY5" fmla="*/ 0 h 23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1319" h="232012">
                  <a:moveTo>
                    <a:pt x="0" y="232012"/>
                  </a:moveTo>
                  <a:cubicBezTo>
                    <a:pt x="31845" y="181970"/>
                    <a:pt x="53592" y="123828"/>
                    <a:pt x="95534" y="81886"/>
                  </a:cubicBezTo>
                  <a:cubicBezTo>
                    <a:pt x="115879" y="61541"/>
                    <a:pt x="150125" y="63689"/>
                    <a:pt x="177421" y="54591"/>
                  </a:cubicBezTo>
                  <a:cubicBezTo>
                    <a:pt x="315025" y="8723"/>
                    <a:pt x="101578" y="78708"/>
                    <a:pt x="272955" y="27295"/>
                  </a:cubicBezTo>
                  <a:cubicBezTo>
                    <a:pt x="300514" y="19027"/>
                    <a:pt x="326070" y="0"/>
                    <a:pt x="354842" y="0"/>
                  </a:cubicBezTo>
                  <a:lnTo>
                    <a:pt x="491319" y="0"/>
                  </a:ln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107535" name="Group 107534"/>
          <p:cNvGrpSpPr/>
          <p:nvPr/>
        </p:nvGrpSpPr>
        <p:grpSpPr>
          <a:xfrm>
            <a:off x="7642746" y="1514901"/>
            <a:ext cx="536812" cy="573206"/>
            <a:chOff x="7642746" y="1514901"/>
            <a:chExt cx="536812" cy="573206"/>
          </a:xfrm>
        </p:grpSpPr>
        <p:sp>
          <p:nvSpPr>
            <p:cNvPr id="107533" name="Oval 107532"/>
            <p:cNvSpPr/>
            <p:nvPr/>
          </p:nvSpPr>
          <p:spPr bwMode="auto">
            <a:xfrm>
              <a:off x="7742830" y="1514901"/>
              <a:ext cx="436728" cy="31292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T4</a:t>
              </a:r>
            </a:p>
          </p:txBody>
        </p:sp>
        <p:sp>
          <p:nvSpPr>
            <p:cNvPr id="107534" name="Freeform 107533"/>
            <p:cNvSpPr/>
            <p:nvPr/>
          </p:nvSpPr>
          <p:spPr bwMode="auto">
            <a:xfrm>
              <a:off x="7642746" y="1746913"/>
              <a:ext cx="109182" cy="341194"/>
            </a:xfrm>
            <a:custGeom>
              <a:avLst/>
              <a:gdLst>
                <a:gd name="connsiteX0" fmla="*/ 109182 w 109182"/>
                <a:gd name="connsiteY0" fmla="*/ 341194 h 341194"/>
                <a:gd name="connsiteX1" fmla="*/ 54591 w 109182"/>
                <a:gd name="connsiteY1" fmla="*/ 272956 h 341194"/>
                <a:gd name="connsiteX2" fmla="*/ 13648 w 109182"/>
                <a:gd name="connsiteY2" fmla="*/ 232012 h 341194"/>
                <a:gd name="connsiteX3" fmla="*/ 0 w 109182"/>
                <a:gd name="connsiteY3" fmla="*/ 191069 h 341194"/>
                <a:gd name="connsiteX4" fmla="*/ 27296 w 109182"/>
                <a:gd name="connsiteY4" fmla="*/ 68239 h 341194"/>
                <a:gd name="connsiteX5" fmla="*/ 68239 w 109182"/>
                <a:gd name="connsiteY5" fmla="*/ 27296 h 341194"/>
                <a:gd name="connsiteX6" fmla="*/ 109182 w 109182"/>
                <a:gd name="connsiteY6" fmla="*/ 0 h 3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82" h="341194">
                  <a:moveTo>
                    <a:pt x="109182" y="341194"/>
                  </a:moveTo>
                  <a:cubicBezTo>
                    <a:pt x="90985" y="318448"/>
                    <a:pt x="73773" y="294878"/>
                    <a:pt x="54591" y="272956"/>
                  </a:cubicBezTo>
                  <a:cubicBezTo>
                    <a:pt x="41881" y="258431"/>
                    <a:pt x="24354" y="248071"/>
                    <a:pt x="13648" y="232012"/>
                  </a:cubicBezTo>
                  <a:cubicBezTo>
                    <a:pt x="5668" y="220042"/>
                    <a:pt x="4549" y="204717"/>
                    <a:pt x="0" y="191069"/>
                  </a:cubicBezTo>
                  <a:cubicBezTo>
                    <a:pt x="1652" y="181160"/>
                    <a:pt x="12364" y="90637"/>
                    <a:pt x="27296" y="68239"/>
                  </a:cubicBezTo>
                  <a:cubicBezTo>
                    <a:pt x="38002" y="52180"/>
                    <a:pt x="53412" y="39652"/>
                    <a:pt x="68239" y="27296"/>
                  </a:cubicBezTo>
                  <a:cubicBezTo>
                    <a:pt x="80840" y="16795"/>
                    <a:pt x="109182" y="0"/>
                    <a:pt x="109182"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grpSp>
        <p:nvGrpSpPr>
          <p:cNvPr id="41" name="Group 40"/>
          <p:cNvGrpSpPr/>
          <p:nvPr/>
        </p:nvGrpSpPr>
        <p:grpSpPr>
          <a:xfrm rot="3221548">
            <a:off x="6918314" y="4531057"/>
            <a:ext cx="436728" cy="737641"/>
            <a:chOff x="7590430" y="1350466"/>
            <a:chExt cx="436728" cy="737641"/>
          </a:xfrm>
        </p:grpSpPr>
        <p:sp>
          <p:nvSpPr>
            <p:cNvPr id="42" name="Oval 41"/>
            <p:cNvSpPr/>
            <p:nvPr/>
          </p:nvSpPr>
          <p:spPr bwMode="auto">
            <a:xfrm>
              <a:off x="7590430" y="1350466"/>
              <a:ext cx="436728" cy="31292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T4</a:t>
              </a:r>
            </a:p>
          </p:txBody>
        </p:sp>
        <p:sp>
          <p:nvSpPr>
            <p:cNvPr id="43" name="Freeform 42"/>
            <p:cNvSpPr/>
            <p:nvPr/>
          </p:nvSpPr>
          <p:spPr bwMode="auto">
            <a:xfrm>
              <a:off x="7642746" y="1746913"/>
              <a:ext cx="109182" cy="341194"/>
            </a:xfrm>
            <a:custGeom>
              <a:avLst/>
              <a:gdLst>
                <a:gd name="connsiteX0" fmla="*/ 109182 w 109182"/>
                <a:gd name="connsiteY0" fmla="*/ 341194 h 341194"/>
                <a:gd name="connsiteX1" fmla="*/ 54591 w 109182"/>
                <a:gd name="connsiteY1" fmla="*/ 272956 h 341194"/>
                <a:gd name="connsiteX2" fmla="*/ 13648 w 109182"/>
                <a:gd name="connsiteY2" fmla="*/ 232012 h 341194"/>
                <a:gd name="connsiteX3" fmla="*/ 0 w 109182"/>
                <a:gd name="connsiteY3" fmla="*/ 191069 h 341194"/>
                <a:gd name="connsiteX4" fmla="*/ 27296 w 109182"/>
                <a:gd name="connsiteY4" fmla="*/ 68239 h 341194"/>
                <a:gd name="connsiteX5" fmla="*/ 68239 w 109182"/>
                <a:gd name="connsiteY5" fmla="*/ 27296 h 341194"/>
                <a:gd name="connsiteX6" fmla="*/ 109182 w 109182"/>
                <a:gd name="connsiteY6" fmla="*/ 0 h 3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82" h="341194">
                  <a:moveTo>
                    <a:pt x="109182" y="341194"/>
                  </a:moveTo>
                  <a:cubicBezTo>
                    <a:pt x="90985" y="318448"/>
                    <a:pt x="73773" y="294878"/>
                    <a:pt x="54591" y="272956"/>
                  </a:cubicBezTo>
                  <a:cubicBezTo>
                    <a:pt x="41881" y="258431"/>
                    <a:pt x="24354" y="248071"/>
                    <a:pt x="13648" y="232012"/>
                  </a:cubicBezTo>
                  <a:cubicBezTo>
                    <a:pt x="5668" y="220042"/>
                    <a:pt x="4549" y="204717"/>
                    <a:pt x="0" y="191069"/>
                  </a:cubicBezTo>
                  <a:cubicBezTo>
                    <a:pt x="1652" y="181160"/>
                    <a:pt x="12364" y="90637"/>
                    <a:pt x="27296" y="68239"/>
                  </a:cubicBezTo>
                  <a:cubicBezTo>
                    <a:pt x="38002" y="52180"/>
                    <a:pt x="53412" y="39652"/>
                    <a:pt x="68239" y="27296"/>
                  </a:cubicBezTo>
                  <a:cubicBezTo>
                    <a:pt x="80840" y="16795"/>
                    <a:pt x="109182" y="0"/>
                    <a:pt x="109182" y="0"/>
                  </a:cubicBezTo>
                </a:path>
              </a:pathLst>
            </a:cu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spTree>
    <p:extLst>
      <p:ext uri="{BB962C8B-B14F-4D97-AF65-F5344CB8AC3E}">
        <p14:creationId xmlns:p14="http://schemas.microsoft.com/office/powerpoint/2010/main" val="229983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9"/>
                                        </p:tgtEl>
                                        <p:attrNameLst>
                                          <p:attrName>style.visibility</p:attrName>
                                        </p:attrNameLst>
                                      </p:cBhvr>
                                      <p:to>
                                        <p:strVal val="visible"/>
                                      </p:to>
                                    </p:set>
                                    <p:anim calcmode="lin" valueType="num">
                                      <p:cBhvr additive="base">
                                        <p:cTn id="7" dur="500" fill="hold"/>
                                        <p:tgtEl>
                                          <p:spTgt spid="107529"/>
                                        </p:tgtEl>
                                        <p:attrNameLst>
                                          <p:attrName>ppt_x</p:attrName>
                                        </p:attrNameLst>
                                      </p:cBhvr>
                                      <p:tavLst>
                                        <p:tav tm="0">
                                          <p:val>
                                            <p:strVal val="#ppt_x"/>
                                          </p:val>
                                        </p:tav>
                                        <p:tav tm="100000">
                                          <p:val>
                                            <p:strVal val="#ppt_x"/>
                                          </p:val>
                                        </p:tav>
                                      </p:tavLst>
                                    </p:anim>
                                    <p:anim calcmode="lin" valueType="num">
                                      <p:cBhvr additive="base">
                                        <p:cTn id="8" dur="500" fill="hold"/>
                                        <p:tgtEl>
                                          <p:spTgt spid="1075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30"/>
                                        </p:tgtEl>
                                        <p:attrNameLst>
                                          <p:attrName>style.visibility</p:attrName>
                                        </p:attrNameLst>
                                      </p:cBhvr>
                                      <p:to>
                                        <p:strVal val="visible"/>
                                      </p:to>
                                    </p:set>
                                    <p:anim calcmode="lin" valueType="num">
                                      <p:cBhvr additive="base">
                                        <p:cTn id="13" dur="500" fill="hold"/>
                                        <p:tgtEl>
                                          <p:spTgt spid="107530"/>
                                        </p:tgtEl>
                                        <p:attrNameLst>
                                          <p:attrName>ppt_x</p:attrName>
                                        </p:attrNameLst>
                                      </p:cBhvr>
                                      <p:tavLst>
                                        <p:tav tm="0">
                                          <p:val>
                                            <p:strVal val="#ppt_x"/>
                                          </p:val>
                                        </p:tav>
                                        <p:tav tm="100000">
                                          <p:val>
                                            <p:strVal val="#ppt_x"/>
                                          </p:val>
                                        </p:tav>
                                      </p:tavLst>
                                    </p:anim>
                                    <p:anim calcmode="lin" valueType="num">
                                      <p:cBhvr additive="base">
                                        <p:cTn id="14" dur="500" fill="hold"/>
                                        <p:tgtEl>
                                          <p:spTgt spid="1075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32"/>
                                        </p:tgtEl>
                                        <p:attrNameLst>
                                          <p:attrName>style.visibility</p:attrName>
                                        </p:attrNameLst>
                                      </p:cBhvr>
                                      <p:to>
                                        <p:strVal val="visible"/>
                                      </p:to>
                                    </p:set>
                                    <p:anim calcmode="lin" valueType="num">
                                      <p:cBhvr additive="base">
                                        <p:cTn id="19" dur="500" fill="hold"/>
                                        <p:tgtEl>
                                          <p:spTgt spid="107532"/>
                                        </p:tgtEl>
                                        <p:attrNameLst>
                                          <p:attrName>ppt_x</p:attrName>
                                        </p:attrNameLst>
                                      </p:cBhvr>
                                      <p:tavLst>
                                        <p:tav tm="0">
                                          <p:val>
                                            <p:strVal val="#ppt_x"/>
                                          </p:val>
                                        </p:tav>
                                        <p:tav tm="100000">
                                          <p:val>
                                            <p:strVal val="#ppt_x"/>
                                          </p:val>
                                        </p:tav>
                                      </p:tavLst>
                                    </p:anim>
                                    <p:anim calcmode="lin" valueType="num">
                                      <p:cBhvr additive="base">
                                        <p:cTn id="20" dur="500" fill="hold"/>
                                        <p:tgtEl>
                                          <p:spTgt spid="1075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2"/>
                                        </p:tgtEl>
                                        <p:attrNameLst>
                                          <p:attrName>style.visibility</p:attrName>
                                        </p:attrNameLst>
                                      </p:cBhvr>
                                      <p:to>
                                        <p:strVal val="visible"/>
                                      </p:to>
                                    </p:set>
                                    <p:anim calcmode="lin" valueType="num">
                                      <p:cBhvr additive="base">
                                        <p:cTn id="25" dur="500" fill="hold"/>
                                        <p:tgtEl>
                                          <p:spTgt spid="107522"/>
                                        </p:tgtEl>
                                        <p:attrNameLst>
                                          <p:attrName>ppt_x</p:attrName>
                                        </p:attrNameLst>
                                      </p:cBhvr>
                                      <p:tavLst>
                                        <p:tav tm="0">
                                          <p:val>
                                            <p:strVal val="#ppt_x"/>
                                          </p:val>
                                        </p:tav>
                                        <p:tav tm="100000">
                                          <p:val>
                                            <p:strVal val="#ppt_x"/>
                                          </p:val>
                                        </p:tav>
                                      </p:tavLst>
                                    </p:anim>
                                    <p:anim calcmode="lin" valueType="num">
                                      <p:cBhvr additive="base">
                                        <p:cTn id="26" dur="500" fill="hold"/>
                                        <p:tgtEl>
                                          <p:spTgt spid="1075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7525"/>
                                        </p:tgtEl>
                                        <p:attrNameLst>
                                          <p:attrName>style.visibility</p:attrName>
                                        </p:attrNameLst>
                                      </p:cBhvr>
                                      <p:to>
                                        <p:strVal val="visible"/>
                                      </p:to>
                                    </p:set>
                                    <p:anim calcmode="lin" valueType="num">
                                      <p:cBhvr additive="base">
                                        <p:cTn id="31" dur="500" fill="hold"/>
                                        <p:tgtEl>
                                          <p:spTgt spid="107525"/>
                                        </p:tgtEl>
                                        <p:attrNameLst>
                                          <p:attrName>ppt_x</p:attrName>
                                        </p:attrNameLst>
                                      </p:cBhvr>
                                      <p:tavLst>
                                        <p:tav tm="0">
                                          <p:val>
                                            <p:strVal val="#ppt_x"/>
                                          </p:val>
                                        </p:tav>
                                        <p:tav tm="100000">
                                          <p:val>
                                            <p:strVal val="#ppt_x"/>
                                          </p:val>
                                        </p:tav>
                                      </p:tavLst>
                                    </p:anim>
                                    <p:anim calcmode="lin" valueType="num">
                                      <p:cBhvr additive="base">
                                        <p:cTn id="32" dur="500" fill="hold"/>
                                        <p:tgtEl>
                                          <p:spTgt spid="1075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7524"/>
                                        </p:tgtEl>
                                        <p:attrNameLst>
                                          <p:attrName>style.visibility</p:attrName>
                                        </p:attrNameLst>
                                      </p:cBhvr>
                                      <p:to>
                                        <p:strVal val="visible"/>
                                      </p:to>
                                    </p:set>
                                    <p:anim calcmode="lin" valueType="num">
                                      <p:cBhvr additive="base">
                                        <p:cTn id="37" dur="500" fill="hold"/>
                                        <p:tgtEl>
                                          <p:spTgt spid="107524"/>
                                        </p:tgtEl>
                                        <p:attrNameLst>
                                          <p:attrName>ppt_x</p:attrName>
                                        </p:attrNameLst>
                                      </p:cBhvr>
                                      <p:tavLst>
                                        <p:tav tm="0">
                                          <p:val>
                                            <p:strVal val="#ppt_x"/>
                                          </p:val>
                                        </p:tav>
                                        <p:tav tm="100000">
                                          <p:val>
                                            <p:strVal val="#ppt_x"/>
                                          </p:val>
                                        </p:tav>
                                      </p:tavLst>
                                    </p:anim>
                                    <p:anim calcmode="lin" valueType="num">
                                      <p:cBhvr additive="base">
                                        <p:cTn id="3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7535"/>
                                        </p:tgtEl>
                                        <p:attrNameLst>
                                          <p:attrName>style.visibility</p:attrName>
                                        </p:attrNameLst>
                                      </p:cBhvr>
                                      <p:to>
                                        <p:strVal val="visible"/>
                                      </p:to>
                                    </p:set>
                                    <p:anim calcmode="lin" valueType="num">
                                      <p:cBhvr additive="base">
                                        <p:cTn id="43" dur="500" fill="hold"/>
                                        <p:tgtEl>
                                          <p:spTgt spid="107535"/>
                                        </p:tgtEl>
                                        <p:attrNameLst>
                                          <p:attrName>ppt_x</p:attrName>
                                        </p:attrNameLst>
                                      </p:cBhvr>
                                      <p:tavLst>
                                        <p:tav tm="0">
                                          <p:val>
                                            <p:strVal val="#ppt_x"/>
                                          </p:val>
                                        </p:tav>
                                        <p:tav tm="100000">
                                          <p:val>
                                            <p:strVal val="#ppt_x"/>
                                          </p:val>
                                        </p:tav>
                                      </p:tavLst>
                                    </p:anim>
                                    <p:anim calcmode="lin" valueType="num">
                                      <p:cBhvr additive="base">
                                        <p:cTn id="44" dur="500" fill="hold"/>
                                        <p:tgtEl>
                                          <p:spTgt spid="10753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7527"/>
                                        </p:tgtEl>
                                        <p:attrNameLst>
                                          <p:attrName>style.visibility</p:attrName>
                                        </p:attrNameLst>
                                      </p:cBhvr>
                                      <p:to>
                                        <p:strVal val="visible"/>
                                      </p:to>
                                    </p:set>
                                    <p:anim calcmode="lin" valueType="num">
                                      <p:cBhvr additive="base">
                                        <p:cTn id="49" dur="500" fill="hold"/>
                                        <p:tgtEl>
                                          <p:spTgt spid="107527"/>
                                        </p:tgtEl>
                                        <p:attrNameLst>
                                          <p:attrName>ppt_x</p:attrName>
                                        </p:attrNameLst>
                                      </p:cBhvr>
                                      <p:tavLst>
                                        <p:tav tm="0">
                                          <p:val>
                                            <p:strVal val="#ppt_x"/>
                                          </p:val>
                                        </p:tav>
                                        <p:tav tm="100000">
                                          <p:val>
                                            <p:strVal val="#ppt_x"/>
                                          </p:val>
                                        </p:tav>
                                      </p:tavLst>
                                    </p:anim>
                                    <p:anim calcmode="lin" valueType="num">
                                      <p:cBhvr additive="base">
                                        <p:cTn id="50" dur="500" fill="hold"/>
                                        <p:tgtEl>
                                          <p:spTgt spid="1075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 xmlns:a16="http://schemas.microsoft.com/office/drawing/2014/main" id="{F6205151-7FC3-4C4D-AE94-BA250C5BCB1C}"/>
              </a:ext>
            </a:extLst>
          </p:cNvPr>
          <p:cNvSpPr>
            <a:spLocks noGrp="1" noChangeArrowheads="1"/>
          </p:cNvSpPr>
          <p:nvPr>
            <p:ph type="title"/>
          </p:nvPr>
        </p:nvSpPr>
        <p:spPr/>
        <p:txBody>
          <a:bodyPr/>
          <a:lstStyle/>
          <a:p>
            <a:pPr>
              <a:defRPr/>
            </a:pPr>
            <a:r>
              <a:rPr lang="en-US">
                <a:ea typeface="+mj-ea"/>
              </a:rPr>
              <a:t>Local and Global Wait-For Graphs</a:t>
            </a:r>
          </a:p>
        </p:txBody>
      </p:sp>
      <p:sp>
        <p:nvSpPr>
          <p:cNvPr id="109571" name="Text Box 5">
            <a:extLst>
              <a:ext uri="{FF2B5EF4-FFF2-40B4-BE49-F238E27FC236}">
                <a16:creationId xmlns="" xmlns:a16="http://schemas.microsoft.com/office/drawing/2014/main" id="{7F2F031D-BFA3-4840-8247-6C6D624D1995}"/>
              </a:ext>
            </a:extLst>
          </p:cNvPr>
          <p:cNvSpPr txBox="1">
            <a:spLocks noChangeArrowheads="1"/>
          </p:cNvSpPr>
          <p:nvPr/>
        </p:nvSpPr>
        <p:spPr bwMode="auto">
          <a:xfrm>
            <a:off x="8316840" y="1678601"/>
            <a:ext cx="105742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700" dirty="0">
                <a:latin typeface="Times New Roman" panose="02020603050405020304" pitchFamily="18" charset="0"/>
              </a:rPr>
              <a:t>Local</a:t>
            </a:r>
          </a:p>
        </p:txBody>
      </p:sp>
      <p:sp>
        <p:nvSpPr>
          <p:cNvPr id="109572" name="Text Box 6">
            <a:extLst>
              <a:ext uri="{FF2B5EF4-FFF2-40B4-BE49-F238E27FC236}">
                <a16:creationId xmlns="" xmlns:a16="http://schemas.microsoft.com/office/drawing/2014/main" id="{3A186D54-B586-4E13-970A-236F5D99A4BB}"/>
              </a:ext>
            </a:extLst>
          </p:cNvPr>
          <p:cNvSpPr txBox="1">
            <a:spLocks noChangeArrowheads="1"/>
          </p:cNvSpPr>
          <p:nvPr/>
        </p:nvSpPr>
        <p:spPr bwMode="auto">
          <a:xfrm>
            <a:off x="7956492" y="4702245"/>
            <a:ext cx="88905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700" dirty="0">
                <a:latin typeface="Times New Roman" panose="02020603050405020304" pitchFamily="18" charset="0"/>
              </a:rPr>
              <a:t>Global</a:t>
            </a:r>
          </a:p>
        </p:txBody>
      </p:sp>
      <p:pic>
        <p:nvPicPr>
          <p:cNvPr id="109573" name="Picture 5">
            <a:extLst>
              <a:ext uri="{FF2B5EF4-FFF2-40B4-BE49-F238E27FC236}">
                <a16:creationId xmlns="" xmlns:a16="http://schemas.microsoft.com/office/drawing/2014/main" id="{3BD514E2-85B7-4DB5-B1AD-63236AD99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310" y="1260555"/>
            <a:ext cx="4632451" cy="190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4" name="Picture 9">
            <a:extLst>
              <a:ext uri="{FF2B5EF4-FFF2-40B4-BE49-F238E27FC236}">
                <a16:creationId xmlns="" xmlns:a16="http://schemas.microsoft.com/office/drawing/2014/main" id="{18AF65E9-EF71-45D5-9CD8-3464A7800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572" y="3745635"/>
            <a:ext cx="2597023" cy="187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 xmlns:a16="http://schemas.microsoft.com/office/drawing/2014/main" id="{D087178D-5103-4C78-81C6-2EDA6640BC32}"/>
              </a:ext>
            </a:extLst>
          </p:cNvPr>
          <p:cNvSpPr txBox="1"/>
          <p:nvPr/>
        </p:nvSpPr>
        <p:spPr>
          <a:xfrm>
            <a:off x="118042" y="1234150"/>
            <a:ext cx="3240189" cy="4801314"/>
          </a:xfrm>
          <a:prstGeom prst="rect">
            <a:avLst/>
          </a:prstGeom>
          <a:noFill/>
          <a:ln>
            <a:solidFill>
              <a:schemeClr val="tx1"/>
            </a:solidFill>
          </a:ln>
        </p:spPr>
        <p:txBody>
          <a:bodyPr wrap="square" rtlCol="0">
            <a:spAutoFit/>
          </a:bodyPr>
          <a:lstStyle/>
          <a:p>
            <a:r>
              <a:rPr lang="en-US" altLang="en-US" sz="1800" dirty="0"/>
              <a:t>The global wait-for graph can be constructed when:</a:t>
            </a:r>
          </a:p>
          <a:p>
            <a:endParaRPr lang="en-US" altLang="en-US" sz="1800" dirty="0">
              <a:ea typeface="ＭＳ Ｐゴシック" panose="020B0600070205080204" pitchFamily="34" charset="-128"/>
            </a:endParaRPr>
          </a:p>
          <a:p>
            <a:r>
              <a:rPr lang="en-US" altLang="en-US" sz="1800" dirty="0">
                <a:ea typeface="ＭＳ Ｐゴシック" panose="020B0600070205080204" pitchFamily="34" charset="-128"/>
              </a:rPr>
              <a:t>a new edge is inserted in or removed from one of the local  wait-for graphs.</a:t>
            </a:r>
          </a:p>
          <a:p>
            <a:endParaRPr lang="en-US" altLang="en-US" sz="1800" dirty="0">
              <a:ea typeface="ＭＳ Ｐゴシック" panose="020B0600070205080204" pitchFamily="34" charset="-128"/>
            </a:endParaRPr>
          </a:p>
          <a:p>
            <a:r>
              <a:rPr lang="en-US" altLang="en-US" sz="1800" dirty="0">
                <a:ea typeface="ＭＳ Ｐゴシック" panose="020B0600070205080204" pitchFamily="34" charset="-128"/>
              </a:rPr>
              <a:t>a number of changes  have occurred in a local wait-for graph.</a:t>
            </a:r>
          </a:p>
          <a:p>
            <a:r>
              <a:rPr lang="en-US" altLang="en-US" sz="1800" dirty="0">
                <a:ea typeface="ＭＳ Ｐゴシック" panose="020B0600070205080204" pitchFamily="34" charset="-128"/>
              </a:rPr>
              <a:t>the coordinator needs to invoke cycle-detection.</a:t>
            </a:r>
          </a:p>
          <a:p>
            <a:endParaRPr lang="en-US" altLang="en-US" sz="1800" dirty="0"/>
          </a:p>
          <a:p>
            <a:r>
              <a:rPr lang="en-US" altLang="en-US" sz="1800" dirty="0"/>
              <a:t>If the coordinator finds a cycle, it selects a victim and notifies all sites. The sites roll back the victim transaction.</a:t>
            </a:r>
          </a:p>
        </p:txBody>
      </p:sp>
    </p:spTree>
    <p:extLst>
      <p:ext uri="{BB962C8B-B14F-4D97-AF65-F5344CB8AC3E}">
        <p14:creationId xmlns:p14="http://schemas.microsoft.com/office/powerpoint/2010/main" val="287657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additive="base">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 xmlns:a16="http://schemas.microsoft.com/office/drawing/2014/main" id="{F6205151-7FC3-4C4D-AE94-BA250C5BCB1C}"/>
              </a:ext>
            </a:extLst>
          </p:cNvPr>
          <p:cNvSpPr>
            <a:spLocks noGrp="1" noChangeArrowheads="1"/>
          </p:cNvSpPr>
          <p:nvPr>
            <p:ph type="title"/>
          </p:nvPr>
        </p:nvSpPr>
        <p:spPr/>
        <p:txBody>
          <a:bodyPr/>
          <a:lstStyle/>
          <a:p>
            <a:pPr>
              <a:defRPr/>
            </a:pPr>
            <a:r>
              <a:rPr lang="en-US">
                <a:ea typeface="+mj-ea"/>
              </a:rPr>
              <a:t>Local and Global Wait-For Graphs</a:t>
            </a:r>
          </a:p>
        </p:txBody>
      </p:sp>
      <p:sp>
        <p:nvSpPr>
          <p:cNvPr id="109572" name="Text Box 6">
            <a:extLst>
              <a:ext uri="{FF2B5EF4-FFF2-40B4-BE49-F238E27FC236}">
                <a16:creationId xmlns="" xmlns:a16="http://schemas.microsoft.com/office/drawing/2014/main" id="{3A186D54-B586-4E13-970A-236F5D99A4BB}"/>
              </a:ext>
            </a:extLst>
          </p:cNvPr>
          <p:cNvSpPr txBox="1">
            <a:spLocks noChangeArrowheads="1"/>
          </p:cNvSpPr>
          <p:nvPr/>
        </p:nvSpPr>
        <p:spPr bwMode="auto">
          <a:xfrm>
            <a:off x="7956492" y="4702245"/>
            <a:ext cx="88905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700" dirty="0">
                <a:latin typeface="Times New Roman" panose="02020603050405020304" pitchFamily="18" charset="0"/>
              </a:rPr>
              <a:t>Site 3</a:t>
            </a:r>
          </a:p>
        </p:txBody>
      </p:sp>
      <p:pic>
        <p:nvPicPr>
          <p:cNvPr id="109573" name="Picture 5">
            <a:extLst>
              <a:ext uri="{FF2B5EF4-FFF2-40B4-BE49-F238E27FC236}">
                <a16:creationId xmlns="" xmlns:a16="http://schemas.microsoft.com/office/drawing/2014/main" id="{3BD514E2-85B7-4DB5-B1AD-63236AD99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310" y="1260555"/>
            <a:ext cx="4632451" cy="190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 xmlns:a16="http://schemas.microsoft.com/office/drawing/2014/main" id="{D087178D-5103-4C78-81C6-2EDA6640BC32}"/>
              </a:ext>
            </a:extLst>
          </p:cNvPr>
          <p:cNvSpPr txBox="1"/>
          <p:nvPr/>
        </p:nvSpPr>
        <p:spPr>
          <a:xfrm>
            <a:off x="168580" y="1260555"/>
            <a:ext cx="3240189" cy="1323439"/>
          </a:xfrm>
          <a:prstGeom prst="rect">
            <a:avLst/>
          </a:prstGeom>
          <a:noFill/>
          <a:ln>
            <a:solidFill>
              <a:schemeClr val="tx1"/>
            </a:solidFill>
          </a:ln>
        </p:spPr>
        <p:txBody>
          <a:bodyPr wrap="square" rtlCol="0">
            <a:spAutoFit/>
          </a:bodyPr>
          <a:lstStyle/>
          <a:p>
            <a:r>
              <a:rPr lang="en-US" altLang="en-US" sz="2000" b="1" dirty="0">
                <a:solidFill>
                  <a:srgbClr val="FF0000"/>
                </a:solidFill>
              </a:rPr>
              <a:t>Question </a:t>
            </a:r>
            <a:r>
              <a:rPr lang="en-US" altLang="en-US" sz="2000" b="1" dirty="0" smtClean="0">
                <a:solidFill>
                  <a:srgbClr val="FF0000"/>
                </a:solidFill>
              </a:rPr>
              <a:t>27-2</a:t>
            </a:r>
            <a:r>
              <a:rPr lang="en-US" altLang="en-US" sz="2000" b="1" dirty="0" smtClean="0">
                <a:solidFill>
                  <a:srgbClr val="FF0000"/>
                </a:solidFill>
              </a:rPr>
              <a:t>: </a:t>
            </a:r>
            <a:r>
              <a:rPr lang="en-US" altLang="en-US" sz="2000" dirty="0"/>
              <a:t>Construct the global wait-for graph and find the deadlock status</a:t>
            </a:r>
          </a:p>
        </p:txBody>
      </p:sp>
      <p:sp>
        <p:nvSpPr>
          <p:cNvPr id="3" name="Rectangle 2">
            <a:extLst>
              <a:ext uri="{FF2B5EF4-FFF2-40B4-BE49-F238E27FC236}">
                <a16:creationId xmlns="" xmlns:a16="http://schemas.microsoft.com/office/drawing/2014/main" id="{59F34224-BB4D-4AC4-9047-B7CD969E30A8}"/>
              </a:ext>
            </a:extLst>
          </p:cNvPr>
          <p:cNvSpPr/>
          <p:nvPr/>
        </p:nvSpPr>
        <p:spPr bwMode="auto">
          <a:xfrm>
            <a:off x="436098" y="3854548"/>
            <a:ext cx="3240189" cy="19021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4" name="TextBox 3">
            <a:extLst>
              <a:ext uri="{FF2B5EF4-FFF2-40B4-BE49-F238E27FC236}">
                <a16:creationId xmlns="" xmlns:a16="http://schemas.microsoft.com/office/drawing/2014/main" id="{7B77BA6F-73AD-4E2A-9BBD-5BE8ED332844}"/>
              </a:ext>
            </a:extLst>
          </p:cNvPr>
          <p:cNvSpPr txBox="1"/>
          <p:nvPr/>
        </p:nvSpPr>
        <p:spPr>
          <a:xfrm>
            <a:off x="534572" y="3429000"/>
            <a:ext cx="2082019" cy="338554"/>
          </a:xfrm>
          <a:prstGeom prst="rect">
            <a:avLst/>
          </a:prstGeom>
          <a:noFill/>
        </p:spPr>
        <p:txBody>
          <a:bodyPr wrap="square" rtlCol="0">
            <a:spAutoFit/>
          </a:bodyPr>
          <a:lstStyle/>
          <a:p>
            <a:r>
              <a:rPr lang="en-US" dirty="0"/>
              <a:t>Global</a:t>
            </a:r>
          </a:p>
        </p:txBody>
      </p:sp>
      <p:cxnSp>
        <p:nvCxnSpPr>
          <p:cNvPr id="6" name="Straight Arrow Connector 5">
            <a:extLst>
              <a:ext uri="{FF2B5EF4-FFF2-40B4-BE49-F238E27FC236}">
                <a16:creationId xmlns="" xmlns:a16="http://schemas.microsoft.com/office/drawing/2014/main" id="{B30CEA16-D3D7-40EE-ABDB-AA341F3C9E60}"/>
              </a:ext>
            </a:extLst>
          </p:cNvPr>
          <p:cNvCxnSpPr/>
          <p:nvPr/>
        </p:nvCxnSpPr>
        <p:spPr bwMode="auto">
          <a:xfrm>
            <a:off x="4046876" y="1800665"/>
            <a:ext cx="1059696" cy="5205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Rectangle 6">
            <a:extLst>
              <a:ext uri="{FF2B5EF4-FFF2-40B4-BE49-F238E27FC236}">
                <a16:creationId xmlns="" xmlns:a16="http://schemas.microsoft.com/office/drawing/2014/main" id="{5B51F75D-B742-4B8B-8B94-296CD86F25F7}"/>
              </a:ext>
            </a:extLst>
          </p:cNvPr>
          <p:cNvSpPr/>
          <p:nvPr/>
        </p:nvSpPr>
        <p:spPr bwMode="auto">
          <a:xfrm>
            <a:off x="5106572" y="4079631"/>
            <a:ext cx="2504050" cy="1677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8" name="Oval 7">
            <a:extLst>
              <a:ext uri="{FF2B5EF4-FFF2-40B4-BE49-F238E27FC236}">
                <a16:creationId xmlns="" xmlns:a16="http://schemas.microsoft.com/office/drawing/2014/main" id="{10AA9AE1-67F3-4EE8-ADE4-024CB7BE4736}"/>
              </a:ext>
            </a:extLst>
          </p:cNvPr>
          <p:cNvSpPr/>
          <p:nvPr/>
        </p:nvSpPr>
        <p:spPr bwMode="auto">
          <a:xfrm>
            <a:off x="5467715" y="4702245"/>
            <a:ext cx="708002" cy="5731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T3</a:t>
            </a:r>
          </a:p>
        </p:txBody>
      </p:sp>
      <p:sp>
        <p:nvSpPr>
          <p:cNvPr id="9" name="Oval 8">
            <a:extLst>
              <a:ext uri="{FF2B5EF4-FFF2-40B4-BE49-F238E27FC236}">
                <a16:creationId xmlns="" xmlns:a16="http://schemas.microsoft.com/office/drawing/2014/main" id="{CF7023F0-6C28-4068-9920-C4B3802435D9}"/>
              </a:ext>
            </a:extLst>
          </p:cNvPr>
          <p:cNvSpPr/>
          <p:nvPr/>
        </p:nvSpPr>
        <p:spPr bwMode="auto">
          <a:xfrm>
            <a:off x="6721554" y="4702245"/>
            <a:ext cx="708002" cy="5731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T2</a:t>
            </a:r>
          </a:p>
        </p:txBody>
      </p:sp>
      <p:cxnSp>
        <p:nvCxnSpPr>
          <p:cNvPr id="11" name="Straight Arrow Connector 10">
            <a:extLst>
              <a:ext uri="{FF2B5EF4-FFF2-40B4-BE49-F238E27FC236}">
                <a16:creationId xmlns="" xmlns:a16="http://schemas.microsoft.com/office/drawing/2014/main" id="{BF4E2ADB-5703-4720-A5E2-3C61657F1396}"/>
              </a:ext>
            </a:extLst>
          </p:cNvPr>
          <p:cNvCxnSpPr>
            <a:stCxn id="8" idx="6"/>
            <a:endCxn id="9" idx="2"/>
          </p:cNvCxnSpPr>
          <p:nvPr/>
        </p:nvCxnSpPr>
        <p:spPr bwMode="auto">
          <a:xfrm>
            <a:off x="6175717" y="4988815"/>
            <a:ext cx="54583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 name="TextBox 4">
            <a:extLst>
              <a:ext uri="{FF2B5EF4-FFF2-40B4-BE49-F238E27FC236}">
                <a16:creationId xmlns="" xmlns:a16="http://schemas.microsoft.com/office/drawing/2014/main" id="{DE37C2BD-F548-4AE5-A3FA-1AA199E1B11A}"/>
              </a:ext>
            </a:extLst>
          </p:cNvPr>
          <p:cNvSpPr txBox="1"/>
          <p:nvPr/>
        </p:nvSpPr>
        <p:spPr>
          <a:xfrm>
            <a:off x="168580" y="2940148"/>
            <a:ext cx="3240189" cy="369332"/>
          </a:xfrm>
          <a:prstGeom prst="rect">
            <a:avLst/>
          </a:prstGeom>
          <a:noFill/>
          <a:ln>
            <a:solidFill>
              <a:schemeClr val="tx1"/>
            </a:solidFill>
          </a:ln>
        </p:spPr>
        <p:txBody>
          <a:bodyPr wrap="square" rtlCol="0">
            <a:spAutoFit/>
          </a:bodyPr>
          <a:lstStyle/>
          <a:p>
            <a:r>
              <a:rPr lang="en-US" sz="1800" dirty="0"/>
              <a:t>Cycle 1: T2</a:t>
            </a:r>
            <a:r>
              <a:rPr lang="en-US" sz="1800" dirty="0">
                <a:sym typeface="Symbol" panose="05050102010706020507" pitchFamily="18" charset="2"/>
              </a:rPr>
              <a:t></a:t>
            </a:r>
            <a:r>
              <a:rPr lang="en-US" sz="1800" dirty="0"/>
              <a:t>T3</a:t>
            </a:r>
            <a:r>
              <a:rPr lang="en-US" sz="1800" dirty="0">
                <a:sym typeface="Symbol" panose="05050102010706020507" pitchFamily="18" charset="2"/>
              </a:rPr>
              <a:t>  </a:t>
            </a:r>
            <a:r>
              <a:rPr lang="en-US" sz="1800" dirty="0"/>
              <a:t>T2</a:t>
            </a:r>
          </a:p>
        </p:txBody>
      </p:sp>
    </p:spTree>
    <p:extLst>
      <p:ext uri="{BB962C8B-B14F-4D97-AF65-F5344CB8AC3E}">
        <p14:creationId xmlns:p14="http://schemas.microsoft.com/office/powerpoint/2010/main" val="335089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1026">
            <a:extLst>
              <a:ext uri="{FF2B5EF4-FFF2-40B4-BE49-F238E27FC236}">
                <a16:creationId xmlns="" xmlns:a16="http://schemas.microsoft.com/office/drawing/2014/main" id="{538A7094-C67F-4202-9385-457BB997C469}"/>
              </a:ext>
            </a:extLst>
          </p:cNvPr>
          <p:cNvSpPr>
            <a:spLocks noGrp="1" noChangeArrowheads="1"/>
          </p:cNvSpPr>
          <p:nvPr>
            <p:ph type="title"/>
          </p:nvPr>
        </p:nvSpPr>
        <p:spPr/>
        <p:txBody>
          <a:bodyPr/>
          <a:lstStyle/>
          <a:p>
            <a:pPr>
              <a:defRPr/>
            </a:pPr>
            <a:r>
              <a:rPr lang="en-US" sz="2800">
                <a:ea typeface="+mj-ea"/>
              </a:rPr>
              <a:t>Example Wait-For Graph for False Cycles</a:t>
            </a:r>
          </a:p>
        </p:txBody>
      </p:sp>
      <p:sp>
        <p:nvSpPr>
          <p:cNvPr id="111619" name="Text Box 1028">
            <a:extLst>
              <a:ext uri="{FF2B5EF4-FFF2-40B4-BE49-F238E27FC236}">
                <a16:creationId xmlns="" xmlns:a16="http://schemas.microsoft.com/office/drawing/2014/main" id="{AD733C6D-57D1-45A8-AB46-3FCA225BF81B}"/>
              </a:ext>
            </a:extLst>
          </p:cNvPr>
          <p:cNvSpPr txBox="1">
            <a:spLocks noChangeArrowheads="1"/>
          </p:cNvSpPr>
          <p:nvPr/>
        </p:nvSpPr>
        <p:spPr bwMode="auto">
          <a:xfrm>
            <a:off x="255536" y="1405138"/>
            <a:ext cx="24263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800" dirty="0"/>
              <a:t>Initial state:</a:t>
            </a:r>
          </a:p>
        </p:txBody>
      </p:sp>
      <p:pic>
        <p:nvPicPr>
          <p:cNvPr id="111620" name="Picture 5">
            <a:extLst>
              <a:ext uri="{FF2B5EF4-FFF2-40B4-BE49-F238E27FC236}">
                <a16:creationId xmlns="" xmlns:a16="http://schemas.microsoft.com/office/drawing/2014/main" id="{D4071432-4EE0-4CBB-BB47-D79FD6DB7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877" y="1666748"/>
            <a:ext cx="4551436" cy="507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20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1026">
            <a:extLst>
              <a:ext uri="{FF2B5EF4-FFF2-40B4-BE49-F238E27FC236}">
                <a16:creationId xmlns="" xmlns:a16="http://schemas.microsoft.com/office/drawing/2014/main" id="{538A7094-C67F-4202-9385-457BB997C469}"/>
              </a:ext>
            </a:extLst>
          </p:cNvPr>
          <p:cNvSpPr>
            <a:spLocks noGrp="1" noChangeArrowheads="1"/>
          </p:cNvSpPr>
          <p:nvPr>
            <p:ph type="title"/>
          </p:nvPr>
        </p:nvSpPr>
        <p:spPr/>
        <p:txBody>
          <a:bodyPr/>
          <a:lstStyle/>
          <a:p>
            <a:pPr>
              <a:defRPr/>
            </a:pPr>
            <a:r>
              <a:rPr lang="en-US" sz="2800">
                <a:ea typeface="+mj-ea"/>
              </a:rPr>
              <a:t>Example Wait-For Graph for False Cycles</a:t>
            </a:r>
          </a:p>
        </p:txBody>
      </p:sp>
      <p:pic>
        <p:nvPicPr>
          <p:cNvPr id="111620" name="Picture 5">
            <a:extLst>
              <a:ext uri="{FF2B5EF4-FFF2-40B4-BE49-F238E27FC236}">
                <a16:creationId xmlns="" xmlns:a16="http://schemas.microsoft.com/office/drawing/2014/main" id="{D4071432-4EE0-4CBB-BB47-D79FD6DB7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743" y="1349021"/>
            <a:ext cx="4551436" cy="507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0341" y="1405138"/>
            <a:ext cx="4435522" cy="1754326"/>
          </a:xfrm>
          <a:prstGeom prst="rect">
            <a:avLst/>
          </a:prstGeom>
          <a:noFill/>
          <a:ln>
            <a:solidFill>
              <a:schemeClr val="tx1"/>
            </a:solidFill>
          </a:ln>
        </p:spPr>
        <p:txBody>
          <a:bodyPr wrap="square" rtlCol="0">
            <a:spAutoFit/>
          </a:bodyPr>
          <a:lstStyle/>
          <a:p>
            <a:r>
              <a:rPr lang="en-US" altLang="en-US" sz="1800" dirty="0"/>
              <a:t>Suppose that starting from the state shown in figure,</a:t>
            </a:r>
          </a:p>
          <a:p>
            <a:r>
              <a:rPr lang="en-US" altLang="en-US" sz="1800" i="1" dirty="0"/>
              <a:t>1. T</a:t>
            </a:r>
            <a:r>
              <a:rPr lang="en-US" altLang="en-US" sz="1800" baseline="-25000" dirty="0"/>
              <a:t>2</a:t>
            </a:r>
            <a:r>
              <a:rPr lang="en-US" altLang="en-US" sz="1800" dirty="0"/>
              <a:t> releases resources at </a:t>
            </a:r>
            <a:r>
              <a:rPr lang="en-US" altLang="en-US" sz="1800" i="1" dirty="0"/>
              <a:t>S</a:t>
            </a:r>
            <a:r>
              <a:rPr lang="en-US" altLang="en-US" sz="1800" baseline="-25000" dirty="0"/>
              <a:t>1</a:t>
            </a:r>
            <a:r>
              <a:rPr lang="en-US" altLang="en-US" sz="1800" dirty="0"/>
              <a:t> </a:t>
            </a:r>
            <a:r>
              <a:rPr lang="en-US" altLang="en-US" sz="1800" dirty="0">
                <a:ea typeface="ＭＳ Ｐゴシック" panose="020B0600070205080204" pitchFamily="34" charset="-128"/>
              </a:rPr>
              <a:t>resulting in a message remove </a:t>
            </a:r>
            <a:r>
              <a:rPr lang="en-US" altLang="en-US" sz="1800" i="1" dirty="0">
                <a:ea typeface="ＭＳ Ｐゴシック" panose="020B0600070205080204" pitchFamily="34" charset="-128"/>
              </a:rPr>
              <a:t>T</a:t>
            </a:r>
            <a:r>
              <a:rPr lang="en-US" altLang="en-US" sz="1800" baseline="-25000" dirty="0">
                <a:ea typeface="ＭＳ Ｐゴシック" panose="020B0600070205080204" pitchFamily="34" charset="-128"/>
              </a:rPr>
              <a:t>1</a:t>
            </a:r>
            <a:r>
              <a:rPr lang="en-US" altLang="en-US" sz="1800" dirty="0">
                <a:ea typeface="ＭＳ Ｐゴシック" panose="020B0600070205080204" pitchFamily="34" charset="-128"/>
              </a:rPr>
              <a:t> </a:t>
            </a:r>
            <a:r>
              <a:rPr lang="en-US" altLang="en-US" sz="1800" dirty="0">
                <a:ea typeface="ＭＳ Ｐゴシック" panose="020B0600070205080204" pitchFamily="34" charset="-128"/>
                <a:sym typeface="Symbol" panose="05050102010706020507" pitchFamily="18" charset="2"/>
              </a:rPr>
              <a:t> </a:t>
            </a:r>
            <a:r>
              <a:rPr lang="en-US" altLang="en-US" sz="1800" i="1" dirty="0">
                <a:ea typeface="ＭＳ Ｐゴシック" panose="020B0600070205080204" pitchFamily="34" charset="-128"/>
                <a:sym typeface="Symbol" panose="05050102010706020507" pitchFamily="18" charset="2"/>
              </a:rPr>
              <a:t>T</a:t>
            </a:r>
            <a:r>
              <a:rPr lang="en-US" altLang="en-US" sz="1800" baseline="-25000" dirty="0">
                <a:ea typeface="ＭＳ Ｐゴシック" panose="020B0600070205080204" pitchFamily="34" charset="-128"/>
                <a:sym typeface="Symbol" panose="05050102010706020507" pitchFamily="18" charset="2"/>
              </a:rPr>
              <a:t>2</a:t>
            </a:r>
            <a:r>
              <a:rPr lang="en-US" altLang="en-US" sz="1800" dirty="0">
                <a:ea typeface="ＭＳ Ｐゴシック" panose="020B0600070205080204" pitchFamily="34" charset="-128"/>
                <a:sym typeface="Symbol" panose="05050102010706020507" pitchFamily="18" charset="2"/>
              </a:rPr>
              <a:t> message from  the Transaction</a:t>
            </a:r>
            <a:r>
              <a:rPr lang="en-US" altLang="en-US" sz="1800" dirty="0">
                <a:ea typeface="ＭＳ Ｐゴシック" panose="020B0600070205080204" pitchFamily="34" charset="-128"/>
              </a:rPr>
              <a:t>  Manager at site </a:t>
            </a:r>
            <a:r>
              <a:rPr lang="en-US" altLang="en-US" sz="1800" i="1" dirty="0">
                <a:ea typeface="ＭＳ Ｐゴシック" panose="020B0600070205080204" pitchFamily="34" charset="-128"/>
              </a:rPr>
              <a:t>S</a:t>
            </a:r>
            <a:r>
              <a:rPr lang="en-US" altLang="en-US" sz="1800" baseline="-25000" dirty="0">
                <a:ea typeface="ＭＳ Ｐゴシック" panose="020B0600070205080204" pitchFamily="34" charset="-128"/>
              </a:rPr>
              <a:t>1</a:t>
            </a:r>
            <a:r>
              <a:rPr lang="en-US" altLang="en-US" sz="1800" dirty="0">
                <a:ea typeface="ＭＳ Ｐゴシック" panose="020B0600070205080204" pitchFamily="34" charset="-128"/>
              </a:rPr>
              <a:t> to the coordinator)</a:t>
            </a:r>
          </a:p>
        </p:txBody>
      </p:sp>
      <p:sp>
        <p:nvSpPr>
          <p:cNvPr id="3" name="TextBox 2"/>
          <p:cNvSpPr txBox="1"/>
          <p:nvPr/>
        </p:nvSpPr>
        <p:spPr>
          <a:xfrm>
            <a:off x="84409" y="3507475"/>
            <a:ext cx="5104262" cy="877163"/>
          </a:xfrm>
          <a:prstGeom prst="rect">
            <a:avLst/>
          </a:prstGeom>
          <a:noFill/>
          <a:ln>
            <a:solidFill>
              <a:schemeClr val="tx1"/>
            </a:solidFill>
          </a:ln>
        </p:spPr>
        <p:txBody>
          <a:bodyPr wrap="square" rtlCol="0">
            <a:spAutoFit/>
          </a:bodyPr>
          <a:lstStyle/>
          <a:p>
            <a:pPr>
              <a:buFont typeface="Monotype Sorts" charset="2"/>
              <a:buNone/>
            </a:pPr>
            <a:r>
              <a:rPr lang="en-US" altLang="en-US" sz="1700" dirty="0"/>
              <a:t>2.  And then </a:t>
            </a:r>
            <a:r>
              <a:rPr lang="en-US" altLang="en-US" sz="1700" i="1" dirty="0"/>
              <a:t>T</a:t>
            </a:r>
            <a:r>
              <a:rPr lang="en-US" altLang="en-US" sz="1700" baseline="-25000" dirty="0"/>
              <a:t>2</a:t>
            </a:r>
            <a:r>
              <a:rPr lang="en-US" altLang="en-US" sz="1700" dirty="0"/>
              <a:t> requests a resource held by </a:t>
            </a:r>
            <a:r>
              <a:rPr lang="en-US" altLang="en-US" sz="1700" i="1" dirty="0"/>
              <a:t>T</a:t>
            </a:r>
            <a:r>
              <a:rPr lang="en-US" altLang="en-US" sz="1700" baseline="-25000" dirty="0"/>
              <a:t>3</a:t>
            </a:r>
            <a:r>
              <a:rPr lang="en-US" altLang="en-US" sz="1700" dirty="0"/>
              <a:t> at site </a:t>
            </a:r>
            <a:r>
              <a:rPr lang="en-US" altLang="en-US" sz="1700" i="1" dirty="0"/>
              <a:t>S</a:t>
            </a:r>
            <a:r>
              <a:rPr lang="en-US" altLang="en-US" sz="1700" baseline="-25000" dirty="0"/>
              <a:t>2</a:t>
            </a:r>
            <a:r>
              <a:rPr lang="en-US" altLang="en-US" sz="1700" dirty="0"/>
              <a:t> </a:t>
            </a:r>
            <a:r>
              <a:rPr lang="en-US" altLang="en-US" sz="1700" dirty="0">
                <a:ea typeface="ＭＳ Ｐゴシック" panose="020B0600070205080204" pitchFamily="34" charset="-128"/>
              </a:rPr>
              <a:t>resulting in a message insert </a:t>
            </a:r>
            <a:r>
              <a:rPr lang="en-US" altLang="en-US" sz="1700" i="1" dirty="0">
                <a:ea typeface="ＭＳ Ｐゴシック" panose="020B0600070205080204" pitchFamily="34" charset="-128"/>
              </a:rPr>
              <a:t>T</a:t>
            </a:r>
            <a:r>
              <a:rPr lang="en-US" altLang="en-US" sz="1700" baseline="-25000" dirty="0">
                <a:ea typeface="ＭＳ Ｐゴシック" panose="020B0600070205080204" pitchFamily="34" charset="-128"/>
                <a:sym typeface="Symbol" panose="05050102010706020507" pitchFamily="18" charset="2"/>
              </a:rPr>
              <a:t>2</a:t>
            </a:r>
            <a:r>
              <a:rPr lang="en-US" altLang="en-US" sz="1700" dirty="0">
                <a:ea typeface="ＭＳ Ｐゴシック" panose="020B0600070205080204" pitchFamily="34" charset="-128"/>
              </a:rPr>
              <a:t> </a:t>
            </a:r>
            <a:r>
              <a:rPr lang="en-US" altLang="en-US" sz="1700" dirty="0">
                <a:ea typeface="ＭＳ Ｐゴシック" panose="020B0600070205080204" pitchFamily="34" charset="-128"/>
                <a:sym typeface="Symbol" panose="05050102010706020507" pitchFamily="18" charset="2"/>
              </a:rPr>
              <a:t> </a:t>
            </a:r>
            <a:r>
              <a:rPr lang="en-US" altLang="en-US" sz="1700" i="1" dirty="0">
                <a:ea typeface="ＭＳ Ｐゴシック" panose="020B0600070205080204" pitchFamily="34" charset="-128"/>
                <a:sym typeface="Symbol" panose="05050102010706020507" pitchFamily="18" charset="2"/>
              </a:rPr>
              <a:t>T</a:t>
            </a:r>
            <a:r>
              <a:rPr lang="en-US" altLang="en-US" sz="1700" baseline="-25000" dirty="0">
                <a:ea typeface="ＭＳ Ｐゴシック" panose="020B0600070205080204" pitchFamily="34" charset="-128"/>
                <a:sym typeface="Symbol" panose="05050102010706020507" pitchFamily="18" charset="2"/>
              </a:rPr>
              <a:t>3</a:t>
            </a:r>
            <a:r>
              <a:rPr lang="en-US" altLang="en-US" sz="1700" dirty="0">
                <a:ea typeface="ＭＳ Ｐゴシック" panose="020B0600070205080204" pitchFamily="34" charset="-128"/>
                <a:sym typeface="Symbol" panose="05050102010706020507" pitchFamily="18" charset="2"/>
              </a:rPr>
              <a:t> from </a:t>
            </a:r>
            <a:r>
              <a:rPr lang="en-US" altLang="en-US" sz="1700" i="1" dirty="0">
                <a:ea typeface="ＭＳ Ｐゴシック" panose="020B0600070205080204" pitchFamily="34" charset="-128"/>
                <a:sym typeface="Symbol" panose="05050102010706020507" pitchFamily="18" charset="2"/>
              </a:rPr>
              <a:t>S</a:t>
            </a:r>
            <a:r>
              <a:rPr lang="en-US" altLang="en-US" sz="1700" baseline="-25000" dirty="0">
                <a:ea typeface="ＭＳ Ｐゴシック" panose="020B0600070205080204" pitchFamily="34" charset="-128"/>
                <a:sym typeface="Symbol" panose="05050102010706020507" pitchFamily="18" charset="2"/>
              </a:rPr>
              <a:t>2</a:t>
            </a:r>
            <a:r>
              <a:rPr lang="en-US" altLang="en-US" sz="1700" dirty="0">
                <a:ea typeface="ＭＳ Ｐゴシック" panose="020B0600070205080204" pitchFamily="34" charset="-128"/>
                <a:sym typeface="Symbol" panose="05050102010706020507" pitchFamily="18" charset="2"/>
              </a:rPr>
              <a:t> to the coordinator</a:t>
            </a:r>
          </a:p>
        </p:txBody>
      </p:sp>
      <p:sp>
        <p:nvSpPr>
          <p:cNvPr id="4" name="TextBox 3"/>
          <p:cNvSpPr txBox="1"/>
          <p:nvPr/>
        </p:nvSpPr>
        <p:spPr>
          <a:xfrm>
            <a:off x="56273" y="4585648"/>
            <a:ext cx="5609229" cy="923330"/>
          </a:xfrm>
          <a:prstGeom prst="rect">
            <a:avLst/>
          </a:prstGeom>
          <a:noFill/>
          <a:ln>
            <a:solidFill>
              <a:schemeClr val="tx1"/>
            </a:solidFill>
          </a:ln>
        </p:spPr>
        <p:txBody>
          <a:bodyPr wrap="square" rtlCol="0">
            <a:spAutoFit/>
          </a:bodyPr>
          <a:lstStyle/>
          <a:p>
            <a:r>
              <a:rPr lang="en-US" altLang="en-US" sz="1800" dirty="0">
                <a:sym typeface="Symbol" panose="05050102010706020507" pitchFamily="18" charset="2"/>
              </a:rPr>
              <a:t>Suppose further that the insert message reaches before the </a:t>
            </a:r>
            <a:r>
              <a:rPr lang="en-US" altLang="en-US" sz="1800" b="1" dirty="0">
                <a:sym typeface="Symbol" panose="05050102010706020507" pitchFamily="18" charset="2"/>
              </a:rPr>
              <a:t>delete</a:t>
            </a:r>
            <a:r>
              <a:rPr lang="en-US" altLang="en-US" sz="1800" dirty="0">
                <a:sym typeface="Symbol" panose="05050102010706020507" pitchFamily="18" charset="2"/>
              </a:rPr>
              <a:t> message </a:t>
            </a:r>
            <a:r>
              <a:rPr lang="en-US" altLang="en-US" sz="1800" dirty="0">
                <a:ea typeface="ＭＳ Ｐゴシック" panose="020B0600070205080204" pitchFamily="34" charset="-128"/>
                <a:sym typeface="Symbol" panose="05050102010706020507" pitchFamily="18" charset="2"/>
              </a:rPr>
              <a:t>this can happen due to network delays</a:t>
            </a:r>
          </a:p>
        </p:txBody>
      </p:sp>
      <p:grpSp>
        <p:nvGrpSpPr>
          <p:cNvPr id="11" name="Group 10">
            <a:extLst>
              <a:ext uri="{FF2B5EF4-FFF2-40B4-BE49-F238E27FC236}">
                <a16:creationId xmlns="" xmlns:a16="http://schemas.microsoft.com/office/drawing/2014/main" id="{3D824339-4DEB-45A0-AA23-E6FA194BD30E}"/>
              </a:ext>
            </a:extLst>
          </p:cNvPr>
          <p:cNvGrpSpPr/>
          <p:nvPr/>
        </p:nvGrpSpPr>
        <p:grpSpPr>
          <a:xfrm>
            <a:off x="7287905" y="2470244"/>
            <a:ext cx="1023582" cy="566389"/>
            <a:chOff x="7287905" y="2470244"/>
            <a:chExt cx="1023582" cy="566389"/>
          </a:xfrm>
        </p:grpSpPr>
        <p:sp>
          <p:nvSpPr>
            <p:cNvPr id="5" name="Oval 4"/>
            <p:cNvSpPr/>
            <p:nvPr/>
          </p:nvSpPr>
          <p:spPr bwMode="auto">
            <a:xfrm>
              <a:off x="7287905" y="2470244"/>
              <a:ext cx="518615" cy="56638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T2</a:t>
              </a:r>
            </a:p>
          </p:txBody>
        </p:sp>
        <p:cxnSp>
          <p:nvCxnSpPr>
            <p:cNvPr id="7" name="Straight Arrow Connector 6"/>
            <p:cNvCxnSpPr/>
            <p:nvPr/>
          </p:nvCxnSpPr>
          <p:spPr bwMode="auto">
            <a:xfrm>
              <a:off x="7833815" y="2784143"/>
              <a:ext cx="477672" cy="1910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9" name="Straight Arrow Connector 8"/>
          <p:cNvCxnSpPr/>
          <p:nvPr/>
        </p:nvCxnSpPr>
        <p:spPr bwMode="auto">
          <a:xfrm>
            <a:off x="6714699" y="5508978"/>
            <a:ext cx="38213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2" name="Group 11">
            <a:extLst>
              <a:ext uri="{FF2B5EF4-FFF2-40B4-BE49-F238E27FC236}">
                <a16:creationId xmlns="" xmlns:a16="http://schemas.microsoft.com/office/drawing/2014/main" id="{3EBF0DDD-D92F-4302-8969-9ED12CDA35F1}"/>
              </a:ext>
            </a:extLst>
          </p:cNvPr>
          <p:cNvGrpSpPr/>
          <p:nvPr/>
        </p:nvGrpSpPr>
        <p:grpSpPr>
          <a:xfrm>
            <a:off x="39307" y="4145041"/>
            <a:ext cx="9295762" cy="2087210"/>
            <a:chOff x="39307" y="4145041"/>
            <a:chExt cx="9295762" cy="2087210"/>
          </a:xfrm>
        </p:grpSpPr>
        <p:sp>
          <p:nvSpPr>
            <p:cNvPr id="10" name="Line Callout 2 9"/>
            <p:cNvSpPr/>
            <p:nvPr/>
          </p:nvSpPr>
          <p:spPr bwMode="auto">
            <a:xfrm>
              <a:off x="7806520" y="4145041"/>
              <a:ext cx="1528549" cy="809096"/>
            </a:xfrm>
            <a:prstGeom prst="borderCallout2">
              <a:avLst/>
            </a:prstGeom>
            <a:solidFill>
              <a:schemeClr val="accent1"/>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Helvetica"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Helvetica" charset="0"/>
                </a:rPr>
                <a:t>False Cycle</a:t>
              </a:r>
            </a:p>
          </p:txBody>
        </p:sp>
        <p:sp>
          <p:nvSpPr>
            <p:cNvPr id="6" name="TextBox 5">
              <a:extLst>
                <a:ext uri="{FF2B5EF4-FFF2-40B4-BE49-F238E27FC236}">
                  <a16:creationId xmlns="" xmlns:a16="http://schemas.microsoft.com/office/drawing/2014/main" id="{A488ECEF-B59C-443F-AC68-857555717D7E}"/>
                </a:ext>
              </a:extLst>
            </p:cNvPr>
            <p:cNvSpPr txBox="1"/>
            <p:nvPr/>
          </p:nvSpPr>
          <p:spPr>
            <a:xfrm>
              <a:off x="39307" y="5647476"/>
              <a:ext cx="4551436" cy="584775"/>
            </a:xfrm>
            <a:prstGeom prst="rect">
              <a:avLst/>
            </a:prstGeom>
            <a:noFill/>
            <a:ln>
              <a:solidFill>
                <a:schemeClr val="tx1"/>
              </a:solidFill>
            </a:ln>
          </p:spPr>
          <p:txBody>
            <a:bodyPr wrap="square" rtlCol="0">
              <a:spAutoFit/>
            </a:bodyPr>
            <a:lstStyle/>
            <a:p>
              <a:r>
                <a:rPr lang="en-US" altLang="en-US" sz="1600" dirty="0">
                  <a:sym typeface="Symbol" panose="05050102010706020507" pitchFamily="18" charset="2"/>
                </a:rPr>
                <a:t>The coordinator would then find a false cycle </a:t>
              </a:r>
            </a:p>
            <a:p>
              <a:pPr>
                <a:buFont typeface="Monotype Sorts" charset="2"/>
                <a:buNone/>
              </a:pPr>
              <a:r>
                <a:rPr lang="en-US" altLang="en-US" sz="1600" dirty="0">
                  <a:sym typeface="Symbol" panose="05050102010706020507" pitchFamily="18" charset="2"/>
                </a:rPr>
                <a:t>	</a:t>
              </a:r>
              <a:r>
                <a:rPr lang="en-US" altLang="en-US" sz="1600" i="1" dirty="0">
                  <a:sym typeface="Symbol" panose="05050102010706020507" pitchFamily="18" charset="2"/>
                </a:rPr>
                <a:t>T</a:t>
              </a:r>
              <a:r>
                <a:rPr lang="en-US" altLang="en-US" sz="1600" baseline="-25000" dirty="0">
                  <a:sym typeface="Symbol" panose="05050102010706020507" pitchFamily="18" charset="2"/>
                </a:rPr>
                <a:t>1</a:t>
              </a:r>
              <a:r>
                <a:rPr lang="en-US" altLang="en-US" sz="1600" dirty="0">
                  <a:sym typeface="Symbol" panose="05050102010706020507" pitchFamily="18" charset="2"/>
                </a:rPr>
                <a:t>  </a:t>
              </a:r>
              <a:r>
                <a:rPr lang="en-US" altLang="en-US" sz="1600" i="1" dirty="0">
                  <a:sym typeface="Symbol" panose="05050102010706020507" pitchFamily="18" charset="2"/>
                </a:rPr>
                <a:t>T</a:t>
              </a:r>
              <a:r>
                <a:rPr lang="en-US" altLang="en-US" sz="1600" baseline="-25000" dirty="0">
                  <a:sym typeface="Symbol" panose="05050102010706020507" pitchFamily="18" charset="2"/>
                </a:rPr>
                <a:t>2 </a:t>
              </a:r>
              <a:r>
                <a:rPr lang="en-US" altLang="en-US" sz="1600" dirty="0">
                  <a:sym typeface="Symbol" panose="05050102010706020507" pitchFamily="18" charset="2"/>
                </a:rPr>
                <a:t> </a:t>
              </a:r>
              <a:r>
                <a:rPr lang="en-US" altLang="en-US" sz="1600" i="1" dirty="0">
                  <a:sym typeface="Symbol" panose="05050102010706020507" pitchFamily="18" charset="2"/>
                </a:rPr>
                <a:t>T</a:t>
              </a:r>
              <a:r>
                <a:rPr lang="en-US" altLang="en-US" sz="1600" baseline="-25000" dirty="0">
                  <a:sym typeface="Symbol" panose="05050102010706020507" pitchFamily="18" charset="2"/>
                </a:rPr>
                <a:t>3</a:t>
              </a:r>
              <a:r>
                <a:rPr lang="en-US" altLang="en-US" sz="1600" dirty="0">
                  <a:sym typeface="Symbol" panose="05050102010706020507" pitchFamily="18" charset="2"/>
                </a:rPr>
                <a:t>  </a:t>
              </a:r>
              <a:r>
                <a:rPr lang="en-US" altLang="en-US" sz="1600" i="1" dirty="0">
                  <a:sym typeface="Symbol" panose="05050102010706020507" pitchFamily="18" charset="2"/>
                </a:rPr>
                <a:t>T</a:t>
              </a:r>
              <a:r>
                <a:rPr lang="en-US" altLang="en-US" sz="1600" baseline="-25000" dirty="0">
                  <a:sym typeface="Symbol" panose="05050102010706020507" pitchFamily="18" charset="2"/>
                </a:rPr>
                <a:t>1</a:t>
              </a:r>
            </a:p>
          </p:txBody>
        </p:sp>
      </p:grpSp>
      <p:sp>
        <p:nvSpPr>
          <p:cNvPr id="8" name="Multiplication Sign 7">
            <a:extLst>
              <a:ext uri="{FF2B5EF4-FFF2-40B4-BE49-F238E27FC236}">
                <a16:creationId xmlns="" xmlns:a16="http://schemas.microsoft.com/office/drawing/2014/main" id="{898B2DE8-D624-48CA-88E9-613644AE5116}"/>
              </a:ext>
            </a:extLst>
          </p:cNvPr>
          <p:cNvSpPr/>
          <p:nvPr/>
        </p:nvSpPr>
        <p:spPr bwMode="auto">
          <a:xfrm>
            <a:off x="5009052" y="2069062"/>
            <a:ext cx="1229236" cy="688057"/>
          </a:xfrm>
          <a:prstGeom prst="mathMultiply">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extLst>
      <p:ext uri="{BB962C8B-B14F-4D97-AF65-F5344CB8AC3E}">
        <p14:creationId xmlns:p14="http://schemas.microsoft.com/office/powerpoint/2010/main" val="81966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72436</TotalTime>
  <Words>1123</Words>
  <Application>Microsoft Office PowerPoint</Application>
  <PresentationFormat>On-screen Show (4:3)</PresentationFormat>
  <Paragraphs>158</Paragraphs>
  <Slides>15</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6" baseType="lpstr">
      <vt:lpstr>Arial</vt:lpstr>
      <vt:lpstr>Helvetica</vt:lpstr>
      <vt:lpstr>Monotype Sorts</vt:lpstr>
      <vt:lpstr>ＭＳ Ｐゴシック</vt:lpstr>
      <vt:lpstr>ＭＳ Ｐゴシック</vt:lpstr>
      <vt:lpstr>Symbol</vt:lpstr>
      <vt:lpstr>Times New Roman</vt:lpstr>
      <vt:lpstr>Webdings</vt:lpstr>
      <vt:lpstr>Wingdings</vt:lpstr>
      <vt:lpstr>db</vt:lpstr>
      <vt:lpstr>Deadlock Handling in Distributed Transactions</vt:lpstr>
      <vt:lpstr>Deadlock Handling</vt:lpstr>
      <vt:lpstr>Deadlock Detection</vt:lpstr>
      <vt:lpstr>Deadlock Detection</vt:lpstr>
      <vt:lpstr>Deadlock Detection</vt:lpstr>
      <vt:lpstr>Local and Global Wait-For Graphs</vt:lpstr>
      <vt:lpstr>Local and Global Wait-For Graphs</vt:lpstr>
      <vt:lpstr>Example Wait-For Graph for False Cycles</vt:lpstr>
      <vt:lpstr>Example Wait-For Graph for False Cycles</vt:lpstr>
      <vt:lpstr>Distributed Deadlocks</vt:lpstr>
      <vt:lpstr>Distributed Timestamp-Based Protocols</vt:lpstr>
      <vt:lpstr>Distributed Timestamp-Based Protocols</vt:lpstr>
      <vt:lpstr>Distributed Timestamp-Based Protocols</vt:lpstr>
      <vt:lpstr>Distributed Timestamps</vt:lpstr>
      <vt:lpstr>Distributed Timestamps</vt:lpstr>
      <vt:lpstr>Custom Show 1</vt:lpstr>
    </vt:vector>
  </TitlesOfParts>
  <Company>IIT Bombayi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23: Parallel and Distributed Transaction Processing</dc:title>
  <dc:creator>S. Sudarshan</dc:creator>
  <cp:lastModifiedBy>Microsoft account</cp:lastModifiedBy>
  <cp:revision>485</cp:revision>
  <cp:lastPrinted>2019-07-02T13:28:41Z</cp:lastPrinted>
  <dcterms:created xsi:type="dcterms:W3CDTF">2009-12-21T15:40:28Z</dcterms:created>
  <dcterms:modified xsi:type="dcterms:W3CDTF">2021-06-15T02:13:13Z</dcterms:modified>
</cp:coreProperties>
</file>