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6" r:id="rId1"/>
  </p:sldMasterIdLst>
  <p:notesMasterIdLst>
    <p:notesMasterId r:id="rId27"/>
  </p:notesMasterIdLst>
  <p:handoutMasterIdLst>
    <p:handoutMasterId r:id="rId28"/>
  </p:handoutMasterIdLst>
  <p:sldIdLst>
    <p:sldId id="323" r:id="rId2"/>
    <p:sldId id="260" r:id="rId3"/>
    <p:sldId id="334" r:id="rId4"/>
    <p:sldId id="300" r:id="rId5"/>
    <p:sldId id="351" r:id="rId6"/>
    <p:sldId id="352" r:id="rId7"/>
    <p:sldId id="353" r:id="rId8"/>
    <p:sldId id="367" r:id="rId9"/>
    <p:sldId id="355" r:id="rId10"/>
    <p:sldId id="358" r:id="rId11"/>
    <p:sldId id="359" r:id="rId12"/>
    <p:sldId id="361" r:id="rId13"/>
    <p:sldId id="356" r:id="rId14"/>
    <p:sldId id="368" r:id="rId15"/>
    <p:sldId id="362" r:id="rId16"/>
    <p:sldId id="363" r:id="rId17"/>
    <p:sldId id="364" r:id="rId18"/>
    <p:sldId id="365" r:id="rId19"/>
    <p:sldId id="366" r:id="rId20"/>
    <p:sldId id="369" r:id="rId21"/>
    <p:sldId id="350" r:id="rId22"/>
    <p:sldId id="301" r:id="rId23"/>
    <p:sldId id="302" r:id="rId24"/>
    <p:sldId id="303" r:id="rId25"/>
    <p:sldId id="341" r:id="rId26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003365-D0D8-4646-9027-E5050EB2E287}">
          <p14:sldIdLst>
            <p14:sldId id="323"/>
            <p14:sldId id="260"/>
          </p14:sldIdLst>
        </p14:section>
        <p14:section name="Semi-structured Data" id="{E9E3C2ED-52BB-41DE-A5FB-5CD6258DD660}">
          <p14:sldIdLst>
            <p14:sldId id="334"/>
            <p14:sldId id="300"/>
            <p14:sldId id="351"/>
            <p14:sldId id="352"/>
            <p14:sldId id="353"/>
            <p14:sldId id="367"/>
            <p14:sldId id="355"/>
            <p14:sldId id="358"/>
            <p14:sldId id="359"/>
            <p14:sldId id="361"/>
            <p14:sldId id="356"/>
            <p14:sldId id="368"/>
            <p14:sldId id="362"/>
            <p14:sldId id="363"/>
            <p14:sldId id="364"/>
            <p14:sldId id="365"/>
            <p14:sldId id="366"/>
            <p14:sldId id="369"/>
            <p14:sldId id="350"/>
            <p14:sldId id="301"/>
            <p14:sldId id="302"/>
            <p14:sldId id="303"/>
            <p14:sldId id="341"/>
          </p14:sldIdLst>
        </p14:section>
        <p14:section name="Object Orientation" id="{7F07051D-3682-4309-866B-D733A84BF8AA}">
          <p14:sldIdLst/>
        </p14:section>
        <p14:section name="Textual Data" id="{E4DBAEFE-D2E9-460F-A19D-78E1200559D0}">
          <p14:sldIdLst/>
        </p14:section>
        <p14:section name="Spatial Data" id="{4EB87F01-CE99-4F5D-AF26-F4F0D5A399E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30A6A227-F7E7-48F5-A8F6-E6E63EA912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0E2748BD-2460-41BE-8072-D39EF92ABE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016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5F24E86D-6723-44FE-8711-F8670374FF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E9A57-6A9E-40FA-9838-E464D38B3A34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E8700275-52A8-4345-9228-079FD65CB8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5152C2E6-B2E3-4412-80F6-E82683846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0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3438" cy="3481388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72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3438" cy="3481388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3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hyperlink" Target="http://www.db-boo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DA3A738-B625-42E8-B45B-4F9A2CD8B3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432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EE52E-6090-479A-BF14-A6E202E07B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690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EAFFD8-59C2-4F5A-B8EF-A8599026AA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979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5C608A-E65C-4128-9B14-A1C7FF8F779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842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095C608A-E65C-4128-9B14-A1C7FF8F779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56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2050" name="Rectangl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4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pic>
        <p:nvPicPr>
          <p:cNvPr id="5" name="Picture 8" descr="Cover-6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4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BDA3A738-B625-42E8-B45B-4F9A2CD8B3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14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00C4E5-17D1-4872-B21D-2B4A18154A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81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4DA84-7C54-4922-9BD2-218B9C93454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59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5C608A-E65C-4128-9B14-A1C7FF8F779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8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C8CC1-3681-45E8-ABC1-4AED96C0A1F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35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E9807-3D77-44A7-8E78-8C65AED10C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304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2B68C0-5DDE-4576-AF52-92D32A1CEF9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4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4AA7C7-5475-4424-A58D-E64214097C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57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E6272F-0669-4616-9815-4752130E875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37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xmlns="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095C608A-E65C-4128-9B14-A1C7FF8F779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xmlns="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xmlns="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04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54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xmlns="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59191" y="2131256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Complex Data Types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92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NoSQL</a:t>
            </a:r>
            <a:r>
              <a:rPr lang="en-US" b="0" dirty="0" smtClean="0"/>
              <a:t> why</a:t>
            </a:r>
            <a:r>
              <a:rPr lang="en-US" b="0" dirty="0"/>
              <a:t>, what and when?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8" y="1188365"/>
            <a:ext cx="7062748" cy="489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4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NoSQL</a:t>
            </a:r>
            <a:r>
              <a:rPr lang="en-US" b="0" dirty="0" smtClean="0"/>
              <a:t> why</a:t>
            </a:r>
            <a:r>
              <a:rPr lang="en-US" b="0" dirty="0"/>
              <a:t>, what and when?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6728" y="1023582"/>
            <a:ext cx="8079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a schema-less </a:t>
            </a:r>
            <a:r>
              <a:rPr lang="en-US" sz="2400" dirty="0" smtClean="0"/>
              <a:t>data model</a:t>
            </a:r>
            <a:r>
              <a:rPr lang="en-US" sz="2400" dirty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501" y="1781754"/>
            <a:ext cx="82450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relational Databases:</a:t>
            </a:r>
          </a:p>
          <a:p>
            <a:r>
              <a:rPr lang="en-US" sz="2400" dirty="0"/>
              <a:t>You can’t add a record which does not fit the schema </a:t>
            </a:r>
          </a:p>
          <a:p>
            <a:endParaRPr lang="en-US" sz="2400" dirty="0" smtClean="0"/>
          </a:p>
          <a:p>
            <a:r>
              <a:rPr lang="en-US" sz="2400" dirty="0" smtClean="0"/>
              <a:t></a:t>
            </a:r>
            <a:r>
              <a:rPr lang="en-US" sz="2400" dirty="0"/>
              <a:t>You need to add NULLs to unused items in a row</a:t>
            </a:r>
          </a:p>
          <a:p>
            <a:endParaRPr lang="en-US" sz="2400" dirty="0" smtClean="0"/>
          </a:p>
          <a:p>
            <a:r>
              <a:rPr lang="en-US" sz="2400" dirty="0" smtClean="0"/>
              <a:t></a:t>
            </a:r>
            <a:r>
              <a:rPr lang="en-US" sz="2400" dirty="0"/>
              <a:t>We should consider the </a:t>
            </a:r>
            <a:r>
              <a:rPr lang="en-US" sz="2400" dirty="0" err="1"/>
              <a:t>datatypes</a:t>
            </a:r>
            <a:r>
              <a:rPr lang="en-US" sz="2400" dirty="0"/>
              <a:t>. </a:t>
            </a:r>
            <a:r>
              <a:rPr lang="en-US" sz="2400" dirty="0" err="1"/>
              <a:t>i.e</a:t>
            </a:r>
            <a:r>
              <a:rPr lang="en-US" sz="2400" dirty="0"/>
              <a:t> : you can’t add a </a:t>
            </a:r>
            <a:r>
              <a:rPr lang="en-US" sz="2400" dirty="0" err="1"/>
              <a:t>stirng</a:t>
            </a:r>
            <a:r>
              <a:rPr lang="en-US" sz="2400" dirty="0"/>
              <a:t> to an </a:t>
            </a:r>
            <a:r>
              <a:rPr lang="en-US" sz="2400" dirty="0" err="1"/>
              <a:t>interger</a:t>
            </a:r>
            <a:r>
              <a:rPr lang="en-US" sz="2400" dirty="0"/>
              <a:t> field </a:t>
            </a:r>
          </a:p>
          <a:p>
            <a:endParaRPr lang="en-US" sz="2400" dirty="0" smtClean="0"/>
          </a:p>
          <a:p>
            <a:r>
              <a:rPr lang="en-US" sz="2400" dirty="0" smtClean="0"/>
              <a:t></a:t>
            </a:r>
            <a:r>
              <a:rPr lang="en-US" sz="2400" dirty="0"/>
              <a:t>You can’t add multiple items in a field (You should create another table: primary-key, foreign key, joins, normalization, ... !!!)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95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NoSQL</a:t>
            </a:r>
            <a:r>
              <a:rPr lang="en-US" b="0" dirty="0" smtClean="0"/>
              <a:t> why</a:t>
            </a:r>
            <a:r>
              <a:rPr lang="en-US" b="0" dirty="0"/>
              <a:t>, what and 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3916212" cy="4151891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err="1"/>
              <a:t>NoSQL</a:t>
            </a:r>
            <a:r>
              <a:rPr lang="en-US" dirty="0"/>
              <a:t> Databases: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</a:t>
            </a:r>
            <a:r>
              <a:rPr lang="en-US" dirty="0"/>
              <a:t>There is no schema to consider</a:t>
            </a:r>
          </a:p>
          <a:p>
            <a:pPr marL="0" indent="0">
              <a:buNone/>
            </a:pPr>
            <a:r>
              <a:rPr lang="en-US" dirty="0"/>
              <a:t>There is no unused cell</a:t>
            </a:r>
          </a:p>
          <a:p>
            <a:pPr marL="0" indent="0">
              <a:buNone/>
            </a:pPr>
            <a:r>
              <a:rPr lang="en-US" dirty="0"/>
              <a:t>There is no </a:t>
            </a:r>
            <a:r>
              <a:rPr lang="en-US" dirty="0" err="1"/>
              <a:t>datatype</a:t>
            </a:r>
            <a:r>
              <a:rPr lang="en-US" dirty="0"/>
              <a:t> (implicit)</a:t>
            </a:r>
          </a:p>
          <a:p>
            <a:pPr marL="0" indent="0">
              <a:buNone/>
            </a:pPr>
            <a:r>
              <a:rPr lang="en-US" dirty="0"/>
              <a:t>Most of considerations are done in </a:t>
            </a:r>
            <a:r>
              <a:rPr lang="en-US" dirty="0" smtClean="0"/>
              <a:t>application </a:t>
            </a:r>
            <a:r>
              <a:rPr lang="en-US" dirty="0"/>
              <a:t>layer</a:t>
            </a:r>
          </a:p>
          <a:p>
            <a:pPr marL="0" indent="0">
              <a:buNone/>
            </a:pPr>
            <a:r>
              <a:rPr lang="en-US" dirty="0"/>
              <a:t>We gather all items in an aggregate (document)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270" y="1400025"/>
            <a:ext cx="4414280" cy="385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NoSQL</a:t>
            </a:r>
            <a:r>
              <a:rPr lang="en-US" b="0" dirty="0" smtClean="0"/>
              <a:t> why</a:t>
            </a:r>
            <a:r>
              <a:rPr lang="en-US" b="0" dirty="0"/>
              <a:t>, what and 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5144510" cy="327843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 No SQL database provides a mechanism for storage and retrieval of data that employs less constrained consistency models than traditional relational database</a:t>
            </a:r>
          </a:p>
          <a:p>
            <a:endParaRPr lang="en-US" dirty="0"/>
          </a:p>
          <a:p>
            <a:r>
              <a:rPr lang="en-US" dirty="0"/>
              <a:t>No SQL systems are also referred to as "</a:t>
            </a:r>
            <a:r>
              <a:rPr lang="en-US" dirty="0" err="1"/>
              <a:t>NotonlySQL</a:t>
            </a:r>
            <a:r>
              <a:rPr lang="en-US" dirty="0"/>
              <a:t>“ to emphasize that they do in fact allow SQL-like query languages to be used.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140" y="1399919"/>
            <a:ext cx="2787889" cy="138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3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Characteristics of </a:t>
            </a:r>
            <a:r>
              <a:rPr lang="en-US" b="0" dirty="0" err="1"/>
              <a:t>NoSQLdatabases</a:t>
            </a:r>
            <a:r>
              <a:rPr lang="en-US" b="0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4" y="1068269"/>
            <a:ext cx="3858336" cy="4452142"/>
          </a:xfrm>
        </p:spPr>
        <p:txBody>
          <a:bodyPr/>
          <a:lstStyle/>
          <a:p>
            <a:r>
              <a:rPr lang="en-US" dirty="0" err="1"/>
              <a:t>NoSQL</a:t>
            </a:r>
            <a:r>
              <a:rPr lang="en-US" dirty="0"/>
              <a:t> avoids:</a:t>
            </a:r>
          </a:p>
          <a:p>
            <a:r>
              <a:rPr lang="en-US" dirty="0"/>
              <a:t>Overhead of ACID transactions</a:t>
            </a:r>
          </a:p>
          <a:p>
            <a:r>
              <a:rPr lang="en-US" dirty="0"/>
              <a:t>Complexity of SQL query</a:t>
            </a:r>
          </a:p>
          <a:p>
            <a:r>
              <a:rPr lang="en-US" dirty="0"/>
              <a:t>Burden of up-front schema design</a:t>
            </a:r>
          </a:p>
          <a:p>
            <a:r>
              <a:rPr lang="en-US" dirty="0"/>
              <a:t>DBA presence</a:t>
            </a:r>
          </a:p>
          <a:p>
            <a:r>
              <a:rPr lang="en-US" dirty="0"/>
              <a:t>Transactions (It should be handled at application layer)</a:t>
            </a:r>
          </a:p>
          <a:p>
            <a:endParaRPr lang="en-US" dirty="0"/>
          </a:p>
          <a:p>
            <a:r>
              <a:rPr lang="en-US" dirty="0"/>
              <a:t>Provides:</a:t>
            </a:r>
          </a:p>
          <a:p>
            <a:r>
              <a:rPr lang="en-US" dirty="0"/>
              <a:t>Easy and frequent changes to DB</a:t>
            </a:r>
          </a:p>
          <a:p>
            <a:r>
              <a:rPr lang="en-US" dirty="0"/>
              <a:t>Fast development</a:t>
            </a:r>
          </a:p>
          <a:p>
            <a:r>
              <a:rPr lang="en-US" dirty="0"/>
              <a:t>Large data volumes(</a:t>
            </a:r>
            <a:r>
              <a:rPr lang="en-US" dirty="0" err="1"/>
              <a:t>eg.Google</a:t>
            </a:r>
            <a:r>
              <a:rPr lang="en-US" dirty="0"/>
              <a:t>)</a:t>
            </a:r>
          </a:p>
          <a:p>
            <a:r>
              <a:rPr lang="en-US" dirty="0"/>
              <a:t>Schema less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1504950"/>
            <a:ext cx="50673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NoSQL</a:t>
            </a:r>
            <a:r>
              <a:rPr lang="en-US" b="0" dirty="0" smtClean="0"/>
              <a:t> </a:t>
            </a:r>
            <a:r>
              <a:rPr lang="en-US" b="0" dirty="0"/>
              <a:t>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492872"/>
            <a:ext cx="3329358" cy="300547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NoSQL</a:t>
            </a:r>
            <a:r>
              <a:rPr lang="en-US" dirty="0"/>
              <a:t> databases are classified in four major </a:t>
            </a:r>
            <a:r>
              <a:rPr lang="en-US" dirty="0" err="1"/>
              <a:t>datamodels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•Key-value </a:t>
            </a:r>
          </a:p>
          <a:p>
            <a:pPr marL="0" indent="0">
              <a:buNone/>
            </a:pPr>
            <a:r>
              <a:rPr lang="en-US" dirty="0"/>
              <a:t>•Document</a:t>
            </a:r>
          </a:p>
          <a:p>
            <a:pPr marL="0" indent="0">
              <a:buNone/>
            </a:pPr>
            <a:r>
              <a:rPr lang="en-US" dirty="0"/>
              <a:t>•Column family</a:t>
            </a:r>
          </a:p>
          <a:p>
            <a:pPr marL="0" indent="0">
              <a:buNone/>
            </a:pPr>
            <a:r>
              <a:rPr lang="en-US" dirty="0"/>
              <a:t>•Graph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DB has its own query </a:t>
            </a:r>
            <a:r>
              <a:rPr lang="en-US" dirty="0" smtClean="0"/>
              <a:t>language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052" y="1200861"/>
            <a:ext cx="4831369" cy="358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6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6" y="199361"/>
            <a:ext cx="4636163" cy="609600"/>
          </a:xfrm>
        </p:spPr>
        <p:txBody>
          <a:bodyPr/>
          <a:lstStyle/>
          <a:p>
            <a:r>
              <a:rPr lang="en-US" b="0" dirty="0"/>
              <a:t>Key-value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16" y="1020611"/>
            <a:ext cx="3779734" cy="5367972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Simplest NOSQL databases</a:t>
            </a:r>
          </a:p>
          <a:p>
            <a:pPr marL="0" indent="0">
              <a:buNone/>
            </a:pPr>
            <a:r>
              <a:rPr lang="en-US" sz="1800" dirty="0"/>
              <a:t>The main idea is the use of a hash table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Access data (values) by strings called keys</a:t>
            </a:r>
          </a:p>
          <a:p>
            <a:pPr marL="0" indent="0">
              <a:buNone/>
            </a:pPr>
            <a:r>
              <a:rPr lang="en-US" sz="1800" dirty="0"/>
              <a:t>Data has no required format data may have any format</a:t>
            </a:r>
          </a:p>
          <a:p>
            <a:pPr marL="0" indent="0">
              <a:buNone/>
            </a:pPr>
            <a:r>
              <a:rPr lang="en-US" sz="1800" dirty="0"/>
              <a:t>Data model: (key, value) pairs</a:t>
            </a:r>
          </a:p>
          <a:p>
            <a:pPr marL="0" indent="0">
              <a:buNone/>
            </a:pPr>
            <a:r>
              <a:rPr lang="en-US" sz="1800" dirty="0"/>
              <a:t>Basic Operations: </a:t>
            </a:r>
          </a:p>
          <a:p>
            <a:pPr marL="0" indent="0">
              <a:buNone/>
            </a:pPr>
            <a:r>
              <a:rPr lang="en-US" sz="1800" dirty="0"/>
              <a:t>Insert(</a:t>
            </a:r>
            <a:r>
              <a:rPr lang="en-US" sz="1800" dirty="0" err="1"/>
              <a:t>key,value</a:t>
            </a:r>
            <a:r>
              <a:rPr lang="en-US" sz="1800" dirty="0"/>
              <a:t>), </a:t>
            </a:r>
          </a:p>
          <a:p>
            <a:pPr marL="0" indent="0">
              <a:buNone/>
            </a:pPr>
            <a:r>
              <a:rPr lang="en-US" sz="1800" dirty="0"/>
              <a:t>Fetch(key),                 </a:t>
            </a:r>
          </a:p>
          <a:p>
            <a:pPr marL="0" indent="0">
              <a:buNone/>
            </a:pPr>
            <a:r>
              <a:rPr lang="en-US" sz="1800" dirty="0"/>
              <a:t>Update(key), </a:t>
            </a:r>
          </a:p>
          <a:p>
            <a:pPr marL="0" indent="0">
              <a:buNone/>
            </a:pPr>
            <a:r>
              <a:rPr lang="en-US" sz="1800" dirty="0"/>
              <a:t>Delete(key) </a:t>
            </a:r>
            <a:endParaRPr lang="en-US" sz="18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279" y="0"/>
            <a:ext cx="4226447" cy="34995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277" y="3711244"/>
            <a:ext cx="5278836" cy="296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6" y="199361"/>
            <a:ext cx="4636163" cy="609600"/>
          </a:xfrm>
        </p:spPr>
        <p:txBody>
          <a:bodyPr/>
          <a:lstStyle/>
          <a:p>
            <a:r>
              <a:rPr lang="en-US" b="0" dirty="0"/>
              <a:t>Column family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16" y="1020611"/>
            <a:ext cx="3779734" cy="400176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Some statistics about Facebook Search </a:t>
            </a:r>
            <a:r>
              <a:rPr lang="en-US" dirty="0"/>
              <a:t>(using </a:t>
            </a:r>
            <a:r>
              <a:rPr lang="en-US" b="1" dirty="0"/>
              <a:t>Cassandra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</a:t>
            </a:r>
            <a:r>
              <a:rPr lang="en-US" dirty="0"/>
              <a:t>MySQL &gt; 50 GB Data</a:t>
            </a:r>
          </a:p>
          <a:p>
            <a:pPr marL="0" indent="0">
              <a:buNone/>
            </a:pPr>
            <a:r>
              <a:rPr lang="en-US" dirty="0"/>
              <a:t>Writes Average : ~300 </a:t>
            </a:r>
            <a:r>
              <a:rPr lang="en-US" dirty="0" err="1"/>
              <a:t>ms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Reads Average : ~350 </a:t>
            </a:r>
            <a:r>
              <a:rPr lang="en-US" dirty="0" err="1"/>
              <a:t>ms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</a:t>
            </a:r>
            <a:r>
              <a:rPr lang="en-US" dirty="0"/>
              <a:t>Rewritten with Cassandra &gt; 50 GB Data</a:t>
            </a:r>
          </a:p>
          <a:p>
            <a:pPr marL="0" indent="0">
              <a:buNone/>
            </a:pPr>
            <a:r>
              <a:rPr lang="en-US" dirty="0"/>
              <a:t>Writes Average : 0.12 </a:t>
            </a:r>
            <a:r>
              <a:rPr lang="en-US" dirty="0" err="1"/>
              <a:t>ms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Reads Average : 15 </a:t>
            </a:r>
            <a:r>
              <a:rPr lang="en-US" dirty="0" err="1"/>
              <a:t>ms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4" descr="What exactly is a wide column store?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850" y="1385357"/>
            <a:ext cx="5712310" cy="384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6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6" y="199361"/>
            <a:ext cx="4636163" cy="609600"/>
          </a:xfrm>
        </p:spPr>
        <p:txBody>
          <a:bodyPr/>
          <a:lstStyle/>
          <a:p>
            <a:r>
              <a:rPr lang="en-US" b="0" dirty="0"/>
              <a:t>Graph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16" y="1020611"/>
            <a:ext cx="3779734" cy="2478982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Based on Graph Theory.</a:t>
            </a:r>
          </a:p>
          <a:p>
            <a:pPr marL="0" indent="0">
              <a:buNone/>
            </a:pPr>
            <a:r>
              <a:rPr lang="en-US" dirty="0"/>
              <a:t>Scale vertically, no clustering.</a:t>
            </a:r>
          </a:p>
          <a:p>
            <a:pPr marL="0" indent="0">
              <a:buNone/>
            </a:pPr>
            <a:r>
              <a:rPr lang="en-US" dirty="0"/>
              <a:t>You can use graph algorithms easily</a:t>
            </a:r>
          </a:p>
          <a:p>
            <a:pPr marL="0" indent="0">
              <a:buNone/>
            </a:pPr>
            <a:r>
              <a:rPr lang="en-US" dirty="0"/>
              <a:t>Transactions</a:t>
            </a:r>
          </a:p>
          <a:p>
            <a:pPr marL="0" indent="0">
              <a:buNone/>
            </a:pPr>
            <a:r>
              <a:rPr lang="en-US" dirty="0"/>
              <a:t>ACID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850" y="1020611"/>
            <a:ext cx="4954430" cy="34681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071" y="5529334"/>
            <a:ext cx="2095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6" y="199361"/>
            <a:ext cx="6959663" cy="609600"/>
          </a:xfrm>
        </p:spPr>
        <p:txBody>
          <a:bodyPr/>
          <a:lstStyle/>
          <a:p>
            <a:r>
              <a:rPr lang="en-US" b="0" dirty="0"/>
              <a:t>Document based data </a:t>
            </a:r>
            <a:r>
              <a:rPr lang="en-US" b="0" dirty="0" smtClean="0"/>
              <a:t>model (</a:t>
            </a:r>
            <a:r>
              <a:rPr lang="en-US" b="0" dirty="0" err="1" smtClean="0"/>
              <a:t>MongoDB</a:t>
            </a:r>
            <a:r>
              <a:rPr lang="en-US" b="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16" y="1020611"/>
            <a:ext cx="3059592" cy="325113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•Pair each key with complex data structure known as data structure.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•</a:t>
            </a:r>
            <a:r>
              <a:rPr lang="en-US" sz="1800" dirty="0"/>
              <a:t>Indexes are done via B-Trees.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•</a:t>
            </a:r>
            <a:r>
              <a:rPr lang="en-US" sz="1800" dirty="0"/>
              <a:t>Documents can contain many different key-value pairs, or key-array pairs, or even nested documents.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425" y="1020611"/>
            <a:ext cx="3607591" cy="2146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16" y="3167438"/>
            <a:ext cx="6224241" cy="345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7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59084" cy="4836664"/>
          </a:xfrm>
        </p:spPr>
        <p:txBody>
          <a:bodyPr/>
          <a:lstStyle/>
          <a:p>
            <a:r>
              <a:rPr lang="en-US" altLang="en-US" dirty="0"/>
              <a:t>Semi-Structured Data</a:t>
            </a:r>
          </a:p>
          <a:p>
            <a:r>
              <a:rPr lang="en-US" altLang="en-US" dirty="0"/>
              <a:t>Object Orientation</a:t>
            </a:r>
          </a:p>
          <a:p>
            <a:r>
              <a:rPr lang="en-US" altLang="en-US" dirty="0"/>
              <a:t>Textual Data</a:t>
            </a:r>
          </a:p>
          <a:p>
            <a:r>
              <a:rPr lang="en-US" altLang="en-US" dirty="0"/>
              <a:t>Spatial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SQL </a:t>
            </a:r>
            <a:r>
              <a:rPr lang="en-US" b="0" dirty="0" err="1" smtClean="0"/>
              <a:t>vs</a:t>
            </a:r>
            <a:r>
              <a:rPr lang="en-US" b="0" dirty="0" smtClean="0"/>
              <a:t> NOSQL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4" y="996287"/>
            <a:ext cx="7616511" cy="547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72CFFF-0965-4FA7-8340-C7D5B4F9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219456"/>
            <a:ext cx="8306076" cy="536447"/>
          </a:xfrm>
        </p:spPr>
        <p:txBody>
          <a:bodyPr/>
          <a:lstStyle/>
          <a:p>
            <a:r>
              <a:rPr lang="en-IN" dirty="0"/>
              <a:t>Features of Semi-Structured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E043A5-AD5F-4845-A228-6B91D760D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6" y="1102497"/>
            <a:ext cx="7818740" cy="5273919"/>
          </a:xfrm>
        </p:spPr>
        <p:txBody>
          <a:bodyPr/>
          <a:lstStyle/>
          <a:p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Multivalued data types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Sets</a:t>
            </a:r>
            <a:r>
              <a:rPr lang="en-IN" dirty="0">
                <a:solidFill>
                  <a:srgbClr val="002060"/>
                </a:solidFill>
              </a:rPr>
              <a:t>, </a:t>
            </a:r>
            <a:r>
              <a:rPr lang="en-IN" b="1" dirty="0">
                <a:solidFill>
                  <a:srgbClr val="002060"/>
                </a:solidFill>
              </a:rPr>
              <a:t>multisets</a:t>
            </a:r>
          </a:p>
          <a:p>
            <a:pPr lvl="2"/>
            <a:r>
              <a:rPr lang="en-IN" dirty="0"/>
              <a:t>E.g.,: set of interests {‘basketball, ‘La Liga’, ‘cooking’, ‘anime’, ‘jazz’}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Key-value map</a:t>
            </a:r>
            <a:r>
              <a:rPr lang="en-IN" dirty="0"/>
              <a:t> (or just </a:t>
            </a:r>
            <a:r>
              <a:rPr lang="en-IN" b="1" dirty="0">
                <a:solidFill>
                  <a:srgbClr val="002060"/>
                </a:solidFill>
              </a:rPr>
              <a:t>map</a:t>
            </a:r>
            <a:r>
              <a:rPr lang="en-IN" dirty="0"/>
              <a:t> for short)</a:t>
            </a:r>
          </a:p>
          <a:p>
            <a:pPr lvl="2"/>
            <a:r>
              <a:rPr lang="en-IN" dirty="0"/>
              <a:t>Store a set of key-value pairs</a:t>
            </a:r>
          </a:p>
          <a:p>
            <a:pPr lvl="2"/>
            <a:r>
              <a:rPr lang="en-IN" dirty="0"/>
              <a:t>E.g., {(brand, Apple), (ID, MacBook Air), (size, 13), (</a:t>
            </a:r>
            <a:r>
              <a:rPr lang="en-IN" dirty="0" err="1"/>
              <a:t>color</a:t>
            </a:r>
            <a:r>
              <a:rPr lang="en-IN" dirty="0"/>
              <a:t>, silver)}</a:t>
            </a:r>
          </a:p>
          <a:p>
            <a:pPr lvl="2"/>
            <a:r>
              <a:rPr lang="en-IN" dirty="0"/>
              <a:t>Operations on maps:  </a:t>
            </a:r>
            <a:r>
              <a:rPr lang="en-IN" i="1" dirty="0"/>
              <a:t>put</a:t>
            </a:r>
            <a:r>
              <a:rPr lang="en-IN" dirty="0"/>
              <a:t>(key, value), </a:t>
            </a:r>
            <a:r>
              <a:rPr lang="en-IN" i="1" dirty="0"/>
              <a:t>get</a:t>
            </a:r>
            <a:r>
              <a:rPr lang="en-IN" dirty="0"/>
              <a:t>(key), </a:t>
            </a:r>
            <a:r>
              <a:rPr lang="en-IN" i="1" dirty="0"/>
              <a:t>delete</a:t>
            </a:r>
            <a:r>
              <a:rPr lang="en-IN" dirty="0"/>
              <a:t>(key)</a:t>
            </a:r>
          </a:p>
          <a:p>
            <a:pPr lvl="1"/>
            <a:r>
              <a:rPr lang="en-IN" dirty="0">
                <a:solidFill>
                  <a:srgbClr val="002060"/>
                </a:solidFill>
              </a:rPr>
              <a:t>, </a:t>
            </a:r>
            <a:r>
              <a:rPr lang="en-IN" b="1" dirty="0">
                <a:solidFill>
                  <a:srgbClr val="002060"/>
                </a:solidFill>
              </a:rPr>
              <a:t>Arrays </a:t>
            </a:r>
          </a:p>
          <a:p>
            <a:pPr lvl="2"/>
            <a:r>
              <a:rPr lang="en-IN" dirty="0"/>
              <a:t>Widely used for scientific and monitoring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218768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72CFFF-0965-4FA7-8340-C7D5B4F9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109728"/>
            <a:ext cx="8306076" cy="597407"/>
          </a:xfrm>
        </p:spPr>
        <p:txBody>
          <a:bodyPr/>
          <a:lstStyle/>
          <a:p>
            <a:r>
              <a:rPr lang="en-IN" dirty="0"/>
              <a:t>Features of Semi-Structured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E043A5-AD5F-4845-A228-6B91D760D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4" y="1102497"/>
            <a:ext cx="8215235" cy="403033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Arrays </a:t>
            </a:r>
          </a:p>
          <a:p>
            <a:pPr lvl="1"/>
            <a:r>
              <a:rPr lang="en-IN" dirty="0"/>
              <a:t>Widely used for scientific and monitoring applications</a:t>
            </a:r>
          </a:p>
          <a:p>
            <a:pPr lvl="1"/>
            <a:r>
              <a:rPr lang="en-IN" dirty="0"/>
              <a:t>E.g., readings taken at regular intervals can be represented as array of values instead of (time, value) pairs</a:t>
            </a:r>
          </a:p>
          <a:p>
            <a:pPr lvl="2"/>
            <a:r>
              <a:rPr lang="en-IN" dirty="0"/>
              <a:t>[5, 8, 9, 11] instead of {(1,5), (2, 8), (3, 9), (4, 11)}</a:t>
            </a:r>
          </a:p>
          <a:p>
            <a:r>
              <a:rPr lang="en-IN" dirty="0"/>
              <a:t>Multi-valued attribute types </a:t>
            </a:r>
          </a:p>
          <a:p>
            <a:pPr lvl="1"/>
            <a:r>
              <a:rPr lang="en-IN" dirty="0"/>
              <a:t>Modeled using </a:t>
            </a:r>
            <a:r>
              <a:rPr lang="en-IN" i="1" dirty="0"/>
              <a:t>non first-normal-form </a:t>
            </a:r>
            <a:r>
              <a:rPr lang="en-IN" dirty="0"/>
              <a:t>(</a:t>
            </a:r>
            <a:r>
              <a:rPr lang="en-IN" i="1" dirty="0"/>
              <a:t>NFNF</a:t>
            </a:r>
            <a:r>
              <a:rPr lang="en-IN" dirty="0"/>
              <a:t>) data model</a:t>
            </a:r>
          </a:p>
          <a:p>
            <a:pPr lvl="1"/>
            <a:r>
              <a:rPr lang="en-IN" dirty="0"/>
              <a:t>Supported by most database systems today</a:t>
            </a:r>
          </a:p>
          <a:p>
            <a:r>
              <a:rPr lang="en-IN" b="1" dirty="0">
                <a:solidFill>
                  <a:srgbClr val="002060"/>
                </a:solidFill>
              </a:rPr>
              <a:t>Array database</a:t>
            </a:r>
            <a:r>
              <a:rPr lang="en-IN" dirty="0"/>
              <a:t>:  a database that provides specialized support for arrays</a:t>
            </a:r>
          </a:p>
          <a:p>
            <a:pPr lvl="1"/>
            <a:r>
              <a:rPr lang="en-IN" dirty="0"/>
              <a:t>E.g., compressed storage, query language extensions etc</a:t>
            </a:r>
          </a:p>
          <a:p>
            <a:pPr lvl="1"/>
            <a:r>
              <a:rPr lang="en-IN" dirty="0"/>
              <a:t>Oracle </a:t>
            </a:r>
            <a:r>
              <a:rPr lang="en-IN" dirty="0" err="1"/>
              <a:t>GeoRaster</a:t>
            </a:r>
            <a:r>
              <a:rPr lang="en-IN" dirty="0"/>
              <a:t>, </a:t>
            </a:r>
            <a:r>
              <a:rPr lang="en-IN" dirty="0" err="1"/>
              <a:t>PostGIS</a:t>
            </a:r>
            <a:r>
              <a:rPr lang="en-IN" dirty="0"/>
              <a:t>, </a:t>
            </a:r>
            <a:r>
              <a:rPr lang="en-IN" dirty="0" err="1"/>
              <a:t>SciDB</a:t>
            </a:r>
            <a:r>
              <a:rPr lang="en-IN" dirty="0"/>
              <a:t>, etc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2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1AFC68-6FC6-4F60-A53B-77E46D41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8CBD1B-12EA-4D39-9327-17ABBF5C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48" y="1102497"/>
            <a:ext cx="8188601" cy="5367972"/>
          </a:xfrm>
        </p:spPr>
        <p:txBody>
          <a:bodyPr/>
          <a:lstStyle/>
          <a:p>
            <a:r>
              <a:rPr lang="en-IN" dirty="0"/>
              <a:t>Hierarchical data is common in many applications</a:t>
            </a:r>
          </a:p>
          <a:p>
            <a:r>
              <a:rPr lang="en-IN" dirty="0"/>
              <a:t>JSON: JavaScript Object Notation</a:t>
            </a:r>
          </a:p>
          <a:p>
            <a:pPr lvl="1"/>
            <a:r>
              <a:rPr lang="en-IN" dirty="0"/>
              <a:t>Widely used today</a:t>
            </a:r>
          </a:p>
          <a:p>
            <a:r>
              <a:rPr lang="en-IN" dirty="0"/>
              <a:t>XML: Extensible </a:t>
            </a:r>
            <a:r>
              <a:rPr lang="en-IN" dirty="0" err="1"/>
              <a:t>Markup</a:t>
            </a:r>
            <a:r>
              <a:rPr lang="en-IN" dirty="0"/>
              <a:t> Language</a:t>
            </a:r>
          </a:p>
          <a:p>
            <a:pPr lvl="1"/>
            <a:r>
              <a:rPr lang="en-IN" dirty="0"/>
              <a:t>Earlier generation notation, still used extensively</a:t>
            </a:r>
          </a:p>
        </p:txBody>
      </p:sp>
    </p:spTree>
    <p:extLst>
      <p:ext uri="{BB962C8B-B14F-4D97-AF65-F5344CB8AC3E}">
        <p14:creationId xmlns:p14="http://schemas.microsoft.com/office/powerpoint/2010/main" val="122411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E1D7FC-A5D6-4A17-A3FA-5BD405F2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8AAFD6-056E-4FDC-9CC3-AA9A12FD2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4" y="1102496"/>
            <a:ext cx="8179725" cy="5507025"/>
          </a:xfrm>
        </p:spPr>
        <p:txBody>
          <a:bodyPr/>
          <a:lstStyle/>
          <a:p>
            <a:r>
              <a:rPr lang="en-IN" sz="1800" dirty="0"/>
              <a:t>Textual representation widely used for data exchange</a:t>
            </a:r>
          </a:p>
          <a:p>
            <a:endParaRPr lang="en-US" sz="1800" dirty="0"/>
          </a:p>
          <a:p>
            <a:r>
              <a:rPr lang="en-US" sz="1800" dirty="0"/>
              <a:t>Since objects do not have to adhere to any fixed schema, they are basically the same as key-value maps, with the attribute names as keys and the attribute values as the associated values. </a:t>
            </a:r>
          </a:p>
          <a:p>
            <a:r>
              <a:rPr lang="en-US" dirty="0"/>
              <a:t>Data is in name/value pairs</a:t>
            </a:r>
          </a:p>
          <a:p>
            <a:r>
              <a:rPr lang="en-US" dirty="0"/>
              <a:t>Data is separated by commas</a:t>
            </a:r>
          </a:p>
          <a:p>
            <a:r>
              <a:rPr lang="en-US" dirty="0"/>
              <a:t>Curly braces hold objects</a:t>
            </a:r>
          </a:p>
          <a:p>
            <a:r>
              <a:rPr lang="en-US" dirty="0"/>
              <a:t>Square brackets hold arrays </a:t>
            </a:r>
          </a:p>
          <a:p>
            <a:endParaRPr lang="en-US" dirty="0"/>
          </a:p>
          <a:p>
            <a:r>
              <a:rPr lang="en-US" dirty="0"/>
              <a:t>In JSON, values must be one of the following data types:</a:t>
            </a:r>
          </a:p>
          <a:p>
            <a:pPr marL="0" indent="0">
              <a:buNone/>
            </a:pPr>
            <a:r>
              <a:rPr lang="en-US" dirty="0"/>
              <a:t>    a string, a number, an object (JSON object), an array, a Boolean, null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2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E1D7FC-A5D6-4A17-A3FA-5BD405F2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8AAFD6-056E-4FDC-9CC3-AA9A12FD2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4" y="1102496"/>
            <a:ext cx="8179725" cy="5507025"/>
          </a:xfrm>
        </p:spPr>
        <p:txBody>
          <a:bodyPr/>
          <a:lstStyle/>
          <a:p>
            <a:r>
              <a:rPr lang="en-IN" dirty="0"/>
              <a:t>Example of JSON data</a:t>
            </a:r>
            <a:br>
              <a:rPr lang="en-IN" dirty="0"/>
            </a:br>
            <a:r>
              <a:rPr lang="en-IN" sz="1800" dirty="0"/>
              <a:t>{</a:t>
            </a:r>
            <a:br>
              <a:rPr lang="en-IN" sz="1800" dirty="0"/>
            </a:br>
            <a:r>
              <a:rPr lang="en-IN" sz="1800" dirty="0"/>
              <a:t>	"ID": "22222",</a:t>
            </a:r>
            <a:br>
              <a:rPr lang="en-IN" sz="1800" dirty="0"/>
            </a:br>
            <a:r>
              <a:rPr lang="en-IN" sz="1800" dirty="0"/>
              <a:t>	"name": {</a:t>
            </a:r>
            <a:br>
              <a:rPr lang="en-IN" sz="1800" dirty="0"/>
            </a:br>
            <a:r>
              <a:rPr lang="en-IN" sz="1800" dirty="0"/>
              <a:t>		"</a:t>
            </a:r>
            <a:r>
              <a:rPr lang="en-IN" sz="1800" dirty="0" err="1"/>
              <a:t>firstname</a:t>
            </a:r>
            <a:r>
              <a:rPr lang="en-IN" sz="1800" dirty="0"/>
              <a:t>: "Albert",</a:t>
            </a:r>
            <a:br>
              <a:rPr lang="en-IN" sz="1800" dirty="0"/>
            </a:br>
            <a:r>
              <a:rPr lang="en-IN" sz="1800" dirty="0"/>
              <a:t>		"</a:t>
            </a:r>
            <a:r>
              <a:rPr lang="en-IN" sz="1800" dirty="0" err="1"/>
              <a:t>lastname</a:t>
            </a:r>
            <a:r>
              <a:rPr lang="en-IN" sz="1800" dirty="0"/>
              <a:t>: "Einstein"</a:t>
            </a:r>
            <a:br>
              <a:rPr lang="en-IN" sz="1800" dirty="0"/>
            </a:br>
            <a:r>
              <a:rPr lang="en-IN" sz="1800" dirty="0"/>
              <a:t>	},</a:t>
            </a:r>
            <a:br>
              <a:rPr lang="en-IN" sz="1800" dirty="0"/>
            </a:br>
            <a:r>
              <a:rPr lang="en-IN" sz="1800" dirty="0"/>
              <a:t>	"</a:t>
            </a:r>
            <a:r>
              <a:rPr lang="en-IN" sz="1800" dirty="0" err="1"/>
              <a:t>deptname</a:t>
            </a:r>
            <a:r>
              <a:rPr lang="en-IN" sz="1800" dirty="0"/>
              <a:t>": "Physics",</a:t>
            </a:r>
            <a:br>
              <a:rPr lang="en-IN" sz="1800" dirty="0"/>
            </a:br>
            <a:r>
              <a:rPr lang="en-IN" sz="1800" dirty="0"/>
              <a:t>	"children": [</a:t>
            </a:r>
            <a:br>
              <a:rPr lang="en-IN" sz="1800" dirty="0"/>
            </a:br>
            <a:r>
              <a:rPr lang="en-IN" sz="1800" dirty="0"/>
              <a:t>		{"</a:t>
            </a:r>
            <a:r>
              <a:rPr lang="en-IN" sz="1800" dirty="0" err="1"/>
              <a:t>firstname</a:t>
            </a:r>
            <a:r>
              <a:rPr lang="en-IN" sz="1800" dirty="0"/>
              <a:t>": "Hans", "</a:t>
            </a:r>
            <a:r>
              <a:rPr lang="en-IN" sz="1800" dirty="0" err="1"/>
              <a:t>lastname</a:t>
            </a:r>
            <a:r>
              <a:rPr lang="en-IN" sz="1800" dirty="0"/>
              <a:t>": "Einstein" },</a:t>
            </a:r>
            <a:br>
              <a:rPr lang="en-IN" sz="1800" dirty="0"/>
            </a:br>
            <a:r>
              <a:rPr lang="en-IN" sz="1800" dirty="0"/>
              <a:t>		{"</a:t>
            </a:r>
            <a:r>
              <a:rPr lang="en-IN" sz="1800" dirty="0" err="1"/>
              <a:t>firstname</a:t>
            </a:r>
            <a:r>
              <a:rPr lang="en-IN" sz="1800" dirty="0"/>
              <a:t>": "Eduard", "</a:t>
            </a:r>
            <a:r>
              <a:rPr lang="en-IN" sz="1800" dirty="0" err="1"/>
              <a:t>lastname</a:t>
            </a:r>
            <a:r>
              <a:rPr lang="en-IN" sz="1800" dirty="0"/>
              <a:t>": "Einstein" }</a:t>
            </a:r>
            <a:br>
              <a:rPr lang="en-IN" sz="1800" dirty="0"/>
            </a:br>
            <a:r>
              <a:rPr lang="en-IN" sz="1800" dirty="0"/>
              <a:t>	]</a:t>
            </a:r>
            <a:br>
              <a:rPr lang="en-IN" sz="1800" dirty="0"/>
            </a:br>
            <a:r>
              <a:rPr lang="en-IN" sz="1800" dirty="0"/>
              <a:t>} </a:t>
            </a:r>
          </a:p>
          <a:p>
            <a:r>
              <a:rPr lang="en-IN" dirty="0"/>
              <a:t>Types: integer, real, string, and </a:t>
            </a:r>
          </a:p>
          <a:p>
            <a:pPr lvl="1"/>
            <a:r>
              <a:rPr lang="en-IN" i="1" dirty="0"/>
              <a:t>Objects: are </a:t>
            </a:r>
            <a:r>
              <a:rPr lang="en-IN" dirty="0"/>
              <a:t>key-value maps, i.e. sets of (attribute name, value) pairs</a:t>
            </a:r>
          </a:p>
          <a:p>
            <a:pPr lvl="1"/>
            <a:r>
              <a:rPr lang="en-IN" dirty="0"/>
              <a:t>Arrays are also key-value maps (from offset to value)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9355" y="1102496"/>
            <a:ext cx="2920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Question 29-1: </a:t>
            </a:r>
            <a:r>
              <a:rPr lang="en-US" dirty="0" smtClean="0"/>
              <a:t>Write the relational representation of this JSON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0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Semi-Structured Data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7076096" cy="4420479"/>
          </a:xfrm>
        </p:spPr>
        <p:txBody>
          <a:bodyPr/>
          <a:lstStyle/>
          <a:p>
            <a:r>
              <a:rPr lang="en-US" altLang="en-US" sz="1800" dirty="0"/>
              <a:t>Many applications require storage of complex data, whose </a:t>
            </a:r>
            <a:r>
              <a:rPr lang="en-US" altLang="en-US" sz="1800" b="1" dirty="0">
                <a:solidFill>
                  <a:srgbClr val="FF0000"/>
                </a:solidFill>
              </a:rPr>
              <a:t>schema changes </a:t>
            </a:r>
            <a:r>
              <a:rPr lang="en-US" altLang="en-US" sz="1800" dirty="0"/>
              <a:t>often</a:t>
            </a:r>
          </a:p>
          <a:p>
            <a:r>
              <a:rPr lang="en-US" altLang="en-US" sz="1800" dirty="0"/>
              <a:t>The relational model’s requirement of atomic data types may be an overkill</a:t>
            </a:r>
          </a:p>
          <a:p>
            <a:pPr lvl="1"/>
            <a:r>
              <a:rPr lang="en-US" altLang="en-US" sz="1800" dirty="0"/>
              <a:t>E.g., storing set of interests as a set-valued attribute of a user profile may be simpler than normalizing it</a:t>
            </a:r>
          </a:p>
          <a:p>
            <a:r>
              <a:rPr lang="en-US" altLang="en-US" sz="1800" dirty="0"/>
              <a:t> Data exchange can benefit greatly from semi-structured data</a:t>
            </a:r>
          </a:p>
          <a:p>
            <a:pPr lvl="1"/>
            <a:r>
              <a:rPr lang="en-US" altLang="en-US" sz="1800" dirty="0"/>
              <a:t>Exchange can be between applications, or between back-end and front-end of an application</a:t>
            </a:r>
          </a:p>
          <a:p>
            <a:pPr lvl="1"/>
            <a:r>
              <a:rPr lang="en-US" altLang="en-US" sz="1800" dirty="0"/>
              <a:t>Web-services are widely used today, with complex data fetched to the front-end and displayed using a mobile app or JavaScript</a:t>
            </a:r>
          </a:p>
          <a:p>
            <a:r>
              <a:rPr lang="en-US" altLang="en-US" sz="1800" dirty="0"/>
              <a:t>JSON and XML are widely used semi-structured data models</a:t>
            </a:r>
          </a:p>
        </p:txBody>
      </p:sp>
    </p:spTree>
    <p:extLst>
      <p:ext uri="{BB962C8B-B14F-4D97-AF65-F5344CB8AC3E}">
        <p14:creationId xmlns:p14="http://schemas.microsoft.com/office/powerpoint/2010/main" val="23170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72CFFF-0965-4FA7-8340-C7D5B4F9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219456"/>
            <a:ext cx="8306076" cy="536447"/>
          </a:xfrm>
        </p:spPr>
        <p:txBody>
          <a:bodyPr/>
          <a:lstStyle/>
          <a:p>
            <a:r>
              <a:rPr lang="en-IN" dirty="0"/>
              <a:t>Features of Semi-Structured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E043A5-AD5F-4845-A228-6B91D760D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6" y="1102497"/>
            <a:ext cx="7818740" cy="4302015"/>
          </a:xfrm>
        </p:spPr>
        <p:txBody>
          <a:bodyPr/>
          <a:lstStyle/>
          <a:p>
            <a:r>
              <a:rPr lang="en-IN" sz="1800" b="1" dirty="0">
                <a:solidFill>
                  <a:srgbClr val="002060"/>
                </a:solidFill>
              </a:rPr>
              <a:t>Flexible schema</a:t>
            </a:r>
          </a:p>
          <a:p>
            <a:pPr lvl="1"/>
            <a:r>
              <a:rPr lang="en-IN" sz="1800" b="1" dirty="0">
                <a:solidFill>
                  <a:srgbClr val="002060"/>
                </a:solidFill>
              </a:rPr>
              <a:t>Wide column</a:t>
            </a:r>
            <a:r>
              <a:rPr lang="en-IN" sz="1800" dirty="0"/>
              <a:t> representation: allow each tuple to have a different set of attributes, can add new attributes at any time</a:t>
            </a:r>
          </a:p>
          <a:p>
            <a:pPr lvl="1"/>
            <a:endParaRPr lang="en-IN" sz="18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800" dirty="0"/>
              <a:t>Some common </a:t>
            </a:r>
            <a:r>
              <a:rPr lang="en-US" sz="1800" b="1" dirty="0"/>
              <a:t>wide</a:t>
            </a:r>
            <a:r>
              <a:rPr lang="en-US" sz="1800" dirty="0"/>
              <a:t>-</a:t>
            </a:r>
            <a:r>
              <a:rPr lang="en-US" sz="1800" b="1" dirty="0"/>
              <a:t>column</a:t>
            </a:r>
            <a:r>
              <a:rPr lang="en-US" sz="1800" dirty="0"/>
              <a:t> store </a:t>
            </a:r>
            <a:r>
              <a:rPr lang="en-US" sz="1800" b="1" dirty="0"/>
              <a:t>database examples</a:t>
            </a:r>
            <a:r>
              <a:rPr lang="en-US" sz="1800" dirty="0"/>
              <a:t> include Apache Cassandra, Scylla, Apache </a:t>
            </a:r>
            <a:r>
              <a:rPr lang="en-US" sz="1800" dirty="0" err="1"/>
              <a:t>HBase</a:t>
            </a:r>
            <a:r>
              <a:rPr lang="en-US" sz="1800" dirty="0"/>
              <a:t>, Google </a:t>
            </a:r>
            <a:r>
              <a:rPr lang="en-US" sz="1800" dirty="0" err="1"/>
              <a:t>BigTable</a:t>
            </a:r>
            <a:r>
              <a:rPr lang="en-US" sz="1800" dirty="0"/>
              <a:t>, and Microsoft Azure Cosmos DB. </a:t>
            </a:r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When </a:t>
            </a:r>
            <a:r>
              <a:rPr lang="en-US" sz="1800" dirty="0"/>
              <a:t>it comes to a </a:t>
            </a:r>
            <a:r>
              <a:rPr lang="en-US" sz="1800" b="1" dirty="0"/>
              <a:t>wide</a:t>
            </a:r>
            <a:r>
              <a:rPr lang="en-US" sz="1800" dirty="0"/>
              <a:t>-</a:t>
            </a:r>
            <a:r>
              <a:rPr lang="en-US" sz="1800" b="1" dirty="0"/>
              <a:t>column database</a:t>
            </a:r>
            <a:r>
              <a:rPr lang="en-US" sz="1800" dirty="0"/>
              <a:t>, Cassandra is often mentioned first because of its pioneering work</a:t>
            </a:r>
            <a:r>
              <a:rPr lang="en-US" sz="1800" dirty="0" smtClean="0"/>
              <a:t>.</a:t>
            </a:r>
          </a:p>
          <a:p>
            <a:pPr lvl="1"/>
            <a:endParaRPr lang="en-IN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9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What exactly is a wide column store?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59" y="696036"/>
            <a:ext cx="8811541" cy="59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403648"/>
            <a:ext cx="3616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Wide column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81433" y="1280811"/>
            <a:ext cx="39851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Question 28-1: 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Explain how the wide column representation support flexible schema.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Compare RDBMS with wide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6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72CFFF-0965-4FA7-8340-C7D5B4F9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219456"/>
            <a:ext cx="8306076" cy="536447"/>
          </a:xfrm>
        </p:spPr>
        <p:txBody>
          <a:bodyPr/>
          <a:lstStyle/>
          <a:p>
            <a:r>
              <a:rPr lang="en-IN" dirty="0"/>
              <a:t>Features of Semi-Structured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E043A5-AD5F-4845-A228-6B91D760D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6" y="1102497"/>
            <a:ext cx="7818740" cy="527391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Flexible schema</a:t>
            </a:r>
          </a:p>
          <a:p>
            <a:pPr lvl="1"/>
            <a:r>
              <a:rPr lang="en-IN" sz="1800" b="1" dirty="0" smtClean="0">
                <a:solidFill>
                  <a:srgbClr val="002060"/>
                </a:solidFill>
              </a:rPr>
              <a:t>Sparse </a:t>
            </a:r>
            <a:r>
              <a:rPr lang="en-IN" sz="1800" b="1" dirty="0">
                <a:solidFill>
                  <a:srgbClr val="002060"/>
                </a:solidFill>
              </a:rPr>
              <a:t>column </a:t>
            </a:r>
            <a:r>
              <a:rPr lang="en-IN" sz="1800" dirty="0"/>
              <a:t>representation: schema has a fixed but large set of attributes, by each tuple may store only a </a:t>
            </a:r>
            <a:r>
              <a:rPr lang="en-IN" sz="1800" dirty="0" smtClean="0"/>
              <a:t>subset</a:t>
            </a:r>
          </a:p>
          <a:p>
            <a:pPr lvl="1"/>
            <a:endParaRPr lang="en-IN" sz="1800" dirty="0"/>
          </a:p>
          <a:p>
            <a:pPr lvl="1"/>
            <a:r>
              <a:rPr lang="en-US" sz="1800" dirty="0"/>
              <a:t>Sparse columns are ordinary columns that have an optimized storage for null values. </a:t>
            </a:r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Sparse </a:t>
            </a:r>
            <a:r>
              <a:rPr lang="en-US" sz="1800" dirty="0"/>
              <a:t>columns reduce the space requirements for null values at the cost of more overhead to retrieve </a:t>
            </a:r>
            <a:r>
              <a:rPr lang="en-US" sz="1800" dirty="0" err="1"/>
              <a:t>nonnull</a:t>
            </a:r>
            <a:r>
              <a:rPr lang="en-US" sz="1800" dirty="0"/>
              <a:t> values. </a:t>
            </a:r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Consider </a:t>
            </a:r>
            <a:r>
              <a:rPr lang="en-US" sz="1800" dirty="0"/>
              <a:t>using sparse columns when the space saved is at least 20 percent to 40 percent. </a:t>
            </a:r>
            <a:endParaRPr lang="en-US" sz="1800" dirty="0" smtClean="0"/>
          </a:p>
          <a:p>
            <a:pPr lvl="1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238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72CFFF-0965-4FA7-8340-C7D5B4F9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219456"/>
            <a:ext cx="8306076" cy="536447"/>
          </a:xfrm>
        </p:spPr>
        <p:txBody>
          <a:bodyPr/>
          <a:lstStyle/>
          <a:p>
            <a:r>
              <a:rPr lang="en-IN" dirty="0"/>
              <a:t>Features of Semi-Structured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E043A5-AD5F-4845-A228-6B91D760D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6" y="1102498"/>
            <a:ext cx="7818740" cy="1040202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Flexible schema</a:t>
            </a:r>
          </a:p>
          <a:p>
            <a:pPr lvl="1"/>
            <a:r>
              <a:rPr lang="en-IN" sz="1800" b="1" dirty="0" smtClean="0">
                <a:solidFill>
                  <a:srgbClr val="002060"/>
                </a:solidFill>
              </a:rPr>
              <a:t>Sparse </a:t>
            </a:r>
            <a:r>
              <a:rPr lang="en-IN" sz="1800" b="1" dirty="0">
                <a:solidFill>
                  <a:srgbClr val="002060"/>
                </a:solidFill>
              </a:rPr>
              <a:t>column </a:t>
            </a:r>
            <a:r>
              <a:rPr lang="en-IN" sz="1800" dirty="0"/>
              <a:t>representation: schema has a fixed but large set of attributes, by each tuple may store only a </a:t>
            </a:r>
            <a:r>
              <a:rPr lang="en-IN" sz="1800" dirty="0" smtClean="0"/>
              <a:t>subset</a:t>
            </a:r>
          </a:p>
          <a:p>
            <a:pPr lvl="1"/>
            <a:endParaRPr lang="en-IN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811" y="2489295"/>
            <a:ext cx="5033749" cy="349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DBMS VS Data Complexity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1728787"/>
            <a:ext cx="55721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2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NoSQL</a:t>
            </a:r>
            <a:r>
              <a:rPr lang="en-US" b="0" dirty="0" smtClean="0"/>
              <a:t> why</a:t>
            </a:r>
            <a:r>
              <a:rPr lang="en-US" b="0" dirty="0"/>
              <a:t>, what and 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Relational databases were not built </a:t>
            </a:r>
            <a:r>
              <a:rPr lang="en-US" dirty="0" smtClean="0"/>
              <a:t>for </a:t>
            </a:r>
            <a:r>
              <a:rPr lang="en-US" b="1" dirty="0"/>
              <a:t>distributed applications.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Because</a:t>
            </a:r>
            <a:r>
              <a:rPr lang="en-US" dirty="0"/>
              <a:t>...</a:t>
            </a:r>
          </a:p>
          <a:p>
            <a:r>
              <a:rPr lang="en-US" dirty="0"/>
              <a:t>Joins are expensive</a:t>
            </a:r>
          </a:p>
          <a:p>
            <a:r>
              <a:rPr lang="en-US" dirty="0"/>
              <a:t>Hard to scale horizontally </a:t>
            </a:r>
          </a:p>
          <a:p>
            <a:r>
              <a:rPr lang="en-US" dirty="0"/>
              <a:t>Impedance mismatch occurs</a:t>
            </a:r>
          </a:p>
          <a:p>
            <a:r>
              <a:rPr lang="en-US" dirty="0"/>
              <a:t>Expensive (product cost, hardware, </a:t>
            </a:r>
            <a:r>
              <a:rPr lang="en-US" dirty="0" smtClean="0"/>
              <a:t>Maintenance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And It’s </a:t>
            </a:r>
            <a:r>
              <a:rPr lang="en-US" dirty="0"/>
              <a:t>weak in:</a:t>
            </a:r>
          </a:p>
          <a:p>
            <a:r>
              <a:rPr lang="en-US" dirty="0"/>
              <a:t>Speed (performance)</a:t>
            </a:r>
          </a:p>
          <a:p>
            <a:r>
              <a:rPr lang="en-US" dirty="0"/>
              <a:t>High availability </a:t>
            </a:r>
          </a:p>
          <a:p>
            <a:r>
              <a:rPr lang="en-US" dirty="0"/>
              <a:t>Partition </a:t>
            </a:r>
            <a:r>
              <a:rPr lang="en-US" dirty="0" smtClean="0"/>
              <a:t>tolerance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51176</TotalTime>
  <Words>1155</Words>
  <Application>Microsoft Office PowerPoint</Application>
  <PresentationFormat>On-screen Show (4:3)</PresentationFormat>
  <Paragraphs>186</Paragraphs>
  <Slides>25</Slides>
  <Notes>3</Notes>
  <HiddenSlides>0</HiddenSlides>
  <MMClips>0</MMClips>
  <ScaleCrop>false</ScaleCrop>
  <HeadingPairs>
    <vt:vector size="10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  <vt:variant>
        <vt:lpstr>Custom Shows</vt:lpstr>
      </vt:variant>
      <vt:variant>
        <vt:i4>1</vt:i4>
      </vt:variant>
    </vt:vector>
  </HeadingPairs>
  <TitlesOfParts>
    <vt:vector size="36" baseType="lpstr">
      <vt:lpstr>Arial</vt:lpstr>
      <vt:lpstr>Helvetica</vt:lpstr>
      <vt:lpstr>Monotype Sorts</vt:lpstr>
      <vt:lpstr>ＭＳ Ｐゴシック</vt:lpstr>
      <vt:lpstr>ＭＳ Ｐゴシック</vt:lpstr>
      <vt:lpstr>Times New Roman</vt:lpstr>
      <vt:lpstr>Webdings</vt:lpstr>
      <vt:lpstr>Wingdings</vt:lpstr>
      <vt:lpstr>db</vt:lpstr>
      <vt:lpstr>Clip</vt:lpstr>
      <vt:lpstr>Complex Data Types</vt:lpstr>
      <vt:lpstr>Outline</vt:lpstr>
      <vt:lpstr>Semi-Structured Data</vt:lpstr>
      <vt:lpstr>Features of Semi-Structured Data Models</vt:lpstr>
      <vt:lpstr>PowerPoint Presentation</vt:lpstr>
      <vt:lpstr>Features of Semi-Structured Data Models</vt:lpstr>
      <vt:lpstr>Features of Semi-Structured Data Models</vt:lpstr>
      <vt:lpstr>Relational DBMS VS Data Complexity</vt:lpstr>
      <vt:lpstr>NoSQL why, what and when?</vt:lpstr>
      <vt:lpstr>NoSQL why, what and when?</vt:lpstr>
      <vt:lpstr>NoSQL why, what and when?</vt:lpstr>
      <vt:lpstr>NoSQL why, what and when?</vt:lpstr>
      <vt:lpstr>NoSQL why, what and when?</vt:lpstr>
      <vt:lpstr>Characteristics of NoSQLdatabases </vt:lpstr>
      <vt:lpstr>NoSQL Data Models</vt:lpstr>
      <vt:lpstr>Key-value data model</vt:lpstr>
      <vt:lpstr>Column family data model</vt:lpstr>
      <vt:lpstr>Graph data model</vt:lpstr>
      <vt:lpstr>Document based data model (MongoDB)</vt:lpstr>
      <vt:lpstr>SQL vs NOSQL</vt:lpstr>
      <vt:lpstr>Features of Semi-Structured Data Models</vt:lpstr>
      <vt:lpstr>Features of Semi-Structured Data Models</vt:lpstr>
      <vt:lpstr>Nested Data Types</vt:lpstr>
      <vt:lpstr>JSON</vt:lpstr>
      <vt:lpstr>JSON</vt:lpstr>
      <vt:lpstr>Custom Show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8: Complex Data Types</dc:title>
  <dc:creator>Silberschatz, Korth and Sudarshan</dc:creator>
  <cp:lastModifiedBy>Microsoft account</cp:lastModifiedBy>
  <cp:revision>397</cp:revision>
  <cp:lastPrinted>2005-01-10T21:51:57Z</cp:lastPrinted>
  <dcterms:created xsi:type="dcterms:W3CDTF">2009-12-23T00:01:06Z</dcterms:created>
  <dcterms:modified xsi:type="dcterms:W3CDTF">2021-06-28T01:41:54Z</dcterms:modified>
</cp:coreProperties>
</file>