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notesMasterIdLst>
    <p:notesMasterId r:id="rId57"/>
  </p:notesMasterIdLst>
  <p:handoutMasterIdLst>
    <p:handoutMasterId r:id="rId58"/>
  </p:handoutMasterIdLst>
  <p:sldIdLst>
    <p:sldId id="305" r:id="rId2"/>
    <p:sldId id="306" r:id="rId3"/>
    <p:sldId id="307" r:id="rId4"/>
    <p:sldId id="308" r:id="rId5"/>
    <p:sldId id="263" r:id="rId6"/>
    <p:sldId id="370" r:id="rId7"/>
    <p:sldId id="313" r:id="rId8"/>
    <p:sldId id="327" r:id="rId9"/>
    <p:sldId id="314" r:id="rId10"/>
    <p:sldId id="328" r:id="rId11"/>
    <p:sldId id="329" r:id="rId12"/>
    <p:sldId id="326" r:id="rId13"/>
    <p:sldId id="315" r:id="rId14"/>
    <p:sldId id="348" r:id="rId15"/>
    <p:sldId id="330" r:id="rId16"/>
    <p:sldId id="332" r:id="rId17"/>
    <p:sldId id="342" r:id="rId18"/>
    <p:sldId id="371" r:id="rId19"/>
    <p:sldId id="316" r:id="rId20"/>
    <p:sldId id="372" r:id="rId21"/>
    <p:sldId id="376" r:id="rId22"/>
    <p:sldId id="373" r:id="rId23"/>
    <p:sldId id="374" r:id="rId24"/>
    <p:sldId id="375" r:id="rId25"/>
    <p:sldId id="264" r:id="rId26"/>
    <p:sldId id="377" r:id="rId27"/>
    <p:sldId id="317" r:id="rId28"/>
    <p:sldId id="343" r:id="rId29"/>
    <p:sldId id="333" r:id="rId30"/>
    <p:sldId id="344" r:id="rId31"/>
    <p:sldId id="345" r:id="rId32"/>
    <p:sldId id="318" r:id="rId33"/>
    <p:sldId id="387" r:id="rId34"/>
    <p:sldId id="346" r:id="rId35"/>
    <p:sldId id="319" r:id="rId36"/>
    <p:sldId id="320" r:id="rId37"/>
    <p:sldId id="391" r:id="rId38"/>
    <p:sldId id="390" r:id="rId39"/>
    <p:sldId id="392" r:id="rId40"/>
    <p:sldId id="378" r:id="rId41"/>
    <p:sldId id="388" r:id="rId42"/>
    <p:sldId id="379" r:id="rId43"/>
    <p:sldId id="389" r:id="rId44"/>
    <p:sldId id="380" r:id="rId45"/>
    <p:sldId id="381" r:id="rId46"/>
    <p:sldId id="393" r:id="rId47"/>
    <p:sldId id="382" r:id="rId48"/>
    <p:sldId id="383" r:id="rId49"/>
    <p:sldId id="384" r:id="rId50"/>
    <p:sldId id="385" r:id="rId51"/>
    <p:sldId id="386" r:id="rId52"/>
    <p:sldId id="398" r:id="rId53"/>
    <p:sldId id="397" r:id="rId54"/>
    <p:sldId id="395" r:id="rId55"/>
    <p:sldId id="396" r:id="rId56"/>
  </p:sldIdLst>
  <p:sldSz cx="9144000" cy="6858000" type="screen4x3"/>
  <p:notesSz cx="6997700" cy="9283700"/>
  <p:custShowLst>
    <p:custShow name="Custom Show 1" id="0">
      <p:sldLst>
        <p:sld r:id="rId6"/>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42003365-D0D8-4646-9027-E5050EB2E287}">
          <p14:sldIdLst/>
        </p14:section>
        <p14:section name="Semi-structured Data" id="{E9E3C2ED-52BB-41DE-A5FB-5CD6258DD660}">
          <p14:sldIdLst>
            <p14:sldId id="305"/>
            <p14:sldId id="306"/>
            <p14:sldId id="307"/>
            <p14:sldId id="308"/>
          </p14:sldIdLst>
        </p14:section>
        <p14:section name="Object Orientation" id="{7F07051D-3682-4309-866B-D733A84BF8AA}">
          <p14:sldIdLst>
            <p14:sldId id="263"/>
            <p14:sldId id="370"/>
            <p14:sldId id="313"/>
            <p14:sldId id="327"/>
            <p14:sldId id="314"/>
            <p14:sldId id="328"/>
            <p14:sldId id="329"/>
            <p14:sldId id="326"/>
            <p14:sldId id="315"/>
            <p14:sldId id="348"/>
            <p14:sldId id="330"/>
            <p14:sldId id="332"/>
            <p14:sldId id="342"/>
            <p14:sldId id="371"/>
            <p14:sldId id="316"/>
            <p14:sldId id="372"/>
            <p14:sldId id="376"/>
            <p14:sldId id="373"/>
            <p14:sldId id="374"/>
            <p14:sldId id="375"/>
          </p14:sldIdLst>
        </p14:section>
        <p14:section name="Textual Data" id="{E4DBAEFE-D2E9-460F-A19D-78E1200559D0}">
          <p14:sldIdLst>
            <p14:sldId id="264"/>
            <p14:sldId id="377"/>
            <p14:sldId id="317"/>
            <p14:sldId id="343"/>
            <p14:sldId id="333"/>
            <p14:sldId id="344"/>
            <p14:sldId id="345"/>
            <p14:sldId id="318"/>
            <p14:sldId id="387"/>
            <p14:sldId id="346"/>
            <p14:sldId id="319"/>
            <p14:sldId id="320"/>
            <p14:sldId id="391"/>
            <p14:sldId id="390"/>
            <p14:sldId id="392"/>
            <p14:sldId id="378"/>
            <p14:sldId id="388"/>
            <p14:sldId id="379"/>
            <p14:sldId id="389"/>
            <p14:sldId id="380"/>
            <p14:sldId id="381"/>
            <p14:sldId id="393"/>
            <p14:sldId id="382"/>
            <p14:sldId id="383"/>
            <p14:sldId id="384"/>
            <p14:sldId id="385"/>
            <p14:sldId id="386"/>
            <p14:sldId id="398"/>
            <p14:sldId id="397"/>
            <p14:sldId id="395"/>
            <p14:sldId id="396"/>
          </p14:sldIdLst>
        </p14:section>
        <p14:section name="Spatial Data" id="{4EB87F01-CE99-4F5D-AF26-F4F0D5A399E0}">
          <p14:sldIdLst/>
        </p14:section>
      </p14:sectionLst>
    </p:ex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FF"/>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30A6A227-F7E7-48F5-A8F6-E6E63EA912B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0E2748BD-2460-41BE-8072-D39EF92ABE0C}" type="slidenum">
              <a:rPr lang="en-US" altLang="en-US"/>
              <a:pPr/>
              <a:t>‹#›</a:t>
            </a:fld>
            <a:endParaRPr lang="en-US" altLang="en-US"/>
          </a:p>
        </p:txBody>
      </p:sp>
    </p:spTree>
    <p:extLst>
      <p:ext uri="{BB962C8B-B14F-4D97-AF65-F5344CB8AC3E}">
        <p14:creationId xmlns:p14="http://schemas.microsoft.com/office/powerpoint/2010/main" val="1704016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77925" y="695325"/>
            <a:ext cx="4643438" cy="3481388"/>
          </a:xfrm>
          <a:ln/>
        </p:spPr>
      </p:sp>
      <p:sp>
        <p:nvSpPr>
          <p:cNvPr id="47107" name="Rectangle 3"/>
          <p:cNvSpPr>
            <a:spLocks noGrp="1" noChangeArrowheads="1"/>
          </p:cNvSpPr>
          <p:nvPr>
            <p:ph type="body" idx="1"/>
          </p:nvPr>
        </p:nvSpPr>
        <p:spPr>
          <a:xfrm>
            <a:off x="700088" y="4410075"/>
            <a:ext cx="5599112"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3836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22FA79B-BCC3-48C7-8B14-5B3D81BBB13A}" type="slidenum">
              <a:rPr lang="en-US" altLang="en-US" sz="1200"/>
              <a:pPr/>
              <a:t>45</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6542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22FA79B-BCC3-48C7-8B14-5B3D81BBB13A}" type="slidenum">
              <a:rPr lang="en-US" altLang="en-US" sz="1200"/>
              <a:pPr/>
              <a:t>46</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30134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80F2A02-3DAC-4406-B339-DD2DBC33BFDE}" type="slidenum">
              <a:rPr lang="en-US" altLang="en-US" sz="1200"/>
              <a:pPr/>
              <a:t>47</a:t>
            </a:fld>
            <a:endParaRPr lang="en-US"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10238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73E6508-AA88-4631-85F7-ABFF4331EA9D}" type="slidenum">
              <a:rPr lang="en-US" altLang="en-US" sz="1200"/>
              <a:pPr/>
              <a:t>48</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3119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AE64C46-6017-4AA9-A90C-61B73DAA476B}" type="slidenum">
              <a:rPr lang="en-US" altLang="en-US" sz="1200"/>
              <a:pPr/>
              <a:t>49</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1646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2D20E19-FDDF-47EE-9132-05048A168704}" type="slidenum">
              <a:rPr lang="en-US" altLang="en-US" sz="1200"/>
              <a:pPr/>
              <a:t>50</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5331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B59FF91-24A6-4A5F-BFF0-C700CCE9E2AA}" type="slidenum">
              <a:rPr lang="en-US" altLang="en-US" sz="1200"/>
              <a:pPr/>
              <a:t>51</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42696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B59FF91-24A6-4A5F-BFF0-C700CCE9E2AA}" type="slidenum">
              <a:rPr lang="en-US" altLang="en-US" sz="1200"/>
              <a:pPr/>
              <a:t>52</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06012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B59FF91-24A6-4A5F-BFF0-C700CCE9E2AA}" type="slidenum">
              <a:rPr lang="en-US" altLang="en-US" sz="1200"/>
              <a:pPr/>
              <a:t>53</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43692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B59FF91-24A6-4A5F-BFF0-C700CCE9E2AA}" type="slidenum">
              <a:rPr lang="en-US" altLang="en-US" sz="1200"/>
              <a:pPr/>
              <a:t>54</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1850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77925" y="695325"/>
            <a:ext cx="4643438" cy="3481388"/>
          </a:xfrm>
          <a:ln/>
        </p:spPr>
      </p:sp>
      <p:sp>
        <p:nvSpPr>
          <p:cNvPr id="47107" name="Rectangle 3"/>
          <p:cNvSpPr>
            <a:spLocks noGrp="1" noChangeArrowheads="1"/>
          </p:cNvSpPr>
          <p:nvPr>
            <p:ph type="body" idx="1"/>
          </p:nvPr>
        </p:nvSpPr>
        <p:spPr>
          <a:xfrm>
            <a:off x="700088" y="4410075"/>
            <a:ext cx="5599112"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27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B59FF91-24A6-4A5F-BFF0-C700CCE9E2AA}" type="slidenum">
              <a:rPr lang="en-US" altLang="en-US" sz="1200"/>
              <a:pPr/>
              <a:t>55</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323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77925" y="695325"/>
            <a:ext cx="4643438" cy="3481388"/>
          </a:xfrm>
          <a:ln/>
        </p:spPr>
      </p:sp>
      <p:sp>
        <p:nvSpPr>
          <p:cNvPr id="48131" name="Rectangle 3"/>
          <p:cNvSpPr>
            <a:spLocks noGrp="1" noChangeArrowheads="1"/>
          </p:cNvSpPr>
          <p:nvPr>
            <p:ph type="body" idx="1"/>
          </p:nvPr>
        </p:nvSpPr>
        <p:spPr>
          <a:xfrm>
            <a:off x="700088" y="4410075"/>
            <a:ext cx="5599112"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100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77925" y="695325"/>
            <a:ext cx="4643438" cy="3481388"/>
          </a:xfrm>
          <a:ln/>
        </p:spPr>
      </p:sp>
      <p:sp>
        <p:nvSpPr>
          <p:cNvPr id="48131" name="Rectangle 3"/>
          <p:cNvSpPr>
            <a:spLocks noGrp="1" noChangeArrowheads="1"/>
          </p:cNvSpPr>
          <p:nvPr>
            <p:ph type="body" idx="1"/>
          </p:nvPr>
        </p:nvSpPr>
        <p:spPr>
          <a:xfrm>
            <a:off x="700088" y="4410075"/>
            <a:ext cx="5599112"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0809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34D5400-E87F-4451-9683-2C825BC8F7F7}" type="slidenum">
              <a:rPr lang="en-US" altLang="en-US" sz="1200"/>
              <a:pPr/>
              <a:t>40</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12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34D5400-E87F-4451-9683-2C825BC8F7F7}" type="slidenum">
              <a:rPr lang="en-US" altLang="en-US" sz="1200"/>
              <a:pPr/>
              <a:t>41</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6320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1FE1F05-5738-48AE-9B96-08E0DD82E088}" type="slidenum">
              <a:rPr lang="en-US" altLang="en-US" sz="1200"/>
              <a:pPr/>
              <a:t>42</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1238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1FE1F05-5738-48AE-9B96-08E0DD82E088}" type="slidenum">
              <a:rPr lang="en-US" altLang="en-US" sz="1200"/>
              <a:pPr/>
              <a:t>43</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729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FE7FD40-7BD9-4B48-97EB-A2F022D7E15B}" type="slidenum">
              <a:rPr lang="en-US" altLang="en-US" sz="1200"/>
              <a:pPr/>
              <a:t>44</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350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hyperlink" Target="http://www.db-boo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DA3A738-B625-42E8-B45B-4F9A2CD8B330}" type="slidenum">
              <a:rPr lang="en-US" altLang="en-US" smtClean="0"/>
              <a:pPr/>
              <a:t>‹#›</a:t>
            </a:fld>
            <a:endParaRPr lang="en-US" altLang="en-US"/>
          </a:p>
        </p:txBody>
      </p:sp>
    </p:spTree>
    <p:extLst>
      <p:ext uri="{BB962C8B-B14F-4D97-AF65-F5344CB8AC3E}">
        <p14:creationId xmlns:p14="http://schemas.microsoft.com/office/powerpoint/2010/main" val="270432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934EE52E-6090-479A-BF14-A6E202E07BEA}" type="slidenum">
              <a:rPr lang="en-US" altLang="en-US" smtClean="0"/>
              <a:pPr/>
              <a:t>‹#›</a:t>
            </a:fld>
            <a:endParaRPr lang="en-US" altLang="en-US"/>
          </a:p>
        </p:txBody>
      </p:sp>
    </p:spTree>
    <p:extLst>
      <p:ext uri="{BB962C8B-B14F-4D97-AF65-F5344CB8AC3E}">
        <p14:creationId xmlns:p14="http://schemas.microsoft.com/office/powerpoint/2010/main" val="168690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55EAFFD8-59C2-4F5A-B8EF-A8599026AAD4}" type="slidenum">
              <a:rPr lang="en-US" altLang="en-US" smtClean="0"/>
              <a:pPr/>
              <a:t>‹#›</a:t>
            </a:fld>
            <a:endParaRPr lang="en-US" altLang="en-US"/>
          </a:p>
        </p:txBody>
      </p:sp>
    </p:spTree>
    <p:extLst>
      <p:ext uri="{BB962C8B-B14F-4D97-AF65-F5344CB8AC3E}">
        <p14:creationId xmlns:p14="http://schemas.microsoft.com/office/powerpoint/2010/main" val="119097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095C608A-E65C-4128-9B14-A1C7FF8F7794}" type="slidenum">
              <a:rPr lang="en-US" altLang="en-US" smtClean="0"/>
              <a:pPr/>
              <a:t>‹#›</a:t>
            </a:fld>
            <a:endParaRPr lang="en-US" altLang="en-US"/>
          </a:p>
        </p:txBody>
      </p:sp>
    </p:spTree>
    <p:extLst>
      <p:ext uri="{BB962C8B-B14F-4D97-AF65-F5344CB8AC3E}">
        <p14:creationId xmlns:p14="http://schemas.microsoft.com/office/powerpoint/2010/main" val="610842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095C608A-E65C-4128-9B14-A1C7FF8F7794}"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56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graphicFrame>
        <p:nvGraphicFramePr>
          <p:cNvPr id="3" name="Rectangle 2"/>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132" name="Clip" r:id="rId3" imgW="0" imgH="0" progId="MS_ClipArt_Gallery.2">
                  <p:embed/>
                </p:oleObj>
              </mc:Choice>
              <mc:Fallback>
                <p:oleObj name="Clip" r:id="rId3" imgW="0" imgH="0" progId="MS_ClipArt_Gallery.2">
                  <p:embed/>
                  <p:pic>
                    <p:nvPicPr>
                      <p:cNvPr id="205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7"/>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4"/>
              </a:rPr>
              <a:t>www.db-book.com</a:t>
            </a:r>
            <a:r>
              <a:rPr lang="en-US" altLang="en-US" sz="1200" b="1" dirty="0">
                <a:solidFill>
                  <a:srgbClr val="002060"/>
                </a:solidFill>
              </a:rPr>
              <a:t> for conditions on re-use </a:t>
            </a:r>
          </a:p>
        </p:txBody>
      </p:sp>
      <p:pic>
        <p:nvPicPr>
          <p:cNvPr id="5" name="Picture 8" descr="Cover-6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19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6" name="Slide Number Placeholder 5"/>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fld id="{BDA3A738-B625-42E8-B45B-4F9A2CD8B330}" type="slidenum">
              <a:rPr lang="en-US" altLang="en-US"/>
              <a:pPr/>
              <a:t>‹#›</a:t>
            </a:fld>
            <a:endParaRPr lang="en-US" altLang="en-US"/>
          </a:p>
        </p:txBody>
      </p:sp>
    </p:spTree>
    <p:extLst>
      <p:ext uri="{BB962C8B-B14F-4D97-AF65-F5344CB8AC3E}">
        <p14:creationId xmlns:p14="http://schemas.microsoft.com/office/powerpoint/2010/main" val="232714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fld id="{F600C4E5-17D1-4872-B21D-2B4A18154A0C}" type="slidenum">
              <a:rPr lang="en-US" altLang="en-US" smtClean="0"/>
              <a:pPr/>
              <a:t>‹#›</a:t>
            </a:fld>
            <a:endParaRPr lang="en-US" altLang="en-US"/>
          </a:p>
        </p:txBody>
      </p:sp>
    </p:spTree>
    <p:extLst>
      <p:ext uri="{BB962C8B-B14F-4D97-AF65-F5344CB8AC3E}">
        <p14:creationId xmlns:p14="http://schemas.microsoft.com/office/powerpoint/2010/main" val="340781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97A4DA84-7C54-4922-9BD2-218B9C93454C}" type="slidenum">
              <a:rPr lang="en-US" altLang="en-US" smtClean="0"/>
              <a:pPr/>
              <a:t>‹#›</a:t>
            </a:fld>
            <a:endParaRPr lang="en-US" altLang="en-US"/>
          </a:p>
        </p:txBody>
      </p:sp>
    </p:spTree>
    <p:extLst>
      <p:ext uri="{BB962C8B-B14F-4D97-AF65-F5344CB8AC3E}">
        <p14:creationId xmlns:p14="http://schemas.microsoft.com/office/powerpoint/2010/main" val="30525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095C608A-E65C-4128-9B14-A1C7FF8F7794}" type="slidenum">
              <a:rPr lang="en-US" altLang="en-US" smtClean="0"/>
              <a:pPr/>
              <a:t>‹#›</a:t>
            </a:fld>
            <a:endParaRPr lang="en-US" altLang="en-US"/>
          </a:p>
        </p:txBody>
      </p:sp>
      <p:sp>
        <p:nvSpPr>
          <p:cNvPr id="6" name="Content Placeholder 2">
            <a:extLst>
              <a:ext uri="{FF2B5EF4-FFF2-40B4-BE49-F238E27FC236}">
                <a16:creationId xmlns=""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068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157C8CC1-3681-45E8-ABC1-4AED96C0A1F3}" type="slidenum">
              <a:rPr lang="en-US" altLang="en-US" smtClean="0"/>
              <a:pPr/>
              <a:t>‹#›</a:t>
            </a:fld>
            <a:endParaRPr lang="en-US" altLang="en-US"/>
          </a:p>
        </p:txBody>
      </p:sp>
    </p:spTree>
    <p:extLst>
      <p:ext uri="{BB962C8B-B14F-4D97-AF65-F5344CB8AC3E}">
        <p14:creationId xmlns:p14="http://schemas.microsoft.com/office/powerpoint/2010/main" val="416435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942E9807-3D77-44A7-8E78-8C65AED10C67}" type="slidenum">
              <a:rPr lang="en-US" altLang="en-US" smtClean="0"/>
              <a:pPr/>
              <a:t>‹#›</a:t>
            </a:fld>
            <a:endParaRPr lang="en-US" altLang="en-US"/>
          </a:p>
        </p:txBody>
      </p:sp>
    </p:spTree>
    <p:extLst>
      <p:ext uri="{BB962C8B-B14F-4D97-AF65-F5344CB8AC3E}">
        <p14:creationId xmlns:p14="http://schemas.microsoft.com/office/powerpoint/2010/main" val="230304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072B68C0-5DDE-4576-AF52-92D32A1CEF94}" type="slidenum">
              <a:rPr lang="en-US" altLang="en-US" smtClean="0"/>
              <a:pPr/>
              <a:t>‹#›</a:t>
            </a:fld>
            <a:endParaRPr lang="en-US" altLang="en-US"/>
          </a:p>
        </p:txBody>
      </p:sp>
    </p:spTree>
    <p:extLst>
      <p:ext uri="{BB962C8B-B14F-4D97-AF65-F5344CB8AC3E}">
        <p14:creationId xmlns:p14="http://schemas.microsoft.com/office/powerpoint/2010/main" val="6254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754AA7C7-5475-4424-A58D-E64214097C08}" type="slidenum">
              <a:rPr lang="en-US" altLang="en-US" smtClean="0"/>
              <a:pPr/>
              <a:t>‹#›</a:t>
            </a:fld>
            <a:endParaRPr lang="en-US" altLang="en-US"/>
          </a:p>
        </p:txBody>
      </p:sp>
    </p:spTree>
    <p:extLst>
      <p:ext uri="{BB962C8B-B14F-4D97-AF65-F5344CB8AC3E}">
        <p14:creationId xmlns:p14="http://schemas.microsoft.com/office/powerpoint/2010/main" val="216357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0BE6272F-0669-4616-9815-4752130E8750}" type="slidenum">
              <a:rPr lang="en-US" altLang="en-US" smtClean="0"/>
              <a:pPr/>
              <a:t>‹#›</a:t>
            </a:fld>
            <a:endParaRPr lang="en-US" altLang="en-US"/>
          </a:p>
        </p:txBody>
      </p:sp>
    </p:spTree>
    <p:extLst>
      <p:ext uri="{BB962C8B-B14F-4D97-AF65-F5344CB8AC3E}">
        <p14:creationId xmlns:p14="http://schemas.microsoft.com/office/powerpoint/2010/main" val="345537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095C608A-E65C-4128-9B14-A1C7FF8F7794}" type="slidenum">
              <a:rPr lang="en-US" altLang="en-US" smtClean="0"/>
              <a:pPr/>
              <a:t>‹#›</a:t>
            </a:fld>
            <a:endParaRPr lang="en-US" altLang="en-US"/>
          </a:p>
        </p:txBody>
      </p:sp>
      <p:sp>
        <p:nvSpPr>
          <p:cNvPr id="486405" name="Text Box 5">
            <a:extLst>
              <a:ext uri="{FF2B5EF4-FFF2-40B4-BE49-F238E27FC236}">
                <a16:creationId xmlns="" xmlns:a16="http://schemas.microsoft.com/office/drawing/2014/main" id="{7FED4366-B3D8-4635-90AF-59F6E59B903B}"/>
              </a:ext>
            </a:extLst>
          </p:cNvPr>
          <p:cNvSpPr txBox="1">
            <a:spLocks noChangeArrowheads="1"/>
          </p:cNvSpPr>
          <p:nvPr/>
        </p:nvSpPr>
        <p:spPr bwMode="auto">
          <a:xfrm>
            <a:off x="4532883" y="6613525"/>
            <a:ext cx="341760"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2" name="Freeform 8">
            <a:extLst>
              <a:ext uri="{FF2B5EF4-FFF2-40B4-BE49-F238E27FC236}">
                <a16:creationId xmlns=""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extLst>
      <p:ext uri="{BB962C8B-B14F-4D97-AF65-F5344CB8AC3E}">
        <p14:creationId xmlns:p14="http://schemas.microsoft.com/office/powerpoint/2010/main" val="140604221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54"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993AA-32B5-46DD-B228-B07C805057A0}"/>
              </a:ext>
            </a:extLst>
          </p:cNvPr>
          <p:cNvSpPr>
            <a:spLocks noGrp="1"/>
          </p:cNvSpPr>
          <p:nvPr>
            <p:ph type="title"/>
          </p:nvPr>
        </p:nvSpPr>
        <p:spPr/>
        <p:txBody>
          <a:bodyPr/>
          <a:lstStyle/>
          <a:p>
            <a:r>
              <a:rPr lang="en-IN" dirty="0"/>
              <a:t>JSON</a:t>
            </a:r>
          </a:p>
        </p:txBody>
      </p:sp>
      <p:sp>
        <p:nvSpPr>
          <p:cNvPr id="3" name="Content Placeholder 2">
            <a:extLst>
              <a:ext uri="{FF2B5EF4-FFF2-40B4-BE49-F238E27FC236}">
                <a16:creationId xmlns="" xmlns:a16="http://schemas.microsoft.com/office/drawing/2014/main" id="{2D3FD355-F895-4632-BA6E-831A5BC8EB74}"/>
              </a:ext>
            </a:extLst>
          </p:cNvPr>
          <p:cNvSpPr>
            <a:spLocks noGrp="1"/>
          </p:cNvSpPr>
          <p:nvPr>
            <p:ph idx="1"/>
          </p:nvPr>
        </p:nvSpPr>
        <p:spPr>
          <a:xfrm>
            <a:off x="656948" y="1102497"/>
            <a:ext cx="8188602" cy="5367972"/>
          </a:xfrm>
        </p:spPr>
        <p:txBody>
          <a:bodyPr/>
          <a:lstStyle/>
          <a:p>
            <a:r>
              <a:rPr lang="en-IN" dirty="0"/>
              <a:t>JSON is ubiquitous in data exchange today</a:t>
            </a:r>
          </a:p>
          <a:p>
            <a:pPr lvl="1"/>
            <a:r>
              <a:rPr lang="en-IN" dirty="0"/>
              <a:t>Widely used for web services</a:t>
            </a:r>
          </a:p>
          <a:p>
            <a:pPr lvl="1"/>
            <a:r>
              <a:rPr lang="en-IN" dirty="0"/>
              <a:t>Most modern applications are architected around on web services</a:t>
            </a:r>
          </a:p>
          <a:p>
            <a:r>
              <a:rPr lang="en-IN" dirty="0"/>
              <a:t>SQL extensions for</a:t>
            </a:r>
          </a:p>
          <a:p>
            <a:pPr lvl="1"/>
            <a:r>
              <a:rPr lang="en-IN" dirty="0"/>
              <a:t>JSON types for storing JSON data</a:t>
            </a:r>
          </a:p>
          <a:p>
            <a:pPr lvl="1"/>
            <a:r>
              <a:rPr lang="en-IN" dirty="0"/>
              <a:t>Extracting data from JSON objects using path expressions</a:t>
            </a:r>
          </a:p>
          <a:p>
            <a:pPr lvl="2"/>
            <a:r>
              <a:rPr lang="en-IN" dirty="0"/>
              <a:t>E.g.  </a:t>
            </a:r>
            <a:r>
              <a:rPr lang="en-IN" i="1" dirty="0"/>
              <a:t>V-&gt; ID</a:t>
            </a:r>
            <a:r>
              <a:rPr lang="en-IN" dirty="0"/>
              <a:t>, or </a:t>
            </a:r>
            <a:r>
              <a:rPr lang="en-IN" i="1" dirty="0"/>
              <a:t>v.ID</a:t>
            </a:r>
          </a:p>
          <a:p>
            <a:pPr lvl="1"/>
            <a:r>
              <a:rPr lang="en-IN" dirty="0"/>
              <a:t>Generating JSON from relational data</a:t>
            </a:r>
          </a:p>
          <a:p>
            <a:pPr lvl="2"/>
            <a:r>
              <a:rPr lang="en-IN" dirty="0"/>
              <a:t>E.g. </a:t>
            </a:r>
            <a:r>
              <a:rPr lang="en-IN" dirty="0" err="1"/>
              <a:t>json.build_object</a:t>
            </a:r>
            <a:r>
              <a:rPr lang="en-IN" dirty="0"/>
              <a:t>(‘ID’, 12345, ‘name’, ‘Einstein’)</a:t>
            </a:r>
          </a:p>
          <a:p>
            <a:pPr lvl="1"/>
            <a:r>
              <a:rPr lang="en-IN" dirty="0"/>
              <a:t>Creation of JSON collections using aggregation</a:t>
            </a:r>
          </a:p>
          <a:p>
            <a:pPr lvl="2"/>
            <a:r>
              <a:rPr lang="en-IN" dirty="0"/>
              <a:t>E.g. </a:t>
            </a:r>
            <a:r>
              <a:rPr lang="en-IN" dirty="0" err="1"/>
              <a:t>json_agg</a:t>
            </a:r>
            <a:r>
              <a:rPr lang="en-IN" dirty="0"/>
              <a:t> aggregate function in PostgreSQL</a:t>
            </a:r>
          </a:p>
          <a:p>
            <a:pPr lvl="1"/>
            <a:r>
              <a:rPr lang="en-IN" dirty="0"/>
              <a:t>Syntax varies greatly across databases</a:t>
            </a:r>
          </a:p>
          <a:p>
            <a:r>
              <a:rPr lang="en-IN" dirty="0"/>
              <a:t>JSON is verbose</a:t>
            </a:r>
          </a:p>
          <a:p>
            <a:pPr lvl="1"/>
            <a:r>
              <a:rPr lang="en-IN" dirty="0"/>
              <a:t>Compressed representations such as BSON (Binary JSON) used for efficient data storage</a:t>
            </a:r>
          </a:p>
          <a:p>
            <a:pPr lvl="1"/>
            <a:endParaRPr lang="en-IN" dirty="0"/>
          </a:p>
        </p:txBody>
      </p:sp>
    </p:spTree>
    <p:extLst>
      <p:ext uri="{BB962C8B-B14F-4D97-AF65-F5344CB8AC3E}">
        <p14:creationId xmlns:p14="http://schemas.microsoft.com/office/powerpoint/2010/main" val="1073230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B90A0-F43B-40E1-9110-A29687F6EACA}"/>
              </a:ext>
            </a:extLst>
          </p:cNvPr>
          <p:cNvSpPr>
            <a:spLocks noGrp="1"/>
          </p:cNvSpPr>
          <p:nvPr>
            <p:ph type="title"/>
          </p:nvPr>
        </p:nvSpPr>
        <p:spPr/>
        <p:txBody>
          <a:bodyPr/>
          <a:lstStyle/>
          <a:p>
            <a:r>
              <a:rPr lang="en-IN" dirty="0"/>
              <a:t>Type and Table Inheritance</a:t>
            </a:r>
          </a:p>
        </p:txBody>
      </p:sp>
      <p:sp>
        <p:nvSpPr>
          <p:cNvPr id="3" name="Content Placeholder 2">
            <a:extLst>
              <a:ext uri="{FF2B5EF4-FFF2-40B4-BE49-F238E27FC236}">
                <a16:creationId xmlns="" xmlns:a16="http://schemas.microsoft.com/office/drawing/2014/main" id="{F60B3812-4BFE-4790-8FE3-3C4A03413E0F}"/>
              </a:ext>
            </a:extLst>
          </p:cNvPr>
          <p:cNvSpPr>
            <a:spLocks noGrp="1"/>
          </p:cNvSpPr>
          <p:nvPr>
            <p:ph idx="1"/>
          </p:nvPr>
        </p:nvSpPr>
        <p:spPr>
          <a:xfrm>
            <a:off x="692458" y="1102497"/>
            <a:ext cx="8153092" cy="5367972"/>
          </a:xfrm>
        </p:spPr>
        <p:txBody>
          <a:bodyPr/>
          <a:lstStyle/>
          <a:p>
            <a:pPr marL="0" indent="0">
              <a:buNone/>
            </a:pPr>
            <a:r>
              <a:rPr lang="en-US" dirty="0"/>
              <a:t>Create a table people of type Person. Create two tables student and teacher using table inheritance of people.</a:t>
            </a:r>
          </a:p>
          <a:p>
            <a:pPr marL="0" indent="0">
              <a:buNone/>
            </a:pPr>
            <a:r>
              <a:rPr lang="en-US" dirty="0"/>
              <a:t>Insert the following record to student and teacher tables</a:t>
            </a:r>
          </a:p>
          <a:p>
            <a:pPr marL="0" indent="0">
              <a:buNone/>
            </a:pPr>
            <a:r>
              <a:rPr lang="en-US" dirty="0"/>
              <a:t>(201705001, “Abdullah”, ‘CSE, BUET’, ‘BSc Engineering’)</a:t>
            </a:r>
          </a:p>
          <a:p>
            <a:pPr marL="0" indent="0">
              <a:buNone/>
            </a:pPr>
            <a:r>
              <a:rPr lang="en-US" dirty="0"/>
              <a:t>(‘T001’, ‘Sharif’, ‘CSE, BUET’, 75000)</a:t>
            </a:r>
          </a:p>
          <a:p>
            <a:pPr marL="0" indent="0">
              <a:buNone/>
            </a:pPr>
            <a:r>
              <a:rPr lang="en-US" dirty="0"/>
              <a:t> </a:t>
            </a:r>
          </a:p>
          <a:p>
            <a:pPr marL="0" indent="0">
              <a:buNone/>
            </a:pPr>
            <a:r>
              <a:rPr lang="en-US" dirty="0"/>
              <a:t>Table inheritance syntax in PostgreSQL </a:t>
            </a:r>
          </a:p>
          <a:p>
            <a:pPr lvl="1"/>
            <a:r>
              <a:rPr lang="en-US" b="1" dirty="0"/>
              <a:t>create table </a:t>
            </a:r>
            <a:r>
              <a:rPr lang="en-US" i="1" dirty="0"/>
              <a:t>students</a:t>
            </a:r>
            <a:br>
              <a:rPr lang="en-US" i="1" dirty="0"/>
            </a:br>
            <a:r>
              <a:rPr lang="en-US" i="1" dirty="0"/>
              <a:t>    </a:t>
            </a:r>
            <a:r>
              <a:rPr lang="en-US" dirty="0"/>
              <a:t>(</a:t>
            </a:r>
            <a:r>
              <a:rPr lang="en-US" i="1" dirty="0"/>
              <a:t>degree </a:t>
            </a:r>
            <a:r>
              <a:rPr lang="en-US" b="1" dirty="0"/>
              <a:t>varchar</a:t>
            </a:r>
            <a:r>
              <a:rPr lang="en-US" dirty="0"/>
              <a:t>(20))</a:t>
            </a:r>
            <a:br>
              <a:rPr lang="en-US" dirty="0"/>
            </a:br>
            <a:r>
              <a:rPr lang="en-US" dirty="0"/>
              <a:t>    </a:t>
            </a:r>
            <a:r>
              <a:rPr lang="en-US" b="1" dirty="0"/>
              <a:t>inherits </a:t>
            </a:r>
            <a:r>
              <a:rPr lang="en-US" i="1" dirty="0"/>
              <a:t>people</a:t>
            </a:r>
            <a:r>
              <a:rPr lang="en-US" dirty="0"/>
              <a:t>;</a:t>
            </a:r>
            <a:br>
              <a:rPr lang="en-US" dirty="0"/>
            </a:br>
            <a:r>
              <a:rPr lang="en-US" b="1" dirty="0"/>
              <a:t>create table </a:t>
            </a:r>
            <a:r>
              <a:rPr lang="en-US" i="1" dirty="0"/>
              <a:t>teachers</a:t>
            </a:r>
            <a:br>
              <a:rPr lang="en-US" i="1" dirty="0"/>
            </a:br>
            <a:r>
              <a:rPr lang="en-US" i="1" dirty="0"/>
              <a:t>    </a:t>
            </a:r>
            <a:r>
              <a:rPr lang="en-US" dirty="0"/>
              <a:t>(</a:t>
            </a:r>
            <a:r>
              <a:rPr lang="en-US" i="1" dirty="0"/>
              <a:t>salary </a:t>
            </a:r>
            <a:r>
              <a:rPr lang="en-US" b="1" dirty="0"/>
              <a:t>integer</a:t>
            </a:r>
            <a:r>
              <a:rPr lang="en-US" dirty="0"/>
              <a:t>)</a:t>
            </a:r>
            <a:br>
              <a:rPr lang="en-US" dirty="0"/>
            </a:br>
            <a:r>
              <a:rPr lang="en-US" dirty="0"/>
              <a:t>    </a:t>
            </a:r>
            <a:r>
              <a:rPr lang="en-US" b="1" dirty="0"/>
              <a:t>inherits </a:t>
            </a:r>
            <a:r>
              <a:rPr lang="en-US" i="1" dirty="0"/>
              <a:t>people</a:t>
            </a:r>
            <a:r>
              <a:rPr lang="en-US" dirty="0"/>
              <a:t>; </a:t>
            </a:r>
          </a:p>
          <a:p>
            <a:pPr marL="457200" lvl="1" indent="0">
              <a:buNone/>
            </a:pPr>
            <a:r>
              <a:rPr lang="en-US" dirty="0"/>
              <a:t>Insert into student (ID, name, address, degree) values(201705001, “Abdullah”, ‘CSE, BUET’, ‘BSc Engineering’);</a:t>
            </a:r>
          </a:p>
          <a:p>
            <a:pPr marL="457200" lvl="1" indent="0">
              <a:buNone/>
            </a:pPr>
            <a:r>
              <a:rPr lang="en-US" dirty="0"/>
              <a:t>Insert into teacher (ID, name, address, salary) values (‘T001’, ‘Sharif’, ‘CSE, BUET’, 75000)</a:t>
            </a:r>
          </a:p>
          <a:p>
            <a:pPr marL="457200" lvl="1" indent="0">
              <a:buNone/>
            </a:pPr>
            <a:endParaRPr lang="en-US" dirty="0"/>
          </a:p>
          <a:p>
            <a:pPr marL="457200" lvl="1" indent="0">
              <a:buNone/>
            </a:pPr>
            <a:r>
              <a:rPr lang="en-US" dirty="0"/>
              <a:t/>
            </a:r>
            <a:br>
              <a:rPr lang="en-US" dirty="0"/>
            </a:br>
            <a:endParaRPr lang="en-IN" dirty="0"/>
          </a:p>
        </p:txBody>
      </p:sp>
      <p:sp>
        <p:nvSpPr>
          <p:cNvPr id="4" name="TextBox 3"/>
          <p:cNvSpPr txBox="1"/>
          <p:nvPr/>
        </p:nvSpPr>
        <p:spPr>
          <a:xfrm>
            <a:off x="5595582" y="2715904"/>
            <a:ext cx="3384645" cy="2062103"/>
          </a:xfrm>
          <a:prstGeom prst="rect">
            <a:avLst/>
          </a:prstGeom>
          <a:noFill/>
        </p:spPr>
        <p:txBody>
          <a:bodyPr wrap="square" rtlCol="0">
            <a:spAutoFit/>
          </a:bodyPr>
          <a:lstStyle/>
          <a:p>
            <a:pPr marL="0" lvl="1"/>
            <a:r>
              <a:rPr lang="en-US" b="1" dirty="0"/>
              <a:t>create type </a:t>
            </a:r>
            <a:r>
              <a:rPr lang="en-US" i="1" dirty="0"/>
              <a:t>Person</a:t>
            </a:r>
            <a:br>
              <a:rPr lang="en-US" i="1" dirty="0"/>
            </a:br>
            <a:r>
              <a:rPr lang="en-US" i="1" dirty="0"/>
              <a:t>    </a:t>
            </a:r>
            <a:r>
              <a:rPr lang="en-US" dirty="0"/>
              <a:t>(</a:t>
            </a:r>
            <a:r>
              <a:rPr lang="en-US" i="1" dirty="0"/>
              <a:t>ID </a:t>
            </a:r>
            <a:r>
              <a:rPr lang="en-US" b="1" dirty="0" err="1"/>
              <a:t>varchar</a:t>
            </a:r>
            <a:r>
              <a:rPr lang="en-US" dirty="0"/>
              <a:t>(20) </a:t>
            </a:r>
            <a:r>
              <a:rPr lang="en-US" b="1" dirty="0"/>
              <a:t>primary key</a:t>
            </a:r>
            <a:r>
              <a:rPr lang="en-US" dirty="0"/>
              <a:t>,</a:t>
            </a:r>
            <a:br>
              <a:rPr lang="en-US" dirty="0"/>
            </a:br>
            <a:r>
              <a:rPr lang="en-US" dirty="0"/>
              <a:t>     </a:t>
            </a:r>
            <a:r>
              <a:rPr lang="en-US" i="1" dirty="0"/>
              <a:t>name </a:t>
            </a:r>
            <a:r>
              <a:rPr lang="en-US" b="1" dirty="0" err="1"/>
              <a:t>varchar</a:t>
            </a:r>
            <a:r>
              <a:rPr lang="en-US" dirty="0"/>
              <a:t>(20),</a:t>
            </a:r>
            <a:br>
              <a:rPr lang="en-US" dirty="0"/>
            </a:br>
            <a:r>
              <a:rPr lang="en-US" dirty="0"/>
              <a:t>     </a:t>
            </a:r>
            <a:r>
              <a:rPr lang="en-US" i="1" dirty="0"/>
              <a:t>address </a:t>
            </a:r>
            <a:r>
              <a:rPr lang="en-US" b="1" dirty="0" err="1"/>
              <a:t>varchar</a:t>
            </a:r>
            <a:r>
              <a:rPr lang="en-US" dirty="0"/>
              <a:t>(20))  </a:t>
            </a:r>
            <a:r>
              <a:rPr lang="en-US" b="1" dirty="0">
                <a:solidFill>
                  <a:srgbClr val="0000FF"/>
                </a:solidFill>
              </a:rPr>
              <a:t>ref from</a:t>
            </a:r>
            <a:r>
              <a:rPr lang="en-US" dirty="0">
                <a:solidFill>
                  <a:srgbClr val="0000FF"/>
                </a:solidFill>
              </a:rPr>
              <a:t>(</a:t>
            </a:r>
            <a:r>
              <a:rPr lang="en-US" i="1" dirty="0">
                <a:solidFill>
                  <a:srgbClr val="0000FF"/>
                </a:solidFill>
              </a:rPr>
              <a:t>ID</a:t>
            </a:r>
            <a:r>
              <a:rPr lang="en-US" dirty="0">
                <a:solidFill>
                  <a:srgbClr val="0000FF"/>
                </a:solidFill>
              </a:rPr>
              <a:t>);  </a:t>
            </a:r>
            <a:r>
              <a:rPr lang="en-US" dirty="0"/>
              <a:t>/* More on this later </a:t>
            </a:r>
            <a:r>
              <a:rPr lang="en-US" dirty="0" smtClean="0"/>
              <a:t>*/</a:t>
            </a:r>
          </a:p>
          <a:p>
            <a:pPr marL="0" lvl="1"/>
            <a:endParaRPr lang="en-US" dirty="0"/>
          </a:p>
          <a:p>
            <a:pPr marL="0" lvl="1"/>
            <a:r>
              <a:rPr lang="en-US" b="1" dirty="0"/>
              <a:t>create table </a:t>
            </a:r>
            <a:r>
              <a:rPr lang="en-US" i="1" dirty="0"/>
              <a:t>people </a:t>
            </a:r>
            <a:r>
              <a:rPr lang="en-US" b="1" dirty="0"/>
              <a:t>of </a:t>
            </a:r>
            <a:r>
              <a:rPr lang="en-US" i="1" dirty="0"/>
              <a:t>Person</a:t>
            </a:r>
            <a:r>
              <a:rPr lang="en-US" dirty="0" smtClean="0"/>
              <a:t>;</a:t>
            </a:r>
          </a:p>
          <a:p>
            <a:endParaRPr lang="en-US" dirty="0"/>
          </a:p>
        </p:txBody>
      </p:sp>
    </p:spTree>
    <p:extLst>
      <p:ext uri="{BB962C8B-B14F-4D97-AF65-F5344CB8AC3E}">
        <p14:creationId xmlns:p14="http://schemas.microsoft.com/office/powerpoint/2010/main" val="29853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B90A0-F43B-40E1-9110-A29687F6EACA}"/>
              </a:ext>
            </a:extLst>
          </p:cNvPr>
          <p:cNvSpPr>
            <a:spLocks noGrp="1"/>
          </p:cNvSpPr>
          <p:nvPr>
            <p:ph type="title"/>
          </p:nvPr>
        </p:nvSpPr>
        <p:spPr/>
        <p:txBody>
          <a:bodyPr/>
          <a:lstStyle/>
          <a:p>
            <a:r>
              <a:rPr lang="en-IN" dirty="0"/>
              <a:t>Type and Table Inheritance</a:t>
            </a:r>
          </a:p>
        </p:txBody>
      </p:sp>
      <p:sp>
        <p:nvSpPr>
          <p:cNvPr id="3" name="Content Placeholder 2">
            <a:extLst>
              <a:ext uri="{FF2B5EF4-FFF2-40B4-BE49-F238E27FC236}">
                <a16:creationId xmlns="" xmlns:a16="http://schemas.microsoft.com/office/drawing/2014/main" id="{F60B3812-4BFE-4790-8FE3-3C4A03413E0F}"/>
              </a:ext>
            </a:extLst>
          </p:cNvPr>
          <p:cNvSpPr>
            <a:spLocks noGrp="1"/>
          </p:cNvSpPr>
          <p:nvPr>
            <p:ph idx="1"/>
          </p:nvPr>
        </p:nvSpPr>
        <p:spPr>
          <a:xfrm>
            <a:off x="692458" y="1102497"/>
            <a:ext cx="8153092" cy="5367972"/>
          </a:xfrm>
        </p:spPr>
        <p:txBody>
          <a:bodyPr/>
          <a:lstStyle/>
          <a:p>
            <a:pPr marL="0" indent="0">
              <a:buNone/>
            </a:pPr>
            <a:r>
              <a:rPr lang="en-US" dirty="0"/>
              <a:t>Create a table people of type Person. Create two tables student and teacher using table inheritance of people.</a:t>
            </a:r>
          </a:p>
          <a:p>
            <a:pPr marL="0" indent="0">
              <a:buNone/>
            </a:pPr>
            <a:r>
              <a:rPr lang="en-US" dirty="0"/>
              <a:t>Insert the following record to student and teacher tables</a:t>
            </a:r>
          </a:p>
          <a:p>
            <a:pPr marL="0" indent="0">
              <a:buNone/>
            </a:pPr>
            <a:r>
              <a:rPr lang="en-US" dirty="0"/>
              <a:t>(201705001, “Abdullah”, ‘CSE, BUET’, ‘BSc Engineering’)</a:t>
            </a:r>
          </a:p>
          <a:p>
            <a:pPr marL="0" indent="0">
              <a:buNone/>
            </a:pPr>
            <a:r>
              <a:rPr lang="en-US" dirty="0"/>
              <a:t>(‘T001’, ‘Sharif’, ‘CSE, BUET’, 75000)</a:t>
            </a:r>
          </a:p>
          <a:p>
            <a:pPr marL="0" indent="0">
              <a:buNone/>
            </a:pPr>
            <a:r>
              <a:rPr lang="en-US" dirty="0"/>
              <a:t> </a:t>
            </a:r>
          </a:p>
          <a:p>
            <a:pPr marL="0" indent="0">
              <a:buNone/>
            </a:pPr>
            <a:r>
              <a:rPr lang="en-US" dirty="0"/>
              <a:t>Table inheritance syntax in  oracle</a:t>
            </a:r>
          </a:p>
          <a:p>
            <a:r>
              <a:rPr lang="en-US" b="1" dirty="0"/>
              <a:t>create table </a:t>
            </a:r>
            <a:r>
              <a:rPr lang="en-US" i="1" dirty="0"/>
              <a:t>people </a:t>
            </a:r>
            <a:r>
              <a:rPr lang="en-US" b="1" dirty="0"/>
              <a:t>of </a:t>
            </a:r>
            <a:r>
              <a:rPr lang="en-US" i="1" dirty="0"/>
              <a:t>Person</a:t>
            </a:r>
            <a:r>
              <a:rPr lang="en-US" dirty="0"/>
              <a:t>;</a:t>
            </a:r>
            <a:br>
              <a:rPr lang="en-US" dirty="0"/>
            </a:br>
            <a:r>
              <a:rPr lang="en-US" b="1" dirty="0"/>
              <a:t>create table </a:t>
            </a:r>
            <a:r>
              <a:rPr lang="en-US" i="1" dirty="0"/>
              <a:t>students </a:t>
            </a:r>
            <a:r>
              <a:rPr lang="en-US" b="1" dirty="0"/>
              <a:t>of </a:t>
            </a:r>
            <a:r>
              <a:rPr lang="en-US" i="1" dirty="0"/>
              <a:t>Student</a:t>
            </a:r>
            <a:br>
              <a:rPr lang="en-US" i="1" dirty="0"/>
            </a:br>
            <a:r>
              <a:rPr lang="en-US" i="1" dirty="0"/>
              <a:t>    </a:t>
            </a:r>
            <a:r>
              <a:rPr lang="en-US" b="1" dirty="0"/>
              <a:t>under </a:t>
            </a:r>
            <a:r>
              <a:rPr lang="en-US" i="1" dirty="0"/>
              <a:t>people</a:t>
            </a:r>
            <a:r>
              <a:rPr lang="en-US" dirty="0"/>
              <a:t>;</a:t>
            </a:r>
            <a:br>
              <a:rPr lang="en-US" dirty="0"/>
            </a:br>
            <a:r>
              <a:rPr lang="en-US" b="1" dirty="0"/>
              <a:t>create table </a:t>
            </a:r>
            <a:r>
              <a:rPr lang="en-US" i="1" dirty="0"/>
              <a:t>teachers </a:t>
            </a:r>
            <a:r>
              <a:rPr lang="en-US" b="1" dirty="0"/>
              <a:t>of </a:t>
            </a:r>
            <a:r>
              <a:rPr lang="en-US" i="1" dirty="0"/>
              <a:t>Teacher</a:t>
            </a:r>
            <a:br>
              <a:rPr lang="en-US" i="1" dirty="0"/>
            </a:br>
            <a:r>
              <a:rPr lang="en-US" i="1" dirty="0"/>
              <a:t>    </a:t>
            </a:r>
            <a:r>
              <a:rPr lang="en-US" b="1" dirty="0"/>
              <a:t>under </a:t>
            </a:r>
            <a:r>
              <a:rPr lang="en-US" i="1" dirty="0"/>
              <a:t>people</a:t>
            </a:r>
            <a:r>
              <a:rPr lang="en-US" dirty="0"/>
              <a:t>; </a:t>
            </a:r>
          </a:p>
          <a:p>
            <a:pPr marL="0" indent="0">
              <a:buNone/>
            </a:pPr>
            <a:r>
              <a:rPr lang="en-US" dirty="0"/>
              <a:t/>
            </a:r>
            <a:br>
              <a:rPr lang="en-US" dirty="0"/>
            </a:br>
            <a:r>
              <a:rPr lang="en-US" dirty="0"/>
              <a:t>Insert into student (ID, name, address, degree) values(201705001, “Abdullah”, ‘CSE, BUET’, ‘BSc Engineering’);</a:t>
            </a:r>
          </a:p>
          <a:p>
            <a:pPr marL="0" indent="0">
              <a:buNone/>
            </a:pPr>
            <a:r>
              <a:rPr lang="en-US" dirty="0"/>
              <a:t>Insert into teacher (ID, name, address, salary) values (‘T001’, ‘Sharif’, ‘CSE, BUET’, 75000)</a:t>
            </a:r>
          </a:p>
          <a:p>
            <a:pPr marL="0" indent="0">
              <a:buNone/>
            </a:pPr>
            <a:endParaRPr lang="en-IN" dirty="0"/>
          </a:p>
        </p:txBody>
      </p:sp>
    </p:spTree>
    <p:extLst>
      <p:ext uri="{BB962C8B-B14F-4D97-AF65-F5344CB8AC3E}">
        <p14:creationId xmlns:p14="http://schemas.microsoft.com/office/powerpoint/2010/main" val="1166541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B90A0-F43B-40E1-9110-A29687F6EACA}"/>
              </a:ext>
            </a:extLst>
          </p:cNvPr>
          <p:cNvSpPr>
            <a:spLocks noGrp="1"/>
          </p:cNvSpPr>
          <p:nvPr>
            <p:ph type="title"/>
          </p:nvPr>
        </p:nvSpPr>
        <p:spPr/>
        <p:txBody>
          <a:bodyPr/>
          <a:lstStyle/>
          <a:p>
            <a:r>
              <a:rPr lang="en-IN" dirty="0"/>
              <a:t>Type and Table Inheritance</a:t>
            </a:r>
          </a:p>
        </p:txBody>
      </p:sp>
      <p:sp>
        <p:nvSpPr>
          <p:cNvPr id="3" name="Content Placeholder 2">
            <a:extLst>
              <a:ext uri="{FF2B5EF4-FFF2-40B4-BE49-F238E27FC236}">
                <a16:creationId xmlns="" xmlns:a16="http://schemas.microsoft.com/office/drawing/2014/main" id="{F60B3812-4BFE-4790-8FE3-3C4A03413E0F}"/>
              </a:ext>
            </a:extLst>
          </p:cNvPr>
          <p:cNvSpPr>
            <a:spLocks noGrp="1"/>
          </p:cNvSpPr>
          <p:nvPr>
            <p:ph idx="1"/>
          </p:nvPr>
        </p:nvSpPr>
        <p:spPr>
          <a:xfrm>
            <a:off x="692458" y="1102497"/>
            <a:ext cx="8153092" cy="5367972"/>
          </a:xfrm>
        </p:spPr>
        <p:txBody>
          <a:bodyPr/>
          <a:lstStyle/>
          <a:p>
            <a:pPr marL="0" indent="0">
              <a:buNone/>
            </a:pPr>
            <a:endParaRPr lang="en-US" dirty="0">
              <a:solidFill>
                <a:srgbClr val="0000FF"/>
              </a:solidFill>
            </a:endParaRPr>
          </a:p>
          <a:p>
            <a:pPr marL="0" indent="0">
              <a:buNone/>
            </a:pPr>
            <a:r>
              <a:rPr lang="en-US" sz="1800" b="1" dirty="0" smtClean="0">
                <a:solidFill>
                  <a:srgbClr val="FF0000"/>
                </a:solidFill>
              </a:rPr>
              <a:t>Question 30-2: </a:t>
            </a:r>
            <a:endParaRPr lang="en-US" sz="1800" b="1" dirty="0">
              <a:solidFill>
                <a:srgbClr val="FF0000"/>
              </a:solidFill>
            </a:endParaRPr>
          </a:p>
          <a:p>
            <a:pPr>
              <a:buFont typeface="+mj-lt"/>
              <a:buAutoNum type="alphaLcPeriod"/>
            </a:pPr>
            <a:r>
              <a:rPr lang="en-US" sz="1800" dirty="0"/>
              <a:t>Define SQL schema for the following using type inheritance.</a:t>
            </a:r>
          </a:p>
          <a:p>
            <a:pPr marL="0" indent="0">
              <a:buNone/>
            </a:pPr>
            <a:r>
              <a:rPr lang="en-US" sz="1800" dirty="0"/>
              <a:t>A car-rental company maintains a database for all vehicles in its current fleet.</a:t>
            </a:r>
          </a:p>
          <a:p>
            <a:pPr marL="0" indent="0">
              <a:buNone/>
            </a:pPr>
            <a:r>
              <a:rPr lang="en-US" sz="1800" dirty="0"/>
              <a:t>For all vehicles, it includes the vehicle identification number, license number,</a:t>
            </a:r>
          </a:p>
          <a:p>
            <a:pPr marL="0" indent="0">
              <a:buNone/>
            </a:pPr>
            <a:r>
              <a:rPr lang="en-US" sz="1800" dirty="0"/>
              <a:t>manufacturer, model, date of purchase, and color. Special data are included for</a:t>
            </a:r>
          </a:p>
          <a:p>
            <a:pPr marL="0" indent="0">
              <a:buNone/>
            </a:pPr>
            <a:r>
              <a:rPr lang="en-US" sz="1800" dirty="0"/>
              <a:t>certain types of vehicles:</a:t>
            </a:r>
          </a:p>
          <a:p>
            <a:r>
              <a:rPr lang="en-US" sz="1800" dirty="0"/>
              <a:t>Trucks: cargo, capacity.</a:t>
            </a:r>
          </a:p>
          <a:p>
            <a:r>
              <a:rPr lang="en-US" sz="1800" dirty="0"/>
              <a:t>Sports cars: horsepower, renter age requirement.</a:t>
            </a:r>
          </a:p>
          <a:p>
            <a:r>
              <a:rPr lang="en-US" sz="1800" dirty="0"/>
              <a:t>Vans: number of passengers.</a:t>
            </a:r>
          </a:p>
          <a:p>
            <a:r>
              <a:rPr lang="en-US" sz="1800" dirty="0"/>
              <a:t>Off-road vehicles: ground clearance, drivetrain (four- or two-wheel drive).</a:t>
            </a:r>
          </a:p>
          <a:p>
            <a:pPr>
              <a:buFont typeface="+mj-lt"/>
              <a:buAutoNum type="alphaLcPeriod" startAt="2"/>
            </a:pPr>
            <a:r>
              <a:rPr lang="en-US" sz="1800" dirty="0"/>
              <a:t> insert one tuple in each table.</a:t>
            </a:r>
          </a:p>
          <a:p>
            <a:endParaRPr lang="en-IN" sz="1800" dirty="0"/>
          </a:p>
        </p:txBody>
      </p:sp>
    </p:spTree>
    <p:extLst>
      <p:ext uri="{BB962C8B-B14F-4D97-AF65-F5344CB8AC3E}">
        <p14:creationId xmlns:p14="http://schemas.microsoft.com/office/powerpoint/2010/main" val="310896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86B6C4-5B51-452A-85DB-34E127B275E9}"/>
              </a:ext>
            </a:extLst>
          </p:cNvPr>
          <p:cNvSpPr>
            <a:spLocks noGrp="1"/>
          </p:cNvSpPr>
          <p:nvPr>
            <p:ph type="title"/>
          </p:nvPr>
        </p:nvSpPr>
        <p:spPr>
          <a:xfrm>
            <a:off x="852755" y="0"/>
            <a:ext cx="8077200" cy="609600"/>
          </a:xfrm>
        </p:spPr>
        <p:txBody>
          <a:bodyPr/>
          <a:lstStyle/>
          <a:p>
            <a:r>
              <a:rPr lang="en-IN" dirty="0"/>
              <a:t>Reference Types</a:t>
            </a:r>
          </a:p>
        </p:txBody>
      </p:sp>
      <p:sp>
        <p:nvSpPr>
          <p:cNvPr id="3" name="Content Placeholder 2">
            <a:extLst>
              <a:ext uri="{FF2B5EF4-FFF2-40B4-BE49-F238E27FC236}">
                <a16:creationId xmlns="" xmlns:a16="http://schemas.microsoft.com/office/drawing/2014/main" id="{C7E871C4-D7E5-4920-B96F-3BE9D666FDE4}"/>
              </a:ext>
            </a:extLst>
          </p:cNvPr>
          <p:cNvSpPr>
            <a:spLocks noGrp="1"/>
          </p:cNvSpPr>
          <p:nvPr>
            <p:ph idx="1"/>
          </p:nvPr>
        </p:nvSpPr>
        <p:spPr>
          <a:xfrm>
            <a:off x="641377" y="609600"/>
            <a:ext cx="8161969" cy="4651717"/>
          </a:xfrm>
        </p:spPr>
        <p:txBody>
          <a:bodyPr/>
          <a:lstStyle/>
          <a:p>
            <a:pPr marL="0" indent="0">
              <a:buNone/>
            </a:pPr>
            <a:r>
              <a:rPr lang="en-IN" dirty="0"/>
              <a:t>Define ID of Person as reference type. Create a type </a:t>
            </a:r>
            <a:r>
              <a:rPr lang="en-IN" dirty="0" smtClean="0"/>
              <a:t>Department with attributes </a:t>
            </a:r>
            <a:r>
              <a:rPr lang="en-IN" dirty="0" err="1" smtClean="0"/>
              <a:t>dept</a:t>
            </a:r>
            <a:r>
              <a:rPr lang="en-IN" dirty="0" smtClean="0"/>
              <a:t>-name and head </a:t>
            </a:r>
            <a:r>
              <a:rPr lang="en-IN" dirty="0"/>
              <a:t>where head attribute will refer the ID of people table of type Person. Create a table department of type department.</a:t>
            </a:r>
          </a:p>
          <a:p>
            <a:pPr marL="0" indent="0">
              <a:buNone/>
            </a:pPr>
            <a:r>
              <a:rPr lang="en-IN" dirty="0"/>
              <a:t>Insert the following records into people table:</a:t>
            </a:r>
          </a:p>
          <a:p>
            <a:pPr marL="0" indent="0">
              <a:buNone/>
            </a:pPr>
            <a:r>
              <a:rPr lang="en-US" dirty="0"/>
              <a:t>(‘T001’, ‘Sharif’, ‘CSE, BUET’, 75000)</a:t>
            </a:r>
          </a:p>
          <a:p>
            <a:pPr marL="0" indent="0">
              <a:buNone/>
            </a:pPr>
            <a:r>
              <a:rPr lang="en-US" dirty="0"/>
              <a:t>(‘T002’, ‘Rafique’, ‘EEE, BUET’, 75000)</a:t>
            </a:r>
          </a:p>
          <a:p>
            <a:pPr marL="0" indent="0">
              <a:buNone/>
            </a:pPr>
            <a:r>
              <a:rPr lang="en-US" dirty="0"/>
              <a:t>(‘T003’, ‘</a:t>
            </a:r>
            <a:r>
              <a:rPr lang="en-US" dirty="0" err="1"/>
              <a:t>Atique</a:t>
            </a:r>
            <a:r>
              <a:rPr lang="en-US" dirty="0"/>
              <a:t>’, ‘CSE, BUET’, 75000)</a:t>
            </a:r>
          </a:p>
          <a:p>
            <a:pPr marL="0" indent="0">
              <a:buNone/>
            </a:pPr>
            <a:r>
              <a:rPr lang="en-IN" dirty="0"/>
              <a:t>Insert a records into department table such that ‘</a:t>
            </a:r>
            <a:r>
              <a:rPr lang="en-IN" dirty="0" err="1"/>
              <a:t>Atique</a:t>
            </a:r>
            <a:r>
              <a:rPr lang="en-IN" dirty="0"/>
              <a:t>’ is the head of CSE department using ID as reference </a:t>
            </a:r>
            <a:r>
              <a:rPr lang="en-IN" dirty="0" smtClean="0"/>
              <a:t>type </a:t>
            </a:r>
            <a:r>
              <a:rPr lang="en-IN" dirty="0" smtClean="0">
                <a:solidFill>
                  <a:srgbClr val="FF0000"/>
                </a:solidFill>
              </a:rPr>
              <a:t>(User defined reference).</a:t>
            </a:r>
            <a:endParaRPr lang="en-US" dirty="0">
              <a:solidFill>
                <a:srgbClr val="FF0000"/>
              </a:solidFill>
            </a:endParaRPr>
          </a:p>
          <a:p>
            <a:r>
              <a:rPr lang="en-IN" dirty="0"/>
              <a:t>Creating reference types</a:t>
            </a:r>
          </a:p>
          <a:p>
            <a:pPr lvl="1"/>
            <a:r>
              <a:rPr lang="en-US" b="1" dirty="0"/>
              <a:t>create type </a:t>
            </a:r>
            <a:r>
              <a:rPr lang="en-US" i="1" dirty="0"/>
              <a:t>Person</a:t>
            </a:r>
            <a:br>
              <a:rPr lang="en-US" i="1" dirty="0"/>
            </a:br>
            <a:r>
              <a:rPr lang="en-US" i="1" dirty="0"/>
              <a:t>    </a:t>
            </a:r>
            <a:r>
              <a:rPr lang="en-US" dirty="0"/>
              <a:t>(</a:t>
            </a:r>
            <a:r>
              <a:rPr lang="en-US" i="1" dirty="0"/>
              <a:t>ID </a:t>
            </a:r>
            <a:r>
              <a:rPr lang="en-US" b="1" dirty="0"/>
              <a:t>varchar</a:t>
            </a:r>
            <a:r>
              <a:rPr lang="en-US" dirty="0"/>
              <a:t>(20) </a:t>
            </a:r>
            <a:r>
              <a:rPr lang="en-US" b="1" dirty="0"/>
              <a:t>primary key</a:t>
            </a:r>
            <a:r>
              <a:rPr lang="en-US" dirty="0"/>
              <a:t>,</a:t>
            </a:r>
            <a:br>
              <a:rPr lang="en-US" dirty="0"/>
            </a:br>
            <a:r>
              <a:rPr lang="en-US" dirty="0"/>
              <a:t>     </a:t>
            </a:r>
            <a:r>
              <a:rPr lang="en-US" i="1" dirty="0"/>
              <a:t>name </a:t>
            </a:r>
            <a:r>
              <a:rPr lang="en-US" b="1" dirty="0"/>
              <a:t>varchar</a:t>
            </a:r>
            <a:r>
              <a:rPr lang="en-US" dirty="0"/>
              <a:t>(20),</a:t>
            </a:r>
            <a:br>
              <a:rPr lang="en-US" dirty="0"/>
            </a:br>
            <a:r>
              <a:rPr lang="en-US" dirty="0"/>
              <a:t>     </a:t>
            </a:r>
            <a:r>
              <a:rPr lang="en-US" i="1" dirty="0"/>
              <a:t>address </a:t>
            </a:r>
            <a:r>
              <a:rPr lang="en-US" b="1" dirty="0" err="1"/>
              <a:t>varchar</a:t>
            </a:r>
            <a:r>
              <a:rPr lang="en-US" dirty="0"/>
              <a:t>(20</a:t>
            </a:r>
            <a:r>
              <a:rPr lang="en-US" dirty="0" smtClean="0"/>
              <a:t>)</a:t>
            </a:r>
          </a:p>
          <a:p>
            <a:pPr lvl="1"/>
            <a:r>
              <a:rPr lang="en-US" dirty="0"/>
              <a:t> </a:t>
            </a:r>
            <a:r>
              <a:rPr lang="en-US" dirty="0" smtClean="0"/>
              <a:t>     salary </a:t>
            </a:r>
            <a:r>
              <a:rPr lang="en-US" dirty="0" err="1" smtClean="0"/>
              <a:t>int</a:t>
            </a:r>
            <a:r>
              <a:rPr lang="en-US" dirty="0" smtClean="0"/>
              <a:t>)</a:t>
            </a:r>
            <a:r>
              <a:rPr lang="en-US" dirty="0"/>
              <a:t/>
            </a:r>
            <a:br>
              <a:rPr lang="en-US" dirty="0"/>
            </a:br>
            <a:r>
              <a:rPr lang="en-US" dirty="0"/>
              <a:t>     </a:t>
            </a:r>
            <a:r>
              <a:rPr lang="en-US" b="1" dirty="0"/>
              <a:t>ref from</a:t>
            </a:r>
            <a:r>
              <a:rPr lang="en-US" dirty="0"/>
              <a:t>(</a:t>
            </a:r>
            <a:r>
              <a:rPr lang="en-US" i="1" dirty="0"/>
              <a:t>ID</a:t>
            </a:r>
            <a:r>
              <a:rPr lang="en-US" dirty="0"/>
              <a:t>);</a:t>
            </a:r>
            <a:br>
              <a:rPr lang="en-US" dirty="0"/>
            </a:br>
            <a:endParaRPr lang="en-IN" dirty="0"/>
          </a:p>
        </p:txBody>
      </p:sp>
      <p:sp>
        <p:nvSpPr>
          <p:cNvPr id="5" name="TextBox 4">
            <a:extLst>
              <a:ext uri="{FF2B5EF4-FFF2-40B4-BE49-F238E27FC236}">
                <a16:creationId xmlns="" xmlns:a16="http://schemas.microsoft.com/office/drawing/2014/main" id="{667A26BB-529E-4009-BA45-0C7071E4D044}"/>
              </a:ext>
            </a:extLst>
          </p:cNvPr>
          <p:cNvSpPr txBox="1"/>
          <p:nvPr/>
        </p:nvSpPr>
        <p:spPr>
          <a:xfrm>
            <a:off x="5131677" y="3705725"/>
            <a:ext cx="3519954" cy="1569660"/>
          </a:xfrm>
          <a:prstGeom prst="rect">
            <a:avLst/>
          </a:prstGeom>
          <a:noFill/>
        </p:spPr>
        <p:txBody>
          <a:bodyPr wrap="square" rtlCol="0">
            <a:spAutoFit/>
          </a:bodyPr>
          <a:lstStyle/>
          <a:p>
            <a:r>
              <a:rPr lang="en-US" b="1" dirty="0"/>
              <a:t>create table </a:t>
            </a:r>
            <a:r>
              <a:rPr lang="en-US" i="1" dirty="0"/>
              <a:t>people </a:t>
            </a:r>
            <a:r>
              <a:rPr lang="en-US" b="1" dirty="0"/>
              <a:t>of </a:t>
            </a:r>
            <a:r>
              <a:rPr lang="en-US" i="1" dirty="0"/>
              <a:t>Person</a:t>
            </a:r>
            <a:r>
              <a:rPr lang="en-US" dirty="0"/>
              <a:t>; </a:t>
            </a:r>
            <a:br>
              <a:rPr lang="en-US" dirty="0"/>
            </a:br>
            <a:r>
              <a:rPr lang="en-US" b="1" dirty="0"/>
              <a:t>create type </a:t>
            </a:r>
            <a:r>
              <a:rPr lang="en-US" i="1" dirty="0"/>
              <a:t>Department </a:t>
            </a:r>
            <a:r>
              <a:rPr lang="en-US" dirty="0"/>
              <a:t>(</a:t>
            </a:r>
            <a:br>
              <a:rPr lang="en-US" dirty="0"/>
            </a:br>
            <a:r>
              <a:rPr lang="en-US" dirty="0"/>
              <a:t>     </a:t>
            </a:r>
            <a:r>
              <a:rPr lang="en-US" i="1" dirty="0" err="1"/>
              <a:t>dept_name</a:t>
            </a:r>
            <a:r>
              <a:rPr lang="en-US" i="1" dirty="0"/>
              <a:t> </a:t>
            </a:r>
            <a:r>
              <a:rPr lang="en-US" b="1" dirty="0"/>
              <a:t>varchar(20)</a:t>
            </a:r>
            <a:r>
              <a:rPr lang="en-US" dirty="0"/>
              <a:t>,</a:t>
            </a:r>
            <a:br>
              <a:rPr lang="en-US" dirty="0"/>
            </a:br>
            <a:r>
              <a:rPr lang="en-US" dirty="0"/>
              <a:t>     </a:t>
            </a:r>
            <a:r>
              <a:rPr lang="en-US" i="1" dirty="0">
                <a:solidFill>
                  <a:srgbClr val="C00000"/>
                </a:solidFill>
              </a:rPr>
              <a:t>head </a:t>
            </a:r>
            <a:r>
              <a:rPr lang="en-US" b="1" dirty="0">
                <a:solidFill>
                  <a:srgbClr val="C00000"/>
                </a:solidFill>
              </a:rPr>
              <a:t>ref</a:t>
            </a:r>
            <a:r>
              <a:rPr lang="en-US" dirty="0">
                <a:solidFill>
                  <a:srgbClr val="C00000"/>
                </a:solidFill>
              </a:rPr>
              <a:t>(</a:t>
            </a:r>
            <a:r>
              <a:rPr lang="en-US" i="1" dirty="0">
                <a:solidFill>
                  <a:srgbClr val="C00000"/>
                </a:solidFill>
              </a:rPr>
              <a:t>Person</a:t>
            </a:r>
            <a:r>
              <a:rPr lang="en-US" dirty="0">
                <a:solidFill>
                  <a:srgbClr val="C00000"/>
                </a:solidFill>
              </a:rPr>
              <a:t>) </a:t>
            </a:r>
            <a:r>
              <a:rPr lang="en-US" b="1" dirty="0">
                <a:solidFill>
                  <a:srgbClr val="C00000"/>
                </a:solidFill>
              </a:rPr>
              <a:t>scope </a:t>
            </a:r>
            <a:r>
              <a:rPr lang="en-US" i="1" dirty="0">
                <a:solidFill>
                  <a:srgbClr val="C00000"/>
                </a:solidFill>
              </a:rPr>
              <a:t>people</a:t>
            </a:r>
            <a:r>
              <a:rPr lang="en-US" dirty="0"/>
              <a:t>);</a:t>
            </a:r>
            <a:br>
              <a:rPr lang="en-US" dirty="0"/>
            </a:br>
            <a:r>
              <a:rPr lang="en-US" b="1" dirty="0"/>
              <a:t>create table </a:t>
            </a:r>
            <a:r>
              <a:rPr lang="en-US" i="1" dirty="0"/>
              <a:t>departments </a:t>
            </a:r>
            <a:r>
              <a:rPr lang="en-US" b="1" dirty="0"/>
              <a:t>of </a:t>
            </a:r>
            <a:r>
              <a:rPr lang="en-US" i="1" dirty="0"/>
              <a:t>Department</a:t>
            </a:r>
            <a:r>
              <a:rPr lang="en-US" dirty="0"/>
              <a:t> </a:t>
            </a:r>
            <a:endParaRPr lang="en-IN" dirty="0"/>
          </a:p>
        </p:txBody>
      </p:sp>
      <p:sp>
        <p:nvSpPr>
          <p:cNvPr id="6" name="Content Placeholder 2">
            <a:extLst>
              <a:ext uri="{FF2B5EF4-FFF2-40B4-BE49-F238E27FC236}">
                <a16:creationId xmlns="" xmlns:a16="http://schemas.microsoft.com/office/drawing/2014/main" id="{BD528332-A8AC-4112-B2CD-252B01F7535D}"/>
              </a:ext>
            </a:extLst>
          </p:cNvPr>
          <p:cNvSpPr txBox="1">
            <a:spLocks/>
          </p:cNvSpPr>
          <p:nvPr/>
        </p:nvSpPr>
        <p:spPr bwMode="auto">
          <a:xfrm>
            <a:off x="1386158" y="5462954"/>
            <a:ext cx="8161969" cy="8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0" indent="0">
              <a:buFont typeface="Wingdings" panose="05000000000000000000" pitchFamily="2" charset="2"/>
              <a:buNone/>
            </a:pPr>
            <a:r>
              <a:rPr lang="en-US" sz="1800" b="1" kern="0" dirty="0" smtClean="0">
                <a:solidFill>
                  <a:srgbClr val="0033CC"/>
                </a:solidFill>
              </a:rPr>
              <a:t>User defined reference</a:t>
            </a:r>
            <a:r>
              <a:rPr lang="en-US" kern="0" dirty="0"/>
              <a:t/>
            </a:r>
            <a:br>
              <a:rPr lang="en-US" kern="0" dirty="0"/>
            </a:br>
            <a:r>
              <a:rPr lang="en-US" b="1" kern="0" dirty="0"/>
              <a:t>insert into </a:t>
            </a:r>
            <a:r>
              <a:rPr lang="en-US" i="1" kern="0" dirty="0"/>
              <a:t>departments </a:t>
            </a:r>
            <a:r>
              <a:rPr lang="en-US" b="1" kern="0" dirty="0"/>
              <a:t>values </a:t>
            </a:r>
            <a:r>
              <a:rPr lang="en-US" kern="0" dirty="0"/>
              <a:t>(‘CSE', ‘T003’) </a:t>
            </a:r>
            <a:br>
              <a:rPr lang="en-US" kern="0" dirty="0"/>
            </a:br>
            <a:endParaRPr lang="en-IN" kern="0" dirty="0"/>
          </a:p>
        </p:txBody>
      </p:sp>
    </p:spTree>
    <p:extLst>
      <p:ext uri="{BB962C8B-B14F-4D97-AF65-F5344CB8AC3E}">
        <p14:creationId xmlns:p14="http://schemas.microsoft.com/office/powerpoint/2010/main" val="377756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86B6C4-5B51-452A-85DB-34E127B275E9}"/>
              </a:ext>
            </a:extLst>
          </p:cNvPr>
          <p:cNvSpPr>
            <a:spLocks noGrp="1"/>
          </p:cNvSpPr>
          <p:nvPr>
            <p:ph type="title"/>
          </p:nvPr>
        </p:nvSpPr>
        <p:spPr>
          <a:xfrm>
            <a:off x="852755" y="0"/>
            <a:ext cx="8077200" cy="609600"/>
          </a:xfrm>
        </p:spPr>
        <p:txBody>
          <a:bodyPr/>
          <a:lstStyle/>
          <a:p>
            <a:r>
              <a:rPr lang="en-IN" dirty="0"/>
              <a:t>Reference Types</a:t>
            </a:r>
          </a:p>
        </p:txBody>
      </p:sp>
      <p:sp>
        <p:nvSpPr>
          <p:cNvPr id="3" name="Content Placeholder 2">
            <a:extLst>
              <a:ext uri="{FF2B5EF4-FFF2-40B4-BE49-F238E27FC236}">
                <a16:creationId xmlns="" xmlns:a16="http://schemas.microsoft.com/office/drawing/2014/main" id="{C7E871C4-D7E5-4920-B96F-3BE9D666FDE4}"/>
              </a:ext>
            </a:extLst>
          </p:cNvPr>
          <p:cNvSpPr>
            <a:spLocks noGrp="1"/>
          </p:cNvSpPr>
          <p:nvPr>
            <p:ph idx="1"/>
          </p:nvPr>
        </p:nvSpPr>
        <p:spPr>
          <a:xfrm>
            <a:off x="641377" y="609601"/>
            <a:ext cx="8161969" cy="2977662"/>
          </a:xfrm>
        </p:spPr>
        <p:txBody>
          <a:bodyPr/>
          <a:lstStyle/>
          <a:p>
            <a:pPr marL="0" indent="0">
              <a:buNone/>
            </a:pPr>
            <a:r>
              <a:rPr lang="en-IN" dirty="0"/>
              <a:t>Define ID of Person as reference type. Create a type Department where head attribute will refer the ID of people table of type Person. Create a table department of type department.</a:t>
            </a:r>
          </a:p>
          <a:p>
            <a:pPr marL="0" indent="0">
              <a:buNone/>
            </a:pPr>
            <a:r>
              <a:rPr lang="en-IN" dirty="0"/>
              <a:t>Insert the following records into people table:</a:t>
            </a:r>
          </a:p>
          <a:p>
            <a:pPr marL="0" indent="0">
              <a:buNone/>
            </a:pPr>
            <a:r>
              <a:rPr lang="en-US" dirty="0"/>
              <a:t>(‘T001’, ‘Sharif’, ‘CSE, BUET’, 75000)</a:t>
            </a:r>
          </a:p>
          <a:p>
            <a:pPr marL="0" indent="0">
              <a:buNone/>
            </a:pPr>
            <a:r>
              <a:rPr lang="en-US" dirty="0"/>
              <a:t>(‘T002’, ‘Rafique’, ‘EEE, BUET’, 75000)</a:t>
            </a:r>
          </a:p>
          <a:p>
            <a:pPr marL="0" indent="0">
              <a:buNone/>
            </a:pPr>
            <a:r>
              <a:rPr lang="en-US" dirty="0"/>
              <a:t>(‘T003’, ‘</a:t>
            </a:r>
            <a:r>
              <a:rPr lang="en-US" dirty="0" err="1"/>
              <a:t>Atique</a:t>
            </a:r>
            <a:r>
              <a:rPr lang="en-US" dirty="0"/>
              <a:t>’, ‘CSE, BUET’, 75000)</a:t>
            </a:r>
          </a:p>
          <a:p>
            <a:pPr marL="0" indent="0">
              <a:buNone/>
            </a:pPr>
            <a:r>
              <a:rPr lang="en-IN" dirty="0"/>
              <a:t>Insert a records into department table such that ‘</a:t>
            </a:r>
            <a:r>
              <a:rPr lang="en-IN" dirty="0" err="1"/>
              <a:t>Atique</a:t>
            </a:r>
            <a:r>
              <a:rPr lang="en-IN" dirty="0"/>
              <a:t>’ is the head of CSE department using ID as reference </a:t>
            </a:r>
            <a:r>
              <a:rPr lang="en-IN" dirty="0" smtClean="0"/>
              <a:t>type </a:t>
            </a:r>
            <a:r>
              <a:rPr lang="en-IN" dirty="0" smtClean="0">
                <a:solidFill>
                  <a:srgbClr val="FF0000"/>
                </a:solidFill>
              </a:rPr>
              <a:t>using </a:t>
            </a:r>
            <a:r>
              <a:rPr lang="en-US" dirty="0" smtClean="0">
                <a:solidFill>
                  <a:srgbClr val="FF0000"/>
                </a:solidFill>
              </a:rPr>
              <a:t>system </a:t>
            </a:r>
            <a:r>
              <a:rPr lang="en-US" dirty="0">
                <a:solidFill>
                  <a:srgbClr val="FF0000"/>
                </a:solidFill>
              </a:rPr>
              <a:t>generated references </a:t>
            </a:r>
            <a:r>
              <a:rPr lang="en-IN" dirty="0" smtClean="0"/>
              <a:t>.</a:t>
            </a:r>
            <a:endParaRPr lang="en-US" dirty="0"/>
          </a:p>
        </p:txBody>
      </p:sp>
      <p:sp>
        <p:nvSpPr>
          <p:cNvPr id="4" name="TextBox 3">
            <a:extLst>
              <a:ext uri="{FF2B5EF4-FFF2-40B4-BE49-F238E27FC236}">
                <a16:creationId xmlns="" xmlns:a16="http://schemas.microsoft.com/office/drawing/2014/main" id="{F2C3EC52-000F-4F39-B484-B053A27CB264}"/>
              </a:ext>
            </a:extLst>
          </p:cNvPr>
          <p:cNvSpPr txBox="1"/>
          <p:nvPr/>
        </p:nvSpPr>
        <p:spPr>
          <a:xfrm>
            <a:off x="228828" y="3708624"/>
            <a:ext cx="7982119" cy="1077218"/>
          </a:xfrm>
          <a:prstGeom prst="rect">
            <a:avLst/>
          </a:prstGeom>
          <a:noFill/>
        </p:spPr>
        <p:txBody>
          <a:bodyPr wrap="square" rtlCol="0">
            <a:spAutoFit/>
          </a:bodyPr>
          <a:lstStyle/>
          <a:p>
            <a:pPr lvl="1"/>
            <a:r>
              <a:rPr lang="en-IN" dirty="0" smtClean="0"/>
              <a:t>Insert into department values (‘CSE’, null)</a:t>
            </a:r>
          </a:p>
          <a:p>
            <a:pPr lvl="1"/>
            <a:endParaRPr lang="en-US" kern="0" dirty="0"/>
          </a:p>
          <a:p>
            <a:pPr lvl="1"/>
            <a:r>
              <a:rPr lang="en-US" kern="0" dirty="0"/>
              <a:t>System generated references can be retrieved using subqueries</a:t>
            </a:r>
          </a:p>
          <a:p>
            <a:pPr lvl="2"/>
            <a:r>
              <a:rPr lang="en-US" kern="0" dirty="0"/>
              <a:t>(</a:t>
            </a:r>
            <a:r>
              <a:rPr lang="en-US" b="1" kern="0" dirty="0"/>
              <a:t>select ref</a:t>
            </a:r>
            <a:r>
              <a:rPr lang="en-US" kern="0" dirty="0"/>
              <a:t>(</a:t>
            </a:r>
            <a:r>
              <a:rPr lang="en-US" i="1" kern="0" dirty="0"/>
              <a:t>p</a:t>
            </a:r>
            <a:r>
              <a:rPr lang="en-US" kern="0" dirty="0"/>
              <a:t>)   </a:t>
            </a:r>
            <a:r>
              <a:rPr lang="en-US" b="1" kern="0" dirty="0"/>
              <a:t>from </a:t>
            </a:r>
            <a:r>
              <a:rPr lang="en-US" i="1" kern="0" dirty="0"/>
              <a:t>people </a:t>
            </a:r>
            <a:r>
              <a:rPr lang="en-US" b="1" kern="0" dirty="0"/>
              <a:t>as </a:t>
            </a:r>
            <a:r>
              <a:rPr lang="en-US" i="1" kern="0" dirty="0"/>
              <a:t>p    </a:t>
            </a:r>
            <a:r>
              <a:rPr lang="en-US" b="1" kern="0" dirty="0"/>
              <a:t>where </a:t>
            </a:r>
            <a:r>
              <a:rPr lang="en-US" i="1" kern="0" dirty="0"/>
              <a:t>ID </a:t>
            </a:r>
            <a:r>
              <a:rPr lang="en-US" kern="0" dirty="0"/>
              <a:t>= ‘T003') </a:t>
            </a:r>
          </a:p>
        </p:txBody>
      </p:sp>
      <p:sp>
        <p:nvSpPr>
          <p:cNvPr id="7" name="TextBox 6">
            <a:extLst>
              <a:ext uri="{FF2B5EF4-FFF2-40B4-BE49-F238E27FC236}">
                <a16:creationId xmlns="" xmlns:a16="http://schemas.microsoft.com/office/drawing/2014/main" id="{66C17A81-E194-4067-B2C6-FC3311DEB066}"/>
              </a:ext>
            </a:extLst>
          </p:cNvPr>
          <p:cNvSpPr txBox="1"/>
          <p:nvPr/>
        </p:nvSpPr>
        <p:spPr>
          <a:xfrm>
            <a:off x="852755" y="5655212"/>
            <a:ext cx="3719245" cy="584775"/>
          </a:xfrm>
          <a:prstGeom prst="rect">
            <a:avLst/>
          </a:prstGeom>
          <a:noFill/>
        </p:spPr>
        <p:txBody>
          <a:bodyPr wrap="square" rtlCol="0">
            <a:spAutoFit/>
          </a:bodyPr>
          <a:lstStyle/>
          <a:p>
            <a:r>
              <a:rPr lang="en-US" dirty="0">
                <a:solidFill>
                  <a:srgbClr val="0000FF"/>
                </a:solidFill>
              </a:rPr>
              <a:t>Update the reference of head, CSE by system generated reference. </a:t>
            </a:r>
          </a:p>
        </p:txBody>
      </p:sp>
      <p:sp>
        <p:nvSpPr>
          <p:cNvPr id="8" name="TextBox 7">
            <a:extLst>
              <a:ext uri="{FF2B5EF4-FFF2-40B4-BE49-F238E27FC236}">
                <a16:creationId xmlns="" xmlns:a16="http://schemas.microsoft.com/office/drawing/2014/main" id="{F5008E75-0F0F-4935-8087-634FC02B57FA}"/>
              </a:ext>
            </a:extLst>
          </p:cNvPr>
          <p:cNvSpPr txBox="1"/>
          <p:nvPr/>
        </p:nvSpPr>
        <p:spPr>
          <a:xfrm>
            <a:off x="6826994" y="4870382"/>
            <a:ext cx="2317006" cy="1569660"/>
          </a:xfrm>
          <a:prstGeom prst="rect">
            <a:avLst/>
          </a:prstGeom>
          <a:noFill/>
        </p:spPr>
        <p:txBody>
          <a:bodyPr wrap="square" rtlCol="0">
            <a:spAutoFit/>
          </a:bodyPr>
          <a:lstStyle/>
          <a:p>
            <a:r>
              <a:rPr lang="en-US" dirty="0"/>
              <a:t>Update department</a:t>
            </a:r>
          </a:p>
          <a:p>
            <a:r>
              <a:rPr lang="en-US" dirty="0"/>
              <a:t>Set head = (</a:t>
            </a:r>
            <a:r>
              <a:rPr lang="en-US" b="1" kern="0" dirty="0"/>
              <a:t>select ref</a:t>
            </a:r>
            <a:r>
              <a:rPr lang="en-US" kern="0" dirty="0"/>
              <a:t>(</a:t>
            </a:r>
            <a:r>
              <a:rPr lang="en-US" i="1" kern="0" dirty="0"/>
              <a:t>p</a:t>
            </a:r>
            <a:r>
              <a:rPr lang="en-US" kern="0" dirty="0"/>
              <a:t>)   </a:t>
            </a:r>
            <a:r>
              <a:rPr lang="en-US" b="1" kern="0" dirty="0"/>
              <a:t>from </a:t>
            </a:r>
            <a:r>
              <a:rPr lang="en-US" i="1" kern="0" dirty="0"/>
              <a:t>people </a:t>
            </a:r>
            <a:r>
              <a:rPr lang="en-US" b="1" kern="0" dirty="0"/>
              <a:t>as </a:t>
            </a:r>
            <a:r>
              <a:rPr lang="en-US" i="1" kern="0" dirty="0"/>
              <a:t>p    </a:t>
            </a:r>
            <a:r>
              <a:rPr lang="en-US" b="1" kern="0" dirty="0"/>
              <a:t>where </a:t>
            </a:r>
            <a:r>
              <a:rPr lang="en-US" i="1" kern="0" dirty="0"/>
              <a:t>ID </a:t>
            </a:r>
            <a:r>
              <a:rPr lang="en-US" kern="0" dirty="0"/>
              <a:t>= ‘T003’) </a:t>
            </a:r>
          </a:p>
          <a:p>
            <a:r>
              <a:rPr lang="en-US" kern="0" dirty="0"/>
              <a:t>Where </a:t>
            </a:r>
            <a:r>
              <a:rPr lang="en-US" kern="0" dirty="0" err="1"/>
              <a:t>dept_name</a:t>
            </a:r>
            <a:r>
              <a:rPr lang="en-US" kern="0" dirty="0"/>
              <a:t> = ‘CSE’</a:t>
            </a:r>
            <a:endParaRPr lang="en-US" dirty="0"/>
          </a:p>
        </p:txBody>
      </p:sp>
    </p:spTree>
    <p:extLst>
      <p:ext uri="{BB962C8B-B14F-4D97-AF65-F5344CB8AC3E}">
        <p14:creationId xmlns:p14="http://schemas.microsoft.com/office/powerpoint/2010/main" val="3236912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86B6C4-5B51-452A-85DB-34E127B275E9}"/>
              </a:ext>
            </a:extLst>
          </p:cNvPr>
          <p:cNvSpPr>
            <a:spLocks noGrp="1"/>
          </p:cNvSpPr>
          <p:nvPr>
            <p:ph type="title"/>
          </p:nvPr>
        </p:nvSpPr>
        <p:spPr/>
        <p:txBody>
          <a:bodyPr/>
          <a:lstStyle/>
          <a:p>
            <a:r>
              <a:rPr lang="en-IN" dirty="0"/>
              <a:t>Reference Types</a:t>
            </a:r>
          </a:p>
        </p:txBody>
      </p:sp>
      <p:sp>
        <p:nvSpPr>
          <p:cNvPr id="3" name="Content Placeholder 2">
            <a:extLst>
              <a:ext uri="{FF2B5EF4-FFF2-40B4-BE49-F238E27FC236}">
                <a16:creationId xmlns="" xmlns:a16="http://schemas.microsoft.com/office/drawing/2014/main" id="{C7E871C4-D7E5-4920-B96F-3BE9D666FDE4}"/>
              </a:ext>
            </a:extLst>
          </p:cNvPr>
          <p:cNvSpPr>
            <a:spLocks noGrp="1"/>
          </p:cNvSpPr>
          <p:nvPr>
            <p:ph idx="1"/>
          </p:nvPr>
        </p:nvSpPr>
        <p:spPr>
          <a:xfrm>
            <a:off x="683580" y="1102497"/>
            <a:ext cx="8161969" cy="4243226"/>
          </a:xfrm>
        </p:spPr>
        <p:txBody>
          <a:bodyPr/>
          <a:lstStyle/>
          <a:p>
            <a:pPr marL="0" indent="0">
              <a:buNone/>
            </a:pPr>
            <a:r>
              <a:rPr lang="en-US" dirty="0"/>
              <a:t/>
            </a:r>
            <a:br>
              <a:rPr lang="en-US" dirty="0"/>
            </a:br>
            <a:r>
              <a:rPr lang="en-US" dirty="0"/>
              <a:t>Query: Find the department name, name of the head and address from the department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Using references in </a:t>
            </a:r>
            <a:r>
              <a:rPr lang="en-US" b="1" dirty="0">
                <a:solidFill>
                  <a:srgbClr val="002060"/>
                </a:solidFill>
              </a:rPr>
              <a:t>path expressions</a:t>
            </a:r>
          </a:p>
          <a:p>
            <a:pPr lvl="1"/>
            <a:r>
              <a:rPr lang="en-US" b="1" dirty="0"/>
              <a:t>select </a:t>
            </a:r>
            <a:r>
              <a:rPr lang="en-US" dirty="0" err="1"/>
              <a:t>dept_name</a:t>
            </a:r>
            <a:r>
              <a:rPr lang="en-US" b="1" dirty="0"/>
              <a:t>, </a:t>
            </a:r>
            <a:r>
              <a:rPr lang="en-US" i="1" dirty="0"/>
              <a:t>head</a:t>
            </a:r>
            <a:r>
              <a:rPr lang="en-US" dirty="0"/>
              <a:t>-</a:t>
            </a:r>
            <a:r>
              <a:rPr lang="en-US" i="1" dirty="0"/>
              <a:t>&gt;name</a:t>
            </a:r>
            <a:r>
              <a:rPr lang="en-US" dirty="0"/>
              <a:t>, </a:t>
            </a:r>
            <a:r>
              <a:rPr lang="en-US" i="1" dirty="0"/>
              <a:t>head</a:t>
            </a:r>
            <a:r>
              <a:rPr lang="en-US" dirty="0"/>
              <a:t>-</a:t>
            </a:r>
            <a:r>
              <a:rPr lang="en-US" i="1" dirty="0"/>
              <a:t>&gt;address</a:t>
            </a:r>
            <a:br>
              <a:rPr lang="en-US" i="1" dirty="0"/>
            </a:br>
            <a:r>
              <a:rPr lang="en-US" b="1" dirty="0"/>
              <a:t>from </a:t>
            </a:r>
            <a:r>
              <a:rPr lang="en-US" i="1" dirty="0"/>
              <a:t>departments</a:t>
            </a:r>
            <a:r>
              <a:rPr lang="en-US" dirty="0"/>
              <a:t>; </a:t>
            </a:r>
            <a:br>
              <a:rPr lang="en-US" dirty="0"/>
            </a:br>
            <a:r>
              <a:rPr lang="en-US" dirty="0"/>
              <a:t/>
            </a:r>
            <a:br>
              <a:rPr lang="en-US" dirty="0"/>
            </a:br>
            <a:endParaRPr lang="en-IN" dirty="0"/>
          </a:p>
        </p:txBody>
      </p:sp>
      <p:sp>
        <p:nvSpPr>
          <p:cNvPr id="4" name="TextBox 3">
            <a:extLst>
              <a:ext uri="{FF2B5EF4-FFF2-40B4-BE49-F238E27FC236}">
                <a16:creationId xmlns="" xmlns:a16="http://schemas.microsoft.com/office/drawing/2014/main" id="{7119CF89-3915-4B7E-B2EB-86926BFF1472}"/>
              </a:ext>
            </a:extLst>
          </p:cNvPr>
          <p:cNvSpPr txBox="1"/>
          <p:nvPr/>
        </p:nvSpPr>
        <p:spPr>
          <a:xfrm>
            <a:off x="939504" y="2200482"/>
            <a:ext cx="3519954" cy="1569660"/>
          </a:xfrm>
          <a:prstGeom prst="rect">
            <a:avLst/>
          </a:prstGeom>
          <a:noFill/>
        </p:spPr>
        <p:txBody>
          <a:bodyPr wrap="square" rtlCol="0">
            <a:spAutoFit/>
          </a:bodyPr>
          <a:lstStyle/>
          <a:p>
            <a:r>
              <a:rPr lang="en-US" b="1" dirty="0"/>
              <a:t>create table </a:t>
            </a:r>
            <a:r>
              <a:rPr lang="en-US" i="1" dirty="0"/>
              <a:t>people </a:t>
            </a:r>
            <a:r>
              <a:rPr lang="en-US" b="1" dirty="0"/>
              <a:t>of </a:t>
            </a:r>
            <a:r>
              <a:rPr lang="en-US" i="1" dirty="0"/>
              <a:t>Person</a:t>
            </a:r>
            <a:r>
              <a:rPr lang="en-US" dirty="0"/>
              <a:t>; </a:t>
            </a:r>
            <a:br>
              <a:rPr lang="en-US" dirty="0"/>
            </a:br>
            <a:r>
              <a:rPr lang="en-US" b="1" dirty="0"/>
              <a:t>create type </a:t>
            </a:r>
            <a:r>
              <a:rPr lang="en-US" i="1" dirty="0"/>
              <a:t>Department </a:t>
            </a:r>
            <a:r>
              <a:rPr lang="en-US" dirty="0"/>
              <a:t>(</a:t>
            </a:r>
            <a:br>
              <a:rPr lang="en-US" dirty="0"/>
            </a:br>
            <a:r>
              <a:rPr lang="en-US" dirty="0"/>
              <a:t>     </a:t>
            </a:r>
            <a:r>
              <a:rPr lang="en-US" i="1" dirty="0" err="1"/>
              <a:t>dept_name</a:t>
            </a:r>
            <a:r>
              <a:rPr lang="en-US" i="1" dirty="0"/>
              <a:t> </a:t>
            </a:r>
            <a:r>
              <a:rPr lang="en-US" b="1" dirty="0"/>
              <a:t>varchar(20)</a:t>
            </a:r>
            <a:r>
              <a:rPr lang="en-US" dirty="0"/>
              <a:t>,</a:t>
            </a:r>
            <a:br>
              <a:rPr lang="en-US" dirty="0"/>
            </a:br>
            <a:r>
              <a:rPr lang="en-US" dirty="0"/>
              <a:t>     </a:t>
            </a:r>
            <a:r>
              <a:rPr lang="en-US" i="1" dirty="0">
                <a:solidFill>
                  <a:srgbClr val="C00000"/>
                </a:solidFill>
              </a:rPr>
              <a:t>head </a:t>
            </a:r>
            <a:r>
              <a:rPr lang="en-US" b="1" dirty="0">
                <a:solidFill>
                  <a:srgbClr val="C00000"/>
                </a:solidFill>
              </a:rPr>
              <a:t>ref</a:t>
            </a:r>
            <a:r>
              <a:rPr lang="en-US" dirty="0">
                <a:solidFill>
                  <a:srgbClr val="C00000"/>
                </a:solidFill>
              </a:rPr>
              <a:t>(</a:t>
            </a:r>
            <a:r>
              <a:rPr lang="en-US" i="1" dirty="0">
                <a:solidFill>
                  <a:srgbClr val="C00000"/>
                </a:solidFill>
              </a:rPr>
              <a:t>Person</a:t>
            </a:r>
            <a:r>
              <a:rPr lang="en-US" dirty="0">
                <a:solidFill>
                  <a:srgbClr val="C00000"/>
                </a:solidFill>
              </a:rPr>
              <a:t>) </a:t>
            </a:r>
            <a:r>
              <a:rPr lang="en-US" b="1" dirty="0">
                <a:solidFill>
                  <a:srgbClr val="C00000"/>
                </a:solidFill>
              </a:rPr>
              <a:t>scope </a:t>
            </a:r>
            <a:r>
              <a:rPr lang="en-US" i="1" dirty="0">
                <a:solidFill>
                  <a:srgbClr val="C00000"/>
                </a:solidFill>
              </a:rPr>
              <a:t>people</a:t>
            </a:r>
            <a:r>
              <a:rPr lang="en-US" dirty="0"/>
              <a:t>);</a:t>
            </a:r>
            <a:br>
              <a:rPr lang="en-US" dirty="0"/>
            </a:br>
            <a:r>
              <a:rPr lang="en-US" b="1" dirty="0"/>
              <a:t>create table </a:t>
            </a:r>
            <a:r>
              <a:rPr lang="en-US" i="1" dirty="0"/>
              <a:t>departments </a:t>
            </a:r>
            <a:r>
              <a:rPr lang="en-US" b="1" dirty="0"/>
              <a:t>of </a:t>
            </a:r>
            <a:r>
              <a:rPr lang="en-US" i="1" dirty="0"/>
              <a:t>Department</a:t>
            </a:r>
            <a:r>
              <a:rPr lang="en-US" dirty="0"/>
              <a:t> </a:t>
            </a:r>
            <a:endParaRPr lang="en-IN" dirty="0"/>
          </a:p>
        </p:txBody>
      </p:sp>
      <p:sp>
        <p:nvSpPr>
          <p:cNvPr id="5" name="TextBox 4">
            <a:extLst>
              <a:ext uri="{FF2B5EF4-FFF2-40B4-BE49-F238E27FC236}">
                <a16:creationId xmlns="" xmlns:a16="http://schemas.microsoft.com/office/drawing/2014/main" id="{D367A541-65A8-40C8-8096-DD4CE9B47FA4}"/>
              </a:ext>
            </a:extLst>
          </p:cNvPr>
          <p:cNvSpPr txBox="1"/>
          <p:nvPr/>
        </p:nvSpPr>
        <p:spPr>
          <a:xfrm>
            <a:off x="5016865" y="2126627"/>
            <a:ext cx="3443555" cy="1323439"/>
          </a:xfrm>
          <a:prstGeom prst="rect">
            <a:avLst/>
          </a:prstGeom>
          <a:noFill/>
        </p:spPr>
        <p:txBody>
          <a:bodyPr wrap="square" rtlCol="0">
            <a:spAutoFit/>
          </a:bodyPr>
          <a:lstStyle/>
          <a:p>
            <a:r>
              <a:rPr lang="en-US" b="1" dirty="0"/>
              <a:t>create type </a:t>
            </a:r>
            <a:r>
              <a:rPr lang="en-US" i="1" dirty="0"/>
              <a:t>Person</a:t>
            </a:r>
            <a:br>
              <a:rPr lang="en-US" i="1" dirty="0"/>
            </a:br>
            <a:r>
              <a:rPr lang="en-US" i="1" dirty="0"/>
              <a:t>    </a:t>
            </a:r>
            <a:r>
              <a:rPr lang="en-US" dirty="0"/>
              <a:t>(</a:t>
            </a:r>
            <a:r>
              <a:rPr lang="en-US" i="1" dirty="0"/>
              <a:t>ID </a:t>
            </a:r>
            <a:r>
              <a:rPr lang="en-US" b="1" dirty="0"/>
              <a:t>varchar</a:t>
            </a:r>
            <a:r>
              <a:rPr lang="en-US" dirty="0"/>
              <a:t>(20) </a:t>
            </a:r>
            <a:r>
              <a:rPr lang="en-US" b="1" dirty="0"/>
              <a:t>primary key</a:t>
            </a:r>
            <a:r>
              <a:rPr lang="en-US" dirty="0"/>
              <a:t>,</a:t>
            </a:r>
            <a:br>
              <a:rPr lang="en-US" dirty="0"/>
            </a:br>
            <a:r>
              <a:rPr lang="en-US" dirty="0"/>
              <a:t>     </a:t>
            </a:r>
            <a:r>
              <a:rPr lang="en-US" i="1" dirty="0"/>
              <a:t>name </a:t>
            </a:r>
            <a:r>
              <a:rPr lang="en-US" b="1" dirty="0"/>
              <a:t>varchar</a:t>
            </a:r>
            <a:r>
              <a:rPr lang="en-US" dirty="0"/>
              <a:t>(20),</a:t>
            </a:r>
            <a:br>
              <a:rPr lang="en-US" dirty="0"/>
            </a:br>
            <a:r>
              <a:rPr lang="en-US" dirty="0"/>
              <a:t>     </a:t>
            </a:r>
            <a:r>
              <a:rPr lang="en-US" i="1" dirty="0"/>
              <a:t>address </a:t>
            </a:r>
            <a:r>
              <a:rPr lang="en-US" b="1" dirty="0"/>
              <a:t>varchar</a:t>
            </a:r>
            <a:r>
              <a:rPr lang="en-US" dirty="0"/>
              <a:t>(20))</a:t>
            </a:r>
            <a:br>
              <a:rPr lang="en-US" dirty="0"/>
            </a:br>
            <a:r>
              <a:rPr lang="en-US" dirty="0"/>
              <a:t>     </a:t>
            </a:r>
            <a:r>
              <a:rPr lang="en-US" b="1" dirty="0"/>
              <a:t>ref from</a:t>
            </a:r>
            <a:r>
              <a:rPr lang="en-US" dirty="0"/>
              <a:t>(</a:t>
            </a:r>
            <a:r>
              <a:rPr lang="en-US" i="1" dirty="0"/>
              <a:t>ID</a:t>
            </a:r>
            <a:r>
              <a:rPr lang="en-US" dirty="0"/>
              <a:t>);</a:t>
            </a:r>
          </a:p>
        </p:txBody>
      </p:sp>
      <p:sp>
        <p:nvSpPr>
          <p:cNvPr id="6" name="TextBox 5">
            <a:extLst>
              <a:ext uri="{FF2B5EF4-FFF2-40B4-BE49-F238E27FC236}">
                <a16:creationId xmlns="" xmlns:a16="http://schemas.microsoft.com/office/drawing/2014/main" id="{85FA45DA-5E5F-45EF-956D-C48090B65B62}"/>
              </a:ext>
            </a:extLst>
          </p:cNvPr>
          <p:cNvSpPr txBox="1"/>
          <p:nvPr/>
        </p:nvSpPr>
        <p:spPr>
          <a:xfrm>
            <a:off x="939504" y="5542671"/>
            <a:ext cx="8077200" cy="338554"/>
          </a:xfrm>
          <a:prstGeom prst="rect">
            <a:avLst/>
          </a:prstGeom>
          <a:noFill/>
        </p:spPr>
        <p:txBody>
          <a:bodyPr wrap="square" rtlCol="0">
            <a:spAutoFit/>
          </a:bodyPr>
          <a:lstStyle/>
          <a:p>
            <a:r>
              <a:rPr lang="en-US" b="1" dirty="0" smtClean="0">
                <a:solidFill>
                  <a:srgbClr val="FF0000"/>
                </a:solidFill>
              </a:rPr>
              <a:t>Question 31-1: </a:t>
            </a:r>
            <a:r>
              <a:rPr lang="en-US" dirty="0"/>
              <a:t>Write the output of the above SQL expression</a:t>
            </a:r>
          </a:p>
        </p:txBody>
      </p:sp>
    </p:spTree>
    <p:extLst>
      <p:ext uri="{BB962C8B-B14F-4D97-AF65-F5344CB8AC3E}">
        <p14:creationId xmlns:p14="http://schemas.microsoft.com/office/powerpoint/2010/main" val="675624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17C3F4-50E6-4869-920A-535223A83747}"/>
              </a:ext>
            </a:extLst>
          </p:cNvPr>
          <p:cNvSpPr>
            <a:spLocks noGrp="1"/>
          </p:cNvSpPr>
          <p:nvPr>
            <p:ph type="title"/>
          </p:nvPr>
        </p:nvSpPr>
        <p:spPr/>
        <p:txBody>
          <a:bodyPr/>
          <a:lstStyle/>
          <a:p>
            <a:r>
              <a:rPr lang="en-IN" dirty="0"/>
              <a:t>Reference Types</a:t>
            </a:r>
            <a:endParaRPr lang="en-US" dirty="0"/>
          </a:p>
        </p:txBody>
      </p:sp>
      <p:sp>
        <p:nvSpPr>
          <p:cNvPr id="3" name="Content Placeholder 2">
            <a:extLst>
              <a:ext uri="{FF2B5EF4-FFF2-40B4-BE49-F238E27FC236}">
                <a16:creationId xmlns="" xmlns:a16="http://schemas.microsoft.com/office/drawing/2014/main" id="{5E2F6CEB-9D16-474D-AA77-97F04697B3FE}"/>
              </a:ext>
            </a:extLst>
          </p:cNvPr>
          <p:cNvSpPr>
            <a:spLocks noGrp="1"/>
          </p:cNvSpPr>
          <p:nvPr>
            <p:ph idx="1"/>
          </p:nvPr>
        </p:nvSpPr>
        <p:spPr/>
        <p:txBody>
          <a:bodyPr/>
          <a:lstStyle/>
          <a:p>
            <a:pPr marL="0" indent="0">
              <a:buNone/>
            </a:pPr>
            <a:r>
              <a:rPr lang="en-US" b="1" dirty="0" smtClean="0">
                <a:solidFill>
                  <a:srgbClr val="FF0000"/>
                </a:solidFill>
              </a:rPr>
              <a:t>Question 31-2:</a:t>
            </a:r>
            <a:endParaRPr lang="en-US" b="1" dirty="0">
              <a:solidFill>
                <a:srgbClr val="FF0000"/>
              </a:solidFill>
            </a:endParaRPr>
          </a:p>
          <a:p>
            <a:pPr marL="0" indent="0">
              <a:buNone/>
            </a:pPr>
            <a:r>
              <a:rPr lang="en-US" dirty="0"/>
              <a:t>Create type customer with attributes c-ID, name, street and city. Use reference type for c-ID. Insert the following records into customer table.</a:t>
            </a:r>
          </a:p>
          <a:p>
            <a:pPr marL="0" indent="0">
              <a:buNone/>
            </a:pPr>
            <a:r>
              <a:rPr lang="en-US" dirty="0"/>
              <a:t> (‘C001’, ‘</a:t>
            </a:r>
            <a:r>
              <a:rPr lang="en-US" dirty="0" err="1"/>
              <a:t>Arif</a:t>
            </a:r>
            <a:r>
              <a:rPr lang="en-US" dirty="0"/>
              <a:t>’, ‘North’, ‘Dhaka’)</a:t>
            </a:r>
          </a:p>
          <a:p>
            <a:pPr marL="0" indent="0">
              <a:buNone/>
            </a:pPr>
            <a:r>
              <a:rPr lang="en-US" dirty="0"/>
              <a:t> (‘C002’, ‘Abdullah’, ‘South’, ‘Dhaka’)</a:t>
            </a:r>
          </a:p>
          <a:p>
            <a:pPr marL="0" indent="0">
              <a:buNone/>
            </a:pPr>
            <a:r>
              <a:rPr lang="en-US" dirty="0"/>
              <a:t>Create type account with attributes Acc-ID, type, owner where owner is reference type and refers to customer table. </a:t>
            </a:r>
          </a:p>
          <a:p>
            <a:pPr marL="0" indent="0">
              <a:buNone/>
            </a:pPr>
            <a:r>
              <a:rPr lang="en-US" dirty="0"/>
              <a:t>Insert an account with Acc-ID =A0001 and type = ‘savings’. The owner of the account is Abdullah.</a:t>
            </a:r>
          </a:p>
          <a:p>
            <a:pPr marL="0" indent="0">
              <a:buNone/>
            </a:pPr>
            <a:r>
              <a:rPr lang="en-US" dirty="0"/>
              <a:t>Implement the above using </a:t>
            </a:r>
          </a:p>
          <a:p>
            <a:pPr lvl="1">
              <a:buFont typeface="+mj-lt"/>
              <a:buAutoNum type="alphaLcPeriod"/>
            </a:pPr>
            <a:r>
              <a:rPr lang="en-US" dirty="0"/>
              <a:t>c-ID as reference</a:t>
            </a:r>
          </a:p>
          <a:p>
            <a:pPr lvl="1">
              <a:buFont typeface="+mj-lt"/>
              <a:buAutoNum type="alphaLcPeriod"/>
            </a:pPr>
            <a:r>
              <a:rPr lang="en-US" dirty="0"/>
              <a:t>System generated reference</a:t>
            </a:r>
          </a:p>
          <a:p>
            <a:pPr lvl="1">
              <a:buFont typeface="+mj-lt"/>
              <a:buAutoNum type="alphaLcPeriod"/>
            </a:pPr>
            <a:r>
              <a:rPr lang="en-US" dirty="0"/>
              <a:t>Compare the performance of the above implementation with the same with foreign key reference.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1348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17C3F4-50E6-4869-920A-535223A83747}"/>
              </a:ext>
            </a:extLst>
          </p:cNvPr>
          <p:cNvSpPr>
            <a:spLocks noGrp="1"/>
          </p:cNvSpPr>
          <p:nvPr>
            <p:ph type="title"/>
          </p:nvPr>
        </p:nvSpPr>
        <p:spPr/>
        <p:txBody>
          <a:bodyPr/>
          <a:lstStyle/>
          <a:p>
            <a:r>
              <a:rPr lang="en-US" sz="2400" dirty="0" smtClean="0"/>
              <a:t>Practice problem (No need to submit in CP)</a:t>
            </a:r>
            <a:endParaRPr lang="en-US" sz="2400" dirty="0"/>
          </a:p>
        </p:txBody>
      </p:sp>
      <p:sp>
        <p:nvSpPr>
          <p:cNvPr id="3" name="Content Placeholder 2">
            <a:extLst>
              <a:ext uri="{FF2B5EF4-FFF2-40B4-BE49-F238E27FC236}">
                <a16:creationId xmlns="" xmlns:a16="http://schemas.microsoft.com/office/drawing/2014/main" id="{5E2F6CEB-9D16-474D-AA77-97F04697B3FE}"/>
              </a:ext>
            </a:extLst>
          </p:cNvPr>
          <p:cNvSpPr>
            <a:spLocks noGrp="1"/>
          </p:cNvSpPr>
          <p:nvPr>
            <p:ph idx="1"/>
          </p:nvPr>
        </p:nvSpPr>
        <p:spPr/>
        <p:txBody>
          <a:bodyPr/>
          <a:lstStyle/>
          <a:p>
            <a:pPr marL="0" indent="0">
              <a:buNone/>
            </a:pPr>
            <a:r>
              <a:rPr lang="en-US" dirty="0"/>
              <a:t>A person has NID, name, street, city, thana, district and age. A person may be an employee with special attributes as salary and qualification (highest degree). An employee may be government or private. For government employees, special attributes are ministry and designation. For non-government employees, special attributes are company name and position. </a:t>
            </a:r>
          </a:p>
          <a:p>
            <a:pPr marL="0" indent="0">
              <a:buNone/>
            </a:pPr>
            <a:r>
              <a:rPr lang="en-US" dirty="0"/>
              <a:t>National team is formed with the attributes as id, team leader, game, organizing country, and date. The attribute team leader is reference type that refers to person. You have to define NID as reference. </a:t>
            </a:r>
          </a:p>
          <a:p>
            <a:pPr>
              <a:buFont typeface="+mj-lt"/>
              <a:buAutoNum type="alphaLcPeriod"/>
            </a:pPr>
            <a:r>
              <a:rPr lang="en-US" dirty="0"/>
              <a:t>Define types and inheritance</a:t>
            </a:r>
          </a:p>
          <a:p>
            <a:pPr>
              <a:buFont typeface="+mj-lt"/>
              <a:buAutoNum type="alphaLcPeriod"/>
            </a:pPr>
            <a:r>
              <a:rPr lang="en-US" dirty="0"/>
              <a:t>Create table for each type with table inheritance using PostgreSQL and Oracle </a:t>
            </a:r>
            <a:r>
              <a:rPr lang="en-US" dirty="0" smtClean="0"/>
              <a:t>formats and insert two tuples in each table.</a:t>
            </a:r>
            <a:endParaRPr lang="en-US" dirty="0"/>
          </a:p>
          <a:p>
            <a:pPr>
              <a:buFont typeface="+mj-lt"/>
              <a:buAutoNum type="alphaLcPeriod"/>
            </a:pPr>
            <a:r>
              <a:rPr lang="en-US" dirty="0"/>
              <a:t>Define reference type for national team and appoint Abdullah with NID 1234567890 as team leader using system generated </a:t>
            </a:r>
            <a:r>
              <a:rPr lang="en-US" dirty="0" smtClean="0"/>
              <a:t>reference. Insert two tuples in national team relation.</a:t>
            </a:r>
            <a:endParaRPr lang="en-US" dirty="0"/>
          </a:p>
          <a:p>
            <a:pPr>
              <a:buFont typeface="+mj-lt"/>
              <a:buAutoNum type="alphaLcPeriod"/>
            </a:pPr>
            <a:r>
              <a:rPr lang="en-US" dirty="0"/>
              <a:t>Write path expression query to</a:t>
            </a:r>
          </a:p>
          <a:p>
            <a:pPr marL="857250" lvl="1" indent="-400050">
              <a:buFont typeface="+mj-lt"/>
              <a:buAutoNum type="romanLcPeriod"/>
            </a:pPr>
            <a:r>
              <a:rPr lang="en-US" dirty="0"/>
              <a:t>Find NID and name of all employees with salary &gt;50000.</a:t>
            </a:r>
          </a:p>
          <a:p>
            <a:pPr marL="857250" lvl="1" indent="-400050">
              <a:buFont typeface="+mj-lt"/>
              <a:buAutoNum type="romanLcPeriod"/>
            </a:pPr>
            <a:r>
              <a:rPr lang="en-US" dirty="0"/>
              <a:t>Find name, street and city of the team leader with id = ‘T005’</a:t>
            </a:r>
          </a:p>
        </p:txBody>
      </p:sp>
    </p:spTree>
    <p:extLst>
      <p:ext uri="{BB962C8B-B14F-4D97-AF65-F5344CB8AC3E}">
        <p14:creationId xmlns:p14="http://schemas.microsoft.com/office/powerpoint/2010/main" val="2752623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9677" y="1446662"/>
            <a:ext cx="1978926" cy="338554"/>
          </a:xfrm>
          <a:prstGeom prst="rect">
            <a:avLst/>
          </a:prstGeom>
          <a:noFill/>
          <a:ln>
            <a:solidFill>
              <a:schemeClr val="tx1"/>
            </a:solidFill>
          </a:ln>
        </p:spPr>
        <p:txBody>
          <a:bodyPr wrap="square" rtlCol="0">
            <a:spAutoFit/>
          </a:bodyPr>
          <a:lstStyle/>
          <a:p>
            <a:r>
              <a:rPr lang="en-US" dirty="0" smtClean="0"/>
              <a:t>Employee</a:t>
            </a:r>
            <a:endParaRPr lang="en-US" dirty="0"/>
          </a:p>
        </p:txBody>
      </p:sp>
      <p:sp>
        <p:nvSpPr>
          <p:cNvPr id="3" name="TextBox 2"/>
          <p:cNvSpPr txBox="1"/>
          <p:nvPr/>
        </p:nvSpPr>
        <p:spPr>
          <a:xfrm>
            <a:off x="4369557" y="2605402"/>
            <a:ext cx="1978926" cy="338554"/>
          </a:xfrm>
          <a:prstGeom prst="rect">
            <a:avLst/>
          </a:prstGeom>
          <a:noFill/>
          <a:ln>
            <a:solidFill>
              <a:schemeClr val="tx1"/>
            </a:solidFill>
          </a:ln>
        </p:spPr>
        <p:txBody>
          <a:bodyPr wrap="square" rtlCol="0">
            <a:spAutoFit/>
          </a:bodyPr>
          <a:lstStyle/>
          <a:p>
            <a:r>
              <a:rPr lang="en-US" dirty="0" err="1" smtClean="0"/>
              <a:t>Pvt</a:t>
            </a:r>
            <a:r>
              <a:rPr lang="en-US" dirty="0" smtClean="0"/>
              <a:t>-Employee</a:t>
            </a:r>
            <a:endParaRPr lang="en-US" dirty="0"/>
          </a:p>
        </p:txBody>
      </p:sp>
      <p:sp>
        <p:nvSpPr>
          <p:cNvPr id="4" name="TextBox 3"/>
          <p:cNvSpPr txBox="1"/>
          <p:nvPr/>
        </p:nvSpPr>
        <p:spPr>
          <a:xfrm>
            <a:off x="1610435" y="2605402"/>
            <a:ext cx="1978926" cy="338554"/>
          </a:xfrm>
          <a:prstGeom prst="rect">
            <a:avLst/>
          </a:prstGeom>
          <a:noFill/>
          <a:ln>
            <a:solidFill>
              <a:schemeClr val="tx1"/>
            </a:solidFill>
          </a:ln>
        </p:spPr>
        <p:txBody>
          <a:bodyPr wrap="square" rtlCol="0">
            <a:spAutoFit/>
          </a:bodyPr>
          <a:lstStyle/>
          <a:p>
            <a:r>
              <a:rPr lang="en-US" dirty="0" err="1" smtClean="0"/>
              <a:t>Govt</a:t>
            </a:r>
            <a:r>
              <a:rPr lang="en-US" dirty="0" smtClean="0"/>
              <a:t>-Employee</a:t>
            </a:r>
            <a:endParaRPr lang="en-US" dirty="0"/>
          </a:p>
        </p:txBody>
      </p:sp>
      <p:sp>
        <p:nvSpPr>
          <p:cNvPr id="5" name="TextBox 4"/>
          <p:cNvSpPr txBox="1"/>
          <p:nvPr/>
        </p:nvSpPr>
        <p:spPr>
          <a:xfrm>
            <a:off x="3575713" y="445054"/>
            <a:ext cx="1978926" cy="338554"/>
          </a:xfrm>
          <a:prstGeom prst="rect">
            <a:avLst/>
          </a:prstGeom>
          <a:noFill/>
          <a:ln>
            <a:solidFill>
              <a:schemeClr val="tx1"/>
            </a:solidFill>
          </a:ln>
        </p:spPr>
        <p:txBody>
          <a:bodyPr wrap="square" rtlCol="0">
            <a:spAutoFit/>
          </a:bodyPr>
          <a:lstStyle/>
          <a:p>
            <a:r>
              <a:rPr lang="en-US" dirty="0" smtClean="0"/>
              <a:t>Person</a:t>
            </a:r>
            <a:endParaRPr lang="en-US" dirty="0"/>
          </a:p>
        </p:txBody>
      </p:sp>
      <p:cxnSp>
        <p:nvCxnSpPr>
          <p:cNvPr id="7" name="Straight Arrow Connector 6"/>
          <p:cNvCxnSpPr>
            <a:stCxn id="2" idx="0"/>
          </p:cNvCxnSpPr>
          <p:nvPr/>
        </p:nvCxnSpPr>
        <p:spPr bwMode="auto">
          <a:xfrm flipV="1">
            <a:off x="3869140" y="783608"/>
            <a:ext cx="404883" cy="6630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a:stCxn id="4" idx="0"/>
          </p:cNvCxnSpPr>
          <p:nvPr/>
        </p:nvCxnSpPr>
        <p:spPr bwMode="auto">
          <a:xfrm flipV="1">
            <a:off x="2599898" y="1785216"/>
            <a:ext cx="989463" cy="8201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a:stCxn id="3" idx="0"/>
          </p:cNvCxnSpPr>
          <p:nvPr/>
        </p:nvCxnSpPr>
        <p:spPr bwMode="auto">
          <a:xfrm flipH="1" flipV="1">
            <a:off x="4071581" y="1785216"/>
            <a:ext cx="1287439" cy="8201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6544102" y="445054"/>
            <a:ext cx="1978926" cy="338554"/>
          </a:xfrm>
          <a:prstGeom prst="rect">
            <a:avLst/>
          </a:prstGeom>
          <a:noFill/>
          <a:ln>
            <a:solidFill>
              <a:schemeClr val="tx1"/>
            </a:solidFill>
          </a:ln>
        </p:spPr>
        <p:txBody>
          <a:bodyPr wrap="square" rtlCol="0">
            <a:spAutoFit/>
          </a:bodyPr>
          <a:lstStyle/>
          <a:p>
            <a:r>
              <a:rPr lang="en-US" dirty="0" smtClean="0"/>
              <a:t>Team</a:t>
            </a:r>
            <a:endParaRPr lang="en-US" dirty="0"/>
          </a:p>
        </p:txBody>
      </p:sp>
      <p:cxnSp>
        <p:nvCxnSpPr>
          <p:cNvPr id="14" name="Straight Arrow Connector 13"/>
          <p:cNvCxnSpPr>
            <a:stCxn id="12" idx="1"/>
            <a:endCxn id="5" idx="3"/>
          </p:cNvCxnSpPr>
          <p:nvPr/>
        </p:nvCxnSpPr>
        <p:spPr bwMode="auto">
          <a:xfrm flipH="1">
            <a:off x="5554639" y="614331"/>
            <a:ext cx="9894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56079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EFE87-A01F-4A88-AB01-B12DC017334D}"/>
              </a:ext>
            </a:extLst>
          </p:cNvPr>
          <p:cNvSpPr>
            <a:spLocks noGrp="1"/>
          </p:cNvSpPr>
          <p:nvPr>
            <p:ph type="title"/>
          </p:nvPr>
        </p:nvSpPr>
        <p:spPr/>
        <p:txBody>
          <a:bodyPr/>
          <a:lstStyle/>
          <a:p>
            <a:r>
              <a:rPr lang="en-IN" dirty="0"/>
              <a:t>Object-Relational Mapping</a:t>
            </a:r>
          </a:p>
        </p:txBody>
      </p:sp>
      <p:sp>
        <p:nvSpPr>
          <p:cNvPr id="3" name="Content Placeholder 2">
            <a:extLst>
              <a:ext uri="{FF2B5EF4-FFF2-40B4-BE49-F238E27FC236}">
                <a16:creationId xmlns="" xmlns:a16="http://schemas.microsoft.com/office/drawing/2014/main" id="{064D21A6-E1F6-4BC2-BEB8-8612876237A9}"/>
              </a:ext>
            </a:extLst>
          </p:cNvPr>
          <p:cNvSpPr>
            <a:spLocks noGrp="1"/>
          </p:cNvSpPr>
          <p:nvPr>
            <p:ph idx="1"/>
          </p:nvPr>
        </p:nvSpPr>
        <p:spPr>
          <a:xfrm>
            <a:off x="692458" y="1102497"/>
            <a:ext cx="8153092" cy="5367972"/>
          </a:xfrm>
        </p:spPr>
        <p:txBody>
          <a:bodyPr/>
          <a:lstStyle/>
          <a:p>
            <a:r>
              <a:rPr lang="en-IN" sz="1800" dirty="0"/>
              <a:t>Object-relational mapping (ORM) systems allow </a:t>
            </a:r>
          </a:p>
          <a:p>
            <a:pPr lvl="1"/>
            <a:r>
              <a:rPr lang="en-IN" sz="1800" dirty="0"/>
              <a:t>Specification of mapping between programming language objects and database tuples </a:t>
            </a:r>
          </a:p>
          <a:p>
            <a:pPr lvl="1"/>
            <a:r>
              <a:rPr lang="en-IN" sz="1800" dirty="0"/>
              <a:t>Automatic creation of database tuples upon creation of objects </a:t>
            </a:r>
          </a:p>
          <a:p>
            <a:pPr lvl="1"/>
            <a:r>
              <a:rPr lang="en-IN" sz="1800" dirty="0"/>
              <a:t>Automatic update/delete of database tuples when objects are update/deleted</a:t>
            </a:r>
          </a:p>
          <a:p>
            <a:pPr lvl="1"/>
            <a:r>
              <a:rPr lang="en-IN" sz="1800" dirty="0"/>
              <a:t>Interface to retrieve objects satisfying specified conditions</a:t>
            </a:r>
          </a:p>
          <a:p>
            <a:pPr lvl="2"/>
            <a:r>
              <a:rPr lang="en-IN" sz="1800" dirty="0"/>
              <a:t>Tuples in database are queried, and object created from the tuples</a:t>
            </a:r>
          </a:p>
        </p:txBody>
      </p:sp>
    </p:spTree>
    <p:extLst>
      <p:ext uri="{BB962C8B-B14F-4D97-AF65-F5344CB8AC3E}">
        <p14:creationId xmlns:p14="http://schemas.microsoft.com/office/powerpoint/2010/main" val="177303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BEB8A-B8FE-4203-A493-CDBBAFAAF853}"/>
              </a:ext>
            </a:extLst>
          </p:cNvPr>
          <p:cNvSpPr>
            <a:spLocks noGrp="1"/>
          </p:cNvSpPr>
          <p:nvPr>
            <p:ph type="title"/>
          </p:nvPr>
        </p:nvSpPr>
        <p:spPr/>
        <p:txBody>
          <a:bodyPr/>
          <a:lstStyle/>
          <a:p>
            <a:r>
              <a:rPr lang="en-IN" dirty="0"/>
              <a:t>XML</a:t>
            </a:r>
          </a:p>
        </p:txBody>
      </p:sp>
      <p:sp>
        <p:nvSpPr>
          <p:cNvPr id="3" name="Content Placeholder 2">
            <a:extLst>
              <a:ext uri="{FF2B5EF4-FFF2-40B4-BE49-F238E27FC236}">
                <a16:creationId xmlns="" xmlns:a16="http://schemas.microsoft.com/office/drawing/2014/main" id="{1B383C40-029E-4EFF-925D-6C9D00400980}"/>
              </a:ext>
            </a:extLst>
          </p:cNvPr>
          <p:cNvSpPr>
            <a:spLocks noGrp="1"/>
          </p:cNvSpPr>
          <p:nvPr>
            <p:ph idx="1"/>
          </p:nvPr>
        </p:nvSpPr>
        <p:spPr>
          <a:xfrm>
            <a:off x="665824" y="1102497"/>
            <a:ext cx="8179725" cy="5367972"/>
          </a:xfrm>
        </p:spPr>
        <p:txBody>
          <a:bodyPr/>
          <a:lstStyle/>
          <a:p>
            <a:r>
              <a:rPr lang="en-IN" dirty="0"/>
              <a:t>XML uses tags to mark up text</a:t>
            </a:r>
          </a:p>
          <a:p>
            <a:r>
              <a:rPr lang="en-IN" dirty="0"/>
              <a:t>E.g. </a:t>
            </a:r>
            <a:br>
              <a:rPr lang="en-IN" dirty="0"/>
            </a:br>
            <a:r>
              <a:rPr lang="en-IN" dirty="0"/>
              <a:t> </a:t>
            </a:r>
            <a:r>
              <a:rPr lang="en-US" dirty="0"/>
              <a:t>&lt;course&gt;</a:t>
            </a:r>
            <a:br>
              <a:rPr lang="en-US" dirty="0"/>
            </a:br>
            <a:r>
              <a:rPr lang="en-US" dirty="0"/>
              <a:t>  	&lt;course id&gt; CS-101 &lt;/course id&gt;</a:t>
            </a:r>
            <a:br>
              <a:rPr lang="en-US" dirty="0"/>
            </a:br>
            <a:r>
              <a:rPr lang="en-US" dirty="0"/>
              <a:t>	&lt;title&gt; Intro. to Computer Science &lt;/title&gt;</a:t>
            </a:r>
            <a:br>
              <a:rPr lang="en-US" dirty="0"/>
            </a:br>
            <a:r>
              <a:rPr lang="en-US" dirty="0"/>
              <a:t>	&lt;dept name&gt; Comp. Sci. &lt;/dept name&gt;</a:t>
            </a:r>
            <a:br>
              <a:rPr lang="en-US" dirty="0"/>
            </a:br>
            <a:r>
              <a:rPr lang="en-US" dirty="0"/>
              <a:t>	&lt;credits&gt; 4 &lt;/credits&gt;</a:t>
            </a:r>
            <a:br>
              <a:rPr lang="en-US" dirty="0"/>
            </a:br>
            <a:r>
              <a:rPr lang="en-US" dirty="0"/>
              <a:t> &lt;/course&gt; </a:t>
            </a:r>
          </a:p>
          <a:p>
            <a:r>
              <a:rPr lang="en-US" dirty="0"/>
              <a:t>Tags make the data self-documenting</a:t>
            </a:r>
          </a:p>
          <a:p>
            <a:r>
              <a:rPr lang="en-US" dirty="0"/>
              <a:t>Tags can be hierarchical</a:t>
            </a:r>
            <a:br>
              <a:rPr lang="en-US" dirty="0"/>
            </a:br>
            <a:endParaRPr lang="en-IN" dirty="0"/>
          </a:p>
        </p:txBody>
      </p:sp>
    </p:spTree>
    <p:extLst>
      <p:ext uri="{BB962C8B-B14F-4D97-AF65-F5344CB8AC3E}">
        <p14:creationId xmlns:p14="http://schemas.microsoft.com/office/powerpoint/2010/main" val="2843476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EFE87-A01F-4A88-AB01-B12DC017334D}"/>
              </a:ext>
            </a:extLst>
          </p:cNvPr>
          <p:cNvSpPr>
            <a:spLocks noGrp="1"/>
          </p:cNvSpPr>
          <p:nvPr>
            <p:ph type="title"/>
          </p:nvPr>
        </p:nvSpPr>
        <p:spPr/>
        <p:txBody>
          <a:bodyPr/>
          <a:lstStyle/>
          <a:p>
            <a:r>
              <a:rPr lang="en-IN" dirty="0"/>
              <a:t>Object-Relational Mapping</a:t>
            </a:r>
          </a:p>
        </p:txBody>
      </p:sp>
      <p:sp>
        <p:nvSpPr>
          <p:cNvPr id="3" name="Content Placeholder 2">
            <a:extLst>
              <a:ext uri="{FF2B5EF4-FFF2-40B4-BE49-F238E27FC236}">
                <a16:creationId xmlns="" xmlns:a16="http://schemas.microsoft.com/office/drawing/2014/main" id="{064D21A6-E1F6-4BC2-BEB8-8612876237A9}"/>
              </a:ext>
            </a:extLst>
          </p:cNvPr>
          <p:cNvSpPr>
            <a:spLocks noGrp="1"/>
          </p:cNvSpPr>
          <p:nvPr>
            <p:ph idx="1"/>
          </p:nvPr>
        </p:nvSpPr>
        <p:spPr>
          <a:xfrm>
            <a:off x="692458" y="1102497"/>
            <a:ext cx="8153092" cy="5367972"/>
          </a:xfrm>
        </p:spPr>
        <p:txBody>
          <a:bodyPr/>
          <a:lstStyle/>
          <a:p>
            <a:endParaRPr lang="en-IN" sz="1800" dirty="0"/>
          </a:p>
        </p:txBody>
      </p:sp>
      <p:pic>
        <p:nvPicPr>
          <p:cNvPr id="4" name="Picture 3"/>
          <p:cNvPicPr>
            <a:picLocks noChangeAspect="1"/>
          </p:cNvPicPr>
          <p:nvPr/>
        </p:nvPicPr>
        <p:blipFill>
          <a:blip r:embed="rId2"/>
          <a:stretch>
            <a:fillRect/>
          </a:stretch>
        </p:blipFill>
        <p:spPr>
          <a:xfrm>
            <a:off x="768350" y="1200410"/>
            <a:ext cx="8077200" cy="4212134"/>
          </a:xfrm>
          <a:prstGeom prst="rect">
            <a:avLst/>
          </a:prstGeom>
        </p:spPr>
      </p:pic>
    </p:spTree>
    <p:extLst>
      <p:ext uri="{BB962C8B-B14F-4D97-AF65-F5344CB8AC3E}">
        <p14:creationId xmlns:p14="http://schemas.microsoft.com/office/powerpoint/2010/main" val="2449624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EFE87-A01F-4A88-AB01-B12DC017334D}"/>
              </a:ext>
            </a:extLst>
          </p:cNvPr>
          <p:cNvSpPr>
            <a:spLocks noGrp="1"/>
          </p:cNvSpPr>
          <p:nvPr>
            <p:ph type="title"/>
          </p:nvPr>
        </p:nvSpPr>
        <p:spPr/>
        <p:txBody>
          <a:bodyPr/>
          <a:lstStyle/>
          <a:p>
            <a:r>
              <a:rPr lang="en-IN" dirty="0"/>
              <a:t>Object-Relational </a:t>
            </a:r>
            <a:r>
              <a:rPr lang="en-IN" dirty="0" smtClean="0"/>
              <a:t>Mapping (Hibernate)</a:t>
            </a:r>
            <a:endParaRPr lang="en-IN" dirty="0"/>
          </a:p>
        </p:txBody>
      </p:sp>
      <p:sp>
        <p:nvSpPr>
          <p:cNvPr id="3" name="Content Placeholder 2">
            <a:extLst>
              <a:ext uri="{FF2B5EF4-FFF2-40B4-BE49-F238E27FC236}">
                <a16:creationId xmlns="" xmlns:a16="http://schemas.microsoft.com/office/drawing/2014/main" id="{064D21A6-E1F6-4BC2-BEB8-8612876237A9}"/>
              </a:ext>
            </a:extLst>
          </p:cNvPr>
          <p:cNvSpPr>
            <a:spLocks noGrp="1"/>
          </p:cNvSpPr>
          <p:nvPr>
            <p:ph idx="1"/>
          </p:nvPr>
        </p:nvSpPr>
        <p:spPr>
          <a:xfrm>
            <a:off x="692458" y="1102497"/>
            <a:ext cx="8153092" cy="5367972"/>
          </a:xfrm>
        </p:spPr>
        <p:txBody>
          <a:bodyPr/>
          <a:lstStyle/>
          <a:p>
            <a:endParaRPr lang="en-IN" sz="1800" dirty="0"/>
          </a:p>
        </p:txBody>
      </p:sp>
      <p:pic>
        <p:nvPicPr>
          <p:cNvPr id="5" name="Picture 4"/>
          <p:cNvPicPr>
            <a:picLocks noChangeAspect="1"/>
          </p:cNvPicPr>
          <p:nvPr/>
        </p:nvPicPr>
        <p:blipFill>
          <a:blip r:embed="rId2"/>
          <a:stretch>
            <a:fillRect/>
          </a:stretch>
        </p:blipFill>
        <p:spPr>
          <a:xfrm>
            <a:off x="380729" y="2210938"/>
            <a:ext cx="8313263" cy="2456596"/>
          </a:xfrm>
          <a:prstGeom prst="rect">
            <a:avLst/>
          </a:prstGeom>
        </p:spPr>
      </p:pic>
    </p:spTree>
    <p:extLst>
      <p:ext uri="{BB962C8B-B14F-4D97-AF65-F5344CB8AC3E}">
        <p14:creationId xmlns:p14="http://schemas.microsoft.com/office/powerpoint/2010/main" val="3416795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EFE87-A01F-4A88-AB01-B12DC017334D}"/>
              </a:ext>
            </a:extLst>
          </p:cNvPr>
          <p:cNvSpPr>
            <a:spLocks noGrp="1"/>
          </p:cNvSpPr>
          <p:nvPr>
            <p:ph type="title"/>
          </p:nvPr>
        </p:nvSpPr>
        <p:spPr>
          <a:xfrm>
            <a:off x="659168" y="281248"/>
            <a:ext cx="8077200" cy="609600"/>
          </a:xfrm>
        </p:spPr>
        <p:txBody>
          <a:bodyPr/>
          <a:lstStyle/>
          <a:p>
            <a:r>
              <a:rPr lang="en-IN" dirty="0"/>
              <a:t>Object-Relational Mapping</a:t>
            </a:r>
          </a:p>
        </p:txBody>
      </p:sp>
      <p:graphicFrame>
        <p:nvGraphicFramePr>
          <p:cNvPr id="5" name="Content Placeholder 4"/>
          <p:cNvGraphicFramePr>
            <a:graphicFrameLocks noGrp="1"/>
          </p:cNvGraphicFramePr>
          <p:nvPr>
            <p:ph idx="1"/>
          </p:nvPr>
        </p:nvGraphicFramePr>
        <p:xfrm>
          <a:off x="1616075" y="1393507"/>
          <a:ext cx="6305550" cy="4785360"/>
        </p:xfrm>
        <a:graphic>
          <a:graphicData uri="http://schemas.openxmlformats.org/drawingml/2006/table">
            <a:tbl>
              <a:tblPr/>
              <a:tblGrid>
                <a:gridCol w="466725"/>
                <a:gridCol w="5838825"/>
              </a:tblGrid>
              <a:tr h="0">
                <a:tc>
                  <a:txBody>
                    <a:bodyPr/>
                    <a:lstStyle/>
                    <a:p>
                      <a:pP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Advantages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Let’s business code access objects rather than DB tables.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Hides details of SQL queries from OO logic.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Based on JDBC 'under the hood.'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No need to deal with the database implementation.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Entities based on business concepts rather than database structure.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Transaction management and automatic key generation.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Fast development of application.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7740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EFE87-A01F-4A88-AB01-B12DC017334D}"/>
              </a:ext>
            </a:extLst>
          </p:cNvPr>
          <p:cNvSpPr>
            <a:spLocks noGrp="1"/>
          </p:cNvSpPr>
          <p:nvPr>
            <p:ph type="title"/>
          </p:nvPr>
        </p:nvSpPr>
        <p:spPr>
          <a:xfrm>
            <a:off x="659168" y="281248"/>
            <a:ext cx="8077200" cy="609600"/>
          </a:xfrm>
        </p:spPr>
        <p:txBody>
          <a:bodyPr/>
          <a:lstStyle/>
          <a:p>
            <a:r>
              <a:rPr lang="en-IN" dirty="0"/>
              <a:t>Object-Relational </a:t>
            </a:r>
            <a:r>
              <a:rPr lang="en-IN" dirty="0" smtClean="0"/>
              <a:t>Mapping Solution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7660534"/>
              </p:ext>
            </p:extLst>
          </p:nvPr>
        </p:nvGraphicFramePr>
        <p:xfrm>
          <a:off x="1475427" y="2251273"/>
          <a:ext cx="6305550" cy="3779520"/>
        </p:xfrm>
        <a:graphic>
          <a:graphicData uri="http://schemas.openxmlformats.org/drawingml/2006/table">
            <a:tbl>
              <a:tblPr/>
              <a:tblGrid>
                <a:gridCol w="466725"/>
                <a:gridCol w="5838825"/>
              </a:tblGrid>
              <a:tr h="0">
                <a:tc>
                  <a:txBody>
                    <a:bodyPr/>
                    <a:lstStyle/>
                    <a:p>
                      <a:pPr fontAlgn="t"/>
                      <a:r>
                        <a:rPr lang="en-US" dirty="0" err="1">
                          <a:effectLst/>
                        </a:rPr>
                        <a:t>Sr.No</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Solutions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An API to perform basic CRUD operations on objects of persistent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language or API to specify queries that refer to classes and properties of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configurable facility for specifying mapping metadata.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 technique to interact with transactional objects to perform dirty checking, lazy association fetching, and other optimization functions.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7" name="TextBox 6"/>
          <p:cNvSpPr txBox="1"/>
          <p:nvPr/>
        </p:nvSpPr>
        <p:spPr>
          <a:xfrm>
            <a:off x="659168" y="1282890"/>
            <a:ext cx="7338420" cy="400110"/>
          </a:xfrm>
          <a:prstGeom prst="rect">
            <a:avLst/>
          </a:prstGeom>
          <a:noFill/>
        </p:spPr>
        <p:txBody>
          <a:bodyPr wrap="square" rtlCol="0">
            <a:spAutoFit/>
          </a:bodyPr>
          <a:lstStyle/>
          <a:p>
            <a:r>
              <a:rPr lang="en-US" sz="2000" dirty="0"/>
              <a:t>An ORM solution consists of the following four entities −</a:t>
            </a:r>
            <a:endParaRPr lang="en-US" dirty="0"/>
          </a:p>
        </p:txBody>
      </p:sp>
    </p:spTree>
    <p:extLst>
      <p:ext uri="{BB962C8B-B14F-4D97-AF65-F5344CB8AC3E}">
        <p14:creationId xmlns:p14="http://schemas.microsoft.com/office/powerpoint/2010/main" val="470496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EFE87-A01F-4A88-AB01-B12DC017334D}"/>
              </a:ext>
            </a:extLst>
          </p:cNvPr>
          <p:cNvSpPr>
            <a:spLocks noGrp="1"/>
          </p:cNvSpPr>
          <p:nvPr>
            <p:ph type="title"/>
          </p:nvPr>
        </p:nvSpPr>
        <p:spPr>
          <a:xfrm>
            <a:off x="659168" y="281248"/>
            <a:ext cx="8077200" cy="609600"/>
          </a:xfrm>
        </p:spPr>
        <p:txBody>
          <a:bodyPr/>
          <a:lstStyle/>
          <a:p>
            <a:r>
              <a:rPr lang="en-IN" dirty="0"/>
              <a:t>Object-Relational </a:t>
            </a:r>
            <a:r>
              <a:rPr lang="en-IN" dirty="0" smtClean="0"/>
              <a:t>Mapping Solution</a:t>
            </a:r>
            <a:endParaRPr lang="en-IN" dirty="0"/>
          </a:p>
        </p:txBody>
      </p:sp>
      <p:sp>
        <p:nvSpPr>
          <p:cNvPr id="5" name="Rectangle 4"/>
          <p:cNvSpPr/>
          <p:nvPr/>
        </p:nvSpPr>
        <p:spPr>
          <a:xfrm>
            <a:off x="659168" y="1387172"/>
            <a:ext cx="7697338" cy="3231654"/>
          </a:xfrm>
          <a:prstGeom prst="rect">
            <a:avLst/>
          </a:prstGeom>
        </p:spPr>
        <p:txBody>
          <a:bodyPr wrap="square">
            <a:spAutoFit/>
          </a:bodyPr>
          <a:lstStyle/>
          <a:p>
            <a:r>
              <a:rPr lang="en-US" sz="2400" dirty="0">
                <a:latin typeface="Arial" panose="020B0604020202020204" pitchFamily="34" charset="0"/>
              </a:rPr>
              <a:t>Java ORM Frameworks</a:t>
            </a:r>
          </a:p>
          <a:p>
            <a:pPr algn="just"/>
            <a:r>
              <a:rPr lang="en-US" sz="1800" dirty="0">
                <a:solidFill>
                  <a:srgbClr val="000000"/>
                </a:solidFill>
                <a:latin typeface="Arial" panose="020B0604020202020204" pitchFamily="34" charset="0"/>
              </a:rPr>
              <a:t>There are several persistent frameworks and ORM options in Java. A persistent framework is an ORM service that stores and retrieves objects into a relational database</a:t>
            </a:r>
            <a:r>
              <a:rPr lang="en-US" sz="1800" dirty="0" smtClean="0">
                <a:solidFill>
                  <a:srgbClr val="000000"/>
                </a:solidFill>
                <a:latin typeface="Arial" panose="020B0604020202020204" pitchFamily="34" charset="0"/>
              </a:rPr>
              <a:t>.</a:t>
            </a:r>
          </a:p>
          <a:p>
            <a:pPr algn="just"/>
            <a:endParaRPr lang="en-US" sz="1800" dirty="0">
              <a:solidFill>
                <a:srgbClr val="000000"/>
              </a:solidFill>
              <a:latin typeface="Arial" panose="020B0604020202020204" pitchFamily="34" charset="0"/>
            </a:endParaRPr>
          </a:p>
          <a:p>
            <a:pPr>
              <a:buFont typeface="Arial" panose="020B0604020202020204" pitchFamily="34" charset="0"/>
              <a:buChar char="•"/>
            </a:pPr>
            <a:r>
              <a:rPr lang="en-US" sz="1800" dirty="0">
                <a:latin typeface="Arial" panose="020B0604020202020204" pitchFamily="34" charset="0"/>
              </a:rPr>
              <a:t>Enterprise JavaBeans Entity Beans</a:t>
            </a:r>
          </a:p>
          <a:p>
            <a:pPr>
              <a:buFont typeface="Arial" panose="020B0604020202020204" pitchFamily="34" charset="0"/>
              <a:buChar char="•"/>
            </a:pPr>
            <a:r>
              <a:rPr lang="en-US" sz="1800" dirty="0">
                <a:latin typeface="Arial" panose="020B0604020202020204" pitchFamily="34" charset="0"/>
              </a:rPr>
              <a:t>Java Data Objects</a:t>
            </a:r>
          </a:p>
          <a:p>
            <a:pPr>
              <a:buFont typeface="Arial" panose="020B0604020202020204" pitchFamily="34" charset="0"/>
              <a:buChar char="•"/>
            </a:pPr>
            <a:r>
              <a:rPr lang="en-US" sz="1800" dirty="0">
                <a:latin typeface="Arial" panose="020B0604020202020204" pitchFamily="34" charset="0"/>
              </a:rPr>
              <a:t>Castor</a:t>
            </a:r>
          </a:p>
          <a:p>
            <a:pPr>
              <a:buFont typeface="Arial" panose="020B0604020202020204" pitchFamily="34" charset="0"/>
              <a:buChar char="•"/>
            </a:pPr>
            <a:r>
              <a:rPr lang="en-US" sz="1800" dirty="0" err="1">
                <a:latin typeface="Arial" panose="020B0604020202020204" pitchFamily="34" charset="0"/>
              </a:rPr>
              <a:t>TopLink</a:t>
            </a:r>
            <a:endParaRPr lang="en-US" sz="1800" dirty="0">
              <a:latin typeface="Arial" panose="020B0604020202020204" pitchFamily="34" charset="0"/>
            </a:endParaRPr>
          </a:p>
          <a:p>
            <a:pPr>
              <a:buFont typeface="Arial" panose="020B0604020202020204" pitchFamily="34" charset="0"/>
              <a:buChar char="•"/>
            </a:pPr>
            <a:r>
              <a:rPr lang="en-US" sz="1800" dirty="0">
                <a:latin typeface="Arial" panose="020B0604020202020204" pitchFamily="34" charset="0"/>
              </a:rPr>
              <a:t>Spring DAO</a:t>
            </a:r>
          </a:p>
          <a:p>
            <a:pPr>
              <a:buFont typeface="Arial" panose="020B0604020202020204" pitchFamily="34" charset="0"/>
              <a:buChar char="•"/>
            </a:pPr>
            <a:r>
              <a:rPr lang="en-US" sz="1800" dirty="0">
                <a:latin typeface="Arial" panose="020B0604020202020204" pitchFamily="34" charset="0"/>
              </a:rPr>
              <a:t>Hibernate</a:t>
            </a: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2899049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dirty="0"/>
              <a:t>Textual </a:t>
            </a:r>
            <a:r>
              <a:rPr lang="en-US" dirty="0" smtClean="0"/>
              <a:t>Data (Information Retrieval Systems)</a:t>
            </a:r>
            <a:endParaRPr lang="en-US" dirty="0"/>
          </a:p>
        </p:txBody>
      </p:sp>
      <p:sp>
        <p:nvSpPr>
          <p:cNvPr id="9219" name="Rectangle 3"/>
          <p:cNvSpPr>
            <a:spLocks noGrp="1" noChangeArrowheads="1"/>
          </p:cNvSpPr>
          <p:nvPr>
            <p:ph idx="1"/>
          </p:nvPr>
        </p:nvSpPr>
        <p:spPr>
          <a:xfrm>
            <a:off x="665825" y="1102497"/>
            <a:ext cx="7759084" cy="5367972"/>
          </a:xfrm>
        </p:spPr>
        <p:txBody>
          <a:bodyPr/>
          <a:lstStyle/>
          <a:p>
            <a:r>
              <a:rPr lang="en-US" altLang="en-US" sz="1800" b="1" dirty="0">
                <a:solidFill>
                  <a:srgbClr val="002060"/>
                </a:solidFill>
              </a:rPr>
              <a:t>Information</a:t>
            </a:r>
            <a:r>
              <a:rPr lang="en-US" altLang="en-US" sz="1800" b="1" dirty="0"/>
              <a:t> </a:t>
            </a:r>
            <a:r>
              <a:rPr lang="en-US" altLang="en-US" sz="1800" b="1" dirty="0">
                <a:solidFill>
                  <a:srgbClr val="002060"/>
                </a:solidFill>
              </a:rPr>
              <a:t>retrieval</a:t>
            </a:r>
            <a:r>
              <a:rPr lang="en-US" altLang="en-US" sz="1800" dirty="0"/>
              <a:t>: querying of unstructured data</a:t>
            </a:r>
          </a:p>
          <a:p>
            <a:pPr lvl="1"/>
            <a:r>
              <a:rPr lang="en-US" altLang="en-US" sz="1800" dirty="0"/>
              <a:t>Simple model of keyword queries:  given query keywords, retrieve documents containing all the keywords</a:t>
            </a:r>
          </a:p>
          <a:p>
            <a:pPr lvl="1"/>
            <a:r>
              <a:rPr lang="en-US" altLang="en-US" sz="1800" dirty="0"/>
              <a:t>More advanced models rank relevance of documents</a:t>
            </a:r>
          </a:p>
          <a:p>
            <a:pPr lvl="1"/>
            <a:r>
              <a:rPr lang="en-US" altLang="en-US" sz="1800" dirty="0"/>
              <a:t>Today, keyword queries return many types of information as answers</a:t>
            </a:r>
          </a:p>
          <a:p>
            <a:pPr lvl="2"/>
            <a:r>
              <a:rPr lang="en-US" altLang="en-US" sz="1800" dirty="0"/>
              <a:t>E.g., a query “cricket” typically returns information about ongoing cricket matches</a:t>
            </a:r>
          </a:p>
          <a:p>
            <a:endParaRPr lang="en-US" altLang="en-US" sz="1800" dirty="0"/>
          </a:p>
          <a:p>
            <a:r>
              <a:rPr lang="en-US" altLang="en-US" sz="1800" dirty="0"/>
              <a:t>Relevance ranking</a:t>
            </a:r>
          </a:p>
          <a:p>
            <a:pPr lvl="1"/>
            <a:r>
              <a:rPr lang="en-US" altLang="en-US" sz="1800" dirty="0"/>
              <a:t>Essential since there are usually many documents matching keywords</a:t>
            </a:r>
          </a:p>
          <a:p>
            <a:pPr>
              <a:buFont typeface="Monotype Sorts" charset="2"/>
              <a:buNone/>
            </a:pPr>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dirty="0" smtClean="0"/>
              <a:t>Information Retrieval System</a:t>
            </a:r>
            <a:endParaRPr lang="en-US" dirty="0"/>
          </a:p>
        </p:txBody>
      </p:sp>
      <p:pic>
        <p:nvPicPr>
          <p:cNvPr id="3" name="Picture 2"/>
          <p:cNvPicPr>
            <a:picLocks noChangeAspect="1"/>
          </p:cNvPicPr>
          <p:nvPr/>
        </p:nvPicPr>
        <p:blipFill>
          <a:blip r:embed="rId3"/>
          <a:stretch>
            <a:fillRect/>
          </a:stretch>
        </p:blipFill>
        <p:spPr>
          <a:xfrm>
            <a:off x="958329" y="1371599"/>
            <a:ext cx="6785496" cy="4401403"/>
          </a:xfrm>
          <a:prstGeom prst="rect">
            <a:avLst/>
          </a:prstGeom>
        </p:spPr>
      </p:pic>
      <p:sp>
        <p:nvSpPr>
          <p:cNvPr id="2" name="TextBox 1"/>
          <p:cNvSpPr txBox="1"/>
          <p:nvPr/>
        </p:nvSpPr>
        <p:spPr>
          <a:xfrm>
            <a:off x="6400799" y="4899546"/>
            <a:ext cx="2593075" cy="830997"/>
          </a:xfrm>
          <a:prstGeom prst="rect">
            <a:avLst/>
          </a:prstGeom>
          <a:noFill/>
        </p:spPr>
        <p:txBody>
          <a:bodyPr wrap="square" rtlCol="0">
            <a:spAutoFit/>
          </a:bodyPr>
          <a:lstStyle/>
          <a:p>
            <a:r>
              <a:rPr lang="en-US" b="1" dirty="0" smtClean="0">
                <a:solidFill>
                  <a:srgbClr val="FF0000"/>
                </a:solidFill>
              </a:rPr>
              <a:t>Question 32-1:</a:t>
            </a:r>
            <a:r>
              <a:rPr lang="en-US" dirty="0" smtClean="0"/>
              <a:t>Compare DBMS query processing with IR query processing</a:t>
            </a:r>
            <a:endParaRPr lang="en-US" dirty="0"/>
          </a:p>
        </p:txBody>
      </p:sp>
    </p:spTree>
    <p:extLst>
      <p:ext uri="{BB962C8B-B14F-4D97-AF65-F5344CB8AC3E}">
        <p14:creationId xmlns:p14="http://schemas.microsoft.com/office/powerpoint/2010/main" val="3345334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00045-1F3A-4028-920E-82D8D6E462B2}"/>
              </a:ext>
            </a:extLst>
          </p:cNvPr>
          <p:cNvSpPr>
            <a:spLocks noGrp="1"/>
          </p:cNvSpPr>
          <p:nvPr>
            <p:ph type="title"/>
          </p:nvPr>
        </p:nvSpPr>
        <p:spPr>
          <a:xfrm>
            <a:off x="768350" y="3014"/>
            <a:ext cx="8077200" cy="609600"/>
          </a:xfrm>
        </p:spPr>
        <p:txBody>
          <a:bodyPr/>
          <a:lstStyle/>
          <a:p>
            <a:r>
              <a:rPr lang="en-IN" dirty="0"/>
              <a:t>Ranking using TF-IDF</a:t>
            </a:r>
          </a:p>
        </p:txBody>
      </p:sp>
      <p:sp>
        <p:nvSpPr>
          <p:cNvPr id="3" name="Content Placeholder 2">
            <a:extLst>
              <a:ext uri="{FF2B5EF4-FFF2-40B4-BE49-F238E27FC236}">
                <a16:creationId xmlns="" xmlns:a16="http://schemas.microsoft.com/office/drawing/2014/main" id="{977498B8-1E47-4AA6-94FC-85A61348456B}"/>
              </a:ext>
            </a:extLst>
          </p:cNvPr>
          <p:cNvSpPr>
            <a:spLocks noGrp="1"/>
          </p:cNvSpPr>
          <p:nvPr>
            <p:ph idx="1"/>
          </p:nvPr>
        </p:nvSpPr>
        <p:spPr>
          <a:xfrm>
            <a:off x="464235" y="745013"/>
            <a:ext cx="8404078" cy="5782395"/>
          </a:xfrm>
        </p:spPr>
        <p:txBody>
          <a:bodyPr/>
          <a:lstStyle/>
          <a:p>
            <a:r>
              <a:rPr lang="en-IN" dirty="0"/>
              <a:t>Term: keyword occurring in a document/query</a:t>
            </a:r>
          </a:p>
          <a:p>
            <a:r>
              <a:rPr lang="en-US" b="1" dirty="0">
                <a:solidFill>
                  <a:srgbClr val="002060"/>
                </a:solidFill>
              </a:rPr>
              <a:t>Term Frequency:</a:t>
            </a:r>
            <a:r>
              <a:rPr lang="en-US" i="1" dirty="0"/>
              <a:t> TF</a:t>
            </a:r>
            <a:r>
              <a:rPr lang="en-US" dirty="0"/>
              <a:t>(</a:t>
            </a:r>
            <a:r>
              <a:rPr lang="en-US" i="1" dirty="0"/>
              <a:t>d</a:t>
            </a:r>
            <a:r>
              <a:rPr lang="en-US" dirty="0"/>
              <a:t>, </a:t>
            </a:r>
            <a:r>
              <a:rPr lang="en-US" i="1" dirty="0"/>
              <a:t>t</a:t>
            </a:r>
            <a:r>
              <a:rPr lang="en-US" dirty="0"/>
              <a:t>), the relevance of a term </a:t>
            </a:r>
            <a:r>
              <a:rPr lang="en-US" i="1" dirty="0"/>
              <a:t>t </a:t>
            </a:r>
            <a:r>
              <a:rPr lang="en-US" dirty="0"/>
              <a:t>to a document </a:t>
            </a:r>
            <a:r>
              <a:rPr lang="en-US" i="1" dirty="0"/>
              <a:t>d</a:t>
            </a:r>
          </a:p>
          <a:p>
            <a:pPr lvl="1"/>
            <a:r>
              <a:rPr lang="en-US" dirty="0"/>
              <a:t>One definition</a:t>
            </a:r>
            <a:r>
              <a:rPr lang="en-US" i="1" dirty="0"/>
              <a:t>:  TF</a:t>
            </a:r>
            <a:r>
              <a:rPr lang="en-US" dirty="0"/>
              <a:t>(</a:t>
            </a:r>
            <a:r>
              <a:rPr lang="en-US" i="1" dirty="0"/>
              <a:t>d</a:t>
            </a:r>
            <a:r>
              <a:rPr lang="en-US" dirty="0"/>
              <a:t>, </a:t>
            </a:r>
            <a:r>
              <a:rPr lang="en-US" i="1" dirty="0"/>
              <a:t>t</a:t>
            </a:r>
            <a:r>
              <a:rPr lang="en-US" dirty="0"/>
              <a:t>) = </a:t>
            </a:r>
            <a:r>
              <a:rPr lang="en-US" i="1" dirty="0"/>
              <a:t>log</a:t>
            </a:r>
            <a:r>
              <a:rPr lang="en-US" dirty="0"/>
              <a:t>(1 + </a:t>
            </a:r>
            <a:r>
              <a:rPr lang="en-US" i="1" dirty="0"/>
              <a:t>n</a:t>
            </a:r>
            <a:r>
              <a:rPr lang="en-US" dirty="0"/>
              <a:t>(</a:t>
            </a:r>
            <a:r>
              <a:rPr lang="en-US" i="1" dirty="0" err="1"/>
              <a:t>d,t</a:t>
            </a:r>
            <a:r>
              <a:rPr lang="en-US" dirty="0"/>
              <a:t>)</a:t>
            </a:r>
            <a:r>
              <a:rPr lang="en-US" i="1" dirty="0"/>
              <a:t>/n</a:t>
            </a:r>
            <a:r>
              <a:rPr lang="en-US" dirty="0"/>
              <a:t>(</a:t>
            </a:r>
            <a:r>
              <a:rPr lang="en-US" i="1" dirty="0"/>
              <a:t>d</a:t>
            </a:r>
            <a:r>
              <a:rPr lang="en-US" dirty="0"/>
              <a:t>)) </a:t>
            </a:r>
            <a:br>
              <a:rPr lang="en-US" dirty="0"/>
            </a:br>
            <a:r>
              <a:rPr lang="en-US" dirty="0"/>
              <a:t>where </a:t>
            </a:r>
          </a:p>
          <a:p>
            <a:pPr lvl="2"/>
            <a:r>
              <a:rPr lang="en-US" i="1" dirty="0"/>
              <a:t>n</a:t>
            </a:r>
            <a:r>
              <a:rPr lang="en-US" dirty="0"/>
              <a:t>(</a:t>
            </a:r>
            <a:r>
              <a:rPr lang="en-US" i="1" dirty="0" err="1"/>
              <a:t>d,t</a:t>
            </a:r>
            <a:r>
              <a:rPr lang="en-US" dirty="0"/>
              <a:t>)</a:t>
            </a:r>
            <a:r>
              <a:rPr lang="en-US" i="1" dirty="0"/>
              <a:t> = </a:t>
            </a:r>
            <a:r>
              <a:rPr lang="en-US" dirty="0"/>
              <a:t>number of occurrences of term </a:t>
            </a:r>
            <a:r>
              <a:rPr lang="en-US" i="1" dirty="0"/>
              <a:t>t</a:t>
            </a:r>
            <a:r>
              <a:rPr lang="en-US" dirty="0"/>
              <a:t> in document </a:t>
            </a:r>
            <a:r>
              <a:rPr lang="en-US" i="1" dirty="0"/>
              <a:t>d</a:t>
            </a:r>
            <a:r>
              <a:rPr lang="en-US" dirty="0"/>
              <a:t> </a:t>
            </a:r>
          </a:p>
          <a:p>
            <a:pPr lvl="2"/>
            <a:r>
              <a:rPr lang="en-US" i="1" dirty="0"/>
              <a:t>n</a:t>
            </a:r>
            <a:r>
              <a:rPr lang="en-US" dirty="0"/>
              <a:t>(</a:t>
            </a:r>
            <a:r>
              <a:rPr lang="en-US" i="1" dirty="0"/>
              <a:t>d</a:t>
            </a:r>
            <a:r>
              <a:rPr lang="en-US" dirty="0"/>
              <a:t>)   = number of terms in document </a:t>
            </a:r>
            <a:r>
              <a:rPr lang="en-US" i="1" dirty="0"/>
              <a:t>d</a:t>
            </a:r>
          </a:p>
          <a:p>
            <a:pPr lvl="2"/>
            <a:endParaRPr lang="en-US" i="1" dirty="0"/>
          </a:p>
          <a:p>
            <a:pPr marL="0" indent="0">
              <a:buNone/>
            </a:pPr>
            <a:r>
              <a:rPr lang="en-US" b="1" i="1" dirty="0" smtClean="0">
                <a:solidFill>
                  <a:srgbClr val="FF0000"/>
                </a:solidFill>
              </a:rPr>
              <a:t>Question 32-2:</a:t>
            </a:r>
            <a:r>
              <a:rPr lang="en-US" b="1" i="1" dirty="0" smtClean="0">
                <a:solidFill>
                  <a:srgbClr val="0000FF"/>
                </a:solidFill>
              </a:rPr>
              <a:t> </a:t>
            </a:r>
            <a:r>
              <a:rPr lang="en-US" i="1" dirty="0"/>
              <a:t>A document d is given as follows:</a:t>
            </a:r>
          </a:p>
          <a:p>
            <a:pPr marL="0" indent="0">
              <a:buNone/>
            </a:pPr>
            <a:r>
              <a:rPr lang="en-US" dirty="0"/>
              <a:t>A person has NID, name, street, city, thana, district and age. A person may be an employee with special attributes as salary and qualification (highest degree). An employee may be government or private. For government employees, special attributes are ministry and designation. For non-government employees, special attributes are company name and position. </a:t>
            </a:r>
          </a:p>
          <a:p>
            <a:pPr marL="0" indent="0">
              <a:buNone/>
            </a:pPr>
            <a:r>
              <a:rPr lang="en-US" dirty="0"/>
              <a:t>National team is formed with the attributes as id, team leader, game, organizing country, and date. The attribute team leader is reference type that refers to person. You have to define NID as reference.</a:t>
            </a:r>
            <a:endParaRPr lang="en-US" i="1" dirty="0"/>
          </a:p>
          <a:p>
            <a:pPr>
              <a:buFont typeface="+mj-lt"/>
              <a:buAutoNum type="alphaLcPeriod"/>
            </a:pPr>
            <a:r>
              <a:rPr lang="en-US" i="1" dirty="0"/>
              <a:t>Find TF (d, </a:t>
            </a:r>
            <a:r>
              <a:rPr lang="en-US" i="1" dirty="0" smtClean="0"/>
              <a:t>attribute) </a:t>
            </a:r>
            <a:endParaRPr lang="en-US" i="1" dirty="0"/>
          </a:p>
          <a:p>
            <a:pPr>
              <a:buFont typeface="+mj-lt"/>
              <a:buAutoNum type="alphaLcPeriod"/>
            </a:pPr>
            <a:r>
              <a:rPr lang="en-US" i="1" dirty="0"/>
              <a:t>Why logarithmic function has been considered instead of n(</a:t>
            </a:r>
            <a:r>
              <a:rPr lang="en-US" i="1" dirty="0" err="1"/>
              <a:t>d,t</a:t>
            </a:r>
            <a:r>
              <a:rPr lang="en-US" i="1" dirty="0"/>
              <a:t>)?</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714834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00045-1F3A-4028-920E-82D8D6E462B2}"/>
              </a:ext>
            </a:extLst>
          </p:cNvPr>
          <p:cNvSpPr>
            <a:spLocks noGrp="1"/>
          </p:cNvSpPr>
          <p:nvPr>
            <p:ph type="title"/>
          </p:nvPr>
        </p:nvSpPr>
        <p:spPr/>
        <p:txBody>
          <a:bodyPr/>
          <a:lstStyle/>
          <a:p>
            <a:r>
              <a:rPr lang="en-IN" dirty="0"/>
              <a:t>Ranking using TF-IDF</a:t>
            </a:r>
          </a:p>
        </p:txBody>
      </p:sp>
      <p:sp>
        <p:nvSpPr>
          <p:cNvPr id="3" name="Content Placeholder 2">
            <a:extLst>
              <a:ext uri="{FF2B5EF4-FFF2-40B4-BE49-F238E27FC236}">
                <a16:creationId xmlns="" xmlns:a16="http://schemas.microsoft.com/office/drawing/2014/main" id="{977498B8-1E47-4AA6-94FC-85A61348456B}"/>
              </a:ext>
            </a:extLst>
          </p:cNvPr>
          <p:cNvSpPr>
            <a:spLocks noGrp="1"/>
          </p:cNvSpPr>
          <p:nvPr>
            <p:ph idx="1"/>
          </p:nvPr>
        </p:nvSpPr>
        <p:spPr>
          <a:xfrm>
            <a:off x="683580" y="1102497"/>
            <a:ext cx="8161969" cy="5367972"/>
          </a:xfrm>
        </p:spPr>
        <p:txBody>
          <a:bodyPr/>
          <a:lstStyle/>
          <a:p>
            <a:r>
              <a:rPr lang="en-US" b="1" dirty="0">
                <a:solidFill>
                  <a:srgbClr val="002060"/>
                </a:solidFill>
              </a:rPr>
              <a:t>Inverse document frequency</a:t>
            </a:r>
            <a:r>
              <a:rPr lang="en-US" dirty="0"/>
              <a:t>: IDF(t)</a:t>
            </a:r>
          </a:p>
          <a:p>
            <a:pPr lvl="1"/>
            <a:r>
              <a:rPr lang="en-US" dirty="0"/>
              <a:t>One definition: </a:t>
            </a:r>
            <a:r>
              <a:rPr lang="en-IN" i="1" dirty="0"/>
              <a:t>IDF</a:t>
            </a:r>
            <a:r>
              <a:rPr lang="en-IN" dirty="0"/>
              <a:t>(</a:t>
            </a:r>
            <a:r>
              <a:rPr lang="en-IN" i="1" dirty="0"/>
              <a:t>t</a:t>
            </a:r>
            <a:r>
              <a:rPr lang="en-IN" dirty="0"/>
              <a:t>) = 1/</a:t>
            </a:r>
            <a:r>
              <a:rPr lang="en-IN" i="1" dirty="0"/>
              <a:t>n</a:t>
            </a:r>
            <a:r>
              <a:rPr lang="en-IN" dirty="0"/>
              <a:t>(</a:t>
            </a:r>
            <a:r>
              <a:rPr lang="en-IN" i="1" dirty="0"/>
              <a:t>t</a:t>
            </a:r>
            <a:r>
              <a:rPr lang="en-IN" dirty="0"/>
              <a:t>) </a:t>
            </a:r>
          </a:p>
          <a:p>
            <a:r>
              <a:rPr lang="en-US" dirty="0"/>
              <a:t>where n(t) denotes the number of documents (among those indexed by the system) that contain the term t. </a:t>
            </a:r>
          </a:p>
          <a:p>
            <a:pPr marL="0" indent="0">
              <a:buNone/>
            </a:pPr>
            <a:r>
              <a:rPr lang="en-US" b="1" i="1" dirty="0" smtClean="0">
                <a:solidFill>
                  <a:srgbClr val="FF0000"/>
                </a:solidFill>
              </a:rPr>
              <a:t>Question 32-3:</a:t>
            </a:r>
            <a:r>
              <a:rPr lang="en-US" b="1" i="1" dirty="0" smtClean="0">
                <a:solidFill>
                  <a:srgbClr val="0000FF"/>
                </a:solidFill>
              </a:rPr>
              <a:t> </a:t>
            </a:r>
            <a:r>
              <a:rPr lang="en-US" i="1" dirty="0"/>
              <a:t>A document d1 is given as follows:</a:t>
            </a:r>
          </a:p>
          <a:p>
            <a:pPr marL="0" indent="0">
              <a:buNone/>
            </a:pPr>
            <a:r>
              <a:rPr lang="en-US" dirty="0"/>
              <a:t>A person has NID, name, street, city, thana, district and age. A person may be an employee with special attributes as salary and qualification (highest degree). An employee may be government or private. For government employees, special attributes are ministry and designation. For non-government employees, special attributes are company name and position. </a:t>
            </a:r>
            <a:r>
              <a:rPr lang="en-US" i="1" dirty="0"/>
              <a:t>TF (</a:t>
            </a:r>
            <a:r>
              <a:rPr lang="en-US" i="1" dirty="0" smtClean="0"/>
              <a:t>d1, </a:t>
            </a:r>
            <a:r>
              <a:rPr lang="en-US" i="1" dirty="0"/>
              <a:t>attribute) = log</a:t>
            </a:r>
            <a:r>
              <a:rPr lang="en-US" dirty="0"/>
              <a:t>(1 + </a:t>
            </a:r>
            <a:r>
              <a:rPr lang="en-US" i="1" dirty="0"/>
              <a:t>2/50</a:t>
            </a:r>
            <a:r>
              <a:rPr lang="en-US" dirty="0"/>
              <a:t>) </a:t>
            </a:r>
            <a:endParaRPr lang="en-US" i="1" dirty="0"/>
          </a:p>
          <a:p>
            <a:pPr marL="0" indent="0">
              <a:buNone/>
            </a:pPr>
            <a:endParaRPr lang="en-US" dirty="0"/>
          </a:p>
          <a:p>
            <a:pPr marL="0" indent="0">
              <a:buNone/>
            </a:pPr>
            <a:r>
              <a:rPr lang="en-US" i="1" dirty="0"/>
              <a:t>Another document d2 is given as follows:</a:t>
            </a:r>
          </a:p>
          <a:p>
            <a:pPr marL="0" indent="0">
              <a:spcBef>
                <a:spcPts val="0"/>
              </a:spcBef>
              <a:buNone/>
            </a:pPr>
            <a:r>
              <a:rPr lang="en-US" dirty="0"/>
              <a:t>Define SQL schema for the following using type inheritance.</a:t>
            </a:r>
          </a:p>
          <a:p>
            <a:pPr marL="0" indent="0">
              <a:spcBef>
                <a:spcPts val="0"/>
              </a:spcBef>
              <a:buNone/>
            </a:pPr>
            <a:r>
              <a:rPr lang="en-US" dirty="0"/>
              <a:t>A car-rental company maintains a database for all vehicles in its current fleet.</a:t>
            </a:r>
          </a:p>
          <a:p>
            <a:pPr marL="0" indent="0">
              <a:spcBef>
                <a:spcPts val="0"/>
              </a:spcBef>
              <a:buNone/>
            </a:pPr>
            <a:r>
              <a:rPr lang="en-US" dirty="0"/>
              <a:t>For all vehicles, it includes the vehicle identification number, license number,</a:t>
            </a:r>
          </a:p>
          <a:p>
            <a:pPr marL="0" indent="0">
              <a:spcBef>
                <a:spcPts val="0"/>
              </a:spcBef>
              <a:buNone/>
            </a:pPr>
            <a:r>
              <a:rPr lang="en-US" dirty="0"/>
              <a:t>manufacturer, model, date of purchase, and color.  </a:t>
            </a:r>
          </a:p>
          <a:p>
            <a:pPr lvl="1">
              <a:buFont typeface="+mj-lt"/>
              <a:buAutoNum type="alphaLcPeriod"/>
            </a:pPr>
            <a:r>
              <a:rPr lang="en-US" i="1" dirty="0"/>
              <a:t>Find IDF(attribute)</a:t>
            </a:r>
          </a:p>
          <a:p>
            <a:pPr lvl="1">
              <a:buFont typeface="+mj-lt"/>
              <a:buAutoNum type="alphaLcPeriod"/>
            </a:pPr>
            <a:r>
              <a:rPr lang="en-US" i="1" dirty="0"/>
              <a:t>Find IDF(for)</a:t>
            </a:r>
          </a:p>
        </p:txBody>
      </p:sp>
    </p:spTree>
    <p:extLst>
      <p:ext uri="{BB962C8B-B14F-4D97-AF65-F5344CB8AC3E}">
        <p14:creationId xmlns:p14="http://schemas.microsoft.com/office/powerpoint/2010/main" val="2770093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00045-1F3A-4028-920E-82D8D6E462B2}"/>
              </a:ext>
            </a:extLst>
          </p:cNvPr>
          <p:cNvSpPr>
            <a:spLocks noGrp="1"/>
          </p:cNvSpPr>
          <p:nvPr>
            <p:ph type="title"/>
          </p:nvPr>
        </p:nvSpPr>
        <p:spPr>
          <a:xfrm>
            <a:off x="5233181" y="492897"/>
            <a:ext cx="3612368" cy="609600"/>
          </a:xfrm>
        </p:spPr>
        <p:txBody>
          <a:bodyPr/>
          <a:lstStyle/>
          <a:p>
            <a:r>
              <a:rPr lang="en-IN" dirty="0"/>
              <a:t>Ranking using TF-IDF</a:t>
            </a:r>
          </a:p>
        </p:txBody>
      </p:sp>
      <p:sp>
        <p:nvSpPr>
          <p:cNvPr id="3" name="Content Placeholder 2">
            <a:extLst>
              <a:ext uri="{FF2B5EF4-FFF2-40B4-BE49-F238E27FC236}">
                <a16:creationId xmlns="" xmlns:a16="http://schemas.microsoft.com/office/drawing/2014/main" id="{977498B8-1E47-4AA6-94FC-85A61348456B}"/>
              </a:ext>
            </a:extLst>
          </p:cNvPr>
          <p:cNvSpPr>
            <a:spLocks noGrp="1"/>
          </p:cNvSpPr>
          <p:nvPr>
            <p:ph idx="1"/>
          </p:nvPr>
        </p:nvSpPr>
        <p:spPr>
          <a:xfrm>
            <a:off x="191212" y="176638"/>
            <a:ext cx="5365528" cy="1851718"/>
          </a:xfrm>
        </p:spPr>
        <p:txBody>
          <a:bodyPr/>
          <a:lstStyle/>
          <a:p>
            <a:r>
              <a:rPr lang="en-US" b="1" dirty="0">
                <a:solidFill>
                  <a:srgbClr val="002060"/>
                </a:solidFill>
              </a:rPr>
              <a:t>Relevance</a:t>
            </a:r>
            <a:r>
              <a:rPr lang="en-US" b="1" dirty="0"/>
              <a:t> </a:t>
            </a:r>
            <a:r>
              <a:rPr lang="en-US" dirty="0"/>
              <a:t>of a document </a:t>
            </a:r>
            <a:r>
              <a:rPr lang="en-US" i="1" dirty="0"/>
              <a:t>d </a:t>
            </a:r>
            <a:r>
              <a:rPr lang="en-US" dirty="0"/>
              <a:t>to a set of terms </a:t>
            </a:r>
            <a:r>
              <a:rPr lang="en-US" i="1" dirty="0"/>
              <a:t>Q</a:t>
            </a:r>
            <a:endParaRPr lang="en-US" b="1" i="1" dirty="0"/>
          </a:p>
          <a:p>
            <a:pPr lvl="1"/>
            <a:r>
              <a:rPr lang="en-US" i="1" dirty="0"/>
              <a:t>One definition: r</a:t>
            </a:r>
            <a:r>
              <a:rPr lang="en-US" dirty="0"/>
              <a:t>(</a:t>
            </a:r>
            <a:r>
              <a:rPr lang="en-US" i="1" dirty="0"/>
              <a:t>d</a:t>
            </a:r>
            <a:r>
              <a:rPr lang="en-US" dirty="0"/>
              <a:t>, </a:t>
            </a:r>
            <a:r>
              <a:rPr lang="en-US" i="1" dirty="0"/>
              <a:t>Q</a:t>
            </a:r>
            <a:r>
              <a:rPr lang="en-US" dirty="0"/>
              <a:t>) = ∑</a:t>
            </a:r>
            <a:r>
              <a:rPr lang="en-US" sz="2200" i="1" baseline="-25000" dirty="0" err="1"/>
              <a:t>t</a:t>
            </a:r>
            <a:r>
              <a:rPr lang="en-US" sz="2200" baseline="-25000" dirty="0" err="1"/>
              <a:t>∈</a:t>
            </a:r>
            <a:r>
              <a:rPr lang="en-US" sz="2200" i="1" baseline="-25000" dirty="0" err="1"/>
              <a:t>Q</a:t>
            </a:r>
            <a:r>
              <a:rPr lang="en-US" i="1" dirty="0"/>
              <a:t> TF</a:t>
            </a:r>
            <a:r>
              <a:rPr lang="en-US" dirty="0"/>
              <a:t>(</a:t>
            </a:r>
            <a:r>
              <a:rPr lang="en-US" i="1" dirty="0"/>
              <a:t>d</a:t>
            </a:r>
            <a:r>
              <a:rPr lang="en-US" dirty="0"/>
              <a:t>, </a:t>
            </a:r>
            <a:r>
              <a:rPr lang="en-US" i="1" dirty="0"/>
              <a:t>t</a:t>
            </a:r>
            <a:r>
              <a:rPr lang="en-US" dirty="0"/>
              <a:t>) ∗ </a:t>
            </a:r>
            <a:r>
              <a:rPr lang="en-US" i="1" dirty="0"/>
              <a:t>IDF</a:t>
            </a:r>
            <a:r>
              <a:rPr lang="en-US" dirty="0"/>
              <a:t>(</a:t>
            </a:r>
            <a:r>
              <a:rPr lang="en-US" i="1" dirty="0"/>
              <a:t>t</a:t>
            </a:r>
            <a:r>
              <a:rPr lang="en-US" dirty="0"/>
              <a:t>)</a:t>
            </a:r>
          </a:p>
          <a:p>
            <a:pPr lvl="1"/>
            <a:r>
              <a:rPr lang="en-US" dirty="0"/>
              <a:t>Other definitions </a:t>
            </a:r>
          </a:p>
          <a:p>
            <a:pPr lvl="2"/>
            <a:r>
              <a:rPr lang="en-US" dirty="0"/>
              <a:t>take </a:t>
            </a:r>
            <a:r>
              <a:rPr lang="en-US" b="1" dirty="0">
                <a:solidFill>
                  <a:srgbClr val="002060"/>
                </a:solidFill>
              </a:rPr>
              <a:t>proximity</a:t>
            </a:r>
            <a:r>
              <a:rPr lang="en-US" dirty="0"/>
              <a:t> of words into account</a:t>
            </a:r>
          </a:p>
          <a:p>
            <a:pPr lvl="2"/>
            <a:r>
              <a:rPr lang="en-US" b="1" dirty="0">
                <a:solidFill>
                  <a:srgbClr val="002060"/>
                </a:solidFill>
              </a:rPr>
              <a:t>Stop words</a:t>
            </a:r>
            <a:r>
              <a:rPr lang="en-US" dirty="0"/>
              <a:t> are often ignored </a:t>
            </a:r>
            <a:br>
              <a:rPr lang="en-US" dirty="0"/>
            </a:br>
            <a:r>
              <a:rPr lang="en-US" dirty="0"/>
              <a:t>	</a:t>
            </a:r>
          </a:p>
        </p:txBody>
      </p:sp>
      <p:sp>
        <p:nvSpPr>
          <p:cNvPr id="4" name="Content Placeholder 2">
            <a:extLst>
              <a:ext uri="{FF2B5EF4-FFF2-40B4-BE49-F238E27FC236}">
                <a16:creationId xmlns="" xmlns:a16="http://schemas.microsoft.com/office/drawing/2014/main" id="{53E1D030-8218-46C7-8446-B28FF9525840}"/>
              </a:ext>
            </a:extLst>
          </p:cNvPr>
          <p:cNvSpPr txBox="1">
            <a:spLocks/>
          </p:cNvSpPr>
          <p:nvPr/>
        </p:nvSpPr>
        <p:spPr bwMode="auto">
          <a:xfrm>
            <a:off x="298451" y="2028356"/>
            <a:ext cx="8654337" cy="5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0" indent="0">
              <a:buFont typeface="Wingdings" panose="05000000000000000000" pitchFamily="2" charset="2"/>
              <a:buNone/>
            </a:pPr>
            <a:r>
              <a:rPr lang="en-US" sz="1600" b="1" i="1" kern="0" dirty="0" smtClean="0">
                <a:solidFill>
                  <a:srgbClr val="FF0000"/>
                </a:solidFill>
              </a:rPr>
              <a:t>Question 32-4:</a:t>
            </a:r>
            <a:r>
              <a:rPr lang="en-US" sz="1600" b="1" i="1" kern="0" dirty="0" smtClean="0">
                <a:solidFill>
                  <a:srgbClr val="0000FF"/>
                </a:solidFill>
              </a:rPr>
              <a:t> </a:t>
            </a:r>
            <a:r>
              <a:rPr lang="en-US" sz="1600" i="1" kern="0" dirty="0"/>
              <a:t>A document d1 is given as follows:</a:t>
            </a:r>
          </a:p>
          <a:p>
            <a:pPr marL="0" indent="0">
              <a:buFont typeface="Wingdings" panose="05000000000000000000" pitchFamily="2" charset="2"/>
              <a:buNone/>
            </a:pPr>
            <a:r>
              <a:rPr lang="en-US" sz="1600" kern="0" dirty="0"/>
              <a:t>A person has NID, name, street, city, thana, district and age. A person may be an employee with special attributes as salary and qualification (highest degree). An employee may be government or private. For government employees, special attributes are ministry and designation. For non-government employees, special attributes are company name and position. </a:t>
            </a:r>
          </a:p>
          <a:p>
            <a:pPr marL="0" indent="0">
              <a:buFont typeface="Wingdings" panose="05000000000000000000" pitchFamily="2" charset="2"/>
              <a:buNone/>
            </a:pPr>
            <a:r>
              <a:rPr lang="en-US" sz="1600" i="1" kern="0" dirty="0"/>
              <a:t>Another document d2 is given as follows:</a:t>
            </a:r>
          </a:p>
          <a:p>
            <a:pPr marL="0" indent="0">
              <a:spcBef>
                <a:spcPts val="0"/>
              </a:spcBef>
              <a:buNone/>
            </a:pPr>
            <a:r>
              <a:rPr lang="en-US" sz="1600" kern="0" dirty="0"/>
              <a:t>An employee may be government or private. For government employees, special attributes are ministry and designation. For non-government employees, special attributes are company name and position</a:t>
            </a:r>
            <a:r>
              <a:rPr lang="en-US" sz="1600" kern="0" dirty="0" smtClean="0"/>
              <a:t>. </a:t>
            </a:r>
            <a:endParaRPr lang="en-US" sz="1600" kern="0" dirty="0"/>
          </a:p>
          <a:p>
            <a:pPr>
              <a:spcBef>
                <a:spcPts val="0"/>
              </a:spcBef>
              <a:buFont typeface="+mj-lt"/>
              <a:buAutoNum type="alphaLcPeriod"/>
            </a:pPr>
            <a:r>
              <a:rPr lang="en-US" sz="1600" kern="0" dirty="0"/>
              <a:t>Find relevance r (d1, </a:t>
            </a:r>
            <a:r>
              <a:rPr lang="en-US" sz="1600" kern="0" dirty="0" smtClean="0"/>
              <a:t>{attribute, salary}) </a:t>
            </a:r>
            <a:endParaRPr lang="en-US" sz="1600" kern="0" dirty="0"/>
          </a:p>
          <a:p>
            <a:pPr>
              <a:spcBef>
                <a:spcPts val="0"/>
              </a:spcBef>
              <a:buFont typeface="+mj-lt"/>
              <a:buAutoNum type="alphaLcPeriod"/>
            </a:pPr>
            <a:endParaRPr lang="en-US" sz="1600" kern="0" dirty="0"/>
          </a:p>
          <a:p>
            <a:pPr>
              <a:spcBef>
                <a:spcPts val="0"/>
              </a:spcBef>
              <a:buFont typeface="+mj-lt"/>
              <a:buAutoNum type="alphaLcPeriod"/>
            </a:pPr>
            <a:r>
              <a:rPr lang="en-US" sz="1600" kern="0" dirty="0"/>
              <a:t>Find relevance r (d2, </a:t>
            </a:r>
            <a:r>
              <a:rPr lang="en-US" sz="1600" kern="0" dirty="0" smtClean="0"/>
              <a:t>{attribute, salary})</a:t>
            </a:r>
          </a:p>
          <a:p>
            <a:pPr>
              <a:spcBef>
                <a:spcPts val="0"/>
              </a:spcBef>
              <a:buFont typeface="+mj-lt"/>
              <a:buAutoNum type="alphaLcPeriod"/>
            </a:pPr>
            <a:endParaRPr lang="en-US" sz="1600" kern="0" dirty="0"/>
          </a:p>
          <a:p>
            <a:pPr>
              <a:spcBef>
                <a:spcPts val="0"/>
              </a:spcBef>
              <a:buFont typeface="+mj-lt"/>
              <a:buAutoNum type="alphaLcPeriod"/>
            </a:pPr>
            <a:r>
              <a:rPr lang="en-US" sz="1600" kern="0" dirty="0" smtClean="0"/>
              <a:t>Find ranking of the </a:t>
            </a:r>
            <a:r>
              <a:rPr lang="en-US" sz="1600" kern="0" dirty="0"/>
              <a:t>query {attribute, salary</a:t>
            </a:r>
            <a:r>
              <a:rPr lang="en-US" sz="1600" kern="0" dirty="0" smtClean="0"/>
              <a:t>} </a:t>
            </a:r>
            <a:endParaRPr lang="en-US" sz="1600" kern="0" dirty="0"/>
          </a:p>
          <a:p>
            <a:pPr marL="0" indent="0">
              <a:spcBef>
                <a:spcPts val="0"/>
              </a:spcBef>
              <a:buFont typeface="Wingdings" panose="05000000000000000000" pitchFamily="2" charset="2"/>
              <a:buNone/>
            </a:pPr>
            <a:endParaRPr lang="en-US" sz="1600" kern="0" dirty="0"/>
          </a:p>
        </p:txBody>
      </p:sp>
    </p:spTree>
    <p:extLst>
      <p:ext uri="{BB962C8B-B14F-4D97-AF65-F5344CB8AC3E}">
        <p14:creationId xmlns:p14="http://schemas.microsoft.com/office/powerpoint/2010/main" val="299945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E10462-F0F1-44CD-AE35-4EB7D793DB7B}"/>
              </a:ext>
            </a:extLst>
          </p:cNvPr>
          <p:cNvSpPr>
            <a:spLocks noGrp="1"/>
          </p:cNvSpPr>
          <p:nvPr>
            <p:ph type="title"/>
          </p:nvPr>
        </p:nvSpPr>
        <p:spPr/>
        <p:txBody>
          <a:bodyPr/>
          <a:lstStyle/>
          <a:p>
            <a:r>
              <a:rPr lang="en-IN" dirty="0"/>
              <a:t>Example of Data in XML</a:t>
            </a:r>
          </a:p>
        </p:txBody>
      </p:sp>
      <p:sp>
        <p:nvSpPr>
          <p:cNvPr id="3" name="Content Placeholder 2">
            <a:extLst>
              <a:ext uri="{FF2B5EF4-FFF2-40B4-BE49-F238E27FC236}">
                <a16:creationId xmlns="" xmlns:a16="http://schemas.microsoft.com/office/drawing/2014/main" id="{58560AA6-794A-47EF-8B4D-2133BF183438}"/>
              </a:ext>
            </a:extLst>
          </p:cNvPr>
          <p:cNvSpPr>
            <a:spLocks noGrp="1"/>
          </p:cNvSpPr>
          <p:nvPr>
            <p:ph idx="1"/>
          </p:nvPr>
        </p:nvSpPr>
        <p:spPr>
          <a:xfrm>
            <a:off x="147872" y="604245"/>
            <a:ext cx="8206358" cy="5367972"/>
          </a:xfrm>
        </p:spPr>
        <p:txBody>
          <a:bodyPr/>
          <a:lstStyle/>
          <a:p>
            <a:r>
              <a:rPr lang="en-IN" sz="1600" i="1" dirty="0"/>
              <a:t>&lt;</a:t>
            </a:r>
            <a:r>
              <a:rPr lang="en-IN" sz="1600" dirty="0"/>
              <a:t>purchase order</a:t>
            </a:r>
            <a:r>
              <a:rPr lang="en-IN" sz="1600" i="1" dirty="0"/>
              <a:t>&gt;</a:t>
            </a:r>
            <a:br>
              <a:rPr lang="en-IN" sz="1600" i="1" dirty="0"/>
            </a:br>
            <a:r>
              <a:rPr lang="en-IN" sz="1600" i="1" dirty="0"/>
              <a:t>	&lt;</a:t>
            </a:r>
            <a:r>
              <a:rPr lang="en-IN" sz="1600" dirty="0"/>
              <a:t>identifier</a:t>
            </a:r>
            <a:r>
              <a:rPr lang="en-IN" sz="1600" i="1" dirty="0"/>
              <a:t>&gt; </a:t>
            </a:r>
            <a:r>
              <a:rPr lang="en-IN" sz="1600" dirty="0"/>
              <a:t>P-101 </a:t>
            </a:r>
            <a:r>
              <a:rPr lang="en-IN" sz="1600" i="1" dirty="0"/>
              <a:t>&lt;</a:t>
            </a:r>
            <a:r>
              <a:rPr lang="en-IN" sz="1600" dirty="0"/>
              <a:t>/identifier</a:t>
            </a:r>
            <a:r>
              <a:rPr lang="en-IN" sz="1600" i="1" dirty="0"/>
              <a:t>&gt;</a:t>
            </a:r>
            <a:br>
              <a:rPr lang="en-IN" sz="1600" i="1" dirty="0"/>
            </a:br>
            <a:r>
              <a:rPr lang="en-IN" sz="1600" i="1" dirty="0"/>
              <a:t>	&lt;</a:t>
            </a:r>
            <a:r>
              <a:rPr lang="en-IN" sz="1600" dirty="0"/>
              <a:t>purchaser</a:t>
            </a:r>
            <a:r>
              <a:rPr lang="en-IN" sz="1600" i="1" dirty="0"/>
              <a:t>&gt;</a:t>
            </a:r>
            <a:br>
              <a:rPr lang="en-IN" sz="1600" i="1" dirty="0"/>
            </a:br>
            <a:r>
              <a:rPr lang="en-IN" sz="1600" i="1" dirty="0"/>
              <a:t>		&lt;</a:t>
            </a:r>
            <a:r>
              <a:rPr lang="en-IN" sz="1600" dirty="0"/>
              <a:t>name</a:t>
            </a:r>
            <a:r>
              <a:rPr lang="en-IN" sz="1600" i="1" dirty="0"/>
              <a:t>&gt; </a:t>
            </a:r>
            <a:r>
              <a:rPr lang="en-IN" sz="1600" dirty="0"/>
              <a:t>Cray Z. Coyote </a:t>
            </a:r>
            <a:r>
              <a:rPr lang="en-IN" sz="1600" i="1" dirty="0"/>
              <a:t>&lt;</a:t>
            </a:r>
            <a:r>
              <a:rPr lang="en-IN" sz="1600" dirty="0"/>
              <a:t>/name</a:t>
            </a:r>
            <a:r>
              <a:rPr lang="en-IN" sz="1600" i="1" dirty="0"/>
              <a:t>&gt;</a:t>
            </a:r>
            <a:br>
              <a:rPr lang="en-IN" sz="1600" i="1" dirty="0"/>
            </a:br>
            <a:r>
              <a:rPr lang="en-IN" sz="1600" i="1" dirty="0"/>
              <a:t>		&lt;</a:t>
            </a:r>
            <a:r>
              <a:rPr lang="en-IN" sz="1600" dirty="0"/>
              <a:t>address</a:t>
            </a:r>
            <a:r>
              <a:rPr lang="en-IN" sz="1600" i="1" dirty="0"/>
              <a:t>&gt; </a:t>
            </a:r>
            <a:r>
              <a:rPr lang="en-IN" sz="1600" dirty="0"/>
              <a:t>Route 66, Mesa Flats, Arizona 86047, USA </a:t>
            </a:r>
            <a:r>
              <a:rPr lang="en-IN" sz="1600" i="1" dirty="0" smtClean="0"/>
              <a:t>&lt;</a:t>
            </a:r>
            <a:r>
              <a:rPr lang="en-IN" sz="1600" dirty="0" smtClean="0"/>
              <a:t>/</a:t>
            </a:r>
            <a:r>
              <a:rPr lang="en-IN" sz="1600" dirty="0"/>
              <a:t>address</a:t>
            </a:r>
            <a:r>
              <a:rPr lang="en-IN" sz="1600" i="1" dirty="0"/>
              <a:t>&gt;</a:t>
            </a:r>
            <a:br>
              <a:rPr lang="en-IN" sz="1600" i="1" dirty="0"/>
            </a:br>
            <a:r>
              <a:rPr lang="en-IN" sz="1600" i="1" dirty="0"/>
              <a:t>	&lt;</a:t>
            </a:r>
            <a:r>
              <a:rPr lang="en-IN" sz="1600" dirty="0"/>
              <a:t>/purchaser</a:t>
            </a:r>
            <a:r>
              <a:rPr lang="en-IN" sz="1600" i="1" dirty="0"/>
              <a:t>&gt;</a:t>
            </a:r>
            <a:br>
              <a:rPr lang="en-IN" sz="1600" i="1" dirty="0"/>
            </a:br>
            <a:r>
              <a:rPr lang="en-IN" sz="1600" i="1" dirty="0"/>
              <a:t>	&lt;</a:t>
            </a:r>
            <a:r>
              <a:rPr lang="en-IN" sz="1600" dirty="0"/>
              <a:t>supplier</a:t>
            </a:r>
            <a:r>
              <a:rPr lang="en-IN" sz="1600" i="1" dirty="0"/>
              <a:t>&gt;</a:t>
            </a:r>
            <a:br>
              <a:rPr lang="en-IN" sz="1600" i="1" dirty="0"/>
            </a:br>
            <a:r>
              <a:rPr lang="en-IN" sz="1600" i="1" dirty="0"/>
              <a:t>		&lt;</a:t>
            </a:r>
            <a:r>
              <a:rPr lang="en-IN" sz="1600" dirty="0"/>
              <a:t>name</a:t>
            </a:r>
            <a:r>
              <a:rPr lang="en-IN" sz="1600" i="1" dirty="0"/>
              <a:t>&gt; </a:t>
            </a:r>
            <a:r>
              <a:rPr lang="en-IN" sz="1600" dirty="0"/>
              <a:t>Acme Supplies </a:t>
            </a:r>
            <a:r>
              <a:rPr lang="en-IN" sz="1600" i="1" dirty="0"/>
              <a:t>&lt;</a:t>
            </a:r>
            <a:r>
              <a:rPr lang="en-IN" sz="1600" dirty="0"/>
              <a:t>/name</a:t>
            </a:r>
            <a:r>
              <a:rPr lang="en-IN" sz="1600" i="1" dirty="0"/>
              <a:t>&gt;</a:t>
            </a:r>
            <a:br>
              <a:rPr lang="en-IN" sz="1600" i="1" dirty="0"/>
            </a:br>
            <a:r>
              <a:rPr lang="en-IN" sz="1600" i="1" dirty="0"/>
              <a:t>		&lt;</a:t>
            </a:r>
            <a:r>
              <a:rPr lang="en-IN" sz="1600" dirty="0"/>
              <a:t>address</a:t>
            </a:r>
            <a:r>
              <a:rPr lang="en-IN" sz="1600" i="1" dirty="0"/>
              <a:t>&gt; </a:t>
            </a:r>
            <a:r>
              <a:rPr lang="en-IN" sz="1600" dirty="0"/>
              <a:t>1 Broadway, New York, NY, USA </a:t>
            </a:r>
            <a:r>
              <a:rPr lang="en-IN" sz="1600" i="1" dirty="0"/>
              <a:t>&lt;</a:t>
            </a:r>
            <a:r>
              <a:rPr lang="en-IN" sz="1600" dirty="0"/>
              <a:t>/address</a:t>
            </a:r>
            <a:r>
              <a:rPr lang="en-IN" sz="1600" i="1" dirty="0"/>
              <a:t>&gt;</a:t>
            </a:r>
            <a:br>
              <a:rPr lang="en-IN" sz="1600" i="1" dirty="0"/>
            </a:br>
            <a:r>
              <a:rPr lang="en-IN" sz="1600" i="1" dirty="0"/>
              <a:t>	&lt;</a:t>
            </a:r>
            <a:r>
              <a:rPr lang="en-IN" sz="1600" dirty="0"/>
              <a:t>/supplier</a:t>
            </a:r>
            <a:r>
              <a:rPr lang="en-IN" sz="1600" i="1" dirty="0"/>
              <a:t>&gt;</a:t>
            </a:r>
            <a:br>
              <a:rPr lang="en-IN" sz="1600" i="1" dirty="0"/>
            </a:br>
            <a:r>
              <a:rPr lang="en-IN" sz="1600" i="1" dirty="0"/>
              <a:t>	&lt;</a:t>
            </a:r>
            <a:r>
              <a:rPr lang="en-IN" sz="1600" dirty="0" err="1"/>
              <a:t>itemlist</a:t>
            </a:r>
            <a:r>
              <a:rPr lang="en-IN" sz="1600" i="1" dirty="0"/>
              <a:t>&gt;</a:t>
            </a:r>
            <a:br>
              <a:rPr lang="en-IN" sz="1600" i="1" dirty="0"/>
            </a:br>
            <a:r>
              <a:rPr lang="en-IN" sz="1600" i="1" dirty="0"/>
              <a:t>	        &lt;</a:t>
            </a:r>
            <a:r>
              <a:rPr lang="en-IN" sz="1600" dirty="0"/>
              <a:t>item</a:t>
            </a:r>
            <a:r>
              <a:rPr lang="en-IN" sz="1600" i="1" dirty="0"/>
              <a:t>&gt;</a:t>
            </a:r>
            <a:br>
              <a:rPr lang="en-IN" sz="1600" i="1" dirty="0"/>
            </a:br>
            <a:r>
              <a:rPr lang="en-IN" sz="1600" i="1" dirty="0"/>
              <a:t>		&lt;</a:t>
            </a:r>
            <a:r>
              <a:rPr lang="en-IN" sz="1600" dirty="0"/>
              <a:t>identifier</a:t>
            </a:r>
            <a:r>
              <a:rPr lang="en-IN" sz="1600" i="1" dirty="0"/>
              <a:t>&gt; </a:t>
            </a:r>
            <a:r>
              <a:rPr lang="en-IN" sz="1600" dirty="0"/>
              <a:t>RS1 </a:t>
            </a:r>
            <a:r>
              <a:rPr lang="en-IN" sz="1600" i="1" dirty="0"/>
              <a:t>&lt;</a:t>
            </a:r>
            <a:r>
              <a:rPr lang="en-IN" sz="1600" dirty="0"/>
              <a:t>/identifier</a:t>
            </a:r>
            <a:r>
              <a:rPr lang="en-IN" sz="1600" i="1" dirty="0"/>
              <a:t>&gt;</a:t>
            </a:r>
            <a:br>
              <a:rPr lang="en-IN" sz="1600" i="1" dirty="0"/>
            </a:br>
            <a:r>
              <a:rPr lang="en-IN" sz="1600" i="1" dirty="0"/>
              <a:t>		&lt;</a:t>
            </a:r>
            <a:r>
              <a:rPr lang="en-IN" sz="1600" dirty="0"/>
              <a:t>description</a:t>
            </a:r>
            <a:r>
              <a:rPr lang="en-IN" sz="1600" i="1" dirty="0"/>
              <a:t>&gt; </a:t>
            </a:r>
            <a:r>
              <a:rPr lang="en-IN" sz="1600" dirty="0"/>
              <a:t>Atom powered rocket sled </a:t>
            </a:r>
            <a:r>
              <a:rPr lang="en-IN" sz="1600" i="1" dirty="0"/>
              <a:t>&lt;</a:t>
            </a:r>
            <a:r>
              <a:rPr lang="en-IN" sz="1600" dirty="0"/>
              <a:t>/description</a:t>
            </a:r>
            <a:r>
              <a:rPr lang="en-IN" sz="1600" i="1" dirty="0"/>
              <a:t>&gt;</a:t>
            </a:r>
            <a:br>
              <a:rPr lang="en-IN" sz="1600" i="1" dirty="0"/>
            </a:br>
            <a:r>
              <a:rPr lang="en-IN" sz="1600" i="1" dirty="0"/>
              <a:t>		&lt;</a:t>
            </a:r>
            <a:r>
              <a:rPr lang="en-IN" sz="1600" dirty="0"/>
              <a:t>quantity</a:t>
            </a:r>
            <a:r>
              <a:rPr lang="en-IN" sz="1600" i="1" dirty="0"/>
              <a:t>&gt; </a:t>
            </a:r>
            <a:r>
              <a:rPr lang="en-IN" sz="1600" dirty="0"/>
              <a:t>2 </a:t>
            </a:r>
            <a:r>
              <a:rPr lang="en-IN" sz="1600" i="1" dirty="0"/>
              <a:t>&lt;</a:t>
            </a:r>
            <a:r>
              <a:rPr lang="en-IN" sz="1600" dirty="0"/>
              <a:t>/quantity</a:t>
            </a:r>
            <a:r>
              <a:rPr lang="en-IN" sz="1600" i="1" dirty="0"/>
              <a:t>&gt;</a:t>
            </a:r>
            <a:br>
              <a:rPr lang="en-IN" sz="1600" i="1" dirty="0"/>
            </a:br>
            <a:r>
              <a:rPr lang="en-IN" sz="1600" i="1" dirty="0"/>
              <a:t>		&lt;</a:t>
            </a:r>
            <a:r>
              <a:rPr lang="en-IN" sz="1600" dirty="0"/>
              <a:t>price</a:t>
            </a:r>
            <a:r>
              <a:rPr lang="en-IN" sz="1600" i="1" dirty="0"/>
              <a:t>&gt; </a:t>
            </a:r>
            <a:r>
              <a:rPr lang="en-IN" sz="1600" dirty="0"/>
              <a:t>199.95 </a:t>
            </a:r>
            <a:r>
              <a:rPr lang="en-IN" sz="1600" i="1" dirty="0"/>
              <a:t>&lt;</a:t>
            </a:r>
            <a:r>
              <a:rPr lang="en-IN" sz="1600" dirty="0"/>
              <a:t>/price</a:t>
            </a:r>
            <a:r>
              <a:rPr lang="en-IN" sz="1600" i="1" dirty="0"/>
              <a:t>&gt;</a:t>
            </a:r>
            <a:br>
              <a:rPr lang="en-IN" sz="1600" i="1" dirty="0"/>
            </a:br>
            <a:r>
              <a:rPr lang="en-IN" sz="1600" i="1" dirty="0"/>
              <a:t>	        &lt;</a:t>
            </a:r>
            <a:r>
              <a:rPr lang="en-IN" sz="1600" dirty="0"/>
              <a:t>/item</a:t>
            </a:r>
            <a:r>
              <a:rPr lang="en-IN" sz="1600" i="1" dirty="0"/>
              <a:t>&gt;</a:t>
            </a:r>
            <a:br>
              <a:rPr lang="en-IN" sz="1600" i="1" dirty="0"/>
            </a:br>
            <a:r>
              <a:rPr lang="en-IN" sz="1600" i="1" dirty="0"/>
              <a:t>	        &lt;</a:t>
            </a:r>
            <a:r>
              <a:rPr lang="en-IN" sz="1600" dirty="0"/>
              <a:t>item</a:t>
            </a:r>
            <a:r>
              <a:rPr lang="en-IN" sz="1600" i="1" dirty="0"/>
              <a:t>&gt;…</a:t>
            </a:r>
            <a:r>
              <a:rPr lang="en-IN" sz="1600" dirty="0"/>
              <a:t>&lt;/item&gt;</a:t>
            </a:r>
            <a:r>
              <a:rPr lang="en-IN" sz="1600" i="1" dirty="0"/>
              <a:t/>
            </a:r>
            <a:br>
              <a:rPr lang="en-IN" sz="1600" i="1" dirty="0"/>
            </a:br>
            <a:r>
              <a:rPr lang="en-IN" sz="1600" i="1" dirty="0"/>
              <a:t>	&lt;</a:t>
            </a:r>
            <a:r>
              <a:rPr lang="en-IN" sz="1600" dirty="0"/>
              <a:t>/</a:t>
            </a:r>
            <a:r>
              <a:rPr lang="en-IN" sz="1600" dirty="0" err="1"/>
              <a:t>itemlist</a:t>
            </a:r>
            <a:r>
              <a:rPr lang="en-IN" sz="1600" i="1" dirty="0"/>
              <a:t>&gt;</a:t>
            </a:r>
            <a:br>
              <a:rPr lang="en-IN" sz="1600" i="1" dirty="0"/>
            </a:br>
            <a:r>
              <a:rPr lang="en-IN" sz="1600" i="1" dirty="0"/>
              <a:t>	&lt;</a:t>
            </a:r>
            <a:r>
              <a:rPr lang="en-IN" sz="1600" dirty="0"/>
              <a:t>total cost</a:t>
            </a:r>
            <a:r>
              <a:rPr lang="en-IN" sz="1600" i="1" dirty="0"/>
              <a:t>&gt; </a:t>
            </a:r>
            <a:r>
              <a:rPr lang="en-IN" sz="1600" dirty="0"/>
              <a:t>429.85 </a:t>
            </a:r>
            <a:r>
              <a:rPr lang="en-IN" sz="1600" i="1" dirty="0"/>
              <a:t>&lt;</a:t>
            </a:r>
            <a:r>
              <a:rPr lang="en-IN" sz="1600" dirty="0"/>
              <a:t>/total cost</a:t>
            </a:r>
            <a:r>
              <a:rPr lang="en-IN" sz="1600" i="1" dirty="0"/>
              <a:t>&gt;</a:t>
            </a:r>
            <a:br>
              <a:rPr lang="en-IN" sz="1600" i="1" dirty="0"/>
            </a:br>
            <a:r>
              <a:rPr lang="en-IN" sz="1600" i="1" dirty="0"/>
              <a:t>         ….</a:t>
            </a:r>
            <a:br>
              <a:rPr lang="en-IN" sz="1600" i="1" dirty="0"/>
            </a:br>
            <a:r>
              <a:rPr lang="en-IN" sz="1600" i="1" dirty="0"/>
              <a:t>&lt;</a:t>
            </a:r>
            <a:r>
              <a:rPr lang="en-IN" sz="1600" dirty="0"/>
              <a:t>/purchase order</a:t>
            </a:r>
            <a:r>
              <a:rPr lang="en-IN" sz="1600" i="1" dirty="0"/>
              <a:t>&gt;</a:t>
            </a:r>
            <a:r>
              <a:rPr lang="en-IN" sz="1600" dirty="0"/>
              <a:t> </a:t>
            </a:r>
            <a:br>
              <a:rPr lang="en-IN" sz="1600" dirty="0"/>
            </a:br>
            <a:endParaRPr lang="en-IN" sz="1600" dirty="0"/>
          </a:p>
        </p:txBody>
      </p:sp>
      <p:sp>
        <p:nvSpPr>
          <p:cNvPr id="5" name="TextBox 4"/>
          <p:cNvSpPr txBox="1"/>
          <p:nvPr/>
        </p:nvSpPr>
        <p:spPr>
          <a:xfrm>
            <a:off x="4806950" y="4722125"/>
            <a:ext cx="4038600" cy="1077218"/>
          </a:xfrm>
          <a:prstGeom prst="rect">
            <a:avLst/>
          </a:prstGeom>
          <a:noFill/>
        </p:spPr>
        <p:txBody>
          <a:bodyPr wrap="square" rtlCol="0">
            <a:spAutoFit/>
          </a:bodyPr>
          <a:lstStyle/>
          <a:p>
            <a:r>
              <a:rPr lang="en-US" b="1" dirty="0" smtClean="0">
                <a:solidFill>
                  <a:srgbClr val="FF0000"/>
                </a:solidFill>
              </a:rPr>
              <a:t>Question 30-1</a:t>
            </a:r>
            <a:r>
              <a:rPr lang="en-US" b="1" dirty="0" smtClean="0">
                <a:solidFill>
                  <a:srgbClr val="0000FF"/>
                </a:solidFill>
              </a:rPr>
              <a:t>:</a:t>
            </a:r>
            <a:r>
              <a:rPr lang="en-US" b="1" dirty="0" smtClean="0">
                <a:solidFill>
                  <a:srgbClr val="FF0000"/>
                </a:solidFill>
              </a:rPr>
              <a:t> </a:t>
            </a:r>
            <a:endParaRPr lang="en-US" b="1" dirty="0">
              <a:solidFill>
                <a:srgbClr val="FF0000"/>
              </a:solidFill>
            </a:endParaRPr>
          </a:p>
          <a:p>
            <a:pPr marL="342900" indent="-342900">
              <a:buFont typeface="+mj-lt"/>
              <a:buAutoNum type="alphaLcPeriod"/>
            </a:pPr>
            <a:r>
              <a:rPr lang="en-US" dirty="0"/>
              <a:t>Find the relational </a:t>
            </a:r>
            <a:r>
              <a:rPr lang="en-US" dirty="0" smtClean="0"/>
              <a:t>representation </a:t>
            </a:r>
            <a:r>
              <a:rPr lang="en-US" smtClean="0"/>
              <a:t>(schema) </a:t>
            </a:r>
            <a:r>
              <a:rPr lang="en-US" dirty="0"/>
              <a:t>of this XML data</a:t>
            </a:r>
          </a:p>
          <a:p>
            <a:pPr marL="342900" indent="-342900">
              <a:buFont typeface="+mj-lt"/>
              <a:buAutoNum type="alphaLcPeriod"/>
            </a:pPr>
            <a:r>
              <a:rPr lang="en-US" dirty="0"/>
              <a:t>Compare XML and relational models </a:t>
            </a:r>
          </a:p>
        </p:txBody>
      </p:sp>
    </p:spTree>
    <p:extLst>
      <p:ext uri="{BB962C8B-B14F-4D97-AF65-F5344CB8AC3E}">
        <p14:creationId xmlns:p14="http://schemas.microsoft.com/office/powerpoint/2010/main" val="1779250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00045-1F3A-4028-920E-82D8D6E462B2}"/>
              </a:ext>
            </a:extLst>
          </p:cNvPr>
          <p:cNvSpPr>
            <a:spLocks noGrp="1"/>
          </p:cNvSpPr>
          <p:nvPr>
            <p:ph type="title"/>
          </p:nvPr>
        </p:nvSpPr>
        <p:spPr/>
        <p:txBody>
          <a:bodyPr/>
          <a:lstStyle/>
          <a:p>
            <a:r>
              <a:rPr lang="en-IN" dirty="0"/>
              <a:t>Ranking using TF-IDF</a:t>
            </a:r>
          </a:p>
        </p:txBody>
      </p:sp>
      <p:sp>
        <p:nvSpPr>
          <p:cNvPr id="3" name="Content Placeholder 2">
            <a:extLst>
              <a:ext uri="{FF2B5EF4-FFF2-40B4-BE49-F238E27FC236}">
                <a16:creationId xmlns="" xmlns:a16="http://schemas.microsoft.com/office/drawing/2014/main" id="{977498B8-1E47-4AA6-94FC-85A61348456B}"/>
              </a:ext>
            </a:extLst>
          </p:cNvPr>
          <p:cNvSpPr>
            <a:spLocks noGrp="1"/>
          </p:cNvSpPr>
          <p:nvPr>
            <p:ph idx="1"/>
          </p:nvPr>
        </p:nvSpPr>
        <p:spPr>
          <a:xfrm>
            <a:off x="683580" y="1102497"/>
            <a:ext cx="8161969" cy="5367972"/>
          </a:xfrm>
        </p:spPr>
        <p:txBody>
          <a:bodyPr/>
          <a:lstStyle/>
          <a:p>
            <a:r>
              <a:rPr lang="en-US" b="1" dirty="0">
                <a:solidFill>
                  <a:srgbClr val="002060"/>
                </a:solidFill>
              </a:rPr>
              <a:t>Relevance</a:t>
            </a:r>
            <a:r>
              <a:rPr lang="en-US" b="1" dirty="0"/>
              <a:t> </a:t>
            </a:r>
            <a:r>
              <a:rPr lang="en-US" dirty="0"/>
              <a:t>of a document </a:t>
            </a:r>
            <a:r>
              <a:rPr lang="en-US" i="1" dirty="0"/>
              <a:t>d </a:t>
            </a:r>
            <a:r>
              <a:rPr lang="en-US" dirty="0"/>
              <a:t>to a set of terms </a:t>
            </a:r>
            <a:r>
              <a:rPr lang="en-US" i="1" dirty="0"/>
              <a:t>Q</a:t>
            </a:r>
            <a:endParaRPr lang="en-US" b="1" i="1" dirty="0"/>
          </a:p>
          <a:p>
            <a:pPr lvl="1"/>
            <a:r>
              <a:rPr lang="en-US" i="1" dirty="0"/>
              <a:t>One definition: r</a:t>
            </a:r>
            <a:r>
              <a:rPr lang="en-US" dirty="0"/>
              <a:t>(</a:t>
            </a:r>
            <a:r>
              <a:rPr lang="en-US" i="1" dirty="0"/>
              <a:t>d</a:t>
            </a:r>
            <a:r>
              <a:rPr lang="en-US" dirty="0"/>
              <a:t>, </a:t>
            </a:r>
            <a:r>
              <a:rPr lang="en-US" i="1" dirty="0"/>
              <a:t>Q</a:t>
            </a:r>
            <a:r>
              <a:rPr lang="en-US" dirty="0"/>
              <a:t>) = ∑</a:t>
            </a:r>
            <a:r>
              <a:rPr lang="en-US" sz="2200" i="1" baseline="-25000" dirty="0" err="1"/>
              <a:t>t</a:t>
            </a:r>
            <a:r>
              <a:rPr lang="en-US" sz="2200" baseline="-25000" dirty="0" err="1"/>
              <a:t>∈</a:t>
            </a:r>
            <a:r>
              <a:rPr lang="en-US" sz="2200" i="1" baseline="-25000" dirty="0" err="1"/>
              <a:t>Q</a:t>
            </a:r>
            <a:r>
              <a:rPr lang="en-US" i="1" dirty="0"/>
              <a:t> TF</a:t>
            </a:r>
            <a:r>
              <a:rPr lang="en-US" dirty="0"/>
              <a:t>(</a:t>
            </a:r>
            <a:r>
              <a:rPr lang="en-US" i="1" dirty="0"/>
              <a:t>d</a:t>
            </a:r>
            <a:r>
              <a:rPr lang="en-US" dirty="0"/>
              <a:t>, </a:t>
            </a:r>
            <a:r>
              <a:rPr lang="en-US" i="1" dirty="0"/>
              <a:t>t</a:t>
            </a:r>
            <a:r>
              <a:rPr lang="en-US" dirty="0"/>
              <a:t>) ∗ </a:t>
            </a:r>
            <a:r>
              <a:rPr lang="en-US" i="1" dirty="0"/>
              <a:t>IDF</a:t>
            </a:r>
            <a:r>
              <a:rPr lang="en-US" dirty="0"/>
              <a:t>(</a:t>
            </a:r>
            <a:r>
              <a:rPr lang="en-US" i="1" dirty="0"/>
              <a:t>t</a:t>
            </a:r>
            <a:r>
              <a:rPr lang="en-US" dirty="0"/>
              <a:t>)</a:t>
            </a:r>
          </a:p>
          <a:p>
            <a:pPr lvl="1"/>
            <a:r>
              <a:rPr lang="en-US" dirty="0"/>
              <a:t>Other definitions </a:t>
            </a:r>
          </a:p>
          <a:p>
            <a:pPr lvl="2"/>
            <a:r>
              <a:rPr lang="en-US" dirty="0"/>
              <a:t>take </a:t>
            </a:r>
            <a:r>
              <a:rPr lang="en-US" b="1" dirty="0">
                <a:solidFill>
                  <a:srgbClr val="002060"/>
                </a:solidFill>
              </a:rPr>
              <a:t>proximity</a:t>
            </a:r>
            <a:r>
              <a:rPr lang="en-US" dirty="0"/>
              <a:t> of words into account</a:t>
            </a:r>
          </a:p>
          <a:p>
            <a:pPr lvl="2"/>
            <a:r>
              <a:rPr lang="en-US" b="1" dirty="0">
                <a:solidFill>
                  <a:srgbClr val="002060"/>
                </a:solidFill>
              </a:rPr>
              <a:t>Stop words</a:t>
            </a:r>
            <a:r>
              <a:rPr lang="en-US" dirty="0"/>
              <a:t> are often ignored </a:t>
            </a:r>
            <a:br>
              <a:rPr lang="en-US" dirty="0"/>
            </a:br>
            <a:r>
              <a:rPr lang="en-US" dirty="0"/>
              <a:t>	</a:t>
            </a:r>
          </a:p>
          <a:p>
            <a:r>
              <a:rPr lang="en-US" b="1" dirty="0"/>
              <a:t> Proximity </a:t>
            </a:r>
            <a:r>
              <a:rPr lang="en-US" dirty="0"/>
              <a:t>of the terms in the document: If the terms occur close to each other in the document, the document will be ranked higher than if they occur far apart. </a:t>
            </a:r>
          </a:p>
          <a:p>
            <a:r>
              <a:rPr lang="en-US" dirty="0"/>
              <a:t>The formula for r(d, Q) can be modified to take proximity of the terms into account</a:t>
            </a:r>
          </a:p>
          <a:p>
            <a:endParaRPr lang="en-US" dirty="0"/>
          </a:p>
          <a:p>
            <a:r>
              <a:rPr lang="en-US" dirty="0"/>
              <a:t>Example: relevance (d, North South University) should be higher than the </a:t>
            </a:r>
          </a:p>
          <a:p>
            <a:pPr marL="0" indent="0">
              <a:buNone/>
            </a:pPr>
            <a:r>
              <a:rPr lang="en-US" dirty="0"/>
              <a:t>relevance (d, North ……. South …………..University) </a:t>
            </a:r>
          </a:p>
        </p:txBody>
      </p:sp>
    </p:spTree>
    <p:extLst>
      <p:ext uri="{BB962C8B-B14F-4D97-AF65-F5344CB8AC3E}">
        <p14:creationId xmlns:p14="http://schemas.microsoft.com/office/powerpoint/2010/main" val="4004185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00045-1F3A-4028-920E-82D8D6E462B2}"/>
              </a:ext>
            </a:extLst>
          </p:cNvPr>
          <p:cNvSpPr>
            <a:spLocks noGrp="1"/>
          </p:cNvSpPr>
          <p:nvPr>
            <p:ph type="title"/>
          </p:nvPr>
        </p:nvSpPr>
        <p:spPr/>
        <p:txBody>
          <a:bodyPr/>
          <a:lstStyle/>
          <a:p>
            <a:r>
              <a:rPr lang="en-IN" dirty="0"/>
              <a:t>Ranking using TF-IDF</a:t>
            </a:r>
          </a:p>
        </p:txBody>
      </p:sp>
      <p:sp>
        <p:nvSpPr>
          <p:cNvPr id="3" name="Content Placeholder 2">
            <a:extLst>
              <a:ext uri="{FF2B5EF4-FFF2-40B4-BE49-F238E27FC236}">
                <a16:creationId xmlns="" xmlns:a16="http://schemas.microsoft.com/office/drawing/2014/main" id="{977498B8-1E47-4AA6-94FC-85A61348456B}"/>
              </a:ext>
            </a:extLst>
          </p:cNvPr>
          <p:cNvSpPr>
            <a:spLocks noGrp="1"/>
          </p:cNvSpPr>
          <p:nvPr>
            <p:ph idx="1"/>
          </p:nvPr>
        </p:nvSpPr>
        <p:spPr>
          <a:xfrm>
            <a:off x="683580" y="1102497"/>
            <a:ext cx="8161969" cy="5367972"/>
          </a:xfrm>
        </p:spPr>
        <p:txBody>
          <a:bodyPr/>
          <a:lstStyle/>
          <a:p>
            <a:r>
              <a:rPr lang="en-US" b="1" dirty="0">
                <a:solidFill>
                  <a:srgbClr val="002060"/>
                </a:solidFill>
              </a:rPr>
              <a:t>Relevance</a:t>
            </a:r>
            <a:r>
              <a:rPr lang="en-US" b="1" dirty="0"/>
              <a:t> </a:t>
            </a:r>
            <a:r>
              <a:rPr lang="en-US" dirty="0"/>
              <a:t>of a document </a:t>
            </a:r>
            <a:r>
              <a:rPr lang="en-US" i="1" dirty="0"/>
              <a:t>d </a:t>
            </a:r>
            <a:r>
              <a:rPr lang="en-US" dirty="0"/>
              <a:t>to a set of terms </a:t>
            </a:r>
            <a:r>
              <a:rPr lang="en-US" i="1" dirty="0"/>
              <a:t>Q</a:t>
            </a:r>
            <a:endParaRPr lang="en-US" b="1" i="1" dirty="0"/>
          </a:p>
          <a:p>
            <a:pPr lvl="1"/>
            <a:r>
              <a:rPr lang="en-US" i="1" dirty="0"/>
              <a:t>One definition: r</a:t>
            </a:r>
            <a:r>
              <a:rPr lang="en-US" dirty="0"/>
              <a:t>(</a:t>
            </a:r>
            <a:r>
              <a:rPr lang="en-US" i="1" dirty="0"/>
              <a:t>d</a:t>
            </a:r>
            <a:r>
              <a:rPr lang="en-US" dirty="0"/>
              <a:t>, </a:t>
            </a:r>
            <a:r>
              <a:rPr lang="en-US" i="1" dirty="0"/>
              <a:t>Q</a:t>
            </a:r>
            <a:r>
              <a:rPr lang="en-US" dirty="0"/>
              <a:t>) = ∑</a:t>
            </a:r>
            <a:r>
              <a:rPr lang="en-US" sz="2200" i="1" baseline="-25000" dirty="0" err="1"/>
              <a:t>t</a:t>
            </a:r>
            <a:r>
              <a:rPr lang="en-US" sz="2200" baseline="-25000" dirty="0" err="1"/>
              <a:t>∈</a:t>
            </a:r>
            <a:r>
              <a:rPr lang="en-US" sz="2200" i="1" baseline="-25000" dirty="0" err="1"/>
              <a:t>Q</a:t>
            </a:r>
            <a:r>
              <a:rPr lang="en-US" i="1" dirty="0"/>
              <a:t> TF</a:t>
            </a:r>
            <a:r>
              <a:rPr lang="en-US" dirty="0"/>
              <a:t>(</a:t>
            </a:r>
            <a:r>
              <a:rPr lang="en-US" i="1" dirty="0"/>
              <a:t>d</a:t>
            </a:r>
            <a:r>
              <a:rPr lang="en-US" dirty="0"/>
              <a:t>, </a:t>
            </a:r>
            <a:r>
              <a:rPr lang="en-US" i="1" dirty="0"/>
              <a:t>t</a:t>
            </a:r>
            <a:r>
              <a:rPr lang="en-US" dirty="0"/>
              <a:t>) ∗ </a:t>
            </a:r>
            <a:r>
              <a:rPr lang="en-US" i="1" dirty="0"/>
              <a:t>IDF</a:t>
            </a:r>
            <a:r>
              <a:rPr lang="en-US" dirty="0"/>
              <a:t>(</a:t>
            </a:r>
            <a:r>
              <a:rPr lang="en-US" i="1" dirty="0"/>
              <a:t>t</a:t>
            </a:r>
            <a:r>
              <a:rPr lang="en-US" dirty="0"/>
              <a:t>)</a:t>
            </a:r>
          </a:p>
          <a:p>
            <a:pPr lvl="1"/>
            <a:r>
              <a:rPr lang="en-US" dirty="0"/>
              <a:t>Other definitions </a:t>
            </a:r>
          </a:p>
          <a:p>
            <a:pPr lvl="2"/>
            <a:r>
              <a:rPr lang="en-US" dirty="0"/>
              <a:t>take </a:t>
            </a:r>
            <a:r>
              <a:rPr lang="en-US" b="1" dirty="0">
                <a:solidFill>
                  <a:srgbClr val="002060"/>
                </a:solidFill>
              </a:rPr>
              <a:t>proximity</a:t>
            </a:r>
            <a:r>
              <a:rPr lang="en-US" dirty="0"/>
              <a:t> of words into account</a:t>
            </a:r>
          </a:p>
          <a:p>
            <a:pPr lvl="2"/>
            <a:r>
              <a:rPr lang="en-US" b="1" dirty="0">
                <a:solidFill>
                  <a:srgbClr val="002060"/>
                </a:solidFill>
              </a:rPr>
              <a:t>Stop words</a:t>
            </a:r>
            <a:r>
              <a:rPr lang="en-US" dirty="0"/>
              <a:t> are often ignored </a:t>
            </a:r>
            <a:br>
              <a:rPr lang="en-US" dirty="0"/>
            </a:br>
            <a:r>
              <a:rPr lang="en-US" dirty="0"/>
              <a:t>	</a:t>
            </a:r>
          </a:p>
          <a:p>
            <a:r>
              <a:rPr lang="en-US" dirty="0"/>
              <a:t>Given a query Q, the job of an information-retrieval system is to return documents in descending order of their relevance to Q. </a:t>
            </a:r>
          </a:p>
          <a:p>
            <a:endParaRPr lang="en-US" dirty="0"/>
          </a:p>
          <a:p>
            <a:r>
              <a:rPr lang="en-US" dirty="0"/>
              <a:t>Since there may be a very large number of documents that are relevant, information-retrieval systems typically return only the first few documents with the highest degree of estimated relevance and permit users to interactively request further documents.</a:t>
            </a:r>
          </a:p>
          <a:p>
            <a:endParaRPr lang="en-US" dirty="0"/>
          </a:p>
          <a:p>
            <a:r>
              <a:rPr lang="en-US" dirty="0"/>
              <a:t>Example: Google search engine query result </a:t>
            </a:r>
          </a:p>
        </p:txBody>
      </p:sp>
    </p:spTree>
    <p:extLst>
      <p:ext uri="{BB962C8B-B14F-4D97-AF65-F5344CB8AC3E}">
        <p14:creationId xmlns:p14="http://schemas.microsoft.com/office/powerpoint/2010/main" val="3595675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C03FE-ECDC-4307-AE8C-0102C736433D}"/>
              </a:ext>
            </a:extLst>
          </p:cNvPr>
          <p:cNvSpPr>
            <a:spLocks noGrp="1"/>
          </p:cNvSpPr>
          <p:nvPr>
            <p:ph type="title"/>
          </p:nvPr>
        </p:nvSpPr>
        <p:spPr/>
        <p:txBody>
          <a:bodyPr/>
          <a:lstStyle/>
          <a:p>
            <a:r>
              <a:rPr lang="en-IN" dirty="0"/>
              <a:t>Ranking Using Hyperlinks</a:t>
            </a:r>
          </a:p>
        </p:txBody>
      </p:sp>
      <p:sp>
        <p:nvSpPr>
          <p:cNvPr id="3" name="Content Placeholder 2">
            <a:extLst>
              <a:ext uri="{FF2B5EF4-FFF2-40B4-BE49-F238E27FC236}">
                <a16:creationId xmlns="" xmlns:a16="http://schemas.microsoft.com/office/drawing/2014/main" id="{576987CA-78EE-4AFC-96B5-FAE059D1EC9B}"/>
              </a:ext>
            </a:extLst>
          </p:cNvPr>
          <p:cNvSpPr>
            <a:spLocks noGrp="1"/>
          </p:cNvSpPr>
          <p:nvPr>
            <p:ph idx="1"/>
          </p:nvPr>
        </p:nvSpPr>
        <p:spPr>
          <a:xfrm>
            <a:off x="692458" y="1102497"/>
            <a:ext cx="7750206" cy="5367972"/>
          </a:xfrm>
        </p:spPr>
        <p:txBody>
          <a:bodyPr/>
          <a:lstStyle/>
          <a:p>
            <a:r>
              <a:rPr lang="en-IN" sz="1800" dirty="0"/>
              <a:t>Hyperlinks provide very important clues to importance</a:t>
            </a:r>
          </a:p>
          <a:p>
            <a:endParaRPr lang="en-IN" sz="1800" dirty="0" smtClean="0"/>
          </a:p>
          <a:p>
            <a:r>
              <a:rPr lang="en-IN" sz="1800" dirty="0" smtClean="0"/>
              <a:t>Google </a:t>
            </a:r>
            <a:r>
              <a:rPr lang="en-IN" sz="1800" dirty="0"/>
              <a:t>introduced PageRank, a measure of popularity/importance based on hyperlinks to pages</a:t>
            </a:r>
          </a:p>
          <a:p>
            <a:pPr lvl="1"/>
            <a:endParaRPr lang="en-IN" sz="1800" dirty="0" smtClean="0"/>
          </a:p>
          <a:p>
            <a:pPr lvl="1"/>
            <a:r>
              <a:rPr lang="en-IN" sz="1800" dirty="0" smtClean="0"/>
              <a:t>Pages </a:t>
            </a:r>
            <a:r>
              <a:rPr lang="en-IN" sz="1800" dirty="0"/>
              <a:t>hyperlinked from many pages should have higher PageRank</a:t>
            </a:r>
          </a:p>
          <a:p>
            <a:pPr lvl="1"/>
            <a:endParaRPr lang="en-IN" sz="1800" dirty="0" smtClean="0"/>
          </a:p>
          <a:p>
            <a:pPr lvl="1"/>
            <a:r>
              <a:rPr lang="en-IN" sz="1800" dirty="0" smtClean="0"/>
              <a:t>Pages </a:t>
            </a:r>
            <a:r>
              <a:rPr lang="en-IN" sz="1800" dirty="0"/>
              <a:t>hyperlinked from pages with higher PageRank should have higher PageRank</a:t>
            </a:r>
          </a:p>
          <a:p>
            <a:pPr lvl="1"/>
            <a:endParaRPr lang="en-IN" sz="1800" dirty="0" smtClean="0"/>
          </a:p>
          <a:p>
            <a:pPr lvl="1"/>
            <a:r>
              <a:rPr lang="en-IN" sz="1800" dirty="0" smtClean="0"/>
              <a:t>Formalized </a:t>
            </a:r>
            <a:r>
              <a:rPr lang="en-IN" sz="1800" dirty="0"/>
              <a:t>by </a:t>
            </a:r>
            <a:r>
              <a:rPr lang="en-IN" sz="1800" b="1" dirty="0">
                <a:solidFill>
                  <a:srgbClr val="002060"/>
                </a:solidFill>
              </a:rPr>
              <a:t>random walk</a:t>
            </a:r>
            <a:r>
              <a:rPr lang="en-IN" sz="1800" dirty="0"/>
              <a:t> model</a:t>
            </a:r>
          </a:p>
          <a:p>
            <a:pPr marL="0" indent="0">
              <a:buNone/>
            </a:pPr>
            <a:r>
              <a:rPr lang="pl-PL" dirty="0"/>
              <a:t/>
            </a:r>
            <a:br>
              <a:rPr lang="pl-PL" dirty="0"/>
            </a:br>
            <a:endParaRPr lang="en-IN" dirty="0"/>
          </a:p>
        </p:txBody>
      </p:sp>
    </p:spTree>
    <p:extLst>
      <p:ext uri="{BB962C8B-B14F-4D97-AF65-F5344CB8AC3E}">
        <p14:creationId xmlns:p14="http://schemas.microsoft.com/office/powerpoint/2010/main" val="1443010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C03FE-ECDC-4307-AE8C-0102C736433D}"/>
              </a:ext>
            </a:extLst>
          </p:cNvPr>
          <p:cNvSpPr>
            <a:spLocks noGrp="1"/>
          </p:cNvSpPr>
          <p:nvPr>
            <p:ph type="title"/>
          </p:nvPr>
        </p:nvSpPr>
        <p:spPr/>
        <p:txBody>
          <a:bodyPr/>
          <a:lstStyle/>
          <a:p>
            <a:r>
              <a:rPr lang="en-IN" dirty="0"/>
              <a:t>Ranking Using Hyperlinks</a:t>
            </a:r>
          </a:p>
        </p:txBody>
      </p:sp>
      <p:sp>
        <p:nvSpPr>
          <p:cNvPr id="3" name="Content Placeholder 2">
            <a:extLst>
              <a:ext uri="{FF2B5EF4-FFF2-40B4-BE49-F238E27FC236}">
                <a16:creationId xmlns="" xmlns:a16="http://schemas.microsoft.com/office/drawing/2014/main" id="{576987CA-78EE-4AFC-96B5-FAE059D1EC9B}"/>
              </a:ext>
            </a:extLst>
          </p:cNvPr>
          <p:cNvSpPr>
            <a:spLocks noGrp="1"/>
          </p:cNvSpPr>
          <p:nvPr>
            <p:ph idx="1"/>
          </p:nvPr>
        </p:nvSpPr>
        <p:spPr>
          <a:xfrm>
            <a:off x="692458" y="1102497"/>
            <a:ext cx="7750206" cy="5367972"/>
          </a:xfrm>
        </p:spPr>
        <p:txBody>
          <a:bodyPr/>
          <a:lstStyle/>
          <a:p>
            <a:r>
              <a:rPr lang="en-IN" sz="1800" dirty="0" smtClean="0"/>
              <a:t>Let </a:t>
            </a:r>
            <a:r>
              <a:rPr lang="pl-PL" sz="1800" i="1" dirty="0"/>
              <a:t>T</a:t>
            </a:r>
            <a:r>
              <a:rPr lang="pl-PL" sz="1800" dirty="0"/>
              <a:t>[</a:t>
            </a:r>
            <a:r>
              <a:rPr lang="pl-PL" sz="1800" i="1" dirty="0"/>
              <a:t>i</a:t>
            </a:r>
            <a:r>
              <a:rPr lang="pl-PL" sz="1800" dirty="0"/>
              <a:t>, </a:t>
            </a:r>
            <a:r>
              <a:rPr lang="pl-PL" sz="1800" i="1" dirty="0"/>
              <a:t>j</a:t>
            </a:r>
            <a:r>
              <a:rPr lang="pl-PL" sz="1800" dirty="0"/>
              <a:t>]</a:t>
            </a:r>
            <a:r>
              <a:rPr lang="en-IN" sz="1800" dirty="0"/>
              <a:t> be the probability that a random walker who is on page </a:t>
            </a:r>
            <a:r>
              <a:rPr lang="en-IN" sz="1800" i="1" dirty="0" err="1"/>
              <a:t>i</a:t>
            </a:r>
            <a:r>
              <a:rPr lang="en-IN" sz="1800" dirty="0"/>
              <a:t> will click on the link to page </a:t>
            </a:r>
            <a:r>
              <a:rPr lang="en-IN" sz="1800" i="1" dirty="0"/>
              <a:t>j</a:t>
            </a:r>
          </a:p>
          <a:p>
            <a:pPr lvl="1"/>
            <a:endParaRPr lang="en-IN" sz="1800" dirty="0" smtClean="0"/>
          </a:p>
          <a:p>
            <a:pPr lvl="1"/>
            <a:r>
              <a:rPr lang="en-IN" sz="1800" dirty="0" smtClean="0"/>
              <a:t>Assuming </a:t>
            </a:r>
            <a:r>
              <a:rPr lang="en-IN" sz="1800" dirty="0"/>
              <a:t>all links are equal, </a:t>
            </a:r>
            <a:r>
              <a:rPr lang="pl-PL" sz="1800" i="1" dirty="0"/>
              <a:t>T</a:t>
            </a:r>
            <a:r>
              <a:rPr lang="pl-PL" sz="1800" dirty="0"/>
              <a:t>[</a:t>
            </a:r>
            <a:r>
              <a:rPr lang="pl-PL" sz="1800" i="1" dirty="0"/>
              <a:t>i</a:t>
            </a:r>
            <a:r>
              <a:rPr lang="pl-PL" sz="1800" dirty="0"/>
              <a:t>, </a:t>
            </a:r>
            <a:r>
              <a:rPr lang="pl-PL" sz="1800" i="1" dirty="0"/>
              <a:t>j</a:t>
            </a:r>
            <a:r>
              <a:rPr lang="pl-PL" sz="1800" dirty="0"/>
              <a:t>] = 1</a:t>
            </a:r>
            <a:r>
              <a:rPr lang="en-US" sz="1800" dirty="0"/>
              <a:t> </a:t>
            </a:r>
            <a:r>
              <a:rPr lang="pl-PL" sz="1800" dirty="0"/>
              <a:t>∕</a:t>
            </a:r>
            <a:r>
              <a:rPr lang="en-US" sz="1800" dirty="0"/>
              <a:t> </a:t>
            </a:r>
            <a:r>
              <a:rPr lang="pl-PL" sz="1800" i="1" dirty="0"/>
              <a:t>Ni</a:t>
            </a:r>
            <a:r>
              <a:rPr lang="pl-PL" sz="1800" dirty="0"/>
              <a:t> </a:t>
            </a:r>
            <a:r>
              <a:rPr lang="en-US" sz="1800" dirty="0"/>
              <a:t>, where Ni is the </a:t>
            </a:r>
            <a:r>
              <a:rPr lang="en-US" sz="1800" dirty="0" smtClean="0"/>
              <a:t>number of </a:t>
            </a:r>
            <a:r>
              <a:rPr lang="en-US" sz="1800" dirty="0"/>
              <a:t>links out of page </a:t>
            </a:r>
            <a:r>
              <a:rPr lang="en-US" sz="1800" dirty="0" err="1"/>
              <a:t>i</a:t>
            </a:r>
            <a:r>
              <a:rPr lang="en-US" sz="1800" dirty="0"/>
              <a:t>.  </a:t>
            </a:r>
            <a:endParaRPr lang="en-IN" sz="1800" dirty="0"/>
          </a:p>
          <a:p>
            <a:endParaRPr lang="en-IN" sz="1800" dirty="0" smtClean="0"/>
          </a:p>
          <a:p>
            <a:r>
              <a:rPr lang="en-IN" sz="1800" dirty="0" smtClean="0"/>
              <a:t>Then </a:t>
            </a:r>
            <a:r>
              <a:rPr lang="en-IN" sz="1800" dirty="0"/>
              <a:t>PageRank[j] for each page j can be defined as</a:t>
            </a:r>
          </a:p>
          <a:p>
            <a:pPr lvl="1"/>
            <a:endParaRPr lang="en-IN" sz="1800" i="1" dirty="0" smtClean="0"/>
          </a:p>
          <a:p>
            <a:pPr lvl="1"/>
            <a:r>
              <a:rPr lang="en-IN" sz="1800" i="1" dirty="0" smtClean="0"/>
              <a:t>P</a:t>
            </a:r>
            <a:r>
              <a:rPr lang="en-IN" sz="1800" dirty="0" smtClean="0"/>
              <a:t>[</a:t>
            </a:r>
            <a:r>
              <a:rPr lang="en-IN" sz="1800" i="1" dirty="0" smtClean="0"/>
              <a:t>j</a:t>
            </a:r>
            <a:r>
              <a:rPr lang="en-IN" sz="1800" dirty="0"/>
              <a:t>] = </a:t>
            </a:r>
            <a:r>
              <a:rPr lang="el-GR" sz="1800" dirty="0"/>
              <a:t>δ∕</a:t>
            </a:r>
            <a:r>
              <a:rPr lang="en-IN" sz="1800" i="1" dirty="0"/>
              <a:t>N </a:t>
            </a:r>
            <a:r>
              <a:rPr lang="en-IN" sz="1800" dirty="0"/>
              <a:t>+ (1 - </a:t>
            </a:r>
            <a:r>
              <a:rPr lang="el-GR" sz="1800" dirty="0"/>
              <a:t>δ) ∗</a:t>
            </a:r>
            <a:r>
              <a:rPr lang="en-IN" sz="1800" dirty="0"/>
              <a:t> ∑</a:t>
            </a:r>
            <a:r>
              <a:rPr lang="en-IN" sz="1800" i="1" baseline="-25000" dirty="0" err="1"/>
              <a:t>i</a:t>
            </a:r>
            <a:r>
              <a:rPr lang="en-IN" sz="1800" baseline="-25000" dirty="0"/>
              <a:t>=1</a:t>
            </a:r>
            <a:r>
              <a:rPr lang="en-IN" sz="1800" baseline="30000" dirty="0"/>
              <a:t>N</a:t>
            </a:r>
            <a:r>
              <a:rPr lang="en-IN" sz="1800" dirty="0"/>
              <a:t> (</a:t>
            </a:r>
            <a:r>
              <a:rPr lang="en-IN" sz="1800" i="1" dirty="0"/>
              <a:t>T</a:t>
            </a:r>
            <a:r>
              <a:rPr lang="en-IN" sz="1800" dirty="0"/>
              <a:t>[</a:t>
            </a:r>
            <a:r>
              <a:rPr lang="en-IN" sz="1800" i="1" dirty="0" err="1"/>
              <a:t>i</a:t>
            </a:r>
            <a:r>
              <a:rPr lang="en-IN" sz="1800" dirty="0"/>
              <a:t>, </a:t>
            </a:r>
            <a:r>
              <a:rPr lang="en-IN" sz="1800" i="1" dirty="0"/>
              <a:t>j</a:t>
            </a:r>
            <a:r>
              <a:rPr lang="en-IN" sz="1800" dirty="0"/>
              <a:t>] ∗ </a:t>
            </a:r>
            <a:r>
              <a:rPr lang="en-IN" sz="1800" i="1" dirty="0"/>
              <a:t>P</a:t>
            </a:r>
            <a:r>
              <a:rPr lang="en-IN" sz="1800" dirty="0"/>
              <a:t>[</a:t>
            </a:r>
            <a:r>
              <a:rPr lang="en-IN" sz="1800" i="1" dirty="0" err="1"/>
              <a:t>i</a:t>
            </a:r>
            <a:r>
              <a:rPr lang="en-IN" sz="1800" dirty="0"/>
              <a:t>]) </a:t>
            </a:r>
          </a:p>
          <a:p>
            <a:pPr lvl="1"/>
            <a:endParaRPr lang="en-IN" sz="1800" dirty="0" smtClean="0"/>
          </a:p>
          <a:p>
            <a:pPr marL="457200" lvl="1" indent="0">
              <a:buNone/>
            </a:pPr>
            <a:r>
              <a:rPr lang="en-IN" sz="1800" dirty="0" smtClean="0"/>
              <a:t>Where </a:t>
            </a:r>
            <a:r>
              <a:rPr lang="en-IN" sz="1800" i="1" dirty="0"/>
              <a:t>N</a:t>
            </a:r>
            <a:r>
              <a:rPr lang="en-IN" sz="1800" dirty="0"/>
              <a:t> = total number of pages, and </a:t>
            </a:r>
            <a:r>
              <a:rPr lang="el-GR" sz="1800" dirty="0"/>
              <a:t>δ</a:t>
            </a:r>
            <a:r>
              <a:rPr lang="en-IN" sz="1800" dirty="0"/>
              <a:t> a constant usually set to 0.15</a:t>
            </a:r>
          </a:p>
          <a:p>
            <a:pPr marL="0" indent="0">
              <a:buNone/>
            </a:pPr>
            <a:r>
              <a:rPr lang="pl-PL" dirty="0"/>
              <a:t/>
            </a:r>
            <a:br>
              <a:rPr lang="pl-PL" dirty="0"/>
            </a:br>
            <a:endParaRPr lang="en-IN" dirty="0"/>
          </a:p>
        </p:txBody>
      </p:sp>
    </p:spTree>
    <p:extLst>
      <p:ext uri="{BB962C8B-B14F-4D97-AF65-F5344CB8AC3E}">
        <p14:creationId xmlns:p14="http://schemas.microsoft.com/office/powerpoint/2010/main" val="1929770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C03FE-ECDC-4307-AE8C-0102C736433D}"/>
              </a:ext>
            </a:extLst>
          </p:cNvPr>
          <p:cNvSpPr>
            <a:spLocks noGrp="1"/>
          </p:cNvSpPr>
          <p:nvPr>
            <p:ph type="title"/>
          </p:nvPr>
        </p:nvSpPr>
        <p:spPr/>
        <p:txBody>
          <a:bodyPr/>
          <a:lstStyle/>
          <a:p>
            <a:r>
              <a:rPr lang="en-IN" dirty="0"/>
              <a:t>Ranking Using Hyperlinks</a:t>
            </a:r>
          </a:p>
        </p:txBody>
      </p:sp>
      <p:sp>
        <p:nvSpPr>
          <p:cNvPr id="3" name="Content Placeholder 2">
            <a:extLst>
              <a:ext uri="{FF2B5EF4-FFF2-40B4-BE49-F238E27FC236}">
                <a16:creationId xmlns="" xmlns:a16="http://schemas.microsoft.com/office/drawing/2014/main" id="{576987CA-78EE-4AFC-96B5-FAE059D1EC9B}"/>
              </a:ext>
            </a:extLst>
          </p:cNvPr>
          <p:cNvSpPr>
            <a:spLocks noGrp="1"/>
          </p:cNvSpPr>
          <p:nvPr>
            <p:ph idx="1"/>
          </p:nvPr>
        </p:nvSpPr>
        <p:spPr>
          <a:xfrm>
            <a:off x="692458" y="1102497"/>
            <a:ext cx="7750206" cy="2326503"/>
          </a:xfrm>
        </p:spPr>
        <p:txBody>
          <a:bodyPr/>
          <a:lstStyle/>
          <a:p>
            <a:r>
              <a:rPr lang="en-IN" dirty="0"/>
              <a:t>Let </a:t>
            </a:r>
            <a:r>
              <a:rPr lang="pl-PL" i="1" dirty="0"/>
              <a:t>T</a:t>
            </a:r>
            <a:r>
              <a:rPr lang="pl-PL" dirty="0"/>
              <a:t>[</a:t>
            </a:r>
            <a:r>
              <a:rPr lang="pl-PL" i="1" dirty="0"/>
              <a:t>i</a:t>
            </a:r>
            <a:r>
              <a:rPr lang="pl-PL" dirty="0"/>
              <a:t>, </a:t>
            </a:r>
            <a:r>
              <a:rPr lang="pl-PL" i="1" dirty="0"/>
              <a:t>j</a:t>
            </a:r>
            <a:r>
              <a:rPr lang="pl-PL" dirty="0"/>
              <a:t>]</a:t>
            </a:r>
            <a:r>
              <a:rPr lang="en-IN" dirty="0"/>
              <a:t> be the probability that a random walker who is on page </a:t>
            </a:r>
            <a:r>
              <a:rPr lang="en-IN" i="1" dirty="0" err="1"/>
              <a:t>i</a:t>
            </a:r>
            <a:r>
              <a:rPr lang="en-IN" dirty="0"/>
              <a:t> will click on the link to page </a:t>
            </a:r>
            <a:r>
              <a:rPr lang="en-IN" i="1" dirty="0"/>
              <a:t>j</a:t>
            </a:r>
          </a:p>
          <a:p>
            <a:pPr lvl="1"/>
            <a:r>
              <a:rPr lang="en-IN" dirty="0"/>
              <a:t>Assuming all links are equal, </a:t>
            </a:r>
            <a:r>
              <a:rPr lang="pl-PL" i="1" dirty="0"/>
              <a:t>T</a:t>
            </a:r>
            <a:r>
              <a:rPr lang="pl-PL" dirty="0"/>
              <a:t>[</a:t>
            </a:r>
            <a:r>
              <a:rPr lang="pl-PL" i="1" dirty="0"/>
              <a:t>i</a:t>
            </a:r>
            <a:r>
              <a:rPr lang="pl-PL" dirty="0"/>
              <a:t>, </a:t>
            </a:r>
            <a:r>
              <a:rPr lang="pl-PL" i="1" dirty="0"/>
              <a:t>j</a:t>
            </a:r>
            <a:r>
              <a:rPr lang="pl-PL" dirty="0"/>
              <a:t>] = 1</a:t>
            </a:r>
            <a:r>
              <a:rPr lang="en-US" dirty="0"/>
              <a:t> </a:t>
            </a:r>
            <a:r>
              <a:rPr lang="pl-PL" dirty="0"/>
              <a:t>∕</a:t>
            </a:r>
            <a:r>
              <a:rPr lang="en-US" dirty="0"/>
              <a:t> </a:t>
            </a:r>
            <a:r>
              <a:rPr lang="pl-PL" i="1" dirty="0"/>
              <a:t>Ni</a:t>
            </a:r>
            <a:r>
              <a:rPr lang="pl-PL" dirty="0"/>
              <a:t> </a:t>
            </a:r>
            <a:r>
              <a:rPr lang="en-US" dirty="0"/>
              <a:t>, where Ni is the number</a:t>
            </a:r>
          </a:p>
          <a:p>
            <a:pPr lvl="1"/>
            <a:r>
              <a:rPr lang="en-US" dirty="0"/>
              <a:t>of links out of page </a:t>
            </a:r>
            <a:r>
              <a:rPr lang="en-US" dirty="0" err="1"/>
              <a:t>i</a:t>
            </a:r>
            <a:r>
              <a:rPr lang="en-US" dirty="0"/>
              <a:t>.  </a:t>
            </a:r>
            <a:endParaRPr lang="en-IN" dirty="0"/>
          </a:p>
          <a:p>
            <a:r>
              <a:rPr lang="en-IN" dirty="0"/>
              <a:t>Then PageRank[j] for each page j can be defined as</a:t>
            </a:r>
          </a:p>
          <a:p>
            <a:pPr lvl="1"/>
            <a:r>
              <a:rPr lang="en-IN" i="1" dirty="0"/>
              <a:t>P</a:t>
            </a:r>
            <a:r>
              <a:rPr lang="en-IN" dirty="0"/>
              <a:t>[</a:t>
            </a:r>
            <a:r>
              <a:rPr lang="en-IN" i="1" dirty="0"/>
              <a:t>j</a:t>
            </a:r>
            <a:r>
              <a:rPr lang="en-IN" dirty="0"/>
              <a:t>] = </a:t>
            </a:r>
            <a:r>
              <a:rPr lang="el-GR" dirty="0"/>
              <a:t>δ∕</a:t>
            </a:r>
            <a:r>
              <a:rPr lang="en-IN" i="1" dirty="0"/>
              <a:t>N </a:t>
            </a:r>
            <a:r>
              <a:rPr lang="en-IN" dirty="0"/>
              <a:t>+ (1 - </a:t>
            </a:r>
            <a:r>
              <a:rPr lang="el-GR" dirty="0"/>
              <a:t>δ) ∗</a:t>
            </a:r>
            <a:r>
              <a:rPr lang="en-IN" dirty="0"/>
              <a:t> ∑</a:t>
            </a:r>
            <a:r>
              <a:rPr lang="en-IN" i="1" baseline="-25000" dirty="0" err="1"/>
              <a:t>i</a:t>
            </a:r>
            <a:r>
              <a:rPr lang="en-IN" baseline="-25000" dirty="0"/>
              <a:t>=1</a:t>
            </a:r>
            <a:r>
              <a:rPr lang="en-IN" baseline="30000" dirty="0"/>
              <a:t>N</a:t>
            </a:r>
            <a:r>
              <a:rPr lang="en-IN" dirty="0"/>
              <a:t> (</a:t>
            </a:r>
            <a:r>
              <a:rPr lang="en-IN" i="1" dirty="0"/>
              <a:t>T</a:t>
            </a:r>
            <a:r>
              <a:rPr lang="en-IN" dirty="0"/>
              <a:t>[</a:t>
            </a:r>
            <a:r>
              <a:rPr lang="en-IN" i="1" dirty="0" err="1"/>
              <a:t>i</a:t>
            </a:r>
            <a:r>
              <a:rPr lang="en-IN" dirty="0"/>
              <a:t>, </a:t>
            </a:r>
            <a:r>
              <a:rPr lang="en-IN" i="1" dirty="0"/>
              <a:t>j</a:t>
            </a:r>
            <a:r>
              <a:rPr lang="en-IN" dirty="0"/>
              <a:t>] ∗ </a:t>
            </a:r>
            <a:r>
              <a:rPr lang="en-IN" i="1" dirty="0"/>
              <a:t>P</a:t>
            </a:r>
            <a:r>
              <a:rPr lang="en-IN" dirty="0"/>
              <a:t>[</a:t>
            </a:r>
            <a:r>
              <a:rPr lang="en-IN" i="1" dirty="0" err="1"/>
              <a:t>i</a:t>
            </a:r>
            <a:r>
              <a:rPr lang="en-IN" dirty="0"/>
              <a:t>]) </a:t>
            </a:r>
          </a:p>
          <a:p>
            <a:pPr lvl="1"/>
            <a:r>
              <a:rPr lang="en-IN" dirty="0"/>
              <a:t>Where </a:t>
            </a:r>
            <a:r>
              <a:rPr lang="en-IN" i="1" dirty="0"/>
              <a:t>N</a:t>
            </a:r>
            <a:r>
              <a:rPr lang="en-IN" dirty="0"/>
              <a:t> = total number of pages, and </a:t>
            </a:r>
            <a:r>
              <a:rPr lang="el-GR" dirty="0"/>
              <a:t>δ</a:t>
            </a:r>
            <a:r>
              <a:rPr lang="en-IN" dirty="0"/>
              <a:t> a constant usually set to 0.15</a:t>
            </a:r>
          </a:p>
          <a:p>
            <a:pPr marL="0" indent="0">
              <a:buNone/>
            </a:pPr>
            <a:r>
              <a:rPr lang="pl-PL" dirty="0"/>
              <a:t/>
            </a:r>
            <a:br>
              <a:rPr lang="pl-PL" dirty="0"/>
            </a:br>
            <a:endParaRPr lang="en-IN" dirty="0"/>
          </a:p>
        </p:txBody>
      </p:sp>
      <p:sp>
        <p:nvSpPr>
          <p:cNvPr id="4" name="TextBox 3">
            <a:extLst>
              <a:ext uri="{FF2B5EF4-FFF2-40B4-BE49-F238E27FC236}">
                <a16:creationId xmlns="" xmlns:a16="http://schemas.microsoft.com/office/drawing/2014/main" id="{DF9DE5E2-C235-4782-8546-CB60A0BC8ACE}"/>
              </a:ext>
            </a:extLst>
          </p:cNvPr>
          <p:cNvSpPr txBox="1"/>
          <p:nvPr/>
        </p:nvSpPr>
        <p:spPr>
          <a:xfrm>
            <a:off x="3727938" y="5120640"/>
            <a:ext cx="984739" cy="830997"/>
          </a:xfrm>
          <a:prstGeom prst="rect">
            <a:avLst/>
          </a:prstGeom>
          <a:solidFill>
            <a:schemeClr val="bg2">
              <a:lumMod val="40000"/>
              <a:lumOff val="60000"/>
            </a:schemeClr>
          </a:solidFill>
          <a:ln>
            <a:solidFill>
              <a:schemeClr val="tx1"/>
            </a:solidFill>
          </a:ln>
        </p:spPr>
        <p:txBody>
          <a:bodyPr wrap="square" rtlCol="0">
            <a:spAutoFit/>
          </a:bodyPr>
          <a:lstStyle/>
          <a:p>
            <a:pPr algn="ctr"/>
            <a:endParaRPr lang="en-US" dirty="0"/>
          </a:p>
          <a:p>
            <a:pPr algn="ctr"/>
            <a:r>
              <a:rPr lang="en-US" dirty="0"/>
              <a:t>P [ j ] </a:t>
            </a:r>
          </a:p>
          <a:p>
            <a:pPr algn="ctr"/>
            <a:endParaRPr lang="en-US" dirty="0"/>
          </a:p>
        </p:txBody>
      </p:sp>
      <p:sp>
        <p:nvSpPr>
          <p:cNvPr id="5" name="TextBox 4">
            <a:extLst>
              <a:ext uri="{FF2B5EF4-FFF2-40B4-BE49-F238E27FC236}">
                <a16:creationId xmlns="" xmlns:a16="http://schemas.microsoft.com/office/drawing/2014/main" id="{614060A2-7C56-43B9-97B0-27BD0311A8AF}"/>
              </a:ext>
            </a:extLst>
          </p:cNvPr>
          <p:cNvSpPr txBox="1"/>
          <p:nvPr/>
        </p:nvSpPr>
        <p:spPr>
          <a:xfrm>
            <a:off x="1676399" y="5147433"/>
            <a:ext cx="984739" cy="830997"/>
          </a:xfrm>
          <a:prstGeom prst="rect">
            <a:avLst/>
          </a:prstGeom>
          <a:noFill/>
          <a:ln>
            <a:solidFill>
              <a:schemeClr val="tx1"/>
            </a:solidFill>
          </a:ln>
        </p:spPr>
        <p:txBody>
          <a:bodyPr wrap="square" rtlCol="0">
            <a:spAutoFit/>
          </a:bodyPr>
          <a:lstStyle/>
          <a:p>
            <a:pPr algn="ctr"/>
            <a:endParaRPr lang="en-US" dirty="0"/>
          </a:p>
          <a:p>
            <a:pPr algn="ctr"/>
            <a:r>
              <a:rPr lang="en-US" dirty="0"/>
              <a:t>P age 1 </a:t>
            </a:r>
          </a:p>
          <a:p>
            <a:pPr algn="ctr"/>
            <a:endParaRPr lang="en-US" dirty="0"/>
          </a:p>
        </p:txBody>
      </p:sp>
      <p:sp>
        <p:nvSpPr>
          <p:cNvPr id="6" name="TextBox 5">
            <a:extLst>
              <a:ext uri="{FF2B5EF4-FFF2-40B4-BE49-F238E27FC236}">
                <a16:creationId xmlns="" xmlns:a16="http://schemas.microsoft.com/office/drawing/2014/main" id="{7199F421-D1B1-4F1D-BD72-B0A11681CBF4}"/>
              </a:ext>
            </a:extLst>
          </p:cNvPr>
          <p:cNvSpPr txBox="1"/>
          <p:nvPr/>
        </p:nvSpPr>
        <p:spPr>
          <a:xfrm>
            <a:off x="6103036" y="5147433"/>
            <a:ext cx="984739" cy="830997"/>
          </a:xfrm>
          <a:prstGeom prst="rect">
            <a:avLst/>
          </a:prstGeom>
          <a:noFill/>
          <a:ln>
            <a:solidFill>
              <a:schemeClr val="tx1"/>
            </a:solidFill>
          </a:ln>
        </p:spPr>
        <p:txBody>
          <a:bodyPr wrap="square" rtlCol="0">
            <a:spAutoFit/>
          </a:bodyPr>
          <a:lstStyle/>
          <a:p>
            <a:pPr algn="ctr"/>
            <a:endParaRPr lang="en-US" dirty="0"/>
          </a:p>
          <a:p>
            <a:pPr algn="ctr"/>
            <a:r>
              <a:rPr lang="en-US" dirty="0"/>
              <a:t>Page 3  </a:t>
            </a:r>
          </a:p>
          <a:p>
            <a:pPr algn="ctr"/>
            <a:endParaRPr lang="en-US" dirty="0"/>
          </a:p>
        </p:txBody>
      </p:sp>
      <p:sp>
        <p:nvSpPr>
          <p:cNvPr id="7" name="TextBox 6">
            <a:extLst>
              <a:ext uri="{FF2B5EF4-FFF2-40B4-BE49-F238E27FC236}">
                <a16:creationId xmlns="" xmlns:a16="http://schemas.microsoft.com/office/drawing/2014/main" id="{D86E9872-7DB2-47F0-B326-A1C84A80C8EE}"/>
              </a:ext>
            </a:extLst>
          </p:cNvPr>
          <p:cNvSpPr txBox="1"/>
          <p:nvPr/>
        </p:nvSpPr>
        <p:spPr>
          <a:xfrm>
            <a:off x="3727938" y="3804422"/>
            <a:ext cx="984739" cy="830997"/>
          </a:xfrm>
          <a:prstGeom prst="rect">
            <a:avLst/>
          </a:prstGeom>
          <a:noFill/>
          <a:ln>
            <a:solidFill>
              <a:schemeClr val="tx1"/>
            </a:solidFill>
          </a:ln>
        </p:spPr>
        <p:txBody>
          <a:bodyPr wrap="square" rtlCol="0">
            <a:spAutoFit/>
          </a:bodyPr>
          <a:lstStyle/>
          <a:p>
            <a:pPr algn="ctr"/>
            <a:endParaRPr lang="en-US" dirty="0"/>
          </a:p>
          <a:p>
            <a:pPr algn="ctr"/>
            <a:r>
              <a:rPr lang="en-US" dirty="0"/>
              <a:t>Page 2  </a:t>
            </a:r>
          </a:p>
          <a:p>
            <a:pPr algn="ctr"/>
            <a:endParaRPr lang="en-US" dirty="0"/>
          </a:p>
        </p:txBody>
      </p:sp>
      <p:cxnSp>
        <p:nvCxnSpPr>
          <p:cNvPr id="9" name="Straight Arrow Connector 8">
            <a:extLst>
              <a:ext uri="{FF2B5EF4-FFF2-40B4-BE49-F238E27FC236}">
                <a16:creationId xmlns="" xmlns:a16="http://schemas.microsoft.com/office/drawing/2014/main" id="{0FE48FBA-D788-47CB-A541-7FC8F45488A8}"/>
              </a:ext>
            </a:extLst>
          </p:cNvPr>
          <p:cNvCxnSpPr>
            <a:endCxn id="4" idx="1"/>
          </p:cNvCxnSpPr>
          <p:nvPr/>
        </p:nvCxnSpPr>
        <p:spPr bwMode="auto">
          <a:xfrm flipV="1">
            <a:off x="2475914" y="5536139"/>
            <a:ext cx="1252024" cy="267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 xmlns:a16="http://schemas.microsoft.com/office/drawing/2014/main" id="{383766B7-BDC5-43A0-80A3-5D0413C16521}"/>
              </a:ext>
            </a:extLst>
          </p:cNvPr>
          <p:cNvCxnSpPr>
            <a:cxnSpLocks/>
          </p:cNvCxnSpPr>
          <p:nvPr/>
        </p:nvCxnSpPr>
        <p:spPr bwMode="auto">
          <a:xfrm flipH="1">
            <a:off x="1248507" y="5583891"/>
            <a:ext cx="533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 xmlns:a16="http://schemas.microsoft.com/office/drawing/2014/main" id="{B5A52ABA-D291-4BCC-A142-74DAB412594B}"/>
              </a:ext>
            </a:extLst>
          </p:cNvPr>
          <p:cNvCxnSpPr>
            <a:cxnSpLocks/>
            <a:endCxn id="4" idx="0"/>
          </p:cNvCxnSpPr>
          <p:nvPr/>
        </p:nvCxnSpPr>
        <p:spPr bwMode="auto">
          <a:xfrm>
            <a:off x="4220307" y="4329720"/>
            <a:ext cx="1" cy="790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 xmlns:a16="http://schemas.microsoft.com/office/drawing/2014/main" id="{3A43DF94-2F40-4E38-9604-D979895E10EB}"/>
              </a:ext>
            </a:extLst>
          </p:cNvPr>
          <p:cNvCxnSpPr>
            <a:cxnSpLocks/>
          </p:cNvCxnSpPr>
          <p:nvPr/>
        </p:nvCxnSpPr>
        <p:spPr bwMode="auto">
          <a:xfrm flipH="1">
            <a:off x="4712677" y="5583891"/>
            <a:ext cx="144663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 xmlns:a16="http://schemas.microsoft.com/office/drawing/2014/main" id="{E298E8AE-AFBD-4F31-82BF-0E4F521D5422}"/>
              </a:ext>
            </a:extLst>
          </p:cNvPr>
          <p:cNvCxnSpPr>
            <a:cxnSpLocks/>
          </p:cNvCxnSpPr>
          <p:nvPr/>
        </p:nvCxnSpPr>
        <p:spPr bwMode="auto">
          <a:xfrm flipV="1">
            <a:off x="2168768" y="4635419"/>
            <a:ext cx="0" cy="7696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 xmlns:a16="http://schemas.microsoft.com/office/drawing/2014/main" id="{80B6CFD1-3C35-4E7E-9633-2175F56ABE5E}"/>
              </a:ext>
            </a:extLst>
          </p:cNvPr>
          <p:cNvCxnSpPr/>
          <p:nvPr/>
        </p:nvCxnSpPr>
        <p:spPr bwMode="auto">
          <a:xfrm>
            <a:off x="4567561" y="4219920"/>
            <a:ext cx="108765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2479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C03FE-ECDC-4307-AE8C-0102C736433D}"/>
              </a:ext>
            </a:extLst>
          </p:cNvPr>
          <p:cNvSpPr>
            <a:spLocks noGrp="1"/>
          </p:cNvSpPr>
          <p:nvPr>
            <p:ph type="title"/>
          </p:nvPr>
        </p:nvSpPr>
        <p:spPr/>
        <p:txBody>
          <a:bodyPr/>
          <a:lstStyle/>
          <a:p>
            <a:r>
              <a:rPr lang="en-IN" dirty="0"/>
              <a:t>Ranking Using Hyperlinks</a:t>
            </a:r>
          </a:p>
        </p:txBody>
      </p:sp>
      <p:sp>
        <p:nvSpPr>
          <p:cNvPr id="3" name="Content Placeholder 2">
            <a:extLst>
              <a:ext uri="{FF2B5EF4-FFF2-40B4-BE49-F238E27FC236}">
                <a16:creationId xmlns="" xmlns:a16="http://schemas.microsoft.com/office/drawing/2014/main" id="{576987CA-78EE-4AFC-96B5-FAE059D1EC9B}"/>
              </a:ext>
            </a:extLst>
          </p:cNvPr>
          <p:cNvSpPr>
            <a:spLocks noGrp="1"/>
          </p:cNvSpPr>
          <p:nvPr>
            <p:ph idx="1"/>
          </p:nvPr>
        </p:nvSpPr>
        <p:spPr>
          <a:xfrm>
            <a:off x="692458" y="1102497"/>
            <a:ext cx="7679185" cy="5367972"/>
          </a:xfrm>
        </p:spPr>
        <p:txBody>
          <a:bodyPr/>
          <a:lstStyle/>
          <a:p>
            <a:r>
              <a:rPr lang="en-IN" sz="1800" dirty="0"/>
              <a:t>Definition of PageRank is circular, but can be solved as a set of linear equations</a:t>
            </a:r>
          </a:p>
          <a:p>
            <a:pPr lvl="1"/>
            <a:r>
              <a:rPr lang="en-IN" sz="1800" dirty="0"/>
              <a:t>Simple iterative technique works well</a:t>
            </a:r>
          </a:p>
          <a:p>
            <a:pPr lvl="1"/>
            <a:r>
              <a:rPr lang="en-IN" sz="1800" dirty="0"/>
              <a:t>Initialize all P[</a:t>
            </a:r>
            <a:r>
              <a:rPr lang="en-IN" sz="1800" dirty="0" err="1"/>
              <a:t>i</a:t>
            </a:r>
            <a:r>
              <a:rPr lang="en-IN" sz="1800" dirty="0"/>
              <a:t>] = 1/N</a:t>
            </a:r>
            <a:endParaRPr lang="pl-PL" sz="1800" dirty="0"/>
          </a:p>
          <a:p>
            <a:pPr lvl="1"/>
            <a:r>
              <a:rPr lang="en-IN" sz="1800" dirty="0"/>
              <a:t>In each iteration use equation  </a:t>
            </a:r>
            <a:r>
              <a:rPr lang="en-IN" sz="1800" i="1" dirty="0"/>
              <a:t>P</a:t>
            </a:r>
            <a:r>
              <a:rPr lang="en-IN" sz="1800" dirty="0"/>
              <a:t>[</a:t>
            </a:r>
            <a:r>
              <a:rPr lang="en-IN" sz="1800" i="1" dirty="0"/>
              <a:t>j</a:t>
            </a:r>
            <a:r>
              <a:rPr lang="en-IN" sz="1800" dirty="0"/>
              <a:t>] = </a:t>
            </a:r>
            <a:r>
              <a:rPr lang="el-GR" sz="1800" dirty="0"/>
              <a:t>δ∕</a:t>
            </a:r>
            <a:r>
              <a:rPr lang="en-IN" sz="1800" i="1" dirty="0"/>
              <a:t>N </a:t>
            </a:r>
            <a:r>
              <a:rPr lang="en-IN" sz="1800" dirty="0"/>
              <a:t>+ (1 - </a:t>
            </a:r>
            <a:r>
              <a:rPr lang="el-GR" sz="1800" dirty="0"/>
              <a:t>δ) ∗</a:t>
            </a:r>
            <a:r>
              <a:rPr lang="en-IN" sz="1800" dirty="0"/>
              <a:t> ∑</a:t>
            </a:r>
            <a:r>
              <a:rPr lang="en-IN" sz="1800" i="1" baseline="-25000" dirty="0" err="1"/>
              <a:t>i</a:t>
            </a:r>
            <a:r>
              <a:rPr lang="en-IN" sz="1800" baseline="-25000" dirty="0"/>
              <a:t>=1</a:t>
            </a:r>
            <a:r>
              <a:rPr lang="en-IN" sz="1800" baseline="30000" dirty="0"/>
              <a:t>N</a:t>
            </a:r>
            <a:r>
              <a:rPr lang="en-IN" sz="1800" dirty="0"/>
              <a:t> (</a:t>
            </a:r>
            <a:r>
              <a:rPr lang="en-IN" sz="1800" i="1" dirty="0"/>
              <a:t>T</a:t>
            </a:r>
            <a:r>
              <a:rPr lang="en-IN" sz="1800" dirty="0"/>
              <a:t>[</a:t>
            </a:r>
            <a:r>
              <a:rPr lang="en-IN" sz="1800" i="1" dirty="0" err="1"/>
              <a:t>i</a:t>
            </a:r>
            <a:r>
              <a:rPr lang="en-IN" sz="1800" dirty="0"/>
              <a:t>, </a:t>
            </a:r>
            <a:r>
              <a:rPr lang="en-IN" sz="1800" i="1" dirty="0"/>
              <a:t>j</a:t>
            </a:r>
            <a:r>
              <a:rPr lang="en-IN" sz="1800" dirty="0"/>
              <a:t>] ∗ </a:t>
            </a:r>
            <a:r>
              <a:rPr lang="en-IN" sz="1800" i="1" dirty="0"/>
              <a:t>P</a:t>
            </a:r>
            <a:r>
              <a:rPr lang="en-IN" sz="1800" dirty="0"/>
              <a:t>[</a:t>
            </a:r>
            <a:r>
              <a:rPr lang="en-IN" sz="1800" i="1" dirty="0" err="1"/>
              <a:t>i</a:t>
            </a:r>
            <a:r>
              <a:rPr lang="en-IN" sz="1800" dirty="0"/>
              <a:t>])  to update </a:t>
            </a:r>
            <a:r>
              <a:rPr lang="en-IN" sz="1800" i="1" dirty="0"/>
              <a:t>P</a:t>
            </a:r>
            <a:r>
              <a:rPr lang="en-IN" sz="1800" dirty="0"/>
              <a:t> </a:t>
            </a:r>
          </a:p>
          <a:p>
            <a:pPr lvl="1"/>
            <a:r>
              <a:rPr lang="en-IN" sz="1800" dirty="0"/>
              <a:t>Stop iteration when changes are small, or some limit (say 30 iterations) is reached.</a:t>
            </a:r>
          </a:p>
          <a:p>
            <a:endParaRPr lang="en-IN" sz="1800" dirty="0" smtClean="0"/>
          </a:p>
          <a:p>
            <a:r>
              <a:rPr lang="en-IN" sz="1800" dirty="0" smtClean="0"/>
              <a:t>Other </a:t>
            </a:r>
            <a:r>
              <a:rPr lang="en-IN" sz="1800" dirty="0"/>
              <a:t>measures of relevance are also important.  For example:</a:t>
            </a:r>
          </a:p>
          <a:p>
            <a:pPr lvl="1"/>
            <a:r>
              <a:rPr lang="en-IN" sz="1800" dirty="0"/>
              <a:t>Keywords in anchor text</a:t>
            </a:r>
          </a:p>
          <a:p>
            <a:pPr lvl="1"/>
            <a:r>
              <a:rPr lang="en-IN" sz="1800" dirty="0"/>
              <a:t>Number of times who ask a query click on a link if it is returned as an answer</a:t>
            </a:r>
          </a:p>
        </p:txBody>
      </p:sp>
    </p:spTree>
    <p:extLst>
      <p:ext uri="{BB962C8B-B14F-4D97-AF65-F5344CB8AC3E}">
        <p14:creationId xmlns:p14="http://schemas.microsoft.com/office/powerpoint/2010/main" val="2058267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95DE3-F1B1-4199-8E4B-738E5E105AAC}"/>
              </a:ext>
            </a:extLst>
          </p:cNvPr>
          <p:cNvSpPr>
            <a:spLocks noGrp="1"/>
          </p:cNvSpPr>
          <p:nvPr>
            <p:ph type="title"/>
          </p:nvPr>
        </p:nvSpPr>
        <p:spPr/>
        <p:txBody>
          <a:bodyPr/>
          <a:lstStyle/>
          <a:p>
            <a:r>
              <a:rPr lang="en-IN" dirty="0"/>
              <a:t>Retrieval Effectiveness</a:t>
            </a:r>
          </a:p>
        </p:txBody>
      </p:sp>
      <p:sp>
        <p:nvSpPr>
          <p:cNvPr id="3" name="Content Placeholder 2">
            <a:extLst>
              <a:ext uri="{FF2B5EF4-FFF2-40B4-BE49-F238E27FC236}">
                <a16:creationId xmlns="" xmlns:a16="http://schemas.microsoft.com/office/drawing/2014/main" id="{A5C369F0-E989-4F4E-9740-0E12922F33DE}"/>
              </a:ext>
            </a:extLst>
          </p:cNvPr>
          <p:cNvSpPr>
            <a:spLocks noGrp="1"/>
          </p:cNvSpPr>
          <p:nvPr>
            <p:ph idx="1"/>
          </p:nvPr>
        </p:nvSpPr>
        <p:spPr>
          <a:xfrm>
            <a:off x="692458" y="1102497"/>
            <a:ext cx="8153092" cy="2841706"/>
          </a:xfrm>
        </p:spPr>
        <p:txBody>
          <a:bodyPr/>
          <a:lstStyle/>
          <a:p>
            <a:r>
              <a:rPr lang="en-IN" sz="1800" dirty="0"/>
              <a:t>Measures of effectiveness</a:t>
            </a:r>
          </a:p>
          <a:p>
            <a:pPr lvl="1"/>
            <a:endParaRPr lang="en-IN" sz="1800" b="1" dirty="0" smtClean="0">
              <a:solidFill>
                <a:srgbClr val="002060"/>
              </a:solidFill>
            </a:endParaRPr>
          </a:p>
          <a:p>
            <a:pPr lvl="1"/>
            <a:r>
              <a:rPr lang="en-IN" sz="1800" b="1" dirty="0" smtClean="0">
                <a:solidFill>
                  <a:srgbClr val="002060"/>
                </a:solidFill>
              </a:rPr>
              <a:t>Precision</a:t>
            </a:r>
            <a:r>
              <a:rPr lang="en-IN" sz="1800" dirty="0"/>
              <a:t>: what percentage of returned results are actually relevant</a:t>
            </a:r>
          </a:p>
          <a:p>
            <a:pPr lvl="1"/>
            <a:endParaRPr lang="en-IN" sz="1800" b="1" dirty="0" smtClean="0">
              <a:solidFill>
                <a:srgbClr val="002060"/>
              </a:solidFill>
            </a:endParaRPr>
          </a:p>
          <a:p>
            <a:pPr lvl="1"/>
            <a:r>
              <a:rPr lang="en-IN" sz="1800" b="1" dirty="0" smtClean="0">
                <a:solidFill>
                  <a:srgbClr val="002060"/>
                </a:solidFill>
              </a:rPr>
              <a:t>Recall</a:t>
            </a:r>
            <a:r>
              <a:rPr lang="en-IN" sz="1800" dirty="0"/>
              <a:t>: what percentage of relevant results were returned</a:t>
            </a:r>
          </a:p>
          <a:p>
            <a:pPr lvl="1"/>
            <a:endParaRPr lang="en-IN" sz="1800" dirty="0" smtClean="0"/>
          </a:p>
          <a:p>
            <a:pPr lvl="1"/>
            <a:r>
              <a:rPr lang="en-IN" sz="1800" dirty="0" smtClean="0"/>
              <a:t>At </a:t>
            </a:r>
            <a:r>
              <a:rPr lang="en-IN" sz="1800" dirty="0"/>
              <a:t>some number of answers, e.g. precision@10, recall@10</a:t>
            </a:r>
          </a:p>
        </p:txBody>
      </p:sp>
    </p:spTree>
    <p:extLst>
      <p:ext uri="{BB962C8B-B14F-4D97-AF65-F5344CB8AC3E}">
        <p14:creationId xmlns:p14="http://schemas.microsoft.com/office/powerpoint/2010/main" val="2528837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95DE3-F1B1-4199-8E4B-738E5E105AAC}"/>
              </a:ext>
            </a:extLst>
          </p:cNvPr>
          <p:cNvSpPr>
            <a:spLocks noGrp="1"/>
          </p:cNvSpPr>
          <p:nvPr>
            <p:ph type="title"/>
          </p:nvPr>
        </p:nvSpPr>
        <p:spPr>
          <a:xfrm>
            <a:off x="0" y="540706"/>
            <a:ext cx="3203148" cy="609600"/>
          </a:xfrm>
        </p:spPr>
        <p:txBody>
          <a:bodyPr/>
          <a:lstStyle/>
          <a:p>
            <a:r>
              <a:rPr lang="en-IN" dirty="0"/>
              <a:t>Retrieval Effectiveness</a:t>
            </a:r>
          </a:p>
        </p:txBody>
      </p:sp>
      <p:pic>
        <p:nvPicPr>
          <p:cNvPr id="7" name="Picture 6"/>
          <p:cNvPicPr>
            <a:picLocks noChangeAspect="1"/>
          </p:cNvPicPr>
          <p:nvPr/>
        </p:nvPicPr>
        <p:blipFill>
          <a:blip r:embed="rId2"/>
          <a:stretch>
            <a:fillRect/>
          </a:stretch>
        </p:blipFill>
        <p:spPr>
          <a:xfrm>
            <a:off x="1055311" y="2106931"/>
            <a:ext cx="6678536" cy="3048461"/>
          </a:xfrm>
          <a:prstGeom prst="rect">
            <a:avLst/>
          </a:prstGeom>
        </p:spPr>
      </p:pic>
      <p:sp>
        <p:nvSpPr>
          <p:cNvPr id="9" name="Content Placeholder 2">
            <a:extLst>
              <a:ext uri="{FF2B5EF4-FFF2-40B4-BE49-F238E27FC236}">
                <a16:creationId xmlns="" xmlns:a16="http://schemas.microsoft.com/office/drawing/2014/main" id="{A5C369F0-E989-4F4E-9740-0E12922F33DE}"/>
              </a:ext>
            </a:extLst>
          </p:cNvPr>
          <p:cNvSpPr>
            <a:spLocks noGrp="1"/>
          </p:cNvSpPr>
          <p:nvPr>
            <p:ph idx="1"/>
          </p:nvPr>
        </p:nvSpPr>
        <p:spPr>
          <a:xfrm>
            <a:off x="3544841" y="55513"/>
            <a:ext cx="5599159" cy="1094793"/>
          </a:xfrm>
        </p:spPr>
        <p:txBody>
          <a:bodyPr/>
          <a:lstStyle/>
          <a:p>
            <a:r>
              <a:rPr lang="en-IN" sz="1600" b="1" dirty="0" smtClean="0">
                <a:solidFill>
                  <a:srgbClr val="002060"/>
                </a:solidFill>
              </a:rPr>
              <a:t>Precision</a:t>
            </a:r>
            <a:r>
              <a:rPr lang="en-IN" sz="1600" dirty="0"/>
              <a:t>: what percentage of returned results are actually </a:t>
            </a:r>
            <a:r>
              <a:rPr lang="en-IN" sz="1600" dirty="0" smtClean="0"/>
              <a:t>relevant</a:t>
            </a:r>
            <a:endParaRPr lang="en-IN" sz="1600" b="1" dirty="0" smtClean="0">
              <a:solidFill>
                <a:srgbClr val="002060"/>
              </a:solidFill>
            </a:endParaRPr>
          </a:p>
          <a:p>
            <a:r>
              <a:rPr lang="en-IN" sz="1600" b="1" dirty="0" smtClean="0">
                <a:solidFill>
                  <a:srgbClr val="002060"/>
                </a:solidFill>
              </a:rPr>
              <a:t>Recall</a:t>
            </a:r>
            <a:r>
              <a:rPr lang="en-IN" sz="1600" dirty="0"/>
              <a:t>: what percentage of relevant results were </a:t>
            </a:r>
            <a:r>
              <a:rPr lang="en-IN" sz="1600" dirty="0" smtClean="0"/>
              <a:t>returned</a:t>
            </a:r>
          </a:p>
          <a:p>
            <a:r>
              <a:rPr lang="en-IN" sz="1600" dirty="0" smtClean="0"/>
              <a:t>At </a:t>
            </a:r>
            <a:r>
              <a:rPr lang="en-IN" sz="1600" dirty="0"/>
              <a:t>some number of answers, e.g. precision@10, recall@10</a:t>
            </a:r>
          </a:p>
        </p:txBody>
      </p:sp>
    </p:spTree>
    <p:extLst>
      <p:ext uri="{BB962C8B-B14F-4D97-AF65-F5344CB8AC3E}">
        <p14:creationId xmlns:p14="http://schemas.microsoft.com/office/powerpoint/2010/main" val="113564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95DE3-F1B1-4199-8E4B-738E5E105AAC}"/>
              </a:ext>
            </a:extLst>
          </p:cNvPr>
          <p:cNvSpPr>
            <a:spLocks noGrp="1"/>
          </p:cNvSpPr>
          <p:nvPr>
            <p:ph type="title"/>
          </p:nvPr>
        </p:nvSpPr>
        <p:spPr>
          <a:xfrm>
            <a:off x="0" y="540706"/>
            <a:ext cx="3203148" cy="609600"/>
          </a:xfrm>
        </p:spPr>
        <p:txBody>
          <a:bodyPr/>
          <a:lstStyle/>
          <a:p>
            <a:r>
              <a:rPr lang="en-IN" dirty="0"/>
              <a:t>Retrieval Effectiveness</a:t>
            </a:r>
          </a:p>
        </p:txBody>
      </p:sp>
      <p:pic>
        <p:nvPicPr>
          <p:cNvPr id="7" name="Picture 6"/>
          <p:cNvPicPr>
            <a:picLocks noChangeAspect="1"/>
          </p:cNvPicPr>
          <p:nvPr/>
        </p:nvPicPr>
        <p:blipFill>
          <a:blip r:embed="rId2"/>
          <a:stretch>
            <a:fillRect/>
          </a:stretch>
        </p:blipFill>
        <p:spPr>
          <a:xfrm>
            <a:off x="3740744" y="2141367"/>
            <a:ext cx="5403256" cy="2466351"/>
          </a:xfrm>
          <a:prstGeom prst="rect">
            <a:avLst/>
          </a:prstGeom>
        </p:spPr>
      </p:pic>
      <p:pic>
        <p:nvPicPr>
          <p:cNvPr id="12" name="Picture 11"/>
          <p:cNvPicPr>
            <a:picLocks noChangeAspect="1"/>
          </p:cNvPicPr>
          <p:nvPr/>
        </p:nvPicPr>
        <p:blipFill>
          <a:blip r:embed="rId3"/>
          <a:stretch>
            <a:fillRect/>
          </a:stretch>
        </p:blipFill>
        <p:spPr>
          <a:xfrm>
            <a:off x="216325" y="1618117"/>
            <a:ext cx="3417297" cy="3322372"/>
          </a:xfrm>
          <a:prstGeom prst="rect">
            <a:avLst/>
          </a:prstGeom>
        </p:spPr>
      </p:pic>
    </p:spTree>
    <p:extLst>
      <p:ext uri="{BB962C8B-B14F-4D97-AF65-F5344CB8AC3E}">
        <p14:creationId xmlns:p14="http://schemas.microsoft.com/office/powerpoint/2010/main" val="1246541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95DE3-F1B1-4199-8E4B-738E5E105AAC}"/>
              </a:ext>
            </a:extLst>
          </p:cNvPr>
          <p:cNvSpPr>
            <a:spLocks noGrp="1"/>
          </p:cNvSpPr>
          <p:nvPr>
            <p:ph type="title"/>
          </p:nvPr>
        </p:nvSpPr>
        <p:spPr>
          <a:xfrm>
            <a:off x="0" y="540706"/>
            <a:ext cx="3203148" cy="609600"/>
          </a:xfrm>
        </p:spPr>
        <p:txBody>
          <a:bodyPr/>
          <a:lstStyle/>
          <a:p>
            <a:r>
              <a:rPr lang="en-IN" dirty="0"/>
              <a:t>Retrieval Effectiveness</a:t>
            </a:r>
          </a:p>
        </p:txBody>
      </p:sp>
      <p:pic>
        <p:nvPicPr>
          <p:cNvPr id="7" name="Picture 6"/>
          <p:cNvPicPr>
            <a:picLocks noChangeAspect="1"/>
          </p:cNvPicPr>
          <p:nvPr/>
        </p:nvPicPr>
        <p:blipFill>
          <a:blip r:embed="rId2"/>
          <a:stretch>
            <a:fillRect/>
          </a:stretch>
        </p:blipFill>
        <p:spPr>
          <a:xfrm>
            <a:off x="3740744" y="2141367"/>
            <a:ext cx="5403256" cy="2466351"/>
          </a:xfrm>
          <a:prstGeom prst="rect">
            <a:avLst/>
          </a:prstGeom>
        </p:spPr>
      </p:pic>
      <p:pic>
        <p:nvPicPr>
          <p:cNvPr id="12" name="Picture 11"/>
          <p:cNvPicPr>
            <a:picLocks noChangeAspect="1"/>
          </p:cNvPicPr>
          <p:nvPr/>
        </p:nvPicPr>
        <p:blipFill>
          <a:blip r:embed="rId3"/>
          <a:stretch>
            <a:fillRect/>
          </a:stretch>
        </p:blipFill>
        <p:spPr>
          <a:xfrm>
            <a:off x="216325" y="1618117"/>
            <a:ext cx="3417297" cy="3322372"/>
          </a:xfrm>
          <a:prstGeom prst="rect">
            <a:avLst/>
          </a:prstGeom>
        </p:spPr>
      </p:pic>
      <p:sp>
        <p:nvSpPr>
          <p:cNvPr id="5" name="TextBox 4">
            <a:extLst>
              <a:ext uri="{FF2B5EF4-FFF2-40B4-BE49-F238E27FC236}">
                <a16:creationId xmlns="" xmlns:a16="http://schemas.microsoft.com/office/drawing/2014/main" id="{D0D5C342-EEB2-4786-80DE-62D963811B89}"/>
              </a:ext>
            </a:extLst>
          </p:cNvPr>
          <p:cNvSpPr txBox="1"/>
          <p:nvPr/>
        </p:nvSpPr>
        <p:spPr>
          <a:xfrm>
            <a:off x="452054" y="5526631"/>
            <a:ext cx="7202659" cy="584775"/>
          </a:xfrm>
          <a:prstGeom prst="rect">
            <a:avLst/>
          </a:prstGeom>
          <a:noFill/>
        </p:spPr>
        <p:txBody>
          <a:bodyPr wrap="square" rtlCol="0">
            <a:spAutoFit/>
          </a:bodyPr>
          <a:lstStyle/>
          <a:p>
            <a:r>
              <a:rPr lang="en-US" b="1" dirty="0" smtClean="0">
                <a:solidFill>
                  <a:srgbClr val="FF0000"/>
                </a:solidFill>
              </a:rPr>
              <a:t>Question 33-1:</a:t>
            </a:r>
            <a:r>
              <a:rPr lang="en-US" dirty="0" smtClean="0"/>
              <a:t> </a:t>
            </a:r>
            <a:r>
              <a:rPr lang="en-US" dirty="0"/>
              <a:t>Compare database query processing and information retrieval query processing </a:t>
            </a:r>
          </a:p>
        </p:txBody>
      </p:sp>
    </p:spTree>
    <p:extLst>
      <p:ext uri="{BB962C8B-B14F-4D97-AF65-F5344CB8AC3E}">
        <p14:creationId xmlns:p14="http://schemas.microsoft.com/office/powerpoint/2010/main" val="3349587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E177D-D8EB-4238-B665-37F824330192}"/>
              </a:ext>
            </a:extLst>
          </p:cNvPr>
          <p:cNvSpPr>
            <a:spLocks noGrp="1"/>
          </p:cNvSpPr>
          <p:nvPr>
            <p:ph type="title"/>
          </p:nvPr>
        </p:nvSpPr>
        <p:spPr/>
        <p:txBody>
          <a:bodyPr/>
          <a:lstStyle/>
          <a:p>
            <a:r>
              <a:rPr lang="en-IN" dirty="0"/>
              <a:t>XML Cont.</a:t>
            </a:r>
          </a:p>
        </p:txBody>
      </p:sp>
      <p:sp>
        <p:nvSpPr>
          <p:cNvPr id="3" name="Content Placeholder 2">
            <a:extLst>
              <a:ext uri="{FF2B5EF4-FFF2-40B4-BE49-F238E27FC236}">
                <a16:creationId xmlns="" xmlns:a16="http://schemas.microsoft.com/office/drawing/2014/main" id="{D57F764C-4BA4-4052-9B7C-B82CBB502790}"/>
              </a:ext>
            </a:extLst>
          </p:cNvPr>
          <p:cNvSpPr>
            <a:spLocks noGrp="1"/>
          </p:cNvSpPr>
          <p:nvPr>
            <p:ph idx="1"/>
          </p:nvPr>
        </p:nvSpPr>
        <p:spPr>
          <a:xfrm>
            <a:off x="674702" y="1102497"/>
            <a:ext cx="8170847" cy="5367972"/>
          </a:xfrm>
        </p:spPr>
        <p:txBody>
          <a:bodyPr/>
          <a:lstStyle/>
          <a:p>
            <a:r>
              <a:rPr lang="en-IN" dirty="0"/>
              <a:t>XQuery language developed to query nested XML structures</a:t>
            </a:r>
          </a:p>
          <a:p>
            <a:pPr lvl="1"/>
            <a:r>
              <a:rPr lang="en-IN" dirty="0"/>
              <a:t>Not widely used currently</a:t>
            </a:r>
          </a:p>
          <a:p>
            <a:r>
              <a:rPr lang="en-IN" dirty="0"/>
              <a:t>SQL extensions to support XML</a:t>
            </a:r>
          </a:p>
          <a:p>
            <a:pPr lvl="1"/>
            <a:r>
              <a:rPr lang="en-IN" dirty="0"/>
              <a:t>Store XML data</a:t>
            </a:r>
          </a:p>
          <a:p>
            <a:pPr lvl="1"/>
            <a:r>
              <a:rPr lang="en-IN" dirty="0"/>
              <a:t>Generate XML data from relational data</a:t>
            </a:r>
          </a:p>
          <a:p>
            <a:pPr lvl="1"/>
            <a:r>
              <a:rPr lang="en-IN" dirty="0"/>
              <a:t>Extract data from XML data types</a:t>
            </a:r>
          </a:p>
          <a:p>
            <a:pPr lvl="2"/>
            <a:r>
              <a:rPr lang="en-IN" dirty="0"/>
              <a:t>Path expressions </a:t>
            </a:r>
          </a:p>
        </p:txBody>
      </p:sp>
    </p:spTree>
    <p:extLst>
      <p:ext uri="{BB962C8B-B14F-4D97-AF65-F5344CB8AC3E}">
        <p14:creationId xmlns:p14="http://schemas.microsoft.com/office/powerpoint/2010/main" val="3782090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dirty="0">
                <a:ea typeface="+mj-ea"/>
              </a:rPr>
              <a:t>Spatial Data</a:t>
            </a:r>
          </a:p>
        </p:txBody>
      </p:sp>
      <p:sp>
        <p:nvSpPr>
          <p:cNvPr id="11267" name="Rectangle 3"/>
          <p:cNvSpPr>
            <a:spLocks noGrp="1" noChangeArrowheads="1"/>
          </p:cNvSpPr>
          <p:nvPr>
            <p:ph idx="1"/>
          </p:nvPr>
        </p:nvSpPr>
        <p:spPr>
          <a:xfrm>
            <a:off x="665825" y="1102497"/>
            <a:ext cx="7838984" cy="5367972"/>
          </a:xfrm>
        </p:spPr>
        <p:txBody>
          <a:bodyPr/>
          <a:lstStyle/>
          <a:p>
            <a:r>
              <a:rPr lang="en-US" altLang="en-US" sz="1800" dirty="0"/>
              <a:t>Spatial databases store information related to spatial locations, and support efficient storage, indexing and querying of spatial data.</a:t>
            </a:r>
          </a:p>
          <a:p>
            <a:pPr lvl="1"/>
            <a:endParaRPr lang="en-US" altLang="en-US" sz="1800" b="1" dirty="0" smtClean="0">
              <a:solidFill>
                <a:srgbClr val="002060"/>
              </a:solidFill>
              <a:ea typeface="ＭＳ Ｐゴシック" panose="020B0600070205080204" pitchFamily="34" charset="-128"/>
            </a:endParaRPr>
          </a:p>
          <a:p>
            <a:pPr lvl="1"/>
            <a:r>
              <a:rPr lang="en-US" altLang="en-US" sz="1800" b="1" dirty="0" smtClean="0">
                <a:solidFill>
                  <a:srgbClr val="002060"/>
                </a:solidFill>
                <a:ea typeface="ＭＳ Ｐゴシック" panose="020B0600070205080204" pitchFamily="34" charset="-128"/>
              </a:rPr>
              <a:t>Geographic </a:t>
            </a:r>
            <a:r>
              <a:rPr lang="en-US" altLang="en-US" sz="1800" b="1" dirty="0">
                <a:solidFill>
                  <a:srgbClr val="002060"/>
                </a:solidFill>
                <a:ea typeface="ＭＳ Ｐゴシック" panose="020B0600070205080204" pitchFamily="34" charset="-128"/>
              </a:rPr>
              <a:t>data </a:t>
            </a:r>
            <a:r>
              <a:rPr lang="en-US" altLang="en-US" sz="1800" dirty="0">
                <a:ea typeface="ＭＳ Ｐゴシック" panose="020B0600070205080204" pitchFamily="34" charset="-128"/>
              </a:rPr>
              <a:t>-- road maps, land-usage maps, topographic elevation maps, political maps showing boundaries, land-ownership maps, and so on.  </a:t>
            </a:r>
          </a:p>
          <a:p>
            <a:pPr lvl="2"/>
            <a:endParaRPr lang="en-US" altLang="en-US" sz="1800" b="1" dirty="0" smtClean="0">
              <a:solidFill>
                <a:srgbClr val="002060"/>
              </a:solidFill>
              <a:ea typeface="ＭＳ Ｐゴシック" panose="020B0600070205080204" pitchFamily="34" charset="-128"/>
            </a:endParaRPr>
          </a:p>
          <a:p>
            <a:pPr lvl="2"/>
            <a:r>
              <a:rPr lang="en-US" altLang="en-US" sz="1800" b="1" dirty="0" smtClean="0">
                <a:solidFill>
                  <a:srgbClr val="002060"/>
                </a:solidFill>
                <a:ea typeface="ＭＳ Ｐゴシック" panose="020B0600070205080204" pitchFamily="34" charset="-128"/>
              </a:rPr>
              <a:t>Geographic </a:t>
            </a:r>
            <a:r>
              <a:rPr lang="en-US" altLang="en-US" sz="1800" b="1" dirty="0">
                <a:solidFill>
                  <a:srgbClr val="002060"/>
                </a:solidFill>
                <a:ea typeface="ＭＳ Ｐゴシック" panose="020B0600070205080204" pitchFamily="34" charset="-128"/>
              </a:rPr>
              <a:t>information systems </a:t>
            </a:r>
            <a:r>
              <a:rPr lang="en-US" altLang="en-US" sz="1800" dirty="0">
                <a:ea typeface="ＭＳ Ｐゴシック" panose="020B0600070205080204" pitchFamily="34" charset="-128"/>
              </a:rPr>
              <a:t>are special-purpose databases tailored for storing geographic data. </a:t>
            </a:r>
          </a:p>
          <a:p>
            <a:pPr lvl="2"/>
            <a:endParaRPr lang="en-US" altLang="en-US" sz="1800" dirty="0" smtClean="0">
              <a:ea typeface="ＭＳ Ｐゴシック" panose="020B0600070205080204" pitchFamily="34" charset="-128"/>
            </a:endParaRPr>
          </a:p>
          <a:p>
            <a:pPr lvl="2"/>
            <a:r>
              <a:rPr lang="en-US" altLang="en-US" sz="1800" dirty="0" smtClean="0">
                <a:ea typeface="ＭＳ Ｐゴシック" panose="020B0600070205080204" pitchFamily="34" charset="-128"/>
              </a:rPr>
              <a:t>Round-earth </a:t>
            </a:r>
            <a:r>
              <a:rPr lang="en-US" altLang="en-US" sz="1800" dirty="0">
                <a:ea typeface="ＭＳ Ｐゴシック" panose="020B0600070205080204" pitchFamily="34" charset="-128"/>
              </a:rPr>
              <a:t>coordinate system may be used</a:t>
            </a:r>
          </a:p>
          <a:p>
            <a:pPr lvl="3"/>
            <a:r>
              <a:rPr lang="en-US" altLang="en-US" sz="1800" dirty="0">
                <a:ea typeface="ＭＳ Ｐゴシック" panose="020B0600070205080204" pitchFamily="34" charset="-128"/>
              </a:rPr>
              <a:t>(Latitude, longitude, elevation</a:t>
            </a:r>
            <a:r>
              <a:rPr lang="en-US" altLang="en-US" sz="1800" dirty="0" smtClean="0">
                <a:ea typeface="ＭＳ Ｐゴシック" panose="020B0600070205080204" pitchFamily="34" charset="-128"/>
              </a:rPr>
              <a:t>)</a:t>
            </a:r>
            <a:endParaRPr lang="en-US" altLang="en-US" sz="1800" dirty="0">
              <a:ea typeface="ＭＳ Ｐゴシック" panose="020B0600070205080204" pitchFamily="34" charset="-128"/>
            </a:endParaRPr>
          </a:p>
        </p:txBody>
      </p:sp>
    </p:spTree>
    <p:extLst>
      <p:ext uri="{BB962C8B-B14F-4D97-AF65-F5344CB8AC3E}">
        <p14:creationId xmlns:p14="http://schemas.microsoft.com/office/powerpoint/2010/main" val="5290491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dirty="0">
                <a:ea typeface="+mj-ea"/>
              </a:rPr>
              <a:t>Spatial Data</a:t>
            </a:r>
          </a:p>
        </p:txBody>
      </p:sp>
      <p:sp>
        <p:nvSpPr>
          <p:cNvPr id="11267" name="Rectangle 3"/>
          <p:cNvSpPr>
            <a:spLocks noGrp="1" noChangeArrowheads="1"/>
          </p:cNvSpPr>
          <p:nvPr>
            <p:ph idx="1"/>
          </p:nvPr>
        </p:nvSpPr>
        <p:spPr>
          <a:xfrm>
            <a:off x="665825" y="1102497"/>
            <a:ext cx="7838984" cy="5367972"/>
          </a:xfrm>
        </p:spPr>
        <p:txBody>
          <a:bodyPr/>
          <a:lstStyle/>
          <a:p>
            <a:r>
              <a:rPr lang="en-US" altLang="en-US" sz="1800" b="1" dirty="0" smtClean="0">
                <a:solidFill>
                  <a:srgbClr val="002060"/>
                </a:solidFill>
                <a:ea typeface="ＭＳ Ｐゴシック" panose="020B0600070205080204" pitchFamily="34" charset="-128"/>
              </a:rPr>
              <a:t>Geometric </a:t>
            </a:r>
            <a:r>
              <a:rPr lang="en-US" altLang="en-US" sz="1800" b="1" dirty="0">
                <a:solidFill>
                  <a:srgbClr val="002060"/>
                </a:solidFill>
                <a:ea typeface="ＭＳ Ｐゴシック" panose="020B0600070205080204" pitchFamily="34" charset="-128"/>
              </a:rPr>
              <a:t>data: </a:t>
            </a:r>
            <a:r>
              <a:rPr lang="en-US" altLang="en-US" sz="1800" dirty="0">
                <a:ea typeface="ＭＳ Ｐゴシック" panose="020B0600070205080204" pitchFamily="34" charset="-128"/>
              </a:rPr>
              <a:t>design information about how objects are constructed . For example, designs of buildings, aircraft, layouts of integrated-circuits.  </a:t>
            </a:r>
          </a:p>
          <a:p>
            <a:pPr lvl="1"/>
            <a:endParaRPr lang="en-US" altLang="en-US" sz="1800" dirty="0" smtClean="0">
              <a:ea typeface="ＭＳ Ｐゴシック" panose="020B0600070205080204" pitchFamily="34" charset="-128"/>
            </a:endParaRPr>
          </a:p>
          <a:p>
            <a:pPr lvl="1"/>
            <a:r>
              <a:rPr lang="en-US" altLang="en-US" sz="1800" dirty="0" smtClean="0">
                <a:ea typeface="ＭＳ Ｐゴシック" panose="020B0600070205080204" pitchFamily="34" charset="-128"/>
              </a:rPr>
              <a:t>2 </a:t>
            </a:r>
            <a:r>
              <a:rPr lang="en-US" altLang="en-US" sz="1800" dirty="0">
                <a:ea typeface="ＭＳ Ｐゴシック" panose="020B0600070205080204" pitchFamily="34" charset="-128"/>
              </a:rPr>
              <a:t>or 3 dimensional Euclidean space with (X, Y, Z) coordinates</a:t>
            </a:r>
          </a:p>
        </p:txBody>
      </p:sp>
    </p:spTree>
    <p:extLst>
      <p:ext uri="{BB962C8B-B14F-4D97-AF65-F5344CB8AC3E}">
        <p14:creationId xmlns:p14="http://schemas.microsoft.com/office/powerpoint/2010/main" val="3747192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nSpc>
                <a:spcPct val="80000"/>
              </a:lnSpc>
              <a:defRPr/>
            </a:pPr>
            <a:r>
              <a:rPr lang="en-US">
                <a:ea typeface="+mj-ea"/>
              </a:rPr>
              <a:t>Represented of Geometric Information</a:t>
            </a:r>
          </a:p>
        </p:txBody>
      </p:sp>
      <p:sp>
        <p:nvSpPr>
          <p:cNvPr id="12291" name="Rectangle 3"/>
          <p:cNvSpPr>
            <a:spLocks noGrp="1" noChangeArrowheads="1"/>
          </p:cNvSpPr>
          <p:nvPr>
            <p:ph idx="1"/>
          </p:nvPr>
        </p:nvSpPr>
        <p:spPr>
          <a:xfrm>
            <a:off x="768350" y="1989591"/>
            <a:ext cx="7629062" cy="4165549"/>
          </a:xfrm>
        </p:spPr>
        <p:txBody>
          <a:bodyPr/>
          <a:lstStyle/>
          <a:p>
            <a:pPr>
              <a:tabLst>
                <a:tab pos="971550" algn="l"/>
              </a:tabLst>
            </a:pPr>
            <a:r>
              <a:rPr lang="en-US" altLang="en-US" sz="1800" dirty="0"/>
              <a:t>A </a:t>
            </a:r>
            <a:r>
              <a:rPr lang="en-US" altLang="en-US" sz="1800" b="1" dirty="0">
                <a:solidFill>
                  <a:srgbClr val="002060"/>
                </a:solidFill>
              </a:rPr>
              <a:t>line segment </a:t>
            </a:r>
            <a:r>
              <a:rPr lang="en-US" altLang="en-US" sz="1800" dirty="0"/>
              <a:t>can be represented by the coordinates of its endpoints.</a:t>
            </a:r>
          </a:p>
          <a:p>
            <a:pPr>
              <a:tabLst>
                <a:tab pos="971550" algn="l"/>
              </a:tabLst>
            </a:pPr>
            <a:endParaRPr lang="en-US" altLang="en-US" sz="1800" dirty="0" smtClean="0"/>
          </a:p>
          <a:p>
            <a:pPr>
              <a:tabLst>
                <a:tab pos="971550" algn="l"/>
              </a:tabLst>
            </a:pPr>
            <a:r>
              <a:rPr lang="en-US" altLang="en-US" sz="1800" dirty="0" smtClean="0"/>
              <a:t>A </a:t>
            </a:r>
            <a:r>
              <a:rPr lang="en-US" altLang="en-US" sz="1800" b="1" dirty="0">
                <a:solidFill>
                  <a:srgbClr val="002060"/>
                </a:solidFill>
              </a:rPr>
              <a:t>polyline</a:t>
            </a:r>
            <a:r>
              <a:rPr lang="en-US" altLang="en-US" sz="1800" dirty="0"/>
              <a:t> or </a:t>
            </a:r>
            <a:r>
              <a:rPr lang="en-US" altLang="en-US" sz="1800" b="1" dirty="0" err="1">
                <a:solidFill>
                  <a:srgbClr val="002060"/>
                </a:solidFill>
              </a:rPr>
              <a:t>linestring</a:t>
            </a:r>
            <a:r>
              <a:rPr lang="en-US" altLang="en-US" sz="1800" dirty="0"/>
              <a:t> consists of a connected sequence of line segments and can be represented by a list containing the coordinates of the endpoints of the segments, in sequence.</a:t>
            </a:r>
          </a:p>
          <a:p>
            <a:pPr lvl="1">
              <a:tabLst>
                <a:tab pos="971550" algn="l"/>
              </a:tabLst>
            </a:pPr>
            <a:endParaRPr lang="en-US" altLang="en-US" sz="1800" dirty="0" smtClean="0">
              <a:ea typeface="ＭＳ Ｐゴシック" panose="020B0600070205080204" pitchFamily="34" charset="-128"/>
            </a:endParaRPr>
          </a:p>
          <a:p>
            <a:pPr lvl="1">
              <a:tabLst>
                <a:tab pos="971550" algn="l"/>
              </a:tabLst>
            </a:pPr>
            <a:r>
              <a:rPr lang="en-US" altLang="en-US" sz="1800" dirty="0" smtClean="0">
                <a:ea typeface="ＭＳ Ｐゴシック" panose="020B0600070205080204" pitchFamily="34" charset="-128"/>
              </a:rPr>
              <a:t>Approximate </a:t>
            </a:r>
            <a:r>
              <a:rPr lang="en-US" altLang="en-US" sz="1800" dirty="0">
                <a:ea typeface="ＭＳ Ｐゴシック" panose="020B0600070205080204" pitchFamily="34" charset="-128"/>
              </a:rPr>
              <a:t>a curve by partitioning it into a sequence of segments</a:t>
            </a:r>
          </a:p>
          <a:p>
            <a:pPr lvl="2">
              <a:tabLst>
                <a:tab pos="971550" algn="l"/>
              </a:tabLst>
            </a:pPr>
            <a:r>
              <a:rPr lang="en-US" altLang="en-US" sz="1800" dirty="0">
                <a:ea typeface="ＭＳ Ｐゴシック" panose="020B0600070205080204" pitchFamily="34" charset="-128"/>
              </a:rPr>
              <a:t>Useful for two-dimensional features such as roads.</a:t>
            </a:r>
          </a:p>
          <a:p>
            <a:pPr lvl="2">
              <a:tabLst>
                <a:tab pos="971550" algn="l"/>
              </a:tabLst>
            </a:pPr>
            <a:r>
              <a:rPr lang="en-US" altLang="en-US" sz="1800" dirty="0">
                <a:ea typeface="ＭＳ Ｐゴシック" panose="020B0600070205080204" pitchFamily="34" charset="-128"/>
              </a:rPr>
              <a:t>Some systems also support </a:t>
            </a:r>
            <a:r>
              <a:rPr lang="en-US" altLang="en-US" sz="1800" i="1" dirty="0">
                <a:ea typeface="ＭＳ Ｐゴシック" panose="020B0600070205080204" pitchFamily="34" charset="-128"/>
              </a:rPr>
              <a:t>circular arcs </a:t>
            </a:r>
            <a:r>
              <a:rPr lang="en-US" altLang="en-US" sz="1800" dirty="0">
                <a:ea typeface="ＭＳ Ｐゴシック" panose="020B0600070205080204" pitchFamily="34" charset="-128"/>
              </a:rPr>
              <a:t>as primitives, allowing curves to be represented as sequences of arc</a:t>
            </a:r>
          </a:p>
          <a:p>
            <a:pPr marL="0" indent="0">
              <a:buNone/>
              <a:tabLst>
                <a:tab pos="971550" algn="l"/>
              </a:tabLst>
            </a:pPr>
            <a:endParaRPr lang="en-US" altLang="en-US" sz="1800" b="1" dirty="0">
              <a:latin typeface="Georgia" panose="02040502050405020303" pitchFamily="18" charset="0"/>
            </a:endParaRPr>
          </a:p>
        </p:txBody>
      </p:sp>
      <p:sp>
        <p:nvSpPr>
          <p:cNvPr id="12292" name="Rectangle 3"/>
          <p:cNvSpPr>
            <a:spLocks noChangeArrowheads="1"/>
          </p:cNvSpPr>
          <p:nvPr/>
        </p:nvSpPr>
        <p:spPr bwMode="auto">
          <a:xfrm>
            <a:off x="710213" y="1182671"/>
            <a:ext cx="76871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dirty="0"/>
              <a:t>Various geometric constructs can be represented in a database in a normalized </a:t>
            </a:r>
            <a:r>
              <a:rPr lang="en-US" altLang="en-US" sz="1800" dirty="0" smtClean="0"/>
              <a:t>fashion</a:t>
            </a:r>
            <a:endParaRPr lang="en-US" altLang="en-US" sz="1800" dirty="0"/>
          </a:p>
        </p:txBody>
      </p:sp>
    </p:spTree>
    <p:extLst>
      <p:ext uri="{BB962C8B-B14F-4D97-AF65-F5344CB8AC3E}">
        <p14:creationId xmlns:p14="http://schemas.microsoft.com/office/powerpoint/2010/main" val="35557594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nSpc>
                <a:spcPct val="80000"/>
              </a:lnSpc>
              <a:defRPr/>
            </a:pPr>
            <a:r>
              <a:rPr lang="en-US">
                <a:ea typeface="+mj-ea"/>
              </a:rPr>
              <a:t>Represented of Geometric Information</a:t>
            </a:r>
          </a:p>
        </p:txBody>
      </p:sp>
      <p:sp>
        <p:nvSpPr>
          <p:cNvPr id="12291" name="Rectangle 3"/>
          <p:cNvSpPr>
            <a:spLocks noGrp="1" noChangeArrowheads="1"/>
          </p:cNvSpPr>
          <p:nvPr>
            <p:ph idx="1"/>
          </p:nvPr>
        </p:nvSpPr>
        <p:spPr>
          <a:xfrm>
            <a:off x="768350" y="2253819"/>
            <a:ext cx="7332092" cy="2468305"/>
          </a:xfrm>
        </p:spPr>
        <p:txBody>
          <a:bodyPr/>
          <a:lstStyle/>
          <a:p>
            <a:pPr>
              <a:tabLst>
                <a:tab pos="971550" algn="l"/>
              </a:tabLst>
            </a:pPr>
            <a:r>
              <a:rPr lang="en-US" altLang="en-US" b="1" dirty="0" smtClean="0">
                <a:solidFill>
                  <a:srgbClr val="002060"/>
                </a:solidFill>
              </a:rPr>
              <a:t>Polygons</a:t>
            </a:r>
            <a:r>
              <a:rPr lang="en-US" altLang="en-US" dirty="0" smtClean="0">
                <a:solidFill>
                  <a:srgbClr val="002060"/>
                </a:solidFill>
              </a:rPr>
              <a:t> </a:t>
            </a:r>
            <a:r>
              <a:rPr lang="en-US" altLang="en-US" dirty="0"/>
              <a:t>is represented by a list of vertices in order. </a:t>
            </a:r>
          </a:p>
          <a:p>
            <a:pPr lvl="1">
              <a:tabLst>
                <a:tab pos="971550" algn="l"/>
              </a:tabLst>
            </a:pPr>
            <a:endParaRPr lang="en-US" altLang="en-US" dirty="0" smtClean="0">
              <a:ea typeface="ＭＳ Ｐゴシック" panose="020B0600070205080204" pitchFamily="34" charset="-128"/>
            </a:endParaRPr>
          </a:p>
          <a:p>
            <a:pPr lvl="1">
              <a:tabLst>
                <a:tab pos="971550" algn="l"/>
              </a:tabLst>
            </a:pPr>
            <a:r>
              <a:rPr lang="en-US" altLang="en-US" dirty="0" smtClean="0">
                <a:ea typeface="ＭＳ Ｐゴシック" panose="020B0600070205080204" pitchFamily="34" charset="-128"/>
              </a:rPr>
              <a:t>The </a:t>
            </a:r>
            <a:r>
              <a:rPr lang="en-US" altLang="en-US" dirty="0">
                <a:ea typeface="ＭＳ Ｐゴシック" panose="020B0600070205080204" pitchFamily="34" charset="-128"/>
              </a:rPr>
              <a:t>list of vertices specifies the boundary of a polygonal region.</a:t>
            </a:r>
          </a:p>
          <a:p>
            <a:pPr lvl="1">
              <a:tabLst>
                <a:tab pos="971550" algn="l"/>
              </a:tabLst>
            </a:pPr>
            <a:endParaRPr lang="en-US" altLang="en-US" dirty="0" smtClean="0">
              <a:ea typeface="ＭＳ Ｐゴシック" panose="020B0600070205080204" pitchFamily="34" charset="-128"/>
            </a:endParaRPr>
          </a:p>
          <a:p>
            <a:pPr lvl="1">
              <a:tabLst>
                <a:tab pos="971550" algn="l"/>
              </a:tabLst>
            </a:pPr>
            <a:r>
              <a:rPr lang="en-US" altLang="en-US" dirty="0" smtClean="0">
                <a:ea typeface="ＭＳ Ｐゴシック" panose="020B0600070205080204" pitchFamily="34" charset="-128"/>
              </a:rPr>
              <a:t>Can </a:t>
            </a:r>
            <a:r>
              <a:rPr lang="en-US" altLang="en-US" dirty="0">
                <a:ea typeface="ＭＳ Ｐゴシック" panose="020B0600070205080204" pitchFamily="34" charset="-128"/>
              </a:rPr>
              <a:t>also be represented as a set of triangles (</a:t>
            </a:r>
            <a:r>
              <a:rPr lang="en-US" altLang="en-US" b="1" dirty="0">
                <a:solidFill>
                  <a:srgbClr val="002060"/>
                </a:solidFill>
                <a:ea typeface="ＭＳ Ｐゴシック" panose="020B0600070205080204" pitchFamily="34" charset="-128"/>
              </a:rPr>
              <a:t>triangulation</a:t>
            </a:r>
            <a:r>
              <a:rPr lang="en-US" altLang="en-US" dirty="0">
                <a:ea typeface="ＭＳ Ｐゴシック" panose="020B0600070205080204" pitchFamily="34" charset="-128"/>
              </a:rPr>
              <a:t>) </a:t>
            </a:r>
          </a:p>
          <a:p>
            <a:pPr>
              <a:tabLst>
                <a:tab pos="971550" algn="l"/>
              </a:tabLst>
            </a:pPr>
            <a:endParaRPr lang="en-US" altLang="en-US" b="1" dirty="0">
              <a:latin typeface="Georgia" panose="02040502050405020303" pitchFamily="18" charset="0"/>
            </a:endParaRPr>
          </a:p>
        </p:txBody>
      </p:sp>
      <p:sp>
        <p:nvSpPr>
          <p:cNvPr id="12292" name="Rectangle 3"/>
          <p:cNvSpPr>
            <a:spLocks noChangeArrowheads="1"/>
          </p:cNvSpPr>
          <p:nvPr/>
        </p:nvSpPr>
        <p:spPr bwMode="auto">
          <a:xfrm>
            <a:off x="710213" y="1182671"/>
            <a:ext cx="768719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700" dirty="0"/>
              <a:t>Various geometric constructs can be represented in a database in a normalized </a:t>
            </a:r>
            <a:r>
              <a:rPr lang="en-US" altLang="en-US" sz="1700" dirty="0" smtClean="0"/>
              <a:t>fashion</a:t>
            </a:r>
            <a:endParaRPr lang="en-US" altLang="en-US" sz="1700" dirty="0"/>
          </a:p>
        </p:txBody>
      </p:sp>
    </p:spTree>
    <p:extLst>
      <p:ext uri="{BB962C8B-B14F-4D97-AF65-F5344CB8AC3E}">
        <p14:creationId xmlns:p14="http://schemas.microsoft.com/office/powerpoint/2010/main" val="1115023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93750" y="76200"/>
            <a:ext cx="8077200" cy="609600"/>
          </a:xfrm>
        </p:spPr>
        <p:txBody>
          <a:bodyPr/>
          <a:lstStyle/>
          <a:p>
            <a:pPr>
              <a:defRPr/>
            </a:pPr>
            <a:r>
              <a:rPr lang="en-US">
                <a:ea typeface="+mj-ea"/>
              </a:rPr>
              <a:t>Representation of Geometric Constructs</a:t>
            </a:r>
          </a:p>
        </p:txBody>
      </p:sp>
      <p:pic>
        <p:nvPicPr>
          <p:cNvPr id="133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243962"/>
            <a:ext cx="4857686" cy="47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200839" y="1364776"/>
            <a:ext cx="3835021" cy="1569660"/>
          </a:xfrm>
          <a:prstGeom prst="rect">
            <a:avLst/>
          </a:prstGeom>
          <a:noFill/>
        </p:spPr>
        <p:txBody>
          <a:bodyPr wrap="square" rtlCol="0">
            <a:spAutoFit/>
          </a:bodyPr>
          <a:lstStyle/>
          <a:p>
            <a:r>
              <a:rPr lang="en-US" b="1" dirty="0" smtClean="0">
                <a:solidFill>
                  <a:srgbClr val="FF0000"/>
                </a:solidFill>
              </a:rPr>
              <a:t>Question 33-2:</a:t>
            </a:r>
            <a:r>
              <a:rPr lang="en-US" dirty="0" smtClean="0"/>
              <a:t> A triangle has the coordinates (0, 0), (5, 0), (0, 5). Represent the triangle by </a:t>
            </a:r>
          </a:p>
          <a:p>
            <a:pPr marL="342900" indent="-342900">
              <a:buFont typeface="+mj-lt"/>
              <a:buAutoNum type="alphaLcPeriod"/>
            </a:pPr>
            <a:r>
              <a:rPr lang="en-US" dirty="0" smtClean="0"/>
              <a:t>Lines</a:t>
            </a:r>
          </a:p>
          <a:p>
            <a:pPr marL="342900" indent="-342900">
              <a:buFont typeface="+mj-lt"/>
              <a:buAutoNum type="alphaLcPeriod"/>
            </a:pPr>
            <a:r>
              <a:rPr lang="en-US" dirty="0" smtClean="0"/>
              <a:t>Points</a:t>
            </a:r>
          </a:p>
          <a:p>
            <a:r>
              <a:rPr lang="en-US" dirty="0" smtClean="0"/>
              <a:t> in the database.</a:t>
            </a:r>
            <a:endParaRPr lang="en-US" b="1" dirty="0">
              <a:solidFill>
                <a:srgbClr val="FF0000"/>
              </a:solidFill>
            </a:endParaRPr>
          </a:p>
        </p:txBody>
      </p:sp>
      <p:sp>
        <p:nvSpPr>
          <p:cNvPr id="3" name="TextBox 2"/>
          <p:cNvSpPr txBox="1"/>
          <p:nvPr/>
        </p:nvSpPr>
        <p:spPr>
          <a:xfrm>
            <a:off x="5377218" y="4722125"/>
            <a:ext cx="3493732" cy="1077218"/>
          </a:xfrm>
          <a:prstGeom prst="rect">
            <a:avLst/>
          </a:prstGeom>
          <a:noFill/>
        </p:spPr>
        <p:txBody>
          <a:bodyPr wrap="square" rtlCol="0">
            <a:spAutoFit/>
          </a:bodyPr>
          <a:lstStyle/>
          <a:p>
            <a:r>
              <a:rPr lang="en-US" b="1" dirty="0" smtClean="0">
                <a:solidFill>
                  <a:srgbClr val="FF0000"/>
                </a:solidFill>
              </a:rPr>
              <a:t>Question 33-3: </a:t>
            </a:r>
            <a:r>
              <a:rPr lang="en-US" smtClean="0"/>
              <a:t>Show the </a:t>
            </a:r>
            <a:r>
              <a:rPr lang="en-US" dirty="0" smtClean="0"/>
              <a:t>representation of the given polygon using a single tuple in relational model.</a:t>
            </a:r>
            <a:endParaRPr lang="en-US" dirty="0"/>
          </a:p>
        </p:txBody>
      </p:sp>
    </p:spTree>
    <p:extLst>
      <p:ext uri="{BB962C8B-B14F-4D97-AF65-F5344CB8AC3E}">
        <p14:creationId xmlns:p14="http://schemas.microsoft.com/office/powerpoint/2010/main" val="12717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8350" y="117475"/>
            <a:ext cx="8408126" cy="609600"/>
          </a:xfrm>
        </p:spPr>
        <p:txBody>
          <a:bodyPr/>
          <a:lstStyle/>
          <a:p>
            <a:pPr>
              <a:lnSpc>
                <a:spcPct val="80000"/>
              </a:lnSpc>
              <a:defRPr/>
            </a:pPr>
            <a:r>
              <a:rPr lang="en-US" sz="2800" dirty="0">
                <a:ea typeface="+mj-ea"/>
              </a:rPr>
              <a:t>Representation of Geometric Information (Cont.)</a:t>
            </a:r>
          </a:p>
        </p:txBody>
      </p:sp>
      <p:sp>
        <p:nvSpPr>
          <p:cNvPr id="14339" name="Rectangle 3"/>
          <p:cNvSpPr>
            <a:spLocks noGrp="1" noChangeArrowheads="1"/>
          </p:cNvSpPr>
          <p:nvPr>
            <p:ph idx="1"/>
          </p:nvPr>
        </p:nvSpPr>
        <p:spPr>
          <a:xfrm>
            <a:off x="651250" y="696774"/>
            <a:ext cx="3515160" cy="4639501"/>
          </a:xfrm>
        </p:spPr>
        <p:txBody>
          <a:bodyPr/>
          <a:lstStyle/>
          <a:p>
            <a:r>
              <a:rPr lang="en-US" altLang="en-US" sz="1800" dirty="0"/>
              <a:t>Representation of points and line segment in 3-D similar to 2-D, except that points have an extra z component</a:t>
            </a:r>
          </a:p>
          <a:p>
            <a:endParaRPr lang="en-US" altLang="en-US" sz="1800" dirty="0" smtClean="0"/>
          </a:p>
          <a:p>
            <a:r>
              <a:rPr lang="en-US" altLang="en-US" sz="1800" dirty="0" smtClean="0"/>
              <a:t>Represent </a:t>
            </a:r>
            <a:r>
              <a:rPr lang="en-US" altLang="en-US" sz="1800" dirty="0"/>
              <a:t>arbitrary </a:t>
            </a:r>
            <a:r>
              <a:rPr lang="en-US" altLang="en-US" sz="1800" dirty="0" err="1"/>
              <a:t>polyhedra</a:t>
            </a:r>
            <a:r>
              <a:rPr lang="en-US" altLang="en-US" sz="1800" dirty="0"/>
              <a:t> by dividing them into tetrahedrons, like triangulating polygons.</a:t>
            </a:r>
          </a:p>
          <a:p>
            <a:endParaRPr lang="en-US" altLang="en-US" sz="1800" dirty="0" smtClean="0"/>
          </a:p>
          <a:p>
            <a:r>
              <a:rPr lang="en-US" altLang="en-US" sz="1800" dirty="0" smtClean="0"/>
              <a:t>Alternative</a:t>
            </a:r>
            <a:r>
              <a:rPr lang="en-US" altLang="en-US" sz="1800" dirty="0"/>
              <a:t>: List their faces, each of which is a polygon, along with an indication of which side of the face is inside the polyhedron.</a:t>
            </a:r>
          </a:p>
          <a:p>
            <a:pPr marL="0" indent="0">
              <a:buNone/>
            </a:pPr>
            <a:endParaRPr lang="en-US" altLang="en-US" sz="1800" dirty="0"/>
          </a:p>
        </p:txBody>
      </p:sp>
      <p:pic>
        <p:nvPicPr>
          <p:cNvPr id="4" name="Picture 3"/>
          <p:cNvPicPr>
            <a:picLocks noChangeAspect="1"/>
          </p:cNvPicPr>
          <p:nvPr/>
        </p:nvPicPr>
        <p:blipFill>
          <a:blip r:embed="rId3"/>
          <a:stretch>
            <a:fillRect/>
          </a:stretch>
        </p:blipFill>
        <p:spPr>
          <a:xfrm>
            <a:off x="5240740" y="696774"/>
            <a:ext cx="3210802" cy="5639390"/>
          </a:xfrm>
          <a:prstGeom prst="rect">
            <a:avLst/>
          </a:prstGeom>
        </p:spPr>
      </p:pic>
      <p:sp>
        <p:nvSpPr>
          <p:cNvPr id="2" name="TextBox 1"/>
          <p:cNvSpPr txBox="1"/>
          <p:nvPr/>
        </p:nvSpPr>
        <p:spPr>
          <a:xfrm>
            <a:off x="300251" y="5473519"/>
            <a:ext cx="4571999" cy="646331"/>
          </a:xfrm>
          <a:prstGeom prst="rect">
            <a:avLst/>
          </a:prstGeom>
          <a:noFill/>
        </p:spPr>
        <p:txBody>
          <a:bodyPr wrap="square" rtlCol="0">
            <a:spAutoFit/>
          </a:bodyPr>
          <a:lstStyle/>
          <a:p>
            <a:r>
              <a:rPr lang="en-US" sz="1800" b="1" dirty="0" smtClean="0">
                <a:solidFill>
                  <a:srgbClr val="FF0000"/>
                </a:solidFill>
              </a:rPr>
              <a:t>Question 34-1:</a:t>
            </a:r>
            <a:r>
              <a:rPr lang="en-US" sz="1800" dirty="0" smtClean="0"/>
              <a:t>Explain how the polyhedral can be represented by </a:t>
            </a:r>
            <a:r>
              <a:rPr lang="en-US" sz="1800" dirty="0" err="1" smtClean="0"/>
              <a:t>tetrahedrs</a:t>
            </a:r>
            <a:endParaRPr lang="en-US" sz="1800" dirty="0"/>
          </a:p>
        </p:txBody>
      </p:sp>
    </p:spTree>
    <p:extLst>
      <p:ext uri="{BB962C8B-B14F-4D97-AF65-F5344CB8AC3E}">
        <p14:creationId xmlns:p14="http://schemas.microsoft.com/office/powerpoint/2010/main" val="14832815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8350" y="117475"/>
            <a:ext cx="8408126" cy="609600"/>
          </a:xfrm>
        </p:spPr>
        <p:txBody>
          <a:bodyPr/>
          <a:lstStyle/>
          <a:p>
            <a:pPr>
              <a:lnSpc>
                <a:spcPct val="80000"/>
              </a:lnSpc>
              <a:defRPr/>
            </a:pPr>
            <a:r>
              <a:rPr lang="en-US" sz="2800" dirty="0">
                <a:ea typeface="+mj-ea"/>
              </a:rPr>
              <a:t>Representation of Geometric Information (Cont.)</a:t>
            </a:r>
          </a:p>
        </p:txBody>
      </p:sp>
      <p:sp>
        <p:nvSpPr>
          <p:cNvPr id="14339" name="Rectangle 3"/>
          <p:cNvSpPr>
            <a:spLocks noGrp="1" noChangeArrowheads="1"/>
          </p:cNvSpPr>
          <p:nvPr>
            <p:ph idx="1"/>
          </p:nvPr>
        </p:nvSpPr>
        <p:spPr>
          <a:xfrm>
            <a:off x="674703" y="1102497"/>
            <a:ext cx="7776839" cy="5367972"/>
          </a:xfrm>
        </p:spPr>
        <p:txBody>
          <a:bodyPr/>
          <a:lstStyle/>
          <a:p>
            <a:r>
              <a:rPr lang="en-US" altLang="en-US" dirty="0" smtClean="0"/>
              <a:t>Geometry </a:t>
            </a:r>
            <a:r>
              <a:rPr lang="en-US" altLang="en-US" dirty="0"/>
              <a:t>and geography data types supported by many databases</a:t>
            </a:r>
          </a:p>
          <a:p>
            <a:pPr lvl="1"/>
            <a:r>
              <a:rPr lang="en-US" altLang="en-US" dirty="0"/>
              <a:t>E.g. SQL Server and </a:t>
            </a:r>
            <a:r>
              <a:rPr lang="en-US" altLang="en-US" dirty="0" err="1"/>
              <a:t>PostGIS</a:t>
            </a:r>
            <a:endParaRPr lang="en-US" altLang="en-US" dirty="0"/>
          </a:p>
          <a:p>
            <a:pPr lvl="1"/>
            <a:endParaRPr lang="en-US" dirty="0" smtClean="0"/>
          </a:p>
          <a:p>
            <a:pPr lvl="1"/>
            <a:r>
              <a:rPr lang="en-US" dirty="0" smtClean="0"/>
              <a:t>point</a:t>
            </a:r>
            <a:r>
              <a:rPr lang="en-US" dirty="0"/>
              <a:t>, </a:t>
            </a:r>
            <a:r>
              <a:rPr lang="en-US" dirty="0" err="1"/>
              <a:t>linestring</a:t>
            </a:r>
            <a:r>
              <a:rPr lang="en-US" dirty="0"/>
              <a:t>, curve, polygons</a:t>
            </a:r>
          </a:p>
          <a:p>
            <a:pPr lvl="1"/>
            <a:endParaRPr lang="en-US" dirty="0" smtClean="0"/>
          </a:p>
          <a:p>
            <a:pPr lvl="1"/>
            <a:r>
              <a:rPr lang="en-US" dirty="0" smtClean="0"/>
              <a:t>Collections</a:t>
            </a:r>
            <a:r>
              <a:rPr lang="en-US" dirty="0"/>
              <a:t>: multipoint, </a:t>
            </a:r>
            <a:r>
              <a:rPr lang="en-US" dirty="0" err="1"/>
              <a:t>multilinestring</a:t>
            </a:r>
            <a:r>
              <a:rPr lang="en-US" dirty="0"/>
              <a:t>, multicurve, </a:t>
            </a:r>
            <a:r>
              <a:rPr lang="en-US" dirty="0" err="1"/>
              <a:t>multipolygon</a:t>
            </a:r>
            <a:r>
              <a:rPr lang="en-US" dirty="0"/>
              <a:t> </a:t>
            </a:r>
          </a:p>
          <a:p>
            <a:pPr lvl="1"/>
            <a:endParaRPr lang="en-US" dirty="0" smtClean="0"/>
          </a:p>
          <a:p>
            <a:pPr lvl="1"/>
            <a:r>
              <a:rPr lang="en-US" dirty="0" smtClean="0"/>
              <a:t>LINESTRING(1 </a:t>
            </a:r>
            <a:r>
              <a:rPr lang="en-US" dirty="0"/>
              <a:t>1, 2 3, 4 4) </a:t>
            </a:r>
          </a:p>
          <a:p>
            <a:pPr lvl="1"/>
            <a:endParaRPr lang="en-US" dirty="0" smtClean="0"/>
          </a:p>
          <a:p>
            <a:pPr lvl="1"/>
            <a:r>
              <a:rPr lang="en-US" dirty="0" smtClean="0"/>
              <a:t>POLYGON</a:t>
            </a:r>
            <a:r>
              <a:rPr lang="en-US" dirty="0"/>
              <a:t>((1 1, 2 3, 4 4, 1 1)) </a:t>
            </a:r>
          </a:p>
          <a:p>
            <a:pPr lvl="1"/>
            <a:endParaRPr lang="en-US" dirty="0" smtClean="0"/>
          </a:p>
          <a:p>
            <a:pPr lvl="1"/>
            <a:r>
              <a:rPr lang="en-US" dirty="0" smtClean="0"/>
              <a:t>Type </a:t>
            </a:r>
            <a:r>
              <a:rPr lang="en-US" dirty="0"/>
              <a:t>conversions: </a:t>
            </a:r>
            <a:r>
              <a:rPr lang="en-US" i="1" dirty="0"/>
              <a:t>ST </a:t>
            </a:r>
            <a:r>
              <a:rPr lang="en-US" i="1" dirty="0" err="1"/>
              <a:t>GeometryFromText</a:t>
            </a:r>
            <a:r>
              <a:rPr lang="en-US" dirty="0"/>
              <a:t>() and </a:t>
            </a:r>
            <a:r>
              <a:rPr lang="en-US" i="1" dirty="0"/>
              <a:t>ST </a:t>
            </a:r>
            <a:r>
              <a:rPr lang="en-US" i="1" dirty="0" err="1"/>
              <a:t>GeographyFromText</a:t>
            </a:r>
            <a:r>
              <a:rPr lang="en-US" dirty="0"/>
              <a:t>() </a:t>
            </a:r>
          </a:p>
          <a:p>
            <a:pPr lvl="1"/>
            <a:endParaRPr lang="en-US" i="1" dirty="0" smtClean="0"/>
          </a:p>
          <a:p>
            <a:pPr lvl="1"/>
            <a:r>
              <a:rPr lang="en-US" i="1" dirty="0" smtClean="0"/>
              <a:t>Operations</a:t>
            </a:r>
            <a:r>
              <a:rPr lang="en-US" i="1" dirty="0"/>
              <a:t>: ST Union</a:t>
            </a:r>
            <a:r>
              <a:rPr lang="en-US" dirty="0"/>
              <a:t>(), </a:t>
            </a:r>
            <a:r>
              <a:rPr lang="en-US" i="1" dirty="0"/>
              <a:t>ST Intersection</a:t>
            </a:r>
            <a:r>
              <a:rPr lang="en-US" dirty="0"/>
              <a:t>(), …</a:t>
            </a:r>
            <a:br>
              <a:rPr lang="en-US" dirty="0"/>
            </a:br>
            <a:r>
              <a:rPr lang="en-US" dirty="0"/>
              <a:t/>
            </a:r>
            <a:br>
              <a:rPr lang="en-US" dirty="0"/>
            </a:br>
            <a:r>
              <a:rPr lang="en-US" dirty="0"/>
              <a:t/>
            </a:r>
            <a:br>
              <a:rPr lang="en-US" dirty="0"/>
            </a:br>
            <a:endParaRPr lang="en-US" altLang="en-US" dirty="0"/>
          </a:p>
        </p:txBody>
      </p:sp>
    </p:spTree>
    <p:extLst>
      <p:ext uri="{BB962C8B-B14F-4D97-AF65-F5344CB8AC3E}">
        <p14:creationId xmlns:p14="http://schemas.microsoft.com/office/powerpoint/2010/main" val="3181930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defRPr/>
            </a:pPr>
            <a:r>
              <a:rPr lang="en-US">
                <a:ea typeface="+mj-ea"/>
              </a:rPr>
              <a:t>Design Databases</a:t>
            </a:r>
          </a:p>
        </p:txBody>
      </p:sp>
      <p:sp>
        <p:nvSpPr>
          <p:cNvPr id="15363" name="Rectangle 3"/>
          <p:cNvSpPr>
            <a:spLocks noGrp="1" noChangeArrowheads="1"/>
          </p:cNvSpPr>
          <p:nvPr>
            <p:ph idx="1"/>
          </p:nvPr>
        </p:nvSpPr>
        <p:spPr>
          <a:xfrm>
            <a:off x="683581" y="1102497"/>
            <a:ext cx="7759083" cy="5367972"/>
          </a:xfrm>
        </p:spPr>
        <p:txBody>
          <a:bodyPr/>
          <a:lstStyle/>
          <a:p>
            <a:r>
              <a:rPr lang="en-US" altLang="en-US" sz="1800" dirty="0"/>
              <a:t>Represent design components as objects (generally geometric objects); the connections between the objects indicate how the design is structured.</a:t>
            </a:r>
          </a:p>
          <a:p>
            <a:endParaRPr lang="en-US" altLang="en-US" sz="1800" dirty="0" smtClean="0"/>
          </a:p>
          <a:p>
            <a:r>
              <a:rPr lang="en-US" altLang="en-US" sz="1800" dirty="0" smtClean="0"/>
              <a:t>Simple </a:t>
            </a:r>
            <a:r>
              <a:rPr lang="en-US" altLang="en-US" sz="1800" dirty="0"/>
              <a:t>two-dimensional objects: points, lines, triangles, rectangles, polygons.</a:t>
            </a:r>
          </a:p>
          <a:p>
            <a:endParaRPr lang="en-US" altLang="en-US" sz="1800" dirty="0" smtClean="0"/>
          </a:p>
          <a:p>
            <a:r>
              <a:rPr lang="en-US" altLang="en-US" sz="1800" dirty="0" smtClean="0"/>
              <a:t>Complex </a:t>
            </a:r>
            <a:r>
              <a:rPr lang="en-US" altLang="en-US" sz="1800" dirty="0"/>
              <a:t>two-dimensional objects: formed from simple objects via union, intersection, and difference operations.</a:t>
            </a:r>
          </a:p>
          <a:p>
            <a:endParaRPr lang="en-US" altLang="en-US" sz="1800" dirty="0" smtClean="0"/>
          </a:p>
          <a:p>
            <a:r>
              <a:rPr lang="en-US" altLang="en-US" sz="1800" dirty="0" smtClean="0"/>
              <a:t>Complex </a:t>
            </a:r>
            <a:r>
              <a:rPr lang="en-US" altLang="en-US" sz="1800" dirty="0"/>
              <a:t>three-dimensional objects: formed from simpler objects such as spheres, cylinders, and cuboids, by union, intersection, and difference operations.</a:t>
            </a:r>
          </a:p>
          <a:p>
            <a:endParaRPr lang="en-US" altLang="en-US" sz="1800" dirty="0" smtClean="0"/>
          </a:p>
          <a:p>
            <a:r>
              <a:rPr lang="en-US" altLang="en-US" sz="1800" dirty="0" smtClean="0"/>
              <a:t>Wireframe </a:t>
            </a:r>
            <a:r>
              <a:rPr lang="en-US" altLang="en-US" sz="1800" dirty="0"/>
              <a:t>models represent three-dimensional surfaces as a set of simpler objects</a:t>
            </a:r>
            <a:r>
              <a:rPr lang="en-US" altLang="en-US" dirty="0"/>
              <a:t>.</a:t>
            </a:r>
          </a:p>
        </p:txBody>
      </p:sp>
    </p:spTree>
    <p:extLst>
      <p:ext uri="{BB962C8B-B14F-4D97-AF65-F5344CB8AC3E}">
        <p14:creationId xmlns:p14="http://schemas.microsoft.com/office/powerpoint/2010/main" val="2525973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nSpc>
                <a:spcPct val="70000"/>
              </a:lnSpc>
              <a:defRPr/>
            </a:pPr>
            <a:r>
              <a:rPr lang="en-US">
                <a:ea typeface="+mj-ea"/>
              </a:rPr>
              <a:t>Representation of Geometric Constructs</a:t>
            </a:r>
          </a:p>
        </p:txBody>
      </p:sp>
      <p:sp>
        <p:nvSpPr>
          <p:cNvPr id="16387" name="Rectangle 3"/>
          <p:cNvSpPr>
            <a:spLocks noGrp="1" noChangeArrowheads="1"/>
          </p:cNvSpPr>
          <p:nvPr>
            <p:ph idx="1"/>
          </p:nvPr>
        </p:nvSpPr>
        <p:spPr>
          <a:xfrm>
            <a:off x="656948" y="1102497"/>
            <a:ext cx="7918881" cy="5367972"/>
          </a:xfrm>
        </p:spPr>
        <p:txBody>
          <a:bodyPr/>
          <a:lstStyle/>
          <a:p>
            <a:pPr>
              <a:lnSpc>
                <a:spcPct val="90000"/>
              </a:lnSpc>
            </a:pPr>
            <a:r>
              <a:rPr lang="en-US" altLang="en-US" dirty="0"/>
              <a:t>Design databases also store non-spatial information about objects (e.g., construction material, color, etc.)</a:t>
            </a:r>
          </a:p>
          <a:p>
            <a:pPr>
              <a:lnSpc>
                <a:spcPct val="90000"/>
              </a:lnSpc>
            </a:pPr>
            <a:r>
              <a:rPr lang="en-US" altLang="en-US" dirty="0"/>
              <a:t>Spatial integrity constraints  are important.</a:t>
            </a:r>
          </a:p>
          <a:p>
            <a:pPr lvl="1">
              <a:lnSpc>
                <a:spcPct val="90000"/>
              </a:lnSpc>
            </a:pPr>
            <a:r>
              <a:rPr lang="en-US" altLang="en-US" dirty="0">
                <a:ea typeface="ＭＳ Ｐゴシック" panose="020B0600070205080204" pitchFamily="34" charset="-128"/>
              </a:rPr>
              <a:t>E.g., pipes should not intersect, wires should not be too close to each other, etc.</a:t>
            </a:r>
          </a:p>
        </p:txBody>
      </p:sp>
      <p:pic>
        <p:nvPicPr>
          <p:cNvPr id="16388" name="Picture 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59400"/>
            <a:ext cx="5865772" cy="259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077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a:ea typeface="+mj-ea"/>
              </a:rPr>
              <a:t>Geographic Data</a:t>
            </a:r>
          </a:p>
        </p:txBody>
      </p:sp>
      <p:sp>
        <p:nvSpPr>
          <p:cNvPr id="17411" name="Rectangle 3"/>
          <p:cNvSpPr>
            <a:spLocks noGrp="1" noChangeArrowheads="1"/>
          </p:cNvSpPr>
          <p:nvPr>
            <p:ph idx="1"/>
          </p:nvPr>
        </p:nvSpPr>
        <p:spPr>
          <a:xfrm>
            <a:off x="665825" y="1102497"/>
            <a:ext cx="7670307" cy="5367972"/>
          </a:xfrm>
        </p:spPr>
        <p:txBody>
          <a:bodyPr/>
          <a:lstStyle/>
          <a:p>
            <a:r>
              <a:rPr lang="en-US" altLang="en-US" sz="1800" b="1" dirty="0">
                <a:solidFill>
                  <a:srgbClr val="002060"/>
                </a:solidFill>
              </a:rPr>
              <a:t>Raster data</a:t>
            </a:r>
            <a:r>
              <a:rPr lang="en-US" altLang="en-US" sz="1800" dirty="0">
                <a:solidFill>
                  <a:srgbClr val="002060"/>
                </a:solidFill>
              </a:rPr>
              <a:t> </a:t>
            </a:r>
            <a:r>
              <a:rPr lang="en-US" altLang="en-US" sz="1800" dirty="0"/>
              <a:t>consist of bit maps or pixel maps, in two or more dimensions.</a:t>
            </a:r>
          </a:p>
          <a:p>
            <a:r>
              <a:rPr lang="en-US" sz="1800" dirty="0"/>
              <a:t>Raster data are often represented as tiles, each covering a fixed-size area. </a:t>
            </a:r>
            <a:r>
              <a:rPr lang="en-US" sz="1800" dirty="0" smtClean="0"/>
              <a:t>A larger </a:t>
            </a:r>
            <a:r>
              <a:rPr lang="en-US" sz="1800" dirty="0"/>
              <a:t>area can be displayed by displaying all the tiles that overlap with the area.</a:t>
            </a:r>
            <a:endParaRPr lang="en-US" altLang="en-US" sz="3200" dirty="0" smtClean="0">
              <a:ea typeface="ＭＳ Ｐゴシック" panose="020B0600070205080204" pitchFamily="34" charset="-128"/>
            </a:endParaRPr>
          </a:p>
          <a:p>
            <a:pPr lvl="1"/>
            <a:r>
              <a:rPr lang="en-US" altLang="en-US" sz="1800" dirty="0" smtClean="0">
                <a:ea typeface="ＭＳ Ｐゴシック" panose="020B0600070205080204" pitchFamily="34" charset="-128"/>
              </a:rPr>
              <a:t>Example </a:t>
            </a:r>
            <a:r>
              <a:rPr lang="en-US" altLang="en-US" sz="1800" dirty="0">
                <a:ea typeface="ＭＳ Ｐゴシック" panose="020B0600070205080204" pitchFamily="34" charset="-128"/>
              </a:rPr>
              <a:t>2-D raster image: satellite image of cloud cover, where each pixel stores the cloud visibility in a particular area.</a:t>
            </a:r>
          </a:p>
          <a:p>
            <a:pPr lvl="1"/>
            <a:endParaRPr lang="en-US" altLang="en-US" sz="1800" dirty="0" smtClean="0">
              <a:ea typeface="ＭＳ Ｐゴシック" panose="020B0600070205080204" pitchFamily="34" charset="-128"/>
            </a:endParaRPr>
          </a:p>
          <a:p>
            <a:pPr lvl="1"/>
            <a:r>
              <a:rPr lang="en-US" altLang="en-US" sz="1800" dirty="0" smtClean="0">
                <a:ea typeface="ＭＳ Ｐゴシック" panose="020B0600070205080204" pitchFamily="34" charset="-128"/>
              </a:rPr>
              <a:t>Additional </a:t>
            </a:r>
            <a:r>
              <a:rPr lang="en-US" altLang="en-US" sz="1800" dirty="0">
                <a:ea typeface="ＭＳ Ｐゴシック" panose="020B0600070205080204" pitchFamily="34" charset="-128"/>
              </a:rPr>
              <a:t>dimensions might include the temperature at different altitudes at different regions, or measurements taken at different points in time.</a:t>
            </a:r>
          </a:p>
          <a:p>
            <a:endParaRPr lang="en-US" altLang="en-US" sz="1800" dirty="0" smtClean="0"/>
          </a:p>
          <a:p>
            <a:r>
              <a:rPr lang="en-US" altLang="en-US" sz="1800" dirty="0" smtClean="0"/>
              <a:t>Design </a:t>
            </a:r>
            <a:r>
              <a:rPr lang="en-US" altLang="en-US" sz="1800" dirty="0"/>
              <a:t>databases generally do not store raster data.</a:t>
            </a:r>
            <a:endParaRPr lang="en-US" altLang="en-US" sz="1800" b="1" dirty="0">
              <a:latin typeface="Georgia" panose="02040502050405020303" pitchFamily="18" charset="0"/>
            </a:endParaRPr>
          </a:p>
        </p:txBody>
      </p:sp>
    </p:spTree>
    <p:extLst>
      <p:ext uri="{BB962C8B-B14F-4D97-AF65-F5344CB8AC3E}">
        <p14:creationId xmlns:p14="http://schemas.microsoft.com/office/powerpoint/2010/main" val="87450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dirty="0"/>
              <a:t>Object Orientation</a:t>
            </a:r>
          </a:p>
        </p:txBody>
      </p:sp>
      <p:sp>
        <p:nvSpPr>
          <p:cNvPr id="8195" name="Rectangle 3"/>
          <p:cNvSpPr>
            <a:spLocks noGrp="1" noChangeArrowheads="1"/>
          </p:cNvSpPr>
          <p:nvPr>
            <p:ph idx="1"/>
          </p:nvPr>
        </p:nvSpPr>
        <p:spPr>
          <a:xfrm>
            <a:off x="674704" y="1102497"/>
            <a:ext cx="7794593" cy="5367972"/>
          </a:xfrm>
        </p:spPr>
        <p:txBody>
          <a:bodyPr/>
          <a:lstStyle/>
          <a:p>
            <a:r>
              <a:rPr lang="en-US" altLang="en-US" sz="1800" b="1" dirty="0">
                <a:solidFill>
                  <a:srgbClr val="002060"/>
                </a:solidFill>
              </a:rPr>
              <a:t>Object-relational data model </a:t>
            </a:r>
            <a:r>
              <a:rPr lang="en-US" altLang="en-US" sz="1800" dirty="0"/>
              <a:t>provides richer type system </a:t>
            </a:r>
          </a:p>
          <a:p>
            <a:pPr lvl="1"/>
            <a:r>
              <a:rPr lang="en-US" altLang="en-US" sz="1800" dirty="0"/>
              <a:t>with complex data types and object orientation</a:t>
            </a:r>
          </a:p>
          <a:p>
            <a:endParaRPr lang="en-US" altLang="en-US" sz="1800" dirty="0" smtClean="0"/>
          </a:p>
          <a:p>
            <a:r>
              <a:rPr lang="en-US" altLang="en-US" sz="1800" dirty="0" smtClean="0"/>
              <a:t>Applications </a:t>
            </a:r>
            <a:r>
              <a:rPr lang="en-US" altLang="en-US" sz="1800" dirty="0"/>
              <a:t>are often written in object-oriented programming languages</a:t>
            </a:r>
          </a:p>
          <a:p>
            <a:pPr lvl="1"/>
            <a:r>
              <a:rPr lang="en-US" altLang="en-US" sz="1800" dirty="0"/>
              <a:t>Type system does not match relational type system</a:t>
            </a:r>
          </a:p>
          <a:p>
            <a:pPr lvl="1"/>
            <a:r>
              <a:rPr lang="en-US" altLang="en-US" sz="1800" dirty="0"/>
              <a:t>Switching between imperative language and SQL is </a:t>
            </a:r>
            <a:r>
              <a:rPr lang="en-US" altLang="en-US" sz="1800" dirty="0" smtClean="0"/>
              <a:t>troublesome</a:t>
            </a:r>
            <a:endParaRPr lang="en-US" alt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a:ea typeface="+mj-ea"/>
              </a:rPr>
              <a:t>Geographic Data (Cont.)</a:t>
            </a:r>
          </a:p>
        </p:txBody>
      </p:sp>
      <p:sp>
        <p:nvSpPr>
          <p:cNvPr id="18435" name="Rectangle 3"/>
          <p:cNvSpPr>
            <a:spLocks noGrp="1" noChangeArrowheads="1"/>
          </p:cNvSpPr>
          <p:nvPr>
            <p:ph idx="1"/>
          </p:nvPr>
        </p:nvSpPr>
        <p:spPr>
          <a:xfrm>
            <a:off x="674703" y="1102497"/>
            <a:ext cx="7759084" cy="5367972"/>
          </a:xfrm>
        </p:spPr>
        <p:txBody>
          <a:bodyPr/>
          <a:lstStyle/>
          <a:p>
            <a:r>
              <a:rPr lang="en-US" altLang="en-US" sz="1800" b="1" dirty="0">
                <a:solidFill>
                  <a:srgbClr val="002060"/>
                </a:solidFill>
              </a:rPr>
              <a:t>Vector data</a:t>
            </a:r>
            <a:r>
              <a:rPr lang="en-US" altLang="en-US" sz="1800" dirty="0">
                <a:solidFill>
                  <a:srgbClr val="002060"/>
                </a:solidFill>
              </a:rPr>
              <a:t> </a:t>
            </a:r>
            <a:r>
              <a:rPr lang="en-US" altLang="en-US" sz="1800" dirty="0"/>
              <a:t>are constructed from basic geometric objects:  points, line segments, triangles, and other polygons in two dimensions, and cylinders, spheres, cuboids, and other polyhedrons in three dimensions.</a:t>
            </a:r>
          </a:p>
          <a:p>
            <a:endParaRPr lang="en-US" altLang="en-US" sz="1800" dirty="0" smtClean="0"/>
          </a:p>
          <a:p>
            <a:r>
              <a:rPr lang="en-US" altLang="en-US" sz="1800" dirty="0" smtClean="0"/>
              <a:t>Vector </a:t>
            </a:r>
            <a:r>
              <a:rPr lang="en-US" altLang="en-US" sz="1800" dirty="0"/>
              <a:t>format often used to represent map data.</a:t>
            </a:r>
          </a:p>
          <a:p>
            <a:pPr lvl="1"/>
            <a:r>
              <a:rPr lang="en-US" altLang="en-US" sz="1800" dirty="0">
                <a:ea typeface="ＭＳ Ｐゴシック" panose="020B0600070205080204" pitchFamily="34" charset="-128"/>
              </a:rPr>
              <a:t>Roads can be considered as two-dimensional and represented by lines and curves.</a:t>
            </a:r>
          </a:p>
          <a:p>
            <a:pPr lvl="1"/>
            <a:endParaRPr lang="en-US" altLang="en-US" sz="1800" dirty="0" smtClean="0">
              <a:ea typeface="ＭＳ Ｐゴシック" panose="020B0600070205080204" pitchFamily="34" charset="-128"/>
            </a:endParaRPr>
          </a:p>
          <a:p>
            <a:pPr lvl="1"/>
            <a:r>
              <a:rPr lang="en-US" altLang="en-US" sz="1800" dirty="0" smtClean="0">
                <a:ea typeface="ＭＳ Ｐゴシック" panose="020B0600070205080204" pitchFamily="34" charset="-128"/>
              </a:rPr>
              <a:t>Some </a:t>
            </a:r>
            <a:r>
              <a:rPr lang="en-US" altLang="en-US" sz="1800" dirty="0">
                <a:ea typeface="ＭＳ Ｐゴシック" panose="020B0600070205080204" pitchFamily="34" charset="-128"/>
              </a:rPr>
              <a:t>features, such as rivers, may be represented either as complex curves or as complex polygons, depending on whether their width is relevant.</a:t>
            </a:r>
          </a:p>
          <a:p>
            <a:pPr lvl="1"/>
            <a:endParaRPr lang="en-US" altLang="en-US" sz="1800" dirty="0" smtClean="0">
              <a:ea typeface="ＭＳ Ｐゴシック" panose="020B0600070205080204" pitchFamily="34" charset="-128"/>
            </a:endParaRPr>
          </a:p>
          <a:p>
            <a:pPr lvl="1"/>
            <a:r>
              <a:rPr lang="en-US" altLang="en-US" sz="1800" dirty="0" smtClean="0">
                <a:ea typeface="ＭＳ Ｐゴシック" panose="020B0600070205080204" pitchFamily="34" charset="-128"/>
              </a:rPr>
              <a:t>Features </a:t>
            </a:r>
            <a:r>
              <a:rPr lang="en-US" altLang="en-US" sz="1800" dirty="0">
                <a:ea typeface="ＭＳ Ｐゴシック" panose="020B0600070205080204" pitchFamily="34" charset="-128"/>
              </a:rPr>
              <a:t>such as regions and lakes can be depicted as polygons.</a:t>
            </a:r>
            <a:endParaRPr lang="en-US" altLang="en-US" sz="1800" b="1" dirty="0">
              <a:latin typeface="Georgia" panose="02040502050405020303" pitchFamily="18" charset="0"/>
              <a:ea typeface="ＭＳ Ｐゴシック" panose="020B0600070205080204" pitchFamily="34" charset="-128"/>
            </a:endParaRPr>
          </a:p>
        </p:txBody>
      </p:sp>
    </p:spTree>
    <p:extLst>
      <p:ext uri="{BB962C8B-B14F-4D97-AF65-F5344CB8AC3E}">
        <p14:creationId xmlns:p14="http://schemas.microsoft.com/office/powerpoint/2010/main" val="1066589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a typeface="+mj-ea"/>
              </a:rPr>
              <a:t>Spatial Queries</a:t>
            </a:r>
          </a:p>
        </p:txBody>
      </p:sp>
      <p:sp>
        <p:nvSpPr>
          <p:cNvPr id="20483" name="Rectangle 3"/>
          <p:cNvSpPr>
            <a:spLocks noGrp="1" noChangeArrowheads="1"/>
          </p:cNvSpPr>
          <p:nvPr>
            <p:ph idx="1"/>
          </p:nvPr>
        </p:nvSpPr>
        <p:spPr>
          <a:xfrm>
            <a:off x="683582" y="1102497"/>
            <a:ext cx="7785716" cy="5367972"/>
          </a:xfrm>
        </p:spPr>
        <p:txBody>
          <a:bodyPr/>
          <a:lstStyle/>
          <a:p>
            <a:r>
              <a:rPr lang="en-US" altLang="en-US" b="1" dirty="0">
                <a:solidFill>
                  <a:srgbClr val="002060"/>
                </a:solidFill>
              </a:rPr>
              <a:t>Region queries</a:t>
            </a:r>
            <a:r>
              <a:rPr lang="en-US" altLang="en-US" dirty="0">
                <a:solidFill>
                  <a:srgbClr val="002060"/>
                </a:solidFill>
              </a:rPr>
              <a:t> </a:t>
            </a:r>
            <a:r>
              <a:rPr lang="en-US" altLang="en-US" dirty="0"/>
              <a:t>deal with spatial regions. e.g., ask for objects that lie partially or fully inside a specified region</a:t>
            </a:r>
          </a:p>
          <a:p>
            <a:pPr lvl="1"/>
            <a:r>
              <a:rPr lang="en-US" altLang="en-US" dirty="0"/>
              <a:t>E.g., </a:t>
            </a:r>
            <a:r>
              <a:rPr lang="en-US" altLang="en-US" dirty="0" err="1"/>
              <a:t>PostGIS</a:t>
            </a:r>
            <a:r>
              <a:rPr lang="en-US" altLang="en-US" dirty="0"/>
              <a:t>  </a:t>
            </a:r>
            <a:r>
              <a:rPr lang="en-US" altLang="en-US" i="1" dirty="0" err="1"/>
              <a:t>ST_Contains</a:t>
            </a:r>
            <a:r>
              <a:rPr lang="en-US" altLang="en-US" dirty="0"/>
              <a:t>()</a:t>
            </a:r>
            <a:r>
              <a:rPr lang="en-US" altLang="en-US" i="1" dirty="0"/>
              <a:t>, </a:t>
            </a:r>
            <a:r>
              <a:rPr lang="en-US" altLang="en-US" i="1" dirty="0" err="1"/>
              <a:t>ST_Overlaps</a:t>
            </a:r>
            <a:r>
              <a:rPr lang="en-US" altLang="en-US" dirty="0"/>
              <a:t>()</a:t>
            </a:r>
            <a:r>
              <a:rPr lang="en-US" altLang="en-US" i="1" dirty="0"/>
              <a:t>, </a:t>
            </a:r>
            <a:r>
              <a:rPr lang="en-US" i="1" dirty="0"/>
              <a:t>ST Disjoint</a:t>
            </a:r>
            <a:r>
              <a:rPr lang="en-US" dirty="0" smtClean="0"/>
              <a:t>(),                </a:t>
            </a:r>
            <a:r>
              <a:rPr lang="en-US" i="1" dirty="0"/>
              <a:t>ST Touches</a:t>
            </a:r>
            <a:r>
              <a:rPr lang="en-US" dirty="0" smtClean="0"/>
              <a:t>(). </a:t>
            </a:r>
            <a:r>
              <a:rPr lang="en-US" altLang="en-US" dirty="0" smtClean="0"/>
              <a:t>…</a:t>
            </a:r>
            <a:endParaRPr lang="en-US" altLang="en-US" dirty="0"/>
          </a:p>
          <a:p>
            <a:r>
              <a:rPr lang="en-US" dirty="0" smtClean="0"/>
              <a:t>Suppose </a:t>
            </a:r>
            <a:r>
              <a:rPr lang="en-US" dirty="0"/>
              <a:t>we have a </a:t>
            </a:r>
            <a:r>
              <a:rPr lang="en-US" i="1" dirty="0"/>
              <a:t>shop </a:t>
            </a:r>
            <a:r>
              <a:rPr lang="en-US" dirty="0"/>
              <a:t>relation, with an attribute </a:t>
            </a:r>
            <a:r>
              <a:rPr lang="en-US" i="1" dirty="0"/>
              <a:t>location </a:t>
            </a:r>
            <a:r>
              <a:rPr lang="en-US" dirty="0"/>
              <a:t>of type </a:t>
            </a:r>
            <a:r>
              <a:rPr lang="en-US" i="1" dirty="0"/>
              <a:t>point</a:t>
            </a:r>
            <a:r>
              <a:rPr lang="en-US" dirty="0"/>
              <a:t>, and </a:t>
            </a:r>
            <a:r>
              <a:rPr lang="en-US" dirty="0" smtClean="0"/>
              <a:t>a geography </a:t>
            </a:r>
            <a:r>
              <a:rPr lang="en-US" dirty="0"/>
              <a:t>object of type </a:t>
            </a:r>
            <a:r>
              <a:rPr lang="en-US" i="1" dirty="0"/>
              <a:t>polygon</a:t>
            </a:r>
            <a:r>
              <a:rPr lang="en-US" dirty="0"/>
              <a:t>. </a:t>
            </a:r>
            <a:endParaRPr lang="en-US" dirty="0" smtClean="0"/>
          </a:p>
          <a:p>
            <a:endParaRPr lang="en-US" dirty="0" smtClean="0"/>
          </a:p>
          <a:p>
            <a:r>
              <a:rPr lang="en-US" dirty="0" smtClean="0"/>
              <a:t>Then </a:t>
            </a:r>
            <a:r>
              <a:rPr lang="en-US" dirty="0"/>
              <a:t>the </a:t>
            </a:r>
            <a:r>
              <a:rPr lang="en-US" i="1" dirty="0"/>
              <a:t>ST Contains</a:t>
            </a:r>
            <a:r>
              <a:rPr lang="en-US" dirty="0"/>
              <a:t>() function can be used </a:t>
            </a:r>
            <a:r>
              <a:rPr lang="en-US" dirty="0" smtClean="0"/>
              <a:t>to retrieve </a:t>
            </a:r>
            <a:r>
              <a:rPr lang="en-US" dirty="0"/>
              <a:t>all shops whose location is contained in the given polygon.</a:t>
            </a:r>
            <a:endParaRPr lang="en-US" altLang="en-US" b="1" dirty="0" smtClean="0">
              <a:solidFill>
                <a:srgbClr val="002060"/>
              </a:solidFill>
            </a:endParaRPr>
          </a:p>
          <a:p>
            <a:endParaRPr lang="en-US" altLang="en-US" b="1" dirty="0" smtClean="0">
              <a:solidFill>
                <a:srgbClr val="002060"/>
              </a:solidFill>
            </a:endParaRPr>
          </a:p>
        </p:txBody>
      </p:sp>
    </p:spTree>
    <p:extLst>
      <p:ext uri="{BB962C8B-B14F-4D97-AF65-F5344CB8AC3E}">
        <p14:creationId xmlns:p14="http://schemas.microsoft.com/office/powerpoint/2010/main" val="3799440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22626" y="117475"/>
            <a:ext cx="3522923" cy="609600"/>
          </a:xfrm>
        </p:spPr>
        <p:txBody>
          <a:bodyPr/>
          <a:lstStyle/>
          <a:p>
            <a:pPr>
              <a:defRPr/>
            </a:pPr>
            <a:r>
              <a:rPr lang="en-US" dirty="0">
                <a:ea typeface="+mj-ea"/>
              </a:rPr>
              <a:t>Spatial Queries</a:t>
            </a:r>
          </a:p>
        </p:txBody>
      </p:sp>
      <p:pic>
        <p:nvPicPr>
          <p:cNvPr id="5" name="Picture 4"/>
          <p:cNvPicPr>
            <a:picLocks noChangeAspect="1"/>
          </p:cNvPicPr>
          <p:nvPr/>
        </p:nvPicPr>
        <p:blipFill>
          <a:blip r:embed="rId3"/>
          <a:stretch>
            <a:fillRect/>
          </a:stretch>
        </p:blipFill>
        <p:spPr>
          <a:xfrm>
            <a:off x="4638834" y="1102497"/>
            <a:ext cx="4329545" cy="4762500"/>
          </a:xfrm>
          <a:prstGeom prst="rect">
            <a:avLst/>
          </a:prstGeom>
        </p:spPr>
      </p:pic>
      <p:sp>
        <p:nvSpPr>
          <p:cNvPr id="9" name="TextBox 8"/>
          <p:cNvSpPr txBox="1"/>
          <p:nvPr/>
        </p:nvSpPr>
        <p:spPr>
          <a:xfrm>
            <a:off x="65608" y="5449476"/>
            <a:ext cx="4694133" cy="830997"/>
          </a:xfrm>
          <a:prstGeom prst="rect">
            <a:avLst/>
          </a:prstGeom>
          <a:noFill/>
        </p:spPr>
        <p:txBody>
          <a:bodyPr wrap="square" rtlCol="0">
            <a:spAutoFit/>
          </a:bodyPr>
          <a:lstStyle/>
          <a:p>
            <a:r>
              <a:rPr lang="en-US" b="1" dirty="0" err="1"/>
              <a:t>ST_Contains</a:t>
            </a:r>
            <a:r>
              <a:rPr lang="en-US" b="1" dirty="0"/>
              <a:t>(geometry A, geometry B)</a:t>
            </a:r>
            <a:r>
              <a:rPr lang="en-US" dirty="0"/>
              <a:t> returns TRUE if the second geometry is completely contained by the first geometry.</a:t>
            </a:r>
          </a:p>
        </p:txBody>
      </p:sp>
      <p:sp>
        <p:nvSpPr>
          <p:cNvPr id="10" name="TextBox 9"/>
          <p:cNvSpPr txBox="1"/>
          <p:nvPr/>
        </p:nvSpPr>
        <p:spPr>
          <a:xfrm>
            <a:off x="65608" y="3956826"/>
            <a:ext cx="5190525" cy="1077218"/>
          </a:xfrm>
          <a:prstGeom prst="rect">
            <a:avLst/>
          </a:prstGeom>
          <a:noFill/>
        </p:spPr>
        <p:txBody>
          <a:bodyPr wrap="square" rtlCol="0">
            <a:spAutoFit/>
          </a:bodyPr>
          <a:lstStyle/>
          <a:p>
            <a:r>
              <a:rPr lang="en-US" b="1" dirty="0" err="1"/>
              <a:t>ST_Touches</a:t>
            </a:r>
            <a:r>
              <a:rPr lang="en-US" b="1" dirty="0"/>
              <a:t>(geometry A, geometry B)</a:t>
            </a:r>
            <a:r>
              <a:rPr lang="en-US" dirty="0"/>
              <a:t> returns TRUE if either of the geometries’ boundaries intersect or if only one of the geometry’s interiors intersects the other’s boundary.</a:t>
            </a:r>
          </a:p>
        </p:txBody>
      </p:sp>
      <p:pic>
        <p:nvPicPr>
          <p:cNvPr id="11" name="Picture 10"/>
          <p:cNvPicPr>
            <a:picLocks noChangeAspect="1"/>
          </p:cNvPicPr>
          <p:nvPr/>
        </p:nvPicPr>
        <p:blipFill>
          <a:blip r:embed="rId4"/>
          <a:stretch>
            <a:fillRect/>
          </a:stretch>
        </p:blipFill>
        <p:spPr>
          <a:xfrm>
            <a:off x="309523" y="49452"/>
            <a:ext cx="3751731" cy="3751731"/>
          </a:xfrm>
          <a:prstGeom prst="rect">
            <a:avLst/>
          </a:prstGeom>
        </p:spPr>
      </p:pic>
    </p:spTree>
    <p:extLst>
      <p:ext uri="{BB962C8B-B14F-4D97-AF65-F5344CB8AC3E}">
        <p14:creationId xmlns:p14="http://schemas.microsoft.com/office/powerpoint/2010/main" val="3946284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289817" y="90806"/>
            <a:ext cx="2854183" cy="609600"/>
          </a:xfrm>
        </p:spPr>
        <p:txBody>
          <a:bodyPr/>
          <a:lstStyle/>
          <a:p>
            <a:pPr>
              <a:defRPr/>
            </a:pPr>
            <a:r>
              <a:rPr lang="en-US" dirty="0">
                <a:ea typeface="+mj-ea"/>
              </a:rPr>
              <a:t>Spatial Queries</a:t>
            </a:r>
          </a:p>
        </p:txBody>
      </p:sp>
      <p:pic>
        <p:nvPicPr>
          <p:cNvPr id="4" name="Picture 3"/>
          <p:cNvPicPr>
            <a:picLocks noChangeAspect="1"/>
          </p:cNvPicPr>
          <p:nvPr/>
        </p:nvPicPr>
        <p:blipFill>
          <a:blip r:embed="rId3"/>
          <a:stretch>
            <a:fillRect/>
          </a:stretch>
        </p:blipFill>
        <p:spPr>
          <a:xfrm>
            <a:off x="5295331" y="1102497"/>
            <a:ext cx="4237346" cy="4661081"/>
          </a:xfrm>
          <a:prstGeom prst="rect">
            <a:avLst/>
          </a:prstGeom>
        </p:spPr>
      </p:pic>
      <p:pic>
        <p:nvPicPr>
          <p:cNvPr id="6" name="Picture 5"/>
          <p:cNvPicPr>
            <a:picLocks noChangeAspect="1"/>
          </p:cNvPicPr>
          <p:nvPr/>
        </p:nvPicPr>
        <p:blipFill>
          <a:blip r:embed="rId4"/>
          <a:stretch>
            <a:fillRect/>
          </a:stretch>
        </p:blipFill>
        <p:spPr>
          <a:xfrm>
            <a:off x="300251" y="0"/>
            <a:ext cx="3998794" cy="4398673"/>
          </a:xfrm>
          <a:prstGeom prst="rect">
            <a:avLst/>
          </a:prstGeom>
        </p:spPr>
      </p:pic>
      <p:sp>
        <p:nvSpPr>
          <p:cNvPr id="7" name="TextBox 6"/>
          <p:cNvSpPr txBox="1"/>
          <p:nvPr/>
        </p:nvSpPr>
        <p:spPr>
          <a:xfrm>
            <a:off x="150125" y="4398673"/>
            <a:ext cx="5145206" cy="830997"/>
          </a:xfrm>
          <a:prstGeom prst="rect">
            <a:avLst/>
          </a:prstGeom>
          <a:noFill/>
        </p:spPr>
        <p:txBody>
          <a:bodyPr wrap="square" rtlCol="0">
            <a:spAutoFit/>
          </a:bodyPr>
          <a:lstStyle/>
          <a:p>
            <a:r>
              <a:rPr lang="en-US" b="1" dirty="0" err="1"/>
              <a:t>ST_Intersects</a:t>
            </a:r>
            <a:r>
              <a:rPr lang="en-US" b="1" dirty="0"/>
              <a:t>(geometry A, geometry B)</a:t>
            </a:r>
            <a:r>
              <a:rPr lang="en-US" dirty="0"/>
              <a:t> returns t (TRUE) if the two shapes have any space in common, i.e., if their boundaries or interiors intersect.</a:t>
            </a:r>
          </a:p>
        </p:txBody>
      </p:sp>
      <p:sp>
        <p:nvSpPr>
          <p:cNvPr id="8" name="TextBox 7"/>
          <p:cNvSpPr txBox="1"/>
          <p:nvPr/>
        </p:nvSpPr>
        <p:spPr>
          <a:xfrm>
            <a:off x="150125" y="5763578"/>
            <a:ext cx="7465326" cy="338554"/>
          </a:xfrm>
          <a:prstGeom prst="rect">
            <a:avLst/>
          </a:prstGeom>
          <a:noFill/>
        </p:spPr>
        <p:txBody>
          <a:bodyPr wrap="square" rtlCol="0">
            <a:spAutoFit/>
          </a:bodyPr>
          <a:lstStyle/>
          <a:p>
            <a:r>
              <a:rPr lang="en-US" dirty="0"/>
              <a:t>The opposite of </a:t>
            </a:r>
            <a:r>
              <a:rPr lang="en-US" dirty="0" err="1"/>
              <a:t>ST_Intersects</a:t>
            </a:r>
            <a:r>
              <a:rPr lang="en-US" dirty="0"/>
              <a:t> is </a:t>
            </a:r>
            <a:r>
              <a:rPr lang="en-US" b="1" dirty="0" err="1"/>
              <a:t>ST_Disjoint</a:t>
            </a:r>
            <a:r>
              <a:rPr lang="en-US" b="1" dirty="0"/>
              <a:t>(geometry A , geometry B)</a:t>
            </a:r>
            <a:r>
              <a:rPr lang="en-US" dirty="0"/>
              <a:t>.</a:t>
            </a:r>
          </a:p>
        </p:txBody>
      </p:sp>
    </p:spTree>
    <p:extLst>
      <p:ext uri="{BB962C8B-B14F-4D97-AF65-F5344CB8AC3E}">
        <p14:creationId xmlns:p14="http://schemas.microsoft.com/office/powerpoint/2010/main" val="3964627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a typeface="+mj-ea"/>
              </a:rPr>
              <a:t>Spatial Queries</a:t>
            </a:r>
          </a:p>
        </p:txBody>
      </p:sp>
      <p:sp>
        <p:nvSpPr>
          <p:cNvPr id="20483" name="Rectangle 3"/>
          <p:cNvSpPr>
            <a:spLocks noGrp="1" noChangeArrowheads="1"/>
          </p:cNvSpPr>
          <p:nvPr>
            <p:ph idx="1"/>
          </p:nvPr>
        </p:nvSpPr>
        <p:spPr>
          <a:xfrm>
            <a:off x="683582" y="1102497"/>
            <a:ext cx="7785716" cy="5367972"/>
          </a:xfrm>
        </p:spPr>
        <p:txBody>
          <a:bodyPr/>
          <a:lstStyle/>
          <a:p>
            <a:r>
              <a:rPr lang="en-US" altLang="en-US" b="1" dirty="0" smtClean="0">
                <a:solidFill>
                  <a:srgbClr val="002060"/>
                </a:solidFill>
              </a:rPr>
              <a:t>Nearness </a:t>
            </a:r>
            <a:r>
              <a:rPr lang="en-US" altLang="en-US" b="1" dirty="0">
                <a:solidFill>
                  <a:srgbClr val="002060"/>
                </a:solidFill>
              </a:rPr>
              <a:t>queries</a:t>
            </a:r>
            <a:r>
              <a:rPr lang="en-US" altLang="en-US" dirty="0">
                <a:solidFill>
                  <a:srgbClr val="002060"/>
                </a:solidFill>
              </a:rPr>
              <a:t> </a:t>
            </a:r>
            <a:r>
              <a:rPr lang="en-US" altLang="en-US" dirty="0"/>
              <a:t>request objects that lie near a specified location.</a:t>
            </a:r>
          </a:p>
          <a:p>
            <a:endParaRPr lang="en-US" altLang="en-US" b="1" dirty="0" smtClean="0">
              <a:solidFill>
                <a:srgbClr val="002060"/>
              </a:solidFill>
            </a:endParaRPr>
          </a:p>
          <a:p>
            <a:r>
              <a:rPr lang="en-US" dirty="0"/>
              <a:t>A query to </a:t>
            </a:r>
            <a:r>
              <a:rPr lang="en-US" dirty="0" smtClean="0"/>
              <a:t>find all </a:t>
            </a:r>
            <a:r>
              <a:rPr lang="en-US" dirty="0"/>
              <a:t>restaurants that lie within a given distance of a given point is an example of </a:t>
            </a:r>
            <a:r>
              <a:rPr lang="en-US" dirty="0" smtClean="0"/>
              <a:t>a nearness </a:t>
            </a:r>
            <a:r>
              <a:rPr lang="en-US" dirty="0"/>
              <a:t>query</a:t>
            </a:r>
            <a:r>
              <a:rPr lang="en-US" dirty="0" smtClean="0"/>
              <a:t>.</a:t>
            </a:r>
          </a:p>
          <a:p>
            <a:endParaRPr lang="en-US" altLang="en-US" b="1" dirty="0" smtClean="0">
              <a:solidFill>
                <a:srgbClr val="002060"/>
              </a:solidFill>
            </a:endParaRPr>
          </a:p>
          <a:p>
            <a:r>
              <a:rPr lang="en-US" altLang="en-US" b="1" dirty="0">
                <a:solidFill>
                  <a:srgbClr val="002060"/>
                </a:solidFill>
              </a:rPr>
              <a:t>Nearest neighbor queries</a:t>
            </a:r>
            <a:r>
              <a:rPr lang="en-US" altLang="en-US" dirty="0"/>
              <a:t>, given a point or an object, find the nearest object that satisfies given conditions</a:t>
            </a:r>
            <a:r>
              <a:rPr lang="en-US" altLang="en-US" dirty="0" smtClean="0"/>
              <a:t>.</a:t>
            </a:r>
          </a:p>
          <a:p>
            <a:endParaRPr lang="en-US" altLang="en-US" b="1" dirty="0" smtClean="0">
              <a:solidFill>
                <a:srgbClr val="002060"/>
              </a:solidFill>
            </a:endParaRPr>
          </a:p>
          <a:p>
            <a:r>
              <a:rPr lang="en-US" dirty="0"/>
              <a:t>we may want to find the nearest gasoline </a:t>
            </a:r>
            <a:r>
              <a:rPr lang="en-US" dirty="0" smtClean="0"/>
              <a:t>station</a:t>
            </a:r>
          </a:p>
          <a:p>
            <a:endParaRPr lang="en-US" altLang="en-US" b="1" dirty="0">
              <a:solidFill>
                <a:srgbClr val="002060"/>
              </a:solidFill>
            </a:endParaRPr>
          </a:p>
          <a:p>
            <a:r>
              <a:rPr lang="en-US" dirty="0"/>
              <a:t>The </a:t>
            </a:r>
            <a:r>
              <a:rPr lang="en-US" dirty="0" err="1"/>
              <a:t>PostGIS</a:t>
            </a:r>
            <a:r>
              <a:rPr lang="en-US" dirty="0"/>
              <a:t> </a:t>
            </a:r>
            <a:r>
              <a:rPr lang="en-US" i="1" dirty="0"/>
              <a:t>ST Distance</a:t>
            </a:r>
            <a:r>
              <a:rPr lang="en-US" dirty="0"/>
              <a:t>() function gives </a:t>
            </a:r>
            <a:r>
              <a:rPr lang="en-US" dirty="0" smtClean="0"/>
              <a:t>the minimum </a:t>
            </a:r>
            <a:r>
              <a:rPr lang="en-US" dirty="0"/>
              <a:t>distance between two </a:t>
            </a:r>
            <a:r>
              <a:rPr lang="en-US" dirty="0" smtClean="0"/>
              <a:t>such objects</a:t>
            </a:r>
            <a:r>
              <a:rPr lang="en-US" dirty="0"/>
              <a:t>, and can be used to find objects that are within a specified distance from </a:t>
            </a:r>
            <a:r>
              <a:rPr lang="en-US" dirty="0" smtClean="0"/>
              <a:t>a point </a:t>
            </a:r>
            <a:r>
              <a:rPr lang="en-US" dirty="0"/>
              <a:t>or region. Nearest neighbors can be found by finding objects with </a:t>
            </a:r>
            <a:r>
              <a:rPr lang="en-US" dirty="0" smtClean="0"/>
              <a:t>minimum distance.</a:t>
            </a:r>
            <a:endParaRPr lang="en-US" altLang="en-US" b="1" dirty="0" smtClean="0">
              <a:solidFill>
                <a:srgbClr val="002060"/>
              </a:solidFill>
            </a:endParaRPr>
          </a:p>
        </p:txBody>
      </p:sp>
    </p:spTree>
    <p:extLst>
      <p:ext uri="{BB962C8B-B14F-4D97-AF65-F5344CB8AC3E}">
        <p14:creationId xmlns:p14="http://schemas.microsoft.com/office/powerpoint/2010/main" val="2878499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a typeface="+mj-ea"/>
              </a:rPr>
              <a:t>Spatial Queries</a:t>
            </a:r>
          </a:p>
        </p:txBody>
      </p:sp>
      <p:sp>
        <p:nvSpPr>
          <p:cNvPr id="20483" name="Rectangle 3"/>
          <p:cNvSpPr>
            <a:spLocks noGrp="1" noChangeArrowheads="1"/>
          </p:cNvSpPr>
          <p:nvPr>
            <p:ph idx="1"/>
          </p:nvPr>
        </p:nvSpPr>
        <p:spPr>
          <a:xfrm>
            <a:off x="683582" y="1102497"/>
            <a:ext cx="7785716" cy="5367972"/>
          </a:xfrm>
        </p:spPr>
        <p:txBody>
          <a:bodyPr/>
          <a:lstStyle/>
          <a:p>
            <a:r>
              <a:rPr lang="en-US" b="1" dirty="0" smtClean="0">
                <a:solidFill>
                  <a:srgbClr val="002060"/>
                </a:solidFill>
              </a:rPr>
              <a:t>Spatial </a:t>
            </a:r>
            <a:r>
              <a:rPr lang="en-US" b="1" dirty="0">
                <a:solidFill>
                  <a:srgbClr val="002060"/>
                </a:solidFill>
              </a:rPr>
              <a:t>graph queries </a:t>
            </a:r>
            <a:r>
              <a:rPr lang="en-US" dirty="0"/>
              <a:t>request information based on spatial graphs</a:t>
            </a:r>
          </a:p>
          <a:p>
            <a:pPr lvl="1"/>
            <a:r>
              <a:rPr lang="en-US" dirty="0"/>
              <a:t>E.g., shortest path between two points via a road network </a:t>
            </a:r>
          </a:p>
          <a:p>
            <a:endParaRPr lang="en-US" altLang="en-US" b="1" dirty="0" smtClean="0">
              <a:solidFill>
                <a:srgbClr val="002060"/>
              </a:solidFill>
            </a:endParaRPr>
          </a:p>
          <a:p>
            <a:r>
              <a:rPr lang="en-US" altLang="en-US" b="1" dirty="0" smtClean="0">
                <a:solidFill>
                  <a:srgbClr val="002060"/>
                </a:solidFill>
              </a:rPr>
              <a:t>Spatial </a:t>
            </a:r>
            <a:r>
              <a:rPr lang="en-US" altLang="en-US" b="1" dirty="0">
                <a:solidFill>
                  <a:srgbClr val="002060"/>
                </a:solidFill>
              </a:rPr>
              <a:t>join</a:t>
            </a:r>
            <a:r>
              <a:rPr lang="en-US" altLang="en-US" dirty="0">
                <a:solidFill>
                  <a:srgbClr val="002060"/>
                </a:solidFill>
              </a:rPr>
              <a:t> </a:t>
            </a:r>
            <a:r>
              <a:rPr lang="en-US" altLang="en-US" dirty="0"/>
              <a:t>of two spatial relations with the location playing the role of join attribute.</a:t>
            </a:r>
          </a:p>
          <a:p>
            <a:endParaRPr lang="en-US" altLang="en-US" dirty="0" smtClean="0"/>
          </a:p>
          <a:p>
            <a:r>
              <a:rPr lang="en-US" altLang="en-US" dirty="0" smtClean="0"/>
              <a:t>Queries </a:t>
            </a:r>
            <a:r>
              <a:rPr lang="en-US" altLang="en-US" dirty="0"/>
              <a:t>that compute intersections or </a:t>
            </a:r>
            <a:r>
              <a:rPr lang="en-US" altLang="en-US" b="1" dirty="0">
                <a:solidFill>
                  <a:srgbClr val="002060"/>
                </a:solidFill>
              </a:rPr>
              <a:t>unions</a:t>
            </a:r>
            <a:r>
              <a:rPr lang="en-US" altLang="en-US" dirty="0"/>
              <a:t> of regions</a:t>
            </a:r>
          </a:p>
        </p:txBody>
      </p:sp>
      <p:sp>
        <p:nvSpPr>
          <p:cNvPr id="2" name="TextBox 1"/>
          <p:cNvSpPr txBox="1"/>
          <p:nvPr/>
        </p:nvSpPr>
        <p:spPr>
          <a:xfrm>
            <a:off x="768350" y="3985146"/>
            <a:ext cx="7406659" cy="2062103"/>
          </a:xfrm>
          <a:prstGeom prst="rect">
            <a:avLst/>
          </a:prstGeom>
          <a:noFill/>
        </p:spPr>
        <p:txBody>
          <a:bodyPr wrap="square" rtlCol="0">
            <a:spAutoFit/>
          </a:bodyPr>
          <a:lstStyle/>
          <a:p>
            <a:r>
              <a:rPr lang="en-US" dirty="0"/>
              <a:t>SELECT</a:t>
            </a:r>
          </a:p>
          <a:p>
            <a:r>
              <a:rPr lang="en-US" dirty="0"/>
              <a:t>  subways.name AS </a:t>
            </a:r>
            <a:r>
              <a:rPr lang="en-US" dirty="0" err="1"/>
              <a:t>subway_name</a:t>
            </a:r>
            <a:r>
              <a:rPr lang="en-US" dirty="0"/>
              <a:t>,</a:t>
            </a:r>
          </a:p>
          <a:p>
            <a:r>
              <a:rPr lang="en-US" dirty="0"/>
              <a:t>  neighborhoods.name AS </a:t>
            </a:r>
            <a:r>
              <a:rPr lang="en-US" dirty="0" err="1"/>
              <a:t>neighborhood_name</a:t>
            </a:r>
            <a:r>
              <a:rPr lang="en-US" dirty="0"/>
              <a:t>,</a:t>
            </a:r>
          </a:p>
          <a:p>
            <a:r>
              <a:rPr lang="en-US" dirty="0"/>
              <a:t>  </a:t>
            </a:r>
            <a:r>
              <a:rPr lang="en-US" dirty="0" err="1"/>
              <a:t>neighborhoods.boroname</a:t>
            </a:r>
            <a:r>
              <a:rPr lang="en-US" dirty="0"/>
              <a:t> AS borough</a:t>
            </a:r>
          </a:p>
          <a:p>
            <a:r>
              <a:rPr lang="en-US" dirty="0"/>
              <a:t>FROM </a:t>
            </a:r>
            <a:r>
              <a:rPr lang="en-US" dirty="0" err="1"/>
              <a:t>nyc_neighborhoods</a:t>
            </a:r>
            <a:r>
              <a:rPr lang="en-US" dirty="0"/>
              <a:t> AS neighborhoods</a:t>
            </a:r>
          </a:p>
          <a:p>
            <a:r>
              <a:rPr lang="en-US" dirty="0"/>
              <a:t>JOIN </a:t>
            </a:r>
            <a:r>
              <a:rPr lang="en-US" dirty="0" err="1"/>
              <a:t>nyc_subway_stations</a:t>
            </a:r>
            <a:r>
              <a:rPr lang="en-US" dirty="0"/>
              <a:t> AS subways</a:t>
            </a:r>
          </a:p>
          <a:p>
            <a:r>
              <a:rPr lang="en-US" dirty="0"/>
              <a:t>ON </a:t>
            </a:r>
            <a:r>
              <a:rPr lang="en-US" dirty="0" err="1"/>
              <a:t>ST_Contains</a:t>
            </a:r>
            <a:r>
              <a:rPr lang="en-US" dirty="0"/>
              <a:t>(</a:t>
            </a:r>
            <a:r>
              <a:rPr lang="en-US" dirty="0" err="1"/>
              <a:t>neighborhoods.geom</a:t>
            </a:r>
            <a:r>
              <a:rPr lang="en-US" dirty="0"/>
              <a:t>, </a:t>
            </a:r>
            <a:r>
              <a:rPr lang="en-US" dirty="0" err="1"/>
              <a:t>subways.geom</a:t>
            </a:r>
            <a:r>
              <a:rPr lang="en-US" dirty="0"/>
              <a:t>)</a:t>
            </a:r>
          </a:p>
          <a:p>
            <a:r>
              <a:rPr lang="en-US" dirty="0"/>
              <a:t>WHERE subways.name = 'Broad St</a:t>
            </a:r>
            <a:r>
              <a:rPr lang="en-US" dirty="0" smtClean="0"/>
              <a:t>'; </a:t>
            </a:r>
            <a:endParaRPr lang="en-US" dirty="0"/>
          </a:p>
        </p:txBody>
      </p:sp>
    </p:spTree>
    <p:extLst>
      <p:ext uri="{BB962C8B-B14F-4D97-AF65-F5344CB8AC3E}">
        <p14:creationId xmlns:p14="http://schemas.microsoft.com/office/powerpoint/2010/main" val="223459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dirty="0"/>
              <a:t>Object Orientation</a:t>
            </a:r>
          </a:p>
        </p:txBody>
      </p:sp>
      <p:sp>
        <p:nvSpPr>
          <p:cNvPr id="8195" name="Rectangle 3"/>
          <p:cNvSpPr>
            <a:spLocks noGrp="1" noChangeArrowheads="1"/>
          </p:cNvSpPr>
          <p:nvPr>
            <p:ph idx="1"/>
          </p:nvPr>
        </p:nvSpPr>
        <p:spPr>
          <a:xfrm>
            <a:off x="674704" y="1102497"/>
            <a:ext cx="7794593" cy="5367972"/>
          </a:xfrm>
        </p:spPr>
        <p:txBody>
          <a:bodyPr/>
          <a:lstStyle/>
          <a:p>
            <a:r>
              <a:rPr lang="en-US" altLang="en-US" sz="1800" dirty="0" smtClean="0"/>
              <a:t>Approaches </a:t>
            </a:r>
            <a:r>
              <a:rPr lang="en-US" altLang="en-US" sz="1800" dirty="0"/>
              <a:t>for integrating object-orientation with databases</a:t>
            </a:r>
          </a:p>
          <a:p>
            <a:pPr lvl="1"/>
            <a:endParaRPr lang="en-US" altLang="en-US" sz="1800" dirty="0" smtClean="0"/>
          </a:p>
          <a:p>
            <a:pPr lvl="1"/>
            <a:r>
              <a:rPr lang="en-US" altLang="en-US" sz="1800" dirty="0" smtClean="0"/>
              <a:t>Build </a:t>
            </a:r>
            <a:r>
              <a:rPr lang="en-US" altLang="en-US" sz="1800" dirty="0"/>
              <a:t>an </a:t>
            </a:r>
            <a:r>
              <a:rPr lang="en-US" altLang="en-US" sz="1800" b="1" dirty="0">
                <a:solidFill>
                  <a:srgbClr val="002060"/>
                </a:solidFill>
              </a:rPr>
              <a:t>object-relational</a:t>
            </a:r>
            <a:r>
              <a:rPr lang="en-US" altLang="en-US" sz="1800" b="1" dirty="0"/>
              <a:t> </a:t>
            </a:r>
            <a:r>
              <a:rPr lang="en-US" altLang="en-US" sz="1800" b="1" dirty="0">
                <a:solidFill>
                  <a:srgbClr val="002060"/>
                </a:solidFill>
              </a:rPr>
              <a:t>database</a:t>
            </a:r>
            <a:r>
              <a:rPr lang="en-US" altLang="en-US" sz="1800" dirty="0"/>
              <a:t>, adding object-oriented features to a relational </a:t>
            </a:r>
            <a:r>
              <a:rPr lang="en-US" altLang="en-US" sz="1800" dirty="0" smtClean="0"/>
              <a:t>database Example: Oracle. </a:t>
            </a:r>
            <a:r>
              <a:rPr lang="en-US" altLang="en-US" sz="1800" dirty="0" err="1" smtClean="0"/>
              <a:t>PostggreSQL</a:t>
            </a:r>
            <a:r>
              <a:rPr lang="en-US" altLang="en-US" sz="1800" dirty="0" smtClean="0"/>
              <a:t> etc.</a:t>
            </a:r>
            <a:endParaRPr lang="en-US" altLang="en-US" sz="1800" dirty="0"/>
          </a:p>
          <a:p>
            <a:pPr lvl="1"/>
            <a:endParaRPr lang="en-US" altLang="en-US" sz="1800" dirty="0" smtClean="0"/>
          </a:p>
          <a:p>
            <a:pPr lvl="1"/>
            <a:r>
              <a:rPr lang="en-US" altLang="en-US" sz="1800" dirty="0" smtClean="0"/>
              <a:t>Automatically </a:t>
            </a:r>
            <a:r>
              <a:rPr lang="en-US" altLang="en-US" sz="1800" dirty="0"/>
              <a:t>convert data between programming language model and relational model; data conversion specified by </a:t>
            </a:r>
            <a:r>
              <a:rPr lang="en-US" altLang="en-US" sz="1800" b="1" dirty="0">
                <a:solidFill>
                  <a:srgbClr val="002060"/>
                </a:solidFill>
              </a:rPr>
              <a:t>object-relational </a:t>
            </a:r>
            <a:r>
              <a:rPr lang="en-US" altLang="en-US" sz="1800" b="1" dirty="0" smtClean="0">
                <a:solidFill>
                  <a:srgbClr val="002060"/>
                </a:solidFill>
              </a:rPr>
              <a:t>mapping </a:t>
            </a:r>
            <a:endParaRPr lang="en-US" altLang="en-US" sz="1800" b="1" dirty="0">
              <a:solidFill>
                <a:srgbClr val="002060"/>
              </a:solidFill>
            </a:endParaRPr>
          </a:p>
          <a:p>
            <a:pPr lvl="1"/>
            <a:endParaRPr lang="en-US" altLang="en-US" sz="1800" dirty="0" smtClean="0"/>
          </a:p>
          <a:p>
            <a:pPr lvl="1"/>
            <a:r>
              <a:rPr lang="en-US" altLang="en-US" sz="1800" dirty="0" smtClean="0"/>
              <a:t>Build </a:t>
            </a:r>
            <a:r>
              <a:rPr lang="en-US" altLang="en-US" sz="1800" dirty="0"/>
              <a:t>an </a:t>
            </a:r>
            <a:r>
              <a:rPr lang="en-US" altLang="en-US" sz="1800" b="1" dirty="0">
                <a:solidFill>
                  <a:srgbClr val="002060"/>
                </a:solidFill>
              </a:rPr>
              <a:t>object-oriented database </a:t>
            </a:r>
            <a:r>
              <a:rPr lang="en-US" altLang="en-US" sz="1800" dirty="0"/>
              <a:t>that natively supports object-oriented data and direct access from programming language</a:t>
            </a:r>
          </a:p>
        </p:txBody>
      </p:sp>
    </p:spTree>
    <p:extLst>
      <p:ext uri="{BB962C8B-B14F-4D97-AF65-F5344CB8AC3E}">
        <p14:creationId xmlns:p14="http://schemas.microsoft.com/office/powerpoint/2010/main" val="1493486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539B6-C7D5-41DC-AC2D-83CFC019C6D1}"/>
              </a:ext>
            </a:extLst>
          </p:cNvPr>
          <p:cNvSpPr>
            <a:spLocks noGrp="1"/>
          </p:cNvSpPr>
          <p:nvPr>
            <p:ph type="title"/>
          </p:nvPr>
        </p:nvSpPr>
        <p:spPr/>
        <p:txBody>
          <a:bodyPr/>
          <a:lstStyle/>
          <a:p>
            <a:r>
              <a:rPr lang="en-IN" dirty="0"/>
              <a:t>Object-Relational Database Systems</a:t>
            </a:r>
          </a:p>
        </p:txBody>
      </p:sp>
      <p:sp>
        <p:nvSpPr>
          <p:cNvPr id="3" name="Content Placeholder 2">
            <a:extLst>
              <a:ext uri="{FF2B5EF4-FFF2-40B4-BE49-F238E27FC236}">
                <a16:creationId xmlns="" xmlns:a16="http://schemas.microsoft.com/office/drawing/2014/main" id="{E146B8D0-35C5-434A-8C42-AEEF06BC3001}"/>
              </a:ext>
            </a:extLst>
          </p:cNvPr>
          <p:cNvSpPr>
            <a:spLocks noGrp="1"/>
          </p:cNvSpPr>
          <p:nvPr>
            <p:ph idx="1"/>
          </p:nvPr>
        </p:nvSpPr>
        <p:spPr>
          <a:xfrm>
            <a:off x="701336" y="1102497"/>
            <a:ext cx="8144214" cy="5367972"/>
          </a:xfrm>
        </p:spPr>
        <p:txBody>
          <a:bodyPr/>
          <a:lstStyle/>
          <a:p>
            <a:pPr>
              <a:buFont typeface="+mj-lt"/>
              <a:buAutoNum type="alphaLcPeriod"/>
            </a:pPr>
            <a:r>
              <a:rPr lang="en-IN" dirty="0"/>
              <a:t>Define a type Person with attributes ID, name and address and ID can be used as reference from other relation. </a:t>
            </a:r>
          </a:p>
          <a:p>
            <a:pPr>
              <a:buFont typeface="+mj-lt"/>
              <a:buAutoNum type="alphaLcPeriod"/>
            </a:pPr>
            <a:r>
              <a:rPr lang="en-IN" dirty="0" smtClean="0"/>
              <a:t>Create tables </a:t>
            </a:r>
            <a:r>
              <a:rPr lang="en-IN" dirty="0"/>
              <a:t>named </a:t>
            </a:r>
            <a:r>
              <a:rPr lang="en-IN" dirty="0" smtClean="0"/>
              <a:t>people, people1. people2, </a:t>
            </a:r>
            <a:r>
              <a:rPr lang="en-IN" dirty="0" err="1" smtClean="0"/>
              <a:t>etc</a:t>
            </a:r>
            <a:r>
              <a:rPr lang="en-IN" dirty="0" smtClean="0"/>
              <a:t> </a:t>
            </a:r>
            <a:r>
              <a:rPr lang="en-IN" dirty="0"/>
              <a:t>of type Person</a:t>
            </a:r>
          </a:p>
          <a:p>
            <a:endParaRPr lang="en-IN" dirty="0"/>
          </a:p>
          <a:p>
            <a:pPr marL="0" indent="0">
              <a:buNone/>
            </a:pPr>
            <a:r>
              <a:rPr lang="en-IN" dirty="0"/>
              <a:t>Ans. a</a:t>
            </a:r>
          </a:p>
          <a:p>
            <a:pPr marL="0" indent="0">
              <a:buNone/>
            </a:pPr>
            <a:r>
              <a:rPr lang="en-IN" dirty="0"/>
              <a:t>User-defined types</a:t>
            </a:r>
          </a:p>
          <a:p>
            <a:pPr lvl="1"/>
            <a:r>
              <a:rPr lang="en-US" b="1" dirty="0"/>
              <a:t>create type </a:t>
            </a:r>
            <a:r>
              <a:rPr lang="en-US" i="1" dirty="0"/>
              <a:t>Person</a:t>
            </a:r>
            <a:br>
              <a:rPr lang="en-US" i="1" dirty="0"/>
            </a:br>
            <a:r>
              <a:rPr lang="en-US" i="1" dirty="0"/>
              <a:t>    </a:t>
            </a:r>
            <a:r>
              <a:rPr lang="en-US" dirty="0"/>
              <a:t>(</a:t>
            </a:r>
            <a:r>
              <a:rPr lang="en-US" i="1" dirty="0"/>
              <a:t>ID </a:t>
            </a:r>
            <a:r>
              <a:rPr lang="en-US" b="1" dirty="0"/>
              <a:t>varchar</a:t>
            </a:r>
            <a:r>
              <a:rPr lang="en-US" dirty="0"/>
              <a:t>(20) </a:t>
            </a:r>
            <a:r>
              <a:rPr lang="en-US" b="1" dirty="0"/>
              <a:t>primary key</a:t>
            </a:r>
            <a:r>
              <a:rPr lang="en-US" dirty="0"/>
              <a:t>,</a:t>
            </a:r>
            <a:br>
              <a:rPr lang="en-US" dirty="0"/>
            </a:br>
            <a:r>
              <a:rPr lang="en-US" dirty="0"/>
              <a:t>     </a:t>
            </a:r>
            <a:r>
              <a:rPr lang="en-US" i="1" dirty="0"/>
              <a:t>name </a:t>
            </a:r>
            <a:r>
              <a:rPr lang="en-US" b="1" dirty="0"/>
              <a:t>varchar</a:t>
            </a:r>
            <a:r>
              <a:rPr lang="en-US" dirty="0"/>
              <a:t>(20),</a:t>
            </a:r>
            <a:br>
              <a:rPr lang="en-US" dirty="0"/>
            </a:br>
            <a:r>
              <a:rPr lang="en-US" dirty="0"/>
              <a:t>     </a:t>
            </a:r>
            <a:r>
              <a:rPr lang="en-US" i="1" dirty="0"/>
              <a:t>address </a:t>
            </a:r>
            <a:r>
              <a:rPr lang="en-US" b="1" dirty="0"/>
              <a:t>varchar</a:t>
            </a:r>
            <a:r>
              <a:rPr lang="en-US" dirty="0"/>
              <a:t>(20))  </a:t>
            </a:r>
            <a:r>
              <a:rPr lang="en-US" b="1" dirty="0">
                <a:solidFill>
                  <a:srgbClr val="0000FF"/>
                </a:solidFill>
              </a:rPr>
              <a:t>ref from</a:t>
            </a:r>
            <a:r>
              <a:rPr lang="en-US" dirty="0">
                <a:solidFill>
                  <a:srgbClr val="0000FF"/>
                </a:solidFill>
              </a:rPr>
              <a:t>(</a:t>
            </a:r>
            <a:r>
              <a:rPr lang="en-US" i="1" dirty="0">
                <a:solidFill>
                  <a:srgbClr val="0000FF"/>
                </a:solidFill>
              </a:rPr>
              <a:t>ID</a:t>
            </a:r>
            <a:r>
              <a:rPr lang="en-US" dirty="0">
                <a:solidFill>
                  <a:srgbClr val="0000FF"/>
                </a:solidFill>
              </a:rPr>
              <a:t>);  </a:t>
            </a:r>
            <a:r>
              <a:rPr lang="en-US" dirty="0"/>
              <a:t>/* More on this later */</a:t>
            </a:r>
          </a:p>
          <a:p>
            <a:pPr lvl="1"/>
            <a:endParaRPr lang="en-US" dirty="0"/>
          </a:p>
          <a:p>
            <a:pPr marL="0" indent="0">
              <a:buNone/>
            </a:pPr>
            <a:r>
              <a:rPr lang="en-US" dirty="0"/>
              <a:t>Ans. b</a:t>
            </a:r>
          </a:p>
          <a:p>
            <a:pPr lvl="1"/>
            <a:r>
              <a:rPr lang="en-US" b="1" dirty="0"/>
              <a:t>create table </a:t>
            </a:r>
            <a:r>
              <a:rPr lang="en-US" i="1" dirty="0" smtClean="0"/>
              <a:t>people </a:t>
            </a:r>
            <a:r>
              <a:rPr lang="en-US" b="1" dirty="0"/>
              <a:t>of </a:t>
            </a:r>
            <a:r>
              <a:rPr lang="en-US" i="1" dirty="0"/>
              <a:t>Person</a:t>
            </a:r>
            <a:r>
              <a:rPr lang="en-US" dirty="0"/>
              <a:t>;</a:t>
            </a:r>
          </a:p>
          <a:p>
            <a:pPr lvl="1"/>
            <a:r>
              <a:rPr lang="en-US" b="1" dirty="0" smtClean="0"/>
              <a:t>create </a:t>
            </a:r>
            <a:r>
              <a:rPr lang="en-US" b="1" dirty="0"/>
              <a:t>table </a:t>
            </a:r>
            <a:r>
              <a:rPr lang="en-US" i="1" dirty="0" smtClean="0"/>
              <a:t>people1 </a:t>
            </a:r>
            <a:r>
              <a:rPr lang="en-US" b="1" dirty="0"/>
              <a:t>of </a:t>
            </a:r>
            <a:r>
              <a:rPr lang="en-US" i="1" dirty="0"/>
              <a:t>Person</a:t>
            </a:r>
            <a:r>
              <a:rPr lang="en-US" dirty="0" smtClean="0"/>
              <a:t>;</a:t>
            </a:r>
          </a:p>
          <a:p>
            <a:pPr lvl="1"/>
            <a:r>
              <a:rPr lang="en-US" b="1" dirty="0"/>
              <a:t>create table </a:t>
            </a:r>
            <a:r>
              <a:rPr lang="en-US" i="1" dirty="0" smtClean="0"/>
              <a:t>people2 </a:t>
            </a:r>
            <a:r>
              <a:rPr lang="en-US" b="1" dirty="0"/>
              <a:t>of </a:t>
            </a:r>
            <a:r>
              <a:rPr lang="en-US" i="1" dirty="0"/>
              <a:t>Person</a:t>
            </a:r>
            <a:r>
              <a:rPr lang="en-US" dirty="0"/>
              <a:t>;</a:t>
            </a:r>
          </a:p>
          <a:p>
            <a:pPr lvl="1"/>
            <a:endParaRPr lang="en-US" dirty="0"/>
          </a:p>
          <a:p>
            <a:pPr marL="0" indent="0">
              <a:buNone/>
            </a:pPr>
            <a:r>
              <a:rPr lang="en-US" dirty="0"/>
              <a:t/>
            </a:r>
            <a:br>
              <a:rPr lang="en-US" dirty="0"/>
            </a:br>
            <a:endParaRPr lang="en-IN" dirty="0"/>
          </a:p>
        </p:txBody>
      </p:sp>
    </p:spTree>
    <p:extLst>
      <p:ext uri="{BB962C8B-B14F-4D97-AF65-F5344CB8AC3E}">
        <p14:creationId xmlns:p14="http://schemas.microsoft.com/office/powerpoint/2010/main" val="97831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539B6-C7D5-41DC-AC2D-83CFC019C6D1}"/>
              </a:ext>
            </a:extLst>
          </p:cNvPr>
          <p:cNvSpPr>
            <a:spLocks noGrp="1"/>
          </p:cNvSpPr>
          <p:nvPr>
            <p:ph type="title"/>
          </p:nvPr>
        </p:nvSpPr>
        <p:spPr/>
        <p:txBody>
          <a:bodyPr/>
          <a:lstStyle/>
          <a:p>
            <a:r>
              <a:rPr lang="en-IN" dirty="0"/>
              <a:t>Object-Relational Database Systems</a:t>
            </a:r>
          </a:p>
        </p:txBody>
      </p:sp>
      <p:sp>
        <p:nvSpPr>
          <p:cNvPr id="3" name="Content Placeholder 2">
            <a:extLst>
              <a:ext uri="{FF2B5EF4-FFF2-40B4-BE49-F238E27FC236}">
                <a16:creationId xmlns="" xmlns:a16="http://schemas.microsoft.com/office/drawing/2014/main" id="{E146B8D0-35C5-434A-8C42-AEEF06BC3001}"/>
              </a:ext>
            </a:extLst>
          </p:cNvPr>
          <p:cNvSpPr>
            <a:spLocks noGrp="1"/>
          </p:cNvSpPr>
          <p:nvPr>
            <p:ph idx="1"/>
          </p:nvPr>
        </p:nvSpPr>
        <p:spPr>
          <a:xfrm>
            <a:off x="701336" y="1102497"/>
            <a:ext cx="8144214" cy="5367972"/>
          </a:xfrm>
        </p:spPr>
        <p:txBody>
          <a:bodyPr/>
          <a:lstStyle/>
          <a:p>
            <a:pPr lvl="1">
              <a:buFont typeface="+mj-lt"/>
              <a:buAutoNum type="alphaLcPeriod"/>
            </a:pPr>
            <a:r>
              <a:rPr lang="en-US" sz="1800" dirty="0"/>
              <a:t>Defining table type</a:t>
            </a:r>
          </a:p>
          <a:p>
            <a:pPr lvl="1">
              <a:buFont typeface="+mj-lt"/>
              <a:buAutoNum type="alphaLcPeriod"/>
            </a:pPr>
            <a:r>
              <a:rPr lang="en-US" sz="1800" dirty="0"/>
              <a:t>User defined type can be used to define an attribute in a table.</a:t>
            </a:r>
          </a:p>
          <a:p>
            <a:pPr marL="0" indent="0">
              <a:buNone/>
            </a:pPr>
            <a:endParaRPr lang="en-US" sz="1800" dirty="0"/>
          </a:p>
          <a:p>
            <a:r>
              <a:rPr lang="en-US" sz="1800" dirty="0"/>
              <a:t>Table types</a:t>
            </a:r>
            <a:endParaRPr lang="en-US" sz="1800" b="1" dirty="0"/>
          </a:p>
          <a:p>
            <a:pPr lvl="1"/>
            <a:r>
              <a:rPr lang="en-US" sz="1800" b="1" dirty="0"/>
              <a:t> create type </a:t>
            </a:r>
            <a:r>
              <a:rPr lang="en-US" sz="1800" i="1" dirty="0"/>
              <a:t>interest </a:t>
            </a:r>
            <a:r>
              <a:rPr lang="en-US" sz="1800" b="1" dirty="0"/>
              <a:t>as table </a:t>
            </a:r>
            <a:r>
              <a:rPr lang="en-US" sz="1800" dirty="0"/>
              <a:t>(</a:t>
            </a:r>
            <a:br>
              <a:rPr lang="en-US" sz="1800" dirty="0"/>
            </a:br>
            <a:r>
              <a:rPr lang="en-US" sz="1800" dirty="0"/>
              <a:t>     </a:t>
            </a:r>
            <a:r>
              <a:rPr lang="en-US" sz="1800" i="1" dirty="0"/>
              <a:t>topic </a:t>
            </a:r>
            <a:r>
              <a:rPr lang="en-US" sz="1800" b="1" dirty="0"/>
              <a:t>varchar</a:t>
            </a:r>
            <a:r>
              <a:rPr lang="en-US" sz="1800" dirty="0"/>
              <a:t>(20),</a:t>
            </a:r>
            <a:br>
              <a:rPr lang="en-US" sz="1800" dirty="0"/>
            </a:br>
            <a:r>
              <a:rPr lang="en-US" sz="1800" dirty="0"/>
              <a:t>     </a:t>
            </a:r>
            <a:r>
              <a:rPr lang="en-US" sz="1800" i="1" dirty="0" err="1"/>
              <a:t>degree_of_interest</a:t>
            </a:r>
            <a:r>
              <a:rPr lang="en-US" sz="1800" i="1" dirty="0"/>
              <a:t> </a:t>
            </a:r>
            <a:r>
              <a:rPr lang="en-US" sz="1800" b="1" dirty="0"/>
              <a:t>int</a:t>
            </a:r>
            <a:r>
              <a:rPr lang="en-US" sz="1800" dirty="0"/>
              <a:t>);</a:t>
            </a:r>
            <a:br>
              <a:rPr lang="en-US" sz="1800" dirty="0"/>
            </a:br>
            <a:endParaRPr lang="en-US" sz="1800" dirty="0"/>
          </a:p>
          <a:p>
            <a:pPr lvl="1"/>
            <a:r>
              <a:rPr lang="en-US" sz="1800" b="1" dirty="0"/>
              <a:t>create table </a:t>
            </a:r>
            <a:r>
              <a:rPr lang="en-US" sz="1800" i="1" dirty="0"/>
              <a:t>users </a:t>
            </a:r>
            <a:r>
              <a:rPr lang="en-US" sz="1800" dirty="0"/>
              <a:t>(</a:t>
            </a:r>
            <a:br>
              <a:rPr lang="en-US" sz="1800" dirty="0"/>
            </a:br>
            <a:r>
              <a:rPr lang="en-US" sz="1800" dirty="0"/>
              <a:t>     </a:t>
            </a:r>
            <a:r>
              <a:rPr lang="en-US" sz="1800" i="1" dirty="0"/>
              <a:t>ID </a:t>
            </a:r>
            <a:r>
              <a:rPr lang="en-US" sz="1800" b="1" dirty="0"/>
              <a:t>varchar</a:t>
            </a:r>
            <a:r>
              <a:rPr lang="en-US" sz="1800" dirty="0"/>
              <a:t>(20),</a:t>
            </a:r>
            <a:br>
              <a:rPr lang="en-US" sz="1800" dirty="0"/>
            </a:br>
            <a:r>
              <a:rPr lang="en-US" sz="1800" dirty="0"/>
              <a:t>     </a:t>
            </a:r>
            <a:r>
              <a:rPr lang="en-US" sz="1800" i="1" dirty="0"/>
              <a:t>name </a:t>
            </a:r>
            <a:r>
              <a:rPr lang="en-US" sz="1800" b="1" dirty="0"/>
              <a:t>varchar</a:t>
            </a:r>
            <a:r>
              <a:rPr lang="en-US" sz="1800" dirty="0"/>
              <a:t>(20),</a:t>
            </a:r>
            <a:br>
              <a:rPr lang="en-US" sz="1800" dirty="0"/>
            </a:br>
            <a:r>
              <a:rPr lang="en-US" sz="1800" dirty="0"/>
              <a:t>     </a:t>
            </a:r>
            <a:r>
              <a:rPr lang="en-US" sz="1800" i="1" dirty="0"/>
              <a:t>interests interest</a:t>
            </a:r>
            <a:r>
              <a:rPr lang="en-US" sz="1800" dirty="0"/>
              <a:t>); </a:t>
            </a:r>
          </a:p>
          <a:p>
            <a:r>
              <a:rPr lang="en-US" sz="1800" dirty="0"/>
              <a:t>Array, multiset data types also supported by many databases</a:t>
            </a:r>
          </a:p>
          <a:p>
            <a:pPr lvl="1"/>
            <a:r>
              <a:rPr lang="en-US" sz="1800" dirty="0"/>
              <a:t>Syntax varies by database</a:t>
            </a:r>
            <a:br>
              <a:rPr lang="en-US" sz="1800" dirty="0"/>
            </a:br>
            <a:r>
              <a:rPr lang="en-US" sz="1800" dirty="0"/>
              <a:t/>
            </a:r>
            <a:br>
              <a:rPr lang="en-US" sz="1800" dirty="0"/>
            </a:br>
            <a:endParaRPr lang="en-IN" sz="1800" dirty="0"/>
          </a:p>
        </p:txBody>
      </p:sp>
    </p:spTree>
    <p:extLst>
      <p:ext uri="{BB962C8B-B14F-4D97-AF65-F5344CB8AC3E}">
        <p14:creationId xmlns:p14="http://schemas.microsoft.com/office/powerpoint/2010/main" val="262592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BB90A0-F43B-40E1-9110-A29687F6EACA}"/>
              </a:ext>
            </a:extLst>
          </p:cNvPr>
          <p:cNvSpPr>
            <a:spLocks noGrp="1"/>
          </p:cNvSpPr>
          <p:nvPr>
            <p:ph type="title"/>
          </p:nvPr>
        </p:nvSpPr>
        <p:spPr/>
        <p:txBody>
          <a:bodyPr/>
          <a:lstStyle/>
          <a:p>
            <a:r>
              <a:rPr lang="en-IN" dirty="0"/>
              <a:t>Type and Table Inheritance</a:t>
            </a:r>
          </a:p>
        </p:txBody>
      </p:sp>
      <p:sp>
        <p:nvSpPr>
          <p:cNvPr id="3" name="Content Placeholder 2">
            <a:extLst>
              <a:ext uri="{FF2B5EF4-FFF2-40B4-BE49-F238E27FC236}">
                <a16:creationId xmlns="" xmlns:a16="http://schemas.microsoft.com/office/drawing/2014/main" id="{F60B3812-4BFE-4790-8FE3-3C4A03413E0F}"/>
              </a:ext>
            </a:extLst>
          </p:cNvPr>
          <p:cNvSpPr>
            <a:spLocks noGrp="1"/>
          </p:cNvSpPr>
          <p:nvPr>
            <p:ph idx="1"/>
          </p:nvPr>
        </p:nvSpPr>
        <p:spPr>
          <a:xfrm>
            <a:off x="692458" y="1102497"/>
            <a:ext cx="8153092" cy="5367972"/>
          </a:xfrm>
        </p:spPr>
        <p:txBody>
          <a:bodyPr/>
          <a:lstStyle/>
          <a:p>
            <a:pPr marL="0" indent="0">
              <a:buNone/>
            </a:pPr>
            <a:r>
              <a:rPr lang="en-IN" dirty="0"/>
              <a:t>Create types Student and Techer under Person</a:t>
            </a:r>
          </a:p>
          <a:p>
            <a:endParaRPr lang="en-IN" dirty="0"/>
          </a:p>
          <a:p>
            <a:r>
              <a:rPr lang="en-IN" dirty="0"/>
              <a:t>Type inheritance</a:t>
            </a:r>
          </a:p>
          <a:p>
            <a:pPr lvl="1"/>
            <a:r>
              <a:rPr lang="en-US" b="1" dirty="0"/>
              <a:t>create type </a:t>
            </a:r>
            <a:r>
              <a:rPr lang="en-US" i="1" dirty="0"/>
              <a:t>Person</a:t>
            </a:r>
            <a:br>
              <a:rPr lang="en-US" i="1" dirty="0"/>
            </a:br>
            <a:r>
              <a:rPr lang="en-US" i="1" dirty="0"/>
              <a:t>    </a:t>
            </a:r>
            <a:r>
              <a:rPr lang="en-US" dirty="0"/>
              <a:t>(</a:t>
            </a:r>
            <a:r>
              <a:rPr lang="en-US" i="1" dirty="0"/>
              <a:t>ID </a:t>
            </a:r>
            <a:r>
              <a:rPr lang="en-US" b="1" dirty="0"/>
              <a:t>varchar</a:t>
            </a:r>
            <a:r>
              <a:rPr lang="en-US" dirty="0"/>
              <a:t>(20) </a:t>
            </a:r>
            <a:r>
              <a:rPr lang="en-US" b="1" dirty="0"/>
              <a:t>primary key</a:t>
            </a:r>
            <a:r>
              <a:rPr lang="en-US" dirty="0"/>
              <a:t>,</a:t>
            </a:r>
            <a:br>
              <a:rPr lang="en-US" dirty="0"/>
            </a:br>
            <a:r>
              <a:rPr lang="en-US" dirty="0"/>
              <a:t>     </a:t>
            </a:r>
            <a:r>
              <a:rPr lang="en-US" i="1" dirty="0"/>
              <a:t>name </a:t>
            </a:r>
            <a:r>
              <a:rPr lang="en-US" b="1" dirty="0"/>
              <a:t>varchar</a:t>
            </a:r>
            <a:r>
              <a:rPr lang="en-US" dirty="0"/>
              <a:t>(20),</a:t>
            </a:r>
            <a:br>
              <a:rPr lang="en-US" dirty="0"/>
            </a:br>
            <a:r>
              <a:rPr lang="en-US" dirty="0"/>
              <a:t>     </a:t>
            </a:r>
            <a:r>
              <a:rPr lang="en-US" i="1" dirty="0"/>
              <a:t>address </a:t>
            </a:r>
            <a:r>
              <a:rPr lang="en-US" b="1" dirty="0"/>
              <a:t>varchar</a:t>
            </a:r>
            <a:r>
              <a:rPr lang="en-US" dirty="0"/>
              <a:t>(20))  </a:t>
            </a:r>
            <a:r>
              <a:rPr lang="en-US" b="1" dirty="0">
                <a:solidFill>
                  <a:srgbClr val="0000FF"/>
                </a:solidFill>
              </a:rPr>
              <a:t>ref from</a:t>
            </a:r>
            <a:r>
              <a:rPr lang="en-US" dirty="0">
                <a:solidFill>
                  <a:srgbClr val="0000FF"/>
                </a:solidFill>
              </a:rPr>
              <a:t>(</a:t>
            </a:r>
            <a:r>
              <a:rPr lang="en-US" i="1" dirty="0">
                <a:solidFill>
                  <a:srgbClr val="0000FF"/>
                </a:solidFill>
              </a:rPr>
              <a:t>ID</a:t>
            </a:r>
            <a:r>
              <a:rPr lang="en-US" dirty="0">
                <a:solidFill>
                  <a:srgbClr val="0000FF"/>
                </a:solidFill>
              </a:rPr>
              <a:t>);  </a:t>
            </a:r>
            <a:r>
              <a:rPr lang="en-US" dirty="0"/>
              <a:t>/* More on this later */</a:t>
            </a:r>
            <a:endParaRPr lang="en-US" b="1" dirty="0"/>
          </a:p>
          <a:p>
            <a:pPr lvl="1"/>
            <a:endParaRPr lang="en-US" b="1" dirty="0"/>
          </a:p>
          <a:p>
            <a:pPr lvl="1"/>
            <a:r>
              <a:rPr lang="en-US" b="1" dirty="0"/>
              <a:t>create type </a:t>
            </a:r>
            <a:r>
              <a:rPr lang="en-US" i="1" dirty="0"/>
              <a:t>Student </a:t>
            </a:r>
            <a:r>
              <a:rPr lang="en-US" b="1" dirty="0"/>
              <a:t>under </a:t>
            </a:r>
            <a:r>
              <a:rPr lang="en-US" i="1" dirty="0"/>
              <a:t>Person</a:t>
            </a:r>
            <a:br>
              <a:rPr lang="en-US" i="1" dirty="0"/>
            </a:br>
            <a:r>
              <a:rPr lang="en-US" dirty="0"/>
              <a:t>(</a:t>
            </a:r>
            <a:r>
              <a:rPr lang="en-US" i="1" dirty="0"/>
              <a:t>degree </a:t>
            </a:r>
            <a:r>
              <a:rPr lang="en-US" b="1" dirty="0"/>
              <a:t>varchar</a:t>
            </a:r>
            <a:r>
              <a:rPr lang="en-US" dirty="0"/>
              <a:t>(20)) ;</a:t>
            </a:r>
            <a:br>
              <a:rPr lang="en-US" dirty="0"/>
            </a:br>
            <a:r>
              <a:rPr lang="en-US" b="1" dirty="0"/>
              <a:t>create type </a:t>
            </a:r>
            <a:r>
              <a:rPr lang="en-US" i="1" dirty="0"/>
              <a:t>Teacher </a:t>
            </a:r>
            <a:r>
              <a:rPr lang="en-US" b="1" dirty="0"/>
              <a:t>under </a:t>
            </a:r>
            <a:r>
              <a:rPr lang="en-US" i="1" dirty="0"/>
              <a:t>Person</a:t>
            </a:r>
            <a:br>
              <a:rPr lang="en-US" i="1" dirty="0"/>
            </a:br>
            <a:r>
              <a:rPr lang="en-US" dirty="0"/>
              <a:t>(</a:t>
            </a:r>
            <a:r>
              <a:rPr lang="en-US" i="1" dirty="0"/>
              <a:t>salary </a:t>
            </a:r>
            <a:r>
              <a:rPr lang="en-US" b="1" dirty="0"/>
              <a:t>integer</a:t>
            </a:r>
            <a:r>
              <a:rPr lang="en-US" dirty="0"/>
              <a:t>);</a:t>
            </a:r>
          </a:p>
          <a:p>
            <a:pPr lvl="1"/>
            <a:endParaRPr lang="en-US" dirty="0"/>
          </a:p>
          <a:p>
            <a:endParaRPr lang="en-US" dirty="0"/>
          </a:p>
        </p:txBody>
      </p:sp>
    </p:spTree>
    <p:extLst>
      <p:ext uri="{BB962C8B-B14F-4D97-AF65-F5344CB8AC3E}">
        <p14:creationId xmlns:p14="http://schemas.microsoft.com/office/powerpoint/2010/main" val="189759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52112</TotalTime>
  <Words>3744</Words>
  <Application>Microsoft Office PowerPoint</Application>
  <PresentationFormat>On-screen Show (4:3)</PresentationFormat>
  <Paragraphs>507</Paragraphs>
  <Slides>55</Slides>
  <Notes>20</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55</vt:i4>
      </vt:variant>
      <vt:variant>
        <vt:lpstr>Custom Shows</vt:lpstr>
      </vt:variant>
      <vt:variant>
        <vt:i4>1</vt:i4>
      </vt:variant>
    </vt:vector>
  </HeadingPairs>
  <TitlesOfParts>
    <vt:vector size="67" baseType="lpstr">
      <vt:lpstr>Arial</vt:lpstr>
      <vt:lpstr>Georgia</vt:lpstr>
      <vt:lpstr>Helvetica</vt:lpstr>
      <vt:lpstr>Monotype Sorts</vt:lpstr>
      <vt:lpstr>ＭＳ Ｐゴシック</vt:lpstr>
      <vt:lpstr>ＭＳ Ｐゴシック</vt:lpstr>
      <vt:lpstr>Times New Roman</vt:lpstr>
      <vt:lpstr>Webdings</vt:lpstr>
      <vt:lpstr>Wingdings</vt:lpstr>
      <vt:lpstr>db</vt:lpstr>
      <vt:lpstr>Clip</vt:lpstr>
      <vt:lpstr>JSON</vt:lpstr>
      <vt:lpstr>XML</vt:lpstr>
      <vt:lpstr>Example of Data in XML</vt:lpstr>
      <vt:lpstr>XML Cont.</vt:lpstr>
      <vt:lpstr>Object Orientation</vt:lpstr>
      <vt:lpstr>Object Orientation</vt:lpstr>
      <vt:lpstr>Object-Relational Database Systems</vt:lpstr>
      <vt:lpstr>Object-Relational Database Systems</vt:lpstr>
      <vt:lpstr>Type and Table Inheritance</vt:lpstr>
      <vt:lpstr>Type and Table Inheritance</vt:lpstr>
      <vt:lpstr>Type and Table Inheritance</vt:lpstr>
      <vt:lpstr>Type and Table Inheritance</vt:lpstr>
      <vt:lpstr>Reference Types</vt:lpstr>
      <vt:lpstr>Reference Types</vt:lpstr>
      <vt:lpstr>Reference Types</vt:lpstr>
      <vt:lpstr>Reference Types</vt:lpstr>
      <vt:lpstr>Practice problem (No need to submit in CP)</vt:lpstr>
      <vt:lpstr>PowerPoint Presentation</vt:lpstr>
      <vt:lpstr>Object-Relational Mapping</vt:lpstr>
      <vt:lpstr>Object-Relational Mapping</vt:lpstr>
      <vt:lpstr>Object-Relational Mapping (Hibernate)</vt:lpstr>
      <vt:lpstr>Object-Relational Mapping</vt:lpstr>
      <vt:lpstr>Object-Relational Mapping Solution</vt:lpstr>
      <vt:lpstr>Object-Relational Mapping Solution</vt:lpstr>
      <vt:lpstr>Textual Data (Information Retrieval Systems)</vt:lpstr>
      <vt:lpstr>Information Retrieval System</vt:lpstr>
      <vt:lpstr>Ranking using TF-IDF</vt:lpstr>
      <vt:lpstr>Ranking using TF-IDF</vt:lpstr>
      <vt:lpstr>Ranking using TF-IDF</vt:lpstr>
      <vt:lpstr>Ranking using TF-IDF</vt:lpstr>
      <vt:lpstr>Ranking using TF-IDF</vt:lpstr>
      <vt:lpstr>Ranking Using Hyperlinks</vt:lpstr>
      <vt:lpstr>Ranking Using Hyperlinks</vt:lpstr>
      <vt:lpstr>Ranking Using Hyperlinks</vt:lpstr>
      <vt:lpstr>Ranking Using Hyperlinks</vt:lpstr>
      <vt:lpstr>Retrieval Effectiveness</vt:lpstr>
      <vt:lpstr>Retrieval Effectiveness</vt:lpstr>
      <vt:lpstr>Retrieval Effectiveness</vt:lpstr>
      <vt:lpstr>Retrieval Effectiveness</vt:lpstr>
      <vt:lpstr>Spatial Data</vt:lpstr>
      <vt:lpstr>Spatial Data</vt:lpstr>
      <vt:lpstr>Represented of Geometric Information</vt:lpstr>
      <vt:lpstr>Represented of Geometric Information</vt:lpstr>
      <vt:lpstr>Representation of Geometric Constructs</vt:lpstr>
      <vt:lpstr>Representation of Geometric Information (Cont.)</vt:lpstr>
      <vt:lpstr>Representation of Geometric Information (Cont.)</vt:lpstr>
      <vt:lpstr>Design Databases</vt:lpstr>
      <vt:lpstr>Representation of Geometric Constructs</vt:lpstr>
      <vt:lpstr>Geographic Data</vt:lpstr>
      <vt:lpstr>Geographic Data (Cont.)</vt:lpstr>
      <vt:lpstr>Spatial Queries</vt:lpstr>
      <vt:lpstr>Spatial Queries</vt:lpstr>
      <vt:lpstr>Spatial Queries</vt:lpstr>
      <vt:lpstr>Spatial Queries</vt:lpstr>
      <vt:lpstr>Spatial Queries</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Complex Data Types</dc:title>
  <dc:creator>Silberschatz, Korth and Sudarshan</dc:creator>
  <cp:lastModifiedBy>Microsoft account</cp:lastModifiedBy>
  <cp:revision>446</cp:revision>
  <cp:lastPrinted>2005-01-10T21:51:57Z</cp:lastPrinted>
  <dcterms:created xsi:type="dcterms:W3CDTF">2009-12-23T00:01:06Z</dcterms:created>
  <dcterms:modified xsi:type="dcterms:W3CDTF">2021-07-05T02:58:59Z</dcterms:modified>
</cp:coreProperties>
</file>